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96" r:id="rId3"/>
    <p:sldId id="257" r:id="rId4"/>
    <p:sldId id="298" r:id="rId5"/>
    <p:sldId id="272" r:id="rId7"/>
    <p:sldId id="300" r:id="rId8"/>
    <p:sldId id="299" r:id="rId9"/>
    <p:sldId id="301" r:id="rId10"/>
    <p:sldId id="269" r:id="rId11"/>
    <p:sldId id="303" r:id="rId12"/>
    <p:sldId id="268" r:id="rId13"/>
    <p:sldId id="304" r:id="rId14"/>
    <p:sldId id="305" r:id="rId15"/>
    <p:sldId id="258" r:id="rId16"/>
    <p:sldId id="306" r:id="rId17"/>
    <p:sldId id="308" r:id="rId18"/>
    <p:sldId id="309" r:id="rId19"/>
  </p:sldIdLst>
  <p:sldSz cx="121697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a38a32a6-8b0d-45a2-8a2b-c1f1c87d7e3d}">
          <p14:sldIdLst>
            <p14:sldId id="296"/>
            <p14:sldId id="257"/>
            <p14:sldId id="298"/>
          </p14:sldIdLst>
        </p14:section>
        <p14:section name="无标题节" id="{94e9214a-a621-4c9a-aa69-118e47f3fba0}">
          <p14:sldIdLst>
            <p14:sldId id="268"/>
            <p14:sldId id="304"/>
            <p14:sldId id="300"/>
            <p14:sldId id="299"/>
            <p14:sldId id="301"/>
            <p14:sldId id="269"/>
            <p14:sldId id="272"/>
            <p14:sldId id="303"/>
            <p14:sldId id="305"/>
            <p14:sldId id="306"/>
            <p14:sldId id="308"/>
            <p14:sldId id="309"/>
            <p14:sldId id="25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14" y="-84"/>
      </p:cViewPr>
      <p:guideLst>
        <p:guide orient="horz" pos="2160"/>
        <p:guide pos="383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90801" y="1143000"/>
            <a:ext cx="5476399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2733" y="2130432"/>
            <a:ext cx="1034431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5469" y="3886200"/>
            <a:ext cx="8518842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E6EC6-C757-4DCC-A99A-812BE1005A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21EDD-C8DC-478B-803D-C793593AA2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E6EC6-C757-4DCC-A99A-812BE1005A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21EDD-C8DC-478B-803D-C793593AA2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23087" y="274645"/>
            <a:ext cx="2738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8490" y="274645"/>
            <a:ext cx="8011769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E6EC6-C757-4DCC-A99A-812BE1005A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21EDD-C8DC-478B-803D-C793593AA2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E6EC6-C757-4DCC-A99A-812BE1005A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21EDD-C8DC-478B-803D-C793593AA2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1329" y="4406907"/>
            <a:ext cx="1034431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1329" y="2906713"/>
            <a:ext cx="1034431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E6EC6-C757-4DCC-A99A-812BE1005A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21EDD-C8DC-478B-803D-C793593AA2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8490" y="1600206"/>
            <a:ext cx="537498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86303" y="1600206"/>
            <a:ext cx="537498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E6EC6-C757-4DCC-A99A-812BE1005A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21EDD-C8DC-478B-803D-C793593AA2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490" y="1535113"/>
            <a:ext cx="537709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8490" y="2174875"/>
            <a:ext cx="537709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82078" y="1535113"/>
            <a:ext cx="537921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82078" y="2174875"/>
            <a:ext cx="537921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E6EC6-C757-4DCC-A99A-812BE1005A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21EDD-C8DC-478B-803D-C793593AA2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E6EC6-C757-4DCC-A99A-812BE1005A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21EDD-C8DC-478B-803D-C793593AA2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E6EC6-C757-4DCC-A99A-812BE1005A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21EDD-C8DC-478B-803D-C793593AA2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91" y="273050"/>
            <a:ext cx="4003771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58045" y="273057"/>
            <a:ext cx="68032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8491" y="1435103"/>
            <a:ext cx="4003771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E6EC6-C757-4DCC-A99A-812BE1005A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21EDD-C8DC-478B-803D-C793593AA2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5362" y="4800600"/>
            <a:ext cx="730186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5362" y="612775"/>
            <a:ext cx="730186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5362" y="5367338"/>
            <a:ext cx="730186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E6EC6-C757-4DCC-A99A-812BE1005A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21EDD-C8DC-478B-803D-C793593AA2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8491" y="274638"/>
            <a:ext cx="1095279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491" y="1600206"/>
            <a:ext cx="1095279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8491" y="6356357"/>
            <a:ext cx="28396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0E6EC6-C757-4DCC-A99A-812BE1005A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58008" y="6356357"/>
            <a:ext cx="38537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21674" y="6356357"/>
            <a:ext cx="28396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721EDD-C8DC-478B-803D-C793593AA2B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第</a:t>
            </a:r>
            <a:r>
              <a:rPr lang="en-US" altLang="zh-CN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4</a:t>
            </a: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课希腊城邦与亚历山大帝国</a:t>
            </a:r>
            <a:b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10515" y="944245"/>
            <a:ext cx="5962650" cy="4492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t="4320" r="7678" b="12863"/>
          <a:stretch>
            <a:fillRect/>
          </a:stretch>
        </p:blipFill>
        <p:spPr>
          <a:xfrm>
            <a:off x="6380480" y="2840990"/>
            <a:ext cx="5627370" cy="3785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046" y="66993"/>
            <a:ext cx="10952798" cy="1143000"/>
          </a:xfrm>
        </p:spPr>
        <p:txBody>
          <a:bodyPr/>
          <a:lstStyle/>
          <a:p>
            <a:r>
              <a:rPr lang="zh-CN" altLang="en-US"/>
              <a:t>阅读材料评价雅典的民主政治制度。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510780" y="1210310"/>
            <a:ext cx="4450715" cy="26765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2435" y="1210310"/>
            <a:ext cx="7078345" cy="267652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tx1"/>
                </a:solidFill>
              </a:rPr>
              <a:t>材料一：雅典全盛有公民约30万，外邦人和奴隶占一半。成年男性外邦人不能称公民。“成年男性公民”是指父母祖籍均属本城邦，拥有一定财产，能自备武装服兵役的成年男子。没有一定财产，不能自备武装服兵役的雅典本地人成年男性仍不算公民。</a:t>
            </a:r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2435" y="4004945"/>
            <a:ext cx="6985000" cy="259207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23570" y="4197350"/>
            <a:ext cx="6685915" cy="1383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B050"/>
                </a:solidFill>
              </a14:hiddenFill>
            </a:ext>
          </a:extLst>
        </p:spPr>
        <p:txBody>
          <a:bodyPr wrap="square" rtlCol="0">
            <a:spAutoFit/>
          </a:bodyPr>
          <a:p>
            <a:r>
              <a:rPr lang="zh-CN" altLang="en-US" sz="2800"/>
              <a:t>材料二：在一次对外战争中，由于一些别有用心的人进行煽动，雅典人竟然随意处死了得胜立功的将领。</a:t>
            </a:r>
            <a:endParaRPr lang="zh-CN" altLang="en-US" sz="280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09485" y="3803650"/>
            <a:ext cx="4886960" cy="299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5" grpId="1" animBg="1"/>
      <p:bldP spid="7" grpId="0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sz="3600" b="1">
                <a:solidFill>
                  <a:srgbClr val="FF0000"/>
                </a:solidFill>
                <a:sym typeface="+mn-ea"/>
              </a:rPr>
              <a:t>它既是伟大文明的催化剂，又是社会不公的暴力机器</a:t>
            </a:r>
            <a:endParaRPr lang="zh-CN" altLang="en-US" sz="36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solidFill>
            <a:srgbClr val="0070C0"/>
          </a:solidFill>
        </p:spPr>
        <p:txBody>
          <a:bodyPr/>
          <a:p>
            <a:pPr marL="0" indent="0">
              <a:buNone/>
            </a:pPr>
            <a:r>
              <a:rPr lang="en-US" altLang="zh-CN" b="1">
                <a:solidFill>
                  <a:srgbClr val="FFFF00"/>
                </a:solidFill>
              </a:rPr>
              <a:t>       </a:t>
            </a:r>
            <a:r>
              <a:rPr lang="zh-CN" altLang="en-US" b="1">
                <a:solidFill>
                  <a:srgbClr val="FFFF00"/>
                </a:solidFill>
              </a:rPr>
              <a:t>它是城邦公民内部的民主，只有成年男性公民才真正享有权利。而妇孺、外邦人、奴隶被排除在外。它在充分发挥积极作用，促成雅典政治、经济、文化日臻繁盛的同时，又残忍地窒息、限制了社会另一部分成员的自身发展能力。它既是伟大文明的催化剂，又是社会不公的暴力机器，这是其最大的历史局限。</a:t>
            </a:r>
            <a:endParaRPr lang="zh-CN" altLang="en-US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5" descr="马其顿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35786" y="1557973"/>
            <a:ext cx="7921625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3542" name="WordArt 6"/>
          <p:cNvSpPr>
            <a:spLocks noChangeArrowheads="1" noChangeShapeType="1" noTextEdit="1"/>
          </p:cNvSpPr>
          <p:nvPr/>
        </p:nvSpPr>
        <p:spPr bwMode="auto">
          <a:xfrm>
            <a:off x="1512888" y="5445125"/>
            <a:ext cx="9144000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自主学习：亚历山大帝国是怎样扩张的？</a:t>
            </a:r>
            <a:endParaRPr lang="zh-CN" altLang="en-US" sz="3600" b="1" kern="10">
              <a:ln w="9525">
                <a:solidFill>
                  <a:srgbClr val="000000"/>
                </a:solidFill>
                <a:round/>
              </a:ln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85110" y="142240"/>
            <a:ext cx="477393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二、大世界</a:t>
            </a:r>
            <a:endParaRPr lang="zh-CN" altLang="en-US" sz="7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3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3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078e-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12888" y="638175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5" descr="yalishand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2888" y="1268413"/>
            <a:ext cx="9144000" cy="515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9686" name="Text Box 6"/>
          <p:cNvSpPr txBox="1">
            <a:spLocks noChangeArrowheads="1"/>
          </p:cNvSpPr>
          <p:nvPr/>
        </p:nvSpPr>
        <p:spPr bwMode="auto">
          <a:xfrm>
            <a:off x="9037638" y="4216400"/>
            <a:ext cx="1314450" cy="95313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印度文明</a:t>
            </a:r>
            <a:r>
              <a:rPr kumimoji="1" lang="zh-CN" altLang="en-US" sz="2800" b="1">
                <a:latin typeface="Times New Roman" panose="02020603050405020304" pitchFamily="18" charset="0"/>
              </a:rPr>
              <a:t> </a:t>
            </a:r>
            <a:endParaRPr kumimoji="1"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99687" name="Text Box 7"/>
          <p:cNvSpPr txBox="1">
            <a:spLocks noChangeArrowheads="1"/>
          </p:cNvSpPr>
          <p:nvPr/>
        </p:nvSpPr>
        <p:spPr bwMode="auto">
          <a:xfrm>
            <a:off x="5580063" y="4437063"/>
            <a:ext cx="1893888" cy="52197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波斯文明</a:t>
            </a:r>
            <a:endParaRPr kumimoji="1"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9688" name="Text Box 8"/>
          <p:cNvSpPr txBox="1">
            <a:spLocks noChangeArrowheads="1"/>
          </p:cNvSpPr>
          <p:nvPr/>
        </p:nvSpPr>
        <p:spPr bwMode="auto">
          <a:xfrm>
            <a:off x="2268538" y="4597400"/>
            <a:ext cx="1512888" cy="95313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埃及文明</a:t>
            </a:r>
            <a:endParaRPr kumimoji="1"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9689" name="Text Box 9"/>
          <p:cNvSpPr txBox="1">
            <a:spLocks noChangeArrowheads="1"/>
          </p:cNvSpPr>
          <p:nvPr/>
        </p:nvSpPr>
        <p:spPr bwMode="auto">
          <a:xfrm>
            <a:off x="4284663" y="3644900"/>
            <a:ext cx="1871663" cy="52197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犹太文明</a:t>
            </a:r>
            <a:endParaRPr kumimoji="1"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9690" name="Text Box 10"/>
          <p:cNvSpPr txBox="1">
            <a:spLocks noChangeArrowheads="1"/>
          </p:cNvSpPr>
          <p:nvPr/>
        </p:nvSpPr>
        <p:spPr bwMode="auto">
          <a:xfrm>
            <a:off x="1692275" y="2565400"/>
            <a:ext cx="1279525" cy="11684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希腊</a:t>
            </a:r>
            <a:endParaRPr kumimoji="1"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>
              <a:spcBef>
                <a:spcPct val="50000"/>
              </a:spcBef>
            </a:pPr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文明</a:t>
            </a:r>
            <a:endParaRPr kumimoji="1"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17" name="Text Box 11"/>
          <p:cNvSpPr txBox="1">
            <a:spLocks noChangeArrowheads="1"/>
          </p:cNvSpPr>
          <p:nvPr/>
        </p:nvSpPr>
        <p:spPr bwMode="auto">
          <a:xfrm>
            <a:off x="1909128" y="-53340"/>
            <a:ext cx="8351520" cy="13220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 b="1">
                <a:ea typeface="黑体" panose="02010609060101010101" pitchFamily="49" charset="-122"/>
              </a:rPr>
              <a:t>亚历山大帝国扩张过程中囊括了哪些</a:t>
            </a:r>
            <a:endParaRPr lang="zh-CN" altLang="en-US" sz="4000" b="1">
              <a:ea typeface="黑体" panose="02010609060101010101" pitchFamily="49" charset="-122"/>
            </a:endParaRPr>
          </a:p>
          <a:p>
            <a:pPr algn="ctr"/>
            <a:r>
              <a:rPr lang="zh-CN" altLang="en-US" sz="4000" b="1">
                <a:ea typeface="黑体" panose="02010609060101010101" pitchFamily="49" charset="-122"/>
              </a:rPr>
              <a:t>古代文明区域？</a:t>
            </a:r>
            <a:endParaRPr lang="zh-CN" altLang="en-US" sz="4000" b="1"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95250" y="436245"/>
            <a:ext cx="2004695" cy="34150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7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大世界</a:t>
            </a:r>
            <a:endParaRPr lang="zh-CN" altLang="en-US" sz="7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9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99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99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99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99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686" grpId="0" bldLvl="0" animBg="1" autoUpdateAnimBg="0"/>
      <p:bldP spid="199687" grpId="0" bldLvl="0" animBg="1" autoUpdateAnimBg="0"/>
      <p:bldP spid="199688" grpId="0" bldLvl="0" animBg="1" autoUpdateAnimBg="0"/>
      <p:bldP spid="199689" grpId="0" bldLvl="0" animBg="1" autoUpdateAnimBg="0"/>
      <p:bldP spid="199690" grpId="0" bldLvl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日期占位符 3"/>
          <p:cNvSpPr>
            <a:spLocks noGrp="1"/>
          </p:cNvSpPr>
          <p:nvPr/>
        </p:nvSpPr>
        <p:spPr bwMode="auto">
          <a:xfrm>
            <a:off x="1970088" y="6251575"/>
            <a:ext cx="2135188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2" tIns="45711" rIns="91422" bIns="45711"/>
          <a:lstStyle/>
          <a:p>
            <a:pPr>
              <a:buFont typeface="Arial" panose="020B0604020202020204" pitchFamily="34" charset="0"/>
              <a:buNone/>
            </a:pPr>
            <a:r>
              <a:rPr lang="zh-CN" altLang="bg-BG" sz="1400">
                <a:latin typeface="宋体" panose="02010600030101010101" pitchFamily="2" charset="-122"/>
              </a:rPr>
              <a:t> </a:t>
            </a:r>
            <a:endParaRPr lang="zh-CN" altLang="bg-BG" sz="1400">
              <a:latin typeface="宋体" panose="02010600030101010101" pitchFamily="2" charset="-122"/>
            </a:endParaRPr>
          </a:p>
        </p:txBody>
      </p:sp>
      <p:sp>
        <p:nvSpPr>
          <p:cNvPr id="18435" name="文本框 5"/>
          <p:cNvSpPr txBox="1">
            <a:spLocks noChangeArrowheads="1"/>
          </p:cNvSpPr>
          <p:nvPr/>
        </p:nvSpPr>
        <p:spPr bwMode="auto">
          <a:xfrm>
            <a:off x="1716088" y="106363"/>
            <a:ext cx="8545513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868738" y="1744663"/>
            <a:ext cx="6626225" cy="119888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给东方人民带来了巨大的灾难，也掠夺了东方世界的无数财富。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817688" y="4064000"/>
            <a:ext cx="2055813" cy="5835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积极影响：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103688" y="3429000"/>
            <a:ext cx="6172200" cy="28613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①促进了东西方文化的大交汇</a:t>
            </a:r>
            <a:endParaRPr lang="en-US" altLang="zh-CN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②加强了东西方之间的经济联系和贸易往来</a:t>
            </a:r>
            <a:endParaRPr lang="en-US" altLang="zh-CN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③亚历山大建造的新城后来成为新的经济文化中心。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1817688" y="2159000"/>
            <a:ext cx="1974850" cy="5835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消极影响：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40" name="Text Box 11"/>
          <p:cNvSpPr txBox="1">
            <a:spLocks noChangeArrowheads="1"/>
          </p:cNvSpPr>
          <p:nvPr/>
        </p:nvSpPr>
        <p:spPr bwMode="auto">
          <a:xfrm>
            <a:off x="2227580" y="282575"/>
            <a:ext cx="733044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 b="1">
                <a:ea typeface="黑体" panose="02010609060101010101" pitchFamily="49" charset="-122"/>
              </a:rPr>
              <a:t>亚历山大东征带来了哪些影响？</a:t>
            </a:r>
            <a:endParaRPr lang="zh-CN" altLang="en-US" sz="4000" b="1"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2052638" y="404813"/>
            <a:ext cx="7772400" cy="855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4400" b="1">
                <a:ea typeface="华文中宋" pitchFamily="2" charset="-122"/>
              </a:rPr>
              <a:t>东西文明相互影响</a:t>
            </a:r>
            <a:endParaRPr lang="zh-CN" altLang="en-US" sz="4400" b="1">
              <a:ea typeface="华文中宋" pitchFamily="2" charset="-122"/>
            </a:endParaRPr>
          </a:p>
        </p:txBody>
      </p:sp>
      <p:pic>
        <p:nvPicPr>
          <p:cNvPr id="200709" name="Picture 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92926" y="1341438"/>
            <a:ext cx="3763962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6" descr="101020_athens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6" y="1412875"/>
            <a:ext cx="4859337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07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07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zh-CN" altLang="en-US"/>
              <a:t>古希腊是欧洲文明的发祥地？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269355" y="2147570"/>
            <a:ext cx="5652135" cy="4493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8330" y="2147570"/>
            <a:ext cx="5298440" cy="286131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p>
            <a:r>
              <a:rPr lang="en-US" altLang="zh-CN" sz="3600" b="1"/>
              <a:t>     </a:t>
            </a:r>
            <a:r>
              <a:rPr lang="zh-CN" altLang="en-US" sz="3600" b="1"/>
              <a:t>我们全都是希腊人。我们的法律、我们的文学、我们的宗教，根源皆在希腊。”</a:t>
            </a:r>
            <a:endParaRPr lang="zh-CN" altLang="en-US" sz="3600" b="1"/>
          </a:p>
          <a:p>
            <a:r>
              <a:rPr lang="en-US" altLang="zh-CN" sz="3600" b="1"/>
              <a:t>            ——</a:t>
            </a:r>
            <a:r>
              <a:rPr lang="zh-CN" altLang="en-US" sz="3600" b="1"/>
              <a:t>英国诗人雪莱</a:t>
            </a: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" y="83820"/>
            <a:ext cx="12061190" cy="669036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697605" y="427990"/>
            <a:ext cx="477393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一、小城邦</a:t>
            </a:r>
            <a:endParaRPr lang="zh-CN" altLang="en-US" sz="7200" b="1">
              <a:ln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97605" y="2829560"/>
            <a:ext cx="477393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7200" b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二、大世界</a:t>
            </a:r>
            <a:endParaRPr lang="zh-CN" altLang="en-US" sz="7200" b="1">
              <a:ln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98690" y="514985"/>
            <a:ext cx="5012690" cy="1143000"/>
          </a:xfrm>
        </p:spPr>
        <p:txBody>
          <a:bodyPr>
            <a:normAutofit fontScale="90000"/>
          </a:bodyPr>
          <a:lstStyle/>
          <a:p>
            <a:pPr algn="l" fontAlgn="auto"/>
            <a:r>
              <a:rPr lang="en-US" altLang="zh-CN"/>
              <a:t>1.</a:t>
            </a:r>
            <a:r>
              <a:rPr lang="zh-CN" altLang="en-US"/>
              <a:t>依据图片及所学知识说说希腊的地理环境有何特点？</a:t>
            </a:r>
            <a:endParaRPr lang="zh-CN" altLang="en-US"/>
          </a:p>
        </p:txBody>
      </p:sp>
      <p:pic>
        <p:nvPicPr>
          <p:cNvPr id="6146" name="Picture 7" descr="910107"/>
          <p:cNvPicPr>
            <a:picLocks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64135" y="1133475"/>
            <a:ext cx="7362825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7505700" y="2419985"/>
            <a:ext cx="4484370" cy="2553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B050"/>
                </a:solidFill>
              </a14:hiddenFill>
            </a:ext>
          </a:extLst>
        </p:spPr>
        <p:txBody>
          <a:bodyPr wrap="square" rtlCol="0">
            <a:spAutoFit/>
          </a:bodyPr>
          <a:p>
            <a:r>
              <a:rPr lang="en-US" altLang="zh-CN" sz="4000"/>
              <a:t>2.</a:t>
            </a:r>
            <a:r>
              <a:rPr lang="zh-CN" altLang="en-US" sz="4000"/>
              <a:t>讨论这样的地理环境会对希腊国家及经济产生什么影响？</a:t>
            </a:r>
            <a:endParaRPr lang="zh-CN" altLang="en-US" sz="4000"/>
          </a:p>
        </p:txBody>
      </p:sp>
      <p:sp>
        <p:nvSpPr>
          <p:cNvPr id="6" name="矩形 5"/>
          <p:cNvSpPr/>
          <p:nvPr/>
        </p:nvSpPr>
        <p:spPr>
          <a:xfrm>
            <a:off x="5013960" y="4973320"/>
            <a:ext cx="7298055" cy="93599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>
                <a:solidFill>
                  <a:schemeClr val="tx1"/>
                </a:solidFill>
              </a:rPr>
              <a:t>影响国家统一；促进航海业及商业发展</a:t>
            </a:r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2935" y="-65405"/>
            <a:ext cx="477393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一、小城邦</a:t>
            </a:r>
            <a:endParaRPr lang="zh-CN" altLang="en-US" sz="7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91010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12888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Oval 4"/>
          <p:cNvSpPr>
            <a:spLocks noChangeArrowheads="1"/>
          </p:cNvSpPr>
          <p:nvPr/>
        </p:nvSpPr>
        <p:spPr bwMode="auto">
          <a:xfrm>
            <a:off x="5399088" y="5791200"/>
            <a:ext cx="2362200" cy="647700"/>
          </a:xfrm>
          <a:prstGeom prst="ellipse">
            <a:avLst/>
          </a:prstGeom>
          <a:solidFill>
            <a:schemeClr val="bg1">
              <a:alpha val="0"/>
            </a:schemeClr>
          </a:solidFill>
          <a:ln w="57150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7" name="Line 5"/>
          <p:cNvSpPr>
            <a:spLocks noChangeShapeType="1"/>
          </p:cNvSpPr>
          <p:nvPr/>
        </p:nvSpPr>
        <p:spPr bwMode="auto">
          <a:xfrm flipV="1">
            <a:off x="6770688" y="4495800"/>
            <a:ext cx="1295400" cy="1223963"/>
          </a:xfrm>
          <a:prstGeom prst="line">
            <a:avLst/>
          </a:prstGeom>
          <a:noFill/>
          <a:ln w="66675">
            <a:solidFill>
              <a:srgbClr val="FF0000"/>
            </a:solidFill>
            <a:round/>
            <a:tailEnd type="triangl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3558" name="Oval 6"/>
          <p:cNvSpPr>
            <a:spLocks noChangeArrowheads="1"/>
          </p:cNvSpPr>
          <p:nvPr/>
        </p:nvSpPr>
        <p:spPr bwMode="auto">
          <a:xfrm>
            <a:off x="4713288" y="3733800"/>
            <a:ext cx="990600" cy="533400"/>
          </a:xfrm>
          <a:prstGeom prst="ellipse">
            <a:avLst/>
          </a:prstGeom>
          <a:solidFill>
            <a:schemeClr val="bg1">
              <a:alpha val="0"/>
            </a:schemeClr>
          </a:solidFill>
          <a:ln w="57150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9" name="Line 7"/>
          <p:cNvSpPr>
            <a:spLocks noChangeShapeType="1"/>
          </p:cNvSpPr>
          <p:nvPr/>
        </p:nvSpPr>
        <p:spPr bwMode="auto">
          <a:xfrm flipH="1" flipV="1">
            <a:off x="3722688" y="2743200"/>
            <a:ext cx="1295400" cy="919163"/>
          </a:xfrm>
          <a:prstGeom prst="line">
            <a:avLst/>
          </a:prstGeom>
          <a:noFill/>
          <a:ln w="66675">
            <a:solidFill>
              <a:srgbClr val="FF0000"/>
            </a:solidFill>
            <a:round/>
            <a:tailEnd type="triangl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2655888" y="2133600"/>
            <a:ext cx="1459230" cy="398780"/>
          </a:xfrm>
          <a:prstGeom prst="rect">
            <a:avLst/>
          </a:prstGeom>
          <a:solidFill>
            <a:srgbClr val="000080"/>
          </a:solidFill>
          <a:ln w="57150" cmpd="thickThin">
            <a:solidFill>
              <a:schemeClr val="tx2"/>
            </a:solidFill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FFFF00"/>
                </a:solidFill>
                <a:latin typeface="Garamond" pitchFamily="18" charset="0"/>
              </a:rPr>
              <a:t>迈锡尼文明</a:t>
            </a:r>
            <a:endParaRPr lang="zh-CN" altLang="en-US" sz="2000" b="1">
              <a:solidFill>
                <a:srgbClr val="FFFF00"/>
              </a:solidFill>
              <a:latin typeface="Garamond" pitchFamily="18" charset="0"/>
            </a:endParaRP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2655888" y="381000"/>
            <a:ext cx="7162800" cy="645160"/>
          </a:xfrm>
          <a:prstGeom prst="rect">
            <a:avLst/>
          </a:prstGeom>
          <a:solidFill>
            <a:srgbClr val="000080"/>
          </a:solidFill>
          <a:ln w="57150" cmpd="thickThin">
            <a:solidFill>
              <a:schemeClr val="bg1"/>
            </a:solidFill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早期的希腊文明也称为爱琴文明。</a:t>
            </a:r>
            <a:endParaRPr lang="zh-CN" altLang="en-US" sz="2800" b="1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7" name="Text Box 11"/>
          <p:cNvSpPr txBox="1">
            <a:spLocks noChangeArrowheads="1"/>
          </p:cNvSpPr>
          <p:nvPr/>
        </p:nvSpPr>
        <p:spPr bwMode="auto">
          <a:xfrm>
            <a:off x="7685088" y="5334000"/>
            <a:ext cx="948690" cy="398780"/>
          </a:xfrm>
          <a:prstGeom prst="rect">
            <a:avLst/>
          </a:prstGeom>
          <a:solidFill>
            <a:srgbClr val="000080"/>
          </a:solidFill>
          <a:ln w="57150" cmpd="thickThin">
            <a:solidFill>
              <a:schemeClr val="tx2"/>
            </a:solidFill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FFFF00"/>
                </a:solidFill>
                <a:latin typeface="Garamond" pitchFamily="18" charset="0"/>
              </a:rPr>
              <a:t>发祥地</a:t>
            </a:r>
            <a:endParaRPr lang="zh-CN" altLang="en-US" sz="2000" b="1">
              <a:solidFill>
                <a:srgbClr val="FFFF00"/>
              </a:solidFill>
              <a:latin typeface="Garamond" pitchFamily="18" charset="0"/>
            </a:endParaRPr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7761288" y="3962400"/>
            <a:ext cx="1459230" cy="398780"/>
          </a:xfrm>
          <a:prstGeom prst="rect">
            <a:avLst/>
          </a:prstGeom>
          <a:solidFill>
            <a:srgbClr val="000080"/>
          </a:solidFill>
          <a:ln w="57150" cmpd="thickThin">
            <a:solidFill>
              <a:schemeClr val="tx2"/>
            </a:solidFill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FFFF00"/>
                </a:solidFill>
                <a:latin typeface="Garamond" pitchFamily="18" charset="0"/>
              </a:rPr>
              <a:t>克里特文明</a:t>
            </a:r>
            <a:endParaRPr lang="zh-CN" altLang="en-US" sz="2000" b="1">
              <a:solidFill>
                <a:srgbClr val="FFFF00"/>
              </a:solidFill>
              <a:latin typeface="Garamond" pitchFamily="18" charset="0"/>
            </a:endParaRPr>
          </a:p>
        </p:txBody>
      </p:sp>
      <p:sp>
        <p:nvSpPr>
          <p:cNvPr id="23568" name="Oval 16"/>
          <p:cNvSpPr>
            <a:spLocks noChangeArrowheads="1"/>
          </p:cNvSpPr>
          <p:nvPr/>
        </p:nvSpPr>
        <p:spPr bwMode="auto">
          <a:xfrm>
            <a:off x="5018088" y="2209800"/>
            <a:ext cx="4648200" cy="838200"/>
          </a:xfrm>
          <a:prstGeom prst="ellipse">
            <a:avLst/>
          </a:prstGeom>
          <a:solidFill>
            <a:srgbClr val="000080"/>
          </a:solidFill>
          <a:ln w="38100">
            <a:solidFill>
              <a:srgbClr val="FFFF00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4800" b="1">
                <a:solidFill>
                  <a:srgbClr val="FFFF00"/>
                </a:solidFill>
              </a:rPr>
              <a:t>爱琴文明</a:t>
            </a:r>
            <a:endParaRPr lang="zh-CN" altLang="en-US" sz="4800" b="1">
              <a:solidFill>
                <a:srgbClr val="FFFF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0500" y="247650"/>
            <a:ext cx="890270" cy="34150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7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小城邦</a:t>
            </a:r>
            <a:endParaRPr lang="zh-CN" altLang="en-US" sz="7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ldLvl="0" animBg="1"/>
      <p:bldP spid="23558" grpId="0" bldLvl="0" animBg="1"/>
      <p:bldP spid="23560" grpId="0" bldLvl="0" animBg="1"/>
      <p:bldP spid="23561" grpId="0" bldLvl="0" animBg="1"/>
      <p:bldP spid="23565" grpId="0" bldLvl="0" animBg="1"/>
      <p:bldP spid="23568" grpId="0" bldLvl="0" animBg="1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14310" y="274955"/>
            <a:ext cx="3747135" cy="1143000"/>
          </a:xfrm>
        </p:spPr>
        <p:txBody>
          <a:bodyPr/>
          <a:p>
            <a:r>
              <a:rPr lang="zh-CN" altLang="en-US"/>
              <a:t>自主学习：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r="-1481" b="30421"/>
          <a:stretch>
            <a:fillRect/>
          </a:stretch>
        </p:blipFill>
        <p:spPr>
          <a:xfrm>
            <a:off x="1257300" y="274955"/>
            <a:ext cx="6092825" cy="534733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90500" y="247650"/>
            <a:ext cx="890270" cy="34150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7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小城邦</a:t>
            </a:r>
            <a:endParaRPr lang="zh-CN" altLang="en-US" sz="7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36305" y="1299845"/>
            <a:ext cx="2303780" cy="93599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000">
                <a:solidFill>
                  <a:schemeClr val="tx1"/>
                </a:solidFill>
              </a:rPr>
              <a:t>含义</a:t>
            </a:r>
            <a:endParaRPr lang="zh-CN" altLang="en-US" sz="4000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36305" y="2580640"/>
            <a:ext cx="2303780" cy="93599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000">
                <a:solidFill>
                  <a:schemeClr val="tx1"/>
                </a:solidFill>
              </a:rPr>
              <a:t>特点</a:t>
            </a:r>
            <a:endParaRPr lang="zh-CN" altLang="en-US" sz="4000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535670" y="5238115"/>
            <a:ext cx="2303780" cy="93599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000">
                <a:solidFill>
                  <a:schemeClr val="tx1"/>
                </a:solidFill>
              </a:rPr>
              <a:t>代表</a:t>
            </a:r>
            <a:endParaRPr lang="zh-CN" altLang="en-US" sz="400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35670" y="3932555"/>
            <a:ext cx="2303780" cy="93599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000">
                <a:solidFill>
                  <a:schemeClr val="tx1"/>
                </a:solidFill>
              </a:rPr>
              <a:t>居民</a:t>
            </a:r>
            <a:endParaRPr lang="zh-CN" altLang="en-US" sz="4000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04185" y="572770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小国寡民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5" grpId="0" animBg="1"/>
      <p:bldP spid="6" grpId="0" animBg="1"/>
      <p:bldP spid="7" grpId="0" bldLvl="0" animBg="1"/>
      <p:bldP spid="9" grpId="0" bldLvl="0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90688" y="112713"/>
            <a:ext cx="8734425" cy="83661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ea typeface="宋体" panose="02010600030101010101" pitchFamily="2" charset="-122"/>
              </a:rPr>
              <a:t>希腊城邦居民构成：</a:t>
            </a:r>
            <a:endParaRPr lang="zh-CN" altLang="en-US" sz="3600" b="1" smtClean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41488" y="1676400"/>
            <a:ext cx="1119188" cy="52197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公民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557713" y="1074738"/>
            <a:ext cx="5867400" cy="20612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成年男性公民可以参与统治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只有公民才能占有土地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宗教活动、节庆演出、文体竞赛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17888" y="3276600"/>
            <a:ext cx="1143000" cy="5835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义务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981575" y="3276600"/>
            <a:ext cx="5294312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参军打仗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89088" y="5776913"/>
            <a:ext cx="1879600" cy="6451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非公民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463925" y="4919663"/>
            <a:ext cx="7192962" cy="1938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外邦人：自由人，无政治权利，无土地</a:t>
            </a:r>
            <a:endParaRPr lang="en-US" altLang="zh-CN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奴隶：没有任何权利和自由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1688" y="1219200"/>
            <a:ext cx="1023938" cy="5835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权利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2884488" y="1219200"/>
            <a:ext cx="457200" cy="2851150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b="1" dirty="0"/>
          </a:p>
        </p:txBody>
      </p:sp>
      <p:sp>
        <p:nvSpPr>
          <p:cNvPr id="12" name="上下箭头 11"/>
          <p:cNvSpPr/>
          <p:nvPr/>
        </p:nvSpPr>
        <p:spPr>
          <a:xfrm>
            <a:off x="1703388" y="2286000"/>
            <a:ext cx="1119188" cy="3490913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统治与被统治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0500" y="247650"/>
            <a:ext cx="890270" cy="34150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7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小城邦</a:t>
            </a:r>
            <a:endParaRPr lang="zh-CN" altLang="en-US" sz="7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2" grpId="0" bldLvl="0" animBg="1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81405" y="274955"/>
            <a:ext cx="1159129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矩形 7"/>
          <p:cNvSpPr/>
          <p:nvPr/>
        </p:nvSpPr>
        <p:spPr>
          <a:xfrm>
            <a:off x="190500" y="247650"/>
            <a:ext cx="890270" cy="34150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7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小城邦</a:t>
            </a:r>
            <a:endParaRPr lang="zh-CN" altLang="en-US" sz="7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741488" y="990600"/>
          <a:ext cx="8763000" cy="4918710"/>
        </p:xfrm>
        <a:graphic>
          <a:graphicData uri="http://schemas.openxmlformats.org/drawingml/2006/table">
            <a:tbl>
              <a:tblPr/>
              <a:tblGrid>
                <a:gridCol w="1295400"/>
                <a:gridCol w="7467600"/>
              </a:tblGrid>
              <a:tr h="701040">
                <a:tc>
                  <a:txBody>
                    <a:bodyPr/>
                    <a:lstStyle/>
                    <a:p>
                      <a:r>
                        <a:rPr lang="zh-CN" altLang="en-US" sz="40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时间</a:t>
                      </a:r>
                      <a:endParaRPr lang="zh-CN" altLang="en-US" sz="40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7760">
                <a:tc>
                  <a:txBody>
                    <a:bodyPr/>
                    <a:lstStyle/>
                    <a:p>
                      <a:r>
                        <a:rPr lang="zh-CN" altLang="en-US" sz="40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人物</a:t>
                      </a:r>
                      <a:endParaRPr lang="zh-CN" altLang="en-US" sz="40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9910">
                <a:tc>
                  <a:txBody>
                    <a:bodyPr/>
                    <a:lstStyle/>
                    <a:p>
                      <a:r>
                        <a:rPr lang="zh-CN" altLang="en-US" sz="40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民主政治表现</a:t>
                      </a:r>
                      <a:endParaRPr lang="zh-CN" altLang="en-US" sz="40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308" name="TextBox 2"/>
          <p:cNvSpPr txBox="1">
            <a:spLocks noChangeArrowheads="1"/>
          </p:cNvSpPr>
          <p:nvPr/>
        </p:nvSpPr>
        <p:spPr bwMode="auto">
          <a:xfrm>
            <a:off x="3494088" y="1066800"/>
            <a:ext cx="518160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公元前</a:t>
            </a:r>
            <a:r>
              <a:rPr lang="en-US" altLang="zh-CN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世纪中后期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309" name="TextBox 3"/>
          <p:cNvSpPr txBox="1">
            <a:spLocks noChangeArrowheads="1"/>
          </p:cNvSpPr>
          <p:nvPr/>
        </p:nvSpPr>
        <p:spPr bwMode="auto">
          <a:xfrm>
            <a:off x="3300413" y="1674813"/>
            <a:ext cx="6610350" cy="1753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伯里克利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（奴隶制民主政治发展到高峰）</a:t>
            </a:r>
            <a:endParaRPr lang="zh-CN" altLang="zh-CN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310" name="TextBox 4"/>
          <p:cNvSpPr txBox="1">
            <a:spLocks noChangeArrowheads="1"/>
          </p:cNvSpPr>
          <p:nvPr/>
        </p:nvSpPr>
        <p:spPr bwMode="auto">
          <a:xfrm>
            <a:off x="2960688" y="2819400"/>
            <a:ext cx="7696200" cy="3230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公职人员几乎都是从全体公民中抽签产生，使每一名公民都有参政的机会；</a:t>
            </a:r>
            <a:endParaRPr lang="en-US" altLang="zh-CN" sz="2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主席团由各地抽签产生，主席团主席也经抽签产生；</a:t>
            </a:r>
            <a:endParaRPr lang="en-US" altLang="zh-CN" sz="2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公民大会是最高权力机构；</a:t>
            </a:r>
            <a:endParaRPr lang="en-US" altLang="zh-CN" sz="2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为保证贫穷公民参政议政，建立了津贴制度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63" name="WordArt 5"/>
          <p:cNvSpPr>
            <a:spLocks noChangeArrowheads="1" noChangeShapeType="1" noTextEdit="1"/>
          </p:cNvSpPr>
          <p:nvPr/>
        </p:nvSpPr>
        <p:spPr bwMode="auto">
          <a:xfrm>
            <a:off x="1817688" y="228600"/>
            <a:ext cx="7129463" cy="520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雅典的民主政治</a:t>
            </a:r>
            <a:endParaRPr lang="zh-CN" altLang="en-US" sz="3600" b="1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0500" y="247650"/>
            <a:ext cx="890270" cy="34150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7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小城邦</a:t>
            </a:r>
            <a:endParaRPr lang="zh-CN" altLang="en-US" sz="7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8" grpId="0"/>
      <p:bldP spid="12309" grpId="0"/>
      <p:bldP spid="1231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solidFill>
          <a:srgbClr val="00B050"/>
        </a:solidFill>
      </a:spPr>
      <a:bodyPr wrap="square" rtlCol="0">
        <a:spAutoFit/>
      </a:bodyPr>
      <a:lstStyle>
        <a:defPPr>
          <a:defRPr lang="zh-CN" altLang="en-US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1009</Words>
  <PresentationFormat>自定义</PresentationFormat>
  <Paragraphs>139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微软雅黑</vt:lpstr>
      <vt:lpstr>Arial Unicode MS</vt:lpstr>
      <vt:lpstr>Garamond</vt:lpstr>
      <vt:lpstr>黑体</vt:lpstr>
      <vt:lpstr>Segoe Print</vt:lpstr>
      <vt:lpstr>Times New Roman</vt:lpstr>
      <vt:lpstr>华文中宋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希腊城邦居民构成：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dcterms:created xsi:type="dcterms:W3CDTF">2018-08-31T10:42:00Z</dcterms:created>
  <dcterms:modified xsi:type="dcterms:W3CDTF">2018-10-22T01:41:56Z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