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16"/>
  </p:notesMasterIdLst>
  <p:sldIdLst>
    <p:sldId id="449" r:id="rId4"/>
    <p:sldId id="315" r:id="rId5"/>
    <p:sldId id="393" r:id="rId6"/>
    <p:sldId id="408" r:id="rId7"/>
    <p:sldId id="319" r:id="rId8"/>
    <p:sldId id="409" r:id="rId9"/>
    <p:sldId id="411" r:id="rId10"/>
    <p:sldId id="412" r:id="rId11"/>
    <p:sldId id="410" r:id="rId12"/>
    <p:sldId id="413" r:id="rId13"/>
    <p:sldId id="414" r:id="rId14"/>
    <p:sldId id="422" r:id="rId15"/>
    <p:sldId id="417" r:id="rId17"/>
    <p:sldId id="418" r:id="rId18"/>
    <p:sldId id="416" r:id="rId19"/>
    <p:sldId id="415" r:id="rId20"/>
    <p:sldId id="420" r:id="rId21"/>
    <p:sldId id="421" r:id="rId22"/>
    <p:sldId id="448" r:id="rId23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FF00FF"/>
    <a:srgbClr val="0099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noProof="1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9CEA353-513F-4023-84D2-58E27FBB9BE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fld id="{D0238B0D-F06B-44AC-9CF0-930934077D5A}" type="slidenum">
              <a:rPr lang="en-US" altLang="zh-CN" smtClean="0">
                <a:latin typeface="Arial" charset="0"/>
                <a:ea typeface="宋体" charset="-122"/>
              </a:rPr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891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8915" name="Rectangle 3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charset="0"/>
              <a:buNone/>
            </a:pPr>
            <a:fld id="{817E4B0F-29BC-4EC2-A00D-1EEE48E0FBAF}" type="slidenum">
              <a:rPr lang="zh-CN" altLang="en-US" smtClean="0">
                <a:latin typeface="Arial" charset="0"/>
                <a:ea typeface="宋体" charset="-122"/>
              </a:rPr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844550" y="4556125"/>
            <a:ext cx="106267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希腊城邦和亚历山大帝国</a:t>
            </a:r>
          </a:p>
        </p:txBody>
      </p:sp>
      <p:sp>
        <p:nvSpPr>
          <p:cNvPr id="26626" name="Text Box 33"/>
          <p:cNvSpPr txBox="1">
            <a:spLocks noChangeArrowheads="1"/>
          </p:cNvSpPr>
          <p:nvPr/>
        </p:nvSpPr>
        <p:spPr bwMode="auto">
          <a:xfrm>
            <a:off x="844550" y="723900"/>
            <a:ext cx="4127500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582738" y="3590925"/>
            <a:ext cx="90249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第二单元  古代欧洲文明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6151"/>
          <p:cNvSpPr txBox="1">
            <a:spLocks noChangeArrowheads="1"/>
          </p:cNvSpPr>
          <p:nvPr/>
        </p:nvSpPr>
        <p:spPr bwMode="auto">
          <a:xfrm>
            <a:off x="322263" y="185738"/>
            <a:ext cx="6334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（二）雅典城邦的繁荣</a:t>
            </a:r>
          </a:p>
        </p:txBody>
      </p:sp>
      <p:sp>
        <p:nvSpPr>
          <p:cNvPr id="35842" name="文本框 6153"/>
          <p:cNvSpPr txBox="1">
            <a:spLocks noChangeArrowheads="1"/>
          </p:cNvSpPr>
          <p:nvPr/>
        </p:nvSpPr>
        <p:spPr bwMode="auto">
          <a:xfrm>
            <a:off x="493713" y="708025"/>
            <a:ext cx="11129962" cy="573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时间</a:t>
            </a:r>
            <a:r>
              <a:rPr lang="zh-CN" altLang="en-US" sz="2600" b="1">
                <a:latin typeface="宋体" charset="-122"/>
              </a:rPr>
              <a:t>：公元前</a:t>
            </a:r>
            <a:r>
              <a:rPr lang="en-US" altLang="zh-CN" sz="2600" b="1">
                <a:latin typeface="宋体" charset="-122"/>
              </a:rPr>
              <a:t>5</a:t>
            </a:r>
            <a:r>
              <a:rPr lang="zh-CN" altLang="en-US" sz="2600" b="1">
                <a:latin typeface="宋体" charset="-122"/>
              </a:rPr>
              <a:t>世纪后半期，伯里克利当政期间。</a:t>
            </a:r>
          </a:p>
        </p:txBody>
      </p:sp>
      <p:sp>
        <p:nvSpPr>
          <p:cNvPr id="35843" name="文本框 6154"/>
          <p:cNvSpPr txBox="1">
            <a:spLocks noChangeArrowheads="1"/>
          </p:cNvSpPr>
          <p:nvPr/>
        </p:nvSpPr>
        <p:spPr bwMode="auto">
          <a:xfrm>
            <a:off x="493713" y="1281113"/>
            <a:ext cx="10171112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伯利克里时期雅典繁荣的表现</a:t>
            </a:r>
            <a:r>
              <a:rPr lang="zh-CN" altLang="en-US" sz="2600" b="1">
                <a:latin typeface="宋体" charset="-122"/>
              </a:rPr>
              <a:t>：</a:t>
            </a:r>
          </a:p>
        </p:txBody>
      </p:sp>
      <p:graphicFrame>
        <p:nvGraphicFramePr>
          <p:cNvPr id="35862" name="Group 22"/>
          <p:cNvGraphicFramePr>
            <a:graphicFrameLocks noGrp="1"/>
          </p:cNvGraphicFramePr>
          <p:nvPr/>
        </p:nvGraphicFramePr>
        <p:xfrm>
          <a:off x="990600" y="1973263"/>
          <a:ext cx="8532813" cy="2303462"/>
        </p:xfrm>
        <a:graphic>
          <a:graphicData uri="http://schemas.openxmlformats.org/drawingml/2006/table">
            <a:tbl>
              <a:tblPr/>
              <a:tblGrid>
                <a:gridCol w="2082800"/>
                <a:gridCol w="6450013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Calibri" pitchFamily="34" charset="0"/>
                        </a:rPr>
                        <a:t>政治上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Calibri" pitchFamily="34" charset="0"/>
                        </a:rPr>
                        <a:t>经济上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Calibri" pitchFamily="34" charset="0"/>
                        </a:rPr>
                        <a:t>文化上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58" name="文本框 9245"/>
          <p:cNvSpPr txBox="1">
            <a:spLocks noChangeArrowheads="1"/>
          </p:cNvSpPr>
          <p:nvPr/>
        </p:nvSpPr>
        <p:spPr bwMode="auto">
          <a:xfrm>
            <a:off x="3502025" y="2190750"/>
            <a:ext cx="51958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奴隶主民主政治发展到高峰</a:t>
            </a:r>
          </a:p>
        </p:txBody>
      </p:sp>
      <p:sp>
        <p:nvSpPr>
          <p:cNvPr id="35859" name="文本框 9246"/>
          <p:cNvSpPr txBox="1">
            <a:spLocks noChangeArrowheads="1"/>
          </p:cNvSpPr>
          <p:nvPr/>
        </p:nvSpPr>
        <p:spPr bwMode="auto">
          <a:xfrm>
            <a:off x="3600450" y="2894013"/>
            <a:ext cx="39592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奴隶制经济高度繁荣</a:t>
            </a:r>
          </a:p>
        </p:txBody>
      </p:sp>
      <p:sp>
        <p:nvSpPr>
          <p:cNvPr id="35860" name="文本框 9247"/>
          <p:cNvSpPr txBox="1">
            <a:spLocks noChangeArrowheads="1"/>
          </p:cNvSpPr>
          <p:nvPr/>
        </p:nvSpPr>
        <p:spPr bwMode="auto">
          <a:xfrm>
            <a:off x="3360738" y="3678238"/>
            <a:ext cx="6019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文化昌盛，重视教育，人才辈出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5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2" grpId="0"/>
      <p:bldP spid="35843" grpId="0"/>
      <p:bldP spid="35858" grpId="0" bldLvl="0"/>
      <p:bldP spid="3586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6154"/>
          <p:cNvSpPr txBox="1">
            <a:spLocks noChangeArrowheads="1"/>
          </p:cNvSpPr>
          <p:nvPr/>
        </p:nvSpPr>
        <p:spPr bwMode="auto">
          <a:xfrm>
            <a:off x="438150" y="1052513"/>
            <a:ext cx="1016952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伯里克利时期雅典繁荣的原因</a:t>
            </a:r>
            <a:r>
              <a:rPr lang="zh-CN" altLang="en-US" sz="2600" b="1">
                <a:latin typeface="宋体" charset="-122"/>
              </a:rPr>
              <a:t>：</a:t>
            </a:r>
          </a:p>
        </p:txBody>
      </p:sp>
      <p:sp>
        <p:nvSpPr>
          <p:cNvPr id="36866" name="文本框 6153"/>
          <p:cNvSpPr txBox="1">
            <a:spLocks noChangeArrowheads="1"/>
          </p:cNvSpPr>
          <p:nvPr/>
        </p:nvSpPr>
        <p:spPr bwMode="auto">
          <a:xfrm>
            <a:off x="622300" y="1916113"/>
            <a:ext cx="11231563" cy="2293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伯利克里进行一系列改革：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①政治上</a:t>
            </a:r>
            <a:r>
              <a:rPr lang="en-US" altLang="zh-CN" sz="2600" b="1">
                <a:latin typeface="宋体" charset="-122"/>
              </a:rPr>
              <a:t>:</a:t>
            </a:r>
            <a:r>
              <a:rPr lang="zh-CN" altLang="en-US" sz="2600" b="1">
                <a:latin typeface="宋体" charset="-122"/>
              </a:rPr>
              <a:t>扩大公民权利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②文化上</a:t>
            </a:r>
            <a:r>
              <a:rPr lang="en-US" altLang="zh-CN" sz="2600" b="1">
                <a:latin typeface="宋体" charset="-122"/>
              </a:rPr>
              <a:t>:</a:t>
            </a:r>
            <a:r>
              <a:rPr lang="zh-CN" altLang="en-US" sz="2600" b="1">
                <a:latin typeface="宋体" charset="-122"/>
              </a:rPr>
              <a:t>鼓励学术研究</a:t>
            </a:r>
            <a:r>
              <a:rPr lang="en-US" altLang="zh-CN" sz="2600" b="1">
                <a:latin typeface="宋体" charset="-122"/>
              </a:rPr>
              <a:t>,</a:t>
            </a:r>
            <a:r>
              <a:rPr lang="zh-CN" altLang="en-US" sz="2600" b="1">
                <a:latin typeface="宋体" charset="-122"/>
              </a:rPr>
              <a:t>发展文艺</a:t>
            </a:r>
            <a:r>
              <a:rPr lang="en-US" altLang="zh-CN" sz="2600" b="1">
                <a:latin typeface="宋体" charset="-122"/>
              </a:rPr>
              <a:t>,</a:t>
            </a:r>
            <a:r>
              <a:rPr lang="zh-CN" altLang="en-US" sz="2600" b="1">
                <a:latin typeface="宋体" charset="-122"/>
              </a:rPr>
              <a:t>重视教育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4337" descr="image02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03313" y="836613"/>
            <a:ext cx="9161462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6385" descr="image0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0650" y="836613"/>
            <a:ext cx="956627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pic_41560"/>
          <p:cNvPicPr>
            <a:picLocks noChangeAspect="1"/>
          </p:cNvPicPr>
          <p:nvPr/>
        </p:nvPicPr>
        <p:blipFill>
          <a:blip r:embed="rId1"/>
          <a:srcRect l="37238" t="67139" r="6306" b="8594"/>
          <a:stretch>
            <a:fillRect/>
          </a:stretch>
        </p:blipFill>
        <p:spPr bwMode="auto">
          <a:xfrm>
            <a:off x="527050" y="765175"/>
            <a:ext cx="11072813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12289"/>
          <p:cNvSpPr>
            <a:spLocks noChangeArrowheads="1"/>
          </p:cNvSpPr>
          <p:nvPr/>
        </p:nvSpPr>
        <p:spPr bwMode="auto">
          <a:xfrm>
            <a:off x="527050" y="1628775"/>
            <a:ext cx="111363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☆如何评价伯里克利时代高度发展的奴隶主民主政治？</a:t>
            </a:r>
          </a:p>
        </p:txBody>
      </p:sp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527050" y="2276475"/>
            <a:ext cx="10944225" cy="2124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       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积极影响</a:t>
            </a:r>
            <a:r>
              <a:rPr lang="zh-CN" altLang="en-US" sz="2600" b="1">
                <a:latin typeface="宋体" charset="-122"/>
              </a:rPr>
              <a:t>：它为雅典的昌盛提供了政治上的条件和保障，把古代世界的民主政治发展到顶峰，成为一种典型范例，对近代西方民主政治也产生一定影响。</a:t>
            </a:r>
          </a:p>
        </p:txBody>
      </p:sp>
      <p:sp>
        <p:nvSpPr>
          <p:cNvPr id="41987" name="矩形 3"/>
          <p:cNvSpPr>
            <a:spLocks noChangeArrowheads="1"/>
          </p:cNvSpPr>
          <p:nvPr/>
        </p:nvSpPr>
        <p:spPr bwMode="auto">
          <a:xfrm>
            <a:off x="557213" y="4476750"/>
            <a:ext cx="11233150" cy="1255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局限性</a:t>
            </a:r>
            <a:r>
              <a:rPr lang="zh-CN" altLang="en-US" sz="2600" b="1">
                <a:latin typeface="宋体" charset="-122"/>
              </a:rPr>
              <a:t>：它是奴隶主民主政治，本质上仍是少数奴隶主对广大奴隶的专政。</a:t>
            </a:r>
          </a:p>
        </p:txBody>
      </p:sp>
      <p:grpSp>
        <p:nvGrpSpPr>
          <p:cNvPr id="19460" name="组合 1"/>
          <p:cNvGrpSpPr/>
          <p:nvPr/>
        </p:nvGrpSpPr>
        <p:grpSpPr bwMode="auto">
          <a:xfrm>
            <a:off x="239713" y="365125"/>
            <a:ext cx="3109912" cy="687388"/>
            <a:chOff x="283" y="575"/>
            <a:chExt cx="3675" cy="1083"/>
          </a:xfrm>
        </p:grpSpPr>
        <p:pic>
          <p:nvPicPr>
            <p:cNvPr id="41989" name="图片 8205" descr="13240475_221319465105_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0" name="矩形 8201"/>
            <p:cNvSpPr>
              <a:spLocks noChangeArrowheads="1"/>
            </p:cNvSpPr>
            <p:nvPr/>
          </p:nvSpPr>
          <p:spPr bwMode="auto">
            <a:xfrm>
              <a:off x="1871" y="742"/>
              <a:ext cx="1934" cy="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动脑筋</a:t>
              </a:r>
            </a:p>
          </p:txBody>
        </p:sp>
        <p:sp>
          <p:nvSpPr>
            <p:cNvPr id="41991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2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 animBg="1"/>
      <p:bldP spid="4198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334963" y="1411288"/>
            <a:ext cx="1247775" cy="440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雅典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城邦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的繁荣</a:t>
            </a:r>
          </a:p>
        </p:txBody>
      </p:sp>
      <p:sp>
        <p:nvSpPr>
          <p:cNvPr id="44034" name="AutoShape 3"/>
          <p:cNvSpPr/>
          <p:nvPr/>
        </p:nvSpPr>
        <p:spPr bwMode="auto">
          <a:xfrm>
            <a:off x="1485900" y="763588"/>
            <a:ext cx="574675" cy="4608512"/>
          </a:xfrm>
          <a:prstGeom prst="leftBrace">
            <a:avLst>
              <a:gd name="adj1" fmla="val 6679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2254250" y="476250"/>
            <a:ext cx="1246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兴起：</a:t>
            </a: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3405188" y="476250"/>
            <a:ext cx="49926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世纪，出现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城邦</a:t>
            </a:r>
          </a:p>
        </p:txBody>
      </p:sp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2254250" y="1627188"/>
            <a:ext cx="1246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建立：</a:t>
            </a:r>
          </a:p>
        </p:txBody>
      </p:sp>
      <p:sp>
        <p:nvSpPr>
          <p:cNvPr id="44038" name="Rectangle 7"/>
          <p:cNvSpPr>
            <a:spLocks noChangeArrowheads="1"/>
          </p:cNvSpPr>
          <p:nvPr/>
        </p:nvSpPr>
        <p:spPr bwMode="auto">
          <a:xfrm>
            <a:off x="3336925" y="1700213"/>
            <a:ext cx="6642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世纪，成为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奴隶制共和国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44039" name="Rectangle 8"/>
          <p:cNvSpPr>
            <a:spLocks noChangeArrowheads="1"/>
          </p:cNvSpPr>
          <p:nvPr/>
        </p:nvSpPr>
        <p:spPr bwMode="auto">
          <a:xfrm>
            <a:off x="1966913" y="3644900"/>
            <a:ext cx="153511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伯里克利执政</a:t>
            </a:r>
          </a:p>
        </p:txBody>
      </p:sp>
      <p:sp>
        <p:nvSpPr>
          <p:cNvPr id="44040" name="AutoShape 9"/>
          <p:cNvSpPr/>
          <p:nvPr/>
        </p:nvSpPr>
        <p:spPr bwMode="auto">
          <a:xfrm>
            <a:off x="3405188" y="2563813"/>
            <a:ext cx="382587" cy="3097212"/>
          </a:xfrm>
          <a:prstGeom prst="leftBrace">
            <a:avLst>
              <a:gd name="adj1" fmla="val 6742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041" name="Text Box 10"/>
          <p:cNvSpPr txBox="1">
            <a:spLocks noChangeArrowheads="1"/>
          </p:cNvSpPr>
          <p:nvPr/>
        </p:nvSpPr>
        <p:spPr bwMode="auto">
          <a:xfrm>
            <a:off x="3981450" y="2347913"/>
            <a:ext cx="1246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时间：</a:t>
            </a:r>
          </a:p>
        </p:txBody>
      </p:sp>
      <p:sp>
        <p:nvSpPr>
          <p:cNvPr id="44042" name="Rectangle 11"/>
          <p:cNvSpPr>
            <a:spLocks noChangeArrowheads="1"/>
          </p:cNvSpPr>
          <p:nvPr/>
        </p:nvSpPr>
        <p:spPr bwMode="auto">
          <a:xfrm>
            <a:off x="5324475" y="2419350"/>
            <a:ext cx="4129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世纪后半期</a:t>
            </a:r>
          </a:p>
        </p:txBody>
      </p:sp>
      <p:sp>
        <p:nvSpPr>
          <p:cNvPr id="44043" name="Text Box 12"/>
          <p:cNvSpPr txBox="1">
            <a:spLocks noChangeArrowheads="1"/>
          </p:cNvSpPr>
          <p:nvPr/>
        </p:nvSpPr>
        <p:spPr bwMode="auto">
          <a:xfrm>
            <a:off x="3886200" y="3500438"/>
            <a:ext cx="1246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内容：</a:t>
            </a:r>
          </a:p>
        </p:txBody>
      </p:sp>
      <p:sp>
        <p:nvSpPr>
          <p:cNvPr id="44044" name="AutoShape 13"/>
          <p:cNvSpPr/>
          <p:nvPr/>
        </p:nvSpPr>
        <p:spPr bwMode="auto">
          <a:xfrm>
            <a:off x="5037138" y="3068638"/>
            <a:ext cx="96837" cy="1296987"/>
          </a:xfrm>
          <a:prstGeom prst="leftBrace">
            <a:avLst>
              <a:gd name="adj1" fmla="val 11155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045" name="Rectangle 14"/>
          <p:cNvSpPr>
            <a:spLocks noChangeArrowheads="1"/>
          </p:cNvSpPr>
          <p:nvPr/>
        </p:nvSpPr>
        <p:spPr bwMode="auto">
          <a:xfrm>
            <a:off x="5229225" y="2924175"/>
            <a:ext cx="27225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扩大公民权利</a:t>
            </a:r>
          </a:p>
        </p:txBody>
      </p:sp>
      <p:sp>
        <p:nvSpPr>
          <p:cNvPr id="44046" name="Rectangle 15"/>
          <p:cNvSpPr>
            <a:spLocks noChangeArrowheads="1"/>
          </p:cNvSpPr>
          <p:nvPr/>
        </p:nvSpPr>
        <p:spPr bwMode="auto">
          <a:xfrm>
            <a:off x="5153025" y="3860800"/>
            <a:ext cx="69881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鼓励学术研究，发展文艺，重视教育</a:t>
            </a:r>
          </a:p>
        </p:txBody>
      </p:sp>
      <p:sp>
        <p:nvSpPr>
          <p:cNvPr id="44047" name="Text Box 16"/>
          <p:cNvSpPr txBox="1">
            <a:spLocks noChangeArrowheads="1"/>
          </p:cNvSpPr>
          <p:nvPr/>
        </p:nvSpPr>
        <p:spPr bwMode="auto">
          <a:xfrm>
            <a:off x="3886200" y="4652963"/>
            <a:ext cx="1246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意义：</a:t>
            </a:r>
          </a:p>
        </p:txBody>
      </p:sp>
      <p:sp>
        <p:nvSpPr>
          <p:cNvPr id="44048" name="Rectangle 17"/>
          <p:cNvSpPr>
            <a:spLocks noChangeArrowheads="1"/>
          </p:cNvSpPr>
          <p:nvPr/>
        </p:nvSpPr>
        <p:spPr bwMode="auto">
          <a:xfrm>
            <a:off x="5132388" y="4581525"/>
            <a:ext cx="6626225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使雅典达到全盛，经济繁荣，文化昌盛，奴隶主民主政治发展到古代世界的高峰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  <p:bldP spid="44038" grpId="0"/>
      <p:bldP spid="44039" grpId="0"/>
      <p:bldP spid="44040" grpId="0" animBg="1"/>
      <p:bldP spid="44041" grpId="0"/>
      <p:bldP spid="44042" grpId="0"/>
      <p:bldP spid="44043" grpId="0"/>
      <p:bldP spid="44044" grpId="0" animBg="1"/>
      <p:bldP spid="44045" grpId="0"/>
      <p:bldP spid="44046" grpId="0"/>
      <p:bldP spid="44047" grpId="0"/>
      <p:bldP spid="440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6151"/>
          <p:cNvSpPr txBox="1">
            <a:spLocks noChangeArrowheads="1"/>
          </p:cNvSpPr>
          <p:nvPr/>
        </p:nvSpPr>
        <p:spPr bwMode="auto">
          <a:xfrm>
            <a:off x="741363" y="460375"/>
            <a:ext cx="63738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3.亚历山大帝国</a:t>
            </a:r>
          </a:p>
        </p:txBody>
      </p:sp>
      <p:sp>
        <p:nvSpPr>
          <p:cNvPr id="45058" name="文本框 4"/>
          <p:cNvSpPr txBox="1">
            <a:spLocks noChangeArrowheads="1"/>
          </p:cNvSpPr>
          <p:nvPr/>
        </p:nvSpPr>
        <p:spPr bwMode="auto">
          <a:xfrm>
            <a:off x="741363" y="1044575"/>
            <a:ext cx="1042511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rgbClr val="C00000"/>
                </a:solidFill>
              </a:rPr>
              <a:t>1.</a:t>
            </a:r>
            <a:r>
              <a:rPr lang="zh-CN" altLang="en-US" sz="2400">
                <a:solidFill>
                  <a:srgbClr val="C00000"/>
                </a:solidFill>
              </a:rPr>
              <a:t>亚历山大大帝如何建立起地跨欧、亚、非三洲的大帝国?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     扫荡小亚细亚，攻入埃及。占领两河流域，灭掉波斯帝国，足迹远达印度，建立起地跨欧、亚、非三洲的亚历山大帝国。</a:t>
            </a:r>
          </a:p>
        </p:txBody>
      </p:sp>
      <p:sp>
        <p:nvSpPr>
          <p:cNvPr id="45059" name="文本框 5"/>
          <p:cNvSpPr txBox="1">
            <a:spLocks noChangeArrowheads="1"/>
          </p:cNvSpPr>
          <p:nvPr/>
        </p:nvSpPr>
        <p:spPr bwMode="auto">
          <a:xfrm>
            <a:off x="933450" y="2871788"/>
            <a:ext cx="9575800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rgbClr val="C00000"/>
                </a:solidFill>
              </a:rPr>
              <a:t>2.</a:t>
            </a:r>
            <a:r>
              <a:rPr lang="zh-CN" altLang="en-US" sz="2400">
                <a:solidFill>
                  <a:srgbClr val="C00000"/>
                </a:solidFill>
              </a:rPr>
              <a:t>亚历山大大帝东征对世界产生了什么影响？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2400"/>
              <a:t>（1）亚历山大东征具有侵略性质，给东方人民带来巨大灾难，也掠夺了东方世界的无数财富。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（2）东征和帝国的建立也促进了东西方文化的大交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汇。加强了东西方之间的经济联系和贸易往来。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8" grpId="0"/>
      <p:bldP spid="450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6163" y="917575"/>
            <a:ext cx="99695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文本框 2"/>
          <p:cNvSpPr txBox="1">
            <a:spLocks noChangeArrowheads="1"/>
          </p:cNvSpPr>
          <p:nvPr/>
        </p:nvSpPr>
        <p:spPr bwMode="auto">
          <a:xfrm>
            <a:off x="3686175" y="4308475"/>
            <a:ext cx="653573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/>
              <a:t>亚历山大东征路线图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文本框 1"/>
          <p:cNvSpPr txBox="1">
            <a:spLocks noChangeArrowheads="1"/>
          </p:cNvSpPr>
          <p:nvPr/>
        </p:nvSpPr>
        <p:spPr bwMode="auto">
          <a:xfrm>
            <a:off x="2554288" y="5022850"/>
            <a:ext cx="7507287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7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8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623888" y="1635125"/>
            <a:ext cx="106568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/>
              <a:t>1</a:t>
            </a:r>
            <a:r>
              <a:rPr lang="zh-CN" altLang="en-US" sz="3200" b="1"/>
              <a:t>、第</a:t>
            </a:r>
            <a:r>
              <a:rPr lang="en-US" altLang="zh-CN" sz="3200" b="1"/>
              <a:t>28</a:t>
            </a:r>
            <a:r>
              <a:rPr lang="zh-CN" altLang="en-US" sz="3200" b="1"/>
              <a:t>界夏季奥运会在那个城市举行？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912813" y="2500313"/>
            <a:ext cx="6334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>
                <a:solidFill>
                  <a:srgbClr val="FF0066"/>
                </a:solidFill>
                <a:latin typeface="宋体" charset="-122"/>
              </a:rPr>
              <a:t>A.</a:t>
            </a:r>
            <a:r>
              <a:rPr lang="zh-CN" altLang="en-US" sz="3600" b="1">
                <a:solidFill>
                  <a:srgbClr val="FF0066"/>
                </a:solidFill>
                <a:latin typeface="宋体" charset="-122"/>
              </a:rPr>
              <a:t>巴黎      </a:t>
            </a:r>
            <a:r>
              <a:rPr lang="en-US" altLang="zh-CN" sz="3600" b="1">
                <a:solidFill>
                  <a:srgbClr val="FF0066"/>
                </a:solidFill>
                <a:latin typeface="宋体" charset="-122"/>
              </a:rPr>
              <a:t>B.</a:t>
            </a:r>
            <a:r>
              <a:rPr lang="zh-CN" altLang="en-US" sz="3600" b="1">
                <a:solidFill>
                  <a:srgbClr val="FF0066"/>
                </a:solidFill>
                <a:latin typeface="宋体" charset="-122"/>
              </a:rPr>
              <a:t>雅典   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28638" y="3481388"/>
            <a:ext cx="10752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、奥运会的发源地在哪个国家？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958850" y="4443413"/>
            <a:ext cx="72485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/>
              <a:t> </a:t>
            </a:r>
            <a:r>
              <a:rPr lang="en-US" altLang="zh-CN" sz="3600" b="1">
                <a:solidFill>
                  <a:srgbClr val="FF0066"/>
                </a:solidFill>
                <a:latin typeface="宋体" charset="-122"/>
              </a:rPr>
              <a:t>A.</a:t>
            </a:r>
            <a:r>
              <a:rPr lang="zh-CN" altLang="en-US" sz="3600" b="1">
                <a:solidFill>
                  <a:srgbClr val="FF0066"/>
                </a:solidFill>
                <a:latin typeface="宋体" charset="-122"/>
              </a:rPr>
              <a:t>希腊      </a:t>
            </a:r>
            <a:r>
              <a:rPr lang="en-US" altLang="zh-CN" sz="3600" b="1">
                <a:solidFill>
                  <a:srgbClr val="FF0066"/>
                </a:solidFill>
                <a:latin typeface="宋体" charset="-122"/>
              </a:rPr>
              <a:t>B.</a:t>
            </a:r>
            <a:r>
              <a:rPr lang="zh-CN" altLang="en-US" sz="3600" b="1">
                <a:solidFill>
                  <a:srgbClr val="FF0066"/>
                </a:solidFill>
                <a:latin typeface="宋体" charset="-122"/>
              </a:rPr>
              <a:t>罗马</a:t>
            </a: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10221913" y="1492250"/>
            <a:ext cx="768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/>
              <a:t>B</a:t>
            </a:r>
          </a:p>
        </p:txBody>
      </p:sp>
      <p:sp>
        <p:nvSpPr>
          <p:cNvPr id="27655" name="Text Box 8"/>
          <p:cNvSpPr txBox="1">
            <a:spLocks noChangeArrowheads="1"/>
          </p:cNvSpPr>
          <p:nvPr/>
        </p:nvSpPr>
        <p:spPr bwMode="auto">
          <a:xfrm>
            <a:off x="8688388" y="3386138"/>
            <a:ext cx="768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/>
              <a:t>A</a:t>
            </a:r>
          </a:p>
        </p:txBody>
      </p:sp>
      <p:pic>
        <p:nvPicPr>
          <p:cNvPr id="27656" name="Picture 6" descr="http://img3.redocn.com/tupian/20150307/wenhaoxiaonvhaikatongchahua_2339738_small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06050" y="4941888"/>
            <a:ext cx="164465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276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276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623888" y="981075"/>
            <a:ext cx="11134725" cy="128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    3</a:t>
            </a:r>
            <a:r>
              <a:rPr lang="zh-CN" altLang="en-US" sz="2600" b="1">
                <a:latin typeface="宋体" charset="-122"/>
              </a:rPr>
              <a:t>、在</a:t>
            </a:r>
            <a:r>
              <a:rPr lang="en-US" altLang="zh-CN" sz="2600" b="1">
                <a:latin typeface="宋体" charset="-122"/>
              </a:rPr>
              <a:t>28</a:t>
            </a:r>
            <a:r>
              <a:rPr lang="zh-CN" altLang="en-US" sz="2600" b="1">
                <a:latin typeface="宋体" charset="-122"/>
              </a:rPr>
              <a:t>届雅典夏季奥运会上，获胜的运动员除了得到奖牌和鲜花以外，还有一份与众不同的礼物，你知道是什么吗？</a:t>
            </a:r>
          </a:p>
        </p:txBody>
      </p:sp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1582738" y="3068638"/>
            <a:ext cx="47053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橄榄枝叶绕成的冠</a:t>
            </a: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912813" y="3860800"/>
            <a:ext cx="8186737" cy="2190750"/>
            <a:chOff x="683568" y="3861048"/>
            <a:chExt cx="6141989" cy="2190750"/>
          </a:xfrm>
        </p:grpSpPr>
        <p:sp>
          <p:nvSpPr>
            <p:cNvPr id="28676" name="矩形 4"/>
            <p:cNvSpPr>
              <a:spLocks noChangeArrowheads="1"/>
            </p:cNvSpPr>
            <p:nvPr/>
          </p:nvSpPr>
          <p:spPr bwMode="auto">
            <a:xfrm>
              <a:off x="3203725" y="4437311"/>
              <a:ext cx="3621832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为什么要橄榄枝叶绕成的冠？</a:t>
              </a:r>
            </a:p>
          </p:txBody>
        </p:sp>
        <p:pic>
          <p:nvPicPr>
            <p:cNvPr id="28677" name="Picture 2" descr="http://bpic.ooopic.com/14/64/31/55b1OOOPIC8a.jpg!/fw/230/quality/90/unsharp/true/compress/true/canvas/230x230a0a0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83568" y="3861048"/>
              <a:ext cx="2190750" cy="219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s10.sinaimg.cn/mw690/003vWxrRzy6LD9mtOBP89&amp;690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 bwMode="auto">
          <a:xfrm>
            <a:off x="719138" y="620713"/>
            <a:ext cx="6238875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 descr="http://img4.cache.netease.com/gz2010/2010/11/22/20101122022724010a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46938" y="2349500"/>
            <a:ext cx="4443412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 descr="http://s10.sinaimg.cn/mw690/003vWxrRzy6LD9lxe3f69&amp;69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3573463"/>
            <a:ext cx="5664200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557213" y="981075"/>
            <a:ext cx="4770437" cy="62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希腊城邦</a:t>
            </a:r>
          </a:p>
        </p:txBody>
      </p:sp>
      <p:grpSp>
        <p:nvGrpSpPr>
          <p:cNvPr id="8194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3072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30723" name="文本框 2"/>
          <p:cNvSpPr txBox="1">
            <a:spLocks noChangeArrowheads="1"/>
          </p:cNvSpPr>
          <p:nvPr/>
        </p:nvSpPr>
        <p:spPr bwMode="auto">
          <a:xfrm>
            <a:off x="722313" y="1612900"/>
            <a:ext cx="764540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1.古代希腊的自然环境</a:t>
            </a:r>
          </a:p>
        </p:txBody>
      </p:sp>
      <p:pic>
        <p:nvPicPr>
          <p:cNvPr id="3072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0763" y="2338388"/>
            <a:ext cx="614521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5"/>
          <p:cNvSpPr>
            <a:spLocks noChangeArrowheads="1"/>
          </p:cNvSpPr>
          <p:nvPr/>
        </p:nvSpPr>
        <p:spPr bwMode="auto">
          <a:xfrm>
            <a:off x="623888" y="4578350"/>
            <a:ext cx="113760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起源：爱琴海。</a:t>
            </a:r>
          </a:p>
        </p:txBody>
      </p:sp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623888" y="261938"/>
            <a:ext cx="9426575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地理范围：古代希腊地理范围大致包括希腊半岛、爱琴海诸岛、小亚细亚半岛西岸、黑海沿岸、意大利南部以及西西里岛等地区，希腊半岛是古代希腊的主体。</a:t>
            </a:r>
          </a:p>
        </p:txBody>
      </p:sp>
      <p:sp>
        <p:nvSpPr>
          <p:cNvPr id="31747" name="文本框 6"/>
          <p:cNvSpPr txBox="1">
            <a:spLocks noChangeArrowheads="1"/>
          </p:cNvSpPr>
          <p:nvPr/>
        </p:nvSpPr>
        <p:spPr bwMode="auto">
          <a:xfrm>
            <a:off x="623888" y="1830388"/>
            <a:ext cx="9426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特征：环海，多山，多岛屿，平原面积小，耕地少。</a:t>
            </a:r>
          </a:p>
        </p:txBody>
      </p:sp>
      <p:sp>
        <p:nvSpPr>
          <p:cNvPr id="31748" name="文本框 7"/>
          <p:cNvSpPr txBox="1">
            <a:spLocks noChangeArrowheads="1"/>
          </p:cNvSpPr>
          <p:nvPr/>
        </p:nvSpPr>
        <p:spPr bwMode="auto">
          <a:xfrm>
            <a:off x="623888" y="2644775"/>
            <a:ext cx="9590087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影响：（1）多山导致通信不便，延长了希腊的统一时间。（2）海岸线曲折，港湾众多，岛屿密布，对航海业和发展海外贸易提供了有力的条件。</a:t>
            </a:r>
          </a:p>
        </p:txBody>
      </p:sp>
      <p:sp>
        <p:nvSpPr>
          <p:cNvPr id="31749" name="文本框 9"/>
          <p:cNvSpPr txBox="1">
            <a:spLocks noChangeArrowheads="1"/>
          </p:cNvSpPr>
          <p:nvPr/>
        </p:nvSpPr>
        <p:spPr bwMode="auto">
          <a:xfrm>
            <a:off x="623888" y="3981450"/>
            <a:ext cx="311150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2.文明历程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  <p:bldP spid="317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0"/>
          <p:cNvSpPr txBox="1">
            <a:spLocks noChangeArrowheads="1"/>
          </p:cNvSpPr>
          <p:nvPr/>
        </p:nvSpPr>
        <p:spPr bwMode="auto">
          <a:xfrm>
            <a:off x="369888" y="1231900"/>
            <a:ext cx="24177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爱琴海文明</a:t>
            </a:r>
            <a:r>
              <a:rPr lang="zh-CN" altLang="en-US"/>
              <a:t> </a:t>
            </a:r>
          </a:p>
        </p:txBody>
      </p:sp>
      <p:sp>
        <p:nvSpPr>
          <p:cNvPr id="32770" name="AutoShape 3"/>
          <p:cNvSpPr/>
          <p:nvPr/>
        </p:nvSpPr>
        <p:spPr bwMode="auto">
          <a:xfrm>
            <a:off x="2655888" y="1084263"/>
            <a:ext cx="519112" cy="893762"/>
          </a:xfrm>
          <a:prstGeom prst="leftBrace">
            <a:avLst>
              <a:gd name="adj1" fmla="val 6652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771" name="文本框 1"/>
          <p:cNvSpPr txBox="1">
            <a:spLocks noChangeArrowheads="1"/>
          </p:cNvSpPr>
          <p:nvPr/>
        </p:nvSpPr>
        <p:spPr bwMode="auto">
          <a:xfrm>
            <a:off x="3175000" y="923925"/>
            <a:ext cx="29448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克里特文明</a:t>
            </a:r>
          </a:p>
        </p:txBody>
      </p:sp>
      <p:sp>
        <p:nvSpPr>
          <p:cNvPr id="32772" name="文本框 2"/>
          <p:cNvSpPr txBox="1">
            <a:spLocks noChangeArrowheads="1"/>
          </p:cNvSpPr>
          <p:nvPr/>
        </p:nvSpPr>
        <p:spPr bwMode="auto">
          <a:xfrm>
            <a:off x="3175000" y="1617663"/>
            <a:ext cx="27892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迈锡尼文明</a:t>
            </a:r>
          </a:p>
        </p:txBody>
      </p:sp>
      <p:sp>
        <p:nvSpPr>
          <p:cNvPr id="32773" name="右箭头 3"/>
          <p:cNvSpPr>
            <a:spLocks noChangeArrowheads="1"/>
          </p:cNvSpPr>
          <p:nvPr/>
        </p:nvSpPr>
        <p:spPr bwMode="auto">
          <a:xfrm>
            <a:off x="5519738" y="1384300"/>
            <a:ext cx="1390650" cy="231775"/>
          </a:xfrm>
          <a:prstGeom prst="rightArrow">
            <a:avLst>
              <a:gd name="adj1" fmla="val 50000"/>
              <a:gd name="adj2" fmla="val 66917"/>
            </a:avLst>
          </a:prstGeom>
          <a:gradFill rotWithShape="0">
            <a:gsLst>
              <a:gs pos="0">
                <a:srgbClr val="FE4444"/>
              </a:gs>
              <a:gs pos="100000">
                <a:srgbClr val="832B2B"/>
              </a:gs>
            </a:gsLst>
            <a:lin ang="5400000"/>
          </a:gradFill>
          <a:ln w="12700" algn="ctr"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4" name="文本框 4"/>
          <p:cNvSpPr txBox="1">
            <a:spLocks noChangeArrowheads="1"/>
          </p:cNvSpPr>
          <p:nvPr/>
        </p:nvSpPr>
        <p:spPr bwMode="auto">
          <a:xfrm>
            <a:off x="7529513" y="1293813"/>
            <a:ext cx="29797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荷马时代</a:t>
            </a:r>
          </a:p>
        </p:txBody>
      </p:sp>
      <p:sp>
        <p:nvSpPr>
          <p:cNvPr id="32775" name="文本框 5"/>
          <p:cNvSpPr txBox="1">
            <a:spLocks noChangeArrowheads="1"/>
          </p:cNvSpPr>
          <p:nvPr/>
        </p:nvSpPr>
        <p:spPr bwMode="auto">
          <a:xfrm>
            <a:off x="544513" y="2341563"/>
            <a:ext cx="5418137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3.时间:</a:t>
            </a:r>
            <a:r>
              <a:rPr lang="zh-CN" altLang="en-US" sz="2600" b="1">
                <a:latin typeface="宋体" charset="-122"/>
              </a:rPr>
              <a:t>公元前</a:t>
            </a:r>
            <a:r>
              <a:rPr lang="en-US" altLang="zh-CN" sz="2600" b="1">
                <a:latin typeface="宋体" charset="-122"/>
              </a:rPr>
              <a:t>8</a:t>
            </a:r>
            <a:r>
              <a:rPr lang="zh-CN" altLang="en-US" sz="2600" b="1">
                <a:latin typeface="宋体" charset="-122"/>
              </a:rPr>
              <a:t>世纪</a:t>
            </a:r>
          </a:p>
        </p:txBody>
      </p:sp>
      <p:sp>
        <p:nvSpPr>
          <p:cNvPr id="32776" name="文本框 6"/>
          <p:cNvSpPr txBox="1">
            <a:spLocks noChangeArrowheads="1"/>
          </p:cNvSpPr>
          <p:nvPr/>
        </p:nvSpPr>
        <p:spPr bwMode="auto">
          <a:xfrm>
            <a:off x="369888" y="3019425"/>
            <a:ext cx="4592637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 4.特点：</a:t>
            </a:r>
            <a:r>
              <a:rPr lang="en-US" altLang="zh-CN" sz="2600" b="1">
                <a:latin typeface="宋体" charset="-122"/>
              </a:rPr>
              <a:t>小国寡民</a:t>
            </a:r>
          </a:p>
        </p:txBody>
      </p:sp>
      <p:sp>
        <p:nvSpPr>
          <p:cNvPr id="32777" name="文本框 7"/>
          <p:cNvSpPr txBox="1">
            <a:spLocks noChangeArrowheads="1"/>
          </p:cNvSpPr>
          <p:nvPr/>
        </p:nvSpPr>
        <p:spPr bwMode="auto">
          <a:xfrm>
            <a:off x="544513" y="3667125"/>
            <a:ext cx="6138862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5.典型代表</a:t>
            </a:r>
            <a:r>
              <a:rPr lang="zh-CN" altLang="en-US"/>
              <a:t>：</a:t>
            </a:r>
            <a:r>
              <a:rPr lang="en-US" altLang="zh-CN" sz="2600" b="1">
                <a:latin typeface="宋体" charset="-122"/>
              </a:rPr>
              <a:t>斯巴达、雅典</a:t>
            </a:r>
          </a:p>
        </p:txBody>
      </p:sp>
      <p:sp>
        <p:nvSpPr>
          <p:cNvPr id="32778" name="文本框 9"/>
          <p:cNvSpPr txBox="1">
            <a:spLocks noChangeArrowheads="1"/>
          </p:cNvSpPr>
          <p:nvPr/>
        </p:nvSpPr>
        <p:spPr bwMode="auto">
          <a:xfrm>
            <a:off x="544513" y="4367213"/>
            <a:ext cx="4454525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6.希腊的民主政治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32770" grpId="0" animBg="1"/>
      <p:bldP spid="32771" grpId="0"/>
      <p:bldP spid="32772" grpId="0"/>
      <p:bldP spid="32773" grpId="0" animBg="1"/>
      <p:bldP spid="32774" grpId="0"/>
      <p:bldP spid="32775" grpId="0"/>
      <p:bldP spid="32776" grpId="0"/>
      <p:bldP spid="32777" grpId="0"/>
      <p:bldP spid="327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>
            <a:spLocks noChangeArrowheads="1"/>
          </p:cNvSpPr>
          <p:nvPr/>
        </p:nvSpPr>
        <p:spPr bwMode="auto">
          <a:xfrm>
            <a:off x="754063" y="2559050"/>
            <a:ext cx="5492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居民</a:t>
            </a:r>
          </a:p>
        </p:txBody>
      </p:sp>
      <p:sp>
        <p:nvSpPr>
          <p:cNvPr id="33794" name="AutoShape 3"/>
          <p:cNvSpPr/>
          <p:nvPr/>
        </p:nvSpPr>
        <p:spPr bwMode="auto">
          <a:xfrm>
            <a:off x="1303338" y="2262188"/>
            <a:ext cx="473075" cy="1357312"/>
          </a:xfrm>
          <a:prstGeom prst="leftBrace">
            <a:avLst>
              <a:gd name="adj1" fmla="val 666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795" name="文本框 3"/>
          <p:cNvSpPr txBox="1">
            <a:spLocks noChangeArrowheads="1"/>
          </p:cNvSpPr>
          <p:nvPr/>
        </p:nvSpPr>
        <p:spPr bwMode="auto">
          <a:xfrm>
            <a:off x="1981200" y="1803400"/>
            <a:ext cx="549275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/>
              <a:t> </a:t>
            </a:r>
            <a:r>
              <a:rPr lang="zh-CN" altLang="en-US" sz="2400"/>
              <a:t>公民</a:t>
            </a:r>
          </a:p>
        </p:txBody>
      </p:sp>
      <p:sp>
        <p:nvSpPr>
          <p:cNvPr id="33796" name="文本框 5"/>
          <p:cNvSpPr txBox="1">
            <a:spLocks noChangeArrowheads="1"/>
          </p:cNvSpPr>
          <p:nvPr/>
        </p:nvSpPr>
        <p:spPr bwMode="auto">
          <a:xfrm>
            <a:off x="1981200" y="3260725"/>
            <a:ext cx="5492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非公民</a:t>
            </a:r>
          </a:p>
        </p:txBody>
      </p:sp>
      <p:sp>
        <p:nvSpPr>
          <p:cNvPr id="33797" name="AutoShape 3"/>
          <p:cNvSpPr/>
          <p:nvPr/>
        </p:nvSpPr>
        <p:spPr bwMode="auto">
          <a:xfrm>
            <a:off x="2655888" y="1074738"/>
            <a:ext cx="557212" cy="2035175"/>
          </a:xfrm>
          <a:prstGeom prst="leftBrace">
            <a:avLst>
              <a:gd name="adj1" fmla="val 6675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798" name="AutoShape 3"/>
          <p:cNvSpPr/>
          <p:nvPr/>
        </p:nvSpPr>
        <p:spPr bwMode="auto">
          <a:xfrm>
            <a:off x="2530475" y="3406775"/>
            <a:ext cx="473075" cy="1003300"/>
          </a:xfrm>
          <a:prstGeom prst="leftBrace">
            <a:avLst>
              <a:gd name="adj1" fmla="val 6661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799" name="文本框 9"/>
          <p:cNvSpPr txBox="1">
            <a:spLocks noChangeArrowheads="1"/>
          </p:cNvSpPr>
          <p:nvPr/>
        </p:nvSpPr>
        <p:spPr bwMode="auto">
          <a:xfrm>
            <a:off x="3076575" y="3406775"/>
            <a:ext cx="75072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外邦人（没有政治权利和土地、自由人） </a:t>
            </a:r>
          </a:p>
        </p:txBody>
      </p:sp>
      <p:sp>
        <p:nvSpPr>
          <p:cNvPr id="33800" name="文本框 10"/>
          <p:cNvSpPr txBox="1">
            <a:spLocks noChangeArrowheads="1"/>
          </p:cNvSpPr>
          <p:nvPr/>
        </p:nvSpPr>
        <p:spPr bwMode="auto">
          <a:xfrm>
            <a:off x="3076575" y="4129088"/>
            <a:ext cx="52133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奴隶（没有任何权利和自由）</a:t>
            </a:r>
          </a:p>
        </p:txBody>
      </p:sp>
      <p:sp>
        <p:nvSpPr>
          <p:cNvPr id="33801" name="文本框 11"/>
          <p:cNvSpPr txBox="1">
            <a:spLocks noChangeArrowheads="1"/>
          </p:cNvSpPr>
          <p:nvPr/>
        </p:nvSpPr>
        <p:spPr bwMode="auto">
          <a:xfrm>
            <a:off x="3460750" y="1074738"/>
            <a:ext cx="3132138" cy="191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占有土地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参军打仗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宗教活动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节庆演出</a:t>
            </a:r>
            <a:endParaRPr lang="zh-CN" altLang="en-US" sz="2400"/>
          </a:p>
          <a:p>
            <a:pPr>
              <a:buFont typeface="Arial" charset="0"/>
              <a:buNone/>
            </a:pPr>
            <a:r>
              <a:rPr lang="zh-CN" altLang="en-US" sz="2400"/>
              <a:t>文体竞赛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6151"/>
          <p:cNvSpPr txBox="1">
            <a:spLocks noChangeArrowheads="1"/>
          </p:cNvSpPr>
          <p:nvPr/>
        </p:nvSpPr>
        <p:spPr bwMode="auto">
          <a:xfrm>
            <a:off x="144463" y="1125538"/>
            <a:ext cx="6334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（一）雅典城邦的建立</a:t>
            </a:r>
          </a:p>
        </p:txBody>
      </p:sp>
      <p:sp>
        <p:nvSpPr>
          <p:cNvPr id="34818" name="文本框 6153"/>
          <p:cNvSpPr txBox="1">
            <a:spLocks noChangeArrowheads="1"/>
          </p:cNvSpPr>
          <p:nvPr/>
        </p:nvSpPr>
        <p:spPr bwMode="auto">
          <a:xfrm>
            <a:off x="341313" y="1935163"/>
            <a:ext cx="5375275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时间</a:t>
            </a:r>
            <a:r>
              <a:rPr lang="zh-CN" altLang="en-US" sz="2600" b="1">
                <a:latin typeface="宋体" charset="-122"/>
              </a:rPr>
              <a:t>：公元前</a:t>
            </a:r>
            <a:r>
              <a:rPr lang="en-US" altLang="zh-CN" sz="2600" b="1">
                <a:latin typeface="宋体" charset="-122"/>
              </a:rPr>
              <a:t>8</a:t>
            </a:r>
            <a:r>
              <a:rPr lang="zh-CN" altLang="en-US" sz="2600" b="1">
                <a:latin typeface="宋体" charset="-122"/>
              </a:rPr>
              <a:t>世纪。</a:t>
            </a:r>
          </a:p>
        </p:txBody>
      </p:sp>
      <p:sp>
        <p:nvSpPr>
          <p:cNvPr id="34819" name="文本框 6154"/>
          <p:cNvSpPr txBox="1">
            <a:spLocks noChangeArrowheads="1"/>
          </p:cNvSpPr>
          <p:nvPr/>
        </p:nvSpPr>
        <p:spPr bwMode="auto">
          <a:xfrm>
            <a:off x="341313" y="2681288"/>
            <a:ext cx="11231562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背景</a:t>
            </a:r>
            <a:r>
              <a:rPr lang="zh-CN" altLang="en-US" sz="2600" b="1">
                <a:latin typeface="宋体" charset="-122"/>
              </a:rPr>
              <a:t>：希腊半岛和小亚细亚西海岸出现希腊人建立的城邦，雅典是其中最重要的城邦之一。</a:t>
            </a:r>
          </a:p>
        </p:txBody>
      </p:sp>
      <p:sp>
        <p:nvSpPr>
          <p:cNvPr id="34820" name="文本框 6155"/>
          <p:cNvSpPr txBox="1">
            <a:spLocks noChangeArrowheads="1"/>
          </p:cNvSpPr>
          <p:nvPr/>
        </p:nvSpPr>
        <p:spPr bwMode="auto">
          <a:xfrm>
            <a:off x="341313" y="4149725"/>
            <a:ext cx="11136312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经济特点</a:t>
            </a:r>
            <a:r>
              <a:rPr lang="zh-CN" altLang="en-US" sz="2600" b="1">
                <a:latin typeface="宋体" charset="-122"/>
              </a:rPr>
              <a:t>：雅典近海，海上交通便利，工商业发达。</a:t>
            </a:r>
          </a:p>
        </p:txBody>
      </p:sp>
      <p:sp>
        <p:nvSpPr>
          <p:cNvPr id="34821" name="文本框 6155"/>
          <p:cNvSpPr txBox="1">
            <a:spLocks noChangeArrowheads="1"/>
          </p:cNvSpPr>
          <p:nvPr/>
        </p:nvSpPr>
        <p:spPr bwMode="auto">
          <a:xfrm>
            <a:off x="334963" y="4945063"/>
            <a:ext cx="11764962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4.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发展</a:t>
            </a:r>
            <a:r>
              <a:rPr lang="zh-CN" altLang="en-US" sz="2600" b="1">
                <a:latin typeface="宋体" charset="-122"/>
              </a:rPr>
              <a:t>：公元前</a:t>
            </a:r>
            <a:r>
              <a:rPr lang="en-US" altLang="zh-CN" sz="2600" b="1">
                <a:latin typeface="宋体" charset="-122"/>
              </a:rPr>
              <a:t>6</a:t>
            </a:r>
            <a:r>
              <a:rPr lang="zh-CN" altLang="en-US" sz="2600" b="1">
                <a:latin typeface="宋体" charset="-122"/>
              </a:rPr>
              <a:t>世纪，雅典城邦成为著名的奴隶制共和国。</a:t>
            </a:r>
          </a:p>
        </p:txBody>
      </p:sp>
      <p:sp>
        <p:nvSpPr>
          <p:cNvPr id="34822" name="文本框 1"/>
          <p:cNvSpPr txBox="1">
            <a:spLocks noChangeArrowheads="1"/>
          </p:cNvSpPr>
          <p:nvPr/>
        </p:nvSpPr>
        <p:spPr bwMode="auto">
          <a:xfrm>
            <a:off x="461963" y="261938"/>
            <a:ext cx="6016625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2.雅典的民主政治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8" grpId="0"/>
      <p:bldP spid="34819" grpId="0"/>
      <p:bldP spid="34820" grpId="0"/>
      <p:bldP spid="34821" grpId="0"/>
      <p:bldP spid="3482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PresentationFormat>自定义</PresentationFormat>
  <Paragraphs>158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