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ppt/tags/tag1.xml" ContentType="application/vnd.openxmlformats-officedocument.presentationml.tag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32"/>
  </p:notesMasterIdLst>
  <p:handoutMasterIdLst>
    <p:handoutMasterId r:id="rId33"/>
  </p:handoutMasterIdLst>
  <p:sldIdLst>
    <p:sldId id="351" r:id="rId2"/>
    <p:sldId id="374" r:id="rId3"/>
    <p:sldId id="352" r:id="rId4"/>
    <p:sldId id="353" r:id="rId5"/>
    <p:sldId id="373" r:id="rId6"/>
    <p:sldId id="355" r:id="rId7"/>
    <p:sldId id="354" r:id="rId8"/>
    <p:sldId id="356" r:id="rId9"/>
    <p:sldId id="388" r:id="rId10"/>
    <p:sldId id="357" r:id="rId11"/>
    <p:sldId id="358" r:id="rId12"/>
    <p:sldId id="359" r:id="rId13"/>
    <p:sldId id="375" r:id="rId14"/>
    <p:sldId id="383" r:id="rId15"/>
    <p:sldId id="384" r:id="rId16"/>
    <p:sldId id="385" r:id="rId17"/>
    <p:sldId id="360" r:id="rId18"/>
    <p:sldId id="361" r:id="rId19"/>
    <p:sldId id="362" r:id="rId20"/>
    <p:sldId id="363" r:id="rId21"/>
    <p:sldId id="364" r:id="rId22"/>
    <p:sldId id="365" r:id="rId23"/>
    <p:sldId id="366" r:id="rId24"/>
    <p:sldId id="367" r:id="rId25"/>
    <p:sldId id="386" r:id="rId26"/>
    <p:sldId id="368" r:id="rId27"/>
    <p:sldId id="382" r:id="rId28"/>
    <p:sldId id="369" r:id="rId29"/>
    <p:sldId id="370" r:id="rId30"/>
    <p:sldId id="371" r:id="rId3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7124"/>
    <a:srgbClr val="EF7509"/>
    <a:srgbClr val="8CC5B1"/>
    <a:srgbClr val="202E4A"/>
    <a:srgbClr val="68BC9E"/>
    <a:srgbClr val="FEFEFE"/>
    <a:srgbClr val="009459"/>
    <a:srgbClr val="00865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 autoAdjust="0"/>
  </p:normalViewPr>
  <p:slideViewPr>
    <p:cSldViewPr snapToGrid="0">
      <p:cViewPr varScale="1">
        <p:scale>
          <a:sx n="53" d="100"/>
          <a:sy n="53" d="100"/>
        </p:scale>
        <p:origin x="-1338" y="-90"/>
      </p:cViewPr>
      <p:guideLst>
        <p:guide orient="horz" pos="2159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-1380"/>
    </p:cViewPr>
  </p:sorterViewPr>
  <p:notesViewPr>
    <p:cSldViewPr snapToGrid="0">
      <p:cViewPr varScale="1">
        <p:scale>
          <a:sx n="53" d="100"/>
          <a:sy n="53" d="100"/>
        </p:scale>
        <p:origin x="2922" y="9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 smtClean="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31E18BF8-F771-4203-9577-400F3DE3DF06}" type="datetimeFigureOut">
              <a:rPr lang="zh-CN" altLang="en-US"/>
              <a:pPr>
                <a:defRPr/>
              </a:pPr>
              <a:t>2018/9/12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 smtClean="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5D4B138E-408D-40B1-823B-90042333FF5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365092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8F52A9D3-0E52-459B-AF1B-1663BC275D2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5435305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9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Rectangle 3"/>
          <p:cNvSpPr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xmlns="" val="23702789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Rectangle 3"/>
          <p:cNvSpPr>
            <a:spLocks noGrp="1" noRot="1" noChangeArrowheads="1"/>
          </p:cNvSpPr>
          <p:nvPr>
            <p:ph type="body" idx="4294967295"/>
          </p:nvPr>
        </p:nvSpPr>
        <p:spPr bwMode="auto">
          <a:noFill/>
        </p:spPr>
        <p:txBody>
          <a:bodyPr wrap="squar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CN" smtClean="0"/>
          </a:p>
          <a:p>
            <a:pPr eaLnBrk="1" hangingPunct="1">
              <a:spcBef>
                <a:spcPct val="0"/>
              </a:spcBef>
            </a:pPr>
            <a:endParaRPr lang="en-US" altLang="zh-CN" smtClean="0"/>
          </a:p>
        </p:txBody>
      </p:sp>
    </p:spTree>
    <p:extLst>
      <p:ext uri="{BB962C8B-B14F-4D97-AF65-F5344CB8AC3E}">
        <p14:creationId xmlns:p14="http://schemas.microsoft.com/office/powerpoint/2010/main" xmlns="" val="287962349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79873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6" name="文本占位符 79874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zh-CN" smtClean="0"/>
          </a:p>
        </p:txBody>
      </p:sp>
      <p:sp>
        <p:nvSpPr>
          <p:cNvPr id="34819" name="灯片编号占位符 1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6C0F20-A702-4D60-99A8-51A51A29B5FB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9351335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幻灯片图像占位符 8192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4" name="文本占位符 8192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zh-CN" smtClean="0"/>
          </a:p>
        </p:txBody>
      </p:sp>
      <p:sp>
        <p:nvSpPr>
          <p:cNvPr id="36867" name="灯片编号占位符 1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469104B-BEDA-47F1-B4EC-60FE607FCDA9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41579096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47F7CC8-5FC8-4AD7-ABB2-066F371992F0}" type="datetimeFigureOut">
              <a:rPr lang="zh-CN" altLang="en-US"/>
              <a:pPr/>
              <a:t>2018/9/12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95635D-C916-4151-B342-394981CBBFCE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9E0D2FB-7EE8-4A67-B378-FCC9E03E4E97}" type="datetimeFigureOut">
              <a:rPr lang="zh-CN" altLang="en-US"/>
              <a:pPr/>
              <a:t>2018/9/12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8D5AF6-4D2A-4B44-AD55-DE64849FEACB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491999A-02B1-4355-84AA-7BC3F6F171ED}" type="datetimeFigureOut">
              <a:rPr lang="zh-CN" altLang="en-US"/>
              <a:pPr/>
              <a:t>2018/9/12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81B524-5043-4045-8B49-1DD45986646F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13518B0-584A-4868-975D-CC04FD9A13C4}" type="datetimeFigureOut">
              <a:rPr lang="zh-CN" altLang="en-US"/>
              <a:pPr/>
              <a:t>2018/9/12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2EE627-5600-4A9F-9771-8E6C2B3549CA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D20AF5A-73C9-4910-A4CC-3DA318055829}" type="datetimeFigureOut">
              <a:rPr lang="zh-CN" altLang="en-US"/>
              <a:pPr/>
              <a:t>2018/9/12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A3553B-C811-4E46-87F4-F42DB79D24F2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122BD0A-9DA6-488B-B720-2641DF4988E1}" type="datetimeFigureOut">
              <a:rPr lang="zh-CN" altLang="en-US"/>
              <a:pPr/>
              <a:t>2018/9/12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4AA7B2-2ED4-45DE-ACDA-68A34EEDD53A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C0E7284-4719-424B-A6FE-537181BC3A4A}" type="datetimeFigureOut">
              <a:rPr lang="zh-CN" altLang="en-US"/>
              <a:pPr/>
              <a:t>2018/9/12</a:t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DBF773-1AE0-48A7-AB8E-E4F4AD8900DD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01AB2B-2883-4559-A9A4-E5BE945C6BE8}" type="datetimeFigureOut">
              <a:rPr lang="zh-CN" altLang="en-US"/>
              <a:pPr/>
              <a:t>2018/9/12</a:t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03A0E8-A7FD-4828-81B5-773EC15E08B5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085C32-4AFE-4753-A5D7-86626094624A}" type="datetimeFigureOut">
              <a:rPr lang="zh-CN" altLang="en-US"/>
              <a:pPr/>
              <a:t>2018/9/12</a:t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707403-CA62-4572-98C2-94392367CED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FCD474B-582C-490C-B47C-735B9D1C4979}" type="datetimeFigureOut">
              <a:rPr lang="zh-CN" altLang="en-US"/>
              <a:pPr/>
              <a:t>2018/9/12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EB6478-B5C6-4D03-B0C6-B699A222D21F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923AAF4-7B40-4E3E-9414-24F274F2FACF}" type="datetimeFigureOut">
              <a:rPr lang="zh-CN" altLang="en-US"/>
              <a:pPr/>
              <a:t>2018/9/12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51572D-CC2D-4C17-A1BC-E11FCD934F70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096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/>
            </a:lvl1pPr>
          </a:lstStyle>
          <a:p>
            <a:fld id="{0E05BF18-1F1D-477F-BAB5-2AAF042095AF}" type="datetimeFigureOut">
              <a:rPr lang="zh-CN" altLang="en-US"/>
              <a:pPr/>
              <a:t>2018/9/12</a:t>
            </a:fld>
            <a:endParaRPr lang="en-US" altLang="zh-CN"/>
          </a:p>
        </p:txBody>
      </p:sp>
      <p:sp>
        <p:nvSpPr>
          <p:cNvPr id="4096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/>
            </a:lvl1pPr>
          </a:lstStyle>
          <a:p>
            <a:endParaRPr lang="en-US" altLang="zh-CN"/>
          </a:p>
        </p:txBody>
      </p:sp>
      <p:sp>
        <p:nvSpPr>
          <p:cNvPr id="4096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/>
            </a:lvl1pPr>
          </a:lstStyle>
          <a:p>
            <a:fld id="{A77A42EC-2A27-468A-8C75-3745D5F29A01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4" Type="http://schemas.openxmlformats.org/officeDocument/2006/relationships/image" Target="../media/image27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hyperlink" Target="http://ls.nje.cn/jiushang/DTWY/new_page_34.htm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hyperlink" Target="http://ls.nje.cn/jiushang/DTWY/new_page_34.htm" TargetMode="Externa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news3.xinhuanet.com/ziliao/2002-04/09/xinsrc_683c65b94bc011d6b5cc00b0d03f0b06.jpg" TargetMode="External"/><Relationship Id="rId7" Type="http://schemas.openxmlformats.org/officeDocument/2006/relationships/image" Target="../media/image36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eg"/><Relationship Id="rId5" Type="http://schemas.openxmlformats.org/officeDocument/2006/relationships/hyperlink" Target="&#24085;&#29305;&#20892;&#31070;&#24217;.avi" TargetMode="External"/><Relationship Id="rId4" Type="http://schemas.openxmlformats.org/officeDocument/2006/relationships/image" Target="../media/image34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4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slide" Target="slide2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s://timgsa.baidu.com/timg?image&amp;quality=80&amp;size=b9999_10000&amp;sec=1534059244&amp;di=6755dd4cd4cd88f1924586fd8440e28a&amp;imgtype=jpg&amp;er=1&amp;src=http%3A%2F%2Fs9.knowsky.com%2Fbizhi%2Fl%2F45001-55000%2F20095291462591412997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2775" y="2018619"/>
            <a:ext cx="5059271" cy="466725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3796" name="Picture 4" descr="https://timgsa.baidu.com/timg?image&amp;quality=80&amp;size=b9999_10000&amp;sec=1533464613076&amp;di=3f1573f718fa9d81b2b18202923bba84&amp;imgtype=0&amp;src=http%3A%2F%2Fa3.att.hudong.com%2F32%2F44%2F01300000240240123467447416256_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7500" y="2952750"/>
            <a:ext cx="4762500" cy="33972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矩形 6"/>
          <p:cNvSpPr/>
          <p:nvPr/>
        </p:nvSpPr>
        <p:spPr>
          <a:xfrm>
            <a:off x="461924" y="267724"/>
            <a:ext cx="10497357" cy="2339098"/>
          </a:xfrm>
          <a:prstGeom prst="rect">
            <a:avLst/>
          </a:prstGeom>
          <a:noFill/>
        </p:spPr>
        <p:txBody>
          <a:bodyPr wrap="none" lIns="121917" tIns="60958" rIns="121917" bIns="60958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0" hangingPunct="0">
              <a:defRPr/>
            </a:pPr>
            <a:r>
              <a:rPr lang="zh-CN" altLang="en-US" sz="7200" b="1" spc="67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7200" b="1" spc="67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7200" b="1" spc="67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课 </a:t>
            </a:r>
            <a:endParaRPr lang="en-US" altLang="zh-CN" sz="7200" b="1" spc="67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 algn="ctr" eaLnBrk="0" hangingPunct="0">
              <a:defRPr/>
            </a:pPr>
            <a:r>
              <a:rPr lang="zh-CN" altLang="en-US" sz="7200" b="1" spc="67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希腊城邦与亚历山大帝国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ext Box 2"/>
          <p:cNvSpPr txBox="1">
            <a:spLocks noChangeArrowheads="1"/>
          </p:cNvSpPr>
          <p:nvPr/>
        </p:nvSpPr>
        <p:spPr bwMode="auto">
          <a:xfrm>
            <a:off x="508000" y="482600"/>
            <a:ext cx="4554538" cy="696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 eaLnBrk="0" hangingPunct="0"/>
            <a:r>
              <a:rPr lang="zh-CN" altLang="en-US" sz="37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一、希腊文明之源：</a:t>
            </a:r>
          </a:p>
        </p:txBody>
      </p:sp>
      <p:sp>
        <p:nvSpPr>
          <p:cNvPr id="39940" name="Text Box 3"/>
          <p:cNvSpPr txBox="1">
            <a:spLocks noChangeArrowheads="1"/>
          </p:cNvSpPr>
          <p:nvPr/>
        </p:nvSpPr>
        <p:spPr bwMode="auto">
          <a:xfrm>
            <a:off x="4857750" y="476250"/>
            <a:ext cx="2160588" cy="696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 eaLnBrk="0" hangingPunct="0"/>
            <a:r>
              <a:rPr lang="zh-CN" altLang="en-US" sz="37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Arial" charset="0"/>
              </a:rPr>
              <a:t>爱琴文明</a:t>
            </a:r>
          </a:p>
        </p:txBody>
      </p:sp>
      <p:sp>
        <p:nvSpPr>
          <p:cNvPr id="39941" name="Text Box 4"/>
          <p:cNvSpPr txBox="1">
            <a:spLocks noChangeArrowheads="1"/>
          </p:cNvSpPr>
          <p:nvPr/>
        </p:nvSpPr>
        <p:spPr bwMode="auto">
          <a:xfrm>
            <a:off x="1524000" y="1193800"/>
            <a:ext cx="2960688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  <a:sym typeface="Arial" charset="0"/>
              </a:rPr>
              <a:t>1、克里特文明</a:t>
            </a:r>
          </a:p>
        </p:txBody>
      </p:sp>
      <p:sp>
        <p:nvSpPr>
          <p:cNvPr id="39942" name="Text Box 5"/>
          <p:cNvSpPr txBox="1">
            <a:spLocks noChangeArrowheads="1"/>
          </p:cNvSpPr>
          <p:nvPr/>
        </p:nvSpPr>
        <p:spPr bwMode="auto">
          <a:xfrm>
            <a:off x="5619750" y="1143000"/>
            <a:ext cx="2960688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  <a:sym typeface="Arial" charset="0"/>
              </a:rPr>
              <a:t>2、迈锡尼文明</a:t>
            </a:r>
          </a:p>
        </p:txBody>
      </p:sp>
      <p:sp>
        <p:nvSpPr>
          <p:cNvPr id="17413" name="Text Box 6"/>
          <p:cNvSpPr txBox="1">
            <a:spLocks noChangeArrowheads="1"/>
          </p:cNvSpPr>
          <p:nvPr/>
        </p:nvSpPr>
        <p:spPr bwMode="auto">
          <a:xfrm>
            <a:off x="571500" y="1809750"/>
            <a:ext cx="3597275" cy="696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 eaLnBrk="0" hangingPunct="0"/>
            <a:r>
              <a:rPr lang="zh-CN" altLang="en-US" sz="37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二、希腊的城邦</a:t>
            </a:r>
          </a:p>
        </p:txBody>
      </p:sp>
      <p:sp>
        <p:nvSpPr>
          <p:cNvPr id="39944" name="Text Box 7"/>
          <p:cNvSpPr txBox="1">
            <a:spLocks noChangeArrowheads="1"/>
          </p:cNvSpPr>
          <p:nvPr/>
        </p:nvSpPr>
        <p:spPr bwMode="auto">
          <a:xfrm>
            <a:off x="762000" y="2476500"/>
            <a:ext cx="2139950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Arial" charset="0"/>
              </a:rPr>
              <a:t>1、时间：</a:t>
            </a:r>
          </a:p>
        </p:txBody>
      </p:sp>
      <p:sp>
        <p:nvSpPr>
          <p:cNvPr id="39945" name="Text Box 8"/>
          <p:cNvSpPr txBox="1">
            <a:spLocks noChangeArrowheads="1"/>
          </p:cNvSpPr>
          <p:nvPr/>
        </p:nvSpPr>
        <p:spPr bwMode="auto">
          <a:xfrm>
            <a:off x="2762250" y="2476500"/>
            <a:ext cx="2549525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sym typeface="Arial" charset="0"/>
              </a:rPr>
              <a:t>公元前8世纪</a:t>
            </a:r>
          </a:p>
        </p:txBody>
      </p:sp>
      <p:sp>
        <p:nvSpPr>
          <p:cNvPr id="37897" name="Text Box 9"/>
          <p:cNvSpPr txBox="1">
            <a:spLocks noChangeArrowheads="1"/>
          </p:cNvSpPr>
          <p:nvPr/>
        </p:nvSpPr>
        <p:spPr bwMode="auto">
          <a:xfrm>
            <a:off x="762000" y="3238500"/>
            <a:ext cx="2141538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Arial" charset="0"/>
              </a:rPr>
              <a:t>2、含义：</a:t>
            </a: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2762250" y="3143250"/>
            <a:ext cx="821690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以一个</a:t>
            </a:r>
            <a:r>
              <a:rPr lang="zh-CN" altLang="en-US" sz="32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城市</a:t>
            </a:r>
            <a:r>
              <a:rPr lang="zh-CN" altLang="en-US" sz="32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或市镇为中心，把周围的</a:t>
            </a:r>
            <a:r>
              <a:rPr lang="zh-CN" altLang="en-US" sz="32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农村</a:t>
            </a:r>
            <a:r>
              <a:rPr lang="zh-CN" altLang="en-US" sz="32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联合起来的小国</a:t>
            </a:r>
          </a:p>
        </p:txBody>
      </p:sp>
      <p:sp>
        <p:nvSpPr>
          <p:cNvPr id="15" name="Text Box 9"/>
          <p:cNvSpPr txBox="1">
            <a:spLocks noChangeArrowheads="1"/>
          </p:cNvSpPr>
          <p:nvPr/>
        </p:nvSpPr>
        <p:spPr bwMode="auto">
          <a:xfrm>
            <a:off x="762000" y="4381500"/>
            <a:ext cx="2962275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 eaLnBrk="0" hangingPunct="0"/>
            <a:r>
              <a:rPr lang="en-US" altLang="zh-CN" sz="32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Arial" charset="0"/>
              </a:rPr>
              <a:t>3</a:t>
            </a:r>
            <a:r>
              <a:rPr lang="zh-CN" altLang="en-US" sz="32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Arial" charset="0"/>
              </a:rPr>
              <a:t>、著名城邦：</a:t>
            </a:r>
          </a:p>
        </p:txBody>
      </p:sp>
      <p:sp>
        <p:nvSpPr>
          <p:cNvPr id="17" name="Text Box 4"/>
          <p:cNvSpPr txBox="1">
            <a:spLocks noChangeArrowheads="1"/>
          </p:cNvSpPr>
          <p:nvPr/>
        </p:nvSpPr>
        <p:spPr bwMode="auto">
          <a:xfrm>
            <a:off x="3619500" y="4381500"/>
            <a:ext cx="2762250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雅典、斯巴达</a:t>
            </a:r>
          </a:p>
        </p:txBody>
      </p:sp>
      <p:sp>
        <p:nvSpPr>
          <p:cNvPr id="18" name="Text Box 9"/>
          <p:cNvSpPr txBox="1">
            <a:spLocks noChangeArrowheads="1"/>
          </p:cNvSpPr>
          <p:nvPr/>
        </p:nvSpPr>
        <p:spPr bwMode="auto">
          <a:xfrm>
            <a:off x="762000" y="5238750"/>
            <a:ext cx="2141538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 eaLnBrk="0" hangingPunct="0"/>
            <a:r>
              <a:rPr lang="en-US" altLang="zh-CN" sz="32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Arial" charset="0"/>
              </a:rPr>
              <a:t>4</a:t>
            </a:r>
            <a:r>
              <a:rPr lang="zh-CN" altLang="en-US" sz="32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Arial" charset="0"/>
              </a:rPr>
              <a:t>、特点：</a:t>
            </a:r>
          </a:p>
        </p:txBody>
      </p:sp>
      <p:sp>
        <p:nvSpPr>
          <p:cNvPr id="19" name="Text Box 9"/>
          <p:cNvSpPr txBox="1">
            <a:spLocks noChangeArrowheads="1"/>
          </p:cNvSpPr>
          <p:nvPr/>
        </p:nvSpPr>
        <p:spPr bwMode="auto">
          <a:xfrm>
            <a:off x="2857500" y="5238750"/>
            <a:ext cx="1887538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sym typeface="Arial" charset="0"/>
              </a:rPr>
              <a:t>小国寡民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7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0" grpId="0"/>
      <p:bldP spid="39941" grpId="0"/>
      <p:bldP spid="39942" grpId="0"/>
      <p:bldP spid="39944" grpId="0"/>
      <p:bldP spid="39945" grpId="0"/>
      <p:bldP spid="37897" grpId="0" bldLvl="0" autoUpdateAnimBg="0"/>
      <p:bldP spid="16" grpId="0"/>
      <p:bldP spid="15" grpId="0" bldLvl="0" autoUpdateAnimBg="0"/>
      <p:bldP spid="17" grpId="0"/>
      <p:bldP spid="18" grpId="0" bldLvl="0" autoUpdateAnimBg="0"/>
      <p:bldP spid="19" grpId="0" bldLvl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1428750" y="695325"/>
            <a:ext cx="2762250" cy="85725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 eaLnBrk="0" hangingPunct="0">
              <a:defRPr/>
            </a:pPr>
            <a:r>
              <a:rPr lang="zh-CN" altLang="en-US" sz="3700" b="1" noProof="1">
                <a:latin typeface="微软雅黑" panose="020B0503020204020204" charset="-122"/>
                <a:ea typeface="微软雅黑" panose="020B0503020204020204" charset="-122"/>
              </a:rPr>
              <a:t>课堂思考题</a:t>
            </a:r>
          </a:p>
        </p:txBody>
      </p:sp>
      <p:sp>
        <p:nvSpPr>
          <p:cNvPr id="18434" name="矩形 2"/>
          <p:cNvSpPr>
            <a:spLocks noChangeArrowheads="1"/>
          </p:cNvSpPr>
          <p:nvPr/>
        </p:nvSpPr>
        <p:spPr bwMode="auto">
          <a:xfrm>
            <a:off x="1238250" y="1647825"/>
            <a:ext cx="10191750" cy="127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eaLnBrk="0" hangingPunct="0"/>
            <a:r>
              <a:rPr lang="zh-CN" altLang="en-US" sz="3700" b="1">
                <a:solidFill>
                  <a:srgbClr val="800080"/>
                </a:solidFill>
                <a:latin typeface="微软雅黑" pitchFamily="34" charset="-122"/>
                <a:ea typeface="微软雅黑" pitchFamily="34" charset="-122"/>
              </a:rPr>
              <a:t>希腊城邦的居民分为公民和非公民，你知道二者有什么区别吗？</a:t>
            </a:r>
            <a:endParaRPr lang="zh-CN" altLang="en-US" sz="370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8435" name="图片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52475"/>
            <a:ext cx="1323975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143000" y="3076575"/>
            <a:ext cx="9715500" cy="307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eaLnBrk="0" hangingPunct="0"/>
            <a:r>
              <a:rPr lang="en-US" altLang="zh-CN" sz="3200" b="1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en-US" sz="3200" b="1">
                <a:latin typeface="微软雅黑" pitchFamily="34" charset="-122"/>
                <a:ea typeface="微软雅黑" pitchFamily="34" charset="-122"/>
              </a:rPr>
              <a:t>只有</a:t>
            </a:r>
            <a:r>
              <a:rPr lang="zh-CN" altLang="en-US" sz="32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公民</a:t>
            </a:r>
            <a:r>
              <a:rPr lang="zh-CN" altLang="en-US" sz="3200" b="1">
                <a:latin typeface="微软雅黑" pitchFamily="34" charset="-122"/>
                <a:ea typeface="微软雅黑" pitchFamily="34" charset="-122"/>
              </a:rPr>
              <a:t>才能占有土地，</a:t>
            </a:r>
            <a:r>
              <a:rPr lang="zh-CN" altLang="en-US" sz="32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公民</a:t>
            </a:r>
            <a:r>
              <a:rPr lang="zh-CN" altLang="en-US" sz="3200" b="1">
                <a:latin typeface="微软雅黑" pitchFamily="34" charset="-122"/>
                <a:ea typeface="微软雅黑" pitchFamily="34" charset="-122"/>
              </a:rPr>
              <a:t>可以享有很多权利，同时，</a:t>
            </a:r>
            <a:r>
              <a:rPr lang="zh-CN" altLang="en-US" sz="32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参军打仗</a:t>
            </a:r>
            <a:r>
              <a:rPr lang="zh-CN" altLang="en-US" sz="3200" b="1">
                <a:latin typeface="微软雅黑" pitchFamily="34" charset="-122"/>
                <a:ea typeface="微软雅黑" pitchFamily="34" charset="-122"/>
              </a:rPr>
              <a:t>是</a:t>
            </a:r>
            <a:r>
              <a:rPr lang="zh-CN" altLang="en-US" sz="32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公民</a:t>
            </a:r>
            <a:r>
              <a:rPr lang="zh-CN" altLang="en-US" sz="3200" b="1">
                <a:latin typeface="微软雅黑" pitchFamily="34" charset="-122"/>
                <a:ea typeface="微软雅黑" pitchFamily="34" charset="-122"/>
              </a:rPr>
              <a:t>的义务。</a:t>
            </a:r>
          </a:p>
          <a:p>
            <a:pPr eaLnBrk="0" hangingPunct="0"/>
            <a:r>
              <a:rPr lang="zh-CN" altLang="en-US" sz="3200" b="1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en-US" sz="32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非公民包括外邦人和奴隶</a:t>
            </a:r>
            <a:r>
              <a:rPr lang="zh-CN" altLang="en-US" sz="3200" b="1">
                <a:latin typeface="微软雅黑" pitchFamily="34" charset="-122"/>
                <a:ea typeface="微软雅黑" pitchFamily="34" charset="-122"/>
              </a:rPr>
              <a:t>。外邦人没有政治权利，不能占有土地。奴隶没有任何权利和自由。</a:t>
            </a:r>
          </a:p>
          <a:p>
            <a:pPr eaLnBrk="0" hangingPunct="0"/>
            <a:r>
              <a:rPr lang="zh-CN" altLang="en-US" sz="3200" b="1">
                <a:latin typeface="微软雅黑" pitchFamily="34" charset="-122"/>
                <a:ea typeface="微软雅黑" pitchFamily="34" charset="-122"/>
              </a:rPr>
              <a:t>       公民与非公民是</a:t>
            </a:r>
            <a:r>
              <a:rPr lang="zh-CN" altLang="en-US" sz="32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统治</a:t>
            </a:r>
            <a:r>
              <a:rPr lang="zh-CN" altLang="en-US" sz="3200" b="1">
                <a:latin typeface="微软雅黑" pitchFamily="34" charset="-122"/>
                <a:ea typeface="微软雅黑" pitchFamily="34" charset="-122"/>
              </a:rPr>
              <a:t>与</a:t>
            </a:r>
            <a:r>
              <a:rPr lang="zh-CN" altLang="en-US" sz="32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被统治</a:t>
            </a:r>
            <a:r>
              <a:rPr lang="zh-CN" altLang="en-US" sz="3200" b="1">
                <a:latin typeface="微软雅黑" pitchFamily="34" charset="-122"/>
                <a:ea typeface="微软雅黑" pitchFamily="34" charset="-122"/>
              </a:rPr>
              <a:t>的关系。二者界限分明，非公民转化为公民，极为困难。</a:t>
            </a:r>
            <a:endParaRPr lang="zh-CN" altLang="en-US" sz="320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Text Box 3" descr="earth2"/>
          <p:cNvSpPr txBox="1">
            <a:spLocks noChangeArrowheads="1"/>
          </p:cNvSpPr>
          <p:nvPr/>
        </p:nvSpPr>
        <p:spPr bwMode="auto">
          <a:xfrm>
            <a:off x="609600" y="207168"/>
            <a:ext cx="3657600" cy="779463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headEnd/>
            <a:tailEnd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121917" tIns="60958" rIns="121917" bIns="60958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zh-CN" altLang="en-US" sz="4300" b="1" dirty="0">
                <a:solidFill>
                  <a:srgbClr val="0000CC"/>
                </a:solidFill>
                <a:ea typeface="黑体" pitchFamily="49" charset="-122"/>
                <a:sym typeface="Arial" pitchFamily="34" charset="0"/>
              </a:rPr>
              <a:t>雅典民主政治</a:t>
            </a:r>
          </a:p>
        </p:txBody>
      </p:sp>
      <p:sp>
        <p:nvSpPr>
          <p:cNvPr id="45060" name="Rectangle 4"/>
          <p:cNvSpPr>
            <a:spLocks noChangeArrowheads="1"/>
          </p:cNvSpPr>
          <p:nvPr/>
        </p:nvSpPr>
        <p:spPr bwMode="auto">
          <a:xfrm>
            <a:off x="609600" y="1397000"/>
            <a:ext cx="11176000" cy="66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21917" tIns="60958" rIns="121917" bIns="60958"/>
          <a:lstStyle/>
          <a:p>
            <a:pPr marL="457189" indent="-457189" eaLnBrk="0" hangingPunct="0">
              <a:spcBef>
                <a:spcPct val="20000"/>
              </a:spcBef>
              <a:buClr>
                <a:schemeClr val="hlink"/>
              </a:buClr>
              <a:defRPr/>
            </a:pPr>
            <a:r>
              <a:rPr lang="zh-CN" altLang="en-US" sz="37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公元前5世纪，伯里克利当政期间，雅典达到</a:t>
            </a:r>
            <a:r>
              <a:rPr lang="zh-CN" altLang="en-US" sz="37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全盛</a:t>
            </a:r>
            <a:r>
              <a:rPr lang="zh-CN" altLang="en-US" sz="37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。</a:t>
            </a:r>
          </a:p>
          <a:p>
            <a:pPr marL="457189" indent="-457189" eaLnBrk="0" hangingPunct="0">
              <a:spcBef>
                <a:spcPct val="20000"/>
              </a:spcBef>
              <a:buClr>
                <a:schemeClr val="hlink"/>
              </a:buClr>
              <a:defRPr/>
            </a:pPr>
            <a:r>
              <a:rPr lang="zh-CN" altLang="en-US" sz="4300" dirty="0">
                <a:effectLst>
                  <a:outerShdw blurRad="38100" dist="38100" dir="2700000" algn="tl">
                    <a:srgbClr val="000000"/>
                  </a:outerShdw>
                </a:effectLst>
                <a:latin typeface="微软雅黑" pitchFamily="34" charset="-122"/>
                <a:ea typeface="微软雅黑" pitchFamily="34" charset="-122"/>
                <a:sym typeface="Arial" pitchFamily="34" charset="0"/>
              </a:rPr>
              <a:t>  </a:t>
            </a:r>
          </a:p>
        </p:txBody>
      </p:sp>
      <p:sp>
        <p:nvSpPr>
          <p:cNvPr id="45061" name="Text Box 5"/>
          <p:cNvSpPr txBox="1">
            <a:spLocks noChangeArrowheads="1"/>
          </p:cNvSpPr>
          <p:nvPr/>
        </p:nvSpPr>
        <p:spPr bwMode="auto">
          <a:xfrm>
            <a:off x="190500" y="2952750"/>
            <a:ext cx="8636000" cy="81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5613" indent="-455613" eaLnBrk="0" hangingPunct="0">
              <a:spcBef>
                <a:spcPct val="20000"/>
              </a:spcBef>
              <a:buClr>
                <a:schemeClr val="hlink"/>
              </a:buClr>
            </a:pPr>
            <a:r>
              <a:rPr lang="zh-CN" altLang="en-US" sz="43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  <a:sym typeface="Arial" charset="0"/>
              </a:rPr>
              <a:t>一、全盛时期雅典民主的表现</a:t>
            </a:r>
          </a:p>
        </p:txBody>
      </p:sp>
      <p:sp>
        <p:nvSpPr>
          <p:cNvPr id="45065" name="WordArt 9"/>
          <p:cNvSpPr>
            <a:spLocks noChangeArrowheads="1" noChangeShapeType="1"/>
          </p:cNvSpPr>
          <p:nvPr/>
        </p:nvSpPr>
        <p:spPr bwMode="auto">
          <a:xfrm>
            <a:off x="2762227" y="2190741"/>
            <a:ext cx="4876800" cy="522288"/>
          </a:xfrm>
          <a:prstGeom prst="rect">
            <a:avLst/>
          </a:prstGeom>
        </p:spPr>
        <p:txBody>
          <a:bodyPr wrap="none" lIns="121917" tIns="60958" rIns="121917" bIns="60958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0" hangingPunct="0">
              <a:defRPr/>
            </a:pPr>
            <a:r>
              <a:rPr lang="zh-CN" altLang="en-US" b="1" spc="67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黑体"/>
                <a:ea typeface="黑体"/>
              </a:rPr>
              <a:t>“伯里克利”时代</a:t>
            </a: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7213600" y="584200"/>
            <a:ext cx="3117850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 eaLnBrk="0" hangingPunct="0"/>
            <a:r>
              <a:rPr lang="zh-CN" altLang="en-US" sz="37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奴隶制共和国</a:t>
            </a: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406400" y="3835400"/>
            <a:ext cx="749935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、政治上，奴隶制民主政治进一步完善，全体成年男性公民可以参加公民大</a:t>
            </a:r>
            <a:r>
              <a:rPr lang="en-US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会</a:t>
            </a:r>
            <a:endParaRPr lang="zh-CN" altLang="en-US" sz="32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508000" y="5054600"/>
            <a:ext cx="8636000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、经济上，海外贸易发展，经济繁荣</a:t>
            </a: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508000" y="5765800"/>
            <a:ext cx="8636000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32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、文化上，科学文化取得辉煌成就</a:t>
            </a:r>
          </a:p>
        </p:txBody>
      </p:sp>
      <p:pic>
        <p:nvPicPr>
          <p:cNvPr id="17410" name="Picture 2" descr="http://imgtu.5011.net/uploads/content/20160420/423845146113482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91525" y="2190750"/>
            <a:ext cx="3455988" cy="42529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5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5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0" grpId="0" bldLvl="0" autoUpdateAnimBg="0"/>
      <p:bldP spid="45061" grpId="0" bldLvl="0" autoUpdateAnimBg="0"/>
      <p:bldP spid="13" grpId="0"/>
      <p:bldP spid="15" grpId="0"/>
      <p:bldP spid="17" grpId="0"/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4"/>
          <p:cNvSpPr txBox="1">
            <a:spLocks noChangeArrowheads="1"/>
          </p:cNvSpPr>
          <p:nvPr/>
        </p:nvSpPr>
        <p:spPr bwMode="auto">
          <a:xfrm>
            <a:off x="1107018" y="635001"/>
            <a:ext cx="1049443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4000" b="1" dirty="0">
                <a:solidFill>
                  <a:srgbClr val="0000FF"/>
                </a:solidFill>
                <a:latin typeface="宋体" pitchFamily="2" charset="-122"/>
                <a:sym typeface="宋体" pitchFamily="2" charset="-122"/>
              </a:rPr>
              <a:t>伯里克利执政时期（前</a:t>
            </a:r>
            <a:r>
              <a:rPr lang="en-US" altLang="zh-CN" sz="4000" b="1" dirty="0">
                <a:solidFill>
                  <a:srgbClr val="0000FF"/>
                </a:solidFill>
                <a:latin typeface="宋体" pitchFamily="2" charset="-122"/>
                <a:sym typeface="宋体" pitchFamily="2" charset="-122"/>
              </a:rPr>
              <a:t>444-</a:t>
            </a:r>
            <a:r>
              <a:rPr lang="zh-CN" altLang="en-US" sz="4000" b="1" dirty="0">
                <a:solidFill>
                  <a:srgbClr val="0000FF"/>
                </a:solidFill>
                <a:latin typeface="宋体" pitchFamily="2" charset="-122"/>
                <a:sym typeface="宋体" pitchFamily="2" charset="-122"/>
              </a:rPr>
              <a:t>前</a:t>
            </a:r>
            <a:r>
              <a:rPr lang="en-US" altLang="zh-CN" sz="4000" b="1" dirty="0">
                <a:solidFill>
                  <a:srgbClr val="0000FF"/>
                </a:solidFill>
                <a:latin typeface="宋体" pitchFamily="2" charset="-122"/>
                <a:sym typeface="宋体" pitchFamily="2" charset="-122"/>
              </a:rPr>
              <a:t>429</a:t>
            </a:r>
            <a:r>
              <a:rPr lang="zh-CN" altLang="en-US" sz="4000" b="1" dirty="0">
                <a:solidFill>
                  <a:srgbClr val="0000FF"/>
                </a:solidFill>
                <a:latin typeface="宋体" pitchFamily="2" charset="-122"/>
                <a:sym typeface="宋体" pitchFamily="2" charset="-122"/>
              </a:rPr>
              <a:t>）的改革：</a:t>
            </a:r>
          </a:p>
        </p:txBody>
      </p:sp>
      <p:sp>
        <p:nvSpPr>
          <p:cNvPr id="15" name="文本框 15"/>
          <p:cNvSpPr txBox="1">
            <a:spLocks noChangeArrowheads="1"/>
          </p:cNvSpPr>
          <p:nvPr/>
        </p:nvSpPr>
        <p:spPr bwMode="auto">
          <a:xfrm>
            <a:off x="861483" y="1733551"/>
            <a:ext cx="10739967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 dirty="0" smtClean="0"/>
              <a:t>1 </a:t>
            </a:r>
            <a:r>
              <a:rPr lang="zh-CN" altLang="en-US" sz="3200" b="1" dirty="0" smtClean="0"/>
              <a:t>公职</a:t>
            </a:r>
            <a:r>
              <a:rPr lang="zh-CN" altLang="en-US" sz="3200" b="1" dirty="0"/>
              <a:t>人员几乎都是从全体公民中抽签产生，使每一名公民都有参政的机会；</a:t>
            </a:r>
          </a:p>
        </p:txBody>
      </p:sp>
      <p:sp>
        <p:nvSpPr>
          <p:cNvPr id="16" name="文本框 16"/>
          <p:cNvSpPr txBox="1">
            <a:spLocks noChangeArrowheads="1"/>
          </p:cNvSpPr>
          <p:nvPr/>
        </p:nvSpPr>
        <p:spPr bwMode="auto">
          <a:xfrm>
            <a:off x="861482" y="2968764"/>
            <a:ext cx="10739968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 dirty="0" smtClean="0"/>
              <a:t>2.</a:t>
            </a:r>
            <a:r>
              <a:rPr lang="zh-CN" altLang="en-US" sz="3200" b="1" dirty="0" smtClean="0"/>
              <a:t>代表</a:t>
            </a:r>
            <a:r>
              <a:rPr lang="zh-CN" altLang="en-US" sz="3200" b="1" dirty="0"/>
              <a:t>各地的十个主席团轮流主持城邦日常事务，召集公民大会。这些主席团由各地抽签产生，主席团主席也经抽签产生；</a:t>
            </a:r>
          </a:p>
        </p:txBody>
      </p:sp>
      <p:sp>
        <p:nvSpPr>
          <p:cNvPr id="17" name="文本框 17"/>
          <p:cNvSpPr txBox="1">
            <a:spLocks noChangeArrowheads="1"/>
          </p:cNvSpPr>
          <p:nvPr/>
        </p:nvSpPr>
        <p:spPr bwMode="auto">
          <a:xfrm>
            <a:off x="861483" y="5436295"/>
            <a:ext cx="1114001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 dirty="0" smtClean="0"/>
              <a:t>4.</a:t>
            </a:r>
            <a:r>
              <a:rPr lang="zh-CN" altLang="en-US" sz="3200" b="1" dirty="0" smtClean="0"/>
              <a:t>为了</a:t>
            </a:r>
            <a:r>
              <a:rPr lang="zh-CN" altLang="en-US" sz="3200" b="1" dirty="0"/>
              <a:t>保证贫穷公民参政议政，伯里克利还建立了津贴制度。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861483" y="4645026"/>
            <a:ext cx="1073996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 dirty="0" smtClean="0"/>
              <a:t>3.</a:t>
            </a:r>
            <a:r>
              <a:rPr lang="zh-CN" altLang="en-US" sz="3200" b="1" dirty="0" smtClean="0"/>
              <a:t>公民</a:t>
            </a:r>
            <a:r>
              <a:rPr lang="zh-CN" altLang="en-US" sz="3200" b="1" dirty="0"/>
              <a:t>大会是最高权力机构，具有立法、司法等多种智能；</a:t>
            </a:r>
          </a:p>
        </p:txBody>
      </p:sp>
    </p:spTree>
    <p:extLst>
      <p:ext uri="{BB962C8B-B14F-4D97-AF65-F5344CB8AC3E}">
        <p14:creationId xmlns:p14="http://schemas.microsoft.com/office/powerpoint/2010/main" xmlns="" val="374239175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3" name="Picture 3" descr="200662319102651"/>
          <p:cNvPicPr>
            <a:picLocks noChangeAspect="1" noChangeArrowheads="1"/>
          </p:cNvPicPr>
          <p:nvPr/>
        </p:nvPicPr>
        <p:blipFill>
          <a:blip r:embed="rId3" cstate="print"/>
          <a:srcRect l="14439" t="9067" r="13423" b="36499"/>
          <a:stretch>
            <a:fillRect/>
          </a:stretch>
        </p:blipFill>
        <p:spPr bwMode="auto">
          <a:xfrm>
            <a:off x="1524000" y="1773239"/>
            <a:ext cx="1835150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044" name="Picture 4" descr="亚里士多德"/>
          <p:cNvPicPr>
            <a:picLocks noChangeAspect="1" noChangeArrowheads="1"/>
          </p:cNvPicPr>
          <p:nvPr/>
        </p:nvPicPr>
        <p:blipFill>
          <a:blip r:embed="rId4" cstate="print"/>
          <a:srcRect l="41913" t="2911" r="41457" b="46587"/>
          <a:stretch>
            <a:fillRect/>
          </a:stretch>
        </p:blipFill>
        <p:spPr bwMode="auto">
          <a:xfrm>
            <a:off x="8788401" y="836613"/>
            <a:ext cx="1774825" cy="309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1524000" y="908050"/>
            <a:ext cx="1944688" cy="863600"/>
            <a:chOff x="0" y="0"/>
            <a:chExt cx="1225" cy="499"/>
          </a:xfrm>
        </p:grpSpPr>
        <p:sp>
          <p:nvSpPr>
            <p:cNvPr id="25624" name="AutoShape 6"/>
            <p:cNvSpPr>
              <a:spLocks noChangeArrowheads="1"/>
            </p:cNvSpPr>
            <p:nvPr/>
          </p:nvSpPr>
          <p:spPr bwMode="auto">
            <a:xfrm>
              <a:off x="0" y="0"/>
              <a:ext cx="1225" cy="499"/>
            </a:xfrm>
            <a:prstGeom prst="cloudCallout">
              <a:avLst>
                <a:gd name="adj1" fmla="val 36537"/>
                <a:gd name="adj2" fmla="val 39231"/>
              </a:avLst>
            </a:prstGeom>
            <a:solidFill>
              <a:srgbClr val="FF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algn="ctr">
                <a:spcBef>
                  <a:spcPct val="50000"/>
                </a:spcBef>
              </a:pPr>
              <a:endParaRPr lang="zh-CN" altLang="zh-CN" sz="1600" b="1">
                <a:solidFill>
                  <a:srgbClr val="FF0000"/>
                </a:solidFill>
                <a:latin typeface="Franklin Gothic Book" pitchFamily="34" charset="0"/>
                <a:ea typeface="隶书" pitchFamily="49" charset="-122"/>
              </a:endParaRPr>
            </a:p>
          </p:txBody>
        </p:sp>
        <p:sp>
          <p:nvSpPr>
            <p:cNvPr id="25625" name="Rectangle 7"/>
            <p:cNvSpPr>
              <a:spLocks noChangeArrowheads="1"/>
            </p:cNvSpPr>
            <p:nvPr/>
          </p:nvSpPr>
          <p:spPr bwMode="auto">
            <a:xfrm>
              <a:off x="91" y="45"/>
              <a:ext cx="1044" cy="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600" b="1">
                  <a:solidFill>
                    <a:srgbClr val="0000FF"/>
                  </a:solidFill>
                  <a:latin typeface="Franklin Gothic Book" pitchFamily="34" charset="0"/>
                  <a:ea typeface="隶书" pitchFamily="49" charset="-122"/>
                </a:rPr>
                <a:t>我是卡迪娅，是帕卡迪的妻子</a:t>
              </a:r>
            </a:p>
          </p:txBody>
        </p:sp>
      </p:grpSp>
      <p:sp>
        <p:nvSpPr>
          <p:cNvPr id="87048" name="Text Box 8"/>
          <p:cNvSpPr txBox="1">
            <a:spLocks noChangeArrowheads="1"/>
          </p:cNvSpPr>
          <p:nvPr/>
        </p:nvSpPr>
        <p:spPr bwMode="auto">
          <a:xfrm>
            <a:off x="3352801" y="908051"/>
            <a:ext cx="5635625" cy="317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5000"/>
              </a:lnSpc>
              <a:spcBef>
                <a:spcPct val="50000"/>
              </a:spcBef>
            </a:pPr>
            <a:r>
              <a:rPr lang="en-US" altLang="zh-CN" sz="22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   </a:t>
            </a:r>
            <a:r>
              <a:rPr lang="zh-CN" altLang="en-US" sz="2200" b="1">
                <a:latin typeface="楷体_GB2312"/>
                <a:ea typeface="楷体_GB2312"/>
                <a:cs typeface="楷体_GB2312"/>
              </a:rPr>
              <a:t>帕卡迪是个雅典郊区的农民，今年</a:t>
            </a:r>
            <a:r>
              <a:rPr lang="en-US" altLang="zh-CN" sz="2200" b="1">
                <a:latin typeface="楷体_GB2312"/>
                <a:ea typeface="楷体_GB2312"/>
                <a:cs typeface="楷体_GB2312"/>
              </a:rPr>
              <a:t>30</a:t>
            </a:r>
            <a:r>
              <a:rPr lang="zh-CN" altLang="en-US" sz="2200" b="1">
                <a:latin typeface="楷体_GB2312"/>
                <a:ea typeface="楷体_GB2312"/>
                <a:cs typeface="楷体_GB2312"/>
              </a:rPr>
              <a:t>岁，有一位美丽的妻子卡迪娅和一个</a:t>
            </a:r>
            <a:r>
              <a:rPr lang="en-US" altLang="zh-CN" sz="2200" b="1">
                <a:latin typeface="楷体_GB2312"/>
                <a:ea typeface="楷体_GB2312"/>
                <a:cs typeface="楷体_GB2312"/>
              </a:rPr>
              <a:t>10</a:t>
            </a:r>
            <a:r>
              <a:rPr lang="zh-CN" altLang="en-US" sz="2200" b="1">
                <a:latin typeface="楷体_GB2312"/>
                <a:ea typeface="楷体_GB2312"/>
                <a:cs typeface="楷体_GB2312"/>
              </a:rPr>
              <a:t>岁的儿子，家庭美满幸福。公元前</a:t>
            </a:r>
            <a:r>
              <a:rPr lang="en-US" altLang="zh-CN" sz="2200" b="1">
                <a:latin typeface="楷体_GB2312"/>
                <a:ea typeface="楷体_GB2312"/>
                <a:cs typeface="楷体_GB2312"/>
              </a:rPr>
              <a:t>399</a:t>
            </a:r>
            <a:r>
              <a:rPr lang="zh-CN" altLang="en-US" sz="2200" b="1">
                <a:latin typeface="楷体_GB2312"/>
                <a:ea typeface="楷体_GB2312"/>
                <a:cs typeface="楷体_GB2312"/>
              </a:rPr>
              <a:t>年的一天，帕卡迪早早醒来，因为他要去参加公民大会，这个公民大会是雅典的最高权力机构，虽然每十天就开一次，严重影响帕卡迪干农活，但他还是很愿意去。妻子目送丈夫离去，心情郁闷，她是多想一起去啊</a:t>
            </a:r>
            <a:r>
              <a:rPr lang="en-US" altLang="zh-CN" sz="2200" b="1">
                <a:ea typeface="楷体_GB2312"/>
                <a:cs typeface="楷体_GB2312"/>
              </a:rPr>
              <a:t>…</a:t>
            </a:r>
            <a:r>
              <a:rPr lang="en-US" altLang="zh-CN" sz="2200" b="1">
                <a:latin typeface="楷体_GB2312"/>
                <a:ea typeface="楷体_GB2312"/>
                <a:cs typeface="楷体_GB2312"/>
              </a:rPr>
              <a:t>.</a:t>
            </a:r>
          </a:p>
        </p:txBody>
      </p:sp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5087938" y="0"/>
            <a:ext cx="3960812" cy="915988"/>
            <a:chOff x="-454" y="-59"/>
            <a:chExt cx="2495" cy="577"/>
          </a:xfrm>
        </p:grpSpPr>
        <p:sp>
          <p:nvSpPr>
            <p:cNvPr id="25622" name="AutoShape 10"/>
            <p:cNvSpPr>
              <a:spLocks noChangeArrowheads="1"/>
            </p:cNvSpPr>
            <p:nvPr/>
          </p:nvSpPr>
          <p:spPr bwMode="auto">
            <a:xfrm>
              <a:off x="-454" y="-59"/>
              <a:ext cx="2495" cy="545"/>
            </a:xfrm>
            <a:prstGeom prst="wedgeRoundRectCallout">
              <a:avLst>
                <a:gd name="adj1" fmla="val 61523"/>
                <a:gd name="adj2" fmla="val 44343"/>
                <a:gd name="adj3" fmla="val 16667"/>
              </a:avLst>
            </a:prstGeom>
            <a:solidFill>
              <a:srgbClr val="99FF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spcBef>
                  <a:spcPct val="50000"/>
                </a:spcBef>
              </a:pPr>
              <a:endParaRPr lang="zh-CN" altLang="zh-CN" b="1">
                <a:solidFill>
                  <a:srgbClr val="FF0000"/>
                </a:solidFill>
                <a:latin typeface="Franklin Gothic Book" pitchFamily="34" charset="0"/>
                <a:ea typeface="黑体" pitchFamily="49" charset="-122"/>
              </a:endParaRPr>
            </a:p>
          </p:txBody>
        </p:sp>
        <p:sp>
          <p:nvSpPr>
            <p:cNvPr id="25623" name="Rectangle 11"/>
            <p:cNvSpPr>
              <a:spLocks noChangeArrowheads="1"/>
            </p:cNvSpPr>
            <p:nvPr/>
          </p:nvSpPr>
          <p:spPr bwMode="auto">
            <a:xfrm>
              <a:off x="-454" y="-59"/>
              <a:ext cx="2449" cy="5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>
                  <a:solidFill>
                    <a:srgbClr val="0000FF"/>
                  </a:solidFill>
                  <a:latin typeface="Franklin Gothic Book" pitchFamily="34" charset="0"/>
                  <a:ea typeface="隶书" pitchFamily="49" charset="-122"/>
                </a:rPr>
                <a:t>嘿，大家好！我是帕卡迪，欢迎大家来到雅典城邦！想了解雅典的民主制？那就跟我来吧</a:t>
              </a:r>
              <a:r>
                <a:rPr lang="en-US" altLang="zh-CN" b="1">
                  <a:solidFill>
                    <a:srgbClr val="0000FF"/>
                  </a:solidFill>
                  <a:latin typeface="Franklin Gothic Book" pitchFamily="34" charset="0"/>
                  <a:ea typeface="隶书" pitchFamily="49" charset="-122"/>
                </a:rPr>
                <a:t>......</a:t>
              </a:r>
            </a:p>
          </p:txBody>
        </p:sp>
      </p:grpSp>
      <p:sp>
        <p:nvSpPr>
          <p:cNvPr id="87052" name="Rectangle 12"/>
          <p:cNvSpPr>
            <a:spLocks noChangeArrowheads="1"/>
          </p:cNvSpPr>
          <p:nvPr/>
        </p:nvSpPr>
        <p:spPr bwMode="auto">
          <a:xfrm>
            <a:off x="1524000" y="4076701"/>
            <a:ext cx="9144000" cy="1649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5000"/>
              </a:lnSpc>
              <a:spcBef>
                <a:spcPct val="50000"/>
              </a:spcBef>
            </a:pPr>
            <a:r>
              <a:rPr lang="en-US" altLang="zh-CN" sz="22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    </a:t>
            </a:r>
            <a:r>
              <a:rPr lang="zh-CN" altLang="en-US" sz="2200" b="1">
                <a:latin typeface="楷体_GB2312"/>
                <a:ea typeface="楷体_GB2312"/>
                <a:cs typeface="楷体_GB2312"/>
              </a:rPr>
              <a:t>帕卡迪来到雅典公民大会的广场，大会尚未正式开始开始，会场像往常一样热闹，看不见一个奴隶，会场围着篱笆，设有多道门。 </a:t>
            </a:r>
            <a:r>
              <a:rPr lang="zh-CN" altLang="en-US" sz="2200" b="1">
                <a:latin typeface="Franklin Gothic Book" pitchFamily="34" charset="0"/>
                <a:ea typeface="楷体_GB2312"/>
                <a:cs typeface="楷体_GB2312"/>
              </a:rPr>
              <a:t>“</a:t>
            </a:r>
            <a:r>
              <a:rPr lang="zh-CN" altLang="en-US" sz="2200" b="1">
                <a:latin typeface="楷体_GB2312"/>
                <a:ea typeface="楷体_GB2312"/>
                <a:cs typeface="楷体_GB2312"/>
              </a:rPr>
              <a:t>大家注意，今天是公民大会，外邦人不许入内。</a:t>
            </a:r>
            <a:r>
              <a:rPr lang="zh-CN" altLang="en-US" sz="2200" b="1">
                <a:latin typeface="Franklin Gothic Book" pitchFamily="34" charset="0"/>
                <a:ea typeface="楷体_GB2312"/>
                <a:cs typeface="楷体_GB2312"/>
              </a:rPr>
              <a:t>”</a:t>
            </a:r>
            <a:r>
              <a:rPr lang="zh-CN" altLang="en-US" sz="2200" b="1">
                <a:latin typeface="楷体_GB2312"/>
                <a:ea typeface="楷体_GB2312"/>
                <a:cs typeface="楷体_GB2312"/>
              </a:rPr>
              <a:t>在门口执勤的监察员大声喊着。这让帕卡迪倍感自豪</a:t>
            </a:r>
            <a:r>
              <a:rPr lang="en-US" altLang="zh-CN" sz="2200" b="1">
                <a:latin typeface="Franklin Gothic Book" pitchFamily="34" charset="0"/>
                <a:ea typeface="楷体_GB2312"/>
                <a:cs typeface="楷体_GB2312"/>
              </a:rPr>
              <a:t>——</a:t>
            </a:r>
            <a:r>
              <a:rPr lang="zh-CN" altLang="en-US" sz="2200" b="1">
                <a:latin typeface="楷体_GB2312"/>
                <a:ea typeface="楷体_GB2312"/>
                <a:cs typeface="楷体_GB2312"/>
              </a:rPr>
              <a:t>我是雅典城邦的人！    </a:t>
            </a:r>
          </a:p>
        </p:txBody>
      </p:sp>
      <p:sp>
        <p:nvSpPr>
          <p:cNvPr id="87054" name="AutoShape 14"/>
          <p:cNvSpPr>
            <a:spLocks noChangeArrowheads="1"/>
          </p:cNvSpPr>
          <p:nvPr/>
        </p:nvSpPr>
        <p:spPr bwMode="auto">
          <a:xfrm>
            <a:off x="1703389" y="5878514"/>
            <a:ext cx="8785225" cy="865187"/>
          </a:xfrm>
          <a:prstGeom prst="horizontalScroll">
            <a:avLst>
              <a:gd name="adj" fmla="val 12500"/>
            </a:avLst>
          </a:prstGeom>
          <a:solidFill>
            <a:srgbClr val="CCFF99"/>
          </a:solidFill>
          <a:ln w="9525">
            <a:solidFill>
              <a:srgbClr val="006600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50000"/>
              </a:spcBef>
            </a:pPr>
            <a:r>
              <a:rPr lang="zh-CN" altLang="en-US" sz="2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帕卡迪的妻子为什么不和帕卡迪一起去参加公民大会呢？</a:t>
            </a:r>
          </a:p>
        </p:txBody>
      </p:sp>
      <p:sp>
        <p:nvSpPr>
          <p:cNvPr id="87055" name="AutoShape 15"/>
          <p:cNvSpPr>
            <a:spLocks noChangeArrowheads="1"/>
          </p:cNvSpPr>
          <p:nvPr/>
        </p:nvSpPr>
        <p:spPr bwMode="auto">
          <a:xfrm>
            <a:off x="1524001" y="5805489"/>
            <a:ext cx="8785225" cy="865187"/>
          </a:xfrm>
          <a:prstGeom prst="horizontalScroll">
            <a:avLst>
              <a:gd name="adj" fmla="val 12500"/>
            </a:avLst>
          </a:prstGeom>
          <a:solidFill>
            <a:srgbClr val="CCFF99"/>
          </a:solidFill>
          <a:ln w="9525">
            <a:solidFill>
              <a:srgbClr val="006600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50000"/>
              </a:spcBef>
            </a:pPr>
            <a:r>
              <a:rPr lang="zh-CN" altLang="en-US" sz="2200" b="1">
                <a:solidFill>
                  <a:srgbClr val="FF0000"/>
                </a:solidFill>
                <a:latin typeface="Franklin Gothic Book" pitchFamily="34" charset="0"/>
                <a:ea typeface="华文细黑" pitchFamily="2" charset="-122"/>
              </a:rPr>
              <a:t>为什么明知参加公民大会会严重影响干农活，帕卡迪还是很愿意去？</a:t>
            </a:r>
          </a:p>
        </p:txBody>
      </p:sp>
      <p:grpSp>
        <p:nvGrpSpPr>
          <p:cNvPr id="4" name="Group 16"/>
          <p:cNvGrpSpPr>
            <a:grpSpLocks/>
          </p:cNvGrpSpPr>
          <p:nvPr/>
        </p:nvGrpSpPr>
        <p:grpSpPr bwMode="auto">
          <a:xfrm>
            <a:off x="8613776" y="333376"/>
            <a:ext cx="2054225" cy="6113463"/>
            <a:chOff x="0" y="0"/>
            <a:chExt cx="1294" cy="3851"/>
          </a:xfrm>
        </p:grpSpPr>
        <p:grpSp>
          <p:nvGrpSpPr>
            <p:cNvPr id="25613" name="Group 17"/>
            <p:cNvGrpSpPr>
              <a:grpSpLocks/>
            </p:cNvGrpSpPr>
            <p:nvPr/>
          </p:nvGrpSpPr>
          <p:grpSpPr bwMode="auto">
            <a:xfrm>
              <a:off x="0" y="0"/>
              <a:ext cx="1294" cy="3851"/>
              <a:chOff x="0" y="0"/>
              <a:chExt cx="1294" cy="3851"/>
            </a:xfrm>
          </p:grpSpPr>
          <p:sp>
            <p:nvSpPr>
              <p:cNvPr id="25617" name="AutoShape 18"/>
              <p:cNvSpPr>
                <a:spLocks noChangeArrowheads="1"/>
              </p:cNvSpPr>
              <p:nvPr/>
            </p:nvSpPr>
            <p:spPr bwMode="auto">
              <a:xfrm rot="5400000">
                <a:off x="-1248" y="1326"/>
                <a:ext cx="3765" cy="1270"/>
              </a:xfrm>
              <a:prstGeom prst="roundRect">
                <a:avLst>
                  <a:gd name="adj" fmla="val 16667"/>
                </a:avLst>
              </a:prstGeom>
              <a:solidFill>
                <a:srgbClr val="CCFFFF"/>
              </a:solidFill>
              <a:ln w="38100">
                <a:solidFill>
                  <a:srgbClr val="0066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spcBef>
                    <a:spcPct val="50000"/>
                  </a:spcBef>
                </a:pPr>
                <a:endParaRPr lang="zh-CN" altLang="zh-CN" sz="3200" b="1">
                  <a:solidFill>
                    <a:srgbClr val="FF0000"/>
                  </a:solidFill>
                  <a:latin typeface="Franklin Gothic Book" pitchFamily="34" charset="0"/>
                  <a:ea typeface="黑体" pitchFamily="49" charset="-122"/>
                </a:endParaRPr>
              </a:p>
            </p:txBody>
          </p:sp>
          <p:grpSp>
            <p:nvGrpSpPr>
              <p:cNvPr id="25618" name="Group 19"/>
              <p:cNvGrpSpPr>
                <a:grpSpLocks/>
              </p:cNvGrpSpPr>
              <p:nvPr/>
            </p:nvGrpSpPr>
            <p:grpSpPr bwMode="auto">
              <a:xfrm>
                <a:off x="160" y="0"/>
                <a:ext cx="1134" cy="585"/>
                <a:chOff x="0" y="0"/>
                <a:chExt cx="1134" cy="585"/>
              </a:xfrm>
            </p:grpSpPr>
            <p:sp>
              <p:nvSpPr>
                <p:cNvPr id="25619" name="Oval 20"/>
                <p:cNvSpPr>
                  <a:spLocks noChangeArrowheads="1"/>
                </p:cNvSpPr>
                <p:nvPr/>
              </p:nvSpPr>
              <p:spPr bwMode="auto">
                <a:xfrm>
                  <a:off x="421" y="180"/>
                  <a:ext cx="59" cy="59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spcBef>
                      <a:spcPct val="50000"/>
                    </a:spcBef>
                  </a:pPr>
                  <a:endParaRPr lang="zh-CN" altLang="zh-CN" sz="3200" b="1">
                    <a:solidFill>
                      <a:srgbClr val="FF0000"/>
                    </a:solidFill>
                    <a:latin typeface="Franklin Gothic Book" pitchFamily="34" charset="0"/>
                    <a:ea typeface="黑体" pitchFamily="49" charset="-122"/>
                  </a:endParaRPr>
                </a:p>
              </p:txBody>
            </p:sp>
            <p:sp>
              <p:nvSpPr>
                <p:cNvPr id="25620" name="未知"/>
                <p:cNvSpPr>
                  <a:spLocks noChangeArrowheads="1"/>
                </p:cNvSpPr>
                <p:nvPr/>
              </p:nvSpPr>
              <p:spPr bwMode="auto">
                <a:xfrm>
                  <a:off x="454" y="0"/>
                  <a:ext cx="544" cy="409"/>
                </a:xfrm>
                <a:custGeom>
                  <a:avLst/>
                  <a:gdLst>
                    <a:gd name="T0" fmla="*/ 0 w 507"/>
                    <a:gd name="T1" fmla="*/ 259 h 280"/>
                    <a:gd name="T2" fmla="*/ 52 w 507"/>
                    <a:gd name="T3" fmla="*/ 162 h 280"/>
                    <a:gd name="T4" fmla="*/ 208 w 507"/>
                    <a:gd name="T5" fmla="*/ 64 h 280"/>
                    <a:gd name="T6" fmla="*/ 470 w 507"/>
                    <a:gd name="T7" fmla="*/ 548 h 280"/>
                    <a:gd name="T8" fmla="*/ 417 w 507"/>
                    <a:gd name="T9" fmla="*/ 356 h 280"/>
                    <a:gd name="T10" fmla="*/ 574 w 507"/>
                    <a:gd name="T11" fmla="*/ 356 h 280"/>
                    <a:gd name="T12" fmla="*/ 365 w 507"/>
                    <a:gd name="T13" fmla="*/ 162 h 280"/>
                    <a:gd name="T14" fmla="*/ 208 w 507"/>
                    <a:gd name="T15" fmla="*/ 64 h 280"/>
                    <a:gd name="T16" fmla="*/ 0 w 507"/>
                    <a:gd name="T17" fmla="*/ 356 h 28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507"/>
                    <a:gd name="T28" fmla="*/ 0 h 280"/>
                    <a:gd name="T29" fmla="*/ 507 w 507"/>
                    <a:gd name="T30" fmla="*/ 280 h 280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507" h="280">
                      <a:moveTo>
                        <a:pt x="0" y="121"/>
                      </a:moveTo>
                      <a:cubicBezTo>
                        <a:pt x="7" y="106"/>
                        <a:pt x="15" y="91"/>
                        <a:pt x="45" y="76"/>
                      </a:cubicBezTo>
                      <a:cubicBezTo>
                        <a:pt x="75" y="61"/>
                        <a:pt x="121" y="0"/>
                        <a:pt x="181" y="30"/>
                      </a:cubicBezTo>
                      <a:cubicBezTo>
                        <a:pt x="241" y="60"/>
                        <a:pt x="378" y="234"/>
                        <a:pt x="408" y="257"/>
                      </a:cubicBezTo>
                      <a:cubicBezTo>
                        <a:pt x="438" y="280"/>
                        <a:pt x="348" y="182"/>
                        <a:pt x="363" y="167"/>
                      </a:cubicBezTo>
                      <a:cubicBezTo>
                        <a:pt x="378" y="152"/>
                        <a:pt x="507" y="182"/>
                        <a:pt x="499" y="167"/>
                      </a:cubicBezTo>
                      <a:cubicBezTo>
                        <a:pt x="491" y="152"/>
                        <a:pt x="370" y="99"/>
                        <a:pt x="317" y="76"/>
                      </a:cubicBezTo>
                      <a:cubicBezTo>
                        <a:pt x="264" y="53"/>
                        <a:pt x="234" y="15"/>
                        <a:pt x="181" y="30"/>
                      </a:cubicBezTo>
                      <a:cubicBezTo>
                        <a:pt x="128" y="45"/>
                        <a:pt x="30" y="144"/>
                        <a:pt x="0" y="167"/>
                      </a:cubicBezTo>
                    </a:path>
                  </a:pathLst>
                </a:custGeom>
                <a:solidFill>
                  <a:schemeClr val="accent2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Franklin Gothic Book" pitchFamily="34" charset="0"/>
                    <a:ea typeface="华文楷体" pitchFamily="2" charset="-122"/>
                  </a:endParaRPr>
                </a:p>
              </p:txBody>
            </p:sp>
            <p:sp>
              <p:nvSpPr>
                <p:cNvPr id="25621" name="Text Box 22"/>
                <p:cNvSpPr txBox="1">
                  <a:spLocks noChangeArrowheads="1"/>
                </p:cNvSpPr>
                <p:nvPr/>
              </p:nvSpPr>
              <p:spPr bwMode="auto">
                <a:xfrm>
                  <a:off x="0" y="277"/>
                  <a:ext cx="1134" cy="30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zh-CN" altLang="en-US" sz="2600" b="1">
                      <a:solidFill>
                        <a:schemeClr val="accent2"/>
                      </a:solidFill>
                      <a:ea typeface="隶书" pitchFamily="49" charset="-122"/>
                    </a:rPr>
                    <a:t>雅典书签</a:t>
                  </a:r>
                </a:p>
              </p:txBody>
            </p:sp>
          </p:grpSp>
        </p:grpSp>
        <p:sp>
          <p:nvSpPr>
            <p:cNvPr id="25614" name="Text Box 23"/>
            <p:cNvSpPr txBox="1">
              <a:spLocks noChangeArrowheads="1"/>
            </p:cNvSpPr>
            <p:nvPr/>
          </p:nvSpPr>
          <p:spPr bwMode="auto">
            <a:xfrm>
              <a:off x="227" y="618"/>
              <a:ext cx="102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200" b="1">
                  <a:solidFill>
                    <a:srgbClr val="0066CC"/>
                  </a:solidFill>
                  <a:latin typeface="幼圆" pitchFamily="49" charset="-122"/>
                  <a:ea typeface="幼圆" pitchFamily="49" charset="-122"/>
                </a:rPr>
                <a:t>知识归纳</a:t>
              </a:r>
            </a:p>
          </p:txBody>
        </p:sp>
        <p:sp>
          <p:nvSpPr>
            <p:cNvPr id="25615" name="Line 24"/>
            <p:cNvSpPr>
              <a:spLocks noChangeShapeType="1"/>
            </p:cNvSpPr>
            <p:nvPr/>
          </p:nvSpPr>
          <p:spPr bwMode="auto">
            <a:xfrm>
              <a:off x="133" y="948"/>
              <a:ext cx="997" cy="0"/>
            </a:xfrm>
            <a:prstGeom prst="line">
              <a:avLst/>
            </a:prstGeom>
            <a:noFill/>
            <a:ln w="12700">
              <a:solidFill>
                <a:srgbClr val="0066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16" name="Text Box 25"/>
            <p:cNvSpPr txBox="1">
              <a:spLocks noChangeArrowheads="1"/>
            </p:cNvSpPr>
            <p:nvPr/>
          </p:nvSpPr>
          <p:spPr bwMode="auto">
            <a:xfrm>
              <a:off x="42" y="993"/>
              <a:ext cx="1180" cy="26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Bef>
                  <a:spcPct val="50000"/>
                </a:spcBef>
              </a:pPr>
              <a:r>
                <a:rPr lang="zh-CN" altLang="en-US" sz="2500" b="1">
                  <a:ea typeface="华文细黑" pitchFamily="2" charset="-122"/>
                </a:rPr>
                <a:t>公民大会由全体</a:t>
              </a:r>
              <a:r>
                <a:rPr lang="zh-CN" altLang="en-US" sz="2500" b="1" u="sng">
                  <a:solidFill>
                    <a:srgbClr val="FF0000"/>
                  </a:solidFill>
                  <a:ea typeface="华文细黑" pitchFamily="2" charset="-122"/>
                </a:rPr>
                <a:t>雅典成年男性公民</a:t>
              </a:r>
              <a:r>
                <a:rPr lang="zh-CN" altLang="en-US" sz="2500" b="1">
                  <a:ea typeface="华文细黑" pitchFamily="2" charset="-122"/>
                </a:rPr>
                <a:t>参加，是国家的</a:t>
              </a:r>
              <a:r>
                <a:rPr lang="zh-CN" altLang="en-US" sz="2500" b="1" u="sng">
                  <a:solidFill>
                    <a:srgbClr val="FF0000"/>
                  </a:solidFill>
                  <a:ea typeface="华文细黑" pitchFamily="2" charset="-122"/>
                </a:rPr>
                <a:t>最高权力机构</a:t>
              </a:r>
              <a:r>
                <a:rPr lang="zh-CN" altLang="en-US" sz="2500" b="1">
                  <a:ea typeface="华文细黑" pitchFamily="2" charset="-122"/>
                </a:rPr>
                <a:t>，决定国家内政、外交的一切大事。</a:t>
              </a:r>
            </a:p>
          </p:txBody>
        </p:sp>
      </p:grpSp>
      <p:cxnSp>
        <p:nvCxnSpPr>
          <p:cNvPr id="26" name="直接连接符 25"/>
          <p:cNvCxnSpPr/>
          <p:nvPr/>
        </p:nvCxnSpPr>
        <p:spPr>
          <a:xfrm>
            <a:off x="3359150" y="4868863"/>
            <a:ext cx="1944688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4367213" y="5229225"/>
            <a:ext cx="208915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612" name="文本框 78873"/>
          <p:cNvSpPr txBox="1">
            <a:spLocks noChangeArrowheads="1"/>
          </p:cNvSpPr>
          <p:nvPr/>
        </p:nvSpPr>
        <p:spPr bwMode="auto">
          <a:xfrm>
            <a:off x="1524000" y="19050"/>
            <a:ext cx="2971800" cy="666750"/>
          </a:xfrm>
          <a:prstGeom prst="rect">
            <a:avLst/>
          </a:prstGeom>
          <a:noFill/>
          <a:ln w="25400">
            <a:solidFill>
              <a:srgbClr val="8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CC0099"/>
                </a:solidFill>
              </a:rPr>
              <a:t>雅典民主政治</a:t>
            </a:r>
          </a:p>
        </p:txBody>
      </p:sp>
    </p:spTree>
    <p:extLst>
      <p:ext uri="{BB962C8B-B14F-4D97-AF65-F5344CB8AC3E}">
        <p14:creationId xmlns:p14="http://schemas.microsoft.com/office/powerpoint/2010/main" xmlns="" val="350940691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1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7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1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87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7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7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87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87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87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87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0" dur="1000"/>
                                        <p:tgtEl>
                                          <p:spTgt spid="87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7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7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7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1000"/>
                                        <p:tgtEl>
                                          <p:spTgt spid="87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2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87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87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5" dur="1000"/>
                                        <p:tgtEl>
                                          <p:spTgt spid="870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7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8" grpId="0"/>
      <p:bldP spid="87052" grpId="0"/>
      <p:bldP spid="87054" grpId="0" animBg="1"/>
      <p:bldP spid="87054" grpId="1" animBg="1"/>
      <p:bldP spid="87055" grpId="0" animBg="1"/>
      <p:bldP spid="87055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3"/>
          <p:cNvSpPr>
            <a:spLocks noChangeArrowheads="1"/>
          </p:cNvSpPr>
          <p:nvPr/>
        </p:nvSpPr>
        <p:spPr bwMode="auto">
          <a:xfrm>
            <a:off x="6003925" y="3048000"/>
            <a:ext cx="1841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4400" b="1">
              <a:solidFill>
                <a:schemeClr val="tx2"/>
              </a:solidFill>
              <a:latin typeface="Tahoma" pitchFamily="34" charset="0"/>
              <a:ea typeface="黑体" pitchFamily="49" charset="-122"/>
            </a:endParaRPr>
          </a:p>
        </p:txBody>
      </p:sp>
      <p:sp>
        <p:nvSpPr>
          <p:cNvPr id="82948" name="Rectangle 4"/>
          <p:cNvSpPr>
            <a:spLocks noChangeArrowheads="1"/>
          </p:cNvSpPr>
          <p:nvPr/>
        </p:nvSpPr>
        <p:spPr bwMode="auto">
          <a:xfrm>
            <a:off x="1703389" y="836614"/>
            <a:ext cx="6480175" cy="3748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20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     </a:t>
            </a:r>
            <a:r>
              <a:rPr lang="zh-CN" altLang="en-US" sz="2200" b="1">
                <a:latin typeface="楷体_GB2312"/>
                <a:ea typeface="楷体_GB2312"/>
                <a:cs typeface="楷体_GB2312"/>
              </a:rPr>
              <a:t>今天公民大会的议题主要是投票选出民主的妨碍者。每个公民在入口处都领取一块陶片，写下名字后，将陶片交给工作人员。帕卡迪不识字，只好请旁边一位体面的贵族帮忙，写了谁他也不清楚。不过他听到之前反响最大的是一个名叫特森的贵族，很多人谴责他不利于国家的行为。有人愤愤的说：</a:t>
            </a:r>
            <a:r>
              <a:rPr lang="zh-CN" altLang="en-US" sz="2200" b="1">
                <a:latin typeface="Franklin Gothic Book" pitchFamily="34" charset="0"/>
                <a:ea typeface="楷体_GB2312"/>
                <a:cs typeface="楷体_GB2312"/>
              </a:rPr>
              <a:t>“</a:t>
            </a:r>
            <a:r>
              <a:rPr lang="zh-CN" altLang="en-US" sz="2200" b="1">
                <a:latin typeface="楷体_GB2312"/>
                <a:ea typeface="楷体_GB2312"/>
                <a:cs typeface="楷体_GB2312"/>
              </a:rPr>
              <a:t>他自以为曾在对波斯人的战争中立下了功劳，就居功自傲，现在对国家漠不关心，只注重个人的利益，现在居然还贪污公款。</a:t>
            </a:r>
            <a:r>
              <a:rPr lang="zh-CN" altLang="en-US" sz="2200" b="1">
                <a:latin typeface="Franklin Gothic Book" pitchFamily="34" charset="0"/>
                <a:ea typeface="楷体_GB2312"/>
                <a:cs typeface="楷体_GB2312"/>
              </a:rPr>
              <a:t>”</a:t>
            </a:r>
            <a:r>
              <a:rPr lang="en-US" altLang="zh-CN" sz="2200" b="1">
                <a:latin typeface="楷体_GB2312"/>
                <a:ea typeface="楷体_GB2312"/>
                <a:cs typeface="楷体_GB2312"/>
              </a:rPr>
              <a:t>...... </a:t>
            </a:r>
          </a:p>
        </p:txBody>
      </p:sp>
      <p:pic>
        <p:nvPicPr>
          <p:cNvPr id="82950" name="Picture 6" descr="雅典人举行公民大会的情形（想象图）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83564" y="908050"/>
            <a:ext cx="2314575" cy="197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951" name="Picture 7" descr="投票用的陶片"/>
          <p:cNvPicPr>
            <a:picLocks noChangeAspect="1" noChangeArrowheads="1"/>
          </p:cNvPicPr>
          <p:nvPr/>
        </p:nvPicPr>
        <p:blipFill>
          <a:blip r:embed="rId4" cstate="print">
            <a:lum bright="24000" contrast="24000"/>
          </a:blip>
          <a:srcRect l="1869" t="163" r="2803" b="2585"/>
          <a:stretch>
            <a:fillRect/>
          </a:stretch>
        </p:blipFill>
        <p:spPr bwMode="auto">
          <a:xfrm>
            <a:off x="8183563" y="2924175"/>
            <a:ext cx="2305050" cy="181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952" name="AutoShape 8"/>
          <p:cNvSpPr>
            <a:spLocks noChangeArrowheads="1"/>
          </p:cNvSpPr>
          <p:nvPr/>
        </p:nvSpPr>
        <p:spPr bwMode="auto">
          <a:xfrm>
            <a:off x="1524001" y="5229225"/>
            <a:ext cx="8785225" cy="865188"/>
          </a:xfrm>
          <a:prstGeom prst="horizontalScroll">
            <a:avLst>
              <a:gd name="adj" fmla="val 12500"/>
            </a:avLst>
          </a:prstGeom>
          <a:solidFill>
            <a:srgbClr val="CCFF99"/>
          </a:solidFill>
          <a:ln w="9525">
            <a:solidFill>
              <a:srgbClr val="0066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spcBef>
                <a:spcPct val="50000"/>
              </a:spcBef>
            </a:pPr>
            <a:r>
              <a:rPr lang="en-US" altLang="zh-CN" sz="2200" b="1">
                <a:solidFill>
                  <a:schemeClr val="accent2"/>
                </a:solidFill>
                <a:latin typeface="Franklin Gothic Book" pitchFamily="34" charset="0"/>
                <a:ea typeface="华文细黑" pitchFamily="2" charset="-122"/>
              </a:rPr>
              <a:t>            </a:t>
            </a:r>
            <a:r>
              <a:rPr lang="zh-CN" altLang="en-US" sz="2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雅典公民投票表决的这种方式叫什么？</a:t>
            </a:r>
          </a:p>
        </p:txBody>
      </p:sp>
      <p:sp>
        <p:nvSpPr>
          <p:cNvPr id="82953" name="AutoShape 9"/>
          <p:cNvSpPr>
            <a:spLocks noChangeArrowheads="1"/>
          </p:cNvSpPr>
          <p:nvPr/>
        </p:nvSpPr>
        <p:spPr bwMode="auto">
          <a:xfrm>
            <a:off x="1501776" y="5732464"/>
            <a:ext cx="8785225" cy="865187"/>
          </a:xfrm>
          <a:prstGeom prst="horizontalScroll">
            <a:avLst>
              <a:gd name="adj" fmla="val 12500"/>
            </a:avLst>
          </a:prstGeom>
          <a:solidFill>
            <a:srgbClr val="CCFF99"/>
          </a:solidFill>
          <a:ln w="9525">
            <a:solidFill>
              <a:srgbClr val="006600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特森为什么会成为“大热门”？</a:t>
            </a:r>
          </a:p>
        </p:txBody>
      </p:sp>
      <p:grpSp>
        <p:nvGrpSpPr>
          <p:cNvPr id="2" name="Group 22"/>
          <p:cNvGrpSpPr>
            <a:grpSpLocks/>
          </p:cNvGrpSpPr>
          <p:nvPr/>
        </p:nvGrpSpPr>
        <p:grpSpPr bwMode="auto">
          <a:xfrm>
            <a:off x="7319964" y="0"/>
            <a:ext cx="3348037" cy="6675438"/>
            <a:chOff x="-635" y="0"/>
            <a:chExt cx="2109" cy="4205"/>
          </a:xfrm>
        </p:grpSpPr>
        <p:grpSp>
          <p:nvGrpSpPr>
            <p:cNvPr id="27662" name="Group 23"/>
            <p:cNvGrpSpPr>
              <a:grpSpLocks/>
            </p:cNvGrpSpPr>
            <p:nvPr/>
          </p:nvGrpSpPr>
          <p:grpSpPr bwMode="auto">
            <a:xfrm>
              <a:off x="-635" y="0"/>
              <a:ext cx="2041" cy="4205"/>
              <a:chOff x="-635" y="0"/>
              <a:chExt cx="2041" cy="4205"/>
            </a:xfrm>
          </p:grpSpPr>
          <p:sp>
            <p:nvSpPr>
              <p:cNvPr id="27666" name="AutoShape 24"/>
              <p:cNvSpPr>
                <a:spLocks noChangeArrowheads="1"/>
              </p:cNvSpPr>
              <p:nvPr/>
            </p:nvSpPr>
            <p:spPr bwMode="auto">
              <a:xfrm rot="5400000">
                <a:off x="-1671" y="1113"/>
                <a:ext cx="4128" cy="2041"/>
              </a:xfrm>
              <a:prstGeom prst="roundRect">
                <a:avLst>
                  <a:gd name="adj" fmla="val 16667"/>
                </a:avLst>
              </a:prstGeom>
              <a:solidFill>
                <a:srgbClr val="CCFFFF"/>
              </a:solidFill>
              <a:ln w="9525">
                <a:solidFill>
                  <a:srgbClr val="0066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spcBef>
                    <a:spcPct val="50000"/>
                  </a:spcBef>
                </a:pPr>
                <a:endParaRPr lang="zh-CN" altLang="zh-CN" sz="3200" b="1">
                  <a:solidFill>
                    <a:srgbClr val="FF0000"/>
                  </a:solidFill>
                  <a:latin typeface="Franklin Gothic Book" pitchFamily="34" charset="0"/>
                  <a:ea typeface="黑体" pitchFamily="49" charset="-122"/>
                </a:endParaRPr>
              </a:p>
            </p:txBody>
          </p:sp>
          <p:grpSp>
            <p:nvGrpSpPr>
              <p:cNvPr id="27667" name="Group 25"/>
              <p:cNvGrpSpPr>
                <a:grpSpLocks/>
              </p:cNvGrpSpPr>
              <p:nvPr/>
            </p:nvGrpSpPr>
            <p:grpSpPr bwMode="auto">
              <a:xfrm>
                <a:off x="-272" y="0"/>
                <a:ext cx="1472" cy="487"/>
                <a:chOff x="-574" y="0"/>
                <a:chExt cx="1472" cy="487"/>
              </a:xfrm>
            </p:grpSpPr>
            <p:sp>
              <p:nvSpPr>
                <p:cNvPr id="27668" name="Oval 26"/>
                <p:cNvSpPr>
                  <a:spLocks noChangeArrowheads="1"/>
                </p:cNvSpPr>
                <p:nvPr/>
              </p:nvSpPr>
              <p:spPr bwMode="auto">
                <a:xfrm>
                  <a:off x="364" y="127"/>
                  <a:ext cx="51" cy="51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spcBef>
                      <a:spcPct val="50000"/>
                    </a:spcBef>
                  </a:pPr>
                  <a:endParaRPr lang="zh-CN" altLang="zh-CN" sz="3200" b="1">
                    <a:solidFill>
                      <a:srgbClr val="FF0000"/>
                    </a:solidFill>
                    <a:latin typeface="Franklin Gothic Book" pitchFamily="34" charset="0"/>
                    <a:ea typeface="黑体" pitchFamily="49" charset="-122"/>
                  </a:endParaRPr>
                </a:p>
              </p:txBody>
            </p:sp>
            <p:sp>
              <p:nvSpPr>
                <p:cNvPr id="27669" name="未知"/>
                <p:cNvSpPr>
                  <a:spLocks noChangeArrowheads="1"/>
                </p:cNvSpPr>
                <p:nvPr/>
              </p:nvSpPr>
              <p:spPr bwMode="auto">
                <a:xfrm>
                  <a:off x="391" y="0"/>
                  <a:ext cx="507" cy="280"/>
                </a:xfrm>
                <a:custGeom>
                  <a:avLst/>
                  <a:gdLst>
                    <a:gd name="T0" fmla="*/ 0 w 507"/>
                    <a:gd name="T1" fmla="*/ 121 h 280"/>
                    <a:gd name="T2" fmla="*/ 45 w 507"/>
                    <a:gd name="T3" fmla="*/ 76 h 280"/>
                    <a:gd name="T4" fmla="*/ 181 w 507"/>
                    <a:gd name="T5" fmla="*/ 30 h 280"/>
                    <a:gd name="T6" fmla="*/ 408 w 507"/>
                    <a:gd name="T7" fmla="*/ 257 h 280"/>
                    <a:gd name="T8" fmla="*/ 363 w 507"/>
                    <a:gd name="T9" fmla="*/ 167 h 280"/>
                    <a:gd name="T10" fmla="*/ 499 w 507"/>
                    <a:gd name="T11" fmla="*/ 167 h 280"/>
                    <a:gd name="T12" fmla="*/ 317 w 507"/>
                    <a:gd name="T13" fmla="*/ 76 h 280"/>
                    <a:gd name="T14" fmla="*/ 181 w 507"/>
                    <a:gd name="T15" fmla="*/ 30 h 280"/>
                    <a:gd name="T16" fmla="*/ 0 w 507"/>
                    <a:gd name="T17" fmla="*/ 167 h 28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507"/>
                    <a:gd name="T28" fmla="*/ 0 h 280"/>
                    <a:gd name="T29" fmla="*/ 507 w 507"/>
                    <a:gd name="T30" fmla="*/ 280 h 280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507" h="280">
                      <a:moveTo>
                        <a:pt x="0" y="121"/>
                      </a:moveTo>
                      <a:cubicBezTo>
                        <a:pt x="7" y="106"/>
                        <a:pt x="15" y="91"/>
                        <a:pt x="45" y="76"/>
                      </a:cubicBezTo>
                      <a:cubicBezTo>
                        <a:pt x="75" y="61"/>
                        <a:pt x="121" y="0"/>
                        <a:pt x="181" y="30"/>
                      </a:cubicBezTo>
                      <a:cubicBezTo>
                        <a:pt x="241" y="60"/>
                        <a:pt x="378" y="234"/>
                        <a:pt x="408" y="257"/>
                      </a:cubicBezTo>
                      <a:cubicBezTo>
                        <a:pt x="438" y="280"/>
                        <a:pt x="348" y="182"/>
                        <a:pt x="363" y="167"/>
                      </a:cubicBezTo>
                      <a:cubicBezTo>
                        <a:pt x="378" y="152"/>
                        <a:pt x="507" y="182"/>
                        <a:pt x="499" y="167"/>
                      </a:cubicBezTo>
                      <a:cubicBezTo>
                        <a:pt x="491" y="152"/>
                        <a:pt x="370" y="99"/>
                        <a:pt x="317" y="76"/>
                      </a:cubicBezTo>
                      <a:cubicBezTo>
                        <a:pt x="264" y="53"/>
                        <a:pt x="234" y="15"/>
                        <a:pt x="181" y="30"/>
                      </a:cubicBezTo>
                      <a:cubicBezTo>
                        <a:pt x="128" y="45"/>
                        <a:pt x="30" y="144"/>
                        <a:pt x="0" y="167"/>
                      </a:cubicBezTo>
                    </a:path>
                  </a:pathLst>
                </a:custGeom>
                <a:solidFill>
                  <a:schemeClr val="accent2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Franklin Gothic Book" pitchFamily="34" charset="0"/>
                    <a:ea typeface="华文楷体" pitchFamily="2" charset="-122"/>
                  </a:endParaRPr>
                </a:p>
              </p:txBody>
            </p:sp>
            <p:sp>
              <p:nvSpPr>
                <p:cNvPr id="27670" name="Text Box 28"/>
                <p:cNvSpPr txBox="1">
                  <a:spLocks noChangeArrowheads="1"/>
                </p:cNvSpPr>
                <p:nvPr/>
              </p:nvSpPr>
              <p:spPr bwMode="auto">
                <a:xfrm>
                  <a:off x="-574" y="119"/>
                  <a:ext cx="1270" cy="3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zh-CN" altLang="en-US" sz="3200" b="1">
                      <a:solidFill>
                        <a:schemeClr val="accent2"/>
                      </a:solidFill>
                      <a:ea typeface="隶书" pitchFamily="49" charset="-122"/>
                    </a:rPr>
                    <a:t>雅典书签</a:t>
                  </a:r>
                </a:p>
              </p:txBody>
            </p:sp>
          </p:grpSp>
        </p:grpSp>
        <p:sp>
          <p:nvSpPr>
            <p:cNvPr id="27663" name="Rectangle 29"/>
            <p:cNvSpPr>
              <a:spLocks noChangeArrowheads="1"/>
            </p:cNvSpPr>
            <p:nvPr/>
          </p:nvSpPr>
          <p:spPr bwMode="auto">
            <a:xfrm>
              <a:off x="-590" y="709"/>
              <a:ext cx="2064" cy="31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Bef>
                  <a:spcPct val="50000"/>
                </a:spcBef>
              </a:pPr>
              <a:r>
                <a:rPr lang="en-US" altLang="zh-CN" b="1">
                  <a:latin typeface="华文细黑" pitchFamily="2" charset="-122"/>
                  <a:ea typeface="华文细黑" pitchFamily="2" charset="-122"/>
                </a:rPr>
                <a:t>        </a:t>
              </a:r>
              <a:r>
                <a:rPr lang="zh-CN" altLang="en-US" sz="2200" b="1">
                  <a:latin typeface="华文细黑" pitchFamily="2" charset="-122"/>
                  <a:ea typeface="华文细黑" pitchFamily="2" charset="-122"/>
                </a:rPr>
                <a:t>陶片放逐法由克里斯梯尼于前</a:t>
              </a:r>
              <a:r>
                <a:rPr lang="en-US" altLang="zh-CN" sz="2200" b="1">
                  <a:latin typeface="华文细黑" pitchFamily="2" charset="-122"/>
                  <a:ea typeface="华文细黑" pitchFamily="2" charset="-122"/>
                </a:rPr>
                <a:t>509</a:t>
              </a:r>
              <a:r>
                <a:rPr lang="zh-CN" altLang="en-US" sz="2200" b="1">
                  <a:latin typeface="华文细黑" pitchFamily="2" charset="-122"/>
                  <a:ea typeface="华文细黑" pitchFamily="2" charset="-122"/>
                </a:rPr>
                <a:t>年创立。投票者将他们认为是民主敌人的名字刻在陶片上。如出席公民大会的人数</a:t>
              </a:r>
              <a:r>
                <a:rPr lang="zh-CN" altLang="en-US" sz="2200" b="1" u="sng">
                  <a:solidFill>
                    <a:srgbClr val="FF0000"/>
                  </a:solidFill>
                  <a:latin typeface="华文细黑" pitchFamily="2" charset="-122"/>
                  <a:ea typeface="华文细黑" pitchFamily="2" charset="-122"/>
                </a:rPr>
                <a:t>超过</a:t>
              </a:r>
              <a:r>
                <a:rPr lang="en-US" altLang="zh-CN" sz="2200" b="1" u="sng">
                  <a:solidFill>
                    <a:srgbClr val="FF0000"/>
                  </a:solidFill>
                  <a:latin typeface="华文细黑" pitchFamily="2" charset="-122"/>
                  <a:ea typeface="华文细黑" pitchFamily="2" charset="-122"/>
                </a:rPr>
                <a:t>6000</a:t>
              </a:r>
              <a:r>
                <a:rPr lang="zh-CN" altLang="en-US" sz="2200" b="1" u="sng">
                  <a:solidFill>
                    <a:srgbClr val="FF0000"/>
                  </a:solidFill>
                  <a:latin typeface="华文细黑" pitchFamily="2" charset="-122"/>
                  <a:ea typeface="华文细黑" pitchFamily="2" charset="-122"/>
                </a:rPr>
                <a:t>人</a:t>
              </a:r>
              <a:r>
                <a:rPr lang="zh-CN" altLang="en-US" sz="2200" b="1">
                  <a:latin typeface="华文细黑" pitchFamily="2" charset="-122"/>
                  <a:ea typeface="华文细黑" pitchFamily="2" charset="-122"/>
                </a:rPr>
                <a:t>，</a:t>
              </a:r>
              <a:r>
                <a:rPr lang="zh-CN" altLang="en-US" sz="2200" b="1" u="sng">
                  <a:solidFill>
                    <a:srgbClr val="FF0000"/>
                  </a:solidFill>
                  <a:latin typeface="华文细黑" pitchFamily="2" charset="-122"/>
                  <a:ea typeface="华文细黑" pitchFamily="2" charset="-122"/>
                </a:rPr>
                <a:t>得票最多</a:t>
              </a:r>
              <a:r>
                <a:rPr lang="zh-CN" altLang="en-US" sz="2200" b="1">
                  <a:latin typeface="华文细黑" pitchFamily="2" charset="-122"/>
                  <a:ea typeface="华文细黑" pitchFamily="2" charset="-122"/>
                </a:rPr>
                <a:t>的人就会受到为期</a:t>
              </a:r>
              <a:r>
                <a:rPr lang="en-US" altLang="zh-CN" sz="2200" b="1" u="sng">
                  <a:solidFill>
                    <a:srgbClr val="FF0000"/>
                  </a:solidFill>
                  <a:latin typeface="华文细黑" pitchFamily="2" charset="-122"/>
                  <a:ea typeface="华文细黑" pitchFamily="2" charset="-122"/>
                </a:rPr>
                <a:t>10</a:t>
              </a:r>
              <a:r>
                <a:rPr lang="zh-CN" altLang="en-US" sz="2200" b="1" u="sng">
                  <a:solidFill>
                    <a:srgbClr val="FF0000"/>
                  </a:solidFill>
                  <a:latin typeface="华文细黑" pitchFamily="2" charset="-122"/>
                  <a:ea typeface="华文细黑" pitchFamily="2" charset="-122"/>
                </a:rPr>
                <a:t>年</a:t>
              </a:r>
              <a:r>
                <a:rPr lang="zh-CN" altLang="en-US" sz="2200" b="1">
                  <a:latin typeface="华文细黑" pitchFamily="2" charset="-122"/>
                  <a:ea typeface="华文细黑" pitchFamily="2" charset="-122"/>
                </a:rPr>
                <a:t>的放逐。期间，被放逐者的公民权和财产权被保留，并于</a:t>
              </a:r>
              <a:r>
                <a:rPr lang="zh-CN" altLang="en-US" sz="2200" b="1">
                  <a:solidFill>
                    <a:srgbClr val="FF0000"/>
                  </a:solidFill>
                  <a:latin typeface="华文细黑" pitchFamily="2" charset="-122"/>
                  <a:ea typeface="华文细黑" pitchFamily="2" charset="-122"/>
                </a:rPr>
                <a:t>期满后自动恢复</a:t>
              </a:r>
              <a:r>
                <a:rPr lang="zh-CN" altLang="en-US" sz="2200" b="1">
                  <a:latin typeface="华文细黑" pitchFamily="2" charset="-122"/>
                  <a:ea typeface="华文细黑" pitchFamily="2" charset="-122"/>
                </a:rPr>
                <a:t>。其</a:t>
              </a:r>
              <a:r>
                <a:rPr lang="zh-CN" altLang="en-US" sz="2200" b="1" u="sng">
                  <a:solidFill>
                    <a:srgbClr val="FF0000"/>
                  </a:solidFill>
                  <a:latin typeface="华文细黑" pitchFamily="2" charset="-122"/>
                  <a:ea typeface="华文细黑" pitchFamily="2" charset="-122"/>
                </a:rPr>
                <a:t>目的</a:t>
              </a:r>
              <a:r>
                <a:rPr lang="zh-CN" altLang="en-US" sz="2200" b="1">
                  <a:latin typeface="华文细黑" pitchFamily="2" charset="-122"/>
                  <a:ea typeface="华文细黑" pitchFamily="2" charset="-122"/>
                </a:rPr>
                <a:t>是为了防止某些人权力过大而破坏民主制度。</a:t>
              </a:r>
            </a:p>
          </p:txBody>
        </p:sp>
        <p:sp>
          <p:nvSpPr>
            <p:cNvPr id="27664" name="Text Box 30"/>
            <p:cNvSpPr txBox="1">
              <a:spLocks noChangeArrowheads="1"/>
            </p:cNvSpPr>
            <p:nvPr/>
          </p:nvSpPr>
          <p:spPr bwMode="auto">
            <a:xfrm>
              <a:off x="-181" y="482"/>
              <a:ext cx="1134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>
                  <a:solidFill>
                    <a:srgbClr val="0066CC"/>
                  </a:solidFill>
                  <a:latin typeface="幼圆" pitchFamily="49" charset="-122"/>
                  <a:ea typeface="幼圆" pitchFamily="49" charset="-122"/>
                </a:rPr>
                <a:t>陶片放逐法</a:t>
              </a:r>
            </a:p>
          </p:txBody>
        </p:sp>
        <p:sp>
          <p:nvSpPr>
            <p:cNvPr id="27665" name="Line 31"/>
            <p:cNvSpPr>
              <a:spLocks noChangeShapeType="1"/>
            </p:cNvSpPr>
            <p:nvPr/>
          </p:nvSpPr>
          <p:spPr bwMode="auto">
            <a:xfrm>
              <a:off x="-181" y="754"/>
              <a:ext cx="1136" cy="0"/>
            </a:xfrm>
            <a:prstGeom prst="line">
              <a:avLst/>
            </a:prstGeom>
            <a:noFill/>
            <a:ln w="12700">
              <a:solidFill>
                <a:srgbClr val="0066CC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2976" name="Line 32"/>
          <p:cNvSpPr>
            <a:spLocks noChangeShapeType="1"/>
          </p:cNvSpPr>
          <p:nvPr/>
        </p:nvSpPr>
        <p:spPr bwMode="auto">
          <a:xfrm>
            <a:off x="3352800" y="3276600"/>
            <a:ext cx="289560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5" name="Group 33"/>
          <p:cNvGrpSpPr>
            <a:grpSpLocks/>
          </p:cNvGrpSpPr>
          <p:nvPr/>
        </p:nvGrpSpPr>
        <p:grpSpPr bwMode="auto">
          <a:xfrm>
            <a:off x="1774825" y="1341438"/>
            <a:ext cx="6121400" cy="398462"/>
            <a:chOff x="0" y="0"/>
            <a:chExt cx="3856" cy="251"/>
          </a:xfrm>
        </p:grpSpPr>
        <p:sp>
          <p:nvSpPr>
            <p:cNvPr id="27660" name="Line 34"/>
            <p:cNvSpPr>
              <a:spLocks noChangeShapeType="1"/>
            </p:cNvSpPr>
            <p:nvPr/>
          </p:nvSpPr>
          <p:spPr bwMode="auto">
            <a:xfrm>
              <a:off x="3130" y="0"/>
              <a:ext cx="726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61" name="Line 35"/>
            <p:cNvSpPr>
              <a:spLocks noChangeShapeType="1"/>
            </p:cNvSpPr>
            <p:nvPr/>
          </p:nvSpPr>
          <p:spPr bwMode="auto">
            <a:xfrm>
              <a:off x="0" y="251"/>
              <a:ext cx="409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2980" name="Text Box 36"/>
          <p:cNvSpPr txBox="1">
            <a:spLocks noChangeArrowheads="1"/>
          </p:cNvSpPr>
          <p:nvPr/>
        </p:nvSpPr>
        <p:spPr bwMode="auto">
          <a:xfrm>
            <a:off x="7859713" y="5732464"/>
            <a:ext cx="21971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陶片放逐法</a:t>
            </a:r>
          </a:p>
        </p:txBody>
      </p:sp>
      <p:sp>
        <p:nvSpPr>
          <p:cNvPr id="27659" name="文本框 80918"/>
          <p:cNvSpPr txBox="1">
            <a:spLocks noChangeArrowheads="1"/>
          </p:cNvSpPr>
          <p:nvPr/>
        </p:nvSpPr>
        <p:spPr bwMode="auto">
          <a:xfrm>
            <a:off x="1524000" y="19050"/>
            <a:ext cx="2971800" cy="666750"/>
          </a:xfrm>
          <a:prstGeom prst="rect">
            <a:avLst/>
          </a:prstGeom>
          <a:noFill/>
          <a:ln w="25400">
            <a:solidFill>
              <a:srgbClr val="8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CC0099"/>
                </a:solidFill>
              </a:rPr>
              <a:t>雅典民主政治</a:t>
            </a:r>
          </a:p>
        </p:txBody>
      </p:sp>
    </p:spTree>
    <p:extLst>
      <p:ext uri="{BB962C8B-B14F-4D97-AF65-F5344CB8AC3E}">
        <p14:creationId xmlns:p14="http://schemas.microsoft.com/office/powerpoint/2010/main" xmlns="" val="1111116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2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29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29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2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29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29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2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29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29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829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29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29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29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829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829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9" dur="1000"/>
                                        <p:tgtEl>
                                          <p:spTgt spid="829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2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829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829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4" dur="1000"/>
                                        <p:tgtEl>
                                          <p:spTgt spid="829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2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29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29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829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5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829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829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" dur="1000"/>
                                        <p:tgtEl>
                                          <p:spTgt spid="829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2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2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829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829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4" dur="1000"/>
                                        <p:tgtEl>
                                          <p:spTgt spid="829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2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2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5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8" grpId="0"/>
      <p:bldP spid="82952" grpId="0" animBg="1"/>
      <p:bldP spid="82952" grpId="1" animBg="1"/>
      <p:bldP spid="82953" grpId="0" animBg="1"/>
      <p:bldP spid="82976" grpId="0" animBg="1"/>
      <p:bldP spid="82976" grpId="1" animBg="1"/>
      <p:bldP spid="82980" grpId="0"/>
      <p:bldP spid="82980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文本框 12291"/>
          <p:cNvSpPr txBox="1">
            <a:spLocks noChangeArrowheads="1"/>
          </p:cNvSpPr>
          <p:nvPr/>
        </p:nvSpPr>
        <p:spPr bwMode="auto">
          <a:xfrm>
            <a:off x="1703388" y="549275"/>
            <a:ext cx="8964612" cy="1341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3200" b="1">
                <a:latin typeface="微软雅黑" pitchFamily="34" charset="-122"/>
                <a:ea typeface="微软雅黑" pitchFamily="34" charset="-122"/>
              </a:rPr>
              <a:t>、如何评价伯利克里时代雅典的奴隶主民主政治</a:t>
            </a:r>
            <a:r>
              <a:rPr lang="en-US" altLang="zh-CN" sz="3200" b="1">
                <a:latin typeface="微软雅黑" pitchFamily="34" charset="-122"/>
                <a:ea typeface="微软雅黑" pitchFamily="34" charset="-122"/>
              </a:rPr>
              <a:t>?</a:t>
            </a:r>
            <a:r>
              <a:rPr lang="en-US" altLang="zh-CN"/>
              <a:t/>
            </a:r>
            <a:br>
              <a:rPr lang="en-US" altLang="zh-CN"/>
            </a:br>
            <a:endParaRPr lang="en-US" altLang="zh-CN"/>
          </a:p>
        </p:txBody>
      </p:sp>
      <p:sp>
        <p:nvSpPr>
          <p:cNvPr id="12291" name="文本框 12292"/>
          <p:cNvSpPr txBox="1">
            <a:spLocks noChangeArrowheads="1"/>
          </p:cNvSpPr>
          <p:nvPr/>
        </p:nvSpPr>
        <p:spPr bwMode="auto">
          <a:xfrm>
            <a:off x="1992314" y="1773238"/>
            <a:ext cx="8675687" cy="2868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</a:rPr>
              <a:t>①</a:t>
            </a:r>
            <a:r>
              <a:rPr lang="zh-CN" altLang="en-US" sz="2800" b="1">
                <a:solidFill>
                  <a:srgbClr val="FF0000"/>
                </a:solidFill>
              </a:rPr>
              <a:t>为雅典的昌盛提供了政治上的条件，把古代世界的民主政治发展到高峰</a:t>
            </a:r>
            <a:r>
              <a:rPr lang="en-US" altLang="zh-CN" sz="2800" b="1">
                <a:solidFill>
                  <a:srgbClr val="FF0000"/>
                </a:solidFill>
              </a:rPr>
              <a:t>.</a:t>
            </a:r>
            <a:r>
              <a:rPr lang="zh-CN" altLang="en-US" sz="2800" b="1">
                <a:solidFill>
                  <a:srgbClr val="FF0000"/>
                </a:solidFill>
              </a:rPr>
              <a:t>对后世西方民主制度的形成产生了深远的影响。</a:t>
            </a:r>
          </a:p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</a:rPr>
              <a:t>②</a:t>
            </a:r>
            <a:r>
              <a:rPr lang="zh-CN" altLang="en-US" sz="2800" b="1">
                <a:solidFill>
                  <a:srgbClr val="FF0000"/>
                </a:solidFill>
              </a:rPr>
              <a:t>占雅典人口绝大多数的外邦人、奴隶、妇女没有任何政治权利。它本质上仍是少数奴隶主对广大奴隶的专政。</a:t>
            </a:r>
          </a:p>
        </p:txBody>
      </p:sp>
      <p:sp>
        <p:nvSpPr>
          <p:cNvPr id="29699" name="灯片编号占位符 1"/>
          <p:cNvSpPr txBox="1">
            <a:spLocks noGrp="1" noChangeArrowheads="1"/>
          </p:cNvSpPr>
          <p:nvPr/>
        </p:nvSpPr>
        <p:spPr bwMode="auto">
          <a:xfrm>
            <a:off x="8077200" y="6356351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EB61C38F-27C3-4997-9A70-4C740E7D345A}" type="slidenum">
              <a:rPr lang="zh-CN" altLang="en-US" sz="1200">
                <a:solidFill>
                  <a:srgbClr val="898989"/>
                </a:solidFill>
              </a:rPr>
              <a:pPr algn="r"/>
              <a:t>16</a:t>
            </a:fld>
            <a:endParaRPr lang="en-US" altLang="zh-CN" sz="1200">
              <a:solidFill>
                <a:srgbClr val="898989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54911784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charRg st="44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2291">
                                            <p:txEl>
                                              <p:charRg st="44" end="7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5" descr="image02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6150" y="787400"/>
            <a:ext cx="10726738" cy="575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http://s8.sinaimg.cn/mw690/002slTvYgy6SYFvQuMv6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3467" y="2762246"/>
            <a:ext cx="9048813" cy="351898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AutoShape 6"/>
          <p:cNvSpPr>
            <a:spLocks noChangeArrowheads="1"/>
          </p:cNvSpPr>
          <p:nvPr/>
        </p:nvSpPr>
        <p:spPr bwMode="auto">
          <a:xfrm>
            <a:off x="952500" y="627063"/>
            <a:ext cx="9855200" cy="2057400"/>
          </a:xfrm>
          <a:prstGeom prst="ribbon2">
            <a:avLst>
              <a:gd name="adj1" fmla="val 12500"/>
              <a:gd name="adj2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121917" tIns="60958" rIns="121917" bIns="60958" anchor="ctr"/>
          <a:lstStyle/>
          <a:p>
            <a:pPr algn="ctr" eaLnBrk="0" hangingPunct="0"/>
            <a:r>
              <a:rPr lang="zh-CN" altLang="en-US" sz="37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公民大会是国家</a:t>
            </a:r>
          </a:p>
          <a:p>
            <a:pPr algn="ctr" eaLnBrk="0" hangingPunct="0"/>
            <a:r>
              <a:rPr lang="zh-CN" altLang="en-US" sz="37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最高权力机构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ext Box 2"/>
          <p:cNvSpPr txBox="1">
            <a:spLocks noChangeArrowheads="1"/>
          </p:cNvSpPr>
          <p:nvPr/>
        </p:nvSpPr>
        <p:spPr bwMode="auto">
          <a:xfrm>
            <a:off x="2190750" y="381000"/>
            <a:ext cx="1000125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eaLnBrk="0" hangingPunct="0"/>
            <a:r>
              <a:rPr lang="zh-CN" altLang="en-US" sz="3200" b="1">
                <a:latin typeface="微软雅黑" pitchFamily="34" charset="-122"/>
                <a:ea typeface="微软雅黑" pitchFamily="34" charset="-122"/>
              </a:rPr>
              <a:t>下列各图体现公民在民主政体下行使自己的权利，追溯这些公民权利的起源，我们需要将目光投向</a:t>
            </a:r>
            <a:r>
              <a:rPr lang="en-US" altLang="zh-CN" sz="3200" b="1">
                <a:latin typeface="微软雅黑" pitchFamily="34" charset="-122"/>
                <a:ea typeface="微软雅黑" pitchFamily="34" charset="-122"/>
              </a:rPr>
              <a:t>———</a:t>
            </a:r>
            <a:endParaRPr lang="zh-CN" altLang="en-US" sz="3200" b="1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2530" name="Picture 3" descr="38150_8666_suppporters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27188"/>
            <a:ext cx="3065463" cy="317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4" descr="DSC_0011a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4688" y="1700213"/>
            <a:ext cx="2844800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5" descr="04072311244315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88088" y="1700213"/>
            <a:ext cx="2946400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6" descr="F2004020611005600000"/>
          <p:cNvPicPr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347200" y="1700213"/>
            <a:ext cx="2844800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4" name="Text Box 7"/>
          <p:cNvSpPr txBox="1">
            <a:spLocks noChangeArrowheads="1"/>
          </p:cNvSpPr>
          <p:nvPr/>
        </p:nvSpPr>
        <p:spPr bwMode="auto">
          <a:xfrm>
            <a:off x="0" y="5065713"/>
            <a:ext cx="3529013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 eaLnBrk="0" hangingPunct="0"/>
            <a:r>
              <a:rPr lang="zh-CN" altLang="en-US" sz="3200" b="1">
                <a:latin typeface="微软雅黑" pitchFamily="34" charset="-122"/>
                <a:ea typeface="微软雅黑" pitchFamily="34" charset="-122"/>
              </a:rPr>
              <a:t>美国大选期间，</a:t>
            </a:r>
          </a:p>
          <a:p>
            <a:pPr eaLnBrk="0" hangingPunct="0"/>
            <a:r>
              <a:rPr lang="zh-CN" altLang="en-US" sz="3200" b="1">
                <a:latin typeface="微软雅黑" pitchFamily="34" charset="-122"/>
                <a:ea typeface="微软雅黑" pitchFamily="34" charset="-122"/>
              </a:rPr>
              <a:t>美国公民积极投票</a:t>
            </a:r>
          </a:p>
        </p:txBody>
      </p:sp>
      <p:sp>
        <p:nvSpPr>
          <p:cNvPr id="22535" name="Text Box 8"/>
          <p:cNvSpPr txBox="1">
            <a:spLocks noChangeArrowheads="1"/>
          </p:cNvSpPr>
          <p:nvPr/>
        </p:nvSpPr>
        <p:spPr bwMode="auto">
          <a:xfrm>
            <a:off x="3408363" y="5084763"/>
            <a:ext cx="311785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 eaLnBrk="0" hangingPunct="0"/>
            <a:r>
              <a:rPr lang="zh-CN" altLang="en-US" sz="3200" b="1">
                <a:latin typeface="微软雅黑" pitchFamily="34" charset="-122"/>
                <a:ea typeface="微软雅黑" pitchFamily="34" charset="-122"/>
              </a:rPr>
              <a:t>全国人大会议上</a:t>
            </a:r>
          </a:p>
          <a:p>
            <a:pPr eaLnBrk="0" hangingPunct="0"/>
            <a:r>
              <a:rPr lang="zh-CN" altLang="en-US" sz="3200" b="1">
                <a:latin typeface="微软雅黑" pitchFamily="34" charset="-122"/>
                <a:ea typeface="微软雅黑" pitchFamily="34" charset="-122"/>
              </a:rPr>
              <a:t>代表举手表决</a:t>
            </a:r>
          </a:p>
        </p:txBody>
      </p:sp>
      <p:sp>
        <p:nvSpPr>
          <p:cNvPr id="22536" name="Text Box 9"/>
          <p:cNvSpPr txBox="1">
            <a:spLocks noChangeArrowheads="1"/>
          </p:cNvSpPr>
          <p:nvPr/>
        </p:nvSpPr>
        <p:spPr bwMode="auto">
          <a:xfrm>
            <a:off x="6769100" y="5084763"/>
            <a:ext cx="284480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eaLnBrk="0" hangingPunct="0"/>
            <a:r>
              <a:rPr lang="zh-CN" altLang="en-US" sz="3200" b="1">
                <a:latin typeface="微软雅黑" pitchFamily="34" charset="-122"/>
                <a:ea typeface="微软雅黑" pitchFamily="34" charset="-122"/>
              </a:rPr>
              <a:t>美国国会议员</a:t>
            </a:r>
          </a:p>
          <a:p>
            <a:pPr eaLnBrk="0" hangingPunct="0"/>
            <a:r>
              <a:rPr lang="zh-CN" altLang="en-US" sz="3200" b="1">
                <a:latin typeface="微软雅黑" pitchFamily="34" charset="-122"/>
                <a:ea typeface="微软雅黑" pitchFamily="34" charset="-122"/>
              </a:rPr>
              <a:t>聆听政府报告</a:t>
            </a:r>
          </a:p>
        </p:txBody>
      </p:sp>
      <p:sp>
        <p:nvSpPr>
          <p:cNvPr id="22537" name="Text Box 10"/>
          <p:cNvSpPr txBox="1">
            <a:spLocks noChangeArrowheads="1"/>
          </p:cNvSpPr>
          <p:nvPr/>
        </p:nvSpPr>
        <p:spPr bwMode="auto">
          <a:xfrm>
            <a:off x="9913938" y="5084763"/>
            <a:ext cx="2278062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eaLnBrk="0" hangingPunct="0"/>
            <a:r>
              <a:rPr lang="zh-CN" altLang="en-US" sz="3200" b="1">
                <a:latin typeface="微软雅黑" pitchFamily="34" charset="-122"/>
                <a:ea typeface="微软雅黑" pitchFamily="34" charset="-122"/>
              </a:rPr>
              <a:t>英国议会进行辩论</a:t>
            </a:r>
          </a:p>
        </p:txBody>
      </p:sp>
      <p:sp>
        <p:nvSpPr>
          <p:cNvPr id="22538" name="Text Box 11"/>
          <p:cNvSpPr txBox="1">
            <a:spLocks noChangeArrowheads="1"/>
          </p:cNvSpPr>
          <p:nvPr/>
        </p:nvSpPr>
        <p:spPr bwMode="auto">
          <a:xfrm>
            <a:off x="571500" y="6096000"/>
            <a:ext cx="1631950" cy="615950"/>
          </a:xfrm>
          <a:prstGeom prst="rect">
            <a:avLst/>
          </a:prstGeom>
          <a:solidFill>
            <a:srgbClr val="000099"/>
          </a:solidFill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 b="1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选举权</a:t>
            </a:r>
          </a:p>
        </p:txBody>
      </p:sp>
      <p:sp>
        <p:nvSpPr>
          <p:cNvPr id="22539" name="Text Box 12"/>
          <p:cNvSpPr txBox="1">
            <a:spLocks noChangeArrowheads="1"/>
          </p:cNvSpPr>
          <p:nvPr/>
        </p:nvSpPr>
        <p:spPr bwMode="auto">
          <a:xfrm>
            <a:off x="4000500" y="6096000"/>
            <a:ext cx="1631950" cy="615950"/>
          </a:xfrm>
          <a:prstGeom prst="rect">
            <a:avLst/>
          </a:prstGeom>
          <a:solidFill>
            <a:srgbClr val="000099"/>
          </a:solidFill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 b="1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表决权</a:t>
            </a:r>
          </a:p>
        </p:txBody>
      </p:sp>
      <p:sp>
        <p:nvSpPr>
          <p:cNvPr id="22540" name="Text Box 13"/>
          <p:cNvSpPr txBox="1">
            <a:spLocks noChangeArrowheads="1"/>
          </p:cNvSpPr>
          <p:nvPr/>
        </p:nvSpPr>
        <p:spPr bwMode="auto">
          <a:xfrm>
            <a:off x="7429500" y="6096000"/>
            <a:ext cx="1631950" cy="615950"/>
          </a:xfrm>
          <a:prstGeom prst="rect">
            <a:avLst/>
          </a:prstGeom>
          <a:solidFill>
            <a:srgbClr val="000099"/>
          </a:solidFill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 b="1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知情权</a:t>
            </a:r>
          </a:p>
        </p:txBody>
      </p:sp>
      <p:sp>
        <p:nvSpPr>
          <p:cNvPr id="22541" name="Text Box 14"/>
          <p:cNvSpPr txBox="1">
            <a:spLocks noChangeArrowheads="1"/>
          </p:cNvSpPr>
          <p:nvPr/>
        </p:nvSpPr>
        <p:spPr bwMode="auto">
          <a:xfrm>
            <a:off x="10287000" y="6096000"/>
            <a:ext cx="1619250" cy="615950"/>
          </a:xfrm>
          <a:prstGeom prst="rect">
            <a:avLst/>
          </a:prstGeom>
          <a:solidFill>
            <a:srgbClr val="000099"/>
          </a:solidFill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 b="1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发言权</a:t>
            </a:r>
          </a:p>
        </p:txBody>
      </p:sp>
      <p:sp>
        <p:nvSpPr>
          <p:cNvPr id="21" name="圆角矩形 20"/>
          <p:cNvSpPr/>
          <p:nvPr/>
        </p:nvSpPr>
        <p:spPr>
          <a:xfrm>
            <a:off x="0" y="190500"/>
            <a:ext cx="2286000" cy="857250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 eaLnBrk="0" hangingPunct="0">
              <a:defRPr/>
            </a:pPr>
            <a:r>
              <a:rPr lang="zh-CN" altLang="en-US" sz="3700" b="1" noProof="1">
                <a:latin typeface="微软雅黑" panose="020B0503020204020204" charset="-122"/>
                <a:ea typeface="微软雅黑" panose="020B0503020204020204" charset="-122"/>
              </a:rPr>
              <a:t>知识拓展</a:t>
            </a:r>
          </a:p>
        </p:txBody>
      </p:sp>
      <p:sp>
        <p:nvSpPr>
          <p:cNvPr id="22" name="矩形 21"/>
          <p:cNvSpPr/>
          <p:nvPr/>
        </p:nvSpPr>
        <p:spPr>
          <a:xfrm>
            <a:off x="8477267" y="857232"/>
            <a:ext cx="3054683" cy="1231107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lIns="121917" tIns="60958" rIns="121917" bIns="60958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0" hangingPunct="0">
              <a:defRPr/>
            </a:pPr>
            <a:r>
              <a:rPr lang="zh-CN" altLang="en-US" sz="7200" b="1" spc="67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古希腊</a:t>
            </a: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/>
          <p:cNvSpPr>
            <a:spLocks noChangeArrowheads="1"/>
          </p:cNvSpPr>
          <p:nvPr/>
        </p:nvSpPr>
        <p:spPr bwMode="auto">
          <a:xfrm>
            <a:off x="406400" y="0"/>
            <a:ext cx="12050184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lnSpc>
                <a:spcPct val="120000"/>
              </a:lnSpc>
            </a:pPr>
            <a:r>
              <a:rPr lang="zh-CN" altLang="en-US" sz="2800" b="1" dirty="0">
                <a:solidFill>
                  <a:srgbClr val="FF6600"/>
                </a:solidFill>
                <a:latin typeface="楷体_GB2312" charset="-122"/>
                <a:ea typeface="楷体_GB2312" charset="-122"/>
                <a:sym typeface="Calibri" pitchFamily="34" charset="0"/>
              </a:rPr>
              <a:t>　　</a:t>
            </a:r>
            <a:r>
              <a:rPr lang="zh-CN" altLang="en-US" sz="4000" b="1" dirty="0">
                <a:latin typeface="楷体_GB2312" charset="-122"/>
                <a:ea typeface="楷体_GB2312" charset="-122"/>
                <a:sym typeface="Calibri" pitchFamily="34" charset="0"/>
              </a:rPr>
              <a:t>今天社会生活中，古希腊文明的遗存</a:t>
            </a:r>
            <a:endParaRPr lang="zh-CN" altLang="en-US" sz="4000" dirty="0">
              <a:latin typeface="楷体_GB2312" charset="-122"/>
              <a:ea typeface="楷体_GB2312" charset="-122"/>
              <a:sym typeface="Calibri" pitchFamily="34" charset="0"/>
            </a:endParaRPr>
          </a:p>
        </p:txBody>
      </p:sp>
      <p:pic>
        <p:nvPicPr>
          <p:cNvPr id="3075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23200" y="3276600"/>
            <a:ext cx="39624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1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36000" y="5029201"/>
            <a:ext cx="2946400" cy="145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1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62400" y="5029201"/>
            <a:ext cx="3352800" cy="152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1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231"/>
          <a:stretch>
            <a:fillRect/>
          </a:stretch>
        </p:blipFill>
        <p:spPr bwMode="auto">
          <a:xfrm>
            <a:off x="304800" y="5181601"/>
            <a:ext cx="2844800" cy="140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Picture 1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6400" y="3962401"/>
            <a:ext cx="2438400" cy="1033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53" descr="jucha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0306"/>
          <a:stretch>
            <a:fillRect/>
          </a:stretch>
        </p:blipFill>
        <p:spPr bwMode="auto">
          <a:xfrm>
            <a:off x="3149601" y="3276601"/>
            <a:ext cx="4406900" cy="149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689" name="Rectangle 9"/>
          <p:cNvSpPr>
            <a:spLocks noChangeArrowheads="1"/>
          </p:cNvSpPr>
          <p:nvPr/>
        </p:nvSpPr>
        <p:spPr bwMode="auto">
          <a:xfrm>
            <a:off x="304800" y="762000"/>
            <a:ext cx="11277600" cy="2769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latin typeface="楷体_GB2312" charset="-122"/>
                <a:ea typeface="楷体_GB2312" charset="-122"/>
                <a:sym typeface="Calibri" pitchFamily="34" charset="0"/>
              </a:rPr>
              <a:t>  英国</a:t>
            </a:r>
            <a:r>
              <a:rPr lang="zh-CN" altLang="en-US" sz="3600" b="1" dirty="0">
                <a:latin typeface="楷体_GB2312" charset="-122"/>
                <a:ea typeface="楷体_GB2312" charset="-122"/>
                <a:sym typeface="Calibri" pitchFamily="34" charset="0"/>
              </a:rPr>
              <a:t>诗人雪莱的话很有代表性：</a:t>
            </a:r>
            <a:r>
              <a:rPr lang="zh-CN" altLang="en-US" sz="3600" b="1" dirty="0">
                <a:latin typeface="宋体" pitchFamily="2" charset="-122"/>
                <a:ea typeface="楷体_GB2312" charset="-122"/>
                <a:sym typeface="Calibri" pitchFamily="34" charset="0"/>
              </a:rPr>
              <a:t>“</a:t>
            </a:r>
            <a:r>
              <a:rPr lang="zh-CN" altLang="en-US" sz="3600" b="1" dirty="0">
                <a:latin typeface="楷体_GB2312" charset="-122"/>
                <a:ea typeface="楷体_GB2312" charset="-122"/>
                <a:sym typeface="Calibri" pitchFamily="34" charset="0"/>
              </a:rPr>
              <a:t>我们都是希腊人。我们的法律，我们的文学，我们的宗教，我们的艺术，都根源于希腊。</a:t>
            </a:r>
            <a:r>
              <a:rPr lang="zh-CN" altLang="en-US" sz="3600" b="1" dirty="0">
                <a:latin typeface="宋体" pitchFamily="2" charset="-122"/>
                <a:ea typeface="楷体_GB2312" charset="-122"/>
                <a:sym typeface="Calibri" pitchFamily="34" charset="0"/>
              </a:rPr>
              <a:t>”</a:t>
            </a:r>
            <a:r>
              <a:rPr lang="zh-CN" altLang="en-US" sz="4400" b="1" dirty="0">
                <a:solidFill>
                  <a:schemeClr val="bg1"/>
                </a:solidFill>
                <a:latin typeface="楷体_GB2312" charset="-122"/>
                <a:ea typeface="楷体_GB2312" charset="-122"/>
                <a:sym typeface="Calibri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xmlns="" val="403208535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 Box 2"/>
          <p:cNvSpPr txBox="1">
            <a:spLocks noChangeArrowheads="1"/>
          </p:cNvSpPr>
          <p:nvPr/>
        </p:nvSpPr>
        <p:spPr bwMode="auto">
          <a:xfrm>
            <a:off x="508000" y="304800"/>
            <a:ext cx="11176000" cy="779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eaLnBrk="0" hangingPunct="0">
              <a:spcBef>
                <a:spcPct val="50000"/>
              </a:spcBef>
            </a:pPr>
            <a:endParaRPr kumimoji="1" lang="zh-CN" altLang="zh-CN" sz="4300" b="1">
              <a:solidFill>
                <a:srgbClr val="FF33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3554" name="Text Box 3"/>
          <p:cNvSpPr txBox="1">
            <a:spLocks noChangeArrowheads="1"/>
          </p:cNvSpPr>
          <p:nvPr/>
        </p:nvSpPr>
        <p:spPr bwMode="auto">
          <a:xfrm>
            <a:off x="406400" y="4751388"/>
            <a:ext cx="11379200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eaLnBrk="0" hangingPunct="0">
              <a:spcBef>
                <a:spcPct val="50000"/>
              </a:spcBef>
            </a:pPr>
            <a:endParaRPr kumimoji="1" lang="zh-CN" altLang="zh-CN" sz="3200">
              <a:latin typeface="Times New Roman" pitchFamily="18" charset="0"/>
            </a:endParaRPr>
          </a:p>
        </p:txBody>
      </p:sp>
      <p:pic>
        <p:nvPicPr>
          <p:cNvPr id="23555" name="Picture 4" descr="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4488" y="733425"/>
            <a:ext cx="11177587" cy="405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6" name="AutoShape 7"/>
          <p:cNvSpPr>
            <a:spLocks noChangeArrowheads="1"/>
          </p:cNvSpPr>
          <p:nvPr/>
        </p:nvSpPr>
        <p:spPr bwMode="auto">
          <a:xfrm>
            <a:off x="2406650" y="781050"/>
            <a:ext cx="2032000" cy="1066800"/>
          </a:xfrm>
          <a:prstGeom prst="wedgeRoundRectCallout">
            <a:avLst>
              <a:gd name="adj1" fmla="val 239583"/>
              <a:gd name="adj2" fmla="val 48810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21917" tIns="60958" rIns="121917" bIns="60958"/>
          <a:lstStyle/>
          <a:p>
            <a:pPr eaLnBrk="0" hangingPunct="0"/>
            <a:r>
              <a:rPr kumimoji="1" lang="zh-CN" altLang="en-US" sz="3200" b="1">
                <a:latin typeface="微软雅黑" pitchFamily="34" charset="-122"/>
                <a:ea typeface="微软雅黑" pitchFamily="34" charset="-122"/>
              </a:rPr>
              <a:t>妇女不能进去。</a:t>
            </a:r>
          </a:p>
        </p:txBody>
      </p:sp>
      <p:sp>
        <p:nvSpPr>
          <p:cNvPr id="23557" name="AutoShape 9"/>
          <p:cNvSpPr>
            <a:spLocks noChangeArrowheads="1"/>
          </p:cNvSpPr>
          <p:nvPr/>
        </p:nvSpPr>
        <p:spPr bwMode="auto">
          <a:xfrm>
            <a:off x="812800" y="2717800"/>
            <a:ext cx="7721600" cy="1778000"/>
          </a:xfrm>
          <a:prstGeom prst="cloudCallout">
            <a:avLst>
              <a:gd name="adj1" fmla="val -40630"/>
              <a:gd name="adj2" fmla="val 57644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lIns="121917" tIns="60958" rIns="121917" bIns="60958"/>
          <a:lstStyle/>
          <a:p>
            <a:pPr algn="ctr" eaLnBrk="0" hangingPunct="0"/>
            <a:r>
              <a:rPr lang="zh-CN" altLang="en-US" sz="37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雅典民主是全体公民的民主吗？</a:t>
            </a:r>
          </a:p>
        </p:txBody>
      </p:sp>
      <p:sp>
        <p:nvSpPr>
          <p:cNvPr id="68618" name="Rectangle 10"/>
          <p:cNvSpPr>
            <a:spLocks noChangeArrowheads="1"/>
          </p:cNvSpPr>
          <p:nvPr/>
        </p:nvSpPr>
        <p:spPr bwMode="auto">
          <a:xfrm>
            <a:off x="2286000" y="4953000"/>
            <a:ext cx="9505950" cy="126206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>
            <a:spAutoFit/>
          </a:bodyPr>
          <a:lstStyle/>
          <a:p>
            <a:pPr eaLnBrk="0" hangingPunct="0">
              <a:defRPr/>
            </a:pPr>
            <a:r>
              <a:rPr lang="en-US" altLang="zh-CN" sz="3700" b="1" dirty="0">
                <a:solidFill>
                  <a:srgbClr val="99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3700" b="1" dirty="0">
                <a:solidFill>
                  <a:srgbClr val="990000"/>
                </a:solidFill>
                <a:latin typeface="微软雅黑" pitchFamily="34" charset="-122"/>
                <a:ea typeface="微软雅黑" pitchFamily="34" charset="-122"/>
              </a:rPr>
              <a:t>它是奴隶主民主政治，</a:t>
            </a:r>
            <a:r>
              <a:rPr lang="zh-CN" altLang="en-US" sz="3700" b="1" dirty="0">
                <a:solidFill>
                  <a:srgbClr val="CC0066"/>
                </a:solidFill>
                <a:latin typeface="微软雅黑" pitchFamily="34" charset="-122"/>
                <a:ea typeface="微软雅黑" pitchFamily="34" charset="-122"/>
              </a:rPr>
              <a:t>本质上</a:t>
            </a:r>
            <a:r>
              <a:rPr lang="zh-CN" altLang="en-US" sz="3700" b="1" dirty="0">
                <a:solidFill>
                  <a:srgbClr val="990000"/>
                </a:solidFill>
                <a:latin typeface="微软雅黑" pitchFamily="34" charset="-122"/>
                <a:ea typeface="微软雅黑" pitchFamily="34" charset="-122"/>
              </a:rPr>
              <a:t>仍然是</a:t>
            </a:r>
            <a:r>
              <a:rPr lang="zh-CN" altLang="en-US" sz="3700" b="1" dirty="0">
                <a:solidFill>
                  <a:srgbClr val="CC0066"/>
                </a:solidFill>
                <a:latin typeface="微软雅黑" pitchFamily="34" charset="-122"/>
                <a:ea typeface="微软雅黑" pitchFamily="34" charset="-122"/>
              </a:rPr>
              <a:t>少数奴隶主</a:t>
            </a:r>
            <a:r>
              <a:rPr lang="zh-CN" altLang="en-US" sz="3700" b="1" dirty="0">
                <a:solidFill>
                  <a:srgbClr val="990000"/>
                </a:solidFill>
                <a:latin typeface="微软雅黑" pitchFamily="34" charset="-122"/>
                <a:ea typeface="微软雅黑" pitchFamily="34" charset="-122"/>
              </a:rPr>
              <a:t>对广大奴隶的专政。</a:t>
            </a:r>
          </a:p>
        </p:txBody>
      </p:sp>
      <p:pic>
        <p:nvPicPr>
          <p:cNvPr id="14338" name="Picture 2" descr="http://bpic.588ku.com/element_origin_min_pic/17/09/12/bc98dc84ec239f8a45eca7a4d7e1859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5911" y="4528969"/>
            <a:ext cx="2046183" cy="204933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68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333500"/>
            <a:ext cx="10972800" cy="1143000"/>
          </a:xfrm>
          <a:ln/>
        </p:spPr>
        <p:txBody>
          <a:bodyPr/>
          <a:lstStyle/>
          <a:p>
            <a:r>
              <a:rPr lang="zh-CN" altLang="en-US" sz="4800" b="1">
                <a:latin typeface="微软雅黑" pitchFamily="34" charset="-122"/>
                <a:ea typeface="微软雅黑" pitchFamily="34" charset="-122"/>
              </a:rPr>
              <a:t>如何评价雅典奴隶制民主政治？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2667000"/>
            <a:ext cx="10972800" cy="3543300"/>
          </a:xfrm>
          <a:ln/>
        </p:spPr>
        <p:txBody>
          <a:bodyPr/>
          <a:lstStyle/>
          <a:p>
            <a:pPr>
              <a:buFontTx/>
              <a:buNone/>
            </a:pPr>
            <a:r>
              <a:rPr lang="zh-CN" altLang="en-US" sz="41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积极：</a:t>
            </a:r>
            <a:r>
              <a:rPr lang="zh-CN" altLang="en-US" sz="41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它为雅典的繁荣提供了政治上的条件和保障，成为古代民主政治的典范，对近现代民主政治的确立产生了深远的影响。</a:t>
            </a:r>
          </a:p>
          <a:p>
            <a:pPr>
              <a:buFontTx/>
              <a:buNone/>
            </a:pPr>
            <a:r>
              <a:rPr lang="zh-CN" altLang="en-US" sz="41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局限：</a:t>
            </a:r>
            <a:r>
              <a:rPr lang="zh-CN" altLang="en-US" sz="41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它是奴隶主民主政治，实质上是奴隶主对奴隶的专政。</a:t>
            </a:r>
          </a:p>
        </p:txBody>
      </p:sp>
      <p:sp>
        <p:nvSpPr>
          <p:cNvPr id="5" name="Text Box 2" descr="coarse_cloth"/>
          <p:cNvSpPr txBox="1">
            <a:spLocks noChangeArrowheads="1"/>
          </p:cNvSpPr>
          <p:nvPr/>
        </p:nvSpPr>
        <p:spPr bwMode="auto">
          <a:xfrm>
            <a:off x="1905000" y="2571750"/>
            <a:ext cx="8432800" cy="3432175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lIns="121917" tIns="60958" rIns="121917" bIns="60958">
            <a:spAutoFit/>
          </a:bodyPr>
          <a:lstStyle/>
          <a:p>
            <a:pPr eaLnBrk="0" hangingPunct="0">
              <a:defRPr/>
            </a:pPr>
            <a:r>
              <a:rPr lang="zh-CN" altLang="en-US" sz="4300" b="1" dirty="0">
                <a:solidFill>
                  <a:schemeClr val="tx1"/>
                </a:solidFill>
                <a:latin typeface="宋体" pitchFamily="2" charset="-122"/>
                <a:sym typeface="宋体" pitchFamily="2" charset="-122"/>
              </a:rPr>
              <a:t>伯利克里时代雅典繁荣的启示？</a:t>
            </a:r>
            <a:endParaRPr lang="en-US" altLang="zh-CN" sz="4300" b="1" dirty="0">
              <a:solidFill>
                <a:schemeClr val="tx1"/>
              </a:solidFill>
              <a:latin typeface="宋体" pitchFamily="2" charset="-122"/>
              <a:sym typeface="宋体" pitchFamily="2" charset="-122"/>
            </a:endParaRPr>
          </a:p>
          <a:p>
            <a:pPr eaLnBrk="0" hangingPunct="0">
              <a:defRPr/>
            </a:pPr>
            <a:r>
              <a:rPr lang="zh-CN" altLang="en-US" sz="4300" b="1" dirty="0">
                <a:solidFill>
                  <a:srgbClr val="FFFF00"/>
                </a:solidFill>
                <a:latin typeface="宋体" pitchFamily="2" charset="-122"/>
                <a:sym typeface="宋体" pitchFamily="2" charset="-122"/>
              </a:rPr>
              <a:t>    启示：改革是经济发展、社会进步的重要推动力，杰出人物对社会发展能起一定推动作用。</a:t>
            </a:r>
            <a:endParaRPr lang="en-US" altLang="zh-CN" sz="4300" b="1" dirty="0">
              <a:solidFill>
                <a:srgbClr val="0000CC"/>
              </a:solidFill>
              <a:latin typeface="宋体" pitchFamily="2" charset="-122"/>
              <a:sym typeface="宋体" pitchFamily="2" charset="-122"/>
            </a:endParaRPr>
          </a:p>
          <a:p>
            <a:pPr eaLnBrk="0" hangingPunct="0">
              <a:defRPr/>
            </a:pPr>
            <a:endParaRPr lang="zh-CN" altLang="en-US" sz="4300" b="1" dirty="0">
              <a:solidFill>
                <a:srgbClr val="0000CC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" name="五角星 5"/>
          <p:cNvSpPr/>
          <p:nvPr/>
        </p:nvSpPr>
        <p:spPr>
          <a:xfrm>
            <a:off x="1930400" y="2514600"/>
            <a:ext cx="914400" cy="812800"/>
          </a:xfrm>
          <a:prstGeom prst="star5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grpSp>
        <p:nvGrpSpPr>
          <p:cNvPr id="24581" name="组合 6"/>
          <p:cNvGrpSpPr>
            <a:grpSpLocks/>
          </p:cNvGrpSpPr>
          <p:nvPr/>
        </p:nvGrpSpPr>
        <p:grpSpPr bwMode="auto">
          <a:xfrm>
            <a:off x="285750" y="476250"/>
            <a:ext cx="3333750" cy="857250"/>
            <a:chOff x="0" y="313"/>
            <a:chExt cx="5740" cy="1149"/>
          </a:xfrm>
        </p:grpSpPr>
        <p:grpSp>
          <p:nvGrpSpPr>
            <p:cNvPr id="24582" name="组合 67586"/>
            <p:cNvGrpSpPr>
              <a:grpSpLocks/>
            </p:cNvGrpSpPr>
            <p:nvPr/>
          </p:nvGrpSpPr>
          <p:grpSpPr bwMode="auto">
            <a:xfrm>
              <a:off x="0" y="313"/>
              <a:ext cx="5740" cy="1149"/>
              <a:chOff x="-44" y="0"/>
              <a:chExt cx="5740" cy="1149"/>
            </a:xfrm>
          </p:grpSpPr>
          <p:sp>
            <p:nvSpPr>
              <p:cNvPr id="24584" name="分段箭头1 2873"/>
              <p:cNvSpPr>
                <a:spLocks noChangeArrowheads="1"/>
              </p:cNvSpPr>
              <p:nvPr/>
            </p:nvSpPr>
            <p:spPr bwMode="auto">
              <a:xfrm>
                <a:off x="3813" y="0"/>
                <a:ext cx="1883" cy="1149"/>
              </a:xfrm>
              <a:custGeom>
                <a:avLst/>
                <a:gdLst>
                  <a:gd name="T0" fmla="*/ 837769 w 1437086"/>
                  <a:gd name="T1" fmla="*/ 0 h 619125"/>
                  <a:gd name="T2" fmla="*/ 1129014 w 1437086"/>
                  <a:gd name="T3" fmla="*/ 2 h 619125"/>
                  <a:gd name="T4" fmla="*/ 1437086 w 1437086"/>
                  <a:gd name="T5" fmla="*/ 314833 h 619125"/>
                  <a:gd name="T6" fmla="*/ 1126115 w 1437086"/>
                  <a:gd name="T7" fmla="*/ 619125 h 619125"/>
                  <a:gd name="T8" fmla="*/ 836416 w 1437086"/>
                  <a:gd name="T9" fmla="*/ 619125 h 619125"/>
                  <a:gd name="T10" fmla="*/ 1146598 w 1437086"/>
                  <a:gd name="T11" fmla="*/ 315604 h 619125"/>
                  <a:gd name="T12" fmla="*/ 837769 w 1437086"/>
                  <a:gd name="T13" fmla="*/ 0 h 619125"/>
                  <a:gd name="T14" fmla="*/ 476241 w 1437086"/>
                  <a:gd name="T15" fmla="*/ 0 h 619125"/>
                  <a:gd name="T16" fmla="*/ 767481 w 1437086"/>
                  <a:gd name="T17" fmla="*/ 0 h 619125"/>
                  <a:gd name="T18" fmla="*/ 1075554 w 1437086"/>
                  <a:gd name="T19" fmla="*/ 314833 h 619125"/>
                  <a:gd name="T20" fmla="*/ 764585 w 1437086"/>
                  <a:gd name="T21" fmla="*/ 619125 h 619125"/>
                  <a:gd name="T22" fmla="*/ 474886 w 1437086"/>
                  <a:gd name="T23" fmla="*/ 619125 h 619125"/>
                  <a:gd name="T24" fmla="*/ 785067 w 1437086"/>
                  <a:gd name="T25" fmla="*/ 315602 h 619125"/>
                  <a:gd name="T26" fmla="*/ 476241 w 1437086"/>
                  <a:gd name="T27" fmla="*/ 0 h 619125"/>
                  <a:gd name="T28" fmla="*/ 0 w 1437086"/>
                  <a:gd name="T29" fmla="*/ 0 h 619125"/>
                  <a:gd name="T30" fmla="*/ 405948 w 1437086"/>
                  <a:gd name="T31" fmla="*/ 0 h 619125"/>
                  <a:gd name="T32" fmla="*/ 714025 w 1437086"/>
                  <a:gd name="T33" fmla="*/ 314832 h 619125"/>
                  <a:gd name="T34" fmla="*/ 403054 w 1437086"/>
                  <a:gd name="T35" fmla="*/ 619125 h 619125"/>
                  <a:gd name="T36" fmla="*/ 0 w 1437086"/>
                  <a:gd name="T37" fmla="*/ 619125 h 619125"/>
                  <a:gd name="T38" fmla="*/ 0 w 1437086"/>
                  <a:gd name="T39" fmla="*/ 0 h 619125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1437086"/>
                  <a:gd name="T61" fmla="*/ 0 h 619125"/>
                  <a:gd name="T62" fmla="*/ 1437086 w 1437086"/>
                  <a:gd name="T63" fmla="*/ 619125 h 619125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1437086" h="619125">
                    <a:moveTo>
                      <a:pt x="837769" y="0"/>
                    </a:moveTo>
                    <a:lnTo>
                      <a:pt x="1129014" y="2"/>
                    </a:lnTo>
                    <a:lnTo>
                      <a:pt x="1437086" y="314833"/>
                    </a:lnTo>
                    <a:lnTo>
                      <a:pt x="1126115" y="619125"/>
                    </a:lnTo>
                    <a:lnTo>
                      <a:pt x="836416" y="619125"/>
                    </a:lnTo>
                    <a:lnTo>
                      <a:pt x="1146598" y="315604"/>
                    </a:lnTo>
                    <a:lnTo>
                      <a:pt x="837769" y="0"/>
                    </a:lnTo>
                    <a:close/>
                    <a:moveTo>
                      <a:pt x="476241" y="0"/>
                    </a:moveTo>
                    <a:lnTo>
                      <a:pt x="767481" y="0"/>
                    </a:lnTo>
                    <a:lnTo>
                      <a:pt x="1075554" y="314833"/>
                    </a:lnTo>
                    <a:lnTo>
                      <a:pt x="764585" y="619125"/>
                    </a:lnTo>
                    <a:lnTo>
                      <a:pt x="474886" y="619125"/>
                    </a:lnTo>
                    <a:lnTo>
                      <a:pt x="785067" y="315602"/>
                    </a:lnTo>
                    <a:lnTo>
                      <a:pt x="476241" y="0"/>
                    </a:lnTo>
                    <a:close/>
                    <a:moveTo>
                      <a:pt x="0" y="0"/>
                    </a:moveTo>
                    <a:lnTo>
                      <a:pt x="405948" y="0"/>
                    </a:lnTo>
                    <a:lnTo>
                      <a:pt x="714025" y="314832"/>
                    </a:lnTo>
                    <a:lnTo>
                      <a:pt x="403054" y="619125"/>
                    </a:lnTo>
                    <a:lnTo>
                      <a:pt x="0" y="61912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CFB9">
                  <a:alpha val="50195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24585" name="矩形 67588"/>
              <p:cNvSpPr>
                <a:spLocks noChangeArrowheads="1"/>
              </p:cNvSpPr>
              <p:nvPr/>
            </p:nvSpPr>
            <p:spPr bwMode="auto">
              <a:xfrm>
                <a:off x="-44" y="1"/>
                <a:ext cx="3859" cy="1148"/>
              </a:xfrm>
              <a:prstGeom prst="rect">
                <a:avLst/>
              </a:prstGeom>
              <a:solidFill>
                <a:srgbClr val="FFCFB9">
                  <a:alpha val="5098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</p:grpSp>
        <p:sp>
          <p:nvSpPr>
            <p:cNvPr id="24583" name="文本框 67589"/>
            <p:cNvSpPr txBox="1">
              <a:spLocks noChangeArrowheads="1"/>
            </p:cNvSpPr>
            <p:nvPr/>
          </p:nvSpPr>
          <p:spPr bwMode="auto">
            <a:xfrm>
              <a:off x="188" y="481"/>
              <a:ext cx="5360" cy="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3700" b="1">
                  <a:latin typeface="微软雅黑" pitchFamily="34" charset="-122"/>
                  <a:ea typeface="微软雅黑" pitchFamily="34" charset="-122"/>
                </a:rPr>
                <a:t>合作探究一</a:t>
              </a:r>
            </a:p>
          </p:txBody>
        </p:sp>
      </p:grp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 descr="图片2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12192000" cy="6884988"/>
          </a:xfrm>
          <a:noFill/>
          <a:ln w="50800">
            <a:solidFill>
              <a:schemeClr val="bg2"/>
            </a:solidFill>
          </a:ln>
        </p:spPr>
      </p:pic>
      <p:sp>
        <p:nvSpPr>
          <p:cNvPr id="56325" name="Text Box 5"/>
          <p:cNvSpPr txBox="1">
            <a:spLocks noChangeArrowheads="1"/>
          </p:cNvSpPr>
          <p:nvPr/>
        </p:nvSpPr>
        <p:spPr bwMode="auto">
          <a:xfrm>
            <a:off x="3214688" y="3429000"/>
            <a:ext cx="1535112" cy="698500"/>
          </a:xfrm>
          <a:prstGeom prst="rect">
            <a:avLst/>
          </a:prstGeom>
          <a:solidFill>
            <a:srgbClr val="CC00FF"/>
          </a:solidFill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algn="dist" eaLnBrk="0" hangingPunct="0">
              <a:spcBef>
                <a:spcPct val="50000"/>
              </a:spcBef>
            </a:pPr>
            <a:r>
              <a:rPr lang="zh-CN" altLang="en-US" sz="37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希腊</a:t>
            </a:r>
          </a:p>
        </p:txBody>
      </p:sp>
      <p:sp>
        <p:nvSpPr>
          <p:cNvPr id="56326" name="Text Box 6"/>
          <p:cNvSpPr txBox="1">
            <a:spLocks noChangeArrowheads="1"/>
          </p:cNvSpPr>
          <p:nvPr/>
        </p:nvSpPr>
        <p:spPr bwMode="auto">
          <a:xfrm>
            <a:off x="2640013" y="836613"/>
            <a:ext cx="2014537" cy="614362"/>
          </a:xfrm>
          <a:prstGeom prst="rect">
            <a:avLst/>
          </a:prstGeom>
          <a:solidFill>
            <a:srgbClr val="CC00FF"/>
          </a:solidFill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algn="dist" eaLnBrk="0" hangingPunct="0">
              <a:spcBef>
                <a:spcPct val="50000"/>
              </a:spcBef>
            </a:pPr>
            <a:r>
              <a:rPr lang="zh-CN" altLang="en-US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马其顿</a:t>
            </a:r>
          </a:p>
        </p:txBody>
      </p:sp>
      <p:sp>
        <p:nvSpPr>
          <p:cNvPr id="56328" name="Text Box 8"/>
          <p:cNvSpPr txBox="1">
            <a:spLocks noChangeArrowheads="1"/>
          </p:cNvSpPr>
          <p:nvPr/>
        </p:nvSpPr>
        <p:spPr bwMode="auto">
          <a:xfrm>
            <a:off x="9647238" y="2133600"/>
            <a:ext cx="2209800" cy="698500"/>
          </a:xfrm>
          <a:prstGeom prst="rect">
            <a:avLst/>
          </a:prstGeom>
          <a:solidFill>
            <a:srgbClr val="CC00FF"/>
          </a:solidFill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algn="dist" eaLnBrk="0" hangingPunct="0">
              <a:spcBef>
                <a:spcPct val="50000"/>
              </a:spcBef>
            </a:pPr>
            <a:r>
              <a:rPr lang="zh-CN" altLang="en-US" sz="37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波斯帝国</a:t>
            </a: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6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6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6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63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63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56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6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6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63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63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56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650"/>
                            </p:stCondLst>
                            <p:childTnLst>
                              <p:par>
                                <p:cTn id="2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63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6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63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63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56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5" grpId="0" animBg="1"/>
      <p:bldP spid="56326" grpId="0" animBg="1"/>
      <p:bldP spid="5632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571500"/>
            <a:ext cx="3619500" cy="762000"/>
          </a:xfr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zh-CN" altLang="en-US" sz="37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亚历山大大帝</a:t>
            </a:r>
          </a:p>
        </p:txBody>
      </p:sp>
      <p:sp>
        <p:nvSpPr>
          <p:cNvPr id="59396" name="Rectangle 4"/>
          <p:cNvSpPr>
            <a:spLocks noGrp="1" noChangeArrowheads="1"/>
          </p:cNvSpPr>
          <p:nvPr>
            <p:ph type="body" idx="4294967295"/>
          </p:nvPr>
        </p:nvSpPr>
        <p:spPr>
          <a:xfrm>
            <a:off x="153988" y="1570038"/>
            <a:ext cx="12038012" cy="5048250"/>
          </a:xfrm>
          <a:ln/>
        </p:spPr>
        <p:txBody>
          <a:bodyPr lIns="121917" tIns="60958" rIns="121917" bIns="60958"/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zh-CN" sz="3700" b="1"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en-US" sz="3700" b="1">
                <a:latin typeface="微软雅黑" pitchFamily="34" charset="-122"/>
                <a:ea typeface="微软雅黑" pitchFamily="34" charset="-122"/>
              </a:rPr>
              <a:t>亚历山大（前</a:t>
            </a:r>
            <a:r>
              <a:rPr lang="en-US" altLang="zh-CN" sz="3700" b="1">
                <a:latin typeface="微软雅黑" pitchFamily="34" charset="-122"/>
                <a:ea typeface="微软雅黑" pitchFamily="34" charset="-122"/>
              </a:rPr>
              <a:t>336—</a:t>
            </a:r>
            <a:r>
              <a:rPr lang="zh-CN" altLang="en-US" sz="3700" b="1">
                <a:latin typeface="微软雅黑" pitchFamily="34" charset="-122"/>
                <a:ea typeface="微软雅黑" pitchFamily="34" charset="-122"/>
              </a:rPr>
              <a:t>前</a:t>
            </a:r>
            <a:r>
              <a:rPr lang="en-US" altLang="zh-CN" sz="3700" b="1">
                <a:latin typeface="微软雅黑" pitchFamily="34" charset="-122"/>
                <a:ea typeface="微软雅黑" pitchFamily="34" charset="-122"/>
              </a:rPr>
              <a:t>323</a:t>
            </a:r>
            <a:r>
              <a:rPr lang="zh-CN" altLang="en-US" sz="3700" b="1">
                <a:latin typeface="微软雅黑" pitchFamily="34" charset="-122"/>
                <a:ea typeface="微软雅黑" pitchFamily="34" charset="-122"/>
              </a:rPr>
              <a:t>年在位）</a:t>
            </a:r>
            <a:endParaRPr lang="en-US" altLang="zh-CN" sz="3700" b="1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3700" b="1">
                <a:latin typeface="微软雅黑" pitchFamily="34" charset="-122"/>
                <a:ea typeface="微软雅黑" pitchFamily="34" charset="-122"/>
              </a:rPr>
              <a:t>   马其顿国王三世之子。</a:t>
            </a:r>
            <a:endParaRPr lang="en-US" altLang="zh-CN" sz="3700" b="1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en-US" altLang="zh-CN" sz="3700" b="1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3700" b="1">
                <a:latin typeface="微软雅黑" pitchFamily="34" charset="-122"/>
                <a:ea typeface="微软雅黑" pitchFamily="34" charset="-122"/>
              </a:rPr>
              <a:t>   当时希腊“最博学的人”亚里斯多德作他的家庭教师，他向老师学习了哲学、医学、科学等各方面的知识，自幼受希腊文化的影响，特别爱读</a:t>
            </a:r>
            <a:r>
              <a:rPr lang="en-US" altLang="zh-CN" sz="3700" b="1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3700" b="1">
                <a:latin typeface="微软雅黑" pitchFamily="34" charset="-122"/>
                <a:ea typeface="微软雅黑" pitchFamily="34" charset="-122"/>
              </a:rPr>
              <a:t>荷马史诗</a:t>
            </a:r>
            <a:r>
              <a:rPr lang="en-US" altLang="zh-CN" sz="3700" b="1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3700" b="1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altLang="zh-CN" sz="3700" b="1">
                <a:latin typeface="微软雅黑" pitchFamily="34" charset="-122"/>
                <a:ea typeface="微软雅黑" pitchFamily="34" charset="-122"/>
              </a:rPr>
              <a:t>16</a:t>
            </a:r>
            <a:r>
              <a:rPr lang="zh-CN" altLang="en-US" sz="3700" b="1">
                <a:latin typeface="微软雅黑" pitchFamily="34" charset="-122"/>
                <a:ea typeface="微软雅黑" pitchFamily="34" charset="-122"/>
              </a:rPr>
              <a:t>岁起，他就随父征战，挥师南下。</a:t>
            </a:r>
            <a:r>
              <a:rPr lang="en-US" altLang="zh-CN" sz="3700" b="1">
                <a:latin typeface="微软雅黑" pitchFamily="34" charset="-122"/>
                <a:ea typeface="微软雅黑" pitchFamily="34" charset="-122"/>
              </a:rPr>
              <a:t>18</a:t>
            </a:r>
            <a:r>
              <a:rPr lang="zh-CN" altLang="en-US" sz="3700" b="1">
                <a:latin typeface="微软雅黑" pitchFamily="34" charset="-122"/>
                <a:ea typeface="微软雅黑" pitchFamily="34" charset="-122"/>
              </a:rPr>
              <a:t>岁，他指挥马其顿军右翼，击败希腊联军。</a:t>
            </a:r>
            <a:r>
              <a:rPr lang="en-US" altLang="zh-CN" sz="3700" b="1">
                <a:latin typeface="微软雅黑" pitchFamily="34" charset="-122"/>
                <a:ea typeface="微软雅黑" pitchFamily="34" charset="-122"/>
              </a:rPr>
              <a:t>20</a:t>
            </a:r>
            <a:r>
              <a:rPr lang="zh-CN" altLang="en-US" sz="3700" b="1">
                <a:latin typeface="微软雅黑" pitchFamily="34" charset="-122"/>
                <a:ea typeface="微软雅黑" pitchFamily="34" charset="-122"/>
              </a:rPr>
              <a:t>岁，他以马其顿、希腊联军最高统率的身份，组织东侵。据说在远征中，他命令一切人</a:t>
            </a:r>
            <a:r>
              <a:rPr lang="zh-CN" altLang="en-US" sz="37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“把世界当做自己的家乡”</a:t>
            </a:r>
            <a:r>
              <a:rPr lang="zh-CN" altLang="en-US" sz="3700" b="1">
                <a:latin typeface="微软雅黑" pitchFamily="34" charset="-122"/>
                <a:ea typeface="微软雅黑" pitchFamily="34" charset="-122"/>
              </a:rPr>
              <a:t>。 </a:t>
            </a:r>
          </a:p>
        </p:txBody>
      </p:sp>
      <p:pic>
        <p:nvPicPr>
          <p:cNvPr id="59399" name="Picture 7" descr="亚历山大大帝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96266" y="668007"/>
            <a:ext cx="2553806" cy="264926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grpSp>
        <p:nvGrpSpPr>
          <p:cNvPr id="26628" name="组合 6"/>
          <p:cNvGrpSpPr>
            <a:grpSpLocks/>
          </p:cNvGrpSpPr>
          <p:nvPr/>
        </p:nvGrpSpPr>
        <p:grpSpPr bwMode="auto">
          <a:xfrm>
            <a:off x="285750" y="476250"/>
            <a:ext cx="3333750" cy="857250"/>
            <a:chOff x="0" y="313"/>
            <a:chExt cx="5740" cy="1149"/>
          </a:xfrm>
        </p:grpSpPr>
        <p:grpSp>
          <p:nvGrpSpPr>
            <p:cNvPr id="26629" name="组合 67586"/>
            <p:cNvGrpSpPr>
              <a:grpSpLocks/>
            </p:cNvGrpSpPr>
            <p:nvPr/>
          </p:nvGrpSpPr>
          <p:grpSpPr bwMode="auto">
            <a:xfrm>
              <a:off x="0" y="313"/>
              <a:ext cx="5740" cy="1149"/>
              <a:chOff x="-44" y="0"/>
              <a:chExt cx="5740" cy="1149"/>
            </a:xfrm>
          </p:grpSpPr>
          <p:sp>
            <p:nvSpPr>
              <p:cNvPr id="26631" name="分段箭头1 2873"/>
              <p:cNvSpPr>
                <a:spLocks noChangeArrowheads="1"/>
              </p:cNvSpPr>
              <p:nvPr/>
            </p:nvSpPr>
            <p:spPr bwMode="auto">
              <a:xfrm>
                <a:off x="3813" y="0"/>
                <a:ext cx="1883" cy="1149"/>
              </a:xfrm>
              <a:custGeom>
                <a:avLst/>
                <a:gdLst>
                  <a:gd name="T0" fmla="*/ 837769 w 1437086"/>
                  <a:gd name="T1" fmla="*/ 0 h 619125"/>
                  <a:gd name="T2" fmla="*/ 1129014 w 1437086"/>
                  <a:gd name="T3" fmla="*/ 2 h 619125"/>
                  <a:gd name="T4" fmla="*/ 1437086 w 1437086"/>
                  <a:gd name="T5" fmla="*/ 314833 h 619125"/>
                  <a:gd name="T6" fmla="*/ 1126115 w 1437086"/>
                  <a:gd name="T7" fmla="*/ 619125 h 619125"/>
                  <a:gd name="T8" fmla="*/ 836416 w 1437086"/>
                  <a:gd name="T9" fmla="*/ 619125 h 619125"/>
                  <a:gd name="T10" fmla="*/ 1146598 w 1437086"/>
                  <a:gd name="T11" fmla="*/ 315604 h 619125"/>
                  <a:gd name="T12" fmla="*/ 837769 w 1437086"/>
                  <a:gd name="T13" fmla="*/ 0 h 619125"/>
                  <a:gd name="T14" fmla="*/ 476241 w 1437086"/>
                  <a:gd name="T15" fmla="*/ 0 h 619125"/>
                  <a:gd name="T16" fmla="*/ 767481 w 1437086"/>
                  <a:gd name="T17" fmla="*/ 0 h 619125"/>
                  <a:gd name="T18" fmla="*/ 1075554 w 1437086"/>
                  <a:gd name="T19" fmla="*/ 314833 h 619125"/>
                  <a:gd name="T20" fmla="*/ 764585 w 1437086"/>
                  <a:gd name="T21" fmla="*/ 619125 h 619125"/>
                  <a:gd name="T22" fmla="*/ 474886 w 1437086"/>
                  <a:gd name="T23" fmla="*/ 619125 h 619125"/>
                  <a:gd name="T24" fmla="*/ 785067 w 1437086"/>
                  <a:gd name="T25" fmla="*/ 315602 h 619125"/>
                  <a:gd name="T26" fmla="*/ 476241 w 1437086"/>
                  <a:gd name="T27" fmla="*/ 0 h 619125"/>
                  <a:gd name="T28" fmla="*/ 0 w 1437086"/>
                  <a:gd name="T29" fmla="*/ 0 h 619125"/>
                  <a:gd name="T30" fmla="*/ 405948 w 1437086"/>
                  <a:gd name="T31" fmla="*/ 0 h 619125"/>
                  <a:gd name="T32" fmla="*/ 714025 w 1437086"/>
                  <a:gd name="T33" fmla="*/ 314832 h 619125"/>
                  <a:gd name="T34" fmla="*/ 403054 w 1437086"/>
                  <a:gd name="T35" fmla="*/ 619125 h 619125"/>
                  <a:gd name="T36" fmla="*/ 0 w 1437086"/>
                  <a:gd name="T37" fmla="*/ 619125 h 619125"/>
                  <a:gd name="T38" fmla="*/ 0 w 1437086"/>
                  <a:gd name="T39" fmla="*/ 0 h 619125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1437086"/>
                  <a:gd name="T61" fmla="*/ 0 h 619125"/>
                  <a:gd name="T62" fmla="*/ 1437086 w 1437086"/>
                  <a:gd name="T63" fmla="*/ 619125 h 619125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1437086" h="619125">
                    <a:moveTo>
                      <a:pt x="837769" y="0"/>
                    </a:moveTo>
                    <a:lnTo>
                      <a:pt x="1129014" y="2"/>
                    </a:lnTo>
                    <a:lnTo>
                      <a:pt x="1437086" y="314833"/>
                    </a:lnTo>
                    <a:lnTo>
                      <a:pt x="1126115" y="619125"/>
                    </a:lnTo>
                    <a:lnTo>
                      <a:pt x="836416" y="619125"/>
                    </a:lnTo>
                    <a:lnTo>
                      <a:pt x="1146598" y="315604"/>
                    </a:lnTo>
                    <a:lnTo>
                      <a:pt x="837769" y="0"/>
                    </a:lnTo>
                    <a:close/>
                    <a:moveTo>
                      <a:pt x="476241" y="0"/>
                    </a:moveTo>
                    <a:lnTo>
                      <a:pt x="767481" y="0"/>
                    </a:lnTo>
                    <a:lnTo>
                      <a:pt x="1075554" y="314833"/>
                    </a:lnTo>
                    <a:lnTo>
                      <a:pt x="764585" y="619125"/>
                    </a:lnTo>
                    <a:lnTo>
                      <a:pt x="474886" y="619125"/>
                    </a:lnTo>
                    <a:lnTo>
                      <a:pt x="785067" y="315602"/>
                    </a:lnTo>
                    <a:lnTo>
                      <a:pt x="476241" y="0"/>
                    </a:lnTo>
                    <a:close/>
                    <a:moveTo>
                      <a:pt x="0" y="0"/>
                    </a:moveTo>
                    <a:lnTo>
                      <a:pt x="405948" y="0"/>
                    </a:lnTo>
                    <a:lnTo>
                      <a:pt x="714025" y="314832"/>
                    </a:lnTo>
                    <a:lnTo>
                      <a:pt x="403054" y="619125"/>
                    </a:lnTo>
                    <a:lnTo>
                      <a:pt x="0" y="61912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CFB9">
                  <a:alpha val="50195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26632" name="矩形 67588"/>
              <p:cNvSpPr>
                <a:spLocks noChangeArrowheads="1"/>
              </p:cNvSpPr>
              <p:nvPr/>
            </p:nvSpPr>
            <p:spPr bwMode="auto">
              <a:xfrm>
                <a:off x="-44" y="1"/>
                <a:ext cx="3859" cy="1148"/>
              </a:xfrm>
              <a:prstGeom prst="rect">
                <a:avLst/>
              </a:prstGeom>
              <a:solidFill>
                <a:srgbClr val="FFCFB9">
                  <a:alpha val="5098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</p:grpSp>
        <p:sp>
          <p:nvSpPr>
            <p:cNvPr id="26630" name="文本框 67589"/>
            <p:cNvSpPr txBox="1">
              <a:spLocks noChangeArrowheads="1"/>
            </p:cNvSpPr>
            <p:nvPr/>
          </p:nvSpPr>
          <p:spPr bwMode="auto">
            <a:xfrm>
              <a:off x="225" y="337"/>
              <a:ext cx="5360" cy="10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4300" b="1">
                  <a:latin typeface="微软雅黑" pitchFamily="34" charset="-122"/>
                  <a:ea typeface="微软雅黑" pitchFamily="34" charset="-122"/>
                </a:rPr>
                <a:t>知识拓展</a:t>
              </a:r>
            </a:p>
          </p:txBody>
        </p:sp>
      </p:grpSp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9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9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93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93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9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9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593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593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5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593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4" grpId="0" animBg="1"/>
      <p:bldP spid="59396" grpId="0" build="p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30" name="Picture 2" descr="910303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052513"/>
            <a:ext cx="12103100" cy="513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9331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1828800" y="500063"/>
            <a:ext cx="10363200" cy="857250"/>
          </a:xfrm>
          <a:ln/>
        </p:spPr>
        <p:txBody>
          <a:bodyPr/>
          <a:lstStyle/>
          <a:p>
            <a:r>
              <a:rPr lang="en-US" altLang="zh-CN" b="1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把世界当做自己的家乡”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-15875" y="1649413"/>
            <a:ext cx="12207875" cy="4300537"/>
            <a:chOff x="192" y="1074"/>
            <a:chExt cx="5952" cy="2709"/>
          </a:xfrm>
        </p:grpSpPr>
        <p:pic>
          <p:nvPicPr>
            <p:cNvPr id="28676" name="Picture 5" descr="著名的马其顿重装步兵方阵"/>
            <p:cNvPicPr>
              <a:picLocks noChangeAspect="1" noChangeArrowheads="1"/>
            </p:cNvPicPr>
            <p:nvPr/>
          </p:nvPicPr>
          <p:blipFill>
            <a:blip r:embed="rId4" cstate="print"/>
            <a:srcRect b="5882"/>
            <a:stretch>
              <a:fillRect/>
            </a:stretch>
          </p:blipFill>
          <p:spPr bwMode="auto">
            <a:xfrm>
              <a:off x="192" y="1074"/>
              <a:ext cx="5952" cy="27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342" name="Text Box 6"/>
            <p:cNvSpPr txBox="1">
              <a:spLocks noChangeArrowheads="1"/>
            </p:cNvSpPr>
            <p:nvPr/>
          </p:nvSpPr>
          <p:spPr bwMode="auto">
            <a:xfrm>
              <a:off x="1500" y="3275"/>
              <a:ext cx="3337" cy="475"/>
            </a:xfrm>
            <a:prstGeom prst="rect">
              <a:avLst/>
            </a:pr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algn="ctr" eaLnBrk="0" hangingPunct="0">
                <a:defRPr/>
              </a:pPr>
              <a:r>
                <a:rPr lang="en-US" altLang="zh-CN" sz="43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   </a:t>
              </a:r>
              <a:r>
                <a:rPr lang="zh-CN" altLang="en-US" sz="43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无坚不摧的马其顿方阵    </a:t>
              </a:r>
            </a:p>
          </p:txBody>
        </p:sp>
      </p:grp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93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93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9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99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6" name="Text Box 8"/>
          <p:cNvSpPr txBox="1">
            <a:spLocks noChangeArrowheads="1"/>
          </p:cNvSpPr>
          <p:nvPr/>
        </p:nvSpPr>
        <p:spPr bwMode="auto">
          <a:xfrm>
            <a:off x="2320926" y="2636839"/>
            <a:ext cx="7807325" cy="393382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2400"/>
              </a:spcBef>
              <a:spcAft>
                <a:spcPts val="0"/>
              </a:spcAft>
              <a:defRPr/>
            </a:pPr>
            <a:r>
              <a:rPr lang="zh-CN" altLang="en-US" sz="4800" b="1" noProof="1">
                <a:solidFill>
                  <a:srgbClr val="00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+mn-ea"/>
              </a:rPr>
              <a:t>西起</a:t>
            </a:r>
            <a:r>
              <a:rPr lang="en-US" altLang="zh-CN" sz="4800" b="1" noProof="1">
                <a:solidFill>
                  <a:srgbClr val="00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+mn-ea"/>
              </a:rPr>
              <a:t>______</a:t>
            </a:r>
            <a:r>
              <a:rPr lang="zh-CN" altLang="en-US" sz="4800" b="1" noProof="1">
                <a:solidFill>
                  <a:srgbClr val="00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+mn-ea"/>
              </a:rPr>
              <a:t>、</a:t>
            </a:r>
          </a:p>
          <a:p>
            <a:pPr fontAlgn="auto">
              <a:spcBef>
                <a:spcPts val="2400"/>
              </a:spcBef>
              <a:spcAft>
                <a:spcPts val="0"/>
              </a:spcAft>
              <a:defRPr/>
            </a:pPr>
            <a:r>
              <a:rPr lang="zh-CN" altLang="en-US" sz="4800" b="1" noProof="1">
                <a:solidFill>
                  <a:srgbClr val="00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+mn-ea"/>
              </a:rPr>
              <a:t>东到</a:t>
            </a:r>
            <a:r>
              <a:rPr lang="en-US" altLang="zh-CN" sz="4800" b="1" noProof="1">
                <a:solidFill>
                  <a:srgbClr val="00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+mn-ea"/>
              </a:rPr>
              <a:t>____________</a:t>
            </a:r>
            <a:r>
              <a:rPr lang="zh-CN" altLang="en-US" sz="4800" b="1" noProof="1">
                <a:solidFill>
                  <a:srgbClr val="00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+mn-ea"/>
              </a:rPr>
              <a:t>，</a:t>
            </a:r>
          </a:p>
          <a:p>
            <a:pPr fontAlgn="auto">
              <a:spcBef>
                <a:spcPts val="2400"/>
              </a:spcBef>
              <a:spcAft>
                <a:spcPts val="0"/>
              </a:spcAft>
              <a:defRPr/>
            </a:pPr>
            <a:r>
              <a:rPr lang="zh-CN" altLang="en-US" sz="4800" b="1" noProof="1">
                <a:solidFill>
                  <a:srgbClr val="00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+mn-ea"/>
              </a:rPr>
              <a:t>北抵</a:t>
            </a:r>
            <a:r>
              <a:rPr lang="en-US" altLang="zh-CN" sz="4800" b="1" noProof="1">
                <a:solidFill>
                  <a:srgbClr val="00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+mn-ea"/>
              </a:rPr>
              <a:t>______</a:t>
            </a:r>
            <a:r>
              <a:rPr lang="zh-CN" altLang="en-US" sz="4800" b="1" noProof="1">
                <a:solidFill>
                  <a:srgbClr val="00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+mn-ea"/>
              </a:rPr>
              <a:t>，南达</a:t>
            </a:r>
            <a:r>
              <a:rPr lang="en-US" altLang="zh-CN" sz="4800" b="1" noProof="1">
                <a:solidFill>
                  <a:srgbClr val="00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+mn-ea"/>
              </a:rPr>
              <a:t>______</a:t>
            </a:r>
            <a:r>
              <a:rPr lang="zh-CN" altLang="en-US" sz="4800" b="1" noProof="1">
                <a:solidFill>
                  <a:srgbClr val="00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+mn-ea"/>
              </a:rPr>
              <a:t>，</a:t>
            </a:r>
          </a:p>
          <a:p>
            <a:pPr fontAlgn="auto">
              <a:spcBef>
                <a:spcPts val="2400"/>
              </a:spcBef>
              <a:spcAft>
                <a:spcPts val="0"/>
              </a:spcAft>
              <a:defRPr/>
            </a:pPr>
            <a:r>
              <a:rPr lang="zh-CN" altLang="en-US" sz="4800" b="1" noProof="1">
                <a:solidFill>
                  <a:srgbClr val="00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+mn-ea"/>
              </a:rPr>
              <a:t>地跨欧亚非三洲。</a:t>
            </a:r>
          </a:p>
        </p:txBody>
      </p:sp>
      <p:sp>
        <p:nvSpPr>
          <p:cNvPr id="109581" name="Text Box 13"/>
          <p:cNvSpPr txBox="1">
            <a:spLocks noChangeArrowheads="1"/>
          </p:cNvSpPr>
          <p:nvPr/>
        </p:nvSpPr>
        <p:spPr bwMode="auto">
          <a:xfrm>
            <a:off x="1524001" y="1125538"/>
            <a:ext cx="7415213" cy="82391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4800" b="1" noProof="1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华文彩云" panose="02010800040101010101" charset="-122"/>
              </a:rPr>
              <a:t>4</a:t>
            </a:r>
            <a:r>
              <a:rPr lang="zh-CN" altLang="en-US" sz="4800" b="1" noProof="1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华文彩云" panose="02010800040101010101" charset="-122"/>
              </a:rPr>
              <a:t>、亚历山大帝国版图：</a:t>
            </a:r>
          </a:p>
        </p:txBody>
      </p:sp>
      <p:sp>
        <p:nvSpPr>
          <p:cNvPr id="12" name="Rectangle 15"/>
          <p:cNvSpPr>
            <a:spLocks noChangeArrowheads="1"/>
          </p:cNvSpPr>
          <p:nvPr/>
        </p:nvSpPr>
        <p:spPr bwMode="auto">
          <a:xfrm>
            <a:off x="3727450" y="2578100"/>
            <a:ext cx="1562100" cy="91440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隶书" panose="02010509060101010101" charset="-122"/>
              </a:rPr>
              <a:t>希腊</a:t>
            </a:r>
          </a:p>
        </p:txBody>
      </p:sp>
      <p:sp>
        <p:nvSpPr>
          <p:cNvPr id="13" name="Rectangle 15"/>
          <p:cNvSpPr>
            <a:spLocks noChangeArrowheads="1"/>
          </p:cNvSpPr>
          <p:nvPr/>
        </p:nvSpPr>
        <p:spPr bwMode="auto">
          <a:xfrm>
            <a:off x="3719514" y="3586163"/>
            <a:ext cx="3629025" cy="91440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隶书" panose="02010509060101010101" charset="-122"/>
              </a:rPr>
              <a:t>印度河流域</a:t>
            </a:r>
          </a:p>
        </p:txBody>
      </p:sp>
      <p:sp>
        <p:nvSpPr>
          <p:cNvPr id="14" name="Rectangle 15"/>
          <p:cNvSpPr>
            <a:spLocks noChangeArrowheads="1"/>
          </p:cNvSpPr>
          <p:nvPr/>
        </p:nvSpPr>
        <p:spPr bwMode="auto">
          <a:xfrm>
            <a:off x="3792538" y="4610100"/>
            <a:ext cx="1562100" cy="91440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隶书" panose="02010509060101010101" charset="-122"/>
              </a:rPr>
              <a:t>中亚</a:t>
            </a:r>
          </a:p>
        </p:txBody>
      </p:sp>
      <p:sp>
        <p:nvSpPr>
          <p:cNvPr id="15" name="Rectangle 15"/>
          <p:cNvSpPr>
            <a:spLocks noChangeArrowheads="1"/>
          </p:cNvSpPr>
          <p:nvPr/>
        </p:nvSpPr>
        <p:spPr bwMode="auto">
          <a:xfrm>
            <a:off x="7473950" y="4581525"/>
            <a:ext cx="1562100" cy="91440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隶书" panose="02010509060101010101" charset="-122"/>
              </a:rPr>
              <a:t>埃及</a:t>
            </a:r>
          </a:p>
        </p:txBody>
      </p:sp>
    </p:spTree>
    <p:extLst>
      <p:ext uri="{BB962C8B-B14F-4D97-AF65-F5344CB8AC3E}">
        <p14:creationId xmlns:p14="http://schemas.microsoft.com/office/powerpoint/2010/main" xmlns="" val="242063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9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6" grpId="0"/>
      <p:bldP spid="12" grpId="0"/>
      <p:bldP spid="13" grpId="0"/>
      <p:bldP spid="14" grpId="0"/>
      <p:bldP spid="1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2" descr="910303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428750"/>
            <a:ext cx="12103100" cy="513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0355" name="Text Box 3"/>
          <p:cNvSpPr txBox="1">
            <a:spLocks noChangeArrowheads="1"/>
          </p:cNvSpPr>
          <p:nvPr/>
        </p:nvSpPr>
        <p:spPr bwMode="auto">
          <a:xfrm>
            <a:off x="10668000" y="4648200"/>
            <a:ext cx="1117600" cy="110807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kumimoji="1" lang="zh-CN" altLang="en-US" sz="3200" b="1">
                <a:latin typeface="微软雅黑" pitchFamily="34" charset="-122"/>
                <a:ea typeface="微软雅黑" pitchFamily="34" charset="-122"/>
              </a:rPr>
              <a:t>印度文明 </a:t>
            </a:r>
          </a:p>
        </p:txBody>
      </p:sp>
      <p:sp>
        <p:nvSpPr>
          <p:cNvPr id="100356" name="Text Box 4"/>
          <p:cNvSpPr txBox="1">
            <a:spLocks noChangeArrowheads="1"/>
          </p:cNvSpPr>
          <p:nvPr/>
        </p:nvSpPr>
        <p:spPr bwMode="auto">
          <a:xfrm>
            <a:off x="5616575" y="4202113"/>
            <a:ext cx="1117600" cy="110807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kumimoji="1" lang="zh-CN" altLang="en-US" sz="3200" b="1">
                <a:latin typeface="微软雅黑" pitchFamily="34" charset="-122"/>
                <a:ea typeface="微软雅黑" pitchFamily="34" charset="-122"/>
              </a:rPr>
              <a:t>波斯文明</a:t>
            </a:r>
          </a:p>
        </p:txBody>
      </p:sp>
      <p:sp>
        <p:nvSpPr>
          <p:cNvPr id="100357" name="Text Box 5"/>
          <p:cNvSpPr txBox="1">
            <a:spLocks noChangeArrowheads="1"/>
          </p:cNvSpPr>
          <p:nvPr/>
        </p:nvSpPr>
        <p:spPr bwMode="auto">
          <a:xfrm>
            <a:off x="1143000" y="4476750"/>
            <a:ext cx="1117600" cy="110807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kumimoji="1" lang="zh-CN" altLang="en-US" sz="3200" b="1">
                <a:latin typeface="微软雅黑" pitchFamily="34" charset="-122"/>
                <a:ea typeface="微软雅黑" pitchFamily="34" charset="-122"/>
              </a:rPr>
              <a:t>埃及文明</a:t>
            </a:r>
          </a:p>
        </p:txBody>
      </p:sp>
      <p:sp>
        <p:nvSpPr>
          <p:cNvPr id="100358" name="Text Box 6"/>
          <p:cNvSpPr txBox="1">
            <a:spLocks noChangeArrowheads="1"/>
          </p:cNvSpPr>
          <p:nvPr/>
        </p:nvSpPr>
        <p:spPr bwMode="auto">
          <a:xfrm>
            <a:off x="3827463" y="3500438"/>
            <a:ext cx="1117600" cy="9540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kumimoji="1" lang="zh-CN" altLang="en-US" sz="2700" b="1">
                <a:latin typeface="微软雅黑" pitchFamily="34" charset="-122"/>
                <a:ea typeface="微软雅黑" pitchFamily="34" charset="-122"/>
              </a:rPr>
              <a:t>犹太文明</a:t>
            </a:r>
          </a:p>
        </p:txBody>
      </p:sp>
      <p:sp>
        <p:nvSpPr>
          <p:cNvPr id="100359" name="Rectangle 7"/>
          <p:cNvSpPr>
            <a:spLocks noChangeArrowheads="1"/>
          </p:cNvSpPr>
          <p:nvPr/>
        </p:nvSpPr>
        <p:spPr bwMode="auto">
          <a:xfrm>
            <a:off x="0" y="285750"/>
            <a:ext cx="12573000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 anchor="ctr"/>
          <a:lstStyle/>
          <a:p>
            <a:pPr eaLnBrk="0" hangingPunct="0"/>
            <a:r>
              <a:rPr kumimoji="1" lang="zh-CN" altLang="en-US" sz="3200" b="1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小亚细亚</a:t>
            </a:r>
            <a:r>
              <a:rPr kumimoji="1" lang="en-US" altLang="zh-CN" sz="3200" b="1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--</a:t>
            </a:r>
            <a:r>
              <a:rPr kumimoji="1" lang="zh-CN" altLang="en-US" sz="3200" b="1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埃及</a:t>
            </a:r>
            <a:r>
              <a:rPr kumimoji="1" lang="en-US" altLang="zh-CN" sz="3200" b="1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kumimoji="1" lang="zh-CN" altLang="en-US" sz="3200" b="1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两河流域（波斯）</a:t>
            </a:r>
            <a:r>
              <a:rPr kumimoji="1" lang="en-US" altLang="zh-CN" sz="3200" b="1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--</a:t>
            </a:r>
            <a:r>
              <a:rPr kumimoji="1" lang="zh-CN" altLang="en-US" sz="3200" b="1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中亚（印度）</a:t>
            </a:r>
            <a:r>
              <a:rPr kumimoji="1" lang="en-US" altLang="zh-CN" sz="3200" b="1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--</a:t>
            </a:r>
            <a:r>
              <a:rPr kumimoji="1" lang="zh-CN" altLang="en-US" sz="3200" b="1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巴比伦（定都）</a:t>
            </a:r>
          </a:p>
        </p:txBody>
      </p:sp>
      <p:sp>
        <p:nvSpPr>
          <p:cNvPr id="100360" name="Text Box 8"/>
          <p:cNvSpPr txBox="1">
            <a:spLocks noChangeArrowheads="1"/>
          </p:cNvSpPr>
          <p:nvPr/>
        </p:nvSpPr>
        <p:spPr bwMode="auto">
          <a:xfrm>
            <a:off x="623888" y="2781300"/>
            <a:ext cx="1117600" cy="110807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kumimoji="1" lang="zh-CN" altLang="en-US" sz="3200" b="1">
                <a:latin typeface="微软雅黑" pitchFamily="34" charset="-122"/>
                <a:ea typeface="微软雅黑" pitchFamily="34" charset="-122"/>
              </a:rPr>
              <a:t>希腊文明</a:t>
            </a:r>
          </a:p>
        </p:txBody>
      </p:sp>
      <p:sp>
        <p:nvSpPr>
          <p:cNvPr id="11" name="矩形 10"/>
          <p:cNvSpPr/>
          <p:nvPr/>
        </p:nvSpPr>
        <p:spPr>
          <a:xfrm>
            <a:off x="3428982" y="5497301"/>
            <a:ext cx="5033857" cy="94384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lIns="121917" tIns="60958" rIns="121917" bIns="60958">
            <a:spAutoFit/>
          </a:bodyPr>
          <a:lstStyle/>
          <a:p>
            <a:pPr algn="ctr" eaLnBrk="0" hangingPunct="0">
              <a:defRPr/>
            </a:pPr>
            <a:r>
              <a:rPr lang="zh-CN" altLang="en-US" sz="53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地跨欧亚非三洲</a:t>
            </a:r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3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3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00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00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00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00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00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8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55" grpId="0" animBg="1" autoUpdateAnimBg="0"/>
      <p:bldP spid="100356" grpId="0" animBg="1" autoUpdateAnimBg="0"/>
      <p:bldP spid="100357" grpId="0" animBg="1" autoUpdateAnimBg="0"/>
      <p:bldP spid="100358" grpId="0" animBg="1" autoUpdateAnimBg="0"/>
      <p:bldP spid="100359" grpId="0"/>
      <p:bldP spid="100360" grpId="0" animBg="1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6" descr="0130000030742712449595843722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03389" y="260351"/>
            <a:ext cx="8785225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1919288" y="908051"/>
            <a:ext cx="8424862" cy="4608513"/>
            <a:chOff x="249" y="572"/>
            <a:chExt cx="5307" cy="2903"/>
          </a:xfrm>
        </p:grpSpPr>
        <p:sp>
          <p:nvSpPr>
            <p:cNvPr id="35845" name="Oval 7"/>
            <p:cNvSpPr>
              <a:spLocks noChangeArrowheads="1"/>
            </p:cNvSpPr>
            <p:nvPr/>
          </p:nvSpPr>
          <p:spPr bwMode="auto">
            <a:xfrm>
              <a:off x="748" y="572"/>
              <a:ext cx="1769" cy="408"/>
            </a:xfrm>
            <a:prstGeom prst="ellipse">
              <a:avLst/>
            </a:prstGeom>
            <a:noFill/>
            <a:ln w="31750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 sz="2400">
                <a:latin typeface="Franklin Gothic Book" pitchFamily="34" charset="0"/>
                <a:ea typeface="华文楷体" pitchFamily="2" charset="-122"/>
              </a:endParaRPr>
            </a:p>
          </p:txBody>
        </p:sp>
        <p:sp>
          <p:nvSpPr>
            <p:cNvPr id="35846" name="Oval 8"/>
            <p:cNvSpPr>
              <a:spLocks noChangeArrowheads="1"/>
            </p:cNvSpPr>
            <p:nvPr/>
          </p:nvSpPr>
          <p:spPr bwMode="auto">
            <a:xfrm rot="5400000">
              <a:off x="-23" y="2795"/>
              <a:ext cx="952" cy="408"/>
            </a:xfrm>
            <a:prstGeom prst="ellipse">
              <a:avLst/>
            </a:prstGeom>
            <a:noFill/>
            <a:ln w="31750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 sz="2400">
                <a:latin typeface="Franklin Gothic Book" pitchFamily="34" charset="0"/>
                <a:ea typeface="华文楷体" pitchFamily="2" charset="-122"/>
              </a:endParaRPr>
            </a:p>
          </p:txBody>
        </p:sp>
        <p:sp>
          <p:nvSpPr>
            <p:cNvPr id="35847" name="Oval 9"/>
            <p:cNvSpPr>
              <a:spLocks noChangeArrowheads="1"/>
            </p:cNvSpPr>
            <p:nvPr/>
          </p:nvSpPr>
          <p:spPr bwMode="auto">
            <a:xfrm>
              <a:off x="3470" y="1661"/>
              <a:ext cx="2086" cy="499"/>
            </a:xfrm>
            <a:prstGeom prst="ellipse">
              <a:avLst/>
            </a:prstGeom>
            <a:noFill/>
            <a:ln w="31750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 sz="2400">
                <a:latin typeface="Franklin Gothic Book" pitchFamily="34" charset="0"/>
                <a:ea typeface="华文楷体" pitchFamily="2" charset="-122"/>
              </a:endParaRPr>
            </a:p>
          </p:txBody>
        </p:sp>
      </p:grpSp>
      <p:sp>
        <p:nvSpPr>
          <p:cNvPr id="73739" name="Oval 11"/>
          <p:cNvSpPr>
            <a:spLocks noChangeArrowheads="1"/>
          </p:cNvSpPr>
          <p:nvPr/>
        </p:nvSpPr>
        <p:spPr bwMode="auto">
          <a:xfrm>
            <a:off x="5159375" y="3573464"/>
            <a:ext cx="865188" cy="503237"/>
          </a:xfrm>
          <a:prstGeom prst="ellipse">
            <a:avLst/>
          </a:prstGeom>
          <a:noFill/>
          <a:ln w="317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zh-CN" sz="2400">
              <a:latin typeface="Franklin Gothic Book" pitchFamily="34" charset="0"/>
              <a:ea typeface="华文楷体" pitchFamily="2" charset="-122"/>
            </a:endParaRPr>
          </a:p>
        </p:txBody>
      </p:sp>
      <p:sp>
        <p:nvSpPr>
          <p:cNvPr id="73740" name="Text Box 12"/>
          <p:cNvSpPr txBox="1">
            <a:spLocks noChangeArrowheads="1"/>
          </p:cNvSpPr>
          <p:nvPr/>
        </p:nvSpPr>
        <p:spPr bwMode="auto">
          <a:xfrm>
            <a:off x="2206626" y="5675314"/>
            <a:ext cx="799306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亚历山大帝国是地跨欧、亚、非三大洲的大帝国，定都巴比伦</a:t>
            </a:r>
          </a:p>
        </p:txBody>
      </p:sp>
    </p:spTree>
    <p:extLst>
      <p:ext uri="{BB962C8B-B14F-4D97-AF65-F5344CB8AC3E}">
        <p14:creationId xmlns:p14="http://schemas.microsoft.com/office/powerpoint/2010/main" xmlns="" val="1092832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3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3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9" grpId="0" animBg="1"/>
      <p:bldP spid="7374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2" descr="亚历山大灯塔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08800" y="1371600"/>
            <a:ext cx="3454400" cy="209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2" name="Text Box 3"/>
          <p:cNvSpPr txBox="1">
            <a:spLocks noChangeArrowheads="1"/>
          </p:cNvSpPr>
          <p:nvPr/>
        </p:nvSpPr>
        <p:spPr bwMode="auto">
          <a:xfrm>
            <a:off x="7048500" y="762000"/>
            <a:ext cx="3379788" cy="696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zh-CN" altLang="en-US" sz="3700" b="1">
                <a:latin typeface="微软雅黑" pitchFamily="34" charset="-122"/>
                <a:ea typeface="微软雅黑" pitchFamily="34" charset="-122"/>
              </a:rPr>
              <a:t>亚历山大灯塔</a:t>
            </a:r>
          </a:p>
        </p:txBody>
      </p:sp>
      <p:sp>
        <p:nvSpPr>
          <p:cNvPr id="30723" name="Text Box 4"/>
          <p:cNvSpPr txBox="1">
            <a:spLocks noChangeArrowheads="1"/>
          </p:cNvSpPr>
          <p:nvPr/>
        </p:nvSpPr>
        <p:spPr bwMode="auto">
          <a:xfrm>
            <a:off x="1422400" y="6019800"/>
            <a:ext cx="3455988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zh-CN" altLang="en-US" sz="3700" b="1">
                <a:latin typeface="微软雅黑" pitchFamily="34" charset="-122"/>
                <a:ea typeface="微软雅黑" pitchFamily="34" charset="-122"/>
              </a:rPr>
              <a:t>埃及卢克索城</a:t>
            </a:r>
          </a:p>
        </p:txBody>
      </p:sp>
      <p:sp>
        <p:nvSpPr>
          <p:cNvPr id="30724" name="Rectangle 5"/>
          <p:cNvSpPr>
            <a:spLocks noChangeArrowheads="1"/>
          </p:cNvSpPr>
          <p:nvPr/>
        </p:nvSpPr>
        <p:spPr bwMode="auto">
          <a:xfrm>
            <a:off x="-735013" y="2325688"/>
            <a:ext cx="12192001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eaLnBrk="0" hangingPunct="0"/>
            <a:endParaRPr lang="zh-CN" altLang="en-US"/>
          </a:p>
        </p:txBody>
      </p:sp>
      <p:pic>
        <p:nvPicPr>
          <p:cNvPr id="30725" name="Picture 6" descr="xinsimple_683c65b94bc011d6b5cc00b0d03f0b06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16000" y="3886200"/>
            <a:ext cx="4470400" cy="2170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6" name="Rectangle 7"/>
          <p:cNvSpPr>
            <a:spLocks noChangeArrowheads="1"/>
          </p:cNvSpPr>
          <p:nvPr/>
        </p:nvSpPr>
        <p:spPr bwMode="auto">
          <a:xfrm>
            <a:off x="4572000" y="5181600"/>
            <a:ext cx="2697163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 anchor="ctr"/>
          <a:lstStyle/>
          <a:p>
            <a:pPr eaLnBrk="0" hangingPunct="0"/>
            <a:endParaRPr kumimoji="1" lang="zh-CN" altLang="zh-CN" sz="3700">
              <a:solidFill>
                <a:schemeClr val="tx2"/>
              </a:solidFill>
              <a:latin typeface="Times New Roman" pitchFamily="18" charset="0"/>
            </a:endParaRPr>
          </a:p>
        </p:txBody>
      </p:sp>
      <p:pic>
        <p:nvPicPr>
          <p:cNvPr id="30727" name="Picture 8" descr="NewsMedia_2822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320800" y="1314450"/>
            <a:ext cx="3759200" cy="211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8" name="Text Box 9"/>
          <p:cNvSpPr txBox="1">
            <a:spLocks noChangeArrowheads="1"/>
          </p:cNvSpPr>
          <p:nvPr/>
        </p:nvSpPr>
        <p:spPr bwMode="auto">
          <a:xfrm>
            <a:off x="1333500" y="666750"/>
            <a:ext cx="3352800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kumimoji="1" lang="zh-CN" altLang="en-US" sz="3700" b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帕特农神庙</a:t>
            </a:r>
          </a:p>
        </p:txBody>
      </p:sp>
      <p:pic>
        <p:nvPicPr>
          <p:cNvPr id="30729" name="Picture 10" descr="爱希腊文化影响的西亚叙利亚古城帕尔米拉遗址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626225" y="3727450"/>
            <a:ext cx="4165600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30" name="Text Box 11"/>
          <p:cNvSpPr txBox="1">
            <a:spLocks noChangeArrowheads="1"/>
          </p:cNvSpPr>
          <p:nvPr/>
        </p:nvSpPr>
        <p:spPr bwMode="auto">
          <a:xfrm>
            <a:off x="5972175" y="5845175"/>
            <a:ext cx="5892800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zh-CN" altLang="en-US" sz="3700" b="1">
                <a:latin typeface="微软雅黑" pitchFamily="34" charset="-122"/>
                <a:ea typeface="微软雅黑" pitchFamily="34" charset="-122"/>
              </a:rPr>
              <a:t>叙利亚古城帕尔米拉遗址</a:t>
            </a:r>
          </a:p>
        </p:txBody>
      </p:sp>
      <p:sp>
        <p:nvSpPr>
          <p:cNvPr id="30731" name="Rectangle 12"/>
          <p:cNvSpPr>
            <a:spLocks noChangeArrowheads="1"/>
          </p:cNvSpPr>
          <p:nvPr/>
        </p:nvSpPr>
        <p:spPr bwMode="auto">
          <a:xfrm>
            <a:off x="0" y="1219200"/>
            <a:ext cx="1589088" cy="5246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 anchor="ctr"/>
          <a:lstStyle/>
          <a:p>
            <a:pPr eaLnBrk="0" hangingPunct="0"/>
            <a:endParaRPr kumimoji="1" lang="zh-CN" altLang="en-US" sz="480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219200" y="1524000"/>
            <a:ext cx="10972800" cy="1143000"/>
          </a:xfrm>
        </p:spPr>
        <p:txBody>
          <a:bodyPr lIns="121917" tIns="60958" rIns="121917" bIns="60958">
            <a:normAutofit fontScale="90000"/>
          </a:bodyPr>
          <a:lstStyle/>
          <a:p>
            <a:r>
              <a:rPr lang="zh-CN" altLang="en-US" sz="4300" b="1">
                <a:latin typeface="微软雅黑" pitchFamily="34" charset="-122"/>
                <a:ea typeface="微软雅黑" pitchFamily="34" charset="-122"/>
              </a:rPr>
              <a:t>有人说：“亚历山大东征是一次侵略战争没</a:t>
            </a:r>
            <a:br>
              <a:rPr lang="zh-CN" altLang="en-US" sz="4300" b="1"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4300" b="1">
                <a:latin typeface="微软雅黑" pitchFamily="34" charset="-122"/>
                <a:ea typeface="微软雅黑" pitchFamily="34" charset="-122"/>
              </a:rPr>
              <a:t>有任何积极意义。”对此，你如何看待？</a:t>
            </a:r>
          </a:p>
        </p:txBody>
      </p:sp>
      <p:grpSp>
        <p:nvGrpSpPr>
          <p:cNvPr id="31746" name="组合 6"/>
          <p:cNvGrpSpPr>
            <a:grpSpLocks/>
          </p:cNvGrpSpPr>
          <p:nvPr/>
        </p:nvGrpSpPr>
        <p:grpSpPr bwMode="auto">
          <a:xfrm>
            <a:off x="285750" y="541338"/>
            <a:ext cx="3333750" cy="857250"/>
            <a:chOff x="0" y="313"/>
            <a:chExt cx="5740" cy="1149"/>
          </a:xfrm>
        </p:grpSpPr>
        <p:grpSp>
          <p:nvGrpSpPr>
            <p:cNvPr id="31749" name="组合 67586"/>
            <p:cNvGrpSpPr>
              <a:grpSpLocks/>
            </p:cNvGrpSpPr>
            <p:nvPr/>
          </p:nvGrpSpPr>
          <p:grpSpPr bwMode="auto">
            <a:xfrm>
              <a:off x="0" y="313"/>
              <a:ext cx="5740" cy="1149"/>
              <a:chOff x="-44" y="0"/>
              <a:chExt cx="5740" cy="1149"/>
            </a:xfrm>
          </p:grpSpPr>
          <p:sp>
            <p:nvSpPr>
              <p:cNvPr id="31751" name="分段箭头1 2873"/>
              <p:cNvSpPr>
                <a:spLocks noChangeArrowheads="1"/>
              </p:cNvSpPr>
              <p:nvPr/>
            </p:nvSpPr>
            <p:spPr bwMode="auto">
              <a:xfrm>
                <a:off x="3813" y="0"/>
                <a:ext cx="1883" cy="1149"/>
              </a:xfrm>
              <a:custGeom>
                <a:avLst/>
                <a:gdLst>
                  <a:gd name="T0" fmla="*/ 837769 w 1437086"/>
                  <a:gd name="T1" fmla="*/ 0 h 619125"/>
                  <a:gd name="T2" fmla="*/ 1129014 w 1437086"/>
                  <a:gd name="T3" fmla="*/ 2 h 619125"/>
                  <a:gd name="T4" fmla="*/ 1437086 w 1437086"/>
                  <a:gd name="T5" fmla="*/ 314833 h 619125"/>
                  <a:gd name="T6" fmla="*/ 1126115 w 1437086"/>
                  <a:gd name="T7" fmla="*/ 619125 h 619125"/>
                  <a:gd name="T8" fmla="*/ 836416 w 1437086"/>
                  <a:gd name="T9" fmla="*/ 619125 h 619125"/>
                  <a:gd name="T10" fmla="*/ 1146598 w 1437086"/>
                  <a:gd name="T11" fmla="*/ 315604 h 619125"/>
                  <a:gd name="T12" fmla="*/ 837769 w 1437086"/>
                  <a:gd name="T13" fmla="*/ 0 h 619125"/>
                  <a:gd name="T14" fmla="*/ 476241 w 1437086"/>
                  <a:gd name="T15" fmla="*/ 0 h 619125"/>
                  <a:gd name="T16" fmla="*/ 767481 w 1437086"/>
                  <a:gd name="T17" fmla="*/ 0 h 619125"/>
                  <a:gd name="T18" fmla="*/ 1075554 w 1437086"/>
                  <a:gd name="T19" fmla="*/ 314833 h 619125"/>
                  <a:gd name="T20" fmla="*/ 764585 w 1437086"/>
                  <a:gd name="T21" fmla="*/ 619125 h 619125"/>
                  <a:gd name="T22" fmla="*/ 474886 w 1437086"/>
                  <a:gd name="T23" fmla="*/ 619125 h 619125"/>
                  <a:gd name="T24" fmla="*/ 785067 w 1437086"/>
                  <a:gd name="T25" fmla="*/ 315602 h 619125"/>
                  <a:gd name="T26" fmla="*/ 476241 w 1437086"/>
                  <a:gd name="T27" fmla="*/ 0 h 619125"/>
                  <a:gd name="T28" fmla="*/ 0 w 1437086"/>
                  <a:gd name="T29" fmla="*/ 0 h 619125"/>
                  <a:gd name="T30" fmla="*/ 405948 w 1437086"/>
                  <a:gd name="T31" fmla="*/ 0 h 619125"/>
                  <a:gd name="T32" fmla="*/ 714025 w 1437086"/>
                  <a:gd name="T33" fmla="*/ 314832 h 619125"/>
                  <a:gd name="T34" fmla="*/ 403054 w 1437086"/>
                  <a:gd name="T35" fmla="*/ 619125 h 619125"/>
                  <a:gd name="T36" fmla="*/ 0 w 1437086"/>
                  <a:gd name="T37" fmla="*/ 619125 h 619125"/>
                  <a:gd name="T38" fmla="*/ 0 w 1437086"/>
                  <a:gd name="T39" fmla="*/ 0 h 619125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1437086"/>
                  <a:gd name="T61" fmla="*/ 0 h 619125"/>
                  <a:gd name="T62" fmla="*/ 1437086 w 1437086"/>
                  <a:gd name="T63" fmla="*/ 619125 h 619125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1437086" h="619125">
                    <a:moveTo>
                      <a:pt x="837769" y="0"/>
                    </a:moveTo>
                    <a:lnTo>
                      <a:pt x="1129014" y="2"/>
                    </a:lnTo>
                    <a:lnTo>
                      <a:pt x="1437086" y="314833"/>
                    </a:lnTo>
                    <a:lnTo>
                      <a:pt x="1126115" y="619125"/>
                    </a:lnTo>
                    <a:lnTo>
                      <a:pt x="836416" y="619125"/>
                    </a:lnTo>
                    <a:lnTo>
                      <a:pt x="1146598" y="315604"/>
                    </a:lnTo>
                    <a:lnTo>
                      <a:pt x="837769" y="0"/>
                    </a:lnTo>
                    <a:close/>
                    <a:moveTo>
                      <a:pt x="476241" y="0"/>
                    </a:moveTo>
                    <a:lnTo>
                      <a:pt x="767481" y="0"/>
                    </a:lnTo>
                    <a:lnTo>
                      <a:pt x="1075554" y="314833"/>
                    </a:lnTo>
                    <a:lnTo>
                      <a:pt x="764585" y="619125"/>
                    </a:lnTo>
                    <a:lnTo>
                      <a:pt x="474886" y="619125"/>
                    </a:lnTo>
                    <a:lnTo>
                      <a:pt x="785067" y="315602"/>
                    </a:lnTo>
                    <a:lnTo>
                      <a:pt x="476241" y="0"/>
                    </a:lnTo>
                    <a:close/>
                    <a:moveTo>
                      <a:pt x="0" y="0"/>
                    </a:moveTo>
                    <a:lnTo>
                      <a:pt x="405948" y="0"/>
                    </a:lnTo>
                    <a:lnTo>
                      <a:pt x="714025" y="314832"/>
                    </a:lnTo>
                    <a:lnTo>
                      <a:pt x="403054" y="619125"/>
                    </a:lnTo>
                    <a:lnTo>
                      <a:pt x="0" y="61912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CFB9">
                  <a:alpha val="50195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31752" name="矩形 67588"/>
              <p:cNvSpPr>
                <a:spLocks noChangeArrowheads="1"/>
              </p:cNvSpPr>
              <p:nvPr/>
            </p:nvSpPr>
            <p:spPr bwMode="auto">
              <a:xfrm>
                <a:off x="-44" y="1"/>
                <a:ext cx="3859" cy="1148"/>
              </a:xfrm>
              <a:prstGeom prst="rect">
                <a:avLst/>
              </a:prstGeom>
              <a:solidFill>
                <a:srgbClr val="FFCFB9">
                  <a:alpha val="5098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</p:grpSp>
        <p:sp>
          <p:nvSpPr>
            <p:cNvPr id="31750" name="文本框 67589"/>
            <p:cNvSpPr txBox="1">
              <a:spLocks noChangeArrowheads="1"/>
            </p:cNvSpPr>
            <p:nvPr/>
          </p:nvSpPr>
          <p:spPr bwMode="auto">
            <a:xfrm>
              <a:off x="225" y="496"/>
              <a:ext cx="5360" cy="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3700" b="1">
                  <a:latin typeface="微软雅黑" pitchFamily="34" charset="-122"/>
                  <a:ea typeface="微软雅黑" pitchFamily="34" charset="-122"/>
                </a:rPr>
                <a:t>合作探究二</a:t>
              </a:r>
            </a:p>
          </p:txBody>
        </p:sp>
      </p:grpSp>
      <p:sp>
        <p:nvSpPr>
          <p:cNvPr id="13" name="文本框 4"/>
          <p:cNvSpPr txBox="1">
            <a:spLocks noChangeArrowheads="1"/>
          </p:cNvSpPr>
          <p:nvPr/>
        </p:nvSpPr>
        <p:spPr bwMode="auto">
          <a:xfrm>
            <a:off x="1143000" y="3048000"/>
            <a:ext cx="9048750" cy="126206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>
            <a:spAutoFit/>
          </a:bodyPr>
          <a:lstStyle/>
          <a:p>
            <a:pPr eaLnBrk="0" hangingPunct="0">
              <a:defRPr/>
            </a:pPr>
            <a:r>
              <a:rPr lang="zh-CN" altLang="en-US" sz="37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消极：</a:t>
            </a:r>
            <a:r>
              <a:rPr lang="zh-CN" altLang="en-US" sz="37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具有侵略性，给东方人民带来巨大灾难，掠夺了东方世界的无数财富；</a:t>
            </a:r>
          </a:p>
        </p:txBody>
      </p:sp>
      <p:sp>
        <p:nvSpPr>
          <p:cNvPr id="14" name="文本框 4"/>
          <p:cNvSpPr txBox="1">
            <a:spLocks noChangeArrowheads="1"/>
          </p:cNvSpPr>
          <p:nvPr/>
        </p:nvSpPr>
        <p:spPr bwMode="auto">
          <a:xfrm>
            <a:off x="1143000" y="4667250"/>
            <a:ext cx="9048750" cy="126206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121917" tIns="60958" rIns="121917" bIns="60958">
            <a:spAutoFit/>
          </a:bodyPr>
          <a:lstStyle/>
          <a:p>
            <a:pPr eaLnBrk="0" hangingPunct="0">
              <a:defRPr/>
            </a:pPr>
            <a:r>
              <a:rPr lang="zh-CN" altLang="en-US" sz="37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积极：</a:t>
            </a:r>
            <a:r>
              <a:rPr lang="zh-CN" altLang="en-US" sz="3700" b="1" dirty="0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促进了东西方文化的碰撞与交融，加强了东西方之间经济联系和贸易往来</a:t>
            </a: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"/>
          <p:cNvGrpSpPr>
            <a:grpSpLocks/>
          </p:cNvGrpSpPr>
          <p:nvPr/>
        </p:nvGrpSpPr>
        <p:grpSpPr bwMode="auto">
          <a:xfrm>
            <a:off x="476250" y="1023938"/>
            <a:ext cx="3081338" cy="5834062"/>
            <a:chOff x="0" y="562"/>
            <a:chExt cx="3639" cy="6890"/>
          </a:xfrm>
        </p:grpSpPr>
        <p:pic>
          <p:nvPicPr>
            <p:cNvPr id="12293" name="图片 12333" descr="图片25"/>
            <p:cNvPicPr>
              <a:picLocks noChangeAspect="1" noChangeArrowheads="1"/>
            </p:cNvPicPr>
            <p:nvPr/>
          </p:nvPicPr>
          <p:blipFill>
            <a:blip r:embed="rId2" cstate="print"/>
            <a:srcRect l="39307"/>
            <a:stretch>
              <a:fillRect/>
            </a:stretch>
          </p:blipFill>
          <p:spPr bwMode="auto">
            <a:xfrm>
              <a:off x="1363" y="1040"/>
              <a:ext cx="2276" cy="64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294" name="文本框 12334"/>
            <p:cNvSpPr txBox="1">
              <a:spLocks noChangeArrowheads="1"/>
            </p:cNvSpPr>
            <p:nvPr/>
          </p:nvSpPr>
          <p:spPr bwMode="auto">
            <a:xfrm>
              <a:off x="0" y="562"/>
              <a:ext cx="1462" cy="54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7200" b="1">
                  <a:solidFill>
                    <a:schemeClr val="accent2"/>
                  </a:solidFill>
                  <a:latin typeface="微软雅黑" pitchFamily="34" charset="-122"/>
                  <a:ea typeface="微软雅黑" pitchFamily="34" charset="-122"/>
                </a:rPr>
                <a:t>知识导航</a:t>
              </a:r>
            </a:p>
          </p:txBody>
        </p:sp>
      </p:grpSp>
      <p:sp>
        <p:nvSpPr>
          <p:cNvPr id="9" name="圆角矩形 8"/>
          <p:cNvSpPr>
            <a:spLocks noChangeArrowheads="1"/>
          </p:cNvSpPr>
          <p:nvPr/>
        </p:nvSpPr>
        <p:spPr bwMode="auto">
          <a:xfrm>
            <a:off x="3810000" y="666750"/>
            <a:ext cx="8001000" cy="2476500"/>
          </a:xfrm>
          <a:prstGeom prst="roundRect">
            <a:avLst>
              <a:gd name="adj" fmla="val 16667"/>
            </a:avLst>
          </a:prstGeom>
          <a:solidFill>
            <a:srgbClr val="FFCC99">
              <a:alpha val="50195"/>
            </a:srgbClr>
          </a:solidFill>
          <a:ln w="28575" cap="rnd">
            <a:solidFill>
              <a:schemeClr val="accent2"/>
            </a:solidFill>
            <a:prstDash val="sysDot"/>
            <a:round/>
            <a:headEnd/>
            <a:tailEnd/>
          </a:ln>
        </p:spPr>
        <p:txBody>
          <a:bodyPr lIns="121917" tIns="60958" rIns="121917" bIns="60958"/>
          <a:lstStyle/>
          <a:p>
            <a:pPr algn="ctr" eaLnBrk="0" hangingPunct="0"/>
            <a:r>
              <a:rPr lang="zh-CN" altLang="en-US" sz="37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学习目标</a:t>
            </a:r>
            <a:endParaRPr lang="en-US" altLang="zh-CN" sz="3700" b="1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0" hangingPunct="0"/>
            <a:r>
              <a:rPr lang="en-US" altLang="zh-CN" sz="2700" b="1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700" b="1">
                <a:latin typeface="微软雅黑" pitchFamily="34" charset="-122"/>
                <a:ea typeface="微软雅黑" pitchFamily="34" charset="-122"/>
              </a:rPr>
              <a:t>、知道古代希腊的两个文明中心发源地，了解希腊城邦的基本史实</a:t>
            </a:r>
            <a:endParaRPr lang="en-US" altLang="zh-CN" sz="2700" b="1">
              <a:latin typeface="微软雅黑" pitchFamily="34" charset="-122"/>
              <a:ea typeface="微软雅黑" pitchFamily="34" charset="-122"/>
            </a:endParaRPr>
          </a:p>
          <a:p>
            <a:pPr eaLnBrk="0" hangingPunct="0"/>
            <a:r>
              <a:rPr lang="en-US" altLang="zh-CN" sz="2700" b="1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700" b="1">
                <a:latin typeface="微软雅黑" pitchFamily="34" charset="-122"/>
                <a:ea typeface="微软雅黑" pitchFamily="34" charset="-122"/>
              </a:rPr>
              <a:t>、初步理解雅典城邦的民主政治</a:t>
            </a:r>
            <a:endParaRPr lang="en-US" altLang="zh-CN" sz="2700" b="1">
              <a:latin typeface="微软雅黑" pitchFamily="34" charset="-122"/>
              <a:ea typeface="微软雅黑" pitchFamily="34" charset="-122"/>
            </a:endParaRPr>
          </a:p>
          <a:p>
            <a:pPr eaLnBrk="0" hangingPunct="0"/>
            <a:r>
              <a:rPr lang="en-US" altLang="zh-CN" sz="2700" b="1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700" b="1">
                <a:latin typeface="微软雅黑" pitchFamily="34" charset="-122"/>
                <a:ea typeface="微软雅黑" pitchFamily="34" charset="-122"/>
              </a:rPr>
              <a:t>、了解亚历山大东征对东西方文化交流的作用</a:t>
            </a:r>
            <a:endParaRPr lang="en-US" altLang="zh-CN" sz="27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圆角矩形 11"/>
          <p:cNvSpPr>
            <a:spLocks noChangeArrowheads="1"/>
          </p:cNvSpPr>
          <p:nvPr/>
        </p:nvSpPr>
        <p:spPr bwMode="auto">
          <a:xfrm>
            <a:off x="3810000" y="3333750"/>
            <a:ext cx="7905750" cy="1333500"/>
          </a:xfrm>
          <a:prstGeom prst="roundRect">
            <a:avLst>
              <a:gd name="adj" fmla="val 16667"/>
            </a:avLst>
          </a:prstGeom>
          <a:solidFill>
            <a:srgbClr val="FFCC99">
              <a:alpha val="50195"/>
            </a:srgbClr>
          </a:solidFill>
          <a:ln w="28575" cap="rnd">
            <a:solidFill>
              <a:schemeClr val="accent2"/>
            </a:solidFill>
            <a:prstDash val="sysDot"/>
            <a:round/>
            <a:headEnd/>
            <a:tailEnd/>
          </a:ln>
        </p:spPr>
        <p:txBody>
          <a:bodyPr lIns="121917" tIns="60958" rIns="121917" bIns="60958"/>
          <a:lstStyle/>
          <a:p>
            <a:pPr algn="ctr" eaLnBrk="0" hangingPunct="0"/>
            <a:r>
              <a:rPr lang="zh-CN" altLang="en-US" sz="43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重点</a:t>
            </a:r>
            <a:endParaRPr lang="en-US" altLang="zh-CN" sz="4300" b="1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0" hangingPunct="0"/>
            <a:r>
              <a:rPr lang="zh-CN" altLang="en-US" sz="2700" b="1">
                <a:latin typeface="微软雅黑" pitchFamily="34" charset="-122"/>
                <a:ea typeface="微软雅黑" pitchFamily="34" charset="-122"/>
              </a:rPr>
              <a:t>希腊城邦、雅典民主政治、亚历山大东征</a:t>
            </a:r>
          </a:p>
        </p:txBody>
      </p:sp>
      <p:sp>
        <p:nvSpPr>
          <p:cNvPr id="13" name="圆角矩形 12"/>
          <p:cNvSpPr>
            <a:spLocks noChangeArrowheads="1"/>
          </p:cNvSpPr>
          <p:nvPr/>
        </p:nvSpPr>
        <p:spPr bwMode="auto">
          <a:xfrm>
            <a:off x="3810000" y="5048250"/>
            <a:ext cx="7810500" cy="1428750"/>
          </a:xfrm>
          <a:prstGeom prst="roundRect">
            <a:avLst>
              <a:gd name="adj" fmla="val 16667"/>
            </a:avLst>
          </a:prstGeom>
          <a:solidFill>
            <a:srgbClr val="FFCC99">
              <a:alpha val="50195"/>
            </a:srgbClr>
          </a:solidFill>
          <a:ln w="28575" cap="rnd">
            <a:solidFill>
              <a:schemeClr val="accent2"/>
            </a:solidFill>
            <a:prstDash val="sysDot"/>
            <a:round/>
            <a:headEnd/>
            <a:tailEnd/>
          </a:ln>
        </p:spPr>
        <p:txBody>
          <a:bodyPr lIns="121917" tIns="60958" rIns="121917" bIns="60958"/>
          <a:lstStyle/>
          <a:p>
            <a:pPr algn="ctr" eaLnBrk="0" hangingPunct="0"/>
            <a:r>
              <a:rPr lang="zh-CN" altLang="en-US" sz="43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难点</a:t>
            </a:r>
            <a:endParaRPr lang="en-US" altLang="zh-CN" sz="4300" b="1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0" hangingPunct="0"/>
            <a:r>
              <a:rPr lang="zh-CN" altLang="en-US" sz="2700" b="1">
                <a:latin typeface="微软雅黑" pitchFamily="34" charset="-122"/>
                <a:ea typeface="微软雅黑" pitchFamily="34" charset="-122"/>
              </a:rPr>
              <a:t>正确亚历山大东征对东西方文化交流的作用</a:t>
            </a:r>
            <a:endParaRPr lang="en-US" altLang="zh-CN" sz="2700" b="1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>
            <p:custDataLst>
              <p:tags r:id="rId1"/>
            </p:custDataLst>
          </p:nvPr>
        </p:nvCxnSpPr>
        <p:spPr>
          <a:xfrm>
            <a:off x="0" y="952500"/>
            <a:ext cx="5143500" cy="1588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3"/>
          <p:cNvSpPr txBox="1"/>
          <p:nvPr>
            <p:custDataLst>
              <p:tags r:id="rId2"/>
            </p:custDataLst>
          </p:nvPr>
        </p:nvSpPr>
        <p:spPr>
          <a:xfrm>
            <a:off x="381000" y="479425"/>
            <a:ext cx="3619500" cy="473075"/>
          </a:xfrm>
          <a:prstGeom prst="rect">
            <a:avLst/>
          </a:prstGeom>
          <a:noFill/>
        </p:spPr>
        <p:txBody>
          <a:bodyPr lIns="91438" tIns="45719" rIns="91438" bIns="45719" anchor="ctr">
            <a:normAutofit fontScale="77500" lnSpcReduction="20000"/>
          </a:bodyPr>
          <a:lstStyle/>
          <a:p>
            <a:pPr algn="r" eaLnBrk="0" hangingPunct="0">
              <a:defRPr/>
            </a:pPr>
            <a:r>
              <a:rPr lang="zh-CN" altLang="en-US" sz="4000" b="1" spc="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课堂小结：</a:t>
            </a:r>
            <a:endParaRPr lang="zh-CN" altLang="en-US" sz="4000" b="1" spc="400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cxnSp>
        <p:nvCxnSpPr>
          <p:cNvPr id="5" name="直接连接符 4"/>
          <p:cNvCxnSpPr/>
          <p:nvPr>
            <p:custDataLst>
              <p:tags r:id="rId3"/>
            </p:custDataLst>
          </p:nvPr>
        </p:nvCxnSpPr>
        <p:spPr>
          <a:xfrm>
            <a:off x="10382250" y="190500"/>
            <a:ext cx="1809750" cy="1588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圆角矩形 6"/>
          <p:cNvSpPr/>
          <p:nvPr/>
        </p:nvSpPr>
        <p:spPr>
          <a:xfrm>
            <a:off x="2857500" y="3333750"/>
            <a:ext cx="3619500" cy="95250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121917" tIns="60958" rIns="121917" bIns="60958" anchor="ctr"/>
          <a:lstStyle/>
          <a:p>
            <a:pPr algn="ctr" eaLnBrk="0" hangingPunct="0">
              <a:defRPr/>
            </a:pPr>
            <a:r>
              <a:rPr lang="zh-CN" altLang="en-US" sz="3700" b="1" dirty="0">
                <a:latin typeface="微软雅黑" pitchFamily="34" charset="-122"/>
                <a:ea typeface="微软雅黑" pitchFamily="34" charset="-122"/>
              </a:rPr>
              <a:t>希腊城邦和亚历山大帝国</a:t>
            </a:r>
          </a:p>
        </p:txBody>
      </p:sp>
      <p:sp>
        <p:nvSpPr>
          <p:cNvPr id="8" name="任意多边形 7"/>
          <p:cNvSpPr/>
          <p:nvPr/>
        </p:nvSpPr>
        <p:spPr>
          <a:xfrm>
            <a:off x="762000" y="2286000"/>
            <a:ext cx="3832225" cy="1003300"/>
          </a:xfrm>
          <a:custGeom>
            <a:avLst/>
            <a:gdLst>
              <a:gd name="connsiteX0" fmla="*/ 2873828 w 2873828"/>
              <a:gd name="connsiteY0" fmla="*/ 752670 h 752670"/>
              <a:gd name="connsiteX1" fmla="*/ 1604865 w 2873828"/>
              <a:gd name="connsiteY1" fmla="*/ 43543 h 752670"/>
              <a:gd name="connsiteX2" fmla="*/ 0 w 2873828"/>
              <a:gd name="connsiteY2" fmla="*/ 491413 h 752670"/>
              <a:gd name="connsiteX3" fmla="*/ 0 w 2873828"/>
              <a:gd name="connsiteY3" fmla="*/ 491413 h 752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73828" h="752670">
                <a:moveTo>
                  <a:pt x="2873828" y="752670"/>
                </a:moveTo>
                <a:cubicBezTo>
                  <a:pt x="2478832" y="419878"/>
                  <a:pt x="2083836" y="87086"/>
                  <a:pt x="1604865" y="43543"/>
                </a:cubicBezTo>
                <a:cubicBezTo>
                  <a:pt x="1125894" y="0"/>
                  <a:pt x="0" y="491413"/>
                  <a:pt x="0" y="491413"/>
                </a:cubicBezTo>
                <a:lnTo>
                  <a:pt x="0" y="491413"/>
                </a:lnTo>
              </a:path>
            </a:pathLst>
          </a:cu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lIns="121917" tIns="60958" rIns="121917" bIns="60958"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762000" y="1619250"/>
            <a:ext cx="2176463" cy="709613"/>
          </a:xfrm>
          <a:custGeom>
            <a:avLst/>
            <a:gdLst>
              <a:gd name="connsiteX0" fmla="*/ 1632857 w 1632857"/>
              <a:gd name="connsiteY0" fmla="*/ 531845 h 531845"/>
              <a:gd name="connsiteX1" fmla="*/ 942392 w 1632857"/>
              <a:gd name="connsiteY1" fmla="*/ 298580 h 531845"/>
              <a:gd name="connsiteX2" fmla="*/ 0 w 1632857"/>
              <a:gd name="connsiteY2" fmla="*/ 0 h 531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32857" h="531845">
                <a:moveTo>
                  <a:pt x="1632857" y="531845"/>
                </a:moveTo>
                <a:lnTo>
                  <a:pt x="942392" y="298580"/>
                </a:lnTo>
                <a:lnTo>
                  <a:pt x="0" y="0"/>
                </a:lnTo>
              </a:path>
            </a:pathLst>
          </a:cu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lIns="121917" tIns="60958" rIns="121917" bIns="60958"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571500" y="2381250"/>
            <a:ext cx="2538413" cy="2176463"/>
          </a:xfrm>
          <a:custGeom>
            <a:avLst/>
            <a:gdLst>
              <a:gd name="connsiteX0" fmla="*/ 1903444 w 1903444"/>
              <a:gd name="connsiteY0" fmla="*/ 0 h 1632858"/>
              <a:gd name="connsiteX1" fmla="*/ 1352938 w 1903444"/>
              <a:gd name="connsiteY1" fmla="*/ 345233 h 1632858"/>
              <a:gd name="connsiteX2" fmla="*/ 0 w 1903444"/>
              <a:gd name="connsiteY2" fmla="*/ 1632858 h 1632858"/>
              <a:gd name="connsiteX3" fmla="*/ 0 w 1903444"/>
              <a:gd name="connsiteY3" fmla="*/ 1632858 h 1632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3444" h="1632858">
                <a:moveTo>
                  <a:pt x="1903444" y="0"/>
                </a:moveTo>
                <a:cubicBezTo>
                  <a:pt x="1786811" y="36545"/>
                  <a:pt x="1670179" y="73090"/>
                  <a:pt x="1352938" y="345233"/>
                </a:cubicBezTo>
                <a:cubicBezTo>
                  <a:pt x="1035697" y="617376"/>
                  <a:pt x="0" y="1632858"/>
                  <a:pt x="0" y="1632858"/>
                </a:cubicBezTo>
                <a:lnTo>
                  <a:pt x="0" y="1632858"/>
                </a:lnTo>
              </a:path>
            </a:pathLst>
          </a:cu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lIns="121917" tIns="60958" rIns="121917" bIns="60958"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32776" name="TextBox 10"/>
          <p:cNvSpPr txBox="1">
            <a:spLocks noChangeArrowheads="1"/>
          </p:cNvSpPr>
          <p:nvPr/>
        </p:nvSpPr>
        <p:spPr bwMode="auto">
          <a:xfrm rot="2240677">
            <a:off x="3219450" y="2354263"/>
            <a:ext cx="2003425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eaLnBrk="0" hangingPunct="0"/>
            <a:r>
              <a:rPr lang="zh-CN" altLang="en-US" sz="3200" b="1">
                <a:latin typeface="微软雅黑" pitchFamily="34" charset="-122"/>
                <a:ea typeface="微软雅黑" pitchFamily="34" charset="-122"/>
              </a:rPr>
              <a:t>希腊城邦</a:t>
            </a:r>
          </a:p>
        </p:txBody>
      </p:sp>
      <p:sp>
        <p:nvSpPr>
          <p:cNvPr id="32777" name="TextBox 11"/>
          <p:cNvSpPr txBox="1">
            <a:spLocks noChangeArrowheads="1"/>
          </p:cNvSpPr>
          <p:nvPr/>
        </p:nvSpPr>
        <p:spPr bwMode="auto">
          <a:xfrm rot="1020014">
            <a:off x="692150" y="1511300"/>
            <a:ext cx="2540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algn="ctr" eaLnBrk="0" hangingPunct="0"/>
            <a:r>
              <a:rPr lang="zh-CN" altLang="en-US" sz="2700" b="1">
                <a:latin typeface="微软雅黑" pitchFamily="34" charset="-122"/>
                <a:ea typeface="微软雅黑" pitchFamily="34" charset="-122"/>
              </a:rPr>
              <a:t>爱琴文明</a:t>
            </a:r>
          </a:p>
        </p:txBody>
      </p:sp>
      <p:sp>
        <p:nvSpPr>
          <p:cNvPr id="32778" name="TextBox 12"/>
          <p:cNvSpPr txBox="1">
            <a:spLocks noChangeArrowheads="1"/>
          </p:cNvSpPr>
          <p:nvPr/>
        </p:nvSpPr>
        <p:spPr bwMode="auto">
          <a:xfrm rot="-1027304">
            <a:off x="214313" y="2178050"/>
            <a:ext cx="258762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algn="ctr" eaLnBrk="0" hangingPunct="0"/>
            <a:r>
              <a:rPr lang="zh-CN" altLang="en-US" sz="2700" b="1">
                <a:latin typeface="微软雅黑" pitchFamily="34" charset="-122"/>
                <a:ea typeface="微软雅黑" pitchFamily="34" charset="-122"/>
              </a:rPr>
              <a:t>小国寡民</a:t>
            </a:r>
          </a:p>
        </p:txBody>
      </p:sp>
      <p:sp>
        <p:nvSpPr>
          <p:cNvPr id="32779" name="TextBox 13"/>
          <p:cNvSpPr txBox="1">
            <a:spLocks noChangeArrowheads="1"/>
          </p:cNvSpPr>
          <p:nvPr/>
        </p:nvSpPr>
        <p:spPr bwMode="auto">
          <a:xfrm rot="-2569862">
            <a:off x="-288925" y="3127375"/>
            <a:ext cx="3525838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algn="ctr" eaLnBrk="0" hangingPunct="0"/>
            <a:r>
              <a:rPr lang="zh-CN" altLang="en-US" sz="2700" b="1">
                <a:latin typeface="微软雅黑" pitchFamily="34" charset="-122"/>
                <a:ea typeface="微软雅黑" pitchFamily="34" charset="-122"/>
              </a:rPr>
              <a:t>公民与非公民</a:t>
            </a:r>
          </a:p>
        </p:txBody>
      </p:sp>
      <p:sp>
        <p:nvSpPr>
          <p:cNvPr id="15" name="任意多边形 14"/>
          <p:cNvSpPr/>
          <p:nvPr/>
        </p:nvSpPr>
        <p:spPr>
          <a:xfrm>
            <a:off x="8096250" y="3905250"/>
            <a:ext cx="3905250" cy="2667000"/>
          </a:xfrm>
          <a:custGeom>
            <a:avLst/>
            <a:gdLst>
              <a:gd name="connsiteX0" fmla="*/ 0 w 1903445"/>
              <a:gd name="connsiteY0" fmla="*/ 0 h 1259633"/>
              <a:gd name="connsiteX1" fmla="*/ 662474 w 1903445"/>
              <a:gd name="connsiteY1" fmla="*/ 363894 h 1259633"/>
              <a:gd name="connsiteX2" fmla="*/ 1903445 w 1903445"/>
              <a:gd name="connsiteY2" fmla="*/ 1259633 h 1259633"/>
              <a:gd name="connsiteX3" fmla="*/ 1903445 w 1903445"/>
              <a:gd name="connsiteY3" fmla="*/ 1259633 h 1259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3445" h="1259633">
                <a:moveTo>
                  <a:pt x="0" y="0"/>
                </a:moveTo>
                <a:cubicBezTo>
                  <a:pt x="172616" y="76977"/>
                  <a:pt x="345233" y="153955"/>
                  <a:pt x="662474" y="363894"/>
                </a:cubicBezTo>
                <a:cubicBezTo>
                  <a:pt x="979715" y="573833"/>
                  <a:pt x="1903445" y="1259633"/>
                  <a:pt x="1903445" y="1259633"/>
                </a:cubicBezTo>
                <a:lnTo>
                  <a:pt x="1903445" y="1259633"/>
                </a:lnTo>
              </a:path>
            </a:pathLst>
          </a:cu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lIns="121917" tIns="60958" rIns="121917" bIns="60958"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6477000" y="1809750"/>
            <a:ext cx="4857750" cy="2235200"/>
          </a:xfrm>
          <a:custGeom>
            <a:avLst/>
            <a:gdLst>
              <a:gd name="connsiteX0" fmla="*/ 0 w 3091543"/>
              <a:gd name="connsiteY0" fmla="*/ 1676401 h 1676401"/>
              <a:gd name="connsiteX1" fmla="*/ 1399592 w 3091543"/>
              <a:gd name="connsiteY1" fmla="*/ 1387152 h 1676401"/>
              <a:gd name="connsiteX2" fmla="*/ 2836506 w 3091543"/>
              <a:gd name="connsiteY2" fmla="*/ 211494 h 1676401"/>
              <a:gd name="connsiteX3" fmla="*/ 2929812 w 3091543"/>
              <a:gd name="connsiteY3" fmla="*/ 118188 h 1676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91543" h="1676401">
                <a:moveTo>
                  <a:pt x="0" y="1676401"/>
                </a:moveTo>
                <a:cubicBezTo>
                  <a:pt x="463420" y="1653852"/>
                  <a:pt x="926841" y="1631303"/>
                  <a:pt x="1399592" y="1387152"/>
                </a:cubicBezTo>
                <a:cubicBezTo>
                  <a:pt x="1872343" y="1143001"/>
                  <a:pt x="2581469" y="422988"/>
                  <a:pt x="2836506" y="211494"/>
                </a:cubicBezTo>
                <a:cubicBezTo>
                  <a:pt x="3091543" y="0"/>
                  <a:pt x="3010677" y="59094"/>
                  <a:pt x="2929812" y="118188"/>
                </a:cubicBezTo>
              </a:path>
            </a:pathLst>
          </a:cu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lIns="121917" tIns="60958" rIns="121917" bIns="60958"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 flipV="1">
            <a:off x="8191500" y="3333750"/>
            <a:ext cx="4000500" cy="571500"/>
          </a:xfrm>
          <a:custGeom>
            <a:avLst/>
            <a:gdLst>
              <a:gd name="connsiteX0" fmla="*/ 0 w 1903445"/>
              <a:gd name="connsiteY0" fmla="*/ 0 h 1259633"/>
              <a:gd name="connsiteX1" fmla="*/ 662474 w 1903445"/>
              <a:gd name="connsiteY1" fmla="*/ 363894 h 1259633"/>
              <a:gd name="connsiteX2" fmla="*/ 1903445 w 1903445"/>
              <a:gd name="connsiteY2" fmla="*/ 1259633 h 1259633"/>
              <a:gd name="connsiteX3" fmla="*/ 1903445 w 1903445"/>
              <a:gd name="connsiteY3" fmla="*/ 1259633 h 1259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3445" h="1259633">
                <a:moveTo>
                  <a:pt x="0" y="0"/>
                </a:moveTo>
                <a:cubicBezTo>
                  <a:pt x="172616" y="76977"/>
                  <a:pt x="345233" y="153955"/>
                  <a:pt x="662474" y="363894"/>
                </a:cubicBezTo>
                <a:cubicBezTo>
                  <a:pt x="979715" y="573833"/>
                  <a:pt x="1903445" y="1259633"/>
                  <a:pt x="1903445" y="1259633"/>
                </a:cubicBezTo>
                <a:lnTo>
                  <a:pt x="1903445" y="1259633"/>
                </a:lnTo>
              </a:path>
            </a:pathLst>
          </a:cu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lIns="121917" tIns="60958" rIns="121917" bIns="60958"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32783" name="TextBox 31"/>
          <p:cNvSpPr txBox="1">
            <a:spLocks noChangeArrowheads="1"/>
          </p:cNvSpPr>
          <p:nvPr/>
        </p:nvSpPr>
        <p:spPr bwMode="auto">
          <a:xfrm rot="-626833">
            <a:off x="6400800" y="3086100"/>
            <a:ext cx="2584450" cy="61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eaLnBrk="0" hangingPunct="0"/>
            <a:r>
              <a:rPr lang="zh-CN" altLang="en-US" sz="3200" b="1">
                <a:latin typeface="微软雅黑" pitchFamily="34" charset="-122"/>
                <a:ea typeface="微软雅黑" pitchFamily="34" charset="-122"/>
              </a:rPr>
              <a:t>雅典民主制</a:t>
            </a:r>
          </a:p>
        </p:txBody>
      </p:sp>
      <p:sp>
        <p:nvSpPr>
          <p:cNvPr id="32784" name="TextBox 37"/>
          <p:cNvSpPr txBox="1">
            <a:spLocks noChangeArrowheads="1"/>
          </p:cNvSpPr>
          <p:nvPr/>
        </p:nvSpPr>
        <p:spPr bwMode="auto">
          <a:xfrm rot="-2110339">
            <a:off x="8404225" y="2227263"/>
            <a:ext cx="3436938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algn="ctr" eaLnBrk="0" hangingPunct="0"/>
            <a:r>
              <a:rPr lang="zh-CN" altLang="en-US" sz="2700" b="1">
                <a:latin typeface="微软雅黑" pitchFamily="34" charset="-122"/>
                <a:ea typeface="微软雅黑" pitchFamily="34" charset="-122"/>
              </a:rPr>
              <a:t>伯利克里时代</a:t>
            </a:r>
          </a:p>
        </p:txBody>
      </p:sp>
      <p:sp>
        <p:nvSpPr>
          <p:cNvPr id="32785" name="TextBox 38"/>
          <p:cNvSpPr txBox="1">
            <a:spLocks noChangeArrowheads="1"/>
          </p:cNvSpPr>
          <p:nvPr/>
        </p:nvSpPr>
        <p:spPr bwMode="auto">
          <a:xfrm rot="-574264">
            <a:off x="9001125" y="3124200"/>
            <a:ext cx="3186113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algn="ctr" eaLnBrk="0" hangingPunct="0"/>
            <a:r>
              <a:rPr lang="zh-CN" altLang="en-US" sz="2700" b="1">
                <a:latin typeface="微软雅黑" pitchFamily="34" charset="-122"/>
                <a:ea typeface="微软雅黑" pitchFamily="34" charset="-122"/>
              </a:rPr>
              <a:t>公民大会</a:t>
            </a:r>
          </a:p>
        </p:txBody>
      </p:sp>
      <p:sp>
        <p:nvSpPr>
          <p:cNvPr id="32786" name="TextBox 40"/>
          <p:cNvSpPr txBox="1">
            <a:spLocks noChangeArrowheads="1"/>
          </p:cNvSpPr>
          <p:nvPr/>
        </p:nvSpPr>
        <p:spPr bwMode="auto">
          <a:xfrm rot="2129214">
            <a:off x="8047038" y="4745038"/>
            <a:ext cx="471805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algn="ctr" eaLnBrk="0" hangingPunct="0"/>
            <a:r>
              <a:rPr lang="zh-CN" altLang="en-US" sz="2700" b="1">
                <a:latin typeface="微软雅黑" pitchFamily="34" charset="-122"/>
                <a:ea typeface="微软雅黑" pitchFamily="34" charset="-122"/>
              </a:rPr>
              <a:t>奴隶主民主政治</a:t>
            </a:r>
          </a:p>
        </p:txBody>
      </p:sp>
      <p:sp>
        <p:nvSpPr>
          <p:cNvPr id="42" name="任意多边形 41"/>
          <p:cNvSpPr/>
          <p:nvPr/>
        </p:nvSpPr>
        <p:spPr>
          <a:xfrm>
            <a:off x="4857750" y="4333875"/>
            <a:ext cx="4857750" cy="2524125"/>
          </a:xfrm>
          <a:custGeom>
            <a:avLst/>
            <a:gdLst>
              <a:gd name="connsiteX0" fmla="*/ 88641 w 3643603"/>
              <a:gd name="connsiteY0" fmla="*/ 0 h 1892560"/>
              <a:gd name="connsiteX1" fmla="*/ 517849 w 3643603"/>
              <a:gd name="connsiteY1" fmla="*/ 858416 h 1892560"/>
              <a:gd name="connsiteX2" fmla="*/ 3195734 w 3643603"/>
              <a:gd name="connsiteY2" fmla="*/ 1744825 h 1892560"/>
              <a:gd name="connsiteX3" fmla="*/ 3205065 w 3643603"/>
              <a:gd name="connsiteY3" fmla="*/ 1744825 h 1892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43603" h="1892560">
                <a:moveTo>
                  <a:pt x="88641" y="0"/>
                </a:moveTo>
                <a:cubicBezTo>
                  <a:pt x="44320" y="283806"/>
                  <a:pt x="0" y="567612"/>
                  <a:pt x="517849" y="858416"/>
                </a:cubicBezTo>
                <a:cubicBezTo>
                  <a:pt x="1035698" y="1149220"/>
                  <a:pt x="2747865" y="1597090"/>
                  <a:pt x="3195734" y="1744825"/>
                </a:cubicBezTo>
                <a:cubicBezTo>
                  <a:pt x="3643603" y="1892560"/>
                  <a:pt x="3424334" y="1818692"/>
                  <a:pt x="3205065" y="1744825"/>
                </a:cubicBezTo>
              </a:path>
            </a:pathLst>
          </a:cu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lIns="121917" tIns="60958" rIns="121917" bIns="60958"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32788" name="TextBox 42"/>
          <p:cNvSpPr txBox="1">
            <a:spLocks noChangeArrowheads="1"/>
          </p:cNvSpPr>
          <p:nvPr/>
        </p:nvSpPr>
        <p:spPr bwMode="auto">
          <a:xfrm>
            <a:off x="6384925" y="5692775"/>
            <a:ext cx="3846513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algn="ctr" eaLnBrk="0" hangingPunct="0"/>
            <a:r>
              <a:rPr lang="zh-CN" altLang="en-US" sz="2700" b="1">
                <a:latin typeface="微软雅黑" pitchFamily="34" charset="-122"/>
                <a:ea typeface="微软雅黑" pitchFamily="34" charset="-122"/>
              </a:rPr>
              <a:t>率领马其顿军队东征</a:t>
            </a:r>
          </a:p>
        </p:txBody>
      </p:sp>
      <p:sp>
        <p:nvSpPr>
          <p:cNvPr id="44" name="任意多边形 43"/>
          <p:cNvSpPr/>
          <p:nvPr/>
        </p:nvSpPr>
        <p:spPr>
          <a:xfrm>
            <a:off x="3714750" y="5715000"/>
            <a:ext cx="2392363" cy="976313"/>
          </a:xfrm>
          <a:custGeom>
            <a:avLst/>
            <a:gdLst>
              <a:gd name="connsiteX0" fmla="*/ 1794588 w 1794588"/>
              <a:gd name="connsiteY0" fmla="*/ 0 h 732452"/>
              <a:gd name="connsiteX1" fmla="*/ 1244082 w 1794588"/>
              <a:gd name="connsiteY1" fmla="*/ 382555 h 732452"/>
              <a:gd name="connsiteX2" fmla="*/ 180392 w 1794588"/>
              <a:gd name="connsiteY2" fmla="*/ 681134 h 732452"/>
              <a:gd name="connsiteX3" fmla="*/ 161731 w 1794588"/>
              <a:gd name="connsiteY3" fmla="*/ 690465 h 732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94588" h="732452">
                <a:moveTo>
                  <a:pt x="1794588" y="0"/>
                </a:moveTo>
                <a:cubicBezTo>
                  <a:pt x="1653851" y="134516"/>
                  <a:pt x="1513115" y="269033"/>
                  <a:pt x="1244082" y="382555"/>
                </a:cubicBezTo>
                <a:cubicBezTo>
                  <a:pt x="975049" y="496077"/>
                  <a:pt x="360784" y="629816"/>
                  <a:pt x="180392" y="681134"/>
                </a:cubicBezTo>
                <a:cubicBezTo>
                  <a:pt x="0" y="732452"/>
                  <a:pt x="80865" y="711458"/>
                  <a:pt x="161731" y="690465"/>
                </a:cubicBezTo>
              </a:path>
            </a:pathLst>
          </a:cu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lIns="121917" tIns="60958" rIns="121917" bIns="60958"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32790" name="TextBox 44"/>
          <p:cNvSpPr txBox="1">
            <a:spLocks noChangeArrowheads="1"/>
          </p:cNvSpPr>
          <p:nvPr/>
        </p:nvSpPr>
        <p:spPr bwMode="auto">
          <a:xfrm rot="2087081">
            <a:off x="4562475" y="5057775"/>
            <a:ext cx="2870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eaLnBrk="0" hangingPunct="0"/>
            <a:r>
              <a:rPr lang="zh-CN" altLang="en-US" sz="2700" b="1">
                <a:latin typeface="微软雅黑" pitchFamily="34" charset="-122"/>
                <a:ea typeface="微软雅黑" pitchFamily="34" charset="-122"/>
              </a:rPr>
              <a:t>亚历山大帝国</a:t>
            </a:r>
          </a:p>
        </p:txBody>
      </p:sp>
      <p:sp>
        <p:nvSpPr>
          <p:cNvPr id="32791" name="TextBox 45"/>
          <p:cNvSpPr txBox="1">
            <a:spLocks noChangeArrowheads="1"/>
          </p:cNvSpPr>
          <p:nvPr/>
        </p:nvSpPr>
        <p:spPr bwMode="auto">
          <a:xfrm rot="-1012734">
            <a:off x="3452813" y="5591175"/>
            <a:ext cx="2587625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algn="ctr" eaLnBrk="0" hangingPunct="0"/>
            <a:r>
              <a:rPr lang="zh-CN" altLang="en-US" sz="2700" b="1">
                <a:latin typeface="微软雅黑" pitchFamily="34" charset="-122"/>
                <a:ea typeface="微软雅黑" pitchFamily="34" charset="-122"/>
              </a:rPr>
              <a:t>影响（积极、消极）</a:t>
            </a:r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>
            <a:spLocks noChangeArrowheads="1"/>
          </p:cNvSpPr>
          <p:nvPr/>
        </p:nvSpPr>
        <p:spPr bwMode="auto">
          <a:xfrm>
            <a:off x="700357" y="1382354"/>
            <a:ext cx="11205893" cy="4953000"/>
          </a:xfrm>
          <a:prstGeom prst="roundRect">
            <a:avLst>
              <a:gd name="adj" fmla="val 16667"/>
            </a:avLst>
          </a:prstGeom>
          <a:solidFill>
            <a:srgbClr val="99CCFF">
              <a:alpha val="50195"/>
            </a:srgbClr>
          </a:solidFill>
          <a:ln w="28575" cap="rnd">
            <a:solidFill>
              <a:schemeClr val="tx2"/>
            </a:solidFill>
            <a:prstDash val="sysDot"/>
            <a:round/>
            <a:headEnd/>
            <a:tailEnd/>
          </a:ln>
        </p:spPr>
        <p:txBody>
          <a:bodyPr lIns="121917" tIns="60958" rIns="121917" bIns="60958"/>
          <a:lstStyle/>
          <a:p>
            <a:pPr eaLnBrk="0" hangingPunct="0"/>
            <a:r>
              <a:rPr lang="en-US" altLang="zh-CN" sz="40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40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、希腊的早期文明出现的</a:t>
            </a:r>
            <a:r>
              <a:rPr lang="zh-CN" altLang="en-US" sz="4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时间</a:t>
            </a:r>
            <a:r>
              <a:rPr lang="zh-CN" altLang="en-US" sz="40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4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地点</a:t>
            </a:r>
            <a:r>
              <a:rPr lang="zh-CN" altLang="en-US" sz="40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、有哪些著名的</a:t>
            </a:r>
            <a:r>
              <a:rPr lang="zh-CN" altLang="en-US" sz="4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城邦</a:t>
            </a:r>
            <a:r>
              <a:rPr lang="zh-CN" altLang="en-US" sz="40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？希腊城邦的公民和非公民有什么区别？</a:t>
            </a:r>
            <a:endParaRPr lang="en-US" sz="4000" b="1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0" hangingPunct="0"/>
            <a:r>
              <a:rPr lang="en-US" altLang="zh-CN" sz="40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40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、伯里克利改革的</a:t>
            </a:r>
            <a:r>
              <a:rPr lang="zh-CN" altLang="en-US" sz="4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sz="40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以及</a:t>
            </a:r>
            <a:r>
              <a:rPr lang="zh-CN" altLang="en-US" sz="4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评价</a:t>
            </a:r>
            <a:endParaRPr lang="en-US" altLang="zh-CN" sz="40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0" hangingPunct="0"/>
            <a:r>
              <a:rPr lang="en-US" altLang="zh-CN" sz="40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40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、请找出</a:t>
            </a:r>
            <a:r>
              <a:rPr lang="zh-CN" altLang="en-US" sz="4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马其顿王国</a:t>
            </a:r>
            <a:r>
              <a:rPr lang="zh-CN" altLang="en-US" sz="40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崛起的时间、地点</a:t>
            </a:r>
          </a:p>
          <a:p>
            <a:pPr eaLnBrk="0" hangingPunct="0"/>
            <a:r>
              <a:rPr lang="en-US" altLang="zh-CN" sz="40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40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、请概括</a:t>
            </a:r>
            <a:r>
              <a:rPr lang="zh-CN" altLang="en-US" sz="4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亚历山大东征</a:t>
            </a:r>
            <a:r>
              <a:rPr lang="zh-CN" altLang="en-US" sz="40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的时间、过程以及结果</a:t>
            </a:r>
          </a:p>
          <a:p>
            <a:pPr eaLnBrk="0" hangingPunct="0"/>
            <a:endParaRPr lang="en-US" altLang="zh-CN" sz="40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0" hangingPunct="0"/>
            <a:endParaRPr lang="zh-CN" altLang="en-US" sz="3700" dirty="0"/>
          </a:p>
          <a:p>
            <a:pPr eaLnBrk="0" hangingPunct="0"/>
            <a:endParaRPr lang="en-US" altLang="zh-CN" sz="3700" b="1" dirty="0">
              <a:latin typeface="华文中宋" pitchFamily="2" charset="-122"/>
              <a:ea typeface="华文中宋" pitchFamily="2" charset="-122"/>
            </a:endParaRPr>
          </a:p>
          <a:p>
            <a:pPr eaLnBrk="0" hangingPunct="0"/>
            <a:endParaRPr lang="zh-CN" altLang="en-US" sz="3700" b="1" dirty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3315" name="文本框 71701"/>
          <p:cNvSpPr txBox="1">
            <a:spLocks noChangeArrowheads="1"/>
          </p:cNvSpPr>
          <p:nvPr/>
        </p:nvSpPr>
        <p:spPr bwMode="auto">
          <a:xfrm>
            <a:off x="4743451" y="108389"/>
            <a:ext cx="4043094" cy="1231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1917" tIns="60958" rIns="121917" bIns="60958">
            <a:spAutoFit/>
          </a:bodyPr>
          <a:lstStyle/>
          <a:p>
            <a:pPr eaLnBrk="0" hangingPunct="0"/>
            <a:r>
              <a:rPr lang="zh-CN" altLang="en-US" sz="7200" b="1" dirty="0">
                <a:ea typeface="华康少女文字W5"/>
                <a:cs typeface="华康少女文字W5"/>
              </a:rPr>
              <a:t>自主学习</a:t>
            </a:r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4" descr="图片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1451" y="1060451"/>
            <a:ext cx="11887200" cy="5535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1583266" y="1920875"/>
            <a:ext cx="8832851" cy="6413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 dirty="0"/>
              <a:t>希腊半岛环海、多山、多岛屿</a:t>
            </a:r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2351618" y="2852738"/>
            <a:ext cx="7393516" cy="6413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/>
              <a:t>难以形成统一的政治中心</a:t>
            </a:r>
          </a:p>
        </p:txBody>
      </p:sp>
      <p:sp>
        <p:nvSpPr>
          <p:cNvPr id="9223" name="Text Box 7"/>
          <p:cNvSpPr txBox="1">
            <a:spLocks noChangeArrowheads="1"/>
          </p:cNvSpPr>
          <p:nvPr/>
        </p:nvSpPr>
        <p:spPr bwMode="auto">
          <a:xfrm>
            <a:off x="3983567" y="4005264"/>
            <a:ext cx="3071284" cy="7016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</a:rPr>
              <a:t>城邦体制</a:t>
            </a:r>
          </a:p>
        </p:txBody>
      </p:sp>
      <p:sp>
        <p:nvSpPr>
          <p:cNvPr id="5126" name="Rectangle 7"/>
          <p:cNvSpPr>
            <a:spLocks noChangeArrowheads="1"/>
          </p:cNvSpPr>
          <p:nvPr/>
        </p:nvSpPr>
        <p:spPr bwMode="auto">
          <a:xfrm>
            <a:off x="527051" y="188913"/>
            <a:ext cx="4301177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 b="1" dirty="0"/>
              <a:t>一、希腊地理环境</a:t>
            </a:r>
          </a:p>
        </p:txBody>
      </p:sp>
    </p:spTree>
    <p:extLst>
      <p:ext uri="{BB962C8B-B14F-4D97-AF65-F5344CB8AC3E}">
        <p14:creationId xmlns:p14="http://schemas.microsoft.com/office/powerpoint/2010/main" xmlns="" val="84397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 animBg="1" autoUpdateAnimBg="0"/>
      <p:bldP spid="9222" grpId="0" animBg="1" autoUpdateAnimBg="0"/>
      <p:bldP spid="9223" grpId="0" animBg="1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image04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563" y="509588"/>
            <a:ext cx="7767637" cy="595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1" name="Text Box 3"/>
          <p:cNvSpPr txBox="1">
            <a:spLocks noChangeArrowheads="1"/>
          </p:cNvSpPr>
          <p:nvPr/>
        </p:nvSpPr>
        <p:spPr bwMode="auto">
          <a:xfrm>
            <a:off x="8432800" y="457200"/>
            <a:ext cx="3149600" cy="581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700" b="1">
                <a:latin typeface="微软雅黑" pitchFamily="34" charset="-122"/>
                <a:ea typeface="微软雅黑" pitchFamily="34" charset="-122"/>
              </a:rPr>
              <a:t>希腊半岛山峦起伏，海岸线曲折，东邻爱琴海，岛屿星罗棋布。境内四分之三为山地，粮食不能自给，经济作物主要有</a:t>
            </a:r>
            <a:r>
              <a:rPr lang="zh-CN" altLang="en-US" sz="37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橄榄和葡萄</a:t>
            </a:r>
            <a:r>
              <a:rPr lang="zh-CN" altLang="en-US" sz="3700" b="1"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 bldLvl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 descr="91010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1619" name="Oval 3"/>
          <p:cNvSpPr>
            <a:spLocks noChangeArrowheads="1"/>
          </p:cNvSpPr>
          <p:nvPr/>
        </p:nvSpPr>
        <p:spPr bwMode="auto">
          <a:xfrm>
            <a:off x="5181600" y="5791200"/>
            <a:ext cx="3149600" cy="647700"/>
          </a:xfrm>
          <a:prstGeom prst="ellipse">
            <a:avLst/>
          </a:prstGeom>
          <a:solidFill>
            <a:schemeClr val="bg1">
              <a:alpha val="0"/>
            </a:schemeClr>
          </a:solidFill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lIns="121917" tIns="60958" rIns="121917" bIns="60958" anchor="ctr"/>
          <a:lstStyle/>
          <a:p>
            <a:pPr eaLnBrk="0" hangingPunct="0"/>
            <a:endParaRPr lang="zh-CN" altLang="en-US"/>
          </a:p>
        </p:txBody>
      </p:sp>
      <p:sp>
        <p:nvSpPr>
          <p:cNvPr id="111620" name="Line 4"/>
          <p:cNvSpPr>
            <a:spLocks noChangeShapeType="1"/>
          </p:cNvSpPr>
          <p:nvPr/>
        </p:nvSpPr>
        <p:spPr bwMode="auto">
          <a:xfrm flipV="1">
            <a:off x="7010400" y="4495800"/>
            <a:ext cx="1727200" cy="1223963"/>
          </a:xfrm>
          <a:prstGeom prst="line">
            <a:avLst/>
          </a:prstGeom>
          <a:noFill/>
          <a:ln w="66675">
            <a:solidFill>
              <a:srgbClr val="FF0000"/>
            </a:solidFill>
            <a:round/>
            <a:headEnd/>
            <a:tailEnd type="triangle" w="lg" len="lg"/>
          </a:ln>
          <a:effectLst>
            <a:outerShdw dist="35921" dir="2700000" algn="ctr" rotWithShape="0">
              <a:schemeClr val="tx1"/>
            </a:outerShdw>
          </a:effectLst>
        </p:spPr>
        <p:txBody>
          <a:bodyPr lIns="121917" tIns="60958" rIns="121917" bIns="60958"/>
          <a:lstStyle/>
          <a:p>
            <a:pPr eaLnBrk="0" hangingPunct="0"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11621" name="Oval 5"/>
          <p:cNvSpPr>
            <a:spLocks noChangeArrowheads="1"/>
          </p:cNvSpPr>
          <p:nvPr/>
        </p:nvSpPr>
        <p:spPr bwMode="auto">
          <a:xfrm>
            <a:off x="4267200" y="3733800"/>
            <a:ext cx="1320800" cy="533400"/>
          </a:xfrm>
          <a:prstGeom prst="ellipse">
            <a:avLst/>
          </a:prstGeom>
          <a:solidFill>
            <a:schemeClr val="bg1">
              <a:alpha val="0"/>
            </a:schemeClr>
          </a:solidFill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lIns="121917" tIns="60958" rIns="121917" bIns="60958" anchor="ctr"/>
          <a:lstStyle/>
          <a:p>
            <a:pPr eaLnBrk="0" hangingPunct="0"/>
            <a:endParaRPr lang="zh-CN" altLang="en-US"/>
          </a:p>
        </p:txBody>
      </p:sp>
      <p:sp>
        <p:nvSpPr>
          <p:cNvPr id="111622" name="Line 6"/>
          <p:cNvSpPr>
            <a:spLocks noChangeShapeType="1"/>
          </p:cNvSpPr>
          <p:nvPr/>
        </p:nvSpPr>
        <p:spPr bwMode="auto">
          <a:xfrm flipH="1" flipV="1">
            <a:off x="2946400" y="2743200"/>
            <a:ext cx="1727200" cy="919163"/>
          </a:xfrm>
          <a:prstGeom prst="line">
            <a:avLst/>
          </a:prstGeom>
          <a:noFill/>
          <a:ln w="66675">
            <a:solidFill>
              <a:srgbClr val="FF0000"/>
            </a:solidFill>
            <a:round/>
            <a:headEnd/>
            <a:tailEnd type="triangle" w="lg" len="lg"/>
          </a:ln>
          <a:effectLst>
            <a:outerShdw dist="35921" dir="2700000" algn="ctr" rotWithShape="0">
              <a:schemeClr val="tx1"/>
            </a:outerShdw>
          </a:effectLst>
        </p:spPr>
        <p:txBody>
          <a:bodyPr lIns="121917" tIns="60958" rIns="121917" bIns="60958"/>
          <a:lstStyle/>
          <a:p>
            <a:pPr eaLnBrk="0" hangingPunct="0"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11623" name="Text Box 7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1524000" y="2133600"/>
            <a:ext cx="1966913" cy="533400"/>
          </a:xfrm>
          <a:prstGeom prst="rect">
            <a:avLst/>
          </a:prstGeom>
          <a:solidFill>
            <a:srgbClr val="000080"/>
          </a:solidFill>
          <a:ln w="57150" cmpd="thickThin">
            <a:solidFill>
              <a:schemeClr val="tx2"/>
            </a:solidFill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 eaLnBrk="0" hangingPunct="0"/>
            <a:r>
              <a:rPr lang="zh-CN" altLang="en-US" sz="2700" b="1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迈锡尼文明</a:t>
            </a:r>
          </a:p>
        </p:txBody>
      </p:sp>
      <p:sp>
        <p:nvSpPr>
          <p:cNvPr id="111624" name="Text Box 8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4267200" y="381000"/>
            <a:ext cx="7924800" cy="1262063"/>
          </a:xfrm>
          <a:prstGeom prst="rect">
            <a:avLst/>
          </a:prstGeom>
          <a:solidFill>
            <a:srgbClr val="000080"/>
          </a:solidFill>
          <a:ln w="57150" cmpd="thickThin">
            <a:solidFill>
              <a:schemeClr val="bg1"/>
            </a:solidFill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eaLnBrk="0" hangingPunct="0"/>
            <a:r>
              <a:rPr lang="en-US" altLang="zh-CN" sz="3700" b="1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3700" b="1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希腊文明是西方文明之源，早期的希腊文明也称为爱琴文明</a:t>
            </a:r>
            <a:endParaRPr lang="zh-CN" altLang="en-US" sz="2700" b="1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344" name="Text Box 9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8229600" y="5334000"/>
            <a:ext cx="1277938" cy="533400"/>
          </a:xfrm>
          <a:prstGeom prst="rect">
            <a:avLst/>
          </a:prstGeom>
          <a:solidFill>
            <a:srgbClr val="000080"/>
          </a:solidFill>
          <a:ln w="57150" cmpd="thickThin">
            <a:solidFill>
              <a:schemeClr val="tx2"/>
            </a:solidFill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 eaLnBrk="0" hangingPunct="0"/>
            <a:r>
              <a:rPr lang="zh-CN" altLang="en-US" sz="2700" b="1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发祥地</a:t>
            </a:r>
          </a:p>
        </p:txBody>
      </p:sp>
      <p:sp>
        <p:nvSpPr>
          <p:cNvPr id="111626" name="Text Box 10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8331200" y="3962400"/>
            <a:ext cx="1966913" cy="533400"/>
          </a:xfrm>
          <a:prstGeom prst="rect">
            <a:avLst/>
          </a:prstGeom>
          <a:solidFill>
            <a:srgbClr val="000080"/>
          </a:solidFill>
          <a:ln w="57150" cmpd="thickThin">
            <a:solidFill>
              <a:schemeClr val="tx2"/>
            </a:solidFill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 eaLnBrk="0" hangingPunct="0"/>
            <a:r>
              <a:rPr lang="zh-CN" altLang="en-US" sz="2700" b="1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克里特文明</a:t>
            </a:r>
          </a:p>
        </p:txBody>
      </p:sp>
      <p:sp>
        <p:nvSpPr>
          <p:cNvPr id="111627" name="Oval 11"/>
          <p:cNvSpPr>
            <a:spLocks noChangeArrowheads="1"/>
          </p:cNvSpPr>
          <p:nvPr/>
        </p:nvSpPr>
        <p:spPr bwMode="auto">
          <a:xfrm>
            <a:off x="4673600" y="2209800"/>
            <a:ext cx="5892800" cy="838200"/>
          </a:xfrm>
          <a:prstGeom prst="ellipse">
            <a:avLst/>
          </a:prstGeom>
          <a:solidFill>
            <a:srgbClr val="000080"/>
          </a:solidFill>
          <a:ln w="38100">
            <a:solidFill>
              <a:srgbClr val="FFFF00"/>
            </a:solidFill>
            <a:round/>
            <a:headEnd/>
            <a:tailEnd/>
          </a:ln>
        </p:spPr>
        <p:txBody>
          <a:bodyPr wrap="none" lIns="121917" tIns="60958" rIns="121917" bIns="60958" anchor="ctr"/>
          <a:lstStyle/>
          <a:p>
            <a:pPr algn="ctr" eaLnBrk="0" hangingPunct="0"/>
            <a:r>
              <a:rPr lang="zh-CN" altLang="en-US" sz="6400" b="1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爱琴文明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16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16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16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11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16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16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16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16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16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1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16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16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16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16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19" grpId="0" animBg="1"/>
      <p:bldP spid="111621" grpId="0" animBg="1"/>
      <p:bldP spid="111623" grpId="0" animBg="1"/>
      <p:bldP spid="111624" grpId="0" animBg="1"/>
      <p:bldP spid="111626" grpId="0" animBg="1"/>
      <p:bldP spid="11162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681788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>
            <a:noFill/>
            <a:miter lim="800000"/>
            <a:headEnd/>
            <a:tailEnd/>
          </a:ln>
        </p:spPr>
      </p:pic>
      <p:sp>
        <p:nvSpPr>
          <p:cNvPr id="90119" name="AutoShape 7"/>
          <p:cNvSpPr>
            <a:spLocks noChangeArrowheads="1"/>
          </p:cNvSpPr>
          <p:nvPr/>
        </p:nvSpPr>
        <p:spPr bwMode="auto">
          <a:xfrm>
            <a:off x="4775200" y="3200400"/>
            <a:ext cx="576263" cy="431800"/>
          </a:xfrm>
          <a:prstGeom prst="star5">
            <a:avLst/>
          </a:prstGeom>
          <a:solidFill>
            <a:schemeClr val="accent1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 eaLnBrk="0" hangingPunct="0"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90120" name="AutoShape 8"/>
          <p:cNvSpPr>
            <a:spLocks noChangeArrowheads="1"/>
          </p:cNvSpPr>
          <p:nvPr/>
        </p:nvSpPr>
        <p:spPr bwMode="auto">
          <a:xfrm>
            <a:off x="3149600" y="3886200"/>
            <a:ext cx="576263" cy="431800"/>
          </a:xfrm>
          <a:prstGeom prst="star5">
            <a:avLst/>
          </a:prstGeom>
          <a:solidFill>
            <a:schemeClr val="accent1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 eaLnBrk="0" hangingPunct="0"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90121" name="AutoShape 9"/>
          <p:cNvSpPr>
            <a:spLocks noChangeArrowheads="1"/>
          </p:cNvSpPr>
          <p:nvPr/>
        </p:nvSpPr>
        <p:spPr bwMode="auto">
          <a:xfrm>
            <a:off x="5080000" y="1193800"/>
            <a:ext cx="4313238" cy="2306638"/>
          </a:xfrm>
          <a:prstGeom prst="cloudCallout">
            <a:avLst>
              <a:gd name="adj1" fmla="val -43727"/>
              <a:gd name="adj2" fmla="val 49329"/>
            </a:avLst>
          </a:prstGeom>
          <a:solidFill>
            <a:schemeClr val="accent1">
              <a:lumMod val="75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lIns="121917" tIns="60958" rIns="121917" bIns="60958"/>
          <a:lstStyle/>
          <a:p>
            <a:pPr algn="ctr" eaLnBrk="0" hangingPunct="0">
              <a:defRPr/>
            </a:pPr>
            <a:r>
              <a:rPr lang="zh-CN" altLang="en-US" sz="37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雅典</a:t>
            </a:r>
          </a:p>
          <a:p>
            <a:pPr algn="ctr" eaLnBrk="0" hangingPunct="0">
              <a:defRPr/>
            </a:pPr>
            <a:r>
              <a:rPr lang="zh-CN" altLang="en-US" sz="37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奴隶制共和国</a:t>
            </a:r>
          </a:p>
        </p:txBody>
      </p:sp>
      <p:sp>
        <p:nvSpPr>
          <p:cNvPr id="90122" name="AutoShape 10"/>
          <p:cNvSpPr>
            <a:spLocks noChangeArrowheads="1"/>
          </p:cNvSpPr>
          <p:nvPr/>
        </p:nvSpPr>
        <p:spPr bwMode="auto">
          <a:xfrm>
            <a:off x="571500" y="4445000"/>
            <a:ext cx="5524500" cy="2032000"/>
          </a:xfrm>
          <a:prstGeom prst="cloudCallout">
            <a:avLst>
              <a:gd name="adj1" fmla="val 96"/>
              <a:gd name="adj2" fmla="val -61342"/>
            </a:avLst>
          </a:prstGeom>
          <a:solidFill>
            <a:schemeClr val="accent1">
              <a:lumMod val="75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lIns="121917" tIns="60958" rIns="121917" bIns="60958"/>
          <a:lstStyle/>
          <a:p>
            <a:pPr algn="ctr" eaLnBrk="0" hangingPunct="0">
              <a:defRPr/>
            </a:pPr>
            <a:r>
              <a:rPr lang="zh-CN" altLang="en-US" sz="37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斯巴达</a:t>
            </a:r>
          </a:p>
          <a:p>
            <a:pPr algn="ctr" eaLnBrk="0" hangingPunct="0">
              <a:defRPr/>
            </a:pPr>
            <a:r>
              <a:rPr lang="zh-CN" altLang="en-US" sz="37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崇尚武力</a:t>
            </a:r>
          </a:p>
          <a:p>
            <a:pPr algn="ctr" eaLnBrk="0" hangingPunct="0">
              <a:defRPr/>
            </a:pPr>
            <a:r>
              <a:rPr lang="zh-CN" altLang="en-US" sz="37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的城邦</a:t>
            </a:r>
          </a:p>
        </p:txBody>
      </p:sp>
      <p:sp>
        <p:nvSpPr>
          <p:cNvPr id="90123" name="Text Box 11"/>
          <p:cNvSpPr txBox="1">
            <a:spLocks noChangeArrowheads="1"/>
          </p:cNvSpPr>
          <p:nvPr/>
        </p:nvSpPr>
        <p:spPr bwMode="auto">
          <a:xfrm>
            <a:off x="5143500" y="6161088"/>
            <a:ext cx="2160588" cy="696912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121917" tIns="60958" rIns="121917" bIns="60958">
            <a:spAutoFit/>
          </a:bodyPr>
          <a:lstStyle/>
          <a:p>
            <a:pPr eaLnBrk="0" hangingPunct="0">
              <a:defRPr/>
            </a:pPr>
            <a:r>
              <a:rPr lang="zh-CN" altLang="en-US" sz="37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古代希腊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21" grpId="0" animBg="1"/>
      <p:bldP spid="9012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0898" name="Group 2"/>
          <p:cNvGraphicFramePr>
            <a:graphicFrameLocks noGrp="1"/>
          </p:cNvGraphicFramePr>
          <p:nvPr/>
        </p:nvGraphicFramePr>
        <p:xfrm>
          <a:off x="1981201" y="736601"/>
          <a:ext cx="7993063" cy="5359401"/>
        </p:xfrm>
        <a:graphic>
          <a:graphicData uri="http://schemas.openxmlformats.org/drawingml/2006/table">
            <a:tbl>
              <a:tblPr/>
              <a:tblGrid>
                <a:gridCol w="2663825"/>
                <a:gridCol w="2665413"/>
                <a:gridCol w="2663825"/>
              </a:tblGrid>
              <a:tr h="1558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             </a:t>
                      </a: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城 邦 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内 容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雅典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斯巴达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11604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4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地理位置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</a:tr>
              <a:tr h="13223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4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经济活动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BF5"/>
                    </a:solidFill>
                  </a:tcPr>
                </a:tc>
              </a:tr>
              <a:tr h="13176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4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城邦特色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</a:tr>
            </a:tbl>
          </a:graphicData>
        </a:graphic>
      </p:graphicFrame>
      <p:cxnSp>
        <p:nvCxnSpPr>
          <p:cNvPr id="20503" name="直接连接符 7"/>
          <p:cNvCxnSpPr>
            <a:cxnSpLocks noChangeShapeType="1"/>
          </p:cNvCxnSpPr>
          <p:nvPr/>
        </p:nvCxnSpPr>
        <p:spPr bwMode="auto">
          <a:xfrm>
            <a:off x="1981200" y="812800"/>
            <a:ext cx="2667000" cy="1447800"/>
          </a:xfrm>
          <a:prstGeom prst="line">
            <a:avLst/>
          </a:prstGeom>
          <a:noFill/>
          <a:ln w="57150">
            <a:solidFill>
              <a:srgbClr val="00B0F0"/>
            </a:solidFill>
            <a:round/>
            <a:headEnd/>
            <a:tailEnd/>
          </a:ln>
        </p:spPr>
      </p:cxnSp>
      <p:sp>
        <p:nvSpPr>
          <p:cNvPr id="80921" name="TextBox 14"/>
          <p:cNvSpPr txBox="1">
            <a:spLocks noChangeArrowheads="1"/>
          </p:cNvSpPr>
          <p:nvPr/>
        </p:nvSpPr>
        <p:spPr bwMode="auto">
          <a:xfrm>
            <a:off x="4859339" y="2565400"/>
            <a:ext cx="21605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3399"/>
                </a:solidFill>
                <a:ea typeface="黑体" pitchFamily="49" charset="-122"/>
              </a:rPr>
              <a:t>临海国家</a:t>
            </a:r>
          </a:p>
        </p:txBody>
      </p:sp>
      <p:sp>
        <p:nvSpPr>
          <p:cNvPr id="80922" name="TextBox 15"/>
          <p:cNvSpPr txBox="1">
            <a:spLocks noChangeArrowheads="1"/>
          </p:cNvSpPr>
          <p:nvPr/>
        </p:nvSpPr>
        <p:spPr bwMode="auto">
          <a:xfrm>
            <a:off x="7596189" y="2641600"/>
            <a:ext cx="21605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3399"/>
                </a:solidFill>
                <a:ea typeface="黑体" pitchFamily="49" charset="-122"/>
              </a:rPr>
              <a:t>内陆国家</a:t>
            </a:r>
          </a:p>
        </p:txBody>
      </p:sp>
      <p:sp>
        <p:nvSpPr>
          <p:cNvPr id="80923" name="TextBox 17"/>
          <p:cNvSpPr txBox="1">
            <a:spLocks noChangeArrowheads="1"/>
          </p:cNvSpPr>
          <p:nvPr/>
        </p:nvSpPr>
        <p:spPr bwMode="auto">
          <a:xfrm>
            <a:off x="4651376" y="3784600"/>
            <a:ext cx="26638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3399"/>
                </a:solidFill>
                <a:ea typeface="黑体" pitchFamily="49" charset="-122"/>
              </a:rPr>
              <a:t>工商业为主</a:t>
            </a:r>
          </a:p>
        </p:txBody>
      </p:sp>
      <p:sp>
        <p:nvSpPr>
          <p:cNvPr id="80924" name="TextBox 18"/>
          <p:cNvSpPr txBox="1">
            <a:spLocks noChangeArrowheads="1"/>
          </p:cNvSpPr>
          <p:nvPr/>
        </p:nvSpPr>
        <p:spPr bwMode="auto">
          <a:xfrm>
            <a:off x="7620000" y="3794125"/>
            <a:ext cx="21605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3399"/>
                </a:solidFill>
                <a:ea typeface="黑体" pitchFamily="49" charset="-122"/>
              </a:rPr>
              <a:t>农业为主</a:t>
            </a:r>
          </a:p>
        </p:txBody>
      </p:sp>
      <p:sp>
        <p:nvSpPr>
          <p:cNvPr id="80925" name="TextBox 19"/>
          <p:cNvSpPr txBox="1">
            <a:spLocks noChangeArrowheads="1"/>
          </p:cNvSpPr>
          <p:nvPr/>
        </p:nvSpPr>
        <p:spPr bwMode="auto">
          <a:xfrm>
            <a:off x="7539038" y="4851401"/>
            <a:ext cx="2519362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FF"/>
                </a:solidFill>
                <a:ea typeface="黑体" pitchFamily="49" charset="-122"/>
              </a:rPr>
              <a:t>崇尚武力、贵族统治</a:t>
            </a:r>
          </a:p>
        </p:txBody>
      </p:sp>
      <p:sp>
        <p:nvSpPr>
          <p:cNvPr id="80926" name="TextBox 20"/>
          <p:cNvSpPr txBox="1">
            <a:spLocks noChangeArrowheads="1"/>
          </p:cNvSpPr>
          <p:nvPr/>
        </p:nvSpPr>
        <p:spPr bwMode="auto">
          <a:xfrm>
            <a:off x="4868863" y="5080000"/>
            <a:ext cx="2209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FF"/>
                </a:solidFill>
                <a:ea typeface="黑体" pitchFamily="49" charset="-122"/>
              </a:rPr>
              <a:t>民主制度</a:t>
            </a:r>
          </a:p>
        </p:txBody>
      </p:sp>
    </p:spTree>
    <p:extLst>
      <p:ext uri="{BB962C8B-B14F-4D97-AF65-F5344CB8AC3E}">
        <p14:creationId xmlns:p14="http://schemas.microsoft.com/office/powerpoint/2010/main" xmlns="" val="2574759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0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1000"/>
                                        <p:tgtEl>
                                          <p:spTgt spid="80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1000"/>
                                        <p:tgtEl>
                                          <p:spTgt spid="80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09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09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0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9" dur="1000"/>
                                        <p:tgtEl>
                                          <p:spTgt spid="80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1000"/>
                                        <p:tgtEl>
                                          <p:spTgt spid="80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921" grpId="0"/>
      <p:bldP spid="80922" grpId="0"/>
      <p:bldP spid="80923" grpId="0"/>
      <p:bldP spid="80924" grpId="0"/>
      <p:bldP spid="80925" grpId="0"/>
      <p:bldP spid="8092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394"/>
  <p:tag name="KSO_WM_UNIT_TYPE" val="l_i"/>
  <p:tag name="KSO_WM_UNIT_INDEX" val="1_2"/>
  <p:tag name="KSO_WM_UNIT_ID" val="custom160394_10*l_i*1_2"/>
  <p:tag name="KSO_WM_UNIT_CLEAR" val="1"/>
  <p:tag name="KSO_WM_UNIT_LAYERLEVEL" val="1_1"/>
  <p:tag name="KSO_WM_DIAGRAM_GROUP_CODE" val="l1-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394"/>
  <p:tag name="KSO_WM_UNIT_TYPE" val="a"/>
  <p:tag name="KSO_WM_UNIT_INDEX" val="1"/>
  <p:tag name="KSO_WM_UNIT_ID" val="custom160394_10*a*1"/>
  <p:tag name="KSO_WM_UNIT_CLEAR" val="1"/>
  <p:tag name="KSO_WM_UNIT_LAYERLEVEL" val="1"/>
  <p:tag name="KSO_WM_UNIT_VALUE" val="6"/>
  <p:tag name="KSO_WM_UNIT_ISCONTENTSTITLE" val="1"/>
  <p:tag name="KSO_WM_UNIT_HIGHLIGHT" val="0"/>
  <p:tag name="KSO_WM_UNIT_COMPATIBLE" val="0"/>
  <p:tag name="KSO_WM_UNIT_PRESET_TEXT" val="Contents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394"/>
  <p:tag name="KSO_WM_UNIT_TYPE" val="l_i"/>
  <p:tag name="KSO_WM_UNIT_INDEX" val="1_1"/>
  <p:tag name="KSO_WM_UNIT_ID" val="custom160394_10*l_i*1_1"/>
  <p:tag name="KSO_WM_UNIT_CLEAR" val="1"/>
  <p:tag name="KSO_WM_UNIT_LAYERLEVEL" val="1_1"/>
  <p:tag name="KSO_WM_DIAGRAM_GROUP_CODE" val="l1-1"/>
</p:tagLst>
</file>

<file path=ppt/theme/theme1.xml><?xml version="1.0" encoding="utf-8"?>
<a:theme xmlns:a="http://schemas.openxmlformats.org/drawingml/2006/main" name="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153</TotalTime>
  <Words>2838</Words>
  <PresentationFormat>自定义</PresentationFormat>
  <Paragraphs>179</Paragraphs>
  <Slides>30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1" baseType="lpstr">
      <vt:lpstr>自定义设计方案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如何评价雅典奴隶制民主政治？</vt:lpstr>
      <vt:lpstr>幻灯片 22</vt:lpstr>
      <vt:lpstr>亚历山大大帝</vt:lpstr>
      <vt:lpstr>“把世界当做自己的家乡”</vt:lpstr>
      <vt:lpstr>幻灯片 25</vt:lpstr>
      <vt:lpstr>幻灯片 26</vt:lpstr>
      <vt:lpstr>幻灯片 27</vt:lpstr>
      <vt:lpstr>幻灯片 28</vt:lpstr>
      <vt:lpstr>有人说：“亚历山大东征是一次侵略战争没 有任何积极意义。”对此，你如何看待？</vt:lpstr>
      <vt:lpstr>幻灯片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dcterms:created xsi:type="dcterms:W3CDTF">2017-11-13T08:28:00Z</dcterms:created>
  <dcterms:modified xsi:type="dcterms:W3CDTF">2018-10-22T01:41:56Z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2052-10.1.0.7346</vt:lpwstr>
  </property>
</Properties>
</file>