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675" r:id="rId3"/>
  </p:sldMasterIdLst>
  <p:notesMasterIdLst>
    <p:notesMasterId r:id="rId53"/>
  </p:notesMasterIdLst>
  <p:sldIdLst>
    <p:sldId id="257" r:id="rId4"/>
    <p:sldId id="446" r:id="rId5"/>
    <p:sldId id="260" r:id="rId6"/>
    <p:sldId id="390" r:id="rId7"/>
    <p:sldId id="264" r:id="rId8"/>
    <p:sldId id="261" r:id="rId9"/>
    <p:sldId id="262" r:id="rId10"/>
    <p:sldId id="387" r:id="rId11"/>
    <p:sldId id="321" r:id="rId12"/>
    <p:sldId id="389" r:id="rId13"/>
    <p:sldId id="391" r:id="rId14"/>
    <p:sldId id="392" r:id="rId15"/>
    <p:sldId id="448" r:id="rId16"/>
    <p:sldId id="449" r:id="rId17"/>
    <p:sldId id="450" r:id="rId18"/>
    <p:sldId id="282" r:id="rId19"/>
    <p:sldId id="283" r:id="rId20"/>
    <p:sldId id="352" r:id="rId21"/>
    <p:sldId id="393" r:id="rId22"/>
    <p:sldId id="451" r:id="rId23"/>
    <p:sldId id="452" r:id="rId24"/>
    <p:sldId id="394" r:id="rId25"/>
    <p:sldId id="395" r:id="rId26"/>
    <p:sldId id="275" r:id="rId27"/>
    <p:sldId id="274" r:id="rId28"/>
    <p:sldId id="276" r:id="rId29"/>
    <p:sldId id="277" r:id="rId30"/>
    <p:sldId id="396" r:id="rId31"/>
    <p:sldId id="397" r:id="rId32"/>
    <p:sldId id="398" r:id="rId33"/>
    <p:sldId id="399" r:id="rId34"/>
    <p:sldId id="279" r:id="rId35"/>
    <p:sldId id="354" r:id="rId36"/>
    <p:sldId id="285" r:id="rId37"/>
    <p:sldId id="401" r:id="rId38"/>
    <p:sldId id="369" r:id="rId39"/>
    <p:sldId id="434" r:id="rId40"/>
    <p:sldId id="435" r:id="rId41"/>
    <p:sldId id="436" r:id="rId42"/>
    <p:sldId id="437" r:id="rId43"/>
    <p:sldId id="495" r:id="rId44"/>
    <p:sldId id="438" r:id="rId45"/>
    <p:sldId id="439" r:id="rId46"/>
    <p:sldId id="372" r:id="rId47"/>
    <p:sldId id="440" r:id="rId48"/>
    <p:sldId id="441" r:id="rId49"/>
    <p:sldId id="442" r:id="rId50"/>
    <p:sldId id="443" r:id="rId51"/>
    <p:sldId id="444" r:id="rId5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00"/>
    <a:srgbClr val="FF0000"/>
    <a:srgbClr val="FFFF00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404" y="-96"/>
      </p:cViewPr>
      <p:guideLst>
        <p:guide orient="horz" pos="21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93D7B3F-EA8B-4104-B087-F9484B1F99A9}" type="datetimeFigureOut">
              <a:rPr lang="zh-CN" altLang="en-US"/>
              <a:pPr>
                <a:defRPr/>
              </a:pPr>
              <a:t>2018-09-11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4CB7BAD-2C3F-4559-B8B7-513A4B9E31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幻灯片图像占位符 79873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文本占位符 79874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7065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2B5D7E9-A3A7-463E-B8AF-009CC70CD3B4}" type="slidenum">
              <a:rPr lang="zh-CN" altLang="en-US" smtClean="0">
                <a:ea typeface="宋体" charset="-122"/>
              </a:rPr>
              <a:pPr/>
              <a:t>28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幻灯片图像占位符 8192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6" name="文本占位符 8192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7270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6662B9A-C504-4028-ACC8-75BCA7585D07}" type="slidenum">
              <a:rPr lang="zh-CN" altLang="en-US" smtClean="0">
                <a:ea typeface="宋体" charset="-122"/>
              </a:rPr>
              <a:pPr/>
              <a:t>29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15363"/>
          <p:cNvSpPr/>
          <p:nvPr/>
        </p:nvSpPr>
        <p:spPr>
          <a:xfrm>
            <a:off x="285750" y="2803525"/>
            <a:ext cx="1588" cy="3035300"/>
          </a:xfrm>
          <a:custGeom>
            <a:avLst/>
            <a:gdLst/>
            <a:ahLst/>
            <a:cxnLst/>
            <a:rect l="0" t="0" r="0" b="0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62" name="标题 15361"/>
          <p:cNvSpPr>
            <a:spLocks noGrp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 algn="ctr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5363" name="副标题 15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5" name="页脚占位符 1536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ctr">
              <a:defRPr sz="14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536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400"/>
            </a:lvl1pPr>
          </a:lstStyle>
          <a:p>
            <a:pPr>
              <a:defRPr/>
            </a:pPr>
            <a:fld id="{C2C8E3BF-8B9B-426C-B50F-C5611F4838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日期占位符 15366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433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434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434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FD17D-FE4C-4488-9474-E5709558B2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52930" cy="5727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433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434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434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82790F-71FD-4049-8A58-B89BEBFF5E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1433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434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434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440DF5-27D2-463D-934B-5D1E3F652B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ClrTx/>
              <a:defRPr>
                <a:solidFill>
                  <a:schemeClr val="tx2"/>
                </a:solidFill>
                <a:effectLst/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ClrTx/>
              <a:defRPr>
                <a:solidFill>
                  <a:schemeClr val="tx2"/>
                </a:solidFill>
                <a:effectLst/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ClrTx/>
              <a:defRPr>
                <a:effectLst/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9F28621-D346-4453-9696-E9C0A3A27DD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06C36-5961-4D0C-8FA0-B028C180F51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373B2-AE4E-45E5-8CDB-5F5922399DE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284381-B3E4-4D0E-9DAA-94AB6B3C0DB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C80BCA-B0AF-4633-8A12-FA5F294FEA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916FE8-3483-47C6-9131-E5A476D8C2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8525FA-AF9B-4A49-BE81-20E12E09202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433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434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434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530E-9C3C-4D51-A8C4-99817031DF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A3279D-52B2-422A-8B3D-EAA38749AE2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C3FDDD-4158-45A8-B85A-431C72F54E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58D831-9594-4BD6-A7E9-4D8A7D78261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231CD-81E5-490A-83E2-1E215A0CE3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88F907-EEE8-4975-A835-A8CFDD4D47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D2909B-4F67-4157-8057-4C898380B97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17DC66-F3B1-4A91-81E2-EC5D1B823906}" type="datetimeFigureOut">
              <a:rPr lang="zh-CN" altLang="en-US"/>
              <a:pPr>
                <a:defRPr/>
              </a:pPr>
              <a:t>2018-09-11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DDBD64-904C-4F51-BA84-0E0B443BE1B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D7F20-9D41-4A52-A062-C082CE017A8C}" type="datetimeFigureOut">
              <a:rPr lang="zh-CN" altLang="en-US"/>
              <a:pPr>
                <a:defRPr/>
              </a:pPr>
              <a:t>2018-09-11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31C461-6C00-4EF7-92A4-85FC3D1FAE8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4406900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35782-C15B-4E83-B1BE-C78E1157C321}" type="datetimeFigureOut">
              <a:rPr lang="zh-CN" altLang="en-US"/>
              <a:pPr>
                <a:defRPr/>
              </a:pPr>
              <a:t>2018-09-11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72E51-3452-4337-BBE5-E85D29D836D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5765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600200"/>
            <a:ext cx="405765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6D943D-4D40-434B-9242-55333F2B003B}" type="datetimeFigureOut">
              <a:rPr lang="zh-CN" altLang="en-US"/>
              <a:pPr>
                <a:defRPr/>
              </a:pPr>
              <a:t>2018-09-11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3477E-71BA-470F-ACF4-6BE5CB58286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433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434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434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299B1-61EC-489A-9A5B-223DB9790C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39791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39791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9" y="1535113"/>
            <a:ext cx="4042172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9" y="2174875"/>
            <a:ext cx="4042172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144207-6918-49BE-B30E-457BB014A65A}" type="datetimeFigureOut">
              <a:rPr lang="zh-CN" altLang="en-US"/>
              <a:pPr>
                <a:defRPr/>
              </a:pPr>
              <a:t>2018-09-11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DFC36E-88A2-4E70-8AD0-BDD3F3DB6B0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53DEF5-C914-474B-BF33-6AD52724BE89}" type="datetimeFigureOut">
              <a:rPr lang="zh-CN" altLang="en-US"/>
              <a:pPr>
                <a:defRPr/>
              </a:pPr>
              <a:t>2018-09-11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8E2D3-5202-44AA-A61F-8A0E188BB89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9E5C58-7F09-4B70-AF2C-75317D1FA614}" type="datetimeFigureOut">
              <a:rPr lang="zh-CN" altLang="en-US"/>
              <a:pPr>
                <a:defRPr/>
              </a:pPr>
              <a:t>2018-09-11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A4686-7782-445B-832B-C11C235589A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710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7" y="273050"/>
            <a:ext cx="5111353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710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522685-278C-44A5-BF17-FF86A4EA74E0}" type="datetimeFigureOut">
              <a:rPr lang="zh-CN" altLang="en-US"/>
              <a:pPr>
                <a:defRPr/>
              </a:pPr>
              <a:t>2018-09-11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8AEB1-6CB0-4AD0-AF88-CBC3E04FFAC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F3E5C-EF6D-44AC-A0FA-5CC4AE9685CC}" type="datetimeFigureOut">
              <a:rPr lang="zh-CN" altLang="en-US"/>
              <a:pPr>
                <a:defRPr/>
              </a:pPr>
              <a:t>2018-09-11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45F56-4C2B-4A02-AE59-F9EFAD8931C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36289-1117-4A7A-8209-6AE16F05E8AD}" type="datetimeFigureOut">
              <a:rPr lang="zh-CN" altLang="en-US"/>
              <a:pPr>
                <a:defRPr/>
              </a:pPr>
              <a:t>2018-09-11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DBDFB-00CC-4E31-BF33-44221BBE46B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79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4F30D-A079-4C4D-990F-C213A83BBAD7}" type="datetimeFigureOut">
              <a:rPr lang="zh-CN" altLang="en-US"/>
              <a:pPr>
                <a:defRPr/>
              </a:pPr>
              <a:t>2018-09-11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D9BD7-88B9-4499-BE10-D68944D138A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2504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905000"/>
            <a:ext cx="4032504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433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434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434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0A5ECD-2B6E-4965-9613-0E85419EDC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433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434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434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4E617-F305-4CD6-AE44-B3CDE367C8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433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434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434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90300E-F6DD-421D-92A1-70F5F58F05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433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434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434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2734D5-A4A3-442C-98C9-ADC59DA85F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433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434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434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68D9B-B4B7-45FB-B549-1493E6194A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433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434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434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200BF6-073B-4663-B2D4-754E96BC74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4340" name="日期占位符 1433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buClr>
                <a:schemeClr val="bg1"/>
              </a:buClr>
              <a:defRPr sz="140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1" name="页脚占位符 1434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buClr>
                <a:schemeClr val="bg1"/>
              </a:buClr>
              <a:defRPr sz="140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2" name="灯片编号占位符 1434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buClr>
                <a:schemeClr val="bg1"/>
              </a:buClr>
              <a:defRPr sz="140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4F936B9-6B82-49DA-BC13-110FD18BE1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713" r:id="rId13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 kern="120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 kern="120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Font typeface="Tahoma" pitchFamily="34" charset="0"/>
        <a:buChar char="•"/>
        <a:defRPr sz="2400" kern="120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 kern="120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 kern="120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0" descr="11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71755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DE11521-567D-43F0-A475-C2A8CF2B872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05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F3F2E35-1DF7-4FBB-9C17-F25A94B54D42}" type="datetimeFigureOut">
              <a:rPr lang="zh-CN" altLang="en-US"/>
              <a:pPr>
                <a:defRPr/>
              </a:pPr>
              <a:t>2018-09-11</a:t>
            </a:fld>
            <a:endParaRPr lang="en-US" altLang="zh-CN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sz="105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05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E5AD4CC-9DB2-43C0-8AA2-BDD21792CD1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2725" algn="l" rtl="0" eaLnBrk="0" fontAlgn="base" hangingPunct="0">
        <a:spcBef>
          <a:spcPct val="15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1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ls.nje.cn/jiushang/DTWY/new_page_34.htm" TargetMode="External"/><Relationship Id="rId1" Type="http://schemas.openxmlformats.org/officeDocument/2006/relationships/slideLayout" Target="../slideLayouts/slideLayout2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news3.xinhuanet.com/ziliao/2002-04/09/xinsrc_683c65b94bc011d6b5cc00b0d03f0b06.jpg" TargetMode="Externa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hyperlink" Target="&#24085;&#29305;&#20892;&#31070;&#24217;.avi" TargetMode="Externa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073" descr="雅典奥运会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292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图片 3074" descr="雅典奥运会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3271838"/>
            <a:ext cx="5257800" cy="358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图片 3075" descr="雅典奥运会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1524000"/>
            <a:ext cx="5505450" cy="397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矩形 3077"/>
          <p:cNvSpPr>
            <a:spLocks noChangeArrowheads="1"/>
          </p:cNvSpPr>
          <p:nvPr/>
        </p:nvSpPr>
        <p:spPr bwMode="auto">
          <a:xfrm>
            <a:off x="228600" y="5791200"/>
            <a:ext cx="30480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2800" b="1">
                <a:solidFill>
                  <a:srgbClr val="000000"/>
                </a:solidFill>
                <a:latin typeface="幼圆"/>
                <a:ea typeface="幼圆"/>
                <a:cs typeface="幼圆"/>
              </a:rPr>
              <a:t>2004</a:t>
            </a:r>
            <a:r>
              <a:rPr lang="zh-CN" altLang="en-US" sz="2800" b="1">
                <a:solidFill>
                  <a:srgbClr val="000000"/>
                </a:solidFill>
                <a:latin typeface="幼圆"/>
                <a:ea typeface="幼圆"/>
                <a:cs typeface="幼圆"/>
              </a:rPr>
              <a:t>年奥运会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Box 1"/>
          <p:cNvSpPr txBox="1">
            <a:spLocks noChangeArrowheads="1"/>
          </p:cNvSpPr>
          <p:nvPr/>
        </p:nvSpPr>
        <p:spPr bwMode="auto">
          <a:xfrm>
            <a:off x="403225" y="168275"/>
            <a:ext cx="345598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Calibri" pitchFamily="34" charset="0"/>
              </a:rPr>
              <a:t>3</a:t>
            </a:r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、希腊城邦</a:t>
            </a:r>
          </a:p>
          <a:p>
            <a:endParaRPr lang="zh-CN" altLang="en-US" sz="4000" b="1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zh-CN" altLang="en-US" sz="4000" b="1">
                <a:solidFill>
                  <a:srgbClr val="000000"/>
                </a:solidFill>
                <a:latin typeface="Calibri" pitchFamily="34" charset="0"/>
              </a:rPr>
              <a:t>问题设计</a:t>
            </a:r>
          </a:p>
        </p:txBody>
      </p:sp>
      <p:sp>
        <p:nvSpPr>
          <p:cNvPr id="51202" name="TextBox 2"/>
          <p:cNvSpPr txBox="1">
            <a:spLocks noChangeArrowheads="1"/>
          </p:cNvSpPr>
          <p:nvPr/>
        </p:nvSpPr>
        <p:spPr bwMode="auto">
          <a:xfrm>
            <a:off x="1223963" y="2540000"/>
            <a:ext cx="680402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Calibri" pitchFamily="34" charset="0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Calibri" pitchFamily="34" charset="0"/>
              </a:rPr>
              <a:t>、时间？</a:t>
            </a:r>
          </a:p>
          <a:p>
            <a:r>
              <a:rPr lang="en-US" altLang="zh-CN" sz="3600" b="1">
                <a:solidFill>
                  <a:srgbClr val="000000"/>
                </a:solidFill>
                <a:latin typeface="Calibri" pitchFamily="34" charset="0"/>
              </a:rPr>
              <a:t>2</a:t>
            </a:r>
            <a:r>
              <a:rPr lang="zh-CN" altLang="en-US" sz="3600" b="1">
                <a:solidFill>
                  <a:srgbClr val="000000"/>
                </a:solidFill>
                <a:latin typeface="Calibri" pitchFamily="34" charset="0"/>
              </a:rPr>
              <a:t>、含义？</a:t>
            </a:r>
          </a:p>
          <a:p>
            <a:r>
              <a:rPr lang="en-US" altLang="zh-CN" sz="3600" b="1">
                <a:solidFill>
                  <a:srgbClr val="000000"/>
                </a:solidFill>
                <a:latin typeface="Calibri" pitchFamily="34" charset="0"/>
              </a:rPr>
              <a:t>3</a:t>
            </a:r>
            <a:r>
              <a:rPr lang="zh-CN" altLang="en-US" sz="3600" b="1">
                <a:solidFill>
                  <a:srgbClr val="000000"/>
                </a:solidFill>
                <a:latin typeface="Calibri" pitchFamily="34" charset="0"/>
              </a:rPr>
              <a:t>、著名的城邦？最大的城邦？</a:t>
            </a:r>
          </a:p>
          <a:p>
            <a:r>
              <a:rPr lang="en-US" altLang="zh-CN" sz="3600" b="1">
                <a:solidFill>
                  <a:srgbClr val="000000"/>
                </a:solidFill>
                <a:latin typeface="Calibri" pitchFamily="34" charset="0"/>
              </a:rPr>
              <a:t>4</a:t>
            </a:r>
            <a:r>
              <a:rPr lang="zh-CN" altLang="en-US" sz="3600" b="1">
                <a:solidFill>
                  <a:srgbClr val="000000"/>
                </a:solidFill>
                <a:latin typeface="Calibri" pitchFamily="34" charset="0"/>
              </a:rPr>
              <a:t>、特点？</a:t>
            </a:r>
            <a:r>
              <a:rPr lang="zh-CN" altLang="en-US" sz="3600" b="1">
                <a:latin typeface="Calibri" pitchFamily="34" charset="0"/>
              </a:rPr>
              <a:t>向？</a:t>
            </a:r>
            <a:endParaRPr lang="en-US" altLang="zh-CN" sz="3600" b="1">
              <a:latin typeface="Calibri" pitchFamily="34" charset="0"/>
            </a:endParaRPr>
          </a:p>
          <a:p>
            <a:r>
              <a:rPr lang="en-US" altLang="zh-CN" sz="3600" b="1">
                <a:latin typeface="Calibri" pitchFamily="34" charset="0"/>
              </a:rPr>
              <a:t>3.</a:t>
            </a:r>
            <a:r>
              <a:rPr lang="zh-CN" altLang="en-US" sz="3600" b="1">
                <a:latin typeface="Calibri" pitchFamily="34" charset="0"/>
              </a:rPr>
              <a:t>古埃及人为什么赞美尼罗河？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4" name="Text Box 7"/>
          <p:cNvSpPr txBox="1">
            <a:spLocks noChangeArrowheads="1"/>
          </p:cNvSpPr>
          <p:nvPr/>
        </p:nvSpPr>
        <p:spPr bwMode="auto">
          <a:xfrm>
            <a:off x="482600" y="1292225"/>
            <a:ext cx="2020888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7" tIns="45718" rIns="91437" bIns="45718">
            <a:spAutoFit/>
          </a:bodyPr>
          <a:lstStyle/>
          <a:p>
            <a:pPr eaLnBrk="0" hangingPunct="0">
              <a:defRPr/>
            </a:pPr>
            <a:r>
              <a:rPr lang="zh-CN" altLang="en-US" sz="3200" b="1">
                <a:solidFill>
                  <a:srgbClr val="000000"/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1、时间：</a:t>
            </a:r>
          </a:p>
        </p:txBody>
      </p:sp>
      <p:sp>
        <p:nvSpPr>
          <p:cNvPr id="39945" name="Text Box 8"/>
          <p:cNvSpPr txBox="1">
            <a:spLocks noChangeArrowheads="1"/>
          </p:cNvSpPr>
          <p:nvPr/>
        </p:nvSpPr>
        <p:spPr bwMode="auto">
          <a:xfrm>
            <a:off x="2503488" y="1292225"/>
            <a:ext cx="2427287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7" tIns="45718" rIns="91437" bIns="45718">
            <a:spAutoFit/>
          </a:bodyPr>
          <a:lstStyle/>
          <a:p>
            <a:pPr eaLnBrk="0" hangingPunct="0">
              <a:defRPr/>
            </a:pPr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公元前8世纪</a:t>
            </a:r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554038" y="2441575"/>
            <a:ext cx="2020887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7" tIns="45718" rIns="91437" bIns="45718">
            <a:spAutoFit/>
          </a:bodyPr>
          <a:lstStyle/>
          <a:p>
            <a:pPr eaLnBrk="0" hangingPunct="0">
              <a:defRPr/>
            </a:pPr>
            <a:r>
              <a:rPr lang="zh-CN" altLang="en-US" sz="3200" b="1">
                <a:solidFill>
                  <a:srgbClr val="000000"/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2、含义：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2246313" y="2317750"/>
            <a:ext cx="6162675" cy="1074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</a:rPr>
              <a:t>以一个城市或市镇为中心，把周围的农村联合起来的小国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571500" y="4143375"/>
            <a:ext cx="2836863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7" tIns="45718" rIns="91437" bIns="45718">
            <a:spAutoFit/>
          </a:bodyPr>
          <a:lstStyle/>
          <a:p>
            <a:pPr eaLnBrk="0" hangingPunct="0">
              <a:defRPr/>
            </a:pPr>
            <a:r>
              <a:rPr lang="en-US" altLang="zh-CN" sz="3200" b="1">
                <a:solidFill>
                  <a:srgbClr val="000000"/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3</a:t>
            </a:r>
            <a:r>
              <a:rPr lang="zh-CN" altLang="en-US" sz="3200" b="1">
                <a:solidFill>
                  <a:srgbClr val="000000"/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、著名城邦：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3408363" y="4143375"/>
            <a:ext cx="3427412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</a:rPr>
              <a:t>雅典、</a:t>
            </a:r>
            <a:r>
              <a:rPr lang="zh-CN" altLang="en-US" sz="3200" b="1">
                <a:solidFill>
                  <a:schemeClr val="bg1"/>
                </a:solidFill>
                <a:latin typeface="+mn-ea"/>
                <a:ea typeface="+mn-ea"/>
              </a:rPr>
              <a:t>斯巴达</a:t>
            </a: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571500" y="5027613"/>
            <a:ext cx="2019300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7" tIns="45718" rIns="91437" bIns="45718">
            <a:spAutoFit/>
          </a:bodyPr>
          <a:lstStyle/>
          <a:p>
            <a:pPr eaLnBrk="0" hangingPunct="0">
              <a:defRPr/>
            </a:pPr>
            <a:r>
              <a:rPr lang="en-US" altLang="zh-CN" sz="3200" b="1">
                <a:solidFill>
                  <a:srgbClr val="000000"/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4</a:t>
            </a:r>
            <a:r>
              <a:rPr lang="zh-CN" altLang="en-US" sz="3200" b="1">
                <a:solidFill>
                  <a:srgbClr val="000000"/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、特点：</a:t>
            </a: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3408363" y="5027613"/>
            <a:ext cx="1814512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7" tIns="45718" rIns="91437" bIns="45718">
            <a:spAutoFit/>
          </a:bodyPr>
          <a:lstStyle/>
          <a:p>
            <a:pPr eaLnBrk="0" hangingPunct="0">
              <a:defRPr/>
            </a:pPr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  <a:sym typeface="Arial" panose="020B0604020202020204" pitchFamily="34" charset="0"/>
              </a:rPr>
              <a:t>小国寡民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99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5" grpId="0"/>
      <p:bldP spid="16" grpId="0"/>
      <p:bldP spid="17" grpId="0"/>
      <p:bldP spid="19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27013" y="238125"/>
            <a:ext cx="2674937" cy="64293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 eaLnBrk="0" hangingPunct="0">
              <a:defRPr/>
            </a:pPr>
            <a:r>
              <a:rPr lang="zh-CN" altLang="en-US" sz="3200" b="1" noProof="1">
                <a:latin typeface="+mn-ea"/>
              </a:rPr>
              <a:t>课堂思考</a:t>
            </a:r>
          </a:p>
        </p:txBody>
      </p:sp>
      <p:sp>
        <p:nvSpPr>
          <p:cNvPr id="18434" name="矩形 2"/>
          <p:cNvSpPr>
            <a:spLocks noChangeArrowheads="1"/>
          </p:cNvSpPr>
          <p:nvPr/>
        </p:nvSpPr>
        <p:spPr bwMode="auto">
          <a:xfrm>
            <a:off x="227013" y="1287463"/>
            <a:ext cx="7643812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eaLnBrk="0" hangingPunct="0">
              <a:defRPr/>
            </a:pPr>
            <a:r>
              <a:rPr lang="zh-CN" altLang="en-US" sz="3200" b="1">
                <a:solidFill>
                  <a:schemeClr val="bg1"/>
                </a:solidFill>
                <a:latin typeface="+mn-ea"/>
                <a:ea typeface="+mn-ea"/>
              </a:rPr>
              <a:t>希腊城邦的居民分为公民和非公民，你知道二者有什么区别吗？</a:t>
            </a:r>
          </a:p>
        </p:txBody>
      </p:sp>
      <p:graphicFrame>
        <p:nvGraphicFramePr>
          <p:cNvPr id="53331" name="Group 83"/>
          <p:cNvGraphicFramePr>
            <a:graphicFrameLocks noGrp="1"/>
          </p:cNvGraphicFramePr>
          <p:nvPr/>
        </p:nvGraphicFramePr>
        <p:xfrm>
          <a:off x="611188" y="2636838"/>
          <a:ext cx="6888162" cy="2254250"/>
        </p:xfrm>
        <a:graphic>
          <a:graphicData uri="http://schemas.openxmlformats.org/drawingml/2006/table">
            <a:tbl>
              <a:tblPr/>
              <a:tblGrid>
                <a:gridCol w="3240087"/>
                <a:gridCol w="1728788"/>
                <a:gridCol w="1919287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土地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权利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  <a:sym typeface="+mn-ea"/>
                        </a:rPr>
                        <a:t>公民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占有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享有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  <a:sym typeface="+mn-ea"/>
                        </a:rPr>
                        <a:t>非公民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  <a:sym typeface="+mn-ea"/>
                        </a:rPr>
                        <a:t>（外邦人和奴隶）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没有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没有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3332" name="Rectangle 84"/>
          <p:cNvSpPr>
            <a:spLocks noChangeArrowheads="1"/>
          </p:cNvSpPr>
          <p:nvPr/>
        </p:nvSpPr>
        <p:spPr bwMode="auto">
          <a:xfrm>
            <a:off x="971550" y="5373688"/>
            <a:ext cx="67119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00"/>
                </a:solidFill>
                <a:sym typeface="+mn-ea"/>
              </a:rPr>
              <a:t>参军打仗是公民的义务</a:t>
            </a:r>
          </a:p>
          <a:p>
            <a:pPr eaLnBrk="0" hangingPunct="0"/>
            <a:r>
              <a:rPr lang="zh-CN" altLang="en-US" sz="3200" b="1">
                <a:solidFill>
                  <a:srgbClr val="000000"/>
                </a:solidFill>
                <a:sym typeface="+mn-ea"/>
              </a:rPr>
              <a:t>公民与非公民是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统治与被统治</a:t>
            </a:r>
            <a:r>
              <a:rPr lang="zh-CN" altLang="en-US" sz="3200" b="1">
                <a:solidFill>
                  <a:srgbClr val="000000"/>
                </a:solidFill>
                <a:sym typeface="+mn-ea"/>
              </a:rPr>
              <a:t>的关系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3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111617" descr="古代希腊图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19" name="矩形 111618"/>
          <p:cNvSpPr>
            <a:spLocks noChangeArrowheads="1" noChangeShapeType="1" noTextEdit="1"/>
          </p:cNvSpPr>
          <p:nvPr/>
        </p:nvSpPr>
        <p:spPr bwMode="auto">
          <a:xfrm>
            <a:off x="3851275" y="2492375"/>
            <a:ext cx="13684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666699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雅典</a:t>
            </a:r>
          </a:p>
        </p:txBody>
      </p:sp>
      <p:sp>
        <p:nvSpPr>
          <p:cNvPr id="54275" name="椭圆 111619"/>
          <p:cNvSpPr>
            <a:spLocks noChangeArrowheads="1"/>
          </p:cNvSpPr>
          <p:nvPr/>
        </p:nvSpPr>
        <p:spPr bwMode="auto">
          <a:xfrm>
            <a:off x="3635375" y="3429000"/>
            <a:ext cx="215900" cy="21748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1621" name="矩形 111620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547813" y="4868863"/>
            <a:ext cx="1944687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671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3399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斯巴达</a:t>
            </a:r>
          </a:p>
        </p:txBody>
      </p:sp>
      <p:sp>
        <p:nvSpPr>
          <p:cNvPr id="54277" name="椭圆 111621"/>
          <p:cNvSpPr>
            <a:spLocks noChangeArrowheads="1"/>
          </p:cNvSpPr>
          <p:nvPr/>
        </p:nvSpPr>
        <p:spPr bwMode="auto">
          <a:xfrm>
            <a:off x="2555875" y="4221163"/>
            <a:ext cx="215900" cy="21748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54" name="AutoShape 10"/>
          <p:cNvSpPr>
            <a:spLocks noChangeArrowheads="1"/>
          </p:cNvSpPr>
          <p:nvPr/>
        </p:nvSpPr>
        <p:spPr bwMode="auto">
          <a:xfrm>
            <a:off x="827088" y="4581525"/>
            <a:ext cx="2592387" cy="1800225"/>
          </a:xfrm>
          <a:prstGeom prst="cloudCallout">
            <a:avLst>
              <a:gd name="adj1" fmla="val 26301"/>
              <a:gd name="adj2" fmla="val -5467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>
              <a:defRPr/>
            </a:pPr>
            <a:r>
              <a:rPr lang="zh-CN" alt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斯巴达</a:t>
            </a:r>
          </a:p>
          <a:p>
            <a:pPr algn="ctr"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崇尚武力</a:t>
            </a:r>
          </a:p>
          <a:p>
            <a:pPr algn="ctr"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的城邦</a:t>
            </a:r>
          </a:p>
        </p:txBody>
      </p:sp>
      <p:sp>
        <p:nvSpPr>
          <p:cNvPr id="82953" name="AutoShape 9"/>
          <p:cNvSpPr>
            <a:spLocks noChangeArrowheads="1"/>
          </p:cNvSpPr>
          <p:nvPr/>
        </p:nvSpPr>
        <p:spPr bwMode="auto">
          <a:xfrm>
            <a:off x="3919538" y="1647825"/>
            <a:ext cx="2808287" cy="1655763"/>
          </a:xfrm>
          <a:prstGeom prst="cloudCallout">
            <a:avLst>
              <a:gd name="adj1" fmla="val -43727"/>
              <a:gd name="adj2" fmla="val 49329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>
              <a:defRPr/>
            </a:pPr>
            <a:r>
              <a:rPr lang="zh-CN" alt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雅典</a:t>
            </a:r>
          </a:p>
          <a:p>
            <a:pPr algn="ctr"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奴隶制</a:t>
            </a:r>
          </a:p>
          <a:p>
            <a:pPr algn="ctr"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共和国</a:t>
            </a:r>
          </a:p>
        </p:txBody>
      </p:sp>
    </p:spTree>
  </p:cSld>
  <p:clrMapOvr>
    <a:masterClrMapping/>
  </p:clrMapOvr>
  <p:transition spd="med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autoRev="1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2" dur="500" autoRev="1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" dur="500" autoRev="1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autoRev="1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250" autoRev="1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24" dur="250" autoRev="1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50" autoRev="1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animBg="1"/>
      <p:bldP spid="111619" grpId="1" animBg="1"/>
      <p:bldP spid="111621" grpId="0" animBg="1"/>
      <p:bldP spid="111621" grpId="1" animBg="1"/>
      <p:bldP spid="82954" grpId="0" bldLvl="0" animBg="1"/>
      <p:bldP spid="8295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78849"/>
          <p:cNvSpPr txBox="1">
            <a:spLocks noChangeArrowheads="1"/>
          </p:cNvSpPr>
          <p:nvPr/>
        </p:nvSpPr>
        <p:spPr bwMode="auto">
          <a:xfrm>
            <a:off x="685800" y="609600"/>
            <a:ext cx="7848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3300"/>
                </a:solidFill>
                <a:latin typeface="Garamond"/>
                <a:ea typeface="黑体" pitchFamily="2" charset="-122"/>
              </a:rPr>
              <a:t>斯巴达是一个著名的城邦</a:t>
            </a:r>
          </a:p>
        </p:txBody>
      </p:sp>
      <p:sp>
        <p:nvSpPr>
          <p:cNvPr id="78851" name="矩形 78850"/>
          <p:cNvSpPr/>
          <p:nvPr/>
        </p:nvSpPr>
        <p:spPr>
          <a:xfrm>
            <a:off x="838200" y="2438400"/>
            <a:ext cx="8305800" cy="182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800" b="1" u="sng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斯巴达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农业、崇武力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         </a:t>
            </a:r>
            <a:r>
              <a:rPr lang="zh-CN" altLang="en-US" sz="4400" b="1" u="sng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少数奴隶主贵族专政</a:t>
            </a:r>
          </a:p>
        </p:txBody>
      </p:sp>
    </p:spTree>
  </p:cSld>
  <p:clrMapOvr>
    <a:masterClrMapping/>
  </p:clrMapOvr>
  <p:transition spd="med">
    <p:cover dir="l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内容占位符 96257" descr="pic_57083"/>
          <p:cNvPicPr>
            <a:picLocks noChangeAspect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7838" y="665163"/>
            <a:ext cx="3910012" cy="5383212"/>
          </a:xfrm>
        </p:spPr>
      </p:pic>
      <p:sp>
        <p:nvSpPr>
          <p:cNvPr id="96259" name="文本框 96258"/>
          <p:cNvSpPr txBox="1">
            <a:spLocks noChangeArrowheads="1"/>
          </p:cNvSpPr>
          <p:nvPr/>
        </p:nvSpPr>
        <p:spPr bwMode="auto">
          <a:xfrm>
            <a:off x="4572000" y="765175"/>
            <a:ext cx="4321175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斯巴达境内被征服居民人数数倍于斯巴达人，需要用暴力镇压反抗以维持统治，所以说斯巴达崇尚武力，对内男子从小就必须实行严格的军事训练，从</a:t>
            </a:r>
            <a:r>
              <a:rPr lang="en-US" altLang="zh-CN" sz="360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20</a:t>
            </a:r>
            <a:r>
              <a:rPr lang="zh-CN" altLang="en-US" sz="360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岁开始服役，直到</a:t>
            </a:r>
            <a:r>
              <a:rPr lang="en-US" altLang="zh-CN" sz="360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60</a:t>
            </a:r>
            <a:r>
              <a:rPr lang="zh-CN" altLang="en-US" sz="360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岁退役。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图片 32769" descr="image02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图片 33793" descr="image03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图片 34817" descr="image03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extBox 1"/>
          <p:cNvSpPr txBox="1">
            <a:spLocks noChangeArrowheads="1"/>
          </p:cNvSpPr>
          <p:nvPr/>
        </p:nvSpPr>
        <p:spPr bwMode="auto">
          <a:xfrm>
            <a:off x="1258888" y="1412875"/>
            <a:ext cx="60356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00"/>
                </a:solidFill>
                <a:latin typeface="宋体" charset="-122"/>
                <a:sym typeface="+mn-ea"/>
              </a:rPr>
              <a:t>二、雅典的民主政治</a:t>
            </a:r>
          </a:p>
        </p:txBody>
      </p:sp>
      <p:sp>
        <p:nvSpPr>
          <p:cNvPr id="5" name="矩形 4"/>
          <p:cNvSpPr/>
          <p:nvPr/>
        </p:nvSpPr>
        <p:spPr>
          <a:xfrm>
            <a:off x="611753" y="2565027"/>
            <a:ext cx="4358884" cy="923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（学习要点）</a:t>
            </a:r>
          </a:p>
        </p:txBody>
      </p:sp>
      <p:sp>
        <p:nvSpPr>
          <p:cNvPr id="60419" name="TextBox 1"/>
          <p:cNvSpPr txBox="1">
            <a:spLocks noChangeArrowheads="1"/>
          </p:cNvSpPr>
          <p:nvPr/>
        </p:nvSpPr>
        <p:spPr bwMode="auto">
          <a:xfrm>
            <a:off x="971550" y="3789363"/>
            <a:ext cx="4322763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、繁荣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、表现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、评价</a:t>
            </a:r>
          </a:p>
          <a:p>
            <a:endParaRPr lang="zh-CN" altLang="en-US" sz="3200" b="1">
              <a:solidFill>
                <a:srgbClr val="0000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爆炸形 2 104453"/>
          <p:cNvSpPr>
            <a:spLocks noChangeArrowheads="1"/>
          </p:cNvSpPr>
          <p:nvPr/>
        </p:nvSpPr>
        <p:spPr bwMode="auto">
          <a:xfrm>
            <a:off x="468313" y="0"/>
            <a:ext cx="4535487" cy="21336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FF0066"/>
                </a:solidFill>
                <a:latin typeface="Garamond"/>
                <a:ea typeface="黑体" pitchFamily="2" charset="-122"/>
              </a:rPr>
              <a:t>考考你</a:t>
            </a:r>
          </a:p>
        </p:txBody>
      </p:sp>
      <p:sp>
        <p:nvSpPr>
          <p:cNvPr id="104455" name="文本框 104454"/>
          <p:cNvSpPr txBox="1">
            <a:spLocks noChangeArrowheads="1"/>
          </p:cNvSpPr>
          <p:nvPr/>
        </p:nvSpPr>
        <p:spPr bwMode="auto">
          <a:xfrm>
            <a:off x="468313" y="1989138"/>
            <a:ext cx="79930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Garamond"/>
                <a:ea typeface="黑体" pitchFamily="2" charset="-122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Garamond"/>
                <a:ea typeface="黑体" pitchFamily="2" charset="-122"/>
              </a:rPr>
              <a:t>、第</a:t>
            </a:r>
            <a:r>
              <a:rPr lang="en-US" altLang="zh-CN" sz="3200" b="1">
                <a:solidFill>
                  <a:srgbClr val="000000"/>
                </a:solidFill>
                <a:latin typeface="Garamond"/>
                <a:ea typeface="黑体" pitchFamily="2" charset="-122"/>
              </a:rPr>
              <a:t>28</a:t>
            </a:r>
            <a:r>
              <a:rPr lang="zh-CN" altLang="en-US" sz="3200" b="1">
                <a:solidFill>
                  <a:srgbClr val="000000"/>
                </a:solidFill>
                <a:latin typeface="Garamond"/>
                <a:ea typeface="黑体" pitchFamily="2" charset="-122"/>
              </a:rPr>
              <a:t>届</a:t>
            </a:r>
            <a:r>
              <a:rPr lang="en-US" altLang="zh-CN" sz="3200" b="1">
                <a:solidFill>
                  <a:srgbClr val="000000"/>
                </a:solidFill>
                <a:latin typeface="Garamond"/>
                <a:ea typeface="黑体" pitchFamily="2" charset="-122"/>
              </a:rPr>
              <a:t>(2004</a:t>
            </a:r>
            <a:r>
              <a:rPr lang="zh-CN" altLang="en-US" sz="3200" b="1">
                <a:solidFill>
                  <a:srgbClr val="000000"/>
                </a:solidFill>
                <a:latin typeface="Garamond"/>
                <a:ea typeface="黑体" pitchFamily="2" charset="-122"/>
              </a:rPr>
              <a:t>年</a:t>
            </a:r>
            <a:r>
              <a:rPr lang="en-US" altLang="zh-CN" sz="3200" b="1">
                <a:solidFill>
                  <a:srgbClr val="000000"/>
                </a:solidFill>
                <a:latin typeface="Garamond"/>
                <a:ea typeface="黑体" pitchFamily="2" charset="-122"/>
              </a:rPr>
              <a:t>)</a:t>
            </a:r>
            <a:r>
              <a:rPr lang="zh-CN" altLang="en-US" sz="3200" b="1">
                <a:solidFill>
                  <a:srgbClr val="000000"/>
                </a:solidFill>
                <a:latin typeface="Garamond"/>
                <a:ea typeface="黑体" pitchFamily="2" charset="-122"/>
              </a:rPr>
              <a:t>夏季奥运会在那个城市举行？</a:t>
            </a:r>
          </a:p>
        </p:txBody>
      </p:sp>
      <p:sp>
        <p:nvSpPr>
          <p:cNvPr id="104456" name="文本框 104455"/>
          <p:cNvSpPr txBox="1">
            <a:spLocks noChangeArrowheads="1"/>
          </p:cNvSpPr>
          <p:nvPr/>
        </p:nvSpPr>
        <p:spPr bwMode="auto">
          <a:xfrm>
            <a:off x="468313" y="3141663"/>
            <a:ext cx="8207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66"/>
                </a:solidFill>
                <a:latin typeface="Garamond"/>
                <a:ea typeface="黑体" pitchFamily="2" charset="-122"/>
              </a:rPr>
              <a:t>A.</a:t>
            </a:r>
            <a:r>
              <a:rPr lang="zh-CN" altLang="en-US" sz="3600" b="1">
                <a:solidFill>
                  <a:srgbClr val="FF0066"/>
                </a:solidFill>
                <a:latin typeface="Garamond"/>
                <a:ea typeface="黑体" pitchFamily="2" charset="-122"/>
              </a:rPr>
              <a:t>巴黎        </a:t>
            </a:r>
            <a:r>
              <a:rPr lang="en-US" altLang="zh-CN" sz="3600" b="1">
                <a:solidFill>
                  <a:srgbClr val="FF0066"/>
                </a:solidFill>
                <a:latin typeface="Garamond"/>
                <a:ea typeface="黑体" pitchFamily="2" charset="-122"/>
              </a:rPr>
              <a:t>B.</a:t>
            </a:r>
            <a:r>
              <a:rPr lang="zh-CN" altLang="en-US" sz="3600" b="1">
                <a:solidFill>
                  <a:srgbClr val="FF0066"/>
                </a:solidFill>
                <a:latin typeface="Garamond"/>
                <a:ea typeface="黑体" pitchFamily="2" charset="-122"/>
              </a:rPr>
              <a:t>雅典   </a:t>
            </a:r>
          </a:p>
        </p:txBody>
      </p:sp>
      <p:sp>
        <p:nvSpPr>
          <p:cNvPr id="104458" name="文本框 104457"/>
          <p:cNvSpPr txBox="1">
            <a:spLocks noChangeArrowheads="1"/>
          </p:cNvSpPr>
          <p:nvPr/>
        </p:nvSpPr>
        <p:spPr bwMode="auto">
          <a:xfrm>
            <a:off x="468313" y="4149725"/>
            <a:ext cx="80645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Garamond"/>
                <a:ea typeface="黑体" pitchFamily="2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Garamond"/>
                <a:ea typeface="黑体" pitchFamily="2" charset="-122"/>
              </a:rPr>
              <a:t>、奥运会的发源地在哪个国家？</a:t>
            </a:r>
          </a:p>
        </p:txBody>
      </p:sp>
      <p:sp>
        <p:nvSpPr>
          <p:cNvPr id="104459" name="文本框 104458"/>
          <p:cNvSpPr txBox="1">
            <a:spLocks noChangeArrowheads="1"/>
          </p:cNvSpPr>
          <p:nvPr/>
        </p:nvSpPr>
        <p:spPr bwMode="auto">
          <a:xfrm>
            <a:off x="719138" y="5084763"/>
            <a:ext cx="84248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Garamond"/>
                <a:ea typeface="黑体" pitchFamily="2" charset="-122"/>
              </a:rPr>
              <a:t> </a:t>
            </a:r>
            <a:r>
              <a:rPr lang="en-US" altLang="zh-CN" sz="3600" b="1">
                <a:solidFill>
                  <a:srgbClr val="FF0066"/>
                </a:solidFill>
                <a:latin typeface="Garamond"/>
                <a:ea typeface="黑体" pitchFamily="2" charset="-122"/>
              </a:rPr>
              <a:t>A.</a:t>
            </a:r>
            <a:r>
              <a:rPr lang="zh-CN" altLang="en-US" sz="3600" b="1">
                <a:solidFill>
                  <a:srgbClr val="FF0066"/>
                </a:solidFill>
                <a:latin typeface="Garamond"/>
                <a:ea typeface="黑体" pitchFamily="2" charset="-122"/>
              </a:rPr>
              <a:t>希腊        </a:t>
            </a:r>
            <a:r>
              <a:rPr lang="en-US" altLang="zh-CN" sz="3600" b="1">
                <a:solidFill>
                  <a:srgbClr val="FF0066"/>
                </a:solidFill>
                <a:latin typeface="Garamond"/>
                <a:ea typeface="黑体" pitchFamily="2" charset="-122"/>
              </a:rPr>
              <a:t>B.</a:t>
            </a:r>
            <a:r>
              <a:rPr lang="zh-CN" altLang="en-US" sz="3600" b="1">
                <a:solidFill>
                  <a:srgbClr val="FF0066"/>
                </a:solidFill>
                <a:latin typeface="Garamond"/>
                <a:ea typeface="黑体" pitchFamily="2" charset="-122"/>
              </a:rPr>
              <a:t>罗马</a:t>
            </a:r>
          </a:p>
        </p:txBody>
      </p:sp>
      <p:sp>
        <p:nvSpPr>
          <p:cNvPr id="104463" name="文本框 104462"/>
          <p:cNvSpPr txBox="1">
            <a:spLocks noChangeArrowheads="1"/>
          </p:cNvSpPr>
          <p:nvPr/>
        </p:nvSpPr>
        <p:spPr bwMode="auto">
          <a:xfrm>
            <a:off x="7920038" y="1773238"/>
            <a:ext cx="1223962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8800">
                <a:solidFill>
                  <a:srgbClr val="000000"/>
                </a:solidFill>
                <a:latin typeface="Garamond"/>
                <a:ea typeface="黑体" pitchFamily="2" charset="-122"/>
              </a:rPr>
              <a:t>B</a:t>
            </a:r>
          </a:p>
        </p:txBody>
      </p:sp>
      <p:sp>
        <p:nvSpPr>
          <p:cNvPr id="104464" name="文本框 104463"/>
          <p:cNvSpPr txBox="1">
            <a:spLocks noChangeArrowheads="1"/>
          </p:cNvSpPr>
          <p:nvPr/>
        </p:nvSpPr>
        <p:spPr bwMode="auto">
          <a:xfrm>
            <a:off x="6877050" y="3644900"/>
            <a:ext cx="1223963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8800">
                <a:solidFill>
                  <a:srgbClr val="000000"/>
                </a:solidFill>
                <a:latin typeface="Garamond"/>
                <a:ea typeface="黑体" pitchFamily="2" charset="-122"/>
              </a:rPr>
              <a:t>A</a:t>
            </a: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044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0446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04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70" decel="100000"/>
                                        <p:tgtEl>
                                          <p:spTgt spid="1044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770" decel="100000"/>
                                        <p:tgtEl>
                                          <p:spTgt spid="10446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104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104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5" grpId="0"/>
      <p:bldP spid="104456" grpId="0"/>
      <p:bldP spid="104458" grpId="0"/>
      <p:bldP spid="104459" grpId="0"/>
      <p:bldP spid="104463" grpId="0"/>
      <p:bldP spid="10446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文本框 205825"/>
          <p:cNvSpPr txBox="1">
            <a:spLocks noChangeArrowheads="1"/>
          </p:cNvSpPr>
          <p:nvPr/>
        </p:nvSpPr>
        <p:spPr bwMode="auto">
          <a:xfrm>
            <a:off x="838200" y="304800"/>
            <a:ext cx="5867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Garamond"/>
                <a:ea typeface="黑体" pitchFamily="2" charset="-122"/>
              </a:rPr>
              <a:t>一、雅典城邦的繁荣</a:t>
            </a:r>
          </a:p>
        </p:txBody>
      </p:sp>
      <p:sp>
        <p:nvSpPr>
          <p:cNvPr id="61442" name="文本框 205826"/>
          <p:cNvSpPr txBox="1">
            <a:spLocks noChangeArrowheads="1"/>
          </p:cNvSpPr>
          <p:nvPr/>
        </p:nvSpPr>
        <p:spPr bwMode="auto">
          <a:xfrm>
            <a:off x="1219200" y="1447800"/>
            <a:ext cx="70866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Garamond"/>
                <a:ea typeface="黑体" pitchFamily="2" charset="-122"/>
              </a:rPr>
              <a:t>   </a:t>
            </a:r>
            <a:r>
              <a:rPr lang="zh-CN" altLang="en-US" sz="3200" b="1">
                <a:solidFill>
                  <a:srgbClr val="000000"/>
                </a:solidFill>
                <a:latin typeface="Garamond"/>
                <a:ea typeface="黑体" pitchFamily="2" charset="-122"/>
              </a:rPr>
              <a:t>公元前</a:t>
            </a:r>
            <a:r>
              <a:rPr lang="en-US" altLang="zh-CN" sz="3200" b="1">
                <a:solidFill>
                  <a:srgbClr val="000000"/>
                </a:solidFill>
                <a:latin typeface="Garamond"/>
                <a:ea typeface="黑体" pitchFamily="2" charset="-122"/>
              </a:rPr>
              <a:t>6</a:t>
            </a:r>
            <a:r>
              <a:rPr lang="zh-CN" altLang="en-US" sz="3200" b="1">
                <a:solidFill>
                  <a:srgbClr val="000000"/>
                </a:solidFill>
                <a:latin typeface="Garamond"/>
                <a:ea typeface="黑体" pitchFamily="2" charset="-122"/>
              </a:rPr>
              <a:t>世纪，雅典成为著名的</a:t>
            </a:r>
            <a:r>
              <a:rPr lang="zh-CN" altLang="en-US" sz="3200" b="1">
                <a:solidFill>
                  <a:srgbClr val="FF0000"/>
                </a:solidFill>
                <a:latin typeface="Garamond"/>
                <a:ea typeface="黑体" pitchFamily="2" charset="-122"/>
              </a:rPr>
              <a:t>奴隶制共和国。</a:t>
            </a:r>
          </a:p>
        </p:txBody>
      </p:sp>
      <p:sp>
        <p:nvSpPr>
          <p:cNvPr id="61443" name="文本框 205827"/>
          <p:cNvSpPr txBox="1">
            <a:spLocks noChangeArrowheads="1"/>
          </p:cNvSpPr>
          <p:nvPr/>
        </p:nvSpPr>
        <p:spPr bwMode="auto">
          <a:xfrm>
            <a:off x="1219200" y="2971800"/>
            <a:ext cx="68580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Garamond"/>
                <a:ea typeface="黑体" pitchFamily="2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Garamond"/>
                <a:ea typeface="黑体" pitchFamily="2" charset="-122"/>
              </a:rPr>
              <a:t>公元前</a:t>
            </a:r>
            <a:r>
              <a:rPr lang="en-US" altLang="zh-CN" sz="3200" b="1">
                <a:solidFill>
                  <a:srgbClr val="FF0000"/>
                </a:solidFill>
                <a:latin typeface="Garamond"/>
                <a:ea typeface="黑体" pitchFamily="2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Garamond"/>
                <a:ea typeface="黑体" pitchFamily="2" charset="-122"/>
              </a:rPr>
              <a:t>世纪</a:t>
            </a:r>
            <a:r>
              <a:rPr lang="zh-CN" altLang="en-US" sz="3200" b="1">
                <a:solidFill>
                  <a:srgbClr val="000000"/>
                </a:solidFill>
                <a:latin typeface="Garamond"/>
                <a:ea typeface="黑体" pitchFamily="2" charset="-122"/>
              </a:rPr>
              <a:t>后半期，</a:t>
            </a:r>
            <a:r>
              <a:rPr lang="zh-CN" altLang="en-US" sz="3200" b="1">
                <a:solidFill>
                  <a:srgbClr val="FF0000"/>
                </a:solidFill>
                <a:latin typeface="Garamond"/>
                <a:ea typeface="黑体" pitchFamily="2" charset="-122"/>
              </a:rPr>
              <a:t>伯利克利</a:t>
            </a:r>
            <a:r>
              <a:rPr lang="zh-CN" altLang="en-US" sz="3200" b="1">
                <a:solidFill>
                  <a:srgbClr val="000000"/>
                </a:solidFill>
                <a:latin typeface="Garamond"/>
                <a:ea typeface="黑体" pitchFamily="2" charset="-122"/>
              </a:rPr>
              <a:t>当政时期，雅典达到</a:t>
            </a:r>
            <a:r>
              <a:rPr lang="zh-CN" altLang="en-US" sz="3200" b="1">
                <a:solidFill>
                  <a:srgbClr val="FF0000"/>
                </a:solidFill>
                <a:latin typeface="Garamond"/>
                <a:ea typeface="黑体" pitchFamily="2" charset="-122"/>
              </a:rPr>
              <a:t>全盛</a:t>
            </a:r>
            <a:r>
              <a:rPr lang="zh-CN" altLang="en-US" sz="3200" b="1">
                <a:solidFill>
                  <a:srgbClr val="000000"/>
                </a:solidFill>
                <a:latin typeface="Garamond"/>
                <a:ea typeface="黑体" pitchFamily="2" charset="-122"/>
              </a:rPr>
              <a:t>，奴隶主民主政治发展到古代世界的高峰。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图片 20684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838200"/>
            <a:ext cx="3810000" cy="5041900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2466" name="矩形 206850"/>
          <p:cNvSpPr>
            <a:spLocks noChangeArrowheads="1"/>
          </p:cNvSpPr>
          <p:nvPr/>
        </p:nvSpPr>
        <p:spPr bwMode="auto">
          <a:xfrm>
            <a:off x="4953000" y="914400"/>
            <a:ext cx="365760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伯里克利</a:t>
            </a:r>
            <a:r>
              <a:rPr lang="en-US" altLang="zh-CN" sz="4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4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公元前</a:t>
            </a:r>
            <a:r>
              <a:rPr lang="en-US" altLang="zh-CN" sz="4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495</a:t>
            </a:r>
            <a:r>
              <a:rPr lang="zh-CN" altLang="en-US" sz="4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～前</a:t>
            </a:r>
            <a:r>
              <a:rPr lang="en-US" altLang="zh-CN" sz="4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429</a:t>
            </a:r>
            <a:r>
              <a:rPr lang="zh-CN" altLang="en-US" sz="4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4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)</a:t>
            </a:r>
            <a:r>
              <a:rPr lang="zh-CN" altLang="en-US" sz="4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，雅典政治家，统治期间实施一系列改革，使雅典达到全盛。</a:t>
            </a:r>
          </a:p>
        </p:txBody>
      </p:sp>
      <p:sp>
        <p:nvSpPr>
          <p:cNvPr id="45065" name="WordArt 9"/>
          <p:cNvSpPr>
            <a:spLocks noChangeArrowheads="1" noChangeShapeType="1"/>
          </p:cNvSpPr>
          <p:nvPr/>
        </p:nvSpPr>
        <p:spPr bwMode="auto">
          <a:xfrm>
            <a:off x="4953000" y="5880100"/>
            <a:ext cx="3657600" cy="627380"/>
          </a:xfrm>
          <a:prstGeom prst="rect">
            <a:avLst/>
          </a:prstGeom>
        </p:spPr>
        <p:txBody>
          <a:bodyPr wrap="none" lIns="91437" tIns="45718" rIns="91437" bIns="45718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zh-CN" altLang="en-US" sz="3200" b="1" spc="67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ea"/>
                <a:ea typeface="+mn-ea"/>
                <a:cs typeface="+mn-ea"/>
              </a:rPr>
              <a:t>“伯里克利”时代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482600" y="774700"/>
            <a:ext cx="6477000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/>
          <a:lstStyle/>
          <a:p>
            <a:pPr marL="455930" indent="-455930" eaLnBrk="0" hangingPunct="0"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3225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二、全盛时期雅典民主的表现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908050" y="2386013"/>
            <a:ext cx="56245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8" rIns="91437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、政治上，</a:t>
            </a:r>
            <a:r>
              <a:rPr lang="zh-CN" altLang="en-US" sz="3200" b="1">
                <a:solidFill>
                  <a:srgbClr val="000000"/>
                </a:solidFill>
                <a:latin typeface="微软雅黑"/>
                <a:ea typeface="微软雅黑"/>
                <a:cs typeface="微软雅黑"/>
                <a:sym typeface="+mn-ea"/>
              </a:rPr>
              <a:t>扩大公民权利</a:t>
            </a:r>
            <a:endParaRPr lang="zh-CN" altLang="en-US" sz="3200" b="1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3200" b="1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908050" y="3578225"/>
            <a:ext cx="768826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8" rIns="91437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、经济上，</a:t>
            </a:r>
            <a:r>
              <a:rPr lang="zh-CN" altLang="en-US" sz="3200" b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海外贸易发展，经济繁荣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919163" y="4710113"/>
            <a:ext cx="7016750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8" rIns="91437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、文化上，</a:t>
            </a:r>
            <a:r>
              <a:rPr lang="zh-CN" altLang="en-US" sz="3200" b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科学文化取得辉煌成就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 bldLvl="0" autoUpdateAnimBg="0"/>
      <p:bldP spid="15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4"/>
          <p:cNvSpPr txBox="1">
            <a:spLocks noChangeArrowheads="1"/>
          </p:cNvSpPr>
          <p:nvPr/>
        </p:nvSpPr>
        <p:spPr bwMode="auto">
          <a:xfrm>
            <a:off x="738188" y="404813"/>
            <a:ext cx="78708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000" b="1">
                <a:solidFill>
                  <a:srgbClr val="0000FF"/>
                </a:solidFill>
                <a:latin typeface="宋体" charset="-122"/>
                <a:sym typeface="宋体" charset="-122"/>
              </a:rPr>
              <a:t>伯里克利执政时期（前</a:t>
            </a:r>
            <a:r>
              <a:rPr lang="en-US" altLang="zh-CN" sz="3000" b="1">
                <a:solidFill>
                  <a:srgbClr val="0000FF"/>
                </a:solidFill>
                <a:latin typeface="宋体" charset="-122"/>
                <a:sym typeface="宋体" charset="-122"/>
              </a:rPr>
              <a:t>444-</a:t>
            </a:r>
            <a:r>
              <a:rPr lang="zh-CN" altLang="en-US" sz="3000" b="1">
                <a:solidFill>
                  <a:srgbClr val="0000FF"/>
                </a:solidFill>
                <a:latin typeface="宋体" charset="-122"/>
                <a:sym typeface="宋体" charset="-122"/>
              </a:rPr>
              <a:t>前</a:t>
            </a:r>
            <a:r>
              <a:rPr lang="en-US" altLang="zh-CN" sz="3000" b="1">
                <a:solidFill>
                  <a:srgbClr val="0000FF"/>
                </a:solidFill>
                <a:latin typeface="宋体" charset="-122"/>
                <a:sym typeface="宋体" charset="-122"/>
              </a:rPr>
              <a:t>429</a:t>
            </a:r>
            <a:r>
              <a:rPr lang="zh-CN" altLang="en-US" sz="3000" b="1">
                <a:solidFill>
                  <a:srgbClr val="0000FF"/>
                </a:solidFill>
                <a:latin typeface="宋体" charset="-122"/>
                <a:sym typeface="宋体" charset="-122"/>
              </a:rPr>
              <a:t>）的改革：</a:t>
            </a:r>
          </a:p>
        </p:txBody>
      </p:sp>
      <p:sp>
        <p:nvSpPr>
          <p:cNvPr id="15" name="文本框 15"/>
          <p:cNvSpPr txBox="1">
            <a:spLocks noChangeArrowheads="1"/>
          </p:cNvSpPr>
          <p:nvPr/>
        </p:nvSpPr>
        <p:spPr bwMode="auto">
          <a:xfrm>
            <a:off x="646113" y="1446213"/>
            <a:ext cx="80549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Calibri" pitchFamily="34" charset="0"/>
              </a:rPr>
              <a:t>1 </a:t>
            </a:r>
            <a:r>
              <a:rPr lang="zh-CN" altLang="en-US" sz="2400" b="1">
                <a:solidFill>
                  <a:srgbClr val="000000"/>
                </a:solidFill>
                <a:latin typeface="Calibri" pitchFamily="34" charset="0"/>
              </a:rPr>
              <a:t>公职人员几乎都是从全体公民中抽签产生，使每一名公民都有参政的机会；</a:t>
            </a:r>
          </a:p>
        </p:txBody>
      </p:sp>
      <p:sp>
        <p:nvSpPr>
          <p:cNvPr id="16" name="文本框 16"/>
          <p:cNvSpPr txBox="1">
            <a:spLocks noChangeArrowheads="1"/>
          </p:cNvSpPr>
          <p:nvPr/>
        </p:nvSpPr>
        <p:spPr bwMode="auto">
          <a:xfrm>
            <a:off x="646113" y="2401888"/>
            <a:ext cx="8054975" cy="119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Calibri" pitchFamily="34" charset="0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Calibri" pitchFamily="34" charset="0"/>
              </a:rPr>
              <a:t>代表各地的十个主席团轮流主持城邦日常事务，召集公民大会。这些主席团由各地抽签产生，主席团主席也经抽签产生；</a:t>
            </a:r>
          </a:p>
        </p:txBody>
      </p:sp>
      <p:sp>
        <p:nvSpPr>
          <p:cNvPr id="17" name="文本框 17"/>
          <p:cNvSpPr txBox="1">
            <a:spLocks noChangeArrowheads="1"/>
          </p:cNvSpPr>
          <p:nvPr/>
        </p:nvSpPr>
        <p:spPr bwMode="auto">
          <a:xfrm>
            <a:off x="646113" y="4933950"/>
            <a:ext cx="83550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Calibri" pitchFamily="34" charset="0"/>
              </a:rPr>
              <a:t>4.</a:t>
            </a:r>
            <a:r>
              <a:rPr lang="zh-CN" altLang="en-US" sz="2400" b="1">
                <a:solidFill>
                  <a:srgbClr val="000000"/>
                </a:solidFill>
                <a:latin typeface="Calibri" pitchFamily="34" charset="0"/>
              </a:rPr>
              <a:t>为了保证贫穷公民参政议政，伯里克利还建立了津贴制度。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46113" y="4341813"/>
            <a:ext cx="80549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Calibri" pitchFamily="34" charset="0"/>
              </a:rPr>
              <a:t>3.</a:t>
            </a:r>
            <a:r>
              <a:rPr lang="zh-CN" altLang="en-US" sz="2400" b="1">
                <a:solidFill>
                  <a:srgbClr val="000000"/>
                </a:solidFill>
                <a:latin typeface="Calibri" pitchFamily="34" charset="0"/>
              </a:rPr>
              <a:t>公民大会是最高权力机构，具有立法、司法等多种智能；</a:t>
            </a:r>
          </a:p>
        </p:txBody>
      </p:sp>
      <p:sp>
        <p:nvSpPr>
          <p:cNvPr id="2" name="文本框 16"/>
          <p:cNvSpPr txBox="1">
            <a:spLocks noChangeArrowheads="1"/>
          </p:cNvSpPr>
          <p:nvPr/>
        </p:nvSpPr>
        <p:spPr bwMode="auto">
          <a:xfrm>
            <a:off x="738188" y="3600450"/>
            <a:ext cx="80549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特点：轮番而治</a:t>
            </a:r>
          </a:p>
        </p:txBody>
      </p:sp>
      <p:sp>
        <p:nvSpPr>
          <p:cNvPr id="3" name="文本框 16"/>
          <p:cNvSpPr txBox="1">
            <a:spLocks noChangeArrowheads="1"/>
          </p:cNvSpPr>
          <p:nvPr/>
        </p:nvSpPr>
        <p:spPr bwMode="auto">
          <a:xfrm>
            <a:off x="795338" y="5735638"/>
            <a:ext cx="80549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特点：公民内部的平等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9" grpId="0"/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图片 25601" descr="image02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图片 24577" descr="image02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7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图片 26625" descr="image02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图片 2764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295275"/>
            <a:ext cx="80010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8" name="Text Box 8"/>
          <p:cNvSpPr txBox="1">
            <a:spLocks noChangeArrowheads="1"/>
          </p:cNvSpPr>
          <p:nvPr/>
        </p:nvSpPr>
        <p:spPr bwMode="auto">
          <a:xfrm>
            <a:off x="284163" y="809625"/>
            <a:ext cx="8389937" cy="26368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  <a:defRPr/>
            </a:pPr>
            <a:r>
              <a:rPr lang="en-US" altLang="zh-CN" sz="165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  </a:t>
            </a:r>
            <a:r>
              <a:rPr lang="en-US" altLang="zh-CN" sz="2400" b="1">
                <a:solidFill>
                  <a:srgbClr val="000000"/>
                </a:solidFill>
                <a:latin typeface="+mn-ea"/>
                <a:ea typeface="+mn-ea"/>
                <a:cs typeface="+mn-ea"/>
              </a:rPr>
              <a:t>   </a:t>
            </a:r>
            <a:r>
              <a:rPr lang="zh-CN" altLang="en-US" sz="2400" b="1">
                <a:solidFill>
                  <a:srgbClr val="000000"/>
                </a:solidFill>
                <a:latin typeface="+mn-ea"/>
                <a:ea typeface="+mn-ea"/>
                <a:cs typeface="+mn-ea"/>
              </a:rPr>
              <a:t>帕卡迪是个雅典郊区的农民，今年</a:t>
            </a:r>
            <a:r>
              <a:rPr lang="en-US" altLang="zh-CN" sz="2400" b="1">
                <a:solidFill>
                  <a:srgbClr val="000000"/>
                </a:solidFill>
                <a:latin typeface="+mn-ea"/>
                <a:ea typeface="+mn-ea"/>
                <a:cs typeface="+mn-ea"/>
              </a:rPr>
              <a:t>30</a:t>
            </a:r>
            <a:r>
              <a:rPr lang="zh-CN" altLang="en-US" sz="2400" b="1">
                <a:solidFill>
                  <a:srgbClr val="000000"/>
                </a:solidFill>
                <a:latin typeface="+mn-ea"/>
                <a:ea typeface="+mn-ea"/>
                <a:cs typeface="+mn-ea"/>
              </a:rPr>
              <a:t>岁，有一位美丽的妻子卡迪娅。公元前</a:t>
            </a:r>
            <a:r>
              <a:rPr lang="en-US" altLang="zh-CN" sz="2400" b="1">
                <a:solidFill>
                  <a:srgbClr val="000000"/>
                </a:solidFill>
                <a:latin typeface="+mn-ea"/>
                <a:ea typeface="+mn-ea"/>
                <a:cs typeface="+mn-ea"/>
              </a:rPr>
              <a:t>399</a:t>
            </a:r>
            <a:r>
              <a:rPr lang="zh-CN" altLang="en-US" sz="2400" b="1">
                <a:solidFill>
                  <a:srgbClr val="000000"/>
                </a:solidFill>
                <a:latin typeface="+mn-ea"/>
                <a:ea typeface="+mn-ea"/>
                <a:cs typeface="+mn-ea"/>
              </a:rPr>
              <a:t>年的一天，帕卡迪早早醒来，因为他要去参加公民大会，这个公民大会是雅典的最高权力机构，虽然每十天就开一次，严重影响帕卡迪干农活，但他还是很愿意去。妻子目送丈夫离去，心情郁闷，她是多想一起去啊</a:t>
            </a:r>
            <a:r>
              <a:rPr lang="en-US" altLang="zh-CN" sz="2400" b="1">
                <a:solidFill>
                  <a:srgbClr val="000000"/>
                </a:solidFill>
                <a:latin typeface="+mn-ea"/>
                <a:ea typeface="+mn-ea"/>
                <a:cs typeface="+mn-ea"/>
              </a:rPr>
              <a:t>….</a:t>
            </a:r>
          </a:p>
        </p:txBody>
      </p:sp>
      <p:sp>
        <p:nvSpPr>
          <p:cNvPr id="87052" name="Rectangle 12"/>
          <p:cNvSpPr>
            <a:spLocks noChangeArrowheads="1"/>
          </p:cNvSpPr>
          <p:nvPr/>
        </p:nvSpPr>
        <p:spPr bwMode="auto">
          <a:xfrm>
            <a:off x="165100" y="3446463"/>
            <a:ext cx="8629650" cy="178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  <a:defRPr/>
            </a:pPr>
            <a:r>
              <a:rPr lang="en-US" altLang="zh-CN" sz="165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    </a:t>
            </a:r>
            <a:r>
              <a:rPr lang="zh-CN" altLang="en-US" sz="2400" b="1">
                <a:solidFill>
                  <a:srgbClr val="000000"/>
                </a:solidFill>
                <a:latin typeface="+mn-ea"/>
                <a:ea typeface="+mn-ea"/>
                <a:cs typeface="+mn-ea"/>
              </a:rPr>
              <a:t>帕卡迪来到雅典公民大会的广场，会场像往常一样热闹，看不见一个奴隶，会场围着篱笆，设有多道门。 “大家注意，今天是公民大会，外邦人不许入内。”在门口执勤的监察员大声喊着。这让帕卡迪倍感自豪</a:t>
            </a:r>
            <a:r>
              <a:rPr lang="en-US" altLang="zh-CN" sz="2400" b="1">
                <a:solidFill>
                  <a:srgbClr val="000000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400" b="1">
                <a:solidFill>
                  <a:srgbClr val="000000"/>
                </a:solidFill>
                <a:latin typeface="+mn-ea"/>
                <a:ea typeface="+mn-ea"/>
                <a:cs typeface="+mn-ea"/>
              </a:rPr>
              <a:t>我是雅典城邦的人！ </a:t>
            </a:r>
            <a:r>
              <a:rPr lang="zh-CN" altLang="en-US" sz="165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   </a:t>
            </a:r>
          </a:p>
        </p:txBody>
      </p:sp>
      <p:sp>
        <p:nvSpPr>
          <p:cNvPr id="87054" name="AutoShape 14"/>
          <p:cNvSpPr>
            <a:spLocks noChangeArrowheads="1"/>
          </p:cNvSpPr>
          <p:nvPr/>
        </p:nvSpPr>
        <p:spPr bwMode="auto">
          <a:xfrm>
            <a:off x="165100" y="5516563"/>
            <a:ext cx="8894763" cy="649287"/>
          </a:xfrm>
          <a:prstGeom prst="horizontalScroll">
            <a:avLst>
              <a:gd name="adj" fmla="val 12500"/>
            </a:avLst>
          </a:prstGeom>
          <a:solidFill>
            <a:srgbClr val="CCFF99"/>
          </a:solidFill>
          <a:ln w="9525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帕卡迪的妻子为什么不和帕卡迪一起去参加公民大会呢？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284163" y="4341813"/>
            <a:ext cx="145891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376488" y="4792663"/>
            <a:ext cx="2124075" cy="476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38" name="文本框 78873"/>
          <p:cNvSpPr txBox="1">
            <a:spLocks noChangeArrowheads="1"/>
          </p:cNvSpPr>
          <p:nvPr/>
        </p:nvSpPr>
        <p:spPr bwMode="auto">
          <a:xfrm>
            <a:off x="633413" y="160338"/>
            <a:ext cx="1665287" cy="506412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700" b="1">
                <a:solidFill>
                  <a:srgbClr val="CC0099"/>
                </a:solidFill>
              </a:rPr>
              <a:t>案例分析</a:t>
            </a:r>
          </a:p>
        </p:txBody>
      </p:sp>
      <p:sp>
        <p:nvSpPr>
          <p:cNvPr id="2" name="AutoShape 14"/>
          <p:cNvSpPr>
            <a:spLocks noChangeArrowheads="1"/>
          </p:cNvSpPr>
          <p:nvPr/>
        </p:nvSpPr>
        <p:spPr bwMode="auto">
          <a:xfrm>
            <a:off x="292100" y="5643563"/>
            <a:ext cx="8894763" cy="649287"/>
          </a:xfrm>
          <a:prstGeom prst="horizontalScroll">
            <a:avLst>
              <a:gd name="adj" fmla="val 12500"/>
            </a:avLst>
          </a:prstGeom>
          <a:solidFill>
            <a:srgbClr val="CCFF99"/>
          </a:solidFill>
          <a:ln w="9525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还有哪类人不能参加公民大会呢？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7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7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7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7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87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87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87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8" grpId="0"/>
      <p:bldP spid="87052" grpId="0"/>
      <p:bldP spid="87054" grpId="0" bldLvl="0" animBg="1"/>
      <p:bldP spid="87054" grpId="1" bldLvl="0" animBg="1"/>
      <p:bldP spid="2" grpId="0" bldLvl="0" animBg="1"/>
      <p:bldP spid="2" grpId="1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3"/>
          <p:cNvSpPr>
            <a:spLocks noChangeArrowheads="1"/>
          </p:cNvSpPr>
          <p:nvPr/>
        </p:nvSpPr>
        <p:spPr bwMode="auto">
          <a:xfrm>
            <a:off x="4503738" y="3143250"/>
            <a:ext cx="309562" cy="59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300" b="1">
              <a:solidFill>
                <a:schemeClr val="tx2"/>
              </a:solidFill>
              <a:ea typeface="黑体" pitchFamily="2" charset="-122"/>
            </a:endParaRPr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96838" y="134938"/>
            <a:ext cx="4860925" cy="585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15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     </a:t>
            </a:r>
            <a:r>
              <a:rPr lang="zh-CN" altLang="en-US" sz="2400" b="1">
                <a:solidFill>
                  <a:srgbClr val="000000"/>
                </a:solidFill>
                <a:latin typeface="+mn-ea"/>
                <a:ea typeface="+mn-ea"/>
                <a:cs typeface="+mn-ea"/>
              </a:rPr>
              <a:t>今天公民大会的议题主要是投票选出民主的妨碍者。每个公民在入口处都领取一块陶片，写下名字后，将陶片交给工作人员。帕卡迪不识字，只好请旁边一位体面的贵族帮忙。不过他听到之前反响最大的是一个名叫特森的贵族，很多人谴责他不利于国家的行为。有人愤愤的说：“他自以为曾在对波斯人的战争中立下了功劳，就居功自傲，现在对国家漠不关心，只注重个人的利益，现在居然还贪污公款。”</a:t>
            </a:r>
            <a:r>
              <a:rPr lang="en-US" altLang="zh-CN" sz="2400" b="1">
                <a:solidFill>
                  <a:srgbClr val="000000"/>
                </a:solidFill>
                <a:latin typeface="+mn-ea"/>
                <a:ea typeface="+mn-ea"/>
                <a:cs typeface="+mn-ea"/>
              </a:rPr>
              <a:t>...... </a:t>
            </a:r>
          </a:p>
        </p:txBody>
      </p:sp>
      <p:pic>
        <p:nvPicPr>
          <p:cNvPr id="82951" name="Picture 7" descr="投票用的陶片"/>
          <p:cNvPicPr>
            <a:picLocks noChangeAspect="1" noChangeArrowheads="1"/>
          </p:cNvPicPr>
          <p:nvPr/>
        </p:nvPicPr>
        <p:blipFill>
          <a:blip r:embed="rId3">
            <a:lum bright="24000" contrast="24000"/>
          </a:blip>
          <a:srcRect l="1869" t="163" r="2803" b="2585"/>
          <a:stretch>
            <a:fillRect/>
          </a:stretch>
        </p:blipFill>
        <p:spPr bwMode="auto">
          <a:xfrm>
            <a:off x="6030913" y="134938"/>
            <a:ext cx="2371725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5184775" y="219075"/>
            <a:ext cx="3794125" cy="6286500"/>
            <a:chOff x="-628" y="0"/>
            <a:chExt cx="2102" cy="4198"/>
          </a:xfrm>
        </p:grpSpPr>
        <p:grpSp>
          <p:nvGrpSpPr>
            <p:cNvPr id="71686" name="Group 23"/>
            <p:cNvGrpSpPr>
              <a:grpSpLocks/>
            </p:cNvGrpSpPr>
            <p:nvPr/>
          </p:nvGrpSpPr>
          <p:grpSpPr bwMode="auto">
            <a:xfrm>
              <a:off x="-628" y="0"/>
              <a:ext cx="2041" cy="4198"/>
              <a:chOff x="-628" y="0"/>
              <a:chExt cx="2041" cy="4198"/>
            </a:xfrm>
          </p:grpSpPr>
          <p:sp>
            <p:nvSpPr>
              <p:cNvPr id="71689" name="AutoShape 24"/>
              <p:cNvSpPr>
                <a:spLocks noChangeArrowheads="1"/>
              </p:cNvSpPr>
              <p:nvPr/>
            </p:nvSpPr>
            <p:spPr bwMode="auto">
              <a:xfrm rot="5400000">
                <a:off x="-1671" y="1113"/>
                <a:ext cx="4128" cy="2041"/>
              </a:xfrm>
              <a:prstGeom prst="roundRect">
                <a:avLst>
                  <a:gd name="adj" fmla="val 16667"/>
                </a:avLst>
              </a:prstGeom>
              <a:solidFill>
                <a:srgbClr val="CCFFFF"/>
              </a:solidFill>
              <a:ln w="9525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zh-CN" altLang="zh-CN" sz="2400" b="1">
                  <a:solidFill>
                    <a:srgbClr val="FF0000"/>
                  </a:solidFill>
                  <a:latin typeface="Franklin Gothic Book"/>
                  <a:ea typeface="黑体" pitchFamily="2" charset="-122"/>
                </a:endParaRPr>
              </a:p>
            </p:txBody>
          </p:sp>
          <p:grpSp>
            <p:nvGrpSpPr>
              <p:cNvPr id="71690" name="Group 25"/>
              <p:cNvGrpSpPr>
                <a:grpSpLocks/>
              </p:cNvGrpSpPr>
              <p:nvPr/>
            </p:nvGrpSpPr>
            <p:grpSpPr bwMode="auto">
              <a:xfrm>
                <a:off x="666" y="0"/>
                <a:ext cx="534" cy="280"/>
                <a:chOff x="364" y="0"/>
                <a:chExt cx="534" cy="280"/>
              </a:xfrm>
            </p:grpSpPr>
            <p:sp>
              <p:nvSpPr>
                <p:cNvPr id="71691" name="Oval 26"/>
                <p:cNvSpPr>
                  <a:spLocks noChangeArrowheads="1"/>
                </p:cNvSpPr>
                <p:nvPr/>
              </p:nvSpPr>
              <p:spPr bwMode="auto">
                <a:xfrm>
                  <a:off x="364" y="127"/>
                  <a:ext cx="51" cy="51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spcBef>
                      <a:spcPct val="50000"/>
                    </a:spcBef>
                  </a:pPr>
                  <a:endParaRPr lang="zh-CN" altLang="zh-CN" sz="2400" b="1">
                    <a:solidFill>
                      <a:srgbClr val="FF0000"/>
                    </a:solidFill>
                    <a:latin typeface="Franklin Gothic Book"/>
                    <a:ea typeface="黑体" pitchFamily="2" charset="-122"/>
                  </a:endParaRPr>
                </a:p>
              </p:txBody>
            </p:sp>
            <p:sp>
              <p:nvSpPr>
                <p:cNvPr id="71692" name="未知"/>
                <p:cNvSpPr>
                  <a:spLocks noChangeArrowheads="1"/>
                </p:cNvSpPr>
                <p:nvPr/>
              </p:nvSpPr>
              <p:spPr bwMode="auto">
                <a:xfrm>
                  <a:off x="391" y="0"/>
                  <a:ext cx="507" cy="280"/>
                </a:xfrm>
                <a:custGeom>
                  <a:avLst/>
                  <a:gdLst>
                    <a:gd name="T0" fmla="*/ 0 w 507"/>
                    <a:gd name="T1" fmla="*/ 121 h 280"/>
                    <a:gd name="T2" fmla="*/ 45 w 507"/>
                    <a:gd name="T3" fmla="*/ 76 h 280"/>
                    <a:gd name="T4" fmla="*/ 181 w 507"/>
                    <a:gd name="T5" fmla="*/ 30 h 280"/>
                    <a:gd name="T6" fmla="*/ 408 w 507"/>
                    <a:gd name="T7" fmla="*/ 257 h 280"/>
                    <a:gd name="T8" fmla="*/ 363 w 507"/>
                    <a:gd name="T9" fmla="*/ 167 h 280"/>
                    <a:gd name="T10" fmla="*/ 499 w 507"/>
                    <a:gd name="T11" fmla="*/ 167 h 280"/>
                    <a:gd name="T12" fmla="*/ 317 w 507"/>
                    <a:gd name="T13" fmla="*/ 76 h 280"/>
                    <a:gd name="T14" fmla="*/ 181 w 507"/>
                    <a:gd name="T15" fmla="*/ 30 h 280"/>
                    <a:gd name="T16" fmla="*/ 0 w 507"/>
                    <a:gd name="T17" fmla="*/ 167 h 28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07"/>
                    <a:gd name="T28" fmla="*/ 0 h 280"/>
                    <a:gd name="T29" fmla="*/ 507 w 507"/>
                    <a:gd name="T30" fmla="*/ 280 h 28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07" h="280">
                      <a:moveTo>
                        <a:pt x="0" y="121"/>
                      </a:moveTo>
                      <a:cubicBezTo>
                        <a:pt x="7" y="106"/>
                        <a:pt x="15" y="91"/>
                        <a:pt x="45" y="76"/>
                      </a:cubicBezTo>
                      <a:cubicBezTo>
                        <a:pt x="75" y="61"/>
                        <a:pt x="121" y="0"/>
                        <a:pt x="181" y="30"/>
                      </a:cubicBezTo>
                      <a:cubicBezTo>
                        <a:pt x="241" y="60"/>
                        <a:pt x="378" y="234"/>
                        <a:pt x="408" y="257"/>
                      </a:cubicBezTo>
                      <a:cubicBezTo>
                        <a:pt x="438" y="280"/>
                        <a:pt x="348" y="182"/>
                        <a:pt x="363" y="167"/>
                      </a:cubicBezTo>
                      <a:cubicBezTo>
                        <a:pt x="378" y="152"/>
                        <a:pt x="507" y="182"/>
                        <a:pt x="499" y="167"/>
                      </a:cubicBezTo>
                      <a:cubicBezTo>
                        <a:pt x="491" y="152"/>
                        <a:pt x="370" y="99"/>
                        <a:pt x="317" y="76"/>
                      </a:cubicBezTo>
                      <a:cubicBezTo>
                        <a:pt x="264" y="53"/>
                        <a:pt x="234" y="15"/>
                        <a:pt x="181" y="30"/>
                      </a:cubicBezTo>
                      <a:cubicBezTo>
                        <a:pt x="128" y="45"/>
                        <a:pt x="30" y="144"/>
                        <a:pt x="0" y="167"/>
                      </a:cubicBezTo>
                    </a:path>
                  </a:pathLst>
                </a:custGeom>
                <a:solidFill>
                  <a:schemeClr val="accent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7663" name="Rectangle 29"/>
            <p:cNvSpPr>
              <a:spLocks noChangeArrowheads="1"/>
            </p:cNvSpPr>
            <p:nvPr/>
          </p:nvSpPr>
          <p:spPr bwMode="auto">
            <a:xfrm>
              <a:off x="-590" y="709"/>
              <a:ext cx="2064" cy="30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100" b="1">
                  <a:latin typeface="华文细黑" panose="02010600040101010101" pitchFamily="2" charset="-122"/>
                  <a:ea typeface="华文细黑" panose="02010600040101010101" pitchFamily="2" charset="-122"/>
                </a:rPr>
                <a:t> </a:t>
              </a:r>
              <a:r>
                <a:rPr lang="en-US" altLang="zh-CN" sz="2400" b="1">
                  <a:latin typeface="+mn-ea"/>
                  <a:ea typeface="+mn-ea"/>
                  <a:cs typeface="+mn-ea"/>
                </a:rPr>
                <a:t>    </a:t>
              </a:r>
              <a:r>
                <a:rPr lang="zh-CN" altLang="en-US" sz="2400" b="1">
                  <a:solidFill>
                    <a:srgbClr val="000000"/>
                  </a:solidFill>
                  <a:latin typeface="+mn-ea"/>
                  <a:ea typeface="+mn-ea"/>
                  <a:cs typeface="+mn-ea"/>
                </a:rPr>
                <a:t>投票者将他们认为是民主敌人的名字刻在陶片上。如出席公民大会的人数</a:t>
              </a:r>
              <a:r>
                <a:rPr lang="zh-CN" altLang="en-US" sz="2400" b="1" u="sng">
                  <a:solidFill>
                    <a:srgbClr val="000000"/>
                  </a:solidFill>
                  <a:latin typeface="+mn-ea"/>
                  <a:ea typeface="+mn-ea"/>
                  <a:cs typeface="+mn-ea"/>
                </a:rPr>
                <a:t>超过</a:t>
              </a:r>
              <a:r>
                <a:rPr lang="en-US" altLang="zh-CN" sz="2400" b="1" u="sng">
                  <a:solidFill>
                    <a:srgbClr val="000000"/>
                  </a:solidFill>
                  <a:latin typeface="+mn-ea"/>
                  <a:ea typeface="+mn-ea"/>
                  <a:cs typeface="+mn-ea"/>
                </a:rPr>
                <a:t>6000</a:t>
              </a:r>
              <a:r>
                <a:rPr lang="zh-CN" altLang="en-US" sz="2400" b="1" u="sng">
                  <a:solidFill>
                    <a:srgbClr val="000000"/>
                  </a:solidFill>
                  <a:latin typeface="+mn-ea"/>
                  <a:ea typeface="+mn-ea"/>
                  <a:cs typeface="+mn-ea"/>
                </a:rPr>
                <a:t>人</a:t>
              </a:r>
              <a:r>
                <a:rPr lang="zh-CN" altLang="en-US" sz="2400" b="1">
                  <a:solidFill>
                    <a:srgbClr val="000000"/>
                  </a:solidFill>
                  <a:latin typeface="+mn-ea"/>
                  <a:ea typeface="+mn-ea"/>
                  <a:cs typeface="+mn-ea"/>
                </a:rPr>
                <a:t>，</a:t>
              </a:r>
              <a:r>
                <a:rPr lang="zh-CN" altLang="en-US" sz="2400" b="1" u="sng">
                  <a:solidFill>
                    <a:srgbClr val="000000"/>
                  </a:solidFill>
                  <a:latin typeface="+mn-ea"/>
                  <a:ea typeface="+mn-ea"/>
                  <a:cs typeface="+mn-ea"/>
                </a:rPr>
                <a:t>得票最多</a:t>
              </a:r>
              <a:r>
                <a:rPr lang="zh-CN" altLang="en-US" sz="2400" b="1">
                  <a:solidFill>
                    <a:srgbClr val="000000"/>
                  </a:solidFill>
                  <a:latin typeface="+mn-ea"/>
                  <a:ea typeface="+mn-ea"/>
                  <a:cs typeface="+mn-ea"/>
                </a:rPr>
                <a:t>的人就会受到为期</a:t>
              </a:r>
              <a:r>
                <a:rPr lang="en-US" altLang="zh-CN" sz="2400" b="1" u="sng">
                  <a:solidFill>
                    <a:srgbClr val="000000"/>
                  </a:solidFill>
                  <a:latin typeface="+mn-ea"/>
                  <a:ea typeface="+mn-ea"/>
                  <a:cs typeface="+mn-ea"/>
                </a:rPr>
                <a:t>10</a:t>
              </a:r>
              <a:r>
                <a:rPr lang="zh-CN" altLang="en-US" sz="2400" b="1" u="sng">
                  <a:solidFill>
                    <a:srgbClr val="000000"/>
                  </a:solidFill>
                  <a:latin typeface="+mn-ea"/>
                  <a:ea typeface="+mn-ea"/>
                  <a:cs typeface="+mn-ea"/>
                </a:rPr>
                <a:t>年</a:t>
              </a:r>
              <a:r>
                <a:rPr lang="zh-CN" altLang="en-US" sz="2400" b="1">
                  <a:solidFill>
                    <a:srgbClr val="000000"/>
                  </a:solidFill>
                  <a:latin typeface="+mn-ea"/>
                  <a:ea typeface="+mn-ea"/>
                  <a:cs typeface="+mn-ea"/>
                </a:rPr>
                <a:t>的放逐。期间，被放逐者的公民权和财产权被保留，并于期满后自动恢复。其</a:t>
              </a:r>
              <a:r>
                <a:rPr lang="zh-CN" altLang="en-US" sz="2400" b="1" u="sng">
                  <a:solidFill>
                    <a:srgbClr val="000000"/>
                  </a:solidFill>
                  <a:latin typeface="+mn-ea"/>
                  <a:ea typeface="+mn-ea"/>
                  <a:cs typeface="+mn-ea"/>
                </a:rPr>
                <a:t>目的</a:t>
              </a:r>
              <a:r>
                <a:rPr lang="zh-CN" altLang="en-US" sz="2400" b="1">
                  <a:solidFill>
                    <a:srgbClr val="000000"/>
                  </a:solidFill>
                  <a:latin typeface="+mn-ea"/>
                  <a:ea typeface="+mn-ea"/>
                  <a:cs typeface="+mn-ea"/>
                </a:rPr>
                <a:t>是为了防止某些人权力过大而破坏民主制度。</a:t>
              </a:r>
            </a:p>
          </p:txBody>
        </p:sp>
        <p:sp>
          <p:nvSpPr>
            <p:cNvPr id="71688" name="Text Box 30"/>
            <p:cNvSpPr txBox="1">
              <a:spLocks noChangeArrowheads="1"/>
            </p:cNvSpPr>
            <p:nvPr/>
          </p:nvSpPr>
          <p:spPr bwMode="auto">
            <a:xfrm>
              <a:off x="-181" y="178"/>
              <a:ext cx="1134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chemeClr val="bg1"/>
                  </a:solidFill>
                  <a:latin typeface="幼圆"/>
                  <a:ea typeface="幼圆"/>
                  <a:cs typeface="幼圆"/>
                </a:rPr>
                <a:t>陶片放逐法</a:t>
              </a:r>
            </a:p>
          </p:txBody>
        </p:sp>
      </p:grpSp>
      <p:sp>
        <p:nvSpPr>
          <p:cNvPr id="3" name="AutoShape 14"/>
          <p:cNvSpPr>
            <a:spLocks noChangeArrowheads="1"/>
          </p:cNvSpPr>
          <p:nvPr/>
        </p:nvSpPr>
        <p:spPr bwMode="auto">
          <a:xfrm>
            <a:off x="744538" y="5986463"/>
            <a:ext cx="7073900" cy="649287"/>
          </a:xfrm>
          <a:prstGeom prst="horizontalScroll">
            <a:avLst>
              <a:gd name="adj" fmla="val 12500"/>
            </a:avLst>
          </a:prstGeom>
          <a:solidFill>
            <a:srgbClr val="CCFF99"/>
          </a:solidFill>
          <a:ln w="9525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幼圆"/>
                <a:ea typeface="幼圆"/>
                <a:cs typeface="幼圆"/>
                <a:sym typeface="+mn-ea"/>
              </a:rPr>
              <a:t>陶片放逐法扩大了公民参政的权利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/>
      <p:bldP spid="3" grpId="0" bldLvl="0" animBg="1"/>
      <p:bldP spid="3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标题 2"/>
          <p:cNvSpPr>
            <a:spLocks noGrp="1"/>
          </p:cNvSpPr>
          <p:nvPr>
            <p:ph type="ctrTitle"/>
          </p:nvPr>
        </p:nvSpPr>
        <p:spPr bwMode="auto">
          <a:xfrm>
            <a:off x="685800" y="2713038"/>
            <a:ext cx="7772400" cy="1431925"/>
          </a:xfrm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b="1" smtClean="0">
                <a:solidFill>
                  <a:srgbClr val="000000"/>
                </a:solidFill>
                <a:effectLst/>
                <a:latin typeface="黑体" pitchFamily="2" charset="-122"/>
                <a:ea typeface="黑体" pitchFamily="2" charset="-122"/>
              </a:rPr>
              <a:t>第</a:t>
            </a:r>
            <a:r>
              <a:rPr lang="en-US" altLang="zh-CN" b="1" smtClean="0">
                <a:solidFill>
                  <a:srgbClr val="000000"/>
                </a:solidFill>
                <a:effectLst/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b="1" smtClean="0">
                <a:solidFill>
                  <a:srgbClr val="000000"/>
                </a:solidFill>
                <a:effectLst/>
                <a:latin typeface="黑体" pitchFamily="2" charset="-122"/>
                <a:ea typeface="黑体" pitchFamily="2" charset="-122"/>
              </a:rPr>
              <a:t>课</a:t>
            </a:r>
            <a:br>
              <a:rPr lang="zh-CN" altLang="en-US" b="1" smtClean="0">
                <a:solidFill>
                  <a:srgbClr val="000000"/>
                </a:solidFill>
                <a:effectLst/>
                <a:latin typeface="黑体" pitchFamily="2" charset="-122"/>
                <a:ea typeface="黑体" pitchFamily="2" charset="-122"/>
              </a:rPr>
            </a:br>
            <a:r>
              <a:rPr lang="zh-CN" altLang="en-US" smtClean="0">
                <a:solidFill>
                  <a:srgbClr val="000000"/>
                </a:solidFill>
                <a:effectLst/>
                <a:latin typeface="黑体" pitchFamily="2" charset="-122"/>
                <a:ea typeface="黑体" pitchFamily="2" charset="-122"/>
              </a:rPr>
              <a:t/>
            </a:r>
            <a:br>
              <a:rPr lang="zh-CN" altLang="en-US" smtClean="0">
                <a:solidFill>
                  <a:srgbClr val="000000"/>
                </a:solidFill>
                <a:effectLst/>
                <a:latin typeface="黑体" pitchFamily="2" charset="-122"/>
                <a:ea typeface="黑体" pitchFamily="2" charset="-122"/>
              </a:rPr>
            </a:br>
            <a:r>
              <a:rPr lang="zh-CN" altLang="en-US" smtClean="0">
                <a:solidFill>
                  <a:srgbClr val="000000"/>
                </a:solidFill>
                <a:effectLst/>
                <a:latin typeface="黑体" pitchFamily="2" charset="-122"/>
                <a:ea typeface="黑体" pitchFamily="2" charset="-122"/>
              </a:rPr>
              <a:t/>
            </a:r>
            <a:br>
              <a:rPr lang="zh-CN" altLang="en-US" smtClean="0">
                <a:solidFill>
                  <a:srgbClr val="000000"/>
                </a:solidFill>
                <a:effectLst/>
                <a:latin typeface="黑体" pitchFamily="2" charset="-122"/>
                <a:ea typeface="黑体" pitchFamily="2" charset="-122"/>
              </a:rPr>
            </a:br>
            <a:r>
              <a:rPr lang="zh-CN" altLang="en-US" b="1" smtClean="0">
                <a:solidFill>
                  <a:srgbClr val="000000"/>
                </a:solidFill>
                <a:effectLst/>
                <a:latin typeface="黑体" pitchFamily="2" charset="-122"/>
                <a:ea typeface="黑体" pitchFamily="2" charset="-122"/>
              </a:rPr>
              <a:t>希腊城邦和亚历山大帝国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12291"/>
          <p:cNvSpPr txBox="1">
            <a:spLocks noChangeArrowheads="1"/>
          </p:cNvSpPr>
          <p:nvPr/>
        </p:nvSpPr>
        <p:spPr bwMode="auto">
          <a:xfrm>
            <a:off x="139700" y="411163"/>
            <a:ext cx="8918575" cy="660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三、如何评价雅典的民主政治</a:t>
            </a:r>
            <a:r>
              <a:rPr lang="en-US" altLang="zh-CN" sz="36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?</a:t>
            </a:r>
            <a:r>
              <a:rPr lang="zh-CN" altLang="en-US" sz="36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（课后活动）</a:t>
            </a:r>
            <a:r>
              <a:rPr lang="en-US" altLang="zh-CN" sz="100">
                <a:solidFill>
                  <a:srgbClr val="000000"/>
                </a:solidFill>
                <a:ea typeface="宋体" panose="02010600030101010101" pitchFamily="2" charset="-122"/>
              </a:rPr>
              <a:t/>
            </a:r>
            <a:br>
              <a:rPr lang="en-US" altLang="zh-CN" sz="100">
                <a:solidFill>
                  <a:srgbClr val="000000"/>
                </a:solidFill>
                <a:ea typeface="宋体" panose="02010600030101010101" pitchFamily="2" charset="-122"/>
              </a:rPr>
            </a:br>
            <a:endParaRPr lang="en-US" altLang="zh-CN" sz="1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2291" name="文本框 12292"/>
          <p:cNvSpPr txBox="1">
            <a:spLocks noChangeArrowheads="1"/>
          </p:cNvSpPr>
          <p:nvPr/>
        </p:nvSpPr>
        <p:spPr bwMode="auto">
          <a:xfrm>
            <a:off x="381000" y="1609725"/>
            <a:ext cx="8356600" cy="289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积极：</a:t>
            </a:r>
            <a:r>
              <a:rPr lang="zh-CN" altLang="en-US" sz="2800" b="1">
                <a:solidFill>
                  <a:srgbClr val="000000"/>
                </a:solidFill>
                <a:latin typeface="+mn-ea"/>
                <a:ea typeface="+mn-ea"/>
                <a:cs typeface="+mn-ea"/>
              </a:rPr>
              <a:t>为雅典的昌盛提供了政治上的条件，把古代世界的民主政治发展到高峰</a:t>
            </a:r>
            <a:r>
              <a:rPr lang="en-US" altLang="zh-CN" sz="2800" b="1">
                <a:solidFill>
                  <a:srgbClr val="000000"/>
                </a:solidFill>
                <a:latin typeface="+mn-ea"/>
                <a:ea typeface="+mn-ea"/>
                <a:cs typeface="+mn-ea"/>
              </a:rPr>
              <a:t>.</a:t>
            </a:r>
            <a:r>
              <a:rPr lang="zh-CN" altLang="en-US" sz="2800" b="1">
                <a:solidFill>
                  <a:srgbClr val="000000"/>
                </a:solidFill>
                <a:latin typeface="+mn-ea"/>
                <a:ea typeface="+mn-ea"/>
                <a:cs typeface="+mn-ea"/>
              </a:rPr>
              <a:t>对后世西方民主制度的形成产生了深远的影响。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局限：</a:t>
            </a:r>
            <a:r>
              <a:rPr lang="zh-CN" altLang="en-US" sz="2800" b="1">
                <a:solidFill>
                  <a:srgbClr val="000000"/>
                </a:solidFill>
                <a:latin typeface="+mn-ea"/>
                <a:ea typeface="+mn-ea"/>
                <a:cs typeface="+mn-ea"/>
              </a:rPr>
              <a:t>占雅典人口绝大多数的外邦人、奴隶、妇女没有任何政治权利。它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实质上</a:t>
            </a:r>
            <a:r>
              <a:rPr lang="zh-CN" altLang="en-US" sz="2800" b="1">
                <a:solidFill>
                  <a:srgbClr val="000000"/>
                </a:solidFill>
                <a:latin typeface="+mn-ea"/>
                <a:ea typeface="+mn-ea"/>
                <a:cs typeface="+mn-ea"/>
              </a:rPr>
              <a:t>仍是奴隶主对奴隶的专政（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有限民主制</a:t>
            </a:r>
            <a:r>
              <a:rPr lang="zh-CN" altLang="en-US" sz="2800" b="1">
                <a:solidFill>
                  <a:srgbClr val="000000"/>
                </a:solidFill>
                <a:latin typeface="+mn-ea"/>
                <a:ea typeface="+mn-ea"/>
                <a:cs typeface="+mn-ea"/>
              </a:rPr>
              <a:t>）。</a:t>
            </a:r>
          </a:p>
        </p:txBody>
      </p:sp>
      <p:sp>
        <p:nvSpPr>
          <p:cNvPr id="73731" name="灯片编号占位符 1"/>
          <p:cNvSpPr txBox="1">
            <a:spLocks noGrp="1" noChangeArrowheads="1"/>
          </p:cNvSpPr>
          <p:nvPr/>
        </p:nvSpPr>
        <p:spPr bwMode="auto">
          <a:xfrm>
            <a:off x="6057900" y="5624513"/>
            <a:ext cx="16002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BC1F13C5-4D0B-465B-8B82-5621AA3AD00D}" type="slidenum">
              <a:rPr lang="zh-CN" altLang="en-US" sz="900">
                <a:solidFill>
                  <a:srgbClr val="898989"/>
                </a:solidFill>
              </a:rPr>
              <a:pPr algn="r"/>
              <a:t>30</a:t>
            </a:fld>
            <a:endParaRPr lang="en-US" altLang="zh-CN" sz="900">
              <a:solidFill>
                <a:srgbClr val="898989"/>
              </a:solidFill>
              <a:cs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ext Box 2"/>
          <p:cNvSpPr txBox="1">
            <a:spLocks noChangeArrowheads="1"/>
          </p:cNvSpPr>
          <p:nvPr/>
        </p:nvSpPr>
        <p:spPr bwMode="auto">
          <a:xfrm>
            <a:off x="1643063" y="1143000"/>
            <a:ext cx="7500937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8" rIns="91437" bIns="45718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下列各图体现公民在民主政体下行使自己的权利，追溯这些公民权利的起源，我们需要将目光投向</a:t>
            </a:r>
            <a:r>
              <a:rPr lang="en-US" altLang="zh-CN" sz="2400" b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———</a:t>
            </a:r>
          </a:p>
        </p:txBody>
      </p:sp>
      <p:pic>
        <p:nvPicPr>
          <p:cNvPr id="74754" name="Picture 3" descr="38150_8666_suppporters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78038"/>
            <a:ext cx="22987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Picture 4" descr="DSC_0011a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3" y="2132013"/>
            <a:ext cx="213360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6" name="Picture 5" descr="0407231124431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2132013"/>
            <a:ext cx="220980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7" name="Picture 6" descr="F2004020611005600000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0400" y="2132013"/>
            <a:ext cx="213360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8" name="Text Box 7"/>
          <p:cNvSpPr txBox="1">
            <a:spLocks noChangeArrowheads="1"/>
          </p:cNvSpPr>
          <p:nvPr/>
        </p:nvSpPr>
        <p:spPr bwMode="auto">
          <a:xfrm>
            <a:off x="0" y="4656138"/>
            <a:ext cx="26193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7" tIns="45718" rIns="91437" bIns="45718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美国大选期间，</a:t>
            </a:r>
          </a:p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美国公民积极投票</a:t>
            </a:r>
          </a:p>
        </p:txBody>
      </p:sp>
      <p:sp>
        <p:nvSpPr>
          <p:cNvPr id="74759" name="Text Box 8"/>
          <p:cNvSpPr txBox="1">
            <a:spLocks noChangeArrowheads="1"/>
          </p:cNvSpPr>
          <p:nvPr/>
        </p:nvSpPr>
        <p:spPr bwMode="auto">
          <a:xfrm>
            <a:off x="2555875" y="4670425"/>
            <a:ext cx="2316163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7" tIns="45718" rIns="91437" bIns="45718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全国人大会议上</a:t>
            </a:r>
          </a:p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代表举手表决</a:t>
            </a:r>
          </a:p>
        </p:txBody>
      </p:sp>
      <p:sp>
        <p:nvSpPr>
          <p:cNvPr id="74760" name="Text Box 9"/>
          <p:cNvSpPr txBox="1">
            <a:spLocks noChangeArrowheads="1"/>
          </p:cNvSpPr>
          <p:nvPr/>
        </p:nvSpPr>
        <p:spPr bwMode="auto">
          <a:xfrm>
            <a:off x="5076825" y="4670425"/>
            <a:ext cx="21336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8" rIns="91437" bIns="45718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美国国会议员</a:t>
            </a:r>
          </a:p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聆听政府报告</a:t>
            </a:r>
          </a:p>
        </p:txBody>
      </p:sp>
      <p:sp>
        <p:nvSpPr>
          <p:cNvPr id="74761" name="Text Box 10"/>
          <p:cNvSpPr txBox="1">
            <a:spLocks noChangeArrowheads="1"/>
          </p:cNvSpPr>
          <p:nvPr/>
        </p:nvSpPr>
        <p:spPr bwMode="auto">
          <a:xfrm>
            <a:off x="7435850" y="4670425"/>
            <a:ext cx="17081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8" rIns="91437" bIns="45718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英国议会进行辩论</a:t>
            </a:r>
          </a:p>
        </p:txBody>
      </p:sp>
      <p:sp>
        <p:nvSpPr>
          <p:cNvPr id="74762" name="Text Box 11"/>
          <p:cNvSpPr txBox="1">
            <a:spLocks noChangeArrowheads="1"/>
          </p:cNvSpPr>
          <p:nvPr/>
        </p:nvSpPr>
        <p:spPr bwMode="auto">
          <a:xfrm>
            <a:off x="428625" y="5429250"/>
            <a:ext cx="1223963" cy="458788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 lIns="91437" tIns="45718" rIns="91437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FF00"/>
                </a:solidFill>
                <a:latin typeface="微软雅黑"/>
                <a:ea typeface="微软雅黑"/>
                <a:cs typeface="微软雅黑"/>
              </a:rPr>
              <a:t>选举权</a:t>
            </a:r>
          </a:p>
        </p:txBody>
      </p:sp>
      <p:sp>
        <p:nvSpPr>
          <p:cNvPr id="74763" name="Text Box 12"/>
          <p:cNvSpPr txBox="1">
            <a:spLocks noChangeArrowheads="1"/>
          </p:cNvSpPr>
          <p:nvPr/>
        </p:nvSpPr>
        <p:spPr bwMode="auto">
          <a:xfrm>
            <a:off x="3000375" y="5429250"/>
            <a:ext cx="1223963" cy="458788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 lIns="91437" tIns="45718" rIns="91437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FF00"/>
                </a:solidFill>
                <a:latin typeface="微软雅黑"/>
                <a:ea typeface="微软雅黑"/>
                <a:cs typeface="微软雅黑"/>
              </a:rPr>
              <a:t>表决权</a:t>
            </a:r>
          </a:p>
        </p:txBody>
      </p:sp>
      <p:sp>
        <p:nvSpPr>
          <p:cNvPr id="74764" name="Text Box 13"/>
          <p:cNvSpPr txBox="1">
            <a:spLocks noChangeArrowheads="1"/>
          </p:cNvSpPr>
          <p:nvPr/>
        </p:nvSpPr>
        <p:spPr bwMode="auto">
          <a:xfrm>
            <a:off x="5572125" y="5429250"/>
            <a:ext cx="1223963" cy="458788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 lIns="91437" tIns="45718" rIns="91437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FF00"/>
                </a:solidFill>
                <a:latin typeface="微软雅黑"/>
                <a:ea typeface="微软雅黑"/>
                <a:cs typeface="微软雅黑"/>
              </a:rPr>
              <a:t>知情权</a:t>
            </a:r>
          </a:p>
        </p:txBody>
      </p:sp>
      <p:sp>
        <p:nvSpPr>
          <p:cNvPr id="74765" name="Text Box 14"/>
          <p:cNvSpPr txBox="1">
            <a:spLocks noChangeArrowheads="1"/>
          </p:cNvSpPr>
          <p:nvPr/>
        </p:nvSpPr>
        <p:spPr bwMode="auto">
          <a:xfrm>
            <a:off x="7715250" y="5429250"/>
            <a:ext cx="1214438" cy="458788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 lIns="91437" tIns="45718" rIns="91437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FF00"/>
                </a:solidFill>
                <a:latin typeface="微软雅黑"/>
                <a:ea typeface="微软雅黑"/>
                <a:cs typeface="微软雅黑"/>
              </a:rPr>
              <a:t>发言权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0" y="1000125"/>
            <a:ext cx="1714500" cy="6429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 eaLnBrk="0" hangingPunct="0">
              <a:defRPr/>
            </a:pPr>
            <a:r>
              <a:rPr lang="zh-CN" altLang="en-US" sz="2775" b="1" noProof="1">
                <a:latin typeface="微软雅黑" panose="020B0503020204020204" charset="-122"/>
                <a:ea typeface="微软雅黑" panose="020B0503020204020204" charset="-122"/>
              </a:rPr>
              <a:t>知识拓展</a:t>
            </a:r>
          </a:p>
        </p:txBody>
      </p:sp>
      <p:sp>
        <p:nvSpPr>
          <p:cNvPr id="22" name="矩形 21"/>
          <p:cNvSpPr/>
          <p:nvPr/>
        </p:nvSpPr>
        <p:spPr>
          <a:xfrm>
            <a:off x="6371569" y="1500174"/>
            <a:ext cx="2263775" cy="92075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37" tIns="45718" rIns="91437" bIns="45718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zh-CN" altLang="en-US" sz="5400" b="1" spc="67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古希腊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图片 29697" descr="pic_41560"/>
          <p:cNvPicPr>
            <a:picLocks noChangeAspect="1"/>
          </p:cNvPicPr>
          <p:nvPr/>
        </p:nvPicPr>
        <p:blipFill>
          <a:blip r:embed="rId2"/>
          <a:srcRect l="37238" t="67139" r="6306" b="8594"/>
          <a:stretch>
            <a:fillRect/>
          </a:stretch>
        </p:blipFill>
        <p:spPr bwMode="auto">
          <a:xfrm>
            <a:off x="228600" y="990600"/>
            <a:ext cx="8305800" cy="530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78" name="矩形 29698"/>
          <p:cNvSpPr>
            <a:spLocks noChangeArrowheads="1"/>
          </p:cNvSpPr>
          <p:nvPr/>
        </p:nvSpPr>
        <p:spPr bwMode="auto">
          <a:xfrm>
            <a:off x="323850" y="260350"/>
            <a:ext cx="8208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鼓励学术研究，发展文艺，重视教育。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>
                <a:solidFill>
                  <a:srgbClr val="000000"/>
                </a:solidFill>
              </a:rPr>
              <a:t>人才辈出：</a:t>
            </a: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12800" y="1746250"/>
            <a:ext cx="1152525" cy="1333500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06675" y="1746250"/>
            <a:ext cx="11525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95738" y="1746250"/>
            <a:ext cx="11525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890588" y="3232150"/>
            <a:ext cx="99695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历史学家希罗多德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682875" y="3232150"/>
            <a:ext cx="99695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医学家希波克拉底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995738" y="3254375"/>
            <a:ext cx="99695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政治家克里斯提尼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568950" y="3168650"/>
            <a:ext cx="99695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哲学家赫拉克利特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7285038" y="3254375"/>
            <a:ext cx="99695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悲剧家索福克勒斯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91163" y="1746250"/>
            <a:ext cx="11525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50088" y="1746250"/>
            <a:ext cx="11525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12800" y="4321175"/>
            <a:ext cx="11525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812800" y="5789613"/>
            <a:ext cx="99695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历史学家修昔底德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605088" y="4321175"/>
            <a:ext cx="11525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605088" y="5726113"/>
            <a:ext cx="99695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数学家毕达哥拉斯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102100" y="4321175"/>
            <a:ext cx="11525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4073525" y="5726113"/>
            <a:ext cx="99695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哲学家柏拉图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683250" y="4321175"/>
            <a:ext cx="11525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5683250" y="5726113"/>
            <a:ext cx="99695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哲学家苏格拉底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207250" y="4321175"/>
            <a:ext cx="11525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7207250" y="5726113"/>
            <a:ext cx="99695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思想家留基伯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5" grpId="0"/>
      <p:bldP spid="17" grpId="0"/>
      <p:bldP spid="19" grpId="0"/>
      <p:bldP spid="21" grpId="0"/>
      <p:bldP spid="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文本框 35841"/>
          <p:cNvSpPr txBox="1">
            <a:spLocks noChangeArrowheads="1"/>
          </p:cNvSpPr>
          <p:nvPr/>
        </p:nvSpPr>
        <p:spPr bwMode="auto">
          <a:xfrm>
            <a:off x="990600" y="2606675"/>
            <a:ext cx="73914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i="1">
                <a:latin typeface="Times New Roman" pitchFamily="18" charset="0"/>
              </a:rPr>
              <a:t>         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假设你生活在公元前</a:t>
            </a:r>
            <a:r>
              <a:rPr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世纪的古希腊，你愿意生活在雅典还是斯巴达？为什么？</a:t>
            </a:r>
          </a:p>
        </p:txBody>
      </p:sp>
      <p:sp>
        <p:nvSpPr>
          <p:cNvPr id="77826" name="云形标注 35842"/>
          <p:cNvSpPr>
            <a:spLocks noChangeArrowheads="1"/>
          </p:cNvSpPr>
          <p:nvPr/>
        </p:nvSpPr>
        <p:spPr bwMode="auto">
          <a:xfrm>
            <a:off x="533400" y="533400"/>
            <a:ext cx="3505200" cy="1295400"/>
          </a:xfrm>
          <a:prstGeom prst="cloudCallout">
            <a:avLst>
              <a:gd name="adj1" fmla="val -45926"/>
              <a:gd name="adj2" fmla="val 74755"/>
            </a:avLst>
          </a:prstGeom>
          <a:solidFill>
            <a:srgbClr val="EDFBA7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bg1"/>
              </a:buClr>
            </a:pPr>
            <a:r>
              <a:rPr lang="zh-CN" altLang="en-US" sz="3600" b="1" i="1">
                <a:solidFill>
                  <a:srgbClr val="0000FF"/>
                </a:solidFill>
                <a:latin typeface="Times New Roman" pitchFamily="18" charset="0"/>
              </a:rPr>
              <a:t>谈谈说说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extBox 1"/>
          <p:cNvSpPr txBox="1">
            <a:spLocks noChangeArrowheads="1"/>
          </p:cNvSpPr>
          <p:nvPr/>
        </p:nvSpPr>
        <p:spPr bwMode="auto">
          <a:xfrm>
            <a:off x="1476375" y="1023938"/>
            <a:ext cx="57610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000000"/>
                </a:solidFill>
                <a:latin typeface="宋体" charset="-122"/>
                <a:sym typeface="+mn-ea"/>
              </a:rPr>
              <a:t>三、亚历山大帝国</a:t>
            </a:r>
          </a:p>
        </p:txBody>
      </p:sp>
      <p:sp>
        <p:nvSpPr>
          <p:cNvPr id="5" name="矩形 4"/>
          <p:cNvSpPr/>
          <p:nvPr/>
        </p:nvSpPr>
        <p:spPr>
          <a:xfrm>
            <a:off x="611753" y="2565027"/>
            <a:ext cx="4358884" cy="923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（学习要点）</a:t>
            </a:r>
          </a:p>
        </p:txBody>
      </p:sp>
      <p:sp>
        <p:nvSpPr>
          <p:cNvPr id="78851" name="TextBox 1"/>
          <p:cNvSpPr txBox="1">
            <a:spLocks noChangeArrowheads="1"/>
          </p:cNvSpPr>
          <p:nvPr/>
        </p:nvSpPr>
        <p:spPr bwMode="auto">
          <a:xfrm>
            <a:off x="971550" y="3789363"/>
            <a:ext cx="4322763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、版图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、成功原因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、影响</a:t>
            </a:r>
          </a:p>
          <a:p>
            <a:endParaRPr lang="zh-CN" altLang="en-US" sz="3200" b="1">
              <a:solidFill>
                <a:srgbClr val="0000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/>
          </p:cNvSpPr>
          <p:nvPr>
            <p:ph type="title"/>
          </p:nvPr>
        </p:nvSpPr>
        <p:spPr>
          <a:xfrm>
            <a:off x="493713" y="209550"/>
            <a:ext cx="3754437" cy="11430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CC00CC"/>
                </a:solidFill>
                <a:ea typeface="华文中宋"/>
                <a:cs typeface="华文中宋"/>
              </a:rPr>
              <a:t>亚历山大大帝</a:t>
            </a:r>
          </a:p>
        </p:txBody>
      </p:sp>
      <p:sp>
        <p:nvSpPr>
          <p:cNvPr id="59396" name="Rectangle 4"/>
          <p:cNvSpPr>
            <a:spLocks noGrp="1"/>
          </p:cNvSpPr>
          <p:nvPr>
            <p:ph idx="1"/>
          </p:nvPr>
        </p:nvSpPr>
        <p:spPr>
          <a:xfrm>
            <a:off x="28575" y="1147763"/>
            <a:ext cx="7453313" cy="50847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dirty="0"/>
              <a:t>   </a:t>
            </a: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亚历山大（前</a:t>
            </a:r>
            <a:r>
              <a:rPr lang="en-US" altLang="zh-CN" b="1">
                <a:latin typeface="+mj-ea"/>
                <a:ea typeface="+mj-ea"/>
                <a:cs typeface="+mj-ea"/>
                <a:sym typeface="+mn-ea"/>
              </a:rPr>
              <a:t>336—</a:t>
            </a: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前</a:t>
            </a:r>
            <a:r>
              <a:rPr lang="en-US" altLang="zh-CN" b="1">
                <a:latin typeface="+mj-ea"/>
                <a:ea typeface="+mj-ea"/>
                <a:cs typeface="+mj-ea"/>
                <a:sym typeface="+mn-ea"/>
              </a:rPr>
              <a:t>323</a:t>
            </a: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年在位）</a:t>
            </a:r>
            <a:endParaRPr lang="en-US" altLang="zh-CN" b="1">
              <a:latin typeface="+mj-ea"/>
              <a:ea typeface="+mj-ea"/>
              <a:cs typeface="+mj-ea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   马其顿国王三世之子。</a:t>
            </a:r>
            <a:endParaRPr lang="en-US" altLang="zh-CN" b="1">
              <a:latin typeface="+mj-ea"/>
              <a:ea typeface="+mj-ea"/>
              <a:cs typeface="+mj-ea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altLang="zh-CN" b="1">
              <a:latin typeface="+mj-ea"/>
              <a:ea typeface="+mj-ea"/>
              <a:cs typeface="+mj-ea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   当时希腊“最博学的人”亚里斯多德作他的家庭教师，他向老师学习了哲学、医学、科学等各方面的知识，自幼受希腊文化的影响，特别爱读</a:t>
            </a:r>
            <a:r>
              <a:rPr lang="en-US" altLang="zh-CN" b="1">
                <a:latin typeface="+mj-ea"/>
                <a:ea typeface="+mj-ea"/>
                <a:cs typeface="+mj-ea"/>
                <a:sym typeface="+mn-ea"/>
              </a:rPr>
              <a:t>《</a:t>
            </a: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荷马史诗</a:t>
            </a:r>
            <a:r>
              <a:rPr lang="en-US" altLang="zh-CN" b="1">
                <a:latin typeface="+mj-ea"/>
                <a:ea typeface="+mj-ea"/>
                <a:cs typeface="+mj-ea"/>
                <a:sym typeface="+mn-ea"/>
              </a:rPr>
              <a:t>》</a:t>
            </a: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。</a:t>
            </a:r>
            <a:r>
              <a:rPr lang="en-US" altLang="zh-CN" b="1">
                <a:latin typeface="+mj-ea"/>
                <a:ea typeface="+mj-ea"/>
                <a:cs typeface="+mj-ea"/>
                <a:sym typeface="+mn-ea"/>
              </a:rPr>
              <a:t>16</a:t>
            </a: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岁起，他就随父征战，挥师南下。</a:t>
            </a:r>
            <a:r>
              <a:rPr lang="en-US" altLang="zh-CN" b="1">
                <a:latin typeface="+mj-ea"/>
                <a:ea typeface="+mj-ea"/>
                <a:cs typeface="+mj-ea"/>
                <a:sym typeface="+mn-ea"/>
              </a:rPr>
              <a:t>18</a:t>
            </a: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岁，他指挥马其顿军右翼，击败希腊联军。</a:t>
            </a:r>
            <a:r>
              <a:rPr lang="en-US" altLang="zh-CN" b="1">
                <a:latin typeface="+mj-ea"/>
                <a:ea typeface="+mj-ea"/>
                <a:cs typeface="+mj-ea"/>
                <a:sym typeface="+mn-ea"/>
              </a:rPr>
              <a:t>20</a:t>
            </a: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岁，他以马其顿、希腊联军最高统率的身份，组织东侵。据说在远征中，他命令一切人</a:t>
            </a:r>
            <a:r>
              <a:rPr lang="zh-CN" altLang="en-US" b="1">
                <a:solidFill>
                  <a:srgbClr val="3333FF"/>
                </a:solidFill>
                <a:latin typeface="+mj-ea"/>
                <a:ea typeface="+mj-ea"/>
                <a:cs typeface="+mj-ea"/>
                <a:sym typeface="+mn-ea"/>
              </a:rPr>
              <a:t>“把世界当做自己的家乡”</a:t>
            </a: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。 </a:t>
            </a:r>
            <a:endParaRPr lang="zh-CN" altLang="en-US" b="1" dirty="0">
              <a:latin typeface="+mj-ea"/>
              <a:ea typeface="+mj-ea"/>
              <a:cs typeface="+mj-ea"/>
            </a:endParaRPr>
          </a:p>
        </p:txBody>
      </p:sp>
      <p:pic>
        <p:nvPicPr>
          <p:cNvPr id="79876" name="Picture 7" descr="亚历山大大帝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91325" y="209550"/>
            <a:ext cx="2187575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1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827088" y="981075"/>
            <a:ext cx="7772400" cy="642938"/>
          </a:xfrm>
        </p:spPr>
        <p:txBody>
          <a:bodyPr/>
          <a:lstStyle/>
          <a:p>
            <a:pPr eaLnBrk="1" hangingPunct="1"/>
            <a:r>
              <a:rPr lang="en-US" altLang="zh-CN" b="1" smtClean="0">
                <a:latin typeface="微软雅黑"/>
                <a:ea typeface="微软雅黑"/>
                <a:cs typeface="微软雅黑"/>
              </a:rPr>
              <a:t>“</a:t>
            </a:r>
            <a:r>
              <a:rPr lang="zh-CN" altLang="en-US" b="1" smtClean="0">
                <a:latin typeface="微软雅黑"/>
                <a:ea typeface="微软雅黑"/>
                <a:cs typeface="微软雅黑"/>
              </a:rPr>
              <a:t>把世界当做自己的家乡”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01625" y="2093913"/>
            <a:ext cx="8623300" cy="4275137"/>
            <a:chOff x="192" y="1074"/>
            <a:chExt cx="5952" cy="3591"/>
          </a:xfrm>
        </p:grpSpPr>
        <p:pic>
          <p:nvPicPr>
            <p:cNvPr id="80900" name="Picture 5" descr="著名的马其顿重装步兵方阵"/>
            <p:cNvPicPr>
              <a:picLocks noChangeAspect="1" noChangeArrowheads="1"/>
            </p:cNvPicPr>
            <p:nvPr/>
          </p:nvPicPr>
          <p:blipFill>
            <a:blip r:embed="rId2"/>
            <a:srcRect b="5882"/>
            <a:stretch>
              <a:fillRect/>
            </a:stretch>
          </p:blipFill>
          <p:spPr bwMode="auto">
            <a:xfrm>
              <a:off x="192" y="1074"/>
              <a:ext cx="5952" cy="27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2" name="Text Box 6"/>
            <p:cNvSpPr txBox="1">
              <a:spLocks noChangeArrowheads="1"/>
            </p:cNvSpPr>
            <p:nvPr/>
          </p:nvSpPr>
          <p:spPr bwMode="auto">
            <a:xfrm>
              <a:off x="1498" y="4172"/>
              <a:ext cx="3340" cy="493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322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  </a:t>
              </a:r>
              <a:r>
                <a:rPr lang="zh-CN" altLang="en-US" sz="3225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无坚不摧的马其顿方阵</a:t>
              </a:r>
              <a:r>
                <a:rPr lang="zh-CN" altLang="en-US" sz="322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</a:t>
              </a: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91030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28813"/>
            <a:ext cx="9077325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5" name="Text Box 3"/>
          <p:cNvSpPr txBox="1">
            <a:spLocks noChangeArrowheads="1"/>
          </p:cNvSpPr>
          <p:nvPr/>
        </p:nvSpPr>
        <p:spPr bwMode="auto">
          <a:xfrm>
            <a:off x="8001000" y="4343400"/>
            <a:ext cx="838200" cy="8286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91437" tIns="45718" rIns="91437" bIns="4571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zh-CN" altLang="en-US" sz="2400" b="1">
                <a:latin typeface="微软雅黑"/>
                <a:ea typeface="微软雅黑"/>
                <a:cs typeface="微软雅黑"/>
              </a:rPr>
              <a:t>印度文明 </a:t>
            </a:r>
          </a:p>
        </p:txBody>
      </p:sp>
      <p:sp>
        <p:nvSpPr>
          <p:cNvPr id="100356" name="Text Box 4"/>
          <p:cNvSpPr txBox="1">
            <a:spLocks noChangeArrowheads="1"/>
          </p:cNvSpPr>
          <p:nvPr/>
        </p:nvSpPr>
        <p:spPr bwMode="auto">
          <a:xfrm>
            <a:off x="4211638" y="4008438"/>
            <a:ext cx="838200" cy="8286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91437" tIns="45718" rIns="91437" bIns="4571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zh-CN" altLang="en-US" sz="2400" b="1">
                <a:latin typeface="微软雅黑"/>
                <a:ea typeface="微软雅黑"/>
                <a:cs typeface="微软雅黑"/>
              </a:rPr>
              <a:t>波斯文明</a:t>
            </a:r>
          </a:p>
        </p:txBody>
      </p:sp>
      <p:sp>
        <p:nvSpPr>
          <p:cNvPr id="100357" name="Text Box 5"/>
          <p:cNvSpPr txBox="1">
            <a:spLocks noChangeArrowheads="1"/>
          </p:cNvSpPr>
          <p:nvPr/>
        </p:nvSpPr>
        <p:spPr bwMode="auto">
          <a:xfrm>
            <a:off x="857250" y="4214813"/>
            <a:ext cx="838200" cy="8286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91437" tIns="45718" rIns="91437" bIns="4571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zh-CN" altLang="en-US" sz="2400" b="1">
                <a:latin typeface="微软雅黑"/>
                <a:ea typeface="微软雅黑"/>
                <a:cs typeface="微软雅黑"/>
              </a:rPr>
              <a:t>埃及文明</a:t>
            </a:r>
          </a:p>
        </p:txBody>
      </p:sp>
      <p:sp>
        <p:nvSpPr>
          <p:cNvPr id="100358" name="Text Box 6"/>
          <p:cNvSpPr txBox="1">
            <a:spLocks noChangeArrowheads="1"/>
          </p:cNvSpPr>
          <p:nvPr/>
        </p:nvSpPr>
        <p:spPr bwMode="auto">
          <a:xfrm>
            <a:off x="2870200" y="3482975"/>
            <a:ext cx="838200" cy="7143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kumimoji="1" lang="zh-CN" altLang="en-US" sz="2025" b="1">
                <a:latin typeface="微软雅黑" panose="020B0503020204020204" charset="-122"/>
                <a:ea typeface="微软雅黑" panose="020B0503020204020204" charset="-122"/>
              </a:rPr>
              <a:t>犹太文明</a:t>
            </a:r>
          </a:p>
        </p:txBody>
      </p:sp>
      <p:sp>
        <p:nvSpPr>
          <p:cNvPr id="100359" name="Rectangle 7"/>
          <p:cNvSpPr>
            <a:spLocks noChangeArrowheads="1"/>
          </p:cNvSpPr>
          <p:nvPr/>
        </p:nvSpPr>
        <p:spPr bwMode="auto">
          <a:xfrm>
            <a:off x="0" y="1071563"/>
            <a:ext cx="94297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7" tIns="45718" rIns="91437" bIns="45718" anchor="ctr"/>
          <a:lstStyle/>
          <a:p>
            <a:pPr eaLnBrk="0" hangingPunct="0"/>
            <a:r>
              <a:rPr kumimoji="1" lang="zh-CN" altLang="en-US" sz="2400" b="1">
                <a:solidFill>
                  <a:schemeClr val="accent2"/>
                </a:solidFill>
                <a:latin typeface="微软雅黑"/>
                <a:ea typeface="微软雅黑"/>
                <a:cs typeface="微软雅黑"/>
              </a:rPr>
              <a:t>小亚细亚</a:t>
            </a:r>
            <a:r>
              <a:rPr kumimoji="1" lang="en-US" altLang="zh-CN" sz="2400" b="1">
                <a:solidFill>
                  <a:schemeClr val="accent2"/>
                </a:solidFill>
                <a:latin typeface="微软雅黑"/>
                <a:ea typeface="微软雅黑"/>
                <a:cs typeface="微软雅黑"/>
              </a:rPr>
              <a:t>--</a:t>
            </a:r>
            <a:r>
              <a:rPr kumimoji="1" lang="zh-CN" altLang="en-US" sz="2400" b="1">
                <a:solidFill>
                  <a:schemeClr val="accent2"/>
                </a:solidFill>
                <a:latin typeface="微软雅黑"/>
                <a:ea typeface="微软雅黑"/>
                <a:cs typeface="微软雅黑"/>
              </a:rPr>
              <a:t>埃及</a:t>
            </a:r>
            <a:r>
              <a:rPr kumimoji="1" lang="en-US" altLang="zh-CN" sz="2400" b="1">
                <a:solidFill>
                  <a:schemeClr val="accent2"/>
                </a:solidFill>
                <a:latin typeface="微软雅黑"/>
                <a:ea typeface="微软雅黑"/>
                <a:cs typeface="微软雅黑"/>
              </a:rPr>
              <a:t>-</a:t>
            </a:r>
            <a:r>
              <a:rPr kumimoji="1" lang="zh-CN" altLang="en-US" sz="2400" b="1">
                <a:solidFill>
                  <a:schemeClr val="accent2"/>
                </a:solidFill>
                <a:latin typeface="微软雅黑"/>
                <a:ea typeface="微软雅黑"/>
                <a:cs typeface="微软雅黑"/>
              </a:rPr>
              <a:t>两河流域（波斯）</a:t>
            </a:r>
            <a:r>
              <a:rPr kumimoji="1" lang="en-US" altLang="zh-CN" sz="2400" b="1">
                <a:solidFill>
                  <a:schemeClr val="accent2"/>
                </a:solidFill>
                <a:latin typeface="微软雅黑"/>
                <a:ea typeface="微软雅黑"/>
                <a:cs typeface="微软雅黑"/>
              </a:rPr>
              <a:t>--</a:t>
            </a:r>
            <a:r>
              <a:rPr kumimoji="1" lang="zh-CN" altLang="en-US" sz="2400" b="1">
                <a:solidFill>
                  <a:schemeClr val="accent2"/>
                </a:solidFill>
                <a:latin typeface="微软雅黑"/>
                <a:ea typeface="微软雅黑"/>
                <a:cs typeface="微软雅黑"/>
              </a:rPr>
              <a:t>中亚（印度）</a:t>
            </a:r>
            <a:r>
              <a:rPr kumimoji="1" lang="en-US" altLang="zh-CN" sz="2400" b="1">
                <a:solidFill>
                  <a:schemeClr val="accent2"/>
                </a:solidFill>
                <a:latin typeface="微软雅黑"/>
                <a:ea typeface="微软雅黑"/>
                <a:cs typeface="微软雅黑"/>
              </a:rPr>
              <a:t>--</a:t>
            </a:r>
            <a:r>
              <a:rPr kumimoji="1" lang="zh-CN" altLang="en-US" sz="2400" b="1">
                <a:solidFill>
                  <a:schemeClr val="accent2"/>
                </a:solidFill>
                <a:latin typeface="微软雅黑"/>
                <a:ea typeface="微软雅黑"/>
                <a:cs typeface="微软雅黑"/>
              </a:rPr>
              <a:t>巴比伦（定都）</a:t>
            </a:r>
          </a:p>
        </p:txBody>
      </p:sp>
      <p:sp>
        <p:nvSpPr>
          <p:cNvPr id="100360" name="Text Box 8"/>
          <p:cNvSpPr txBox="1">
            <a:spLocks noChangeArrowheads="1"/>
          </p:cNvSpPr>
          <p:nvPr/>
        </p:nvSpPr>
        <p:spPr bwMode="auto">
          <a:xfrm>
            <a:off x="468313" y="2943225"/>
            <a:ext cx="838200" cy="8286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91437" tIns="45718" rIns="91437" bIns="4571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zh-CN" altLang="en-US" sz="2400" b="1">
                <a:latin typeface="微软雅黑"/>
                <a:ea typeface="微软雅黑"/>
                <a:cs typeface="微软雅黑"/>
              </a:rPr>
              <a:t>希腊文明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0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bldLvl="0" animBg="1" autoUpdateAnimBg="0"/>
      <p:bldP spid="100356" grpId="0" bldLvl="0" animBg="1" autoUpdateAnimBg="0"/>
      <p:bldP spid="100357" grpId="0" bldLvl="0" animBg="1" autoUpdateAnimBg="0"/>
      <p:bldP spid="100358" grpId="0" bldLvl="0" animBg="1" autoUpdateAnimBg="0"/>
      <p:bldP spid="100359" grpId="0"/>
      <p:bldP spid="100360" grpId="0" bldLvl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6" descr="013000003074271244959584372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7938" y="1052513"/>
            <a:ext cx="6588125" cy="405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439863" y="1538288"/>
            <a:ext cx="6318250" cy="3455987"/>
            <a:chOff x="249" y="572"/>
            <a:chExt cx="5307" cy="2903"/>
          </a:xfrm>
        </p:grpSpPr>
        <p:sp>
          <p:nvSpPr>
            <p:cNvPr id="82950" name="Oval 7"/>
            <p:cNvSpPr>
              <a:spLocks noChangeArrowheads="1"/>
            </p:cNvSpPr>
            <p:nvPr/>
          </p:nvSpPr>
          <p:spPr bwMode="auto">
            <a:xfrm>
              <a:off x="748" y="572"/>
              <a:ext cx="1769" cy="408"/>
            </a:xfrm>
            <a:prstGeom prst="ellipse">
              <a:avLst/>
            </a:prstGeom>
            <a:noFill/>
            <a:ln w="3175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Franklin Gothic Book"/>
                <a:ea typeface="华文楷体" pitchFamily="2" charset="-122"/>
              </a:endParaRPr>
            </a:p>
          </p:txBody>
        </p:sp>
        <p:sp>
          <p:nvSpPr>
            <p:cNvPr id="82951" name="Oval 8"/>
            <p:cNvSpPr>
              <a:spLocks noChangeArrowheads="1"/>
            </p:cNvSpPr>
            <p:nvPr/>
          </p:nvSpPr>
          <p:spPr bwMode="auto">
            <a:xfrm rot="5400000">
              <a:off x="-23" y="2795"/>
              <a:ext cx="952" cy="408"/>
            </a:xfrm>
            <a:prstGeom prst="ellipse">
              <a:avLst/>
            </a:prstGeom>
            <a:noFill/>
            <a:ln w="3175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Franklin Gothic Book"/>
                <a:ea typeface="华文楷体" pitchFamily="2" charset="-122"/>
              </a:endParaRPr>
            </a:p>
          </p:txBody>
        </p:sp>
        <p:sp>
          <p:nvSpPr>
            <p:cNvPr id="82952" name="Oval 9"/>
            <p:cNvSpPr>
              <a:spLocks noChangeArrowheads="1"/>
            </p:cNvSpPr>
            <p:nvPr/>
          </p:nvSpPr>
          <p:spPr bwMode="auto">
            <a:xfrm>
              <a:off x="3470" y="1661"/>
              <a:ext cx="2086" cy="499"/>
            </a:xfrm>
            <a:prstGeom prst="ellipse">
              <a:avLst/>
            </a:prstGeom>
            <a:noFill/>
            <a:ln w="3175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Franklin Gothic Book"/>
                <a:ea typeface="华文楷体" pitchFamily="2" charset="-122"/>
              </a:endParaRPr>
            </a:p>
          </p:txBody>
        </p:sp>
      </p:grpSp>
      <p:sp>
        <p:nvSpPr>
          <p:cNvPr id="73739" name="Oval 11"/>
          <p:cNvSpPr>
            <a:spLocks noChangeArrowheads="1"/>
          </p:cNvSpPr>
          <p:nvPr/>
        </p:nvSpPr>
        <p:spPr bwMode="auto">
          <a:xfrm>
            <a:off x="3868738" y="3536950"/>
            <a:ext cx="649287" cy="377825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Franklin Gothic Book"/>
              <a:ea typeface="华文楷体" pitchFamily="2" charset="-122"/>
            </a:endParaRPr>
          </a:p>
        </p:txBody>
      </p:sp>
      <p:sp>
        <p:nvSpPr>
          <p:cNvPr id="73740" name="Text Box 12"/>
          <p:cNvSpPr txBox="1">
            <a:spLocks noChangeArrowheads="1"/>
          </p:cNvSpPr>
          <p:nvPr/>
        </p:nvSpPr>
        <p:spPr bwMode="auto">
          <a:xfrm>
            <a:off x="852488" y="5113338"/>
            <a:ext cx="81534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亚历山大帝国是地跨</a:t>
            </a:r>
            <a:r>
              <a:rPr lang="zh-CN" altLang="en-US" sz="3200" b="1">
                <a:solidFill>
                  <a:srgbClr val="FF0000"/>
                </a:solidFill>
              </a:rPr>
              <a:t>欧、亚、非</a:t>
            </a:r>
            <a:r>
              <a:rPr lang="zh-CN" altLang="en-US" sz="3200" b="1"/>
              <a:t>三大洲的大帝国，定都</a:t>
            </a:r>
            <a:r>
              <a:rPr lang="zh-CN" altLang="en-US" sz="3200" b="1">
                <a:solidFill>
                  <a:srgbClr val="FF0000"/>
                </a:solidFill>
              </a:rPr>
              <a:t>巴比伦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9" grpId="0" bldLvl="0" animBg="1"/>
      <p:bldP spid="737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Box 1"/>
          <p:cNvSpPr txBox="1">
            <a:spLocks noChangeArrowheads="1"/>
          </p:cNvSpPr>
          <p:nvPr/>
        </p:nvSpPr>
        <p:spPr bwMode="auto">
          <a:xfrm>
            <a:off x="2411413" y="1052513"/>
            <a:ext cx="43227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000000"/>
                </a:solidFill>
                <a:latin typeface="Calibri" pitchFamily="34" charset="0"/>
              </a:rPr>
              <a:t>一、希腊城邦</a:t>
            </a:r>
          </a:p>
        </p:txBody>
      </p:sp>
      <p:sp>
        <p:nvSpPr>
          <p:cNvPr id="5" name="矩形 4"/>
          <p:cNvSpPr/>
          <p:nvPr/>
        </p:nvSpPr>
        <p:spPr>
          <a:xfrm>
            <a:off x="611753" y="2565027"/>
            <a:ext cx="4358884" cy="923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（学习要点）</a:t>
            </a:r>
          </a:p>
        </p:txBody>
      </p:sp>
      <p:sp>
        <p:nvSpPr>
          <p:cNvPr id="45059" name="TextBox 1"/>
          <p:cNvSpPr txBox="1">
            <a:spLocks noChangeArrowheads="1"/>
          </p:cNvSpPr>
          <p:nvPr/>
        </p:nvSpPr>
        <p:spPr bwMode="auto">
          <a:xfrm>
            <a:off x="971550" y="3860800"/>
            <a:ext cx="4322763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、地理范围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、自然环境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、文明发展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4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、希腊城邦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1741488" y="2835275"/>
            <a:ext cx="5854700" cy="323056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2400"/>
              </a:spcBef>
              <a:spcAft>
                <a:spcPts val="0"/>
              </a:spcAft>
              <a:defRPr/>
            </a:pPr>
            <a:r>
              <a:rPr lang="zh-CN" altLang="en-US" sz="36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西起</a:t>
            </a:r>
            <a:r>
              <a:rPr lang="en-US" altLang="zh-CN" sz="36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______</a:t>
            </a:r>
            <a:r>
              <a:rPr lang="zh-CN" altLang="en-US" sz="36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、</a:t>
            </a:r>
          </a:p>
          <a:p>
            <a:pPr fontAlgn="auto">
              <a:spcBef>
                <a:spcPts val="2400"/>
              </a:spcBef>
              <a:spcAft>
                <a:spcPts val="0"/>
              </a:spcAft>
              <a:defRPr/>
            </a:pPr>
            <a:r>
              <a:rPr lang="zh-CN" altLang="en-US" sz="36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东到</a:t>
            </a:r>
            <a:r>
              <a:rPr lang="en-US" altLang="zh-CN" sz="36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____________</a:t>
            </a:r>
            <a:r>
              <a:rPr lang="zh-CN" altLang="en-US" sz="36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，</a:t>
            </a:r>
          </a:p>
          <a:p>
            <a:pPr fontAlgn="auto">
              <a:spcBef>
                <a:spcPts val="2400"/>
              </a:spcBef>
              <a:spcAft>
                <a:spcPts val="0"/>
              </a:spcAft>
              <a:defRPr/>
            </a:pPr>
            <a:r>
              <a:rPr lang="zh-CN" altLang="en-US" sz="36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北抵</a:t>
            </a:r>
            <a:r>
              <a:rPr lang="en-US" altLang="zh-CN" sz="36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______</a:t>
            </a:r>
            <a:r>
              <a:rPr lang="zh-CN" altLang="en-US" sz="36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，南达</a:t>
            </a:r>
            <a:r>
              <a:rPr lang="en-US" altLang="zh-CN" sz="36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______</a:t>
            </a:r>
            <a:r>
              <a:rPr lang="zh-CN" altLang="en-US" sz="36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，</a:t>
            </a:r>
          </a:p>
          <a:p>
            <a:pPr fontAlgn="auto">
              <a:spcBef>
                <a:spcPts val="2400"/>
              </a:spcBef>
              <a:spcAft>
                <a:spcPts val="0"/>
              </a:spcAft>
              <a:defRPr/>
            </a:pPr>
            <a:r>
              <a:rPr lang="zh-CN" altLang="en-US" sz="36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地跨欧亚非三洲。</a:t>
            </a:r>
          </a:p>
        </p:txBody>
      </p:sp>
      <p:sp>
        <p:nvSpPr>
          <p:cNvPr id="109581" name="Text Box 13"/>
          <p:cNvSpPr txBox="1">
            <a:spLocks noChangeArrowheads="1"/>
          </p:cNvSpPr>
          <p:nvPr/>
        </p:nvSpPr>
        <p:spPr bwMode="auto">
          <a:xfrm>
            <a:off x="1143000" y="1701800"/>
            <a:ext cx="5561013" cy="6445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 b="1" noProof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华文彩云" panose="02010800040101010101" charset="-122"/>
              </a:rPr>
              <a:t>亚历山大帝国版图：</a:t>
            </a: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2795588" y="2790825"/>
            <a:ext cx="1211262" cy="7143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5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隶书" panose="02010509060101010101" pitchFamily="49" charset="-122"/>
              </a:rPr>
              <a:t>希腊</a:t>
            </a: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2789238" y="3546475"/>
            <a:ext cx="2754312" cy="7143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5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隶书" panose="02010509060101010101" pitchFamily="49" charset="-122"/>
              </a:rPr>
              <a:t>印度河流域</a:t>
            </a: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2844800" y="4314825"/>
            <a:ext cx="1211263" cy="7143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5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隶书" panose="02010509060101010101" pitchFamily="49" charset="-122"/>
              </a:rPr>
              <a:t>中亚</a:t>
            </a: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5605463" y="4294188"/>
            <a:ext cx="1211262" cy="7143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5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隶书" panose="02010509060101010101" pitchFamily="49" charset="-122"/>
              </a:rPr>
              <a:t>埃及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6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6525" y="1208088"/>
            <a:ext cx="8229600" cy="857250"/>
          </a:xfrm>
        </p:spPr>
        <p:txBody>
          <a:bodyPr lIns="91437" tIns="45718" rIns="91437" bIns="45718">
            <a:normAutofit/>
          </a:bodyPr>
          <a:lstStyle/>
          <a:p>
            <a:pPr eaLnBrk="1" hangingPunct="1">
              <a:defRPr/>
            </a:pPr>
            <a:r>
              <a:rPr lang="zh-CN" altLang="en-US" sz="3600" b="1">
                <a:latin typeface="+mn-ea"/>
                <a:ea typeface="+mn-ea"/>
                <a:cs typeface="+mn-ea"/>
              </a:rPr>
              <a:t>亚历山大东征成功的原因</a:t>
            </a:r>
          </a:p>
        </p:txBody>
      </p:sp>
      <p:grpSp>
        <p:nvGrpSpPr>
          <p:cNvPr id="84995" name="组合 6"/>
          <p:cNvGrpSpPr>
            <a:grpSpLocks/>
          </p:cNvGrpSpPr>
          <p:nvPr/>
        </p:nvGrpSpPr>
        <p:grpSpPr bwMode="auto">
          <a:xfrm>
            <a:off x="173038" y="184150"/>
            <a:ext cx="2500312" cy="642938"/>
            <a:chOff x="0" y="313"/>
            <a:chExt cx="5740" cy="1149"/>
          </a:xfrm>
        </p:grpSpPr>
        <p:grpSp>
          <p:nvGrpSpPr>
            <p:cNvPr id="84998" name="组合 67586"/>
            <p:cNvGrpSpPr>
              <a:grpSpLocks/>
            </p:cNvGrpSpPr>
            <p:nvPr/>
          </p:nvGrpSpPr>
          <p:grpSpPr bwMode="auto">
            <a:xfrm>
              <a:off x="0" y="313"/>
              <a:ext cx="5740" cy="1149"/>
              <a:chOff x="-44" y="0"/>
              <a:chExt cx="5740" cy="1149"/>
            </a:xfrm>
          </p:grpSpPr>
          <p:sp>
            <p:nvSpPr>
              <p:cNvPr id="85000" name="分段箭头1 2873"/>
              <p:cNvSpPr>
                <a:spLocks noChangeArrowheads="1"/>
              </p:cNvSpPr>
              <p:nvPr/>
            </p:nvSpPr>
            <p:spPr bwMode="auto">
              <a:xfrm>
                <a:off x="3813" y="0"/>
                <a:ext cx="1883" cy="1149"/>
              </a:xfrm>
              <a:custGeom>
                <a:avLst/>
                <a:gdLst>
                  <a:gd name="T0" fmla="*/ 0 w 1437086"/>
                  <a:gd name="T1" fmla="*/ 0 h 619125"/>
                  <a:gd name="T2" fmla="*/ 0 w 1437086"/>
                  <a:gd name="T3" fmla="*/ 0 h 619125"/>
                  <a:gd name="T4" fmla="*/ 0 w 1437086"/>
                  <a:gd name="T5" fmla="*/ 0 h 619125"/>
                  <a:gd name="T6" fmla="*/ 0 w 1437086"/>
                  <a:gd name="T7" fmla="*/ 0 h 619125"/>
                  <a:gd name="T8" fmla="*/ 0 w 1437086"/>
                  <a:gd name="T9" fmla="*/ 0 h 619125"/>
                  <a:gd name="T10" fmla="*/ 0 w 1437086"/>
                  <a:gd name="T11" fmla="*/ 0 h 619125"/>
                  <a:gd name="T12" fmla="*/ 0 w 1437086"/>
                  <a:gd name="T13" fmla="*/ 0 h 619125"/>
                  <a:gd name="T14" fmla="*/ 0 w 1437086"/>
                  <a:gd name="T15" fmla="*/ 0 h 619125"/>
                  <a:gd name="T16" fmla="*/ 0 w 1437086"/>
                  <a:gd name="T17" fmla="*/ 0 h 619125"/>
                  <a:gd name="T18" fmla="*/ 0 w 1437086"/>
                  <a:gd name="T19" fmla="*/ 0 h 619125"/>
                  <a:gd name="T20" fmla="*/ 0 w 1437086"/>
                  <a:gd name="T21" fmla="*/ 0 h 619125"/>
                  <a:gd name="T22" fmla="*/ 0 w 1437086"/>
                  <a:gd name="T23" fmla="*/ 0 h 619125"/>
                  <a:gd name="T24" fmla="*/ 0 w 1437086"/>
                  <a:gd name="T25" fmla="*/ 0 h 619125"/>
                  <a:gd name="T26" fmla="*/ 0 w 1437086"/>
                  <a:gd name="T27" fmla="*/ 0 h 619125"/>
                  <a:gd name="T28" fmla="*/ 0 w 1437086"/>
                  <a:gd name="T29" fmla="*/ 0 h 619125"/>
                  <a:gd name="T30" fmla="*/ 0 w 1437086"/>
                  <a:gd name="T31" fmla="*/ 0 h 619125"/>
                  <a:gd name="T32" fmla="*/ 0 w 1437086"/>
                  <a:gd name="T33" fmla="*/ 0 h 619125"/>
                  <a:gd name="T34" fmla="*/ 0 w 1437086"/>
                  <a:gd name="T35" fmla="*/ 0 h 619125"/>
                  <a:gd name="T36" fmla="*/ 0 w 1437086"/>
                  <a:gd name="T37" fmla="*/ 0 h 619125"/>
                  <a:gd name="T38" fmla="*/ 0 w 1437086"/>
                  <a:gd name="T39" fmla="*/ 0 h 61912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37086"/>
                  <a:gd name="T61" fmla="*/ 0 h 619125"/>
                  <a:gd name="T62" fmla="*/ 1437086 w 1437086"/>
                  <a:gd name="T63" fmla="*/ 619125 h 61912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37086" h="619125">
                    <a:moveTo>
                      <a:pt x="837769" y="0"/>
                    </a:moveTo>
                    <a:lnTo>
                      <a:pt x="1129014" y="2"/>
                    </a:lnTo>
                    <a:lnTo>
                      <a:pt x="1437086" y="314833"/>
                    </a:lnTo>
                    <a:lnTo>
                      <a:pt x="1126115" y="619125"/>
                    </a:lnTo>
                    <a:lnTo>
                      <a:pt x="836416" y="619125"/>
                    </a:lnTo>
                    <a:lnTo>
                      <a:pt x="1146598" y="315604"/>
                    </a:lnTo>
                    <a:lnTo>
                      <a:pt x="837769" y="0"/>
                    </a:lnTo>
                    <a:close/>
                    <a:moveTo>
                      <a:pt x="476241" y="0"/>
                    </a:moveTo>
                    <a:lnTo>
                      <a:pt x="767481" y="0"/>
                    </a:lnTo>
                    <a:lnTo>
                      <a:pt x="1075554" y="314833"/>
                    </a:lnTo>
                    <a:lnTo>
                      <a:pt x="764585" y="619125"/>
                    </a:lnTo>
                    <a:lnTo>
                      <a:pt x="474886" y="619125"/>
                    </a:lnTo>
                    <a:lnTo>
                      <a:pt x="785067" y="315602"/>
                    </a:lnTo>
                    <a:lnTo>
                      <a:pt x="476241" y="0"/>
                    </a:lnTo>
                    <a:close/>
                    <a:moveTo>
                      <a:pt x="0" y="0"/>
                    </a:moveTo>
                    <a:lnTo>
                      <a:pt x="405948" y="0"/>
                    </a:lnTo>
                    <a:lnTo>
                      <a:pt x="714025" y="314832"/>
                    </a:lnTo>
                    <a:lnTo>
                      <a:pt x="403054" y="619125"/>
                    </a:lnTo>
                    <a:lnTo>
                      <a:pt x="0" y="619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FB9">
                  <a:alpha val="50195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001" name="矩形 67588"/>
              <p:cNvSpPr>
                <a:spLocks noChangeArrowheads="1"/>
              </p:cNvSpPr>
              <p:nvPr/>
            </p:nvSpPr>
            <p:spPr bwMode="auto">
              <a:xfrm>
                <a:off x="-44" y="1"/>
                <a:ext cx="3859" cy="1148"/>
              </a:xfrm>
              <a:prstGeom prst="rect">
                <a:avLst/>
              </a:prstGeom>
              <a:solidFill>
                <a:srgbClr val="FFCFB9">
                  <a:alpha val="5098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 sz="100"/>
              </a:p>
            </p:txBody>
          </p:sp>
        </p:grpSp>
        <p:sp>
          <p:nvSpPr>
            <p:cNvPr id="31750" name="文本框 67589"/>
            <p:cNvSpPr txBox="1">
              <a:spLocks noChangeArrowheads="1"/>
            </p:cNvSpPr>
            <p:nvPr/>
          </p:nvSpPr>
          <p:spPr bwMode="auto">
            <a:xfrm>
              <a:off x="226" y="497"/>
              <a:ext cx="5357" cy="9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zh-CN" altLang="en-US" sz="2775" b="1">
                  <a:latin typeface="微软雅黑" panose="020B0503020204020204" charset="-122"/>
                  <a:ea typeface="微软雅黑" panose="020B0503020204020204" charset="-122"/>
                </a:rPr>
                <a:t>问题探究</a:t>
              </a:r>
            </a:p>
          </p:txBody>
        </p:sp>
      </p:grpSp>
      <p:sp>
        <p:nvSpPr>
          <p:cNvPr id="13" name="文本框 4"/>
          <p:cNvSpPr txBox="1">
            <a:spLocks noChangeArrowheads="1"/>
          </p:cNvSpPr>
          <p:nvPr/>
        </p:nvSpPr>
        <p:spPr bwMode="auto">
          <a:xfrm>
            <a:off x="554038" y="2352675"/>
            <a:ext cx="7353300" cy="10747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7" tIns="45718" rIns="91437" bIns="45718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+mn-ea"/>
              </a:rPr>
              <a:t>内因：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亚历山大杰出的军事指挥才能</a:t>
            </a:r>
          </a:p>
          <a:p>
            <a:pPr eaLnBrk="0" hangingPunct="0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      马其顿军队的超强战斗力</a:t>
            </a:r>
          </a:p>
        </p:txBody>
      </p:sp>
      <p:sp>
        <p:nvSpPr>
          <p:cNvPr id="14" name="文本框 4"/>
          <p:cNvSpPr txBox="1">
            <a:spLocks noChangeArrowheads="1"/>
          </p:cNvSpPr>
          <p:nvPr/>
        </p:nvSpPr>
        <p:spPr bwMode="auto">
          <a:xfrm>
            <a:off x="593725" y="4318000"/>
            <a:ext cx="7629525" cy="5826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37" tIns="45718" rIns="91437" bIns="45718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+mn-ea"/>
              </a:rPr>
              <a:t>外因：</a:t>
            </a:r>
            <a:r>
              <a:rPr lang="zh-CN" altLang="en-US" sz="3200" b="1" dirty="0">
                <a:solidFill>
                  <a:srgbClr val="3333FF"/>
                </a:solidFill>
                <a:latin typeface="+mn-ea"/>
              </a:rPr>
              <a:t>波斯帝国太过腐朽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6525" y="1208088"/>
            <a:ext cx="8229600" cy="857250"/>
          </a:xfrm>
        </p:spPr>
        <p:txBody>
          <a:bodyPr lIns="91437" tIns="45718" rIns="91437" bIns="45718">
            <a:normAutofit fontScale="90000"/>
          </a:bodyPr>
          <a:lstStyle/>
          <a:p>
            <a:pPr eaLnBrk="1" hangingPunct="1">
              <a:defRPr/>
            </a:pPr>
            <a:r>
              <a:rPr lang="zh-CN" altLang="en-US" sz="3600" b="1">
                <a:latin typeface="+mn-ea"/>
                <a:ea typeface="+mn-ea"/>
                <a:cs typeface="+mn-ea"/>
              </a:rPr>
              <a:t>有人说：“亚历山大东征是一次侵略战争没</a:t>
            </a:r>
            <a:br>
              <a:rPr lang="zh-CN" altLang="en-US" sz="3600" b="1">
                <a:latin typeface="+mn-ea"/>
                <a:ea typeface="+mn-ea"/>
                <a:cs typeface="+mn-ea"/>
              </a:rPr>
            </a:br>
            <a:r>
              <a:rPr lang="zh-CN" altLang="en-US" sz="3600" b="1">
                <a:latin typeface="+mn-ea"/>
                <a:ea typeface="+mn-ea"/>
                <a:cs typeface="+mn-ea"/>
              </a:rPr>
              <a:t>有任何积极意义。”对此，你如何看待？</a:t>
            </a:r>
          </a:p>
        </p:txBody>
      </p:sp>
      <p:grpSp>
        <p:nvGrpSpPr>
          <p:cNvPr id="86019" name="组合 6"/>
          <p:cNvGrpSpPr>
            <a:grpSpLocks/>
          </p:cNvGrpSpPr>
          <p:nvPr/>
        </p:nvGrpSpPr>
        <p:grpSpPr bwMode="auto">
          <a:xfrm>
            <a:off x="173038" y="184150"/>
            <a:ext cx="2500312" cy="642938"/>
            <a:chOff x="0" y="313"/>
            <a:chExt cx="5740" cy="1149"/>
          </a:xfrm>
        </p:grpSpPr>
        <p:grpSp>
          <p:nvGrpSpPr>
            <p:cNvPr id="86022" name="组合 67586"/>
            <p:cNvGrpSpPr>
              <a:grpSpLocks/>
            </p:cNvGrpSpPr>
            <p:nvPr/>
          </p:nvGrpSpPr>
          <p:grpSpPr bwMode="auto">
            <a:xfrm>
              <a:off x="0" y="313"/>
              <a:ext cx="5740" cy="1149"/>
              <a:chOff x="-44" y="0"/>
              <a:chExt cx="5740" cy="1149"/>
            </a:xfrm>
          </p:grpSpPr>
          <p:sp>
            <p:nvSpPr>
              <p:cNvPr id="86024" name="分段箭头1 2873"/>
              <p:cNvSpPr>
                <a:spLocks noChangeArrowheads="1"/>
              </p:cNvSpPr>
              <p:nvPr/>
            </p:nvSpPr>
            <p:spPr bwMode="auto">
              <a:xfrm>
                <a:off x="3813" y="0"/>
                <a:ext cx="1883" cy="1149"/>
              </a:xfrm>
              <a:custGeom>
                <a:avLst/>
                <a:gdLst>
                  <a:gd name="T0" fmla="*/ 0 w 1437086"/>
                  <a:gd name="T1" fmla="*/ 0 h 619125"/>
                  <a:gd name="T2" fmla="*/ 0 w 1437086"/>
                  <a:gd name="T3" fmla="*/ 0 h 619125"/>
                  <a:gd name="T4" fmla="*/ 0 w 1437086"/>
                  <a:gd name="T5" fmla="*/ 0 h 619125"/>
                  <a:gd name="T6" fmla="*/ 0 w 1437086"/>
                  <a:gd name="T7" fmla="*/ 0 h 619125"/>
                  <a:gd name="T8" fmla="*/ 0 w 1437086"/>
                  <a:gd name="T9" fmla="*/ 0 h 619125"/>
                  <a:gd name="T10" fmla="*/ 0 w 1437086"/>
                  <a:gd name="T11" fmla="*/ 0 h 619125"/>
                  <a:gd name="T12" fmla="*/ 0 w 1437086"/>
                  <a:gd name="T13" fmla="*/ 0 h 619125"/>
                  <a:gd name="T14" fmla="*/ 0 w 1437086"/>
                  <a:gd name="T15" fmla="*/ 0 h 619125"/>
                  <a:gd name="T16" fmla="*/ 0 w 1437086"/>
                  <a:gd name="T17" fmla="*/ 0 h 619125"/>
                  <a:gd name="T18" fmla="*/ 0 w 1437086"/>
                  <a:gd name="T19" fmla="*/ 0 h 619125"/>
                  <a:gd name="T20" fmla="*/ 0 w 1437086"/>
                  <a:gd name="T21" fmla="*/ 0 h 619125"/>
                  <a:gd name="T22" fmla="*/ 0 w 1437086"/>
                  <a:gd name="T23" fmla="*/ 0 h 619125"/>
                  <a:gd name="T24" fmla="*/ 0 w 1437086"/>
                  <a:gd name="T25" fmla="*/ 0 h 619125"/>
                  <a:gd name="T26" fmla="*/ 0 w 1437086"/>
                  <a:gd name="T27" fmla="*/ 0 h 619125"/>
                  <a:gd name="T28" fmla="*/ 0 w 1437086"/>
                  <a:gd name="T29" fmla="*/ 0 h 619125"/>
                  <a:gd name="T30" fmla="*/ 0 w 1437086"/>
                  <a:gd name="T31" fmla="*/ 0 h 619125"/>
                  <a:gd name="T32" fmla="*/ 0 w 1437086"/>
                  <a:gd name="T33" fmla="*/ 0 h 619125"/>
                  <a:gd name="T34" fmla="*/ 0 w 1437086"/>
                  <a:gd name="T35" fmla="*/ 0 h 619125"/>
                  <a:gd name="T36" fmla="*/ 0 w 1437086"/>
                  <a:gd name="T37" fmla="*/ 0 h 619125"/>
                  <a:gd name="T38" fmla="*/ 0 w 1437086"/>
                  <a:gd name="T39" fmla="*/ 0 h 61912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37086"/>
                  <a:gd name="T61" fmla="*/ 0 h 619125"/>
                  <a:gd name="T62" fmla="*/ 1437086 w 1437086"/>
                  <a:gd name="T63" fmla="*/ 619125 h 61912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37086" h="619125">
                    <a:moveTo>
                      <a:pt x="837769" y="0"/>
                    </a:moveTo>
                    <a:lnTo>
                      <a:pt x="1129014" y="2"/>
                    </a:lnTo>
                    <a:lnTo>
                      <a:pt x="1437086" y="314833"/>
                    </a:lnTo>
                    <a:lnTo>
                      <a:pt x="1126115" y="619125"/>
                    </a:lnTo>
                    <a:lnTo>
                      <a:pt x="836416" y="619125"/>
                    </a:lnTo>
                    <a:lnTo>
                      <a:pt x="1146598" y="315604"/>
                    </a:lnTo>
                    <a:lnTo>
                      <a:pt x="837769" y="0"/>
                    </a:lnTo>
                    <a:close/>
                    <a:moveTo>
                      <a:pt x="476241" y="0"/>
                    </a:moveTo>
                    <a:lnTo>
                      <a:pt x="767481" y="0"/>
                    </a:lnTo>
                    <a:lnTo>
                      <a:pt x="1075554" y="314833"/>
                    </a:lnTo>
                    <a:lnTo>
                      <a:pt x="764585" y="619125"/>
                    </a:lnTo>
                    <a:lnTo>
                      <a:pt x="474886" y="619125"/>
                    </a:lnTo>
                    <a:lnTo>
                      <a:pt x="785067" y="315602"/>
                    </a:lnTo>
                    <a:lnTo>
                      <a:pt x="476241" y="0"/>
                    </a:lnTo>
                    <a:close/>
                    <a:moveTo>
                      <a:pt x="0" y="0"/>
                    </a:moveTo>
                    <a:lnTo>
                      <a:pt x="405948" y="0"/>
                    </a:lnTo>
                    <a:lnTo>
                      <a:pt x="714025" y="314832"/>
                    </a:lnTo>
                    <a:lnTo>
                      <a:pt x="403054" y="619125"/>
                    </a:lnTo>
                    <a:lnTo>
                      <a:pt x="0" y="619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FB9">
                  <a:alpha val="50195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025" name="矩形 67588"/>
              <p:cNvSpPr>
                <a:spLocks noChangeArrowheads="1"/>
              </p:cNvSpPr>
              <p:nvPr/>
            </p:nvSpPr>
            <p:spPr bwMode="auto">
              <a:xfrm>
                <a:off x="-44" y="1"/>
                <a:ext cx="3859" cy="1148"/>
              </a:xfrm>
              <a:prstGeom prst="rect">
                <a:avLst/>
              </a:prstGeom>
              <a:solidFill>
                <a:srgbClr val="FFCFB9">
                  <a:alpha val="5098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 sz="100"/>
              </a:p>
            </p:txBody>
          </p:sp>
        </p:grpSp>
        <p:sp>
          <p:nvSpPr>
            <p:cNvPr id="31750" name="文本框 67589"/>
            <p:cNvSpPr txBox="1">
              <a:spLocks noChangeArrowheads="1"/>
            </p:cNvSpPr>
            <p:nvPr/>
          </p:nvSpPr>
          <p:spPr bwMode="auto">
            <a:xfrm>
              <a:off x="226" y="497"/>
              <a:ext cx="5357" cy="9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zh-CN" altLang="en-US" sz="2775" b="1">
                  <a:latin typeface="微软雅黑" panose="020B0503020204020204" charset="-122"/>
                  <a:ea typeface="微软雅黑" panose="020B0503020204020204" charset="-122"/>
                </a:rPr>
                <a:t>问题探究</a:t>
              </a:r>
            </a:p>
          </p:txBody>
        </p:sp>
      </p:grpSp>
      <p:sp>
        <p:nvSpPr>
          <p:cNvPr id="13" name="文本框 4"/>
          <p:cNvSpPr txBox="1">
            <a:spLocks noChangeArrowheads="1"/>
          </p:cNvSpPr>
          <p:nvPr/>
        </p:nvSpPr>
        <p:spPr bwMode="auto">
          <a:xfrm>
            <a:off x="554038" y="2352675"/>
            <a:ext cx="7353300" cy="10763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7" tIns="45718" rIns="91437" bIns="45718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+mn-ea"/>
              </a:rPr>
              <a:t>消极：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具有侵略性，给东方人民带来巨大灾难，掠夺了东方世界的无数财富；</a:t>
            </a:r>
          </a:p>
        </p:txBody>
      </p:sp>
      <p:sp>
        <p:nvSpPr>
          <p:cNvPr id="14" name="文本框 4"/>
          <p:cNvSpPr txBox="1">
            <a:spLocks noChangeArrowheads="1"/>
          </p:cNvSpPr>
          <p:nvPr/>
        </p:nvSpPr>
        <p:spPr bwMode="auto">
          <a:xfrm>
            <a:off x="593725" y="4318000"/>
            <a:ext cx="7629525" cy="107473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37" tIns="45718" rIns="91437" bIns="45718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+mn-ea"/>
              </a:rPr>
              <a:t>积极：</a:t>
            </a:r>
            <a:r>
              <a:rPr lang="zh-CN" altLang="en-US" sz="3200" b="1" dirty="0">
                <a:solidFill>
                  <a:srgbClr val="3333FF"/>
                </a:solidFill>
                <a:latin typeface="+mn-ea"/>
              </a:rPr>
              <a:t>促进了东西方文化的碰撞与交融，加强了东西方之间经济联系和贸易往来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4"/>
          <p:cNvSpPr txBox="1">
            <a:spLocks noChangeArrowheads="1"/>
          </p:cNvSpPr>
          <p:nvPr/>
        </p:nvSpPr>
        <p:spPr bwMode="auto">
          <a:xfrm>
            <a:off x="4778375" y="3135313"/>
            <a:ext cx="25908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2775" b="1">
                <a:latin typeface="微软雅黑" panose="020B0503020204020204" charset="-122"/>
                <a:ea typeface="微软雅黑" panose="020B0503020204020204" charset="-122"/>
              </a:rPr>
              <a:t>埃及卢克索城</a:t>
            </a:r>
          </a:p>
        </p:txBody>
      </p:sp>
      <p:pic>
        <p:nvPicPr>
          <p:cNvPr id="87043" name="Picture 6" descr="xinsimple_683c65b94bc011d6b5cc00b0d03f0b0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86175" y="238125"/>
            <a:ext cx="4406900" cy="289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Rectangle 7"/>
          <p:cNvSpPr>
            <a:spLocks noChangeArrowheads="1"/>
          </p:cNvSpPr>
          <p:nvPr/>
        </p:nvSpPr>
        <p:spPr bwMode="auto">
          <a:xfrm>
            <a:off x="3429000" y="4743450"/>
            <a:ext cx="2022475" cy="857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eaLnBrk="0" hangingPunct="0">
              <a:defRPr/>
            </a:pPr>
            <a:endParaRPr kumimoji="1" lang="zh-CN" altLang="zh-CN" sz="2775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7045" name="Picture 8" descr="NewsMedia_282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3700" y="238125"/>
            <a:ext cx="2927350" cy="588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8" name="Text Box 9"/>
          <p:cNvSpPr txBox="1">
            <a:spLocks noChangeArrowheads="1"/>
          </p:cNvSpPr>
          <p:nvPr/>
        </p:nvSpPr>
        <p:spPr bwMode="auto">
          <a:xfrm>
            <a:off x="393700" y="6118225"/>
            <a:ext cx="273685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kumimoji="1" lang="zh-CN" altLang="en-US" sz="2775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希腊帕特农神庙</a:t>
            </a:r>
          </a:p>
        </p:txBody>
      </p:sp>
      <p:pic>
        <p:nvPicPr>
          <p:cNvPr id="87047" name="Picture 10" descr="爱希腊文化影响的西亚叙利亚古城帕尔米拉遗址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86175" y="3652838"/>
            <a:ext cx="4406900" cy="246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0" name="Text Box 11"/>
          <p:cNvSpPr txBox="1">
            <a:spLocks noChangeArrowheads="1"/>
          </p:cNvSpPr>
          <p:nvPr/>
        </p:nvSpPr>
        <p:spPr bwMode="auto">
          <a:xfrm>
            <a:off x="3863975" y="6118225"/>
            <a:ext cx="44196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2775" b="1">
                <a:latin typeface="微软雅黑" panose="020B0503020204020204" charset="-122"/>
                <a:ea typeface="微软雅黑" panose="020B0503020204020204" charset="-122"/>
              </a:rPr>
              <a:t>叙利亚古城帕尔米拉遗址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6" name="Picture 10" descr="亚历山大灯塔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438" y="169863"/>
            <a:ext cx="5003800" cy="651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5991225" y="1235075"/>
            <a:ext cx="2233613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Arial" charset="0"/>
                <a:ea typeface="黑体" pitchFamily="2" charset="-122"/>
              </a:rPr>
              <a:t>世界七大奇迹之一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Arial" charset="0"/>
                <a:ea typeface="黑体" pitchFamily="2" charset="-122"/>
              </a:rPr>
              <a:t>埃及亚历山大港灯塔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3"/>
          <p:cNvSpPr txBox="1"/>
          <p:nvPr>
            <p:custDataLst>
              <p:tags r:id="rId1"/>
            </p:custDataLst>
          </p:nvPr>
        </p:nvSpPr>
        <p:spPr>
          <a:xfrm>
            <a:off x="144463" y="301625"/>
            <a:ext cx="2714625" cy="1419225"/>
          </a:xfrm>
          <a:prstGeom prst="rect">
            <a:avLst/>
          </a:prstGeom>
          <a:noFill/>
        </p:spPr>
        <p:txBody>
          <a:bodyPr lIns="68578" tIns="34289" rIns="68578" bIns="34289" anchor="ctr">
            <a:normAutofit/>
          </a:bodyPr>
          <a:lstStyle/>
          <a:p>
            <a:pPr algn="r" eaLnBrk="0" hangingPunct="0">
              <a:defRPr/>
            </a:pPr>
            <a:r>
              <a:rPr lang="zh-CN" altLang="en-US" sz="4000" b="1" spc="400" dirty="0">
                <a:solidFill>
                  <a:srgbClr val="FF0000"/>
                </a:solidFill>
                <a:latin typeface="+mn-ea"/>
                <a:ea typeface="+mn-ea"/>
                <a:cs typeface="+mj-cs"/>
              </a:rPr>
              <a:t>课堂小结</a:t>
            </a:r>
            <a:endParaRPr lang="zh-CN" altLang="en-US" sz="3000" b="1" spc="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143125" y="3357563"/>
            <a:ext cx="2714625" cy="71437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37" tIns="45718" rIns="91437" bIns="45718" anchor="ctr"/>
          <a:lstStyle/>
          <a:p>
            <a:pPr algn="ctr" eaLnBrk="0" hangingPunct="0">
              <a:defRPr/>
            </a:pPr>
            <a:r>
              <a:rPr lang="zh-CN" altLang="en-US" sz="2775" b="1" dirty="0">
                <a:latin typeface="微软雅黑" panose="020B0503020204020204" charset="-122"/>
                <a:ea typeface="微软雅黑" panose="020B0503020204020204" charset="-122"/>
              </a:rPr>
              <a:t>希腊城邦和亚历山大帝国</a:t>
            </a:r>
          </a:p>
        </p:txBody>
      </p:sp>
      <p:sp>
        <p:nvSpPr>
          <p:cNvPr id="8" name="任意多边形 7"/>
          <p:cNvSpPr/>
          <p:nvPr/>
        </p:nvSpPr>
        <p:spPr>
          <a:xfrm>
            <a:off x="571500" y="2571750"/>
            <a:ext cx="2874963" cy="752475"/>
          </a:xfrm>
          <a:custGeom>
            <a:avLst/>
            <a:gdLst>
              <a:gd name="connsiteX0" fmla="*/ 2873828 w 2873828"/>
              <a:gd name="connsiteY0" fmla="*/ 752670 h 752670"/>
              <a:gd name="connsiteX1" fmla="*/ 1604865 w 2873828"/>
              <a:gd name="connsiteY1" fmla="*/ 43543 h 752670"/>
              <a:gd name="connsiteX2" fmla="*/ 0 w 2873828"/>
              <a:gd name="connsiteY2" fmla="*/ 491413 h 752670"/>
              <a:gd name="connsiteX3" fmla="*/ 0 w 2873828"/>
              <a:gd name="connsiteY3" fmla="*/ 491413 h 75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3828" h="752670">
                <a:moveTo>
                  <a:pt x="2873828" y="752670"/>
                </a:moveTo>
                <a:cubicBezTo>
                  <a:pt x="2478832" y="419878"/>
                  <a:pt x="2083836" y="87086"/>
                  <a:pt x="1604865" y="43543"/>
                </a:cubicBezTo>
                <a:cubicBezTo>
                  <a:pt x="1125894" y="0"/>
                  <a:pt x="0" y="491413"/>
                  <a:pt x="0" y="491413"/>
                </a:cubicBezTo>
                <a:lnTo>
                  <a:pt x="0" y="491413"/>
                </a:ln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lIns="91437" tIns="45718" rIns="91437" bIns="45718" anchor="ctr"/>
          <a:lstStyle/>
          <a:p>
            <a:pPr algn="ctr" eaLnBrk="0" hangingPunct="0">
              <a:defRPr/>
            </a:pPr>
            <a:endParaRPr lang="zh-CN" altLang="en-US" sz="100"/>
          </a:p>
        </p:txBody>
      </p:sp>
      <p:sp>
        <p:nvSpPr>
          <p:cNvPr id="9" name="任意多边形 8"/>
          <p:cNvSpPr/>
          <p:nvPr/>
        </p:nvSpPr>
        <p:spPr>
          <a:xfrm>
            <a:off x="571500" y="2071688"/>
            <a:ext cx="1631950" cy="531812"/>
          </a:xfrm>
          <a:custGeom>
            <a:avLst/>
            <a:gdLst>
              <a:gd name="connsiteX0" fmla="*/ 1632857 w 1632857"/>
              <a:gd name="connsiteY0" fmla="*/ 531845 h 531845"/>
              <a:gd name="connsiteX1" fmla="*/ 942392 w 1632857"/>
              <a:gd name="connsiteY1" fmla="*/ 298580 h 531845"/>
              <a:gd name="connsiteX2" fmla="*/ 0 w 1632857"/>
              <a:gd name="connsiteY2" fmla="*/ 0 h 53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2857" h="531845">
                <a:moveTo>
                  <a:pt x="1632857" y="531845"/>
                </a:moveTo>
                <a:lnTo>
                  <a:pt x="942392" y="298580"/>
                </a:lnTo>
                <a:lnTo>
                  <a:pt x="0" y="0"/>
                </a:ln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lIns="91437" tIns="45718" rIns="91437" bIns="45718" anchor="ctr"/>
          <a:lstStyle/>
          <a:p>
            <a:pPr algn="ctr" eaLnBrk="0" hangingPunct="0">
              <a:defRPr/>
            </a:pPr>
            <a:endParaRPr lang="zh-CN" altLang="en-US" sz="100"/>
          </a:p>
        </p:txBody>
      </p:sp>
      <p:sp>
        <p:nvSpPr>
          <p:cNvPr id="10" name="任意多边形 9"/>
          <p:cNvSpPr/>
          <p:nvPr/>
        </p:nvSpPr>
        <p:spPr>
          <a:xfrm>
            <a:off x="428625" y="2643188"/>
            <a:ext cx="1903413" cy="1631950"/>
          </a:xfrm>
          <a:custGeom>
            <a:avLst/>
            <a:gdLst>
              <a:gd name="connsiteX0" fmla="*/ 1903444 w 1903444"/>
              <a:gd name="connsiteY0" fmla="*/ 0 h 1632858"/>
              <a:gd name="connsiteX1" fmla="*/ 1352938 w 1903444"/>
              <a:gd name="connsiteY1" fmla="*/ 345233 h 1632858"/>
              <a:gd name="connsiteX2" fmla="*/ 0 w 1903444"/>
              <a:gd name="connsiteY2" fmla="*/ 1632858 h 1632858"/>
              <a:gd name="connsiteX3" fmla="*/ 0 w 1903444"/>
              <a:gd name="connsiteY3" fmla="*/ 1632858 h 1632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444" h="1632858">
                <a:moveTo>
                  <a:pt x="1903444" y="0"/>
                </a:moveTo>
                <a:cubicBezTo>
                  <a:pt x="1786811" y="36545"/>
                  <a:pt x="1670179" y="73090"/>
                  <a:pt x="1352938" y="345233"/>
                </a:cubicBezTo>
                <a:cubicBezTo>
                  <a:pt x="1035697" y="617376"/>
                  <a:pt x="0" y="1632858"/>
                  <a:pt x="0" y="1632858"/>
                </a:cubicBezTo>
                <a:lnTo>
                  <a:pt x="0" y="1632858"/>
                </a:ln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lIns="91437" tIns="45718" rIns="91437" bIns="45718" anchor="ctr"/>
          <a:lstStyle/>
          <a:p>
            <a:pPr algn="ctr" eaLnBrk="0" hangingPunct="0">
              <a:defRPr/>
            </a:pPr>
            <a:endParaRPr lang="zh-CN" altLang="en-US" sz="100"/>
          </a:p>
        </p:txBody>
      </p:sp>
      <p:sp>
        <p:nvSpPr>
          <p:cNvPr id="89095" name="TextBox 10"/>
          <p:cNvSpPr txBox="1">
            <a:spLocks noChangeArrowheads="1"/>
          </p:cNvSpPr>
          <p:nvPr/>
        </p:nvSpPr>
        <p:spPr bwMode="auto">
          <a:xfrm rot="2240677">
            <a:off x="2414588" y="2622550"/>
            <a:ext cx="1503362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8" rIns="91437" bIns="45718">
            <a:spAutoFit/>
          </a:bodyPr>
          <a:lstStyle/>
          <a:p>
            <a:pPr eaLnBrk="0" hangingPunct="0"/>
            <a:r>
              <a:rPr lang="zh-CN" altLang="en-US" sz="2400" b="1">
                <a:latin typeface="微软雅黑"/>
                <a:ea typeface="微软雅黑"/>
                <a:cs typeface="微软雅黑"/>
              </a:rPr>
              <a:t>希腊城邦</a:t>
            </a:r>
          </a:p>
        </p:txBody>
      </p:sp>
      <p:sp>
        <p:nvSpPr>
          <p:cNvPr id="32777" name="TextBox 11"/>
          <p:cNvSpPr txBox="1">
            <a:spLocks noChangeArrowheads="1"/>
          </p:cNvSpPr>
          <p:nvPr/>
        </p:nvSpPr>
        <p:spPr bwMode="auto">
          <a:xfrm rot="1020014">
            <a:off x="519113" y="1990725"/>
            <a:ext cx="1905000" cy="401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ctr" eaLnBrk="0" hangingPunct="0">
              <a:defRPr/>
            </a:pPr>
            <a:r>
              <a:rPr lang="zh-CN" altLang="en-US" sz="2025" b="1">
                <a:latin typeface="微软雅黑" panose="020B0503020204020204" charset="-122"/>
                <a:ea typeface="微软雅黑" panose="020B0503020204020204" charset="-122"/>
              </a:rPr>
              <a:t>爱琴文明</a:t>
            </a:r>
          </a:p>
        </p:txBody>
      </p:sp>
      <p:sp>
        <p:nvSpPr>
          <p:cNvPr id="32778" name="TextBox 12"/>
          <p:cNvSpPr txBox="1">
            <a:spLocks noChangeArrowheads="1"/>
          </p:cNvSpPr>
          <p:nvPr/>
        </p:nvSpPr>
        <p:spPr bwMode="auto">
          <a:xfrm rot="-1027304">
            <a:off x="160338" y="2490788"/>
            <a:ext cx="1941512" cy="401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ctr" eaLnBrk="0" hangingPunct="0">
              <a:defRPr/>
            </a:pPr>
            <a:r>
              <a:rPr lang="zh-CN" altLang="en-US" sz="2025" b="1">
                <a:latin typeface="微软雅黑" panose="020B0503020204020204" charset="-122"/>
                <a:ea typeface="微软雅黑" panose="020B0503020204020204" charset="-122"/>
              </a:rPr>
              <a:t>小国寡民</a:t>
            </a:r>
          </a:p>
        </p:txBody>
      </p:sp>
      <p:sp>
        <p:nvSpPr>
          <p:cNvPr id="32779" name="TextBox 13"/>
          <p:cNvSpPr txBox="1">
            <a:spLocks noChangeArrowheads="1"/>
          </p:cNvSpPr>
          <p:nvPr/>
        </p:nvSpPr>
        <p:spPr bwMode="auto">
          <a:xfrm rot="-2569862">
            <a:off x="-217488" y="3201988"/>
            <a:ext cx="2644776" cy="403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ctr" eaLnBrk="0" hangingPunct="0">
              <a:defRPr/>
            </a:pPr>
            <a:r>
              <a:rPr lang="zh-CN" altLang="en-US" sz="2025" b="1">
                <a:latin typeface="微软雅黑" panose="020B0503020204020204" charset="-122"/>
                <a:ea typeface="微软雅黑" panose="020B0503020204020204" charset="-122"/>
              </a:rPr>
              <a:t>公民与非公民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6072188" y="3786188"/>
            <a:ext cx="2928937" cy="2000250"/>
          </a:xfrm>
          <a:custGeom>
            <a:avLst/>
            <a:gdLst>
              <a:gd name="connsiteX0" fmla="*/ 0 w 1903445"/>
              <a:gd name="connsiteY0" fmla="*/ 0 h 1259633"/>
              <a:gd name="connsiteX1" fmla="*/ 662474 w 1903445"/>
              <a:gd name="connsiteY1" fmla="*/ 363894 h 1259633"/>
              <a:gd name="connsiteX2" fmla="*/ 1903445 w 1903445"/>
              <a:gd name="connsiteY2" fmla="*/ 1259633 h 1259633"/>
              <a:gd name="connsiteX3" fmla="*/ 1903445 w 1903445"/>
              <a:gd name="connsiteY3" fmla="*/ 1259633 h 125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445" h="1259633">
                <a:moveTo>
                  <a:pt x="0" y="0"/>
                </a:moveTo>
                <a:cubicBezTo>
                  <a:pt x="172616" y="76977"/>
                  <a:pt x="345233" y="153955"/>
                  <a:pt x="662474" y="363894"/>
                </a:cubicBezTo>
                <a:cubicBezTo>
                  <a:pt x="979715" y="573833"/>
                  <a:pt x="1903445" y="1259633"/>
                  <a:pt x="1903445" y="1259633"/>
                </a:cubicBezTo>
                <a:lnTo>
                  <a:pt x="1903445" y="1259633"/>
                </a:ln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lIns="91437" tIns="45718" rIns="91437" bIns="45718" anchor="ctr"/>
          <a:lstStyle/>
          <a:p>
            <a:pPr algn="ctr" eaLnBrk="0" hangingPunct="0">
              <a:defRPr/>
            </a:pPr>
            <a:endParaRPr lang="zh-CN" altLang="en-US" sz="100"/>
          </a:p>
        </p:txBody>
      </p:sp>
      <p:sp>
        <p:nvSpPr>
          <p:cNvPr id="16" name="任意多边形 15"/>
          <p:cNvSpPr/>
          <p:nvPr/>
        </p:nvSpPr>
        <p:spPr>
          <a:xfrm>
            <a:off x="4857750" y="2214563"/>
            <a:ext cx="3643313" cy="1676400"/>
          </a:xfrm>
          <a:custGeom>
            <a:avLst/>
            <a:gdLst>
              <a:gd name="connsiteX0" fmla="*/ 0 w 3091543"/>
              <a:gd name="connsiteY0" fmla="*/ 1676401 h 1676401"/>
              <a:gd name="connsiteX1" fmla="*/ 1399592 w 3091543"/>
              <a:gd name="connsiteY1" fmla="*/ 1387152 h 1676401"/>
              <a:gd name="connsiteX2" fmla="*/ 2836506 w 3091543"/>
              <a:gd name="connsiteY2" fmla="*/ 211494 h 1676401"/>
              <a:gd name="connsiteX3" fmla="*/ 2929812 w 3091543"/>
              <a:gd name="connsiteY3" fmla="*/ 118188 h 1676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1543" h="1676401">
                <a:moveTo>
                  <a:pt x="0" y="1676401"/>
                </a:moveTo>
                <a:cubicBezTo>
                  <a:pt x="463420" y="1653852"/>
                  <a:pt x="926841" y="1631303"/>
                  <a:pt x="1399592" y="1387152"/>
                </a:cubicBezTo>
                <a:cubicBezTo>
                  <a:pt x="1872343" y="1143001"/>
                  <a:pt x="2581469" y="422988"/>
                  <a:pt x="2836506" y="211494"/>
                </a:cubicBezTo>
                <a:cubicBezTo>
                  <a:pt x="3091543" y="0"/>
                  <a:pt x="3010677" y="59094"/>
                  <a:pt x="2929812" y="118188"/>
                </a:cubicBez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lIns="91437" tIns="45718" rIns="91437" bIns="45718" anchor="ctr"/>
          <a:lstStyle/>
          <a:p>
            <a:pPr algn="ctr" eaLnBrk="0" hangingPunct="0">
              <a:defRPr/>
            </a:pPr>
            <a:endParaRPr lang="zh-CN" altLang="en-US" sz="100"/>
          </a:p>
        </p:txBody>
      </p:sp>
      <p:sp>
        <p:nvSpPr>
          <p:cNvPr id="31" name="任意多边形 30"/>
          <p:cNvSpPr/>
          <p:nvPr/>
        </p:nvSpPr>
        <p:spPr>
          <a:xfrm flipV="1">
            <a:off x="6143625" y="3357563"/>
            <a:ext cx="3000375" cy="428625"/>
          </a:xfrm>
          <a:custGeom>
            <a:avLst/>
            <a:gdLst>
              <a:gd name="connsiteX0" fmla="*/ 0 w 1903445"/>
              <a:gd name="connsiteY0" fmla="*/ 0 h 1259633"/>
              <a:gd name="connsiteX1" fmla="*/ 662474 w 1903445"/>
              <a:gd name="connsiteY1" fmla="*/ 363894 h 1259633"/>
              <a:gd name="connsiteX2" fmla="*/ 1903445 w 1903445"/>
              <a:gd name="connsiteY2" fmla="*/ 1259633 h 1259633"/>
              <a:gd name="connsiteX3" fmla="*/ 1903445 w 1903445"/>
              <a:gd name="connsiteY3" fmla="*/ 1259633 h 125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445" h="1259633">
                <a:moveTo>
                  <a:pt x="0" y="0"/>
                </a:moveTo>
                <a:cubicBezTo>
                  <a:pt x="172616" y="76977"/>
                  <a:pt x="345233" y="153955"/>
                  <a:pt x="662474" y="363894"/>
                </a:cubicBezTo>
                <a:cubicBezTo>
                  <a:pt x="979715" y="573833"/>
                  <a:pt x="1903445" y="1259633"/>
                  <a:pt x="1903445" y="1259633"/>
                </a:cubicBezTo>
                <a:lnTo>
                  <a:pt x="1903445" y="1259633"/>
                </a:ln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lIns="91437" tIns="45718" rIns="91437" bIns="45718" anchor="ctr"/>
          <a:lstStyle/>
          <a:p>
            <a:pPr algn="ctr" eaLnBrk="0" hangingPunct="0">
              <a:defRPr/>
            </a:pPr>
            <a:endParaRPr lang="zh-CN" altLang="en-US" sz="100"/>
          </a:p>
        </p:txBody>
      </p:sp>
      <p:sp>
        <p:nvSpPr>
          <p:cNvPr id="89102" name="TextBox 31"/>
          <p:cNvSpPr txBox="1">
            <a:spLocks noChangeArrowheads="1"/>
          </p:cNvSpPr>
          <p:nvPr/>
        </p:nvSpPr>
        <p:spPr bwMode="auto">
          <a:xfrm rot="-626833">
            <a:off x="4800600" y="3171825"/>
            <a:ext cx="193833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8" rIns="91437" bIns="45718">
            <a:spAutoFit/>
          </a:bodyPr>
          <a:lstStyle/>
          <a:p>
            <a:pPr eaLnBrk="0" hangingPunct="0"/>
            <a:r>
              <a:rPr lang="zh-CN" altLang="en-US" sz="2400" b="1">
                <a:latin typeface="微软雅黑"/>
                <a:ea typeface="微软雅黑"/>
                <a:cs typeface="微软雅黑"/>
              </a:rPr>
              <a:t>雅典民主制</a:t>
            </a:r>
          </a:p>
        </p:txBody>
      </p:sp>
      <p:sp>
        <p:nvSpPr>
          <p:cNvPr id="32784" name="TextBox 37"/>
          <p:cNvSpPr txBox="1">
            <a:spLocks noChangeArrowheads="1"/>
          </p:cNvSpPr>
          <p:nvPr/>
        </p:nvSpPr>
        <p:spPr bwMode="auto">
          <a:xfrm rot="-2110339">
            <a:off x="6303963" y="2527300"/>
            <a:ext cx="2576512" cy="401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ctr" eaLnBrk="0" hangingPunct="0">
              <a:defRPr/>
            </a:pPr>
            <a:r>
              <a:rPr lang="zh-CN" altLang="en-US" sz="2025" b="1">
                <a:latin typeface="微软雅黑" panose="020B0503020204020204" charset="-122"/>
                <a:ea typeface="微软雅黑" panose="020B0503020204020204" charset="-122"/>
              </a:rPr>
              <a:t>伯利克里时代</a:t>
            </a:r>
          </a:p>
        </p:txBody>
      </p:sp>
      <p:sp>
        <p:nvSpPr>
          <p:cNvPr id="32785" name="TextBox 38"/>
          <p:cNvSpPr txBox="1">
            <a:spLocks noChangeArrowheads="1"/>
          </p:cNvSpPr>
          <p:nvPr/>
        </p:nvSpPr>
        <p:spPr bwMode="auto">
          <a:xfrm rot="-574264">
            <a:off x="6751638" y="3200400"/>
            <a:ext cx="2389187" cy="401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ctr" eaLnBrk="0" hangingPunct="0">
              <a:defRPr/>
            </a:pPr>
            <a:r>
              <a:rPr lang="zh-CN" altLang="en-US" sz="2025" b="1">
                <a:latin typeface="微软雅黑" panose="020B0503020204020204" charset="-122"/>
                <a:ea typeface="微软雅黑" panose="020B0503020204020204" charset="-122"/>
              </a:rPr>
              <a:t>公民大会</a:t>
            </a:r>
          </a:p>
        </p:txBody>
      </p:sp>
      <p:sp>
        <p:nvSpPr>
          <p:cNvPr id="32786" name="TextBox 40"/>
          <p:cNvSpPr txBox="1">
            <a:spLocks noChangeArrowheads="1"/>
          </p:cNvSpPr>
          <p:nvPr/>
        </p:nvSpPr>
        <p:spPr bwMode="auto">
          <a:xfrm rot="2129214">
            <a:off x="6035675" y="4416425"/>
            <a:ext cx="3538538" cy="401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ctr" eaLnBrk="0" hangingPunct="0">
              <a:defRPr/>
            </a:pPr>
            <a:r>
              <a:rPr lang="zh-CN" altLang="en-US" sz="2025" b="1">
                <a:latin typeface="微软雅黑" panose="020B0503020204020204" charset="-122"/>
                <a:ea typeface="微软雅黑" panose="020B0503020204020204" charset="-122"/>
              </a:rPr>
              <a:t>奴隶主民主政治</a:t>
            </a:r>
          </a:p>
        </p:txBody>
      </p:sp>
      <p:sp>
        <p:nvSpPr>
          <p:cNvPr id="42" name="任意多边形 41"/>
          <p:cNvSpPr/>
          <p:nvPr/>
        </p:nvSpPr>
        <p:spPr>
          <a:xfrm>
            <a:off x="3643313" y="4106863"/>
            <a:ext cx="3643312" cy="1893887"/>
          </a:xfrm>
          <a:custGeom>
            <a:avLst/>
            <a:gdLst>
              <a:gd name="connsiteX0" fmla="*/ 88641 w 3643603"/>
              <a:gd name="connsiteY0" fmla="*/ 0 h 1892560"/>
              <a:gd name="connsiteX1" fmla="*/ 517849 w 3643603"/>
              <a:gd name="connsiteY1" fmla="*/ 858416 h 1892560"/>
              <a:gd name="connsiteX2" fmla="*/ 3195734 w 3643603"/>
              <a:gd name="connsiteY2" fmla="*/ 1744825 h 1892560"/>
              <a:gd name="connsiteX3" fmla="*/ 3205065 w 3643603"/>
              <a:gd name="connsiteY3" fmla="*/ 1744825 h 189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43603" h="1892560">
                <a:moveTo>
                  <a:pt x="88641" y="0"/>
                </a:moveTo>
                <a:cubicBezTo>
                  <a:pt x="44320" y="283806"/>
                  <a:pt x="0" y="567612"/>
                  <a:pt x="517849" y="858416"/>
                </a:cubicBezTo>
                <a:cubicBezTo>
                  <a:pt x="1035698" y="1149220"/>
                  <a:pt x="2747865" y="1597090"/>
                  <a:pt x="3195734" y="1744825"/>
                </a:cubicBezTo>
                <a:cubicBezTo>
                  <a:pt x="3643603" y="1892560"/>
                  <a:pt x="3424334" y="1818692"/>
                  <a:pt x="3205065" y="1744825"/>
                </a:cubicBez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lIns="91437" tIns="45718" rIns="91437" bIns="45718" anchor="ctr"/>
          <a:lstStyle/>
          <a:p>
            <a:pPr algn="ctr" eaLnBrk="0" hangingPunct="0">
              <a:defRPr/>
            </a:pPr>
            <a:endParaRPr lang="zh-CN" altLang="en-US" sz="100"/>
          </a:p>
        </p:txBody>
      </p:sp>
      <p:sp>
        <p:nvSpPr>
          <p:cNvPr id="32788" name="TextBox 42"/>
          <p:cNvSpPr txBox="1">
            <a:spLocks noChangeArrowheads="1"/>
          </p:cNvSpPr>
          <p:nvPr/>
        </p:nvSpPr>
        <p:spPr bwMode="auto">
          <a:xfrm>
            <a:off x="4789488" y="5126038"/>
            <a:ext cx="2884487" cy="403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ctr" eaLnBrk="0" hangingPunct="0">
              <a:defRPr/>
            </a:pPr>
            <a:r>
              <a:rPr lang="zh-CN" altLang="en-US" sz="2025" b="1">
                <a:latin typeface="微软雅黑" panose="020B0503020204020204" charset="-122"/>
                <a:ea typeface="微软雅黑" panose="020B0503020204020204" charset="-122"/>
              </a:rPr>
              <a:t>率领马其顿军队东征</a:t>
            </a:r>
          </a:p>
        </p:txBody>
      </p:sp>
      <p:sp>
        <p:nvSpPr>
          <p:cNvPr id="44" name="任意多边形 43"/>
          <p:cNvSpPr/>
          <p:nvPr/>
        </p:nvSpPr>
        <p:spPr>
          <a:xfrm>
            <a:off x="2786063" y="5143500"/>
            <a:ext cx="1793875" cy="731838"/>
          </a:xfrm>
          <a:custGeom>
            <a:avLst/>
            <a:gdLst>
              <a:gd name="connsiteX0" fmla="*/ 1794588 w 1794588"/>
              <a:gd name="connsiteY0" fmla="*/ 0 h 732452"/>
              <a:gd name="connsiteX1" fmla="*/ 1244082 w 1794588"/>
              <a:gd name="connsiteY1" fmla="*/ 382555 h 732452"/>
              <a:gd name="connsiteX2" fmla="*/ 180392 w 1794588"/>
              <a:gd name="connsiteY2" fmla="*/ 681134 h 732452"/>
              <a:gd name="connsiteX3" fmla="*/ 161731 w 1794588"/>
              <a:gd name="connsiteY3" fmla="*/ 690465 h 732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4588" h="732452">
                <a:moveTo>
                  <a:pt x="1794588" y="0"/>
                </a:moveTo>
                <a:cubicBezTo>
                  <a:pt x="1653851" y="134516"/>
                  <a:pt x="1513115" y="269033"/>
                  <a:pt x="1244082" y="382555"/>
                </a:cubicBezTo>
                <a:cubicBezTo>
                  <a:pt x="975049" y="496077"/>
                  <a:pt x="360784" y="629816"/>
                  <a:pt x="180392" y="681134"/>
                </a:cubicBezTo>
                <a:cubicBezTo>
                  <a:pt x="0" y="732452"/>
                  <a:pt x="80865" y="711458"/>
                  <a:pt x="161731" y="690465"/>
                </a:cubicBez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lIns="91437" tIns="45718" rIns="91437" bIns="45718" anchor="ctr"/>
          <a:lstStyle/>
          <a:p>
            <a:pPr algn="ctr" eaLnBrk="0" hangingPunct="0">
              <a:defRPr/>
            </a:pPr>
            <a:endParaRPr lang="zh-CN" altLang="en-US" sz="100"/>
          </a:p>
        </p:txBody>
      </p:sp>
      <p:sp>
        <p:nvSpPr>
          <p:cNvPr id="32790" name="TextBox 44"/>
          <p:cNvSpPr txBox="1">
            <a:spLocks noChangeArrowheads="1"/>
          </p:cNvSpPr>
          <p:nvPr/>
        </p:nvSpPr>
        <p:spPr bwMode="auto">
          <a:xfrm rot="2087081">
            <a:off x="3421063" y="4649788"/>
            <a:ext cx="2152650" cy="403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eaLnBrk="0" hangingPunct="0">
              <a:defRPr/>
            </a:pPr>
            <a:r>
              <a:rPr lang="zh-CN" altLang="en-US" sz="2025" b="1">
                <a:latin typeface="微软雅黑" panose="020B0503020204020204" charset="-122"/>
                <a:ea typeface="微软雅黑" panose="020B0503020204020204" charset="-122"/>
              </a:rPr>
              <a:t>亚历山大帝国</a:t>
            </a:r>
          </a:p>
        </p:txBody>
      </p:sp>
      <p:sp>
        <p:nvSpPr>
          <p:cNvPr id="32791" name="TextBox 45"/>
          <p:cNvSpPr txBox="1">
            <a:spLocks noChangeArrowheads="1"/>
          </p:cNvSpPr>
          <p:nvPr/>
        </p:nvSpPr>
        <p:spPr bwMode="auto">
          <a:xfrm rot="-1012734">
            <a:off x="2589213" y="5049838"/>
            <a:ext cx="1941512" cy="714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ctr" eaLnBrk="0" hangingPunct="0">
              <a:defRPr/>
            </a:pPr>
            <a:r>
              <a:rPr lang="zh-CN" altLang="en-US" sz="2025" b="1">
                <a:latin typeface="微软雅黑" panose="020B0503020204020204" charset="-122"/>
                <a:ea typeface="微软雅黑" panose="020B0503020204020204" charset="-122"/>
              </a:rPr>
              <a:t>影响（积极、消极）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文本框 1"/>
          <p:cNvSpPr txBox="1">
            <a:spLocks noChangeArrowheads="1"/>
          </p:cNvSpPr>
          <p:nvPr/>
        </p:nvSpPr>
        <p:spPr bwMode="auto">
          <a:xfrm>
            <a:off x="395288" y="230188"/>
            <a:ext cx="1562100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700" b="1"/>
              <a:t>课堂练习</a:t>
            </a:r>
          </a:p>
        </p:txBody>
      </p:sp>
      <p:sp>
        <p:nvSpPr>
          <p:cNvPr id="38914" name="文本框 2"/>
          <p:cNvSpPr txBox="1">
            <a:spLocks noChangeArrowheads="1"/>
          </p:cNvSpPr>
          <p:nvPr/>
        </p:nvSpPr>
        <p:spPr bwMode="auto">
          <a:xfrm>
            <a:off x="41275" y="841375"/>
            <a:ext cx="896302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>
                <a:latin typeface="+mn-ea"/>
                <a:ea typeface="+mn-ea"/>
                <a:cs typeface="+mn-ea"/>
              </a:rPr>
              <a:t>1</a:t>
            </a:r>
            <a:r>
              <a:rPr lang="zh-CN" altLang="en-US" sz="2800" b="1">
                <a:latin typeface="+mn-ea"/>
                <a:ea typeface="+mn-ea"/>
                <a:cs typeface="+mn-ea"/>
              </a:rPr>
              <a:t>、希腊文明最早产生于（     ）</a:t>
            </a:r>
          </a:p>
          <a:p>
            <a:pPr>
              <a:defRPr/>
            </a:pPr>
            <a:r>
              <a:rPr lang="en-US" altLang="zh-CN" sz="2800" b="1">
                <a:latin typeface="+mn-ea"/>
                <a:ea typeface="+mn-ea"/>
                <a:cs typeface="+mn-ea"/>
              </a:rPr>
              <a:t>A.</a:t>
            </a:r>
            <a:r>
              <a:rPr lang="zh-CN" altLang="en-US" sz="2800" b="1">
                <a:latin typeface="+mn-ea"/>
                <a:ea typeface="+mn-ea"/>
                <a:cs typeface="+mn-ea"/>
              </a:rPr>
              <a:t>地中海地区</a:t>
            </a:r>
            <a:r>
              <a:rPr lang="en-US" altLang="zh-CN" sz="2800" b="1">
                <a:latin typeface="+mn-ea"/>
                <a:ea typeface="+mn-ea"/>
                <a:cs typeface="+mn-ea"/>
              </a:rPr>
              <a:t>B.</a:t>
            </a:r>
            <a:r>
              <a:rPr lang="zh-CN" altLang="en-US" sz="2800" b="1">
                <a:latin typeface="+mn-ea"/>
                <a:ea typeface="+mn-ea"/>
                <a:cs typeface="+mn-ea"/>
              </a:rPr>
              <a:t>黑海地区 </a:t>
            </a:r>
            <a:r>
              <a:rPr lang="en-US" altLang="zh-CN" sz="2800" b="1">
                <a:latin typeface="+mn-ea"/>
                <a:ea typeface="+mn-ea"/>
                <a:cs typeface="+mn-ea"/>
              </a:rPr>
              <a:t>C.</a:t>
            </a:r>
            <a:r>
              <a:rPr lang="zh-CN" altLang="en-US" sz="2800" b="1">
                <a:latin typeface="+mn-ea"/>
                <a:ea typeface="+mn-ea"/>
                <a:cs typeface="+mn-ea"/>
              </a:rPr>
              <a:t>波罗的海地区</a:t>
            </a:r>
            <a:r>
              <a:rPr lang="en-US" altLang="zh-CN" sz="2800" b="1">
                <a:latin typeface="+mn-ea"/>
                <a:ea typeface="+mn-ea"/>
                <a:cs typeface="+mn-ea"/>
              </a:rPr>
              <a:t>D.</a:t>
            </a:r>
            <a:r>
              <a:rPr lang="zh-CN" altLang="en-US" sz="2800" b="1">
                <a:latin typeface="+mn-ea"/>
                <a:ea typeface="+mn-ea"/>
                <a:cs typeface="+mn-ea"/>
              </a:rPr>
              <a:t>爱琴海地区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724400" y="393700"/>
            <a:ext cx="658813" cy="852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950" b="1">
                <a:solidFill>
                  <a:srgbClr val="FF0000"/>
                </a:solidFill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1275" y="2443163"/>
            <a:ext cx="8775700" cy="13827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>
                <a:latin typeface="+mn-ea"/>
                <a:ea typeface="+mn-ea"/>
                <a:cs typeface="+mn-ea"/>
                <a:sym typeface="+mn-ea"/>
              </a:rPr>
              <a:t>2</a:t>
            </a:r>
            <a:r>
              <a:rPr lang="zh-CN" altLang="en-US" sz="2800" b="1">
                <a:latin typeface="+mn-ea"/>
                <a:ea typeface="+mn-ea"/>
                <a:cs typeface="+mn-ea"/>
                <a:sym typeface="+mn-ea"/>
              </a:rPr>
              <a:t>、希腊城邦的突出特点是（         ）</a:t>
            </a:r>
            <a:endParaRPr lang="zh-CN" altLang="en-US" sz="2800" b="1">
              <a:latin typeface="+mn-ea"/>
              <a:ea typeface="+mn-ea"/>
              <a:cs typeface="+mn-ea"/>
            </a:endParaRPr>
          </a:p>
          <a:p>
            <a:pPr>
              <a:defRPr/>
            </a:pPr>
            <a:r>
              <a:rPr lang="en-US" altLang="zh-CN" sz="2800" b="1">
                <a:latin typeface="+mn-ea"/>
                <a:ea typeface="+mn-ea"/>
                <a:cs typeface="+mn-ea"/>
                <a:sym typeface="+mn-ea"/>
              </a:rPr>
              <a:t>A.</a:t>
            </a:r>
            <a:r>
              <a:rPr lang="zh-CN" altLang="en-US" sz="2800" b="1">
                <a:latin typeface="+mn-ea"/>
                <a:ea typeface="+mn-ea"/>
                <a:cs typeface="+mn-ea"/>
                <a:sym typeface="+mn-ea"/>
              </a:rPr>
              <a:t>人少地多      </a:t>
            </a:r>
            <a:r>
              <a:rPr lang="en-US" altLang="zh-CN" sz="2800" b="1">
                <a:latin typeface="+mn-ea"/>
                <a:ea typeface="+mn-ea"/>
                <a:cs typeface="+mn-ea"/>
                <a:sym typeface="+mn-ea"/>
              </a:rPr>
              <a:t>B.</a:t>
            </a:r>
            <a:r>
              <a:rPr lang="zh-CN" altLang="en-US" sz="2800" b="1">
                <a:latin typeface="+mn-ea"/>
                <a:ea typeface="+mn-ea"/>
                <a:cs typeface="+mn-ea"/>
                <a:sym typeface="+mn-ea"/>
              </a:rPr>
              <a:t>小国寡民</a:t>
            </a:r>
            <a:endParaRPr lang="zh-CN" altLang="en-US" sz="2800" b="1">
              <a:latin typeface="+mn-ea"/>
              <a:ea typeface="+mn-ea"/>
              <a:cs typeface="+mn-ea"/>
            </a:endParaRPr>
          </a:p>
          <a:p>
            <a:pPr>
              <a:defRPr/>
            </a:pPr>
            <a:r>
              <a:rPr lang="en-US" altLang="zh-CN" sz="2800" b="1">
                <a:latin typeface="+mn-ea"/>
                <a:ea typeface="+mn-ea"/>
                <a:cs typeface="+mn-ea"/>
                <a:sym typeface="+mn-ea"/>
              </a:rPr>
              <a:t>C.</a:t>
            </a:r>
            <a:r>
              <a:rPr lang="zh-CN" altLang="en-US" sz="2800" b="1">
                <a:latin typeface="+mn-ea"/>
                <a:ea typeface="+mn-ea"/>
                <a:cs typeface="+mn-ea"/>
                <a:sym typeface="+mn-ea"/>
              </a:rPr>
              <a:t>地少人多      </a:t>
            </a:r>
            <a:r>
              <a:rPr lang="en-US" altLang="zh-CN" sz="2800" b="1">
                <a:latin typeface="+mn-ea"/>
                <a:ea typeface="+mn-ea"/>
                <a:cs typeface="+mn-ea"/>
                <a:sym typeface="+mn-ea"/>
              </a:rPr>
              <a:t>D.</a:t>
            </a:r>
            <a:r>
              <a:rPr lang="zh-CN" altLang="en-US" sz="2800" b="1">
                <a:latin typeface="+mn-ea"/>
                <a:ea typeface="+mn-ea"/>
                <a:cs typeface="+mn-ea"/>
                <a:sym typeface="+mn-ea"/>
              </a:rPr>
              <a:t>人多地多</a:t>
            </a:r>
            <a:endParaRPr lang="zh-CN" altLang="en-US" sz="2800">
              <a:latin typeface="+mn-ea"/>
              <a:ea typeface="+mn-ea"/>
              <a:cs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249863" y="2254250"/>
            <a:ext cx="6588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96863" y="4286250"/>
            <a:ext cx="8520112" cy="1382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>
                <a:latin typeface="+mn-ea"/>
                <a:ea typeface="+mn-ea"/>
                <a:cs typeface="+mn-ea"/>
                <a:sym typeface="+mn-ea"/>
              </a:rPr>
              <a:t>3</a:t>
            </a:r>
            <a:r>
              <a:rPr lang="zh-CN" altLang="en-US" sz="2800" b="1">
                <a:latin typeface="+mn-ea"/>
                <a:ea typeface="+mn-ea"/>
                <a:cs typeface="+mn-ea"/>
                <a:sym typeface="+mn-ea"/>
              </a:rPr>
              <a:t>、雅典民主政治发展到高峰是在（     ）统治时期</a:t>
            </a:r>
            <a:endParaRPr lang="zh-CN" altLang="en-US" sz="2800" b="1">
              <a:latin typeface="+mn-ea"/>
              <a:ea typeface="+mn-ea"/>
              <a:cs typeface="+mn-ea"/>
            </a:endParaRPr>
          </a:p>
          <a:p>
            <a:pPr>
              <a:defRPr/>
            </a:pPr>
            <a:r>
              <a:rPr lang="en-US" altLang="zh-CN" sz="2800" b="1">
                <a:latin typeface="+mn-ea"/>
                <a:ea typeface="+mn-ea"/>
                <a:cs typeface="+mn-ea"/>
                <a:sym typeface="+mn-ea"/>
              </a:rPr>
              <a:t>A.</a:t>
            </a:r>
            <a:r>
              <a:rPr lang="zh-CN" altLang="en-US" sz="2800" b="1">
                <a:latin typeface="+mn-ea"/>
                <a:ea typeface="+mn-ea"/>
                <a:cs typeface="+mn-ea"/>
                <a:sym typeface="+mn-ea"/>
              </a:rPr>
              <a:t>汉谟拉比          </a:t>
            </a:r>
            <a:r>
              <a:rPr lang="en-US" altLang="zh-CN" sz="2800" b="1">
                <a:latin typeface="+mn-ea"/>
                <a:ea typeface="+mn-ea"/>
                <a:cs typeface="+mn-ea"/>
                <a:sym typeface="+mn-ea"/>
              </a:rPr>
              <a:t>B.</a:t>
            </a:r>
            <a:r>
              <a:rPr lang="zh-CN" altLang="en-US" sz="2800" b="1">
                <a:latin typeface="+mn-ea"/>
                <a:ea typeface="+mn-ea"/>
                <a:cs typeface="+mn-ea"/>
                <a:sym typeface="+mn-ea"/>
              </a:rPr>
              <a:t>屋大维</a:t>
            </a:r>
            <a:endParaRPr lang="zh-CN" altLang="en-US" sz="2800" b="1">
              <a:latin typeface="+mn-ea"/>
              <a:ea typeface="+mn-ea"/>
              <a:cs typeface="+mn-ea"/>
            </a:endParaRPr>
          </a:p>
          <a:p>
            <a:pPr>
              <a:defRPr/>
            </a:pPr>
            <a:r>
              <a:rPr lang="en-US" altLang="zh-CN" sz="2800" b="1">
                <a:latin typeface="+mn-ea"/>
                <a:ea typeface="+mn-ea"/>
                <a:cs typeface="+mn-ea"/>
                <a:sym typeface="+mn-ea"/>
              </a:rPr>
              <a:t>C.</a:t>
            </a:r>
            <a:r>
              <a:rPr lang="zh-CN" altLang="en-US" sz="2800" b="1">
                <a:latin typeface="+mn-ea"/>
                <a:ea typeface="+mn-ea"/>
                <a:cs typeface="+mn-ea"/>
                <a:sym typeface="+mn-ea"/>
              </a:rPr>
              <a:t>伯里克利          </a:t>
            </a:r>
            <a:r>
              <a:rPr lang="en-US" altLang="zh-CN" sz="2800" b="1">
                <a:latin typeface="+mn-ea"/>
                <a:ea typeface="+mn-ea"/>
                <a:cs typeface="+mn-ea"/>
                <a:sym typeface="+mn-ea"/>
              </a:rPr>
              <a:t>D.</a:t>
            </a:r>
            <a:r>
              <a:rPr lang="zh-CN" altLang="en-US" sz="2800" b="1">
                <a:latin typeface="+mn-ea"/>
                <a:ea typeface="+mn-ea"/>
                <a:cs typeface="+mn-ea"/>
                <a:sym typeface="+mn-ea"/>
              </a:rPr>
              <a:t>亚历山大</a:t>
            </a:r>
            <a:endParaRPr lang="zh-CN" altLang="en-US" sz="2800">
              <a:latin typeface="+mn-ea"/>
              <a:ea typeface="+mn-ea"/>
              <a:cs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078538" y="3913188"/>
            <a:ext cx="6318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b="1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文本框 1"/>
          <p:cNvSpPr txBox="1">
            <a:spLocks noChangeArrowheads="1"/>
          </p:cNvSpPr>
          <p:nvPr/>
        </p:nvSpPr>
        <p:spPr bwMode="auto">
          <a:xfrm>
            <a:off x="252413" y="539750"/>
            <a:ext cx="8639175" cy="4832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>
                <a:latin typeface="+mn-ea"/>
                <a:ea typeface="+mn-ea"/>
                <a:cs typeface="+mn-ea"/>
              </a:rPr>
              <a:t>4</a:t>
            </a:r>
            <a:r>
              <a:rPr lang="zh-CN" altLang="en-US" sz="2800" b="1">
                <a:latin typeface="+mn-ea"/>
                <a:ea typeface="+mn-ea"/>
                <a:cs typeface="+mn-ea"/>
              </a:rPr>
              <a:t>、雅典国家最高权力机构是（          ）</a:t>
            </a:r>
          </a:p>
          <a:p>
            <a:pPr>
              <a:defRPr/>
            </a:pPr>
            <a:r>
              <a:rPr lang="en-US" altLang="zh-CN" sz="2800" b="1">
                <a:latin typeface="+mn-ea"/>
                <a:ea typeface="+mn-ea"/>
                <a:cs typeface="+mn-ea"/>
              </a:rPr>
              <a:t>A.</a:t>
            </a:r>
            <a:r>
              <a:rPr lang="zh-CN" altLang="en-US" sz="2800" b="1">
                <a:latin typeface="+mn-ea"/>
                <a:ea typeface="+mn-ea"/>
                <a:cs typeface="+mn-ea"/>
              </a:rPr>
              <a:t>公民大会      </a:t>
            </a:r>
            <a:r>
              <a:rPr lang="en-US" altLang="zh-CN" sz="2800" b="1">
                <a:latin typeface="+mn-ea"/>
                <a:ea typeface="+mn-ea"/>
                <a:cs typeface="+mn-ea"/>
              </a:rPr>
              <a:t>B.</a:t>
            </a:r>
            <a:r>
              <a:rPr lang="zh-CN" altLang="en-US" sz="2800" b="1">
                <a:latin typeface="+mn-ea"/>
                <a:ea typeface="+mn-ea"/>
                <a:cs typeface="+mn-ea"/>
              </a:rPr>
              <a:t>五百人会议</a:t>
            </a:r>
          </a:p>
          <a:p>
            <a:pPr>
              <a:defRPr/>
            </a:pPr>
            <a:r>
              <a:rPr lang="en-US" altLang="zh-CN" sz="2800" b="1">
                <a:latin typeface="+mn-ea"/>
                <a:ea typeface="+mn-ea"/>
                <a:cs typeface="+mn-ea"/>
              </a:rPr>
              <a:t>C.</a:t>
            </a:r>
            <a:r>
              <a:rPr lang="zh-CN" altLang="en-US" sz="2800" b="1">
                <a:latin typeface="+mn-ea"/>
                <a:ea typeface="+mn-ea"/>
                <a:cs typeface="+mn-ea"/>
              </a:rPr>
              <a:t>陪审法庭      </a:t>
            </a:r>
            <a:r>
              <a:rPr lang="en-US" altLang="zh-CN" sz="2800" b="1">
                <a:latin typeface="+mn-ea"/>
                <a:ea typeface="+mn-ea"/>
                <a:cs typeface="+mn-ea"/>
              </a:rPr>
              <a:t>D.</a:t>
            </a:r>
            <a:r>
              <a:rPr lang="zh-CN" altLang="en-US" sz="2800" b="1">
                <a:latin typeface="+mn-ea"/>
                <a:ea typeface="+mn-ea"/>
                <a:cs typeface="+mn-ea"/>
              </a:rPr>
              <a:t>元老院</a:t>
            </a:r>
          </a:p>
          <a:p>
            <a:pPr>
              <a:defRPr/>
            </a:pPr>
            <a:endParaRPr lang="en-US" altLang="zh-CN" sz="2800" b="1">
              <a:latin typeface="+mn-ea"/>
              <a:ea typeface="+mn-ea"/>
              <a:cs typeface="+mn-ea"/>
            </a:endParaRPr>
          </a:p>
          <a:p>
            <a:pPr>
              <a:defRPr/>
            </a:pPr>
            <a:endParaRPr lang="en-US" altLang="zh-CN" sz="2800" b="1">
              <a:latin typeface="+mn-ea"/>
              <a:ea typeface="+mn-ea"/>
              <a:cs typeface="+mn-ea"/>
            </a:endParaRPr>
          </a:p>
          <a:p>
            <a:pPr>
              <a:defRPr/>
            </a:pPr>
            <a:r>
              <a:rPr lang="en-US" altLang="zh-CN" sz="2800" b="1">
                <a:latin typeface="+mn-ea"/>
                <a:ea typeface="+mn-ea"/>
                <a:cs typeface="+mn-ea"/>
              </a:rPr>
              <a:t>5</a:t>
            </a:r>
            <a:r>
              <a:rPr lang="zh-CN" altLang="en-US" sz="2800" b="1">
                <a:latin typeface="+mn-ea"/>
                <a:ea typeface="+mn-ea"/>
                <a:cs typeface="+mn-ea"/>
              </a:rPr>
              <a:t>、公元前</a:t>
            </a:r>
            <a:r>
              <a:rPr lang="en-US" altLang="zh-CN" sz="2800" b="1">
                <a:latin typeface="+mn-ea"/>
                <a:ea typeface="+mn-ea"/>
                <a:cs typeface="+mn-ea"/>
              </a:rPr>
              <a:t>334</a:t>
            </a:r>
            <a:r>
              <a:rPr lang="zh-CN" altLang="en-US" sz="2800" b="1">
                <a:latin typeface="+mn-ea"/>
                <a:ea typeface="+mn-ea"/>
                <a:cs typeface="+mn-ea"/>
              </a:rPr>
              <a:t>年，他开始东征，建立起地跨欧亚非三洲的庞大帝国。人们对他评价不一：“伟大的军事家”“英明的领袖”“好战的将领”“贪婪的侵略者”“文化的爱好者”等，你认为这个人是（   ）</a:t>
            </a:r>
          </a:p>
          <a:p>
            <a:pPr>
              <a:defRPr/>
            </a:pPr>
            <a:r>
              <a:rPr lang="en-US" altLang="zh-CN" sz="2800" b="1">
                <a:latin typeface="+mn-ea"/>
                <a:ea typeface="+mn-ea"/>
                <a:cs typeface="+mn-ea"/>
              </a:rPr>
              <a:t>A.</a:t>
            </a:r>
            <a:r>
              <a:rPr lang="zh-CN" altLang="en-US" sz="2800" b="1">
                <a:latin typeface="+mn-ea"/>
                <a:ea typeface="+mn-ea"/>
                <a:cs typeface="+mn-ea"/>
              </a:rPr>
              <a:t>汉谟拉比         </a:t>
            </a:r>
            <a:r>
              <a:rPr lang="en-US" altLang="zh-CN" sz="2800" b="1">
                <a:latin typeface="+mn-ea"/>
                <a:ea typeface="+mn-ea"/>
                <a:cs typeface="+mn-ea"/>
              </a:rPr>
              <a:t>B.</a:t>
            </a:r>
            <a:r>
              <a:rPr lang="zh-CN" altLang="en-US" sz="2800" b="1">
                <a:latin typeface="+mn-ea"/>
                <a:ea typeface="+mn-ea"/>
                <a:cs typeface="+mn-ea"/>
              </a:rPr>
              <a:t>屋大维</a:t>
            </a:r>
          </a:p>
          <a:p>
            <a:pPr>
              <a:defRPr/>
            </a:pPr>
            <a:r>
              <a:rPr lang="en-US" altLang="zh-CN" sz="2800" b="1">
                <a:latin typeface="+mn-ea"/>
                <a:ea typeface="+mn-ea"/>
                <a:cs typeface="+mn-ea"/>
              </a:rPr>
              <a:t>C.</a:t>
            </a:r>
            <a:r>
              <a:rPr lang="zh-CN" altLang="en-US" sz="2800" b="1">
                <a:latin typeface="+mn-ea"/>
                <a:ea typeface="+mn-ea"/>
                <a:cs typeface="+mn-ea"/>
              </a:rPr>
              <a:t>伯里克利         </a:t>
            </a:r>
            <a:r>
              <a:rPr lang="en-US" altLang="zh-CN" sz="2800" b="1">
                <a:latin typeface="+mn-ea"/>
                <a:ea typeface="+mn-ea"/>
                <a:cs typeface="+mn-ea"/>
              </a:rPr>
              <a:t>D.</a:t>
            </a:r>
            <a:r>
              <a:rPr lang="zh-CN" altLang="en-US" sz="2800" b="1">
                <a:latin typeface="+mn-ea"/>
                <a:ea typeface="+mn-ea"/>
                <a:cs typeface="+mn-ea"/>
              </a:rPr>
              <a:t>亚历山大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784850" y="1458913"/>
            <a:ext cx="614363" cy="852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950" b="1">
                <a:solidFill>
                  <a:srgbClr val="FF0000"/>
                </a:solidFill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507288" y="4249738"/>
            <a:ext cx="590550" cy="852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950" b="1">
                <a:solidFill>
                  <a:srgbClr val="FF0000"/>
                </a:solidFill>
                <a:ea typeface="宋体" panose="02010600030101010101" pitchFamily="2" charset="-122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5"/>
          <p:cNvSpPr txBox="1">
            <a:spLocks noChangeArrowheads="1"/>
          </p:cNvSpPr>
          <p:nvPr/>
        </p:nvSpPr>
        <p:spPr bwMode="auto">
          <a:xfrm>
            <a:off x="250825" y="188913"/>
            <a:ext cx="8537575" cy="521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en-US" altLang="zh-CN" sz="2800" b="1" dirty="0">
                <a:latin typeface="+mn-ea"/>
                <a:ea typeface="+mn-ea"/>
                <a:cs typeface="+mn-ea"/>
              </a:rPr>
              <a:t>6</a:t>
            </a:r>
            <a:r>
              <a:rPr lang="zh-CN" altLang="en-US" sz="2800" b="1" dirty="0">
                <a:latin typeface="+mn-ea"/>
                <a:ea typeface="+mn-ea"/>
                <a:cs typeface="+mn-ea"/>
              </a:rPr>
              <a:t>、阅读下列材料：</a:t>
            </a:r>
          </a:p>
          <a:p>
            <a:pPr algn="just">
              <a:defRPr/>
            </a:pPr>
            <a:r>
              <a:rPr lang="zh-CN" altLang="en-US" sz="2800" b="1" dirty="0">
                <a:latin typeface="+mn-ea"/>
                <a:ea typeface="+mn-ea"/>
                <a:cs typeface="+mn-ea"/>
              </a:rPr>
              <a:t>材料一：公元前</a:t>
            </a:r>
            <a:r>
              <a:rPr lang="en-US" altLang="zh-CN" sz="2800" b="1" dirty="0">
                <a:latin typeface="+mn-ea"/>
                <a:ea typeface="+mn-ea"/>
                <a:cs typeface="+mn-ea"/>
              </a:rPr>
              <a:t>443</a:t>
            </a:r>
            <a:r>
              <a:rPr lang="zh-CN" altLang="en-US" sz="2800" b="1" dirty="0">
                <a:latin typeface="+mn-ea"/>
                <a:ea typeface="+mn-ea"/>
                <a:cs typeface="+mn-ea"/>
              </a:rPr>
              <a:t>年起，伯利克里连任十将军委员会的首席将军</a:t>
            </a:r>
            <a:r>
              <a:rPr lang="en-US" altLang="zh-CN" sz="2800" b="1" dirty="0">
                <a:latin typeface="+mn-ea"/>
                <a:ea typeface="+mn-ea"/>
                <a:cs typeface="+mn-ea"/>
              </a:rPr>
              <a:t>15</a:t>
            </a:r>
            <a:r>
              <a:rPr lang="zh-CN" altLang="en-US" sz="2800" b="1" dirty="0">
                <a:latin typeface="+mn-ea"/>
                <a:ea typeface="+mn-ea"/>
                <a:cs typeface="+mn-ea"/>
              </a:rPr>
              <a:t>年。执政期间，他进一步改革政治制度，规定一切官职向所有等级的公民开放，执政官用抽签法产生；公民大会成为最高的权力机构，十天召开一次会，决定内政、外交、战争、和平等重大问题，凡年满</a:t>
            </a:r>
            <a:r>
              <a:rPr lang="en-US" altLang="zh-CN" sz="2800" b="1" dirty="0">
                <a:latin typeface="+mn-ea"/>
                <a:ea typeface="+mn-ea"/>
                <a:cs typeface="+mn-ea"/>
              </a:rPr>
              <a:t>20</a:t>
            </a:r>
            <a:r>
              <a:rPr lang="zh-CN" altLang="en-US" sz="2800" b="1" dirty="0">
                <a:latin typeface="+mn-ea"/>
                <a:ea typeface="+mn-ea"/>
                <a:cs typeface="+mn-ea"/>
              </a:rPr>
              <a:t>岁的男性公民都能参加。</a:t>
            </a:r>
          </a:p>
          <a:p>
            <a:pPr algn="just">
              <a:defRPr/>
            </a:pPr>
            <a:r>
              <a:rPr lang="zh-CN" altLang="en-US" sz="2800" b="1" dirty="0">
                <a:latin typeface="+mn-ea"/>
                <a:ea typeface="+mn-ea"/>
                <a:cs typeface="+mn-ea"/>
              </a:rPr>
              <a:t>材料二：列宁指出：“在民主共和国中参加选举的是全体，但仍然是奴隶主的全体，奴隶是除外的。</a:t>
            </a:r>
          </a:p>
          <a:p>
            <a:pPr algn="just">
              <a:defRPr/>
            </a:pPr>
            <a:r>
              <a:rPr lang="zh-CN" altLang="en-US" sz="2800" b="1" dirty="0">
                <a:latin typeface="+mn-ea"/>
                <a:ea typeface="+mn-ea"/>
                <a:cs typeface="+mn-ea"/>
              </a:rPr>
              <a:t>请回答：</a:t>
            </a:r>
          </a:p>
          <a:p>
            <a:pPr algn="just">
              <a:defRPr/>
            </a:pPr>
            <a:r>
              <a:rPr lang="en-US" altLang="zh-CN" sz="2800" b="1" dirty="0">
                <a:latin typeface="+mn-ea"/>
                <a:ea typeface="+mn-ea"/>
                <a:cs typeface="+mn-ea"/>
              </a:rPr>
              <a:t>①</a:t>
            </a:r>
            <a:r>
              <a:rPr lang="zh-CN" altLang="en-US" sz="2800" b="1" dirty="0">
                <a:latin typeface="+mn-ea"/>
                <a:ea typeface="+mn-ea"/>
                <a:cs typeface="+mn-ea"/>
              </a:rPr>
              <a:t>材料一所表述的是哪个地区的何种政治体制？</a:t>
            </a:r>
          </a:p>
          <a:p>
            <a:pPr algn="just">
              <a:defRPr/>
            </a:pPr>
            <a:r>
              <a:rPr lang="en-US" altLang="zh-CN" sz="2800" b="1" dirty="0">
                <a:latin typeface="+mn-ea"/>
                <a:ea typeface="+mn-ea"/>
                <a:cs typeface="+mn-ea"/>
              </a:rPr>
              <a:t>②</a:t>
            </a:r>
            <a:r>
              <a:rPr lang="zh-CN" altLang="en-US" sz="2800" b="1" dirty="0">
                <a:latin typeface="+mn-ea"/>
                <a:ea typeface="+mn-ea"/>
                <a:cs typeface="+mn-ea"/>
              </a:rPr>
              <a:t>你对这种政治体制是如何认识的？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ChangeArrowheads="1"/>
          </p:cNvSpPr>
          <p:nvPr/>
        </p:nvSpPr>
        <p:spPr bwMode="auto">
          <a:xfrm>
            <a:off x="544513" y="1420813"/>
            <a:ext cx="8015287" cy="4030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tabLst>
                <a:tab pos="266700" algn="l"/>
              </a:tabLst>
              <a:defRPr/>
            </a:pPr>
            <a:r>
              <a:rPr lang="en-US" altLang="zh-CN" sz="2400" b="1">
                <a:latin typeface="Times New Roman" panose="02020603050405020304" pitchFamily="18" charset="0"/>
                <a:ea typeface="华文楷体" pitchFamily="2" charset="-122"/>
              </a:rPr>
              <a:t>   </a:t>
            </a:r>
            <a:r>
              <a:rPr lang="en-US" altLang="zh-CN" sz="3200" b="1">
                <a:latin typeface="+mn-ea"/>
                <a:ea typeface="+mn-ea"/>
                <a:cs typeface="+mn-ea"/>
              </a:rPr>
              <a:t> ①</a:t>
            </a:r>
            <a:r>
              <a:rPr lang="zh-CN" altLang="en-US" sz="3200" b="1">
                <a:latin typeface="+mn-ea"/>
                <a:ea typeface="+mn-ea"/>
                <a:cs typeface="+mn-ea"/>
              </a:rPr>
              <a:t>是古代希腊雅典城邦的奴隶制民主政治。</a:t>
            </a:r>
            <a:r>
              <a:rPr lang="zh-CN" altLang="en-US" sz="3200">
                <a:latin typeface="+mn-ea"/>
                <a:ea typeface="+mn-ea"/>
                <a:cs typeface="+mn-ea"/>
              </a:rPr>
              <a:t>   </a:t>
            </a:r>
            <a:endParaRPr lang="zh-CN" altLang="en-US" sz="3200" b="1">
              <a:latin typeface="+mn-ea"/>
              <a:ea typeface="+mn-ea"/>
              <a:cs typeface="+mn-ea"/>
            </a:endParaRPr>
          </a:p>
          <a:p>
            <a:pPr algn="just" eaLnBrk="0" hangingPunct="0">
              <a:tabLst>
                <a:tab pos="266700" algn="l"/>
              </a:tabLst>
              <a:defRPr/>
            </a:pPr>
            <a:r>
              <a:rPr lang="zh-CN" altLang="en-US" sz="3200" b="1">
                <a:latin typeface="+mn-ea"/>
                <a:ea typeface="+mn-ea"/>
                <a:cs typeface="+mn-ea"/>
              </a:rPr>
              <a:t>  </a:t>
            </a:r>
          </a:p>
          <a:p>
            <a:pPr algn="just" eaLnBrk="0" hangingPunct="0">
              <a:tabLst>
                <a:tab pos="266700" algn="l"/>
              </a:tabLst>
              <a:defRPr/>
            </a:pPr>
            <a:r>
              <a:rPr lang="zh-CN" altLang="en-US" sz="3200" b="1">
                <a:latin typeface="+mn-ea"/>
                <a:ea typeface="+mn-ea"/>
                <a:cs typeface="+mn-ea"/>
              </a:rPr>
              <a:t>  </a:t>
            </a:r>
            <a:r>
              <a:rPr lang="en-US" altLang="zh-CN" sz="3200" b="1">
                <a:latin typeface="+mn-ea"/>
                <a:ea typeface="+mn-ea"/>
                <a:cs typeface="+mn-ea"/>
              </a:rPr>
              <a:t>②</a:t>
            </a:r>
            <a:r>
              <a:rPr lang="zh-CN" altLang="en-US" sz="3200" b="1">
                <a:latin typeface="+mn-ea"/>
                <a:ea typeface="+mn-ea"/>
                <a:cs typeface="+mn-ea"/>
              </a:rPr>
              <a:t>雅典民主政治较充分地发挥了雅典公民多方面的积极性，对经济、文化的繁荣和国家的强盛起了积极的作用。</a:t>
            </a:r>
          </a:p>
          <a:p>
            <a:pPr algn="just" eaLnBrk="0" hangingPunct="0">
              <a:tabLst>
                <a:tab pos="266700" algn="l"/>
              </a:tabLst>
              <a:defRPr/>
            </a:pPr>
            <a:r>
              <a:rPr lang="zh-CN" altLang="en-US" sz="3200" b="1">
                <a:latin typeface="+mn-ea"/>
                <a:ea typeface="+mn-ea"/>
                <a:cs typeface="+mn-ea"/>
              </a:rPr>
              <a:t>    但是，真正掌握实权的职务总是由少数富有的奴隶主把持着，其阶级实质是奴隶主的民主，是对奴隶实行专政的一种形式。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0241" descr="古代希腊图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</p:spPr>
      </p:pic>
      <p:sp>
        <p:nvSpPr>
          <p:cNvPr id="46082" name="文本框 10242"/>
          <p:cNvSpPr txBox="1">
            <a:spLocks noChangeArrowheads="1"/>
          </p:cNvSpPr>
          <p:nvPr/>
        </p:nvSpPr>
        <p:spPr bwMode="auto">
          <a:xfrm>
            <a:off x="4038600" y="1828800"/>
            <a:ext cx="539750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Garamond"/>
              </a:rPr>
              <a:t>爱</a:t>
            </a:r>
          </a:p>
        </p:txBody>
      </p:sp>
      <p:sp>
        <p:nvSpPr>
          <p:cNvPr id="46083" name="文本框 10243"/>
          <p:cNvSpPr txBox="1">
            <a:spLocks noChangeArrowheads="1"/>
          </p:cNvSpPr>
          <p:nvPr/>
        </p:nvSpPr>
        <p:spPr bwMode="auto">
          <a:xfrm>
            <a:off x="4724400" y="3200400"/>
            <a:ext cx="457200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Garamond"/>
              </a:rPr>
              <a:t>琴</a:t>
            </a:r>
          </a:p>
        </p:txBody>
      </p:sp>
      <p:sp>
        <p:nvSpPr>
          <p:cNvPr id="46084" name="文本框 10244"/>
          <p:cNvSpPr txBox="1">
            <a:spLocks noChangeArrowheads="1"/>
          </p:cNvSpPr>
          <p:nvPr/>
        </p:nvSpPr>
        <p:spPr bwMode="auto">
          <a:xfrm>
            <a:off x="5241925" y="4516438"/>
            <a:ext cx="488950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Garamond"/>
              </a:rPr>
              <a:t>海</a:t>
            </a:r>
          </a:p>
        </p:txBody>
      </p:sp>
      <p:sp>
        <p:nvSpPr>
          <p:cNvPr id="46085" name="文本框 10245"/>
          <p:cNvSpPr txBox="1">
            <a:spLocks noChangeArrowheads="1"/>
          </p:cNvSpPr>
          <p:nvPr/>
        </p:nvSpPr>
        <p:spPr bwMode="auto">
          <a:xfrm>
            <a:off x="3851275" y="3429000"/>
            <a:ext cx="644525" cy="366713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雅典</a:t>
            </a:r>
          </a:p>
        </p:txBody>
      </p:sp>
      <p:sp>
        <p:nvSpPr>
          <p:cNvPr id="46086" name="文本框 10246"/>
          <p:cNvSpPr txBox="1">
            <a:spLocks noChangeArrowheads="1"/>
          </p:cNvSpPr>
          <p:nvPr/>
        </p:nvSpPr>
        <p:spPr bwMode="auto">
          <a:xfrm>
            <a:off x="5508625" y="1628775"/>
            <a:ext cx="8747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ea typeface="黑体" pitchFamily="2" charset="-122"/>
              </a:rPr>
              <a:t>特洛伊</a:t>
            </a:r>
          </a:p>
        </p:txBody>
      </p:sp>
      <p:sp>
        <p:nvSpPr>
          <p:cNvPr id="46087" name="流程图: 联系 102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35600" y="1844675"/>
            <a:ext cx="144463" cy="144463"/>
          </a:xfrm>
          <a:prstGeom prst="flowChartConnector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sz="2000"/>
          </a:p>
        </p:txBody>
      </p:sp>
      <p:sp>
        <p:nvSpPr>
          <p:cNvPr id="10249" name="文本框 10248"/>
          <p:cNvSpPr txBox="1"/>
          <p:nvPr/>
        </p:nvSpPr>
        <p:spPr>
          <a:xfrm>
            <a:off x="2124075" y="3716338"/>
            <a:ext cx="874713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FF0000"/>
                </a:solidFill>
                <a:ea typeface="黑体" panose="02010609060101010101" pitchFamily="2" charset="-122"/>
              </a:rPr>
              <a:t>迈锡尼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595" y="4393565"/>
            <a:ext cx="4293870" cy="20612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、结合课文指出古代希腊的地理范围、自然环境、对经济所产生的影响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7169" descr="image04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443663" cy="681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文本框 7170"/>
          <p:cNvSpPr txBox="1">
            <a:spLocks noChangeArrowheads="1"/>
          </p:cNvSpPr>
          <p:nvPr/>
        </p:nvSpPr>
        <p:spPr bwMode="auto">
          <a:xfrm>
            <a:off x="6588125" y="908050"/>
            <a:ext cx="2362200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ym typeface="+mn-ea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地理环境：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希腊半岛环海、多山、多岛屿，</a:t>
            </a:r>
            <a:r>
              <a:rPr lang="zh-CN" altLang="en-US" sz="3200" b="1">
                <a:solidFill>
                  <a:srgbClr val="000000"/>
                </a:solidFill>
                <a:sym typeface="+mn-ea"/>
              </a:rPr>
              <a:t>耕地面积少。</a:t>
            </a:r>
            <a:r>
              <a:rPr lang="zh-CN" altLang="en-US" sz="3200" b="1">
                <a:solidFill>
                  <a:srgbClr val="000000"/>
                </a:solidFill>
                <a:latin typeface="宋体" charset="-122"/>
              </a:rPr>
              <a:t>东邻爱琴海，海岸线曲折，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港湾众多。</a:t>
            </a: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0000FF"/>
              </a:solidFill>
              <a:latin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8193" descr="image04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1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笑脸 819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8488" y="6453188"/>
            <a:ext cx="287337" cy="215900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 bwMode="auto">
          <a:xfrm>
            <a:off x="460375" y="2311400"/>
            <a:ext cx="7710488" cy="1431925"/>
          </a:xfrm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l" eaLnBrk="1" hangingPunct="1"/>
            <a:r>
              <a:rPr lang="en-US" altLang="zh-CN" sz="3200" b="1" smtClean="0">
                <a:solidFill>
                  <a:srgbClr val="000000"/>
                </a:solidFill>
                <a:effectLst/>
              </a:rPr>
              <a:t>  </a:t>
            </a:r>
            <a:r>
              <a:rPr lang="zh-CN" altLang="en-US" sz="3200" b="1" smtClean="0">
                <a:solidFill>
                  <a:srgbClr val="000000"/>
                </a:solidFill>
                <a:effectLst/>
              </a:rPr>
              <a:t>古埃及、古两河流域、古代印度是</a:t>
            </a:r>
            <a:r>
              <a:rPr lang="zh-CN" altLang="en-US" sz="3200" b="1" smtClean="0">
                <a:solidFill>
                  <a:srgbClr val="FF0000"/>
                </a:solidFill>
                <a:effectLst/>
              </a:rPr>
              <a:t>大河文明、农业文明</a:t>
            </a:r>
            <a:r>
              <a:rPr lang="zh-CN" altLang="en-US" sz="3200" b="1" smtClean="0">
                <a:solidFill>
                  <a:srgbClr val="000000"/>
                </a:solidFill>
                <a:effectLst/>
              </a:rPr>
              <a:t>。</a:t>
            </a:r>
          </a:p>
        </p:txBody>
      </p:sp>
      <p:sp>
        <p:nvSpPr>
          <p:cNvPr id="4" name="标题 2"/>
          <p:cNvSpPr>
            <a:spLocks noChangeArrowheads="1"/>
          </p:cNvSpPr>
          <p:nvPr/>
        </p:nvSpPr>
        <p:spPr bwMode="auto">
          <a:xfrm>
            <a:off x="323850" y="3887788"/>
            <a:ext cx="7253288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 anchorCtr="1"/>
          <a:lstStyle/>
          <a:p>
            <a:r>
              <a:rPr lang="zh-CN" altLang="en-US" sz="3200" b="1">
                <a:solidFill>
                  <a:srgbClr val="000000"/>
                </a:solidFill>
              </a:rPr>
              <a:t>希腊是</a:t>
            </a:r>
            <a:r>
              <a:rPr lang="zh-CN" altLang="en-US" sz="3200" b="1">
                <a:solidFill>
                  <a:srgbClr val="FF0000"/>
                </a:solidFill>
              </a:rPr>
              <a:t>海洋文明、工商业发达</a:t>
            </a:r>
            <a:r>
              <a:rPr lang="zh-CN" altLang="en-US" sz="3200" b="1">
                <a:solidFill>
                  <a:srgbClr val="000000"/>
                </a:solidFill>
              </a:rPr>
              <a:t>。</a:t>
            </a:r>
          </a:p>
        </p:txBody>
      </p:sp>
      <p:sp>
        <p:nvSpPr>
          <p:cNvPr id="140298" name="文本框 140297"/>
          <p:cNvSpPr txBox="1"/>
          <p:nvPr/>
        </p:nvSpPr>
        <p:spPr>
          <a:xfrm>
            <a:off x="395288" y="5589588"/>
            <a:ext cx="77755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+mn-ea"/>
                <a:ea typeface="+mn-ea"/>
              </a:rPr>
              <a:t>不同的地理环境，造就了不同的文明类型。</a:t>
            </a:r>
          </a:p>
        </p:txBody>
      </p:sp>
      <p:sp>
        <p:nvSpPr>
          <p:cNvPr id="2" name="标题 2"/>
          <p:cNvSpPr>
            <a:spLocks noChangeArrowheads="1"/>
          </p:cNvSpPr>
          <p:nvPr/>
        </p:nvSpPr>
        <p:spPr bwMode="auto">
          <a:xfrm>
            <a:off x="250825" y="404813"/>
            <a:ext cx="8893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 anchorCtr="1"/>
          <a:lstStyle/>
          <a:p>
            <a:r>
              <a:rPr lang="zh-CN" altLang="en-US" sz="4400" b="1">
                <a:solidFill>
                  <a:srgbClr val="0000FF"/>
                </a:solidFill>
              </a:rPr>
              <a:t>思考：古希腊文明与古代亚非文明有何不同？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4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40298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 descr="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0800" y="800100"/>
            <a:ext cx="6419850" cy="586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307975" y="1695450"/>
            <a:ext cx="676275" cy="21320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none">
            <a:spAutoFit/>
          </a:bodyPr>
          <a:lstStyle/>
          <a:p>
            <a:pPr>
              <a:defRPr/>
            </a:pPr>
            <a:r>
              <a:rPr lang="zh-CN" sz="3200" b="1">
                <a:solidFill>
                  <a:srgbClr val="000000"/>
                </a:solidFill>
                <a:latin typeface="+mn-ea"/>
                <a:ea typeface="+mn-ea"/>
              </a:rPr>
              <a:t>克里特文明</a:t>
            </a:r>
          </a:p>
        </p:txBody>
      </p:sp>
      <p:sp>
        <p:nvSpPr>
          <p:cNvPr id="82948" name="Line 4"/>
          <p:cNvSpPr>
            <a:spLocks noChangeShapeType="1"/>
          </p:cNvSpPr>
          <p:nvPr/>
        </p:nvSpPr>
        <p:spPr bwMode="auto">
          <a:xfrm>
            <a:off x="1187450" y="3213100"/>
            <a:ext cx="3313113" cy="24479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8108950" y="2349500"/>
            <a:ext cx="674688" cy="2133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none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000000"/>
                </a:solidFill>
                <a:latin typeface="+mn-ea"/>
                <a:ea typeface="+mn-ea"/>
              </a:rPr>
              <a:t>迈锡尼文明</a:t>
            </a:r>
          </a:p>
        </p:txBody>
      </p:sp>
      <p:sp>
        <p:nvSpPr>
          <p:cNvPr id="82950" name="Line 6"/>
          <p:cNvSpPr>
            <a:spLocks noChangeShapeType="1"/>
          </p:cNvSpPr>
          <p:nvPr/>
        </p:nvSpPr>
        <p:spPr bwMode="auto">
          <a:xfrm flipH="1">
            <a:off x="3132138" y="3141663"/>
            <a:ext cx="4895850" cy="7191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55" name="Text Box 11"/>
          <p:cNvSpPr txBox="1">
            <a:spLocks noChangeArrowheads="1"/>
          </p:cNvSpPr>
          <p:nvPr/>
        </p:nvSpPr>
        <p:spPr bwMode="auto">
          <a:xfrm>
            <a:off x="3759200" y="6172200"/>
            <a:ext cx="1606550" cy="5191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古代希腊</a:t>
            </a:r>
          </a:p>
        </p:txBody>
      </p:sp>
      <p:sp>
        <p:nvSpPr>
          <p:cNvPr id="82958" name="Text Box 14"/>
          <p:cNvSpPr txBox="1">
            <a:spLocks noChangeArrowheads="1"/>
          </p:cNvSpPr>
          <p:nvPr/>
        </p:nvSpPr>
        <p:spPr bwMode="auto">
          <a:xfrm>
            <a:off x="1797050" y="1166813"/>
            <a:ext cx="5688013" cy="1739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  <a:ea typeface="黑体" pitchFamily="2" charset="-122"/>
              </a:rPr>
              <a:t>爱琴文明是希腊文明最早的一个历史阶段，也是西欧文明的起源。</a:t>
            </a:r>
          </a:p>
        </p:txBody>
      </p:sp>
      <p:sp>
        <p:nvSpPr>
          <p:cNvPr id="50184" name="文本框 1"/>
          <p:cNvSpPr txBox="1">
            <a:spLocks noChangeArrowheads="1"/>
          </p:cNvSpPr>
          <p:nvPr/>
        </p:nvSpPr>
        <p:spPr bwMode="auto">
          <a:xfrm>
            <a:off x="369888" y="134938"/>
            <a:ext cx="5465762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2.</a:t>
            </a:r>
            <a:r>
              <a:rPr lang="zh-CN" altLang="en-US" sz="3600" b="1">
                <a:solidFill>
                  <a:srgbClr val="FF0000"/>
                </a:solidFill>
              </a:rPr>
              <a:t>希腊文明的产生与发展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2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2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 bldLvl="0" animBg="1"/>
      <p:bldP spid="82948" grpId="0" animBg="1"/>
      <p:bldP spid="82949" grpId="0" bldLvl="0" animBg="1"/>
      <p:bldP spid="82950" grpId="0" animBg="1"/>
      <p:bldP spid="82958" grpId="0" bldLvl="0" animBg="1"/>
      <p:bldP spid="82958" grpId="1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a"/>
  <p:tag name="KSO_WM_UNIT_INDEX" val="1"/>
  <p:tag name="KSO_WM_UNIT_ID" val="custom160394_10*a*1"/>
  <p:tag name="KSO_WM_UNIT_CLEAR" val="1"/>
  <p:tag name="KSO_WM_UNIT_LAYERLEVEL" val="1"/>
  <p:tag name="KSO_WM_UNIT_VALUE" val="6"/>
  <p:tag name="KSO_WM_UNIT_ISCONTENTSTITLE" val="1"/>
  <p:tag name="KSO_WM_UNIT_HIGHLIGHT" val="0"/>
  <p:tag name="KSO_WM_UNIT_COMPATIBLE" val="0"/>
  <p:tag name="KSO_WM_UNIT_PRESET_TEXT" val="Contents"/>
</p:tagLst>
</file>

<file path=ppt/theme/theme1.xml><?xml version="1.0" encoding="utf-8"?>
<a:theme xmlns:a="http://schemas.openxmlformats.org/drawingml/2006/main" name="Ocean">
  <a:themeElements>
    <a:clrScheme name="">
      <a:dk1>
        <a:srgbClr val="FFFFFF"/>
      </a:dk1>
      <a:lt1>
        <a:srgbClr val="000099"/>
      </a:lt1>
      <a:dk2>
        <a:srgbClr val="FFFFFF"/>
      </a:dk2>
      <a:lt2>
        <a:srgbClr val="010199"/>
      </a:lt2>
      <a:accent1>
        <a:srgbClr val="33CCCC"/>
      </a:accent1>
      <a:accent2>
        <a:srgbClr val="00C600"/>
      </a:accent2>
      <a:accent3>
        <a:srgbClr val="AAAACA"/>
      </a:accent3>
      <a:accent4>
        <a:srgbClr val="DCDCDC"/>
      </a:accent4>
      <a:accent5>
        <a:srgbClr val="ADE2E2"/>
      </a:accent5>
      <a:accent6>
        <a:srgbClr val="00B100"/>
      </a:accent6>
      <a:hlink>
        <a:srgbClr val="FFCC00"/>
      </a:hlink>
      <a:folHlink>
        <a:srgbClr val="6699FF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17</TotalTime>
  <Words>2838</Words>
  <PresentationFormat>全屏显示(4:3)</PresentationFormat>
  <Paragraphs>215</Paragraphs>
  <Slides>49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演示文稿设计模板</vt:lpstr>
      </vt:variant>
      <vt:variant>
        <vt:i4>5</vt:i4>
      </vt:variant>
      <vt:variant>
        <vt:lpstr>幻灯片标题</vt:lpstr>
      </vt:variant>
      <vt:variant>
        <vt:i4>49</vt:i4>
      </vt:variant>
    </vt:vector>
  </HeadingPairs>
  <TitlesOfParts>
    <vt:vector size="72" baseType="lpstr">
      <vt:lpstr>Tahoma</vt:lpstr>
      <vt:lpstr>宋体</vt:lpstr>
      <vt:lpstr>Arial</vt:lpstr>
      <vt:lpstr>Wingdings</vt:lpstr>
      <vt:lpstr>Calibri</vt:lpstr>
      <vt:lpstr>Times New Roman</vt:lpstr>
      <vt:lpstr>幼圆</vt:lpstr>
      <vt:lpstr>Garamond</vt:lpstr>
      <vt:lpstr>黑体</vt:lpstr>
      <vt:lpstr>+mn-ea</vt:lpstr>
      <vt:lpstr>微软雅黑</vt:lpstr>
      <vt:lpstr>楷体_GB2312</vt:lpstr>
      <vt:lpstr>Franklin Gothic Book</vt:lpstr>
      <vt:lpstr>华文细黑</vt:lpstr>
      <vt:lpstr>华文中宋</vt:lpstr>
      <vt:lpstr>华文楷体</vt:lpstr>
      <vt:lpstr>华文彩云</vt:lpstr>
      <vt:lpstr>隶书</vt:lpstr>
      <vt:lpstr>Ocean</vt:lpstr>
      <vt:lpstr>1_默认设计模板</vt:lpstr>
      <vt:lpstr>自定义设计方案</vt:lpstr>
      <vt:lpstr>Ocean</vt:lpstr>
      <vt:lpstr>Ocean</vt:lpstr>
      <vt:lpstr>幻灯片 1</vt:lpstr>
      <vt:lpstr>幻灯片 2</vt:lpstr>
      <vt:lpstr>第4课   希腊城邦和亚历山大帝国</vt:lpstr>
      <vt:lpstr>幻灯片 4</vt:lpstr>
      <vt:lpstr>幻灯片 5</vt:lpstr>
      <vt:lpstr>幻灯片 6</vt:lpstr>
      <vt:lpstr>幻灯片 7</vt:lpstr>
      <vt:lpstr>  古埃及、古两河流域、古代印度是大河文明、农业文明。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人才辈出：</vt:lpstr>
      <vt:lpstr>幻灯片 34</vt:lpstr>
      <vt:lpstr>幻灯片 35</vt:lpstr>
      <vt:lpstr>亚历山大大帝</vt:lpstr>
      <vt:lpstr>“把世界当做自己的家乡”</vt:lpstr>
      <vt:lpstr>幻灯片 38</vt:lpstr>
      <vt:lpstr>幻灯片 39</vt:lpstr>
      <vt:lpstr>幻灯片 40</vt:lpstr>
      <vt:lpstr>亚历山大东征成功的原因</vt:lpstr>
      <vt:lpstr>有人说：“亚历山大东征是一次侵略战争没 有任何积极意义。”对此，你如何看待？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2007-09-15T14:15:00Z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