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301" r:id="rId3"/>
    <p:sldId id="258" r:id="rId4"/>
    <p:sldId id="262" r:id="rId5"/>
    <p:sldId id="263" r:id="rId6"/>
    <p:sldId id="303" r:id="rId7"/>
    <p:sldId id="304" r:id="rId8"/>
    <p:sldId id="265" r:id="rId9"/>
    <p:sldId id="272" r:id="rId10"/>
    <p:sldId id="269" r:id="rId11"/>
    <p:sldId id="274" r:id="rId12"/>
    <p:sldId id="288" r:id="rId13"/>
    <p:sldId id="290" r:id="rId14"/>
    <p:sldId id="291" r:id="rId15"/>
    <p:sldId id="298" r:id="rId16"/>
    <p:sldId id="257" r:id="rId17"/>
    <p:sldId id="300" r:id="rId18"/>
    <p:sldId id="306" r:id="rId19"/>
    <p:sldId id="305" r:id="rId2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00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0" d="100"/>
          <a:sy n="90" d="100"/>
        </p:scale>
        <p:origin x="-48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4B9BA31-EFF7-4FBD-98D9-7C2D498FAF1F}" type="datetimeFigureOut">
              <a:rPr lang="zh-CN" altLang="en-US"/>
              <a:pPr>
                <a:defRPr/>
              </a:pPr>
              <a:t>2018-9-6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49331B50-55CA-417A-A8C6-F949B1009CC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headEnd/>
            <a:tailEnd/>
          </a:ln>
        </p:spPr>
      </p:sp>
      <p:sp>
        <p:nvSpPr>
          <p:cNvPr id="1536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53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509CA6D-37A3-4FF5-A8AA-BCCF62F908FD}" type="slidenum">
              <a:rPr lang="zh-CN" altLang="en-US"/>
              <a:pPr fontAlgn="base">
                <a:spcBef>
                  <a:spcPct val="0"/>
                </a:spcBef>
                <a:spcAft>
                  <a:spcPct val="0"/>
                </a:spcAft>
              </a:pPr>
              <a:t>1</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2770" name="幻灯片图像占位符 111617"/>
          <p:cNvSpPr>
            <a:spLocks noGrp="1" noRot="1" noTextEdit="1"/>
          </p:cNvSpPr>
          <p:nvPr>
            <p:ph type="sldImg"/>
          </p:nvPr>
        </p:nvSpPr>
        <p:spPr bwMode="auto">
          <a:xfrm>
            <a:off x="1141413" y="684213"/>
            <a:ext cx="4572000" cy="3429000"/>
          </a:xfrm>
          <a:noFill/>
          <a:ln>
            <a:solidFill>
              <a:srgbClr val="000000"/>
            </a:solidFill>
            <a:miter lim="800000"/>
            <a:headEnd/>
            <a:tailEnd/>
          </a:ln>
        </p:spPr>
      </p:sp>
      <p:sp>
        <p:nvSpPr>
          <p:cNvPr id="32771" name="文本占位符 111618"/>
          <p:cNvSpPr>
            <a:spLocks noGrp="1" noRot="1"/>
          </p:cNvSpPr>
          <p:nvPr>
            <p:ph type="body" idx="1"/>
          </p:nvPr>
        </p:nvSpPr>
        <p:spPr bwMode="auto">
          <a:xfrm>
            <a:off x="684213" y="4341813"/>
            <a:ext cx="5486400" cy="4114800"/>
          </a:xfrm>
          <a:noFill/>
        </p:spPr>
        <p:txBody>
          <a:bodyPr wrap="square" numCol="1" anchor="ctr" anchorCtr="0" compatLnSpc="1">
            <a:prstTxWarp prst="textNoShape">
              <a:avLst/>
            </a:prstTxWarp>
          </a:bodyPr>
          <a:lstStyle/>
          <a:p>
            <a:pPr>
              <a:spcBef>
                <a:spcPct val="0"/>
              </a:spcBef>
            </a:pPr>
            <a:endParaRPr lang="zh-CN" altLang="en-US" smtClean="0"/>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ChangeArrowheads="1" noTextEdit="1"/>
          </p:cNvSpPr>
          <p:nvPr>
            <p:ph type="sldImg" idx="4294967295"/>
          </p:nvPr>
        </p:nvSpPr>
        <p:spPr bwMode="auto">
          <a:xfrm>
            <a:off x="1371600" y="1143000"/>
            <a:ext cx="4114800" cy="3086100"/>
          </a:xfrm>
          <a:noFill/>
          <a:ln>
            <a:solidFill>
              <a:srgbClr val="000000"/>
            </a:solidFill>
            <a:miter lim="800000"/>
            <a:headEnd/>
            <a:tailEnd/>
          </a:ln>
        </p:spPr>
      </p:sp>
      <p:sp>
        <p:nvSpPr>
          <p:cNvPr id="35843" name="文本占位符 2"/>
          <p:cNvSpPr>
            <a:spLocks noChangeArrowheads="1"/>
          </p:cNvSpPr>
          <p:nvPr>
            <p:ph type="body" idx="4294967295"/>
          </p:nvPr>
        </p:nvSpPr>
        <p:spPr bwMode="auto">
          <a:xfrm>
            <a:off x="685800" y="4400550"/>
            <a:ext cx="5486400" cy="3600450"/>
          </a:xfrm>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41F1B24-7348-4750-B856-C40D38C93940}" type="datetimeFigureOut">
              <a:rPr lang="zh-CN" altLang="en-US"/>
              <a:pPr>
                <a:defRPr/>
              </a:pPr>
              <a:t>2018-9-6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45EA0E3-2172-418C-A5D8-46E88720B11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470DC7D-F078-4A72-A19D-6C5DA7212CAB}" type="datetimeFigureOut">
              <a:rPr lang="zh-CN" altLang="en-US"/>
              <a:pPr>
                <a:defRPr/>
              </a:pPr>
              <a:t>2018-9-6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712858D-EF48-4E49-87ED-AC8B23B633FC}"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BEDC912-3F9B-45BF-BDCC-508AEC10C2A8}" type="datetimeFigureOut">
              <a:rPr lang="zh-CN" altLang="en-US"/>
              <a:pPr>
                <a:defRPr/>
              </a:pPr>
              <a:t>2018-9-6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3200432-7707-4816-AF80-5D8092D109AA}"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47D5304-19ED-4A05-8562-6934C11CAE6F}" type="datetimeFigureOut">
              <a:rPr lang="zh-CN" altLang="en-US"/>
              <a:pPr>
                <a:defRPr/>
              </a:pPr>
              <a:t>2018-9-6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339CA3F-10A1-4417-B1C2-99311CFB184E}"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29889C3-AEAA-44B7-9063-F7E0F4339CE9}" type="datetimeFigureOut">
              <a:rPr lang="zh-CN" altLang="en-US"/>
              <a:pPr>
                <a:defRPr/>
              </a:pPr>
              <a:t>2018-9-6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4D17C43-DF51-4A96-8817-A26D8D479E26}"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58308004-88A9-48D0-B081-72ED02FE960C}" type="datetimeFigureOut">
              <a:rPr lang="zh-CN" altLang="en-US"/>
              <a:pPr>
                <a:defRPr/>
              </a:pPr>
              <a:t>2018-9-6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8AB6B66-DD4A-41C8-9392-25BE41E39FC4}"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02EE8A7-F417-49CC-AC7C-D2011B81035A}" type="datetimeFigureOut">
              <a:rPr lang="zh-CN" altLang="en-US"/>
              <a:pPr>
                <a:defRPr/>
              </a:pPr>
              <a:t>2018-9-6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76C3DC2-9672-4168-8355-9855B3D51D06}"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84914D03-AA01-4493-90AA-DA308864962F}" type="datetimeFigureOut">
              <a:rPr lang="zh-CN" altLang="en-US"/>
              <a:pPr>
                <a:defRPr/>
              </a:pPr>
              <a:t>2018-9-6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360CAF7-6BA6-4D5F-8515-A0B2403E1332}"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1F939C09-7098-418C-956B-CB32BC6763ED}" type="datetimeFigureOut">
              <a:rPr lang="zh-CN" altLang="en-US"/>
              <a:pPr>
                <a:defRPr/>
              </a:pPr>
              <a:t>2018-9-6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A8BE266-E0DA-4042-928A-EA25FC8AC6E3}"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C78FC3F-9C80-4B98-B683-FB38067D0042}" type="datetimeFigureOut">
              <a:rPr lang="zh-CN" altLang="en-US"/>
              <a:pPr>
                <a:defRPr/>
              </a:pPr>
              <a:t>2018-9-6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D6B97A9-130D-4522-B208-B3B12DB13A99}"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B0E6858-22B3-4D6F-8B4E-DBD65C31D6F8}" type="datetimeFigureOut">
              <a:rPr lang="zh-CN" altLang="en-US"/>
              <a:pPr>
                <a:defRPr/>
              </a:pPr>
              <a:t>2018-9-6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C6E3855-2F88-4B38-B979-260525E49C0C}"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3000" r="-3000"/>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8E5BEE4C-D299-4BA0-98E1-3347205AC86D}" type="datetimeFigureOut">
              <a:rPr lang="zh-CN" altLang="en-US"/>
              <a:pPr>
                <a:defRPr/>
              </a:pPr>
              <a:t>2018-9-6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C45B9F7B-CC47-44A5-AB0B-467C38E677E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descr="https://timgsa.baidu.com/timg?image&amp;quality=80&amp;size=b9999_10000&amp;sec=1525170285015&amp;di=b661eeffb9f0479e526aaf8501be0a0c&amp;imgtype=0&amp;src=http%3A%2F%2Fimgsrc.baidu.com%2Fimgad%2Fpic%2Fitem%2F9358d109b3de9c82a77deb126681800a19d84316.jpg"/>
          <p:cNvPicPr>
            <a:picLocks noChangeAspect="1" noChangeArrowheads="1"/>
          </p:cNvPicPr>
          <p:nvPr/>
        </p:nvPicPr>
        <p:blipFill>
          <a:blip r:embed="rId3"/>
          <a:srcRect b="14771"/>
          <a:stretch>
            <a:fillRect/>
          </a:stretch>
        </p:blipFill>
        <p:spPr bwMode="auto">
          <a:xfrm>
            <a:off x="2087563" y="4365625"/>
            <a:ext cx="2700337" cy="1533525"/>
          </a:xfrm>
          <a:prstGeom prst="rect">
            <a:avLst/>
          </a:prstGeom>
          <a:noFill/>
          <a:ln w="9525">
            <a:noFill/>
            <a:miter lim="800000"/>
            <a:headEnd/>
            <a:tailEnd/>
          </a:ln>
        </p:spPr>
      </p:pic>
      <p:sp>
        <p:nvSpPr>
          <p:cNvPr id="14338" name="TextBox 2"/>
          <p:cNvSpPr txBox="1">
            <a:spLocks noChangeArrowheads="1"/>
          </p:cNvSpPr>
          <p:nvPr/>
        </p:nvSpPr>
        <p:spPr bwMode="auto">
          <a:xfrm>
            <a:off x="250825" y="87313"/>
            <a:ext cx="3529013" cy="461962"/>
          </a:xfrm>
          <a:prstGeom prst="rect">
            <a:avLst/>
          </a:prstGeom>
          <a:noFill/>
          <a:ln w="9525">
            <a:noFill/>
            <a:miter lim="800000"/>
            <a:headEnd/>
            <a:tailEnd/>
          </a:ln>
        </p:spPr>
        <p:txBody>
          <a:bodyPr>
            <a:spAutoFit/>
          </a:bodyPr>
          <a:lstStyle/>
          <a:p>
            <a:r>
              <a:rPr lang="zh-CN" altLang="en-US" sz="2400" b="1">
                <a:solidFill>
                  <a:srgbClr val="FFFF00"/>
                </a:solidFill>
                <a:latin typeface="微软雅黑"/>
                <a:ea typeface="微软雅黑"/>
                <a:cs typeface="微软雅黑"/>
              </a:rPr>
              <a:t>第二单元 古代欧洲文明</a:t>
            </a:r>
          </a:p>
        </p:txBody>
      </p:sp>
      <p:sp>
        <p:nvSpPr>
          <p:cNvPr id="14339" name="TextBox 4"/>
          <p:cNvSpPr txBox="1">
            <a:spLocks noChangeArrowheads="1"/>
          </p:cNvSpPr>
          <p:nvPr/>
        </p:nvSpPr>
        <p:spPr bwMode="auto">
          <a:xfrm>
            <a:off x="1258888" y="1916113"/>
            <a:ext cx="6842125" cy="1939925"/>
          </a:xfrm>
          <a:prstGeom prst="rect">
            <a:avLst/>
          </a:prstGeom>
          <a:noFill/>
          <a:ln w="9525">
            <a:noFill/>
            <a:miter lim="800000"/>
            <a:headEnd/>
            <a:tailEnd/>
          </a:ln>
        </p:spPr>
        <p:txBody>
          <a:bodyPr>
            <a:spAutoFit/>
          </a:bodyPr>
          <a:lstStyle/>
          <a:p>
            <a:pPr algn="ctr"/>
            <a:r>
              <a:rPr lang="zh-CN" altLang="en-US" sz="6000">
                <a:solidFill>
                  <a:srgbClr val="C00000"/>
                </a:solidFill>
                <a:latin typeface="华文行楷"/>
                <a:ea typeface="华文行楷"/>
                <a:cs typeface="华文行楷"/>
              </a:rPr>
              <a:t>第</a:t>
            </a:r>
            <a:r>
              <a:rPr lang="en-US" altLang="zh-CN" sz="6000">
                <a:solidFill>
                  <a:srgbClr val="C00000"/>
                </a:solidFill>
                <a:latin typeface="华文行楷"/>
                <a:ea typeface="华文行楷"/>
                <a:cs typeface="华文行楷"/>
              </a:rPr>
              <a:t>6</a:t>
            </a:r>
            <a:r>
              <a:rPr lang="zh-CN" altLang="en-US" sz="6000">
                <a:solidFill>
                  <a:srgbClr val="C00000"/>
                </a:solidFill>
                <a:latin typeface="华文行楷"/>
                <a:ea typeface="华文行楷"/>
                <a:cs typeface="华文行楷"/>
              </a:rPr>
              <a:t>课</a:t>
            </a:r>
            <a:endParaRPr lang="en-US" altLang="zh-CN" sz="6000">
              <a:solidFill>
                <a:srgbClr val="C00000"/>
              </a:solidFill>
              <a:latin typeface="华文行楷"/>
              <a:ea typeface="华文行楷"/>
              <a:cs typeface="华文行楷"/>
            </a:endParaRPr>
          </a:p>
          <a:p>
            <a:pPr algn="ctr"/>
            <a:r>
              <a:rPr lang="zh-CN" altLang="en-US" sz="6000">
                <a:solidFill>
                  <a:srgbClr val="C00000"/>
                </a:solidFill>
                <a:latin typeface="华文行楷"/>
                <a:ea typeface="华文行楷"/>
                <a:cs typeface="华文行楷"/>
              </a:rPr>
              <a:t>希腊罗马古典文化</a:t>
            </a:r>
          </a:p>
        </p:txBody>
      </p:sp>
      <p:pic>
        <p:nvPicPr>
          <p:cNvPr id="14340" name="Picture 10" descr="https://timgsa.baidu.com/timg?image&amp;quality=80&amp;size=b9999_10000&amp;sec=1525170961725&amp;di=5334500c21228e81e8da1f8dc99e2b1a&amp;imgtype=0&amp;src=http%3A%2F%2Fphotocdn.sohu.com%2F20160517%2FImg449944513.jpg"/>
          <p:cNvPicPr>
            <a:picLocks noChangeAspect="1" noChangeArrowheads="1"/>
          </p:cNvPicPr>
          <p:nvPr/>
        </p:nvPicPr>
        <p:blipFill>
          <a:blip r:embed="rId4"/>
          <a:srcRect/>
          <a:stretch>
            <a:fillRect/>
          </a:stretch>
        </p:blipFill>
        <p:spPr bwMode="auto">
          <a:xfrm>
            <a:off x="0" y="4365625"/>
            <a:ext cx="2195513" cy="1546225"/>
          </a:xfrm>
          <a:prstGeom prst="rect">
            <a:avLst/>
          </a:prstGeom>
          <a:noFill/>
          <a:ln w="9525">
            <a:noFill/>
            <a:miter lim="800000"/>
            <a:headEnd/>
            <a:tailEnd/>
          </a:ln>
        </p:spPr>
      </p:pic>
      <p:pic>
        <p:nvPicPr>
          <p:cNvPr id="14341" name="Picture 4" descr="https://timgsa.baidu.com/timg?image&amp;quality=80&amp;size=b9999_10000&amp;sec=1525170332927&amp;di=907da06b40d6cbf0eeb7e719a472e455&amp;imgtype=0&amp;src=http%3A%2F%2Fimg15.3lian.com%2F2015%2Fa1%2F02%2Fd%2F163.jpg"/>
          <p:cNvPicPr>
            <a:picLocks noChangeAspect="1" noChangeArrowheads="1"/>
          </p:cNvPicPr>
          <p:nvPr/>
        </p:nvPicPr>
        <p:blipFill>
          <a:blip r:embed="rId5"/>
          <a:srcRect/>
          <a:stretch>
            <a:fillRect/>
          </a:stretch>
        </p:blipFill>
        <p:spPr bwMode="auto">
          <a:xfrm>
            <a:off x="4643438" y="4365625"/>
            <a:ext cx="2449512" cy="1517650"/>
          </a:xfrm>
          <a:prstGeom prst="rect">
            <a:avLst/>
          </a:prstGeom>
          <a:noFill/>
          <a:ln w="9525">
            <a:noFill/>
            <a:miter lim="800000"/>
            <a:headEnd/>
            <a:tailEnd/>
          </a:ln>
        </p:spPr>
      </p:pic>
      <p:pic>
        <p:nvPicPr>
          <p:cNvPr id="14342" name="Picture 8" descr="https://timgsa.baidu.com/timg?image&amp;quality=80&amp;size=b9999_10000&amp;sec=1525170894241&amp;di=c159480a4268309f7880225094af9df2&amp;imgtype=0&amp;src=http%3A%2F%2Fimgsrc.baidu.com%2Fimage%2Fc0%253Dshijue1%252C0%252C0%252C294%252C40%2Fsign%3Dae840ef3f71f4134f43a0d3d4d76ffbf%2F960a304e251f95cad95201a6c3177f3e6709527e.jpg"/>
          <p:cNvPicPr>
            <a:picLocks noChangeAspect="1" noChangeArrowheads="1"/>
          </p:cNvPicPr>
          <p:nvPr/>
        </p:nvPicPr>
        <p:blipFill>
          <a:blip r:embed="rId6"/>
          <a:srcRect l="5879" t="11255" r="6552" b="9866"/>
          <a:stretch>
            <a:fillRect/>
          </a:stretch>
        </p:blipFill>
        <p:spPr bwMode="auto">
          <a:xfrm>
            <a:off x="6804025" y="4365625"/>
            <a:ext cx="2376488" cy="1520825"/>
          </a:xfrm>
          <a:prstGeom prst="rect">
            <a:avLst/>
          </a:prstGeom>
          <a:noFill/>
          <a:ln w="9525">
            <a:noFill/>
            <a:miter lim="800000"/>
            <a:headEnd/>
            <a:tailEnd/>
          </a:ln>
        </p:spPr>
      </p:pic>
      <p:cxnSp>
        <p:nvCxnSpPr>
          <p:cNvPr id="11" name="直接连接符 10"/>
          <p:cNvCxnSpPr/>
          <p:nvPr/>
        </p:nvCxnSpPr>
        <p:spPr>
          <a:xfrm>
            <a:off x="0" y="4365625"/>
            <a:ext cx="9144000" cy="0"/>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6513" y="5876925"/>
            <a:ext cx="9144000" cy="0"/>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Box 1"/>
          <p:cNvSpPr txBox="1">
            <a:spLocks noChangeArrowheads="1"/>
          </p:cNvSpPr>
          <p:nvPr/>
        </p:nvSpPr>
        <p:spPr bwMode="auto">
          <a:xfrm>
            <a:off x="179388" y="44450"/>
            <a:ext cx="5113337" cy="461963"/>
          </a:xfrm>
          <a:prstGeom prst="rect">
            <a:avLst/>
          </a:prstGeom>
          <a:noFill/>
          <a:ln w="9525">
            <a:noFill/>
            <a:miter lim="800000"/>
            <a:headEnd/>
            <a:tailEnd/>
          </a:ln>
        </p:spPr>
        <p:txBody>
          <a:bodyPr>
            <a:spAutoFit/>
          </a:bodyPr>
          <a:lstStyle/>
          <a:p>
            <a:r>
              <a:rPr lang="zh-CN" altLang="en-US" sz="2400" b="1">
                <a:solidFill>
                  <a:srgbClr val="FFFF00"/>
                </a:solidFill>
                <a:latin typeface="微软雅黑"/>
                <a:ea typeface="微软雅黑"/>
                <a:cs typeface="微软雅黑"/>
              </a:rPr>
              <a:t>希腊、罗马建筑</a:t>
            </a:r>
            <a:r>
              <a:rPr lang="en-US" altLang="zh-CN" sz="2400" b="1">
                <a:solidFill>
                  <a:srgbClr val="FFFF00"/>
                </a:solidFill>
                <a:latin typeface="微软雅黑"/>
                <a:ea typeface="微软雅黑"/>
                <a:cs typeface="微软雅黑"/>
              </a:rPr>
              <a:t>——</a:t>
            </a:r>
            <a:r>
              <a:rPr lang="zh-CN" altLang="en-US" sz="2400" b="1">
                <a:solidFill>
                  <a:srgbClr val="FFFF00"/>
                </a:solidFill>
                <a:latin typeface="微软雅黑"/>
                <a:ea typeface="微软雅黑"/>
                <a:cs typeface="微软雅黑"/>
              </a:rPr>
              <a:t>“人体的尺度”</a:t>
            </a:r>
          </a:p>
        </p:txBody>
      </p:sp>
      <p:sp>
        <p:nvSpPr>
          <p:cNvPr id="30721" name="Rectangle 1"/>
          <p:cNvSpPr>
            <a:spLocks noChangeArrowheads="1"/>
          </p:cNvSpPr>
          <p:nvPr/>
        </p:nvSpPr>
        <p:spPr bwMode="auto">
          <a:xfrm>
            <a:off x="4787900" y="981075"/>
            <a:ext cx="4176713" cy="4708525"/>
          </a:xfrm>
          <a:prstGeom prst="rect">
            <a:avLst/>
          </a:prstGeom>
          <a:solidFill>
            <a:schemeClr val="bg1">
              <a:alpha val="70000"/>
            </a:schemeClr>
          </a:solidFill>
        </p:spPr>
        <p:txBody>
          <a:bodyPr>
            <a:spAutoFit/>
          </a:bodyPr>
          <a:lstStyle/>
          <a:p>
            <a:pPr>
              <a:lnSpc>
                <a:spcPts val="3000"/>
              </a:lnSpc>
              <a:defRPr/>
            </a:pPr>
            <a:r>
              <a:rPr lang="zh-CN" altLang="en-US" sz="2000" b="1" dirty="0">
                <a:latin typeface="+mn-ea"/>
                <a:ea typeface="+mn-ea"/>
              </a:rPr>
              <a:t>大竞技场的外部立面，就是古希腊柱式构图的复写。它的底层是多立克柱式，第二层是爱奥尼克柱式。但是，古希腊的这种柱式，在古罗马的这座杰作中已不再像在古希腊建筑中那样起结构作用了，它已蜕变成了一种单纯的装饰，真正起结构作用的部件是隐藏于墙壁之中的结构体。同时，古罗马人更是极大地革新了古希腊建筑的造型方式，将古希腊习用的梁柱结构，代之以一种更为有效的拱券支撑方法。 </a:t>
            </a:r>
          </a:p>
        </p:txBody>
      </p:sp>
      <p:pic>
        <p:nvPicPr>
          <p:cNvPr id="21507" name="Picture 5" descr="https://timgsa.baidu.com/timg?image&amp;quality=80&amp;size=b9999_10000&amp;sec=1525194394603&amp;di=05d34fbc771b41e1e51b0a5e5647bfc1&amp;imgtype=0&amp;src=http%3A%2F%2Fimg0.dili360.com%2Frw9%2Fga%2FM01%2F01%2F09%2FwKgBy1Q2hB-AHyCVAAuNCFs81go274.jpg"/>
          <p:cNvPicPr>
            <a:picLocks noChangeAspect="1" noChangeArrowheads="1"/>
          </p:cNvPicPr>
          <p:nvPr/>
        </p:nvPicPr>
        <p:blipFill>
          <a:blip r:embed="rId2"/>
          <a:srcRect l="58231" t="52301" b="5219"/>
          <a:stretch>
            <a:fillRect/>
          </a:stretch>
        </p:blipFill>
        <p:spPr bwMode="auto">
          <a:xfrm>
            <a:off x="395288" y="549275"/>
            <a:ext cx="4176712" cy="6337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Box 1"/>
          <p:cNvSpPr txBox="1">
            <a:spLocks noChangeArrowheads="1"/>
          </p:cNvSpPr>
          <p:nvPr/>
        </p:nvSpPr>
        <p:spPr bwMode="auto">
          <a:xfrm>
            <a:off x="179388" y="44450"/>
            <a:ext cx="5113337" cy="461963"/>
          </a:xfrm>
          <a:prstGeom prst="rect">
            <a:avLst/>
          </a:prstGeom>
          <a:noFill/>
          <a:ln w="9525">
            <a:noFill/>
            <a:miter lim="800000"/>
            <a:headEnd/>
            <a:tailEnd/>
          </a:ln>
        </p:spPr>
        <p:txBody>
          <a:bodyPr>
            <a:spAutoFit/>
          </a:bodyPr>
          <a:lstStyle/>
          <a:p>
            <a:r>
              <a:rPr lang="zh-CN" altLang="en-US" sz="2400" b="1">
                <a:solidFill>
                  <a:srgbClr val="FFFF00"/>
                </a:solidFill>
                <a:latin typeface="微软雅黑"/>
                <a:ea typeface="微软雅黑"/>
                <a:cs typeface="微软雅黑"/>
              </a:rPr>
              <a:t>希腊、罗马建筑</a:t>
            </a:r>
            <a:r>
              <a:rPr lang="en-US" altLang="zh-CN" sz="2400" b="1">
                <a:solidFill>
                  <a:srgbClr val="FFFF00"/>
                </a:solidFill>
                <a:latin typeface="微软雅黑"/>
                <a:ea typeface="微软雅黑"/>
                <a:cs typeface="微软雅黑"/>
              </a:rPr>
              <a:t>——</a:t>
            </a:r>
            <a:r>
              <a:rPr lang="zh-CN" altLang="en-US" sz="2400" b="1">
                <a:solidFill>
                  <a:srgbClr val="FFFF00"/>
                </a:solidFill>
                <a:latin typeface="微软雅黑"/>
                <a:ea typeface="微软雅黑"/>
                <a:cs typeface="微软雅黑"/>
              </a:rPr>
              <a:t>“人体的尺度”</a:t>
            </a:r>
          </a:p>
        </p:txBody>
      </p:sp>
      <p:pic>
        <p:nvPicPr>
          <p:cNvPr id="22530" name="图片 2" descr="timg.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0" y="620713"/>
            <a:ext cx="1189038" cy="1484312"/>
          </a:xfrm>
          <a:prstGeom prst="rect">
            <a:avLst/>
          </a:prstGeom>
          <a:noFill/>
          <a:ln w="9525">
            <a:noFill/>
            <a:miter lim="800000"/>
            <a:headEnd/>
            <a:tailEnd/>
          </a:ln>
        </p:spPr>
      </p:pic>
      <p:sp>
        <p:nvSpPr>
          <p:cNvPr id="4" name="矩形标注 3"/>
          <p:cNvSpPr/>
          <p:nvPr/>
        </p:nvSpPr>
        <p:spPr>
          <a:xfrm>
            <a:off x="2555875" y="765175"/>
            <a:ext cx="4464050" cy="792163"/>
          </a:xfrm>
          <a:prstGeom prst="wedgeRectCallout">
            <a:avLst>
              <a:gd name="adj1" fmla="val -80107"/>
              <a:gd name="adj2" fmla="val -18553"/>
            </a:avLst>
          </a:prstGeom>
        </p:spPr>
        <p:style>
          <a:lnRef idx="2">
            <a:schemeClr val="dk1"/>
          </a:lnRef>
          <a:fillRef idx="1">
            <a:schemeClr val="lt1"/>
          </a:fillRef>
          <a:effectRef idx="0">
            <a:schemeClr val="dk1"/>
          </a:effectRef>
          <a:fontRef idx="minor">
            <a:schemeClr val="dk1"/>
          </a:fontRef>
        </p:style>
        <p:txBody>
          <a:bodyPr anchor="ctr"/>
          <a:lstStyle/>
          <a:p>
            <a:pPr fontAlgn="auto">
              <a:spcBef>
                <a:spcPts val="0"/>
              </a:spcBef>
              <a:spcAft>
                <a:spcPts val="0"/>
              </a:spcAft>
              <a:defRPr/>
            </a:pPr>
            <a:r>
              <a:rPr lang="zh-CN" altLang="en-US" sz="2000" b="1" dirty="0">
                <a:solidFill>
                  <a:schemeClr val="tx1"/>
                </a:solidFill>
                <a:latin typeface="楷体" pitchFamily="49" charset="-122"/>
                <a:ea typeface="楷体" pitchFamily="49" charset="-122"/>
              </a:rPr>
              <a:t>    听我介绍完希腊、罗马的建筑艺术，给你留下最深刻的印象是什么？</a:t>
            </a:r>
            <a:endParaRPr lang="zh-CN" altLang="en-US" sz="2000" b="1" dirty="0">
              <a:solidFill>
                <a:schemeClr val="tx1"/>
              </a:solidFill>
              <a:latin typeface="楷体" pitchFamily="49" charset="-122"/>
              <a:ea typeface="楷体" pitchFamily="49" charset="-122"/>
            </a:endParaRPr>
          </a:p>
        </p:txBody>
      </p:sp>
      <p:pic>
        <p:nvPicPr>
          <p:cNvPr id="5" name="图片 4" descr="timg (3).jpg"/>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7415213" y="1628775"/>
            <a:ext cx="1728787" cy="1728788"/>
          </a:xfrm>
          <a:prstGeom prst="rect">
            <a:avLst/>
          </a:prstGeom>
          <a:noFill/>
          <a:ln w="9525">
            <a:noFill/>
            <a:miter lim="800000"/>
            <a:headEnd/>
            <a:tailEnd/>
          </a:ln>
        </p:spPr>
      </p:pic>
      <p:sp>
        <p:nvSpPr>
          <p:cNvPr id="6" name="矩形标注 5"/>
          <p:cNvSpPr/>
          <p:nvPr/>
        </p:nvSpPr>
        <p:spPr>
          <a:xfrm>
            <a:off x="2843213" y="1773238"/>
            <a:ext cx="4392612" cy="1295400"/>
          </a:xfrm>
          <a:prstGeom prst="wedgeRectCallout">
            <a:avLst>
              <a:gd name="adj1" fmla="val 60394"/>
              <a:gd name="adj2" fmla="val -5313"/>
            </a:avLst>
          </a:prstGeom>
        </p:spPr>
        <p:style>
          <a:lnRef idx="2">
            <a:schemeClr val="dk1"/>
          </a:lnRef>
          <a:fillRef idx="1">
            <a:schemeClr val="lt1"/>
          </a:fillRef>
          <a:effectRef idx="0">
            <a:schemeClr val="dk1"/>
          </a:effectRef>
          <a:fontRef idx="minor">
            <a:schemeClr val="dk1"/>
          </a:fontRef>
        </p:style>
        <p:txBody>
          <a:bodyPr anchor="ctr"/>
          <a:lstStyle/>
          <a:p>
            <a:pPr fontAlgn="auto">
              <a:spcBef>
                <a:spcPts val="0"/>
              </a:spcBef>
              <a:spcAft>
                <a:spcPts val="0"/>
              </a:spcAft>
              <a:defRPr/>
            </a:pPr>
            <a:r>
              <a:rPr lang="zh-CN" altLang="en-US" sz="2400" b="1" dirty="0">
                <a:solidFill>
                  <a:srgbClr val="000099"/>
                </a:solidFill>
                <a:latin typeface="楷体" pitchFamily="49" charset="-122"/>
                <a:ea typeface="楷体" pitchFamily="49" charset="-122"/>
              </a:rPr>
              <a:t>    建筑和人紧密联系，是人体比例的形象体现，也反映了人在精神和物质上的需要。</a:t>
            </a:r>
            <a:endParaRPr lang="zh-CN" altLang="en-US" sz="2400" b="1" dirty="0">
              <a:solidFill>
                <a:srgbClr val="000099"/>
              </a:solidFill>
              <a:latin typeface="楷体" pitchFamily="49" charset="-122"/>
              <a:ea typeface="楷体" pitchFamily="49" charset="-122"/>
            </a:endParaRPr>
          </a:p>
        </p:txBody>
      </p:sp>
      <p:sp>
        <p:nvSpPr>
          <p:cNvPr id="11" name="TextBox 10"/>
          <p:cNvSpPr txBox="1">
            <a:spLocks noChangeArrowheads="1"/>
          </p:cNvSpPr>
          <p:nvPr/>
        </p:nvSpPr>
        <p:spPr bwMode="auto">
          <a:xfrm>
            <a:off x="250825" y="3860800"/>
            <a:ext cx="8713788" cy="708025"/>
          </a:xfrm>
          <a:prstGeom prst="rect">
            <a:avLst/>
          </a:prstGeom>
          <a:noFill/>
          <a:ln w="9525">
            <a:noFill/>
            <a:miter lim="800000"/>
            <a:headEnd/>
            <a:tailEnd/>
          </a:ln>
        </p:spPr>
        <p:txBody>
          <a:bodyPr>
            <a:spAutoFit/>
          </a:bodyPr>
          <a:lstStyle/>
          <a:p>
            <a:r>
              <a:rPr lang="zh-CN" altLang="en-US" sz="4000" b="1">
                <a:solidFill>
                  <a:srgbClr val="FF0000"/>
                </a:solidFill>
                <a:latin typeface="微软雅黑"/>
                <a:ea typeface="微软雅黑"/>
                <a:cs typeface="微软雅黑"/>
              </a:rPr>
              <a:t>希腊、罗马建筑</a:t>
            </a:r>
            <a:r>
              <a:rPr lang="en-US" altLang="zh-CN" sz="4000" b="1">
                <a:solidFill>
                  <a:srgbClr val="FF0000"/>
                </a:solidFill>
                <a:latin typeface="微软雅黑"/>
                <a:ea typeface="微软雅黑"/>
                <a:cs typeface="微软雅黑"/>
              </a:rPr>
              <a:t>——</a:t>
            </a:r>
            <a:r>
              <a:rPr lang="zh-CN" altLang="en-US" sz="4000" b="1">
                <a:solidFill>
                  <a:srgbClr val="FF0000"/>
                </a:solidFill>
                <a:latin typeface="微软雅黑"/>
                <a:ea typeface="微软雅黑"/>
                <a:cs typeface="微软雅黑"/>
              </a:rPr>
              <a:t>“人体的尺度”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1"/>
          <p:cNvSpPr txBox="1">
            <a:spLocks noChangeArrowheads="1"/>
          </p:cNvSpPr>
          <p:nvPr/>
        </p:nvSpPr>
        <p:spPr bwMode="auto">
          <a:xfrm>
            <a:off x="179388" y="44450"/>
            <a:ext cx="5113337" cy="461963"/>
          </a:xfrm>
          <a:prstGeom prst="rect">
            <a:avLst/>
          </a:prstGeom>
          <a:noFill/>
          <a:ln w="9525">
            <a:noFill/>
            <a:miter lim="800000"/>
            <a:headEnd/>
            <a:tailEnd/>
          </a:ln>
        </p:spPr>
        <p:txBody>
          <a:bodyPr>
            <a:spAutoFit/>
          </a:bodyPr>
          <a:lstStyle/>
          <a:p>
            <a:r>
              <a:rPr lang="zh-CN" altLang="en-US" sz="2400" b="1">
                <a:solidFill>
                  <a:srgbClr val="FFFF00"/>
                </a:solidFill>
                <a:latin typeface="微软雅黑"/>
                <a:ea typeface="微软雅黑"/>
                <a:cs typeface="微软雅黑"/>
              </a:rPr>
              <a:t>古希腊哲学</a:t>
            </a:r>
            <a:r>
              <a:rPr lang="en-US" altLang="zh-CN" sz="2400" b="1">
                <a:solidFill>
                  <a:srgbClr val="FFFF00"/>
                </a:solidFill>
                <a:latin typeface="微软雅黑"/>
                <a:ea typeface="微软雅黑"/>
                <a:cs typeface="微软雅黑"/>
              </a:rPr>
              <a:t>——</a:t>
            </a:r>
            <a:r>
              <a:rPr lang="zh-CN" altLang="en-US" sz="2400" b="1">
                <a:solidFill>
                  <a:srgbClr val="FFFF00"/>
                </a:solidFill>
                <a:latin typeface="微软雅黑"/>
                <a:ea typeface="微软雅黑"/>
                <a:cs typeface="微软雅黑"/>
              </a:rPr>
              <a:t>“人性的思考”</a:t>
            </a:r>
          </a:p>
        </p:txBody>
      </p:sp>
      <p:pic>
        <p:nvPicPr>
          <p:cNvPr id="23554" name="Picture 2" descr="http://www.dxsbb.com/upFiles/infoImg/2014111442292765.jpg"/>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539750" y="836613"/>
            <a:ext cx="2589213" cy="3816350"/>
          </a:xfrm>
          <a:prstGeom prst="rect">
            <a:avLst/>
          </a:prstGeom>
          <a:noFill/>
          <a:ln w="9525">
            <a:noFill/>
            <a:miter lim="800000"/>
            <a:headEnd/>
            <a:tailEnd/>
          </a:ln>
        </p:spPr>
      </p:pic>
      <p:sp>
        <p:nvSpPr>
          <p:cNvPr id="23555" name="矩形 3"/>
          <p:cNvSpPr>
            <a:spLocks noChangeArrowheads="1"/>
          </p:cNvSpPr>
          <p:nvPr/>
        </p:nvSpPr>
        <p:spPr bwMode="auto">
          <a:xfrm>
            <a:off x="900113" y="4724400"/>
            <a:ext cx="1943100" cy="401638"/>
          </a:xfrm>
          <a:prstGeom prst="rect">
            <a:avLst/>
          </a:prstGeom>
          <a:noFill/>
          <a:ln w="9525">
            <a:noFill/>
            <a:miter lim="800000"/>
            <a:headEnd/>
            <a:tailEnd/>
          </a:ln>
        </p:spPr>
        <p:txBody>
          <a:bodyPr>
            <a:spAutoFit/>
          </a:bodyPr>
          <a:lstStyle/>
          <a:p>
            <a:r>
              <a:rPr lang="zh-CN" altLang="en-US" sz="2000" b="1">
                <a:solidFill>
                  <a:srgbClr val="000000"/>
                </a:solidFill>
                <a:latin typeface="Calibri" pitchFamily="34" charset="0"/>
              </a:rPr>
              <a:t>亚里士多德</a:t>
            </a:r>
            <a:endParaRPr lang="zh-CN" altLang="en-US" b="1">
              <a:solidFill>
                <a:srgbClr val="000000"/>
              </a:solidFill>
              <a:latin typeface="Calibri" pitchFamily="34" charset="0"/>
            </a:endParaRPr>
          </a:p>
        </p:txBody>
      </p:sp>
      <p:sp>
        <p:nvSpPr>
          <p:cNvPr id="5" name="矩形 4"/>
          <p:cNvSpPr/>
          <p:nvPr/>
        </p:nvSpPr>
        <p:spPr>
          <a:xfrm>
            <a:off x="3779838" y="765175"/>
            <a:ext cx="4824412" cy="4446588"/>
          </a:xfrm>
          <a:prstGeom prst="rect">
            <a:avLst/>
          </a:prstGeom>
          <a:solidFill>
            <a:schemeClr val="bg1">
              <a:alpha val="70000"/>
            </a:schemeClr>
          </a:solidFill>
        </p:spPr>
        <p:txBody>
          <a:bodyPr>
            <a:spAutoFit/>
          </a:bodyPr>
          <a:lstStyle/>
          <a:p>
            <a:pPr algn="ctr">
              <a:lnSpc>
                <a:spcPct val="150000"/>
              </a:lnSpc>
              <a:defRPr/>
            </a:pPr>
            <a:r>
              <a:rPr lang="zh-CN" altLang="en-US" sz="3200" b="1" dirty="0">
                <a:solidFill>
                  <a:srgbClr val="C00000"/>
                </a:solidFill>
                <a:latin typeface="+mn-lt"/>
                <a:ea typeface="+mn-ea"/>
              </a:rPr>
              <a:t>“百科全书式的学者”</a:t>
            </a:r>
            <a:endParaRPr lang="en-US" altLang="zh-CN" sz="3200" b="1" dirty="0">
              <a:solidFill>
                <a:srgbClr val="C00000"/>
              </a:solidFill>
              <a:latin typeface="+mn-lt"/>
              <a:ea typeface="+mn-ea"/>
            </a:endParaRPr>
          </a:p>
          <a:p>
            <a:pPr>
              <a:lnSpc>
                <a:spcPct val="150000"/>
              </a:lnSpc>
              <a:defRPr/>
            </a:pPr>
            <a:r>
              <a:rPr lang="zh-CN" altLang="en-US" sz="2800" b="1" dirty="0">
                <a:latin typeface="+mn-ea"/>
                <a:ea typeface="+mn-ea"/>
              </a:rPr>
              <a:t>    亚里士多德解剖了许多动物，奠定了动物学的基础。</a:t>
            </a:r>
            <a:endParaRPr lang="en-US" altLang="zh-CN" sz="2800" b="1" dirty="0">
              <a:latin typeface="+mn-ea"/>
              <a:ea typeface="+mn-ea"/>
            </a:endParaRPr>
          </a:p>
          <a:p>
            <a:pPr>
              <a:lnSpc>
                <a:spcPct val="150000"/>
              </a:lnSpc>
              <a:defRPr/>
            </a:pPr>
            <a:r>
              <a:rPr lang="zh-CN" altLang="en-US" sz="2800" b="1" dirty="0">
                <a:latin typeface="+mn-ea"/>
                <a:ea typeface="+mn-ea"/>
              </a:rPr>
              <a:t>    他是逻辑学的创始人，提出的演绎等方法称为科学研究的方法论基础。</a:t>
            </a:r>
            <a:endParaRPr lang="en-US" altLang="zh-CN" sz="2800" b="1" dirty="0">
              <a:latin typeface="+mn-ea"/>
              <a:ea typeface="+mn-ea"/>
            </a:endParaRPr>
          </a:p>
          <a:p>
            <a:pPr algn="ctr">
              <a:lnSpc>
                <a:spcPts val="3000"/>
              </a:lnSpc>
              <a:defRPr/>
            </a:pPr>
            <a:endParaRPr lang="zh-CN" altLang="en-US" sz="2000" b="1" dirty="0">
              <a:latin typeface="楷体" pitchFamily="49" charset="-122"/>
              <a:ea typeface="楷体" pitchFamily="49" charset="-122"/>
            </a:endParaRPr>
          </a:p>
        </p:txBody>
      </p:sp>
      <p:sp>
        <p:nvSpPr>
          <p:cNvPr id="6" name="矩形 5"/>
          <p:cNvSpPr/>
          <p:nvPr/>
        </p:nvSpPr>
        <p:spPr>
          <a:xfrm>
            <a:off x="539750" y="5516563"/>
            <a:ext cx="8064500" cy="954087"/>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lang="zh-CN" altLang="en-US" sz="2800" dirty="0">
                <a:solidFill>
                  <a:srgbClr val="C00000"/>
                </a:solidFill>
                <a:latin typeface="微软雅黑" pitchFamily="34" charset="-122"/>
                <a:ea typeface="微软雅黑" pitchFamily="34" charset="-122"/>
              </a:rPr>
              <a:t>    “人生最终价值在于觉醒和思考的能力，而不只在于生存。”</a:t>
            </a:r>
            <a:endParaRPr lang="zh-CN" altLang="en-US" sz="2800" dirty="0">
              <a:solidFill>
                <a:srgbClr val="C0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24525" y="1341438"/>
            <a:ext cx="3311525" cy="3938587"/>
          </a:xfrm>
          <a:prstGeom prst="rect">
            <a:avLst/>
          </a:prstGeom>
          <a:solidFill>
            <a:schemeClr val="bg1">
              <a:alpha val="70000"/>
            </a:schemeClr>
          </a:solidFill>
        </p:spPr>
        <p:txBody>
          <a:bodyPr>
            <a:spAutoFit/>
          </a:bodyPr>
          <a:lstStyle/>
          <a:p>
            <a:pPr>
              <a:lnSpc>
                <a:spcPts val="3000"/>
              </a:lnSpc>
              <a:defRPr/>
            </a:pPr>
            <a:r>
              <a:rPr lang="zh-CN" altLang="en-US" sz="2000" b="1" dirty="0">
                <a:latin typeface="+mn-ea"/>
                <a:ea typeface="+mn-ea"/>
              </a:rPr>
              <a:t>    随着商品经济的发展和外来人口的增多，各种新的社会矛盾日益凸显。罗马帝国的法学家们对法律进行了广泛论证，包括适用于罗马公民与非公民之间关系的万民法，关于商品生产和交换的经济法，以及众多的法律概念。它们共同构成了完整的罗马法体系。</a:t>
            </a:r>
          </a:p>
        </p:txBody>
      </p:sp>
      <p:pic>
        <p:nvPicPr>
          <p:cNvPr id="24578" name="Picture 4" descr="https://timgsa.baidu.com/timg?image&amp;quality=80&amp;size=b9999_10000&amp;sec=1525369705026&amp;di=4ed1a07b5e63ffa6390e3f7d2725138c&amp;imgtype=0&amp;src=http%3A%2F%2Fimg.zwbk.org%2Fbaike%2Fbpic%2F2011%2F06%2F02%2F201106021028373_6712.gif"/>
          <p:cNvPicPr>
            <a:picLocks noChangeAspect="1" noChangeArrowheads="1"/>
          </p:cNvPicPr>
          <p:nvPr/>
        </p:nvPicPr>
        <p:blipFill>
          <a:blip r:embed="rId2"/>
          <a:srcRect/>
          <a:stretch>
            <a:fillRect/>
          </a:stretch>
        </p:blipFill>
        <p:spPr bwMode="auto">
          <a:xfrm>
            <a:off x="107950" y="1341438"/>
            <a:ext cx="5532438" cy="3959225"/>
          </a:xfrm>
          <a:prstGeom prst="rect">
            <a:avLst/>
          </a:prstGeom>
          <a:noFill/>
          <a:ln w="9525">
            <a:noFill/>
            <a:miter lim="800000"/>
            <a:headEnd/>
            <a:tailEnd/>
          </a:ln>
        </p:spPr>
      </p:pic>
      <p:sp>
        <p:nvSpPr>
          <p:cNvPr id="24579" name="TextBox 5"/>
          <p:cNvSpPr txBox="1">
            <a:spLocks noChangeArrowheads="1"/>
          </p:cNvSpPr>
          <p:nvPr/>
        </p:nvSpPr>
        <p:spPr bwMode="auto">
          <a:xfrm>
            <a:off x="179388" y="44450"/>
            <a:ext cx="5113337" cy="461963"/>
          </a:xfrm>
          <a:prstGeom prst="rect">
            <a:avLst/>
          </a:prstGeom>
          <a:noFill/>
          <a:ln w="9525">
            <a:noFill/>
            <a:miter lim="800000"/>
            <a:headEnd/>
            <a:tailEnd/>
          </a:ln>
        </p:spPr>
        <p:txBody>
          <a:bodyPr>
            <a:spAutoFit/>
          </a:bodyPr>
          <a:lstStyle/>
          <a:p>
            <a:r>
              <a:rPr lang="zh-CN" altLang="en-US" sz="2400" b="1">
                <a:solidFill>
                  <a:srgbClr val="FFFF00"/>
                </a:solidFill>
                <a:latin typeface="微软雅黑"/>
                <a:ea typeface="微软雅黑"/>
                <a:cs typeface="微软雅黑"/>
              </a:rPr>
              <a:t>古罗马法学</a:t>
            </a:r>
            <a:r>
              <a:rPr lang="en-US" altLang="zh-CN" sz="2400" b="1">
                <a:solidFill>
                  <a:srgbClr val="FFFF00"/>
                </a:solidFill>
                <a:latin typeface="微软雅黑"/>
                <a:ea typeface="微软雅黑"/>
                <a:cs typeface="微软雅黑"/>
              </a:rPr>
              <a:t>——</a:t>
            </a:r>
            <a:r>
              <a:rPr lang="zh-CN" altLang="en-US" sz="2400" b="1">
                <a:solidFill>
                  <a:srgbClr val="FFFF00"/>
                </a:solidFill>
                <a:latin typeface="微软雅黑"/>
                <a:ea typeface="微软雅黑"/>
                <a:cs typeface="微软雅黑"/>
              </a:rPr>
              <a:t>“行为的规范”</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850" y="1196975"/>
            <a:ext cx="8424863" cy="2400300"/>
          </a:xfrm>
          <a:prstGeom prst="rect">
            <a:avLst/>
          </a:prstGeom>
          <a:solidFill>
            <a:schemeClr val="bg1">
              <a:alpha val="70000"/>
            </a:schemeClr>
          </a:solidFill>
        </p:spPr>
        <p:txBody>
          <a:bodyPr>
            <a:spAutoFit/>
          </a:bodyPr>
          <a:lstStyle/>
          <a:p>
            <a:pPr>
              <a:lnSpc>
                <a:spcPts val="3000"/>
              </a:lnSpc>
              <a:defRPr/>
            </a:pPr>
            <a:r>
              <a:rPr lang="zh-CN" altLang="en-US" sz="2000" b="1" dirty="0">
                <a:latin typeface="+mn-ea"/>
                <a:ea typeface="+mn-ea"/>
              </a:rPr>
              <a:t>    随着罗马社会文明程度的提高，法律逐渐影响到国家和个人生活的各个领域。各种法规的及时制定和有效执行，提高了国家各级官吏的办事效率，规范了他们的从政行为；裁决了大量的商业纠纷，保护了正当的商业利益，规范了商人的交易行为；同时还调节了债务，继承等个人财产关系，减轻了社会各阶层关系的紧张程度，有利于罗马帝国的长治久安与繁荣进步。</a:t>
            </a:r>
          </a:p>
        </p:txBody>
      </p:sp>
      <p:sp>
        <p:nvSpPr>
          <p:cNvPr id="25602" name="TextBox 3"/>
          <p:cNvSpPr txBox="1">
            <a:spLocks noChangeArrowheads="1"/>
          </p:cNvSpPr>
          <p:nvPr/>
        </p:nvSpPr>
        <p:spPr bwMode="auto">
          <a:xfrm>
            <a:off x="179388" y="44450"/>
            <a:ext cx="5113337" cy="461963"/>
          </a:xfrm>
          <a:prstGeom prst="rect">
            <a:avLst/>
          </a:prstGeom>
          <a:noFill/>
          <a:ln w="9525">
            <a:noFill/>
            <a:miter lim="800000"/>
            <a:headEnd/>
            <a:tailEnd/>
          </a:ln>
        </p:spPr>
        <p:txBody>
          <a:bodyPr>
            <a:spAutoFit/>
          </a:bodyPr>
          <a:lstStyle/>
          <a:p>
            <a:r>
              <a:rPr lang="zh-CN" altLang="en-US" sz="2400" b="1">
                <a:solidFill>
                  <a:srgbClr val="FFFF00"/>
                </a:solidFill>
                <a:latin typeface="微软雅黑"/>
                <a:ea typeface="微软雅黑"/>
                <a:cs typeface="微软雅黑"/>
              </a:rPr>
              <a:t>古罗马法学</a:t>
            </a:r>
            <a:r>
              <a:rPr lang="en-US" altLang="zh-CN" sz="2400" b="1">
                <a:solidFill>
                  <a:srgbClr val="FFFF00"/>
                </a:solidFill>
                <a:latin typeface="微软雅黑"/>
                <a:ea typeface="微软雅黑"/>
                <a:cs typeface="微软雅黑"/>
              </a:rPr>
              <a:t>——</a:t>
            </a:r>
            <a:r>
              <a:rPr lang="zh-CN" altLang="en-US" sz="2400" b="1">
                <a:solidFill>
                  <a:srgbClr val="FFFF00"/>
                </a:solidFill>
                <a:latin typeface="微软雅黑"/>
                <a:ea typeface="微软雅黑"/>
                <a:cs typeface="微软雅黑"/>
              </a:rPr>
              <a:t>“行为的规范”</a:t>
            </a:r>
          </a:p>
        </p:txBody>
      </p:sp>
      <p:sp>
        <p:nvSpPr>
          <p:cNvPr id="5" name="TextBox 4"/>
          <p:cNvSpPr txBox="1">
            <a:spLocks noChangeArrowheads="1"/>
          </p:cNvSpPr>
          <p:nvPr/>
        </p:nvSpPr>
        <p:spPr bwMode="auto">
          <a:xfrm>
            <a:off x="971550" y="4005263"/>
            <a:ext cx="7777163" cy="708025"/>
          </a:xfrm>
          <a:prstGeom prst="rect">
            <a:avLst/>
          </a:prstGeom>
          <a:noFill/>
          <a:ln w="9525">
            <a:noFill/>
            <a:miter lim="800000"/>
            <a:headEnd/>
            <a:tailEnd/>
          </a:ln>
        </p:spPr>
        <p:txBody>
          <a:bodyPr>
            <a:spAutoFit/>
          </a:bodyPr>
          <a:lstStyle/>
          <a:p>
            <a:r>
              <a:rPr lang="zh-CN" altLang="en-US" sz="4000" b="1">
                <a:solidFill>
                  <a:srgbClr val="FF0000"/>
                </a:solidFill>
                <a:latin typeface="微软雅黑"/>
                <a:ea typeface="微软雅黑"/>
                <a:cs typeface="微软雅黑"/>
              </a:rPr>
              <a:t>古罗马法学</a:t>
            </a:r>
            <a:r>
              <a:rPr lang="en-US" altLang="zh-CN" sz="4000" b="1">
                <a:solidFill>
                  <a:srgbClr val="FF0000"/>
                </a:solidFill>
                <a:latin typeface="微软雅黑"/>
                <a:ea typeface="微软雅黑"/>
                <a:cs typeface="微软雅黑"/>
              </a:rPr>
              <a:t>——</a:t>
            </a:r>
            <a:r>
              <a:rPr lang="zh-CN" altLang="en-US" sz="4000" b="1">
                <a:solidFill>
                  <a:srgbClr val="FF0000"/>
                </a:solidFill>
                <a:latin typeface="微软雅黑"/>
                <a:ea typeface="微软雅黑"/>
                <a:cs typeface="微软雅黑"/>
              </a:rPr>
              <a:t>“行为的规范”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Box 2"/>
          <p:cNvSpPr txBox="1">
            <a:spLocks noChangeArrowheads="1"/>
          </p:cNvSpPr>
          <p:nvPr/>
        </p:nvSpPr>
        <p:spPr bwMode="auto">
          <a:xfrm>
            <a:off x="179388" y="44450"/>
            <a:ext cx="5113337" cy="461963"/>
          </a:xfrm>
          <a:prstGeom prst="rect">
            <a:avLst/>
          </a:prstGeom>
          <a:noFill/>
          <a:ln w="9525">
            <a:noFill/>
            <a:miter lim="800000"/>
            <a:headEnd/>
            <a:tailEnd/>
          </a:ln>
        </p:spPr>
        <p:txBody>
          <a:bodyPr>
            <a:spAutoFit/>
          </a:bodyPr>
          <a:lstStyle/>
          <a:p>
            <a:r>
              <a:rPr lang="zh-CN" altLang="en-US" sz="2400" b="1">
                <a:solidFill>
                  <a:srgbClr val="FFFF00"/>
                </a:solidFill>
                <a:latin typeface="微软雅黑"/>
                <a:ea typeface="微软雅黑"/>
                <a:cs typeface="微软雅黑"/>
              </a:rPr>
              <a:t>古罗马历法</a:t>
            </a:r>
            <a:r>
              <a:rPr lang="en-US" altLang="zh-CN" sz="2400" b="1">
                <a:solidFill>
                  <a:srgbClr val="FFFF00"/>
                </a:solidFill>
                <a:latin typeface="微软雅黑"/>
                <a:ea typeface="微软雅黑"/>
                <a:cs typeface="微软雅黑"/>
              </a:rPr>
              <a:t>——</a:t>
            </a:r>
            <a:r>
              <a:rPr lang="zh-CN" altLang="en-US" sz="2400" b="1">
                <a:solidFill>
                  <a:srgbClr val="FFFF00"/>
                </a:solidFill>
                <a:latin typeface="微软雅黑"/>
                <a:ea typeface="微软雅黑"/>
                <a:cs typeface="微软雅黑"/>
              </a:rPr>
              <a:t>“生活的需求”</a:t>
            </a:r>
          </a:p>
        </p:txBody>
      </p:sp>
      <p:pic>
        <p:nvPicPr>
          <p:cNvPr id="4" name="图片 3" descr="timg.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7954963" y="1700213"/>
            <a:ext cx="1189037" cy="1485900"/>
          </a:xfrm>
          <a:prstGeom prst="rect">
            <a:avLst/>
          </a:prstGeom>
          <a:noFill/>
          <a:ln w="9525">
            <a:noFill/>
            <a:miter lim="800000"/>
            <a:headEnd/>
            <a:tailEnd/>
          </a:ln>
        </p:spPr>
      </p:pic>
      <p:pic>
        <p:nvPicPr>
          <p:cNvPr id="6" name="图片 5" descr="timg (3).jpg"/>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107950" y="620713"/>
            <a:ext cx="1727200" cy="1728787"/>
          </a:xfrm>
          <a:prstGeom prst="rect">
            <a:avLst/>
          </a:prstGeom>
          <a:noFill/>
          <a:ln w="9525">
            <a:noFill/>
            <a:miter lim="800000"/>
            <a:headEnd/>
            <a:tailEnd/>
          </a:ln>
        </p:spPr>
      </p:pic>
      <p:sp>
        <p:nvSpPr>
          <p:cNvPr id="8" name="矩形标注 7"/>
          <p:cNvSpPr/>
          <p:nvPr/>
        </p:nvSpPr>
        <p:spPr>
          <a:xfrm>
            <a:off x="2555875" y="765175"/>
            <a:ext cx="6192838" cy="719138"/>
          </a:xfrm>
          <a:prstGeom prst="wedgeRectCallout">
            <a:avLst>
              <a:gd name="adj1" fmla="val -71338"/>
              <a:gd name="adj2" fmla="val 33291"/>
            </a:avLst>
          </a:prstGeom>
        </p:spPr>
        <p:style>
          <a:lnRef idx="2">
            <a:schemeClr val="dk1"/>
          </a:lnRef>
          <a:fillRef idx="1">
            <a:schemeClr val="lt1"/>
          </a:fillRef>
          <a:effectRef idx="0">
            <a:schemeClr val="dk1"/>
          </a:effectRef>
          <a:fontRef idx="minor">
            <a:schemeClr val="dk1"/>
          </a:fontRef>
        </p:style>
        <p:txBody>
          <a:bodyPr anchor="ctr"/>
          <a:lstStyle/>
          <a:p>
            <a:pPr fontAlgn="auto">
              <a:spcBef>
                <a:spcPts val="0"/>
              </a:spcBef>
              <a:spcAft>
                <a:spcPts val="0"/>
              </a:spcAft>
              <a:defRPr/>
            </a:pPr>
            <a:r>
              <a:rPr lang="zh-CN" altLang="en-US" sz="2000" b="1" dirty="0">
                <a:solidFill>
                  <a:srgbClr val="000099"/>
                </a:solidFill>
                <a:latin typeface="楷体" pitchFamily="49" charset="-122"/>
                <a:ea typeface="楷体" pitchFamily="49" charset="-122"/>
              </a:rPr>
              <a:t>    看来罗马法对后世法律制度的发展产生了很大的影响啊！</a:t>
            </a:r>
            <a:endParaRPr lang="zh-CN" altLang="en-US" sz="2000" b="1" dirty="0">
              <a:solidFill>
                <a:srgbClr val="000099"/>
              </a:solidFill>
              <a:latin typeface="楷体" pitchFamily="49" charset="-122"/>
              <a:ea typeface="楷体" pitchFamily="49" charset="-122"/>
            </a:endParaRPr>
          </a:p>
        </p:txBody>
      </p:sp>
      <p:sp>
        <p:nvSpPr>
          <p:cNvPr id="9" name="矩形标注 8"/>
          <p:cNvSpPr/>
          <p:nvPr/>
        </p:nvSpPr>
        <p:spPr>
          <a:xfrm>
            <a:off x="2484438" y="1844675"/>
            <a:ext cx="4824412" cy="1152525"/>
          </a:xfrm>
          <a:prstGeom prst="wedgeRectCallout">
            <a:avLst>
              <a:gd name="adj1" fmla="val 67023"/>
              <a:gd name="adj2" fmla="val -11701"/>
            </a:avLst>
          </a:prstGeom>
        </p:spPr>
        <p:style>
          <a:lnRef idx="2">
            <a:schemeClr val="dk1"/>
          </a:lnRef>
          <a:fillRef idx="1">
            <a:schemeClr val="lt1"/>
          </a:fillRef>
          <a:effectRef idx="0">
            <a:schemeClr val="dk1"/>
          </a:effectRef>
          <a:fontRef idx="minor">
            <a:schemeClr val="dk1"/>
          </a:fontRef>
        </p:style>
        <p:txBody>
          <a:bodyPr anchor="ctr"/>
          <a:lstStyle/>
          <a:p>
            <a:pPr fontAlgn="auto">
              <a:spcBef>
                <a:spcPts val="0"/>
              </a:spcBef>
              <a:spcAft>
                <a:spcPts val="0"/>
              </a:spcAft>
              <a:defRPr/>
            </a:pPr>
            <a:r>
              <a:rPr lang="zh-CN" altLang="en-US" sz="2000" b="1" dirty="0">
                <a:latin typeface="楷体" pitchFamily="49" charset="-122"/>
                <a:ea typeface="楷体" pitchFamily="49" charset="-122"/>
              </a:rPr>
              <a:t>    古罗马文明对世界的影响可不仅仅是法律啊！在很多方面都对世界产生了深远的影响！例如：</a:t>
            </a:r>
            <a:endParaRPr lang="zh-CN" altLang="en-US" sz="2000" b="1" dirty="0">
              <a:latin typeface="楷体" pitchFamily="49" charset="-122"/>
              <a:ea typeface="楷体" pitchFamily="49" charset="-122"/>
            </a:endParaRPr>
          </a:p>
        </p:txBody>
      </p:sp>
      <p:sp>
        <p:nvSpPr>
          <p:cNvPr id="10" name="矩形 9"/>
          <p:cNvSpPr/>
          <p:nvPr/>
        </p:nvSpPr>
        <p:spPr>
          <a:xfrm>
            <a:off x="1403350" y="3860800"/>
            <a:ext cx="6372225" cy="461963"/>
          </a:xfrm>
          <a:prstGeom prst="rect">
            <a:avLst/>
          </a:prstGeom>
          <a:ln/>
        </p:spPr>
        <p:style>
          <a:lnRef idx="2">
            <a:schemeClr val="accent2"/>
          </a:lnRef>
          <a:fillRef idx="1">
            <a:schemeClr val="lt1"/>
          </a:fillRef>
          <a:effectRef idx="0">
            <a:schemeClr val="accent2"/>
          </a:effectRef>
          <a:fontRef idx="minor">
            <a:schemeClr val="dk1"/>
          </a:fontRef>
        </p:style>
        <p:txBody>
          <a:bodyPr wrap="none">
            <a:spAutoFit/>
          </a:bodyPr>
          <a:lstStyle/>
          <a:p>
            <a:pPr fontAlgn="auto">
              <a:spcBef>
                <a:spcPts val="0"/>
              </a:spcBef>
              <a:spcAft>
                <a:spcPts val="0"/>
              </a:spcAft>
              <a:defRPr/>
            </a:pPr>
            <a:r>
              <a:rPr lang="zh-CN" altLang="en-US" sz="2400" b="1" dirty="0">
                <a:solidFill>
                  <a:srgbClr val="C00000"/>
                </a:solidFill>
                <a:latin typeface="宋体"/>
              </a:rPr>
              <a:t>我们今天使用的公历，是古代罗马人创设的。</a:t>
            </a:r>
            <a:endParaRPr lang="zh-CN" altLang="en-US" sz="240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childTnLst>
                          </p:cTn>
                        </p:par>
                        <p:par>
                          <p:cTn id="17" fill="hold">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79388" y="765175"/>
            <a:ext cx="8748712" cy="2122488"/>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lang="zh-CN" altLang="en-US" sz="3600" dirty="0">
                <a:solidFill>
                  <a:srgbClr val="000099"/>
                </a:solidFill>
                <a:latin typeface="微软雅黑" pitchFamily="34" charset="-122"/>
                <a:ea typeface="微软雅黑" pitchFamily="34" charset="-122"/>
              </a:rPr>
              <a:t>“在生活给人们所提供的范围内，充分发挥</a:t>
            </a:r>
            <a:r>
              <a:rPr lang="zh-CN" altLang="en-US" sz="3600" b="1" dirty="0">
                <a:solidFill>
                  <a:srgbClr val="FF0000"/>
                </a:solidFill>
                <a:latin typeface="微软雅黑" pitchFamily="34" charset="-122"/>
                <a:ea typeface="微软雅黑" pitchFamily="34" charset="-122"/>
              </a:rPr>
              <a:t>人</a:t>
            </a:r>
            <a:r>
              <a:rPr lang="zh-CN" altLang="en-US" sz="3600" dirty="0">
                <a:solidFill>
                  <a:srgbClr val="000099"/>
                </a:solidFill>
                <a:latin typeface="微软雅黑" pitchFamily="34" charset="-122"/>
                <a:ea typeface="微软雅黑" pitchFamily="34" charset="-122"/>
              </a:rPr>
              <a:t>的各种主要能力，是生活臻善臻美。”</a:t>
            </a:r>
          </a:p>
          <a:p>
            <a:pPr fontAlgn="auto">
              <a:spcBef>
                <a:spcPts val="0"/>
              </a:spcBef>
              <a:spcAft>
                <a:spcPts val="0"/>
              </a:spcAft>
              <a:defRPr/>
            </a:pPr>
            <a:r>
              <a:rPr lang="en-US" altLang="zh-CN" sz="2000" dirty="0">
                <a:solidFill>
                  <a:schemeClr val="tx1"/>
                </a:solidFill>
                <a:latin typeface="微软雅黑" pitchFamily="34" charset="-122"/>
                <a:ea typeface="微软雅黑" pitchFamily="34" charset="-122"/>
              </a:rPr>
              <a:t>                </a:t>
            </a:r>
            <a:r>
              <a:rPr lang="en-US" altLang="zh-CN" sz="2400" b="1" dirty="0">
                <a:solidFill>
                  <a:schemeClr val="tx1"/>
                </a:solidFill>
                <a:latin typeface="微软雅黑" pitchFamily="34" charset="-122"/>
                <a:ea typeface="微软雅黑" pitchFamily="34" charset="-122"/>
              </a:rPr>
              <a:t>——</a:t>
            </a:r>
            <a:r>
              <a:rPr lang="zh-CN" altLang="en-US" sz="2400" b="1" dirty="0">
                <a:solidFill>
                  <a:schemeClr val="tx1"/>
                </a:solidFill>
                <a:latin typeface="微软雅黑" pitchFamily="34" charset="-122"/>
                <a:ea typeface="微软雅黑" pitchFamily="34" charset="-122"/>
              </a:rPr>
              <a:t>汉密尔顿</a:t>
            </a:r>
            <a:r>
              <a:rPr lang="en-US" altLang="zh-CN" sz="2400" b="1" dirty="0">
                <a:solidFill>
                  <a:schemeClr val="tx1"/>
                </a:solidFill>
                <a:latin typeface="微软雅黑" pitchFamily="34" charset="-122"/>
                <a:ea typeface="微软雅黑" pitchFamily="34" charset="-122"/>
              </a:rPr>
              <a:t>《</a:t>
            </a:r>
            <a:r>
              <a:rPr lang="zh-CN" altLang="en-US" sz="2400" b="1" dirty="0">
                <a:solidFill>
                  <a:schemeClr val="tx1"/>
                </a:solidFill>
                <a:latin typeface="微软雅黑" pitchFamily="34" charset="-122"/>
                <a:ea typeface="微软雅黑" pitchFamily="34" charset="-122"/>
              </a:rPr>
              <a:t>希腊方式</a:t>
            </a:r>
            <a:r>
              <a:rPr lang="en-US" altLang="zh-CN" sz="2400" b="1" dirty="0">
                <a:solidFill>
                  <a:schemeClr val="tx1"/>
                </a:solidFill>
                <a:latin typeface="微软雅黑" pitchFamily="34" charset="-122"/>
                <a:ea typeface="微软雅黑" pitchFamily="34" charset="-122"/>
              </a:rPr>
              <a:t>——</a:t>
            </a:r>
            <a:r>
              <a:rPr lang="zh-CN" altLang="en-US" sz="2400" b="1" dirty="0">
                <a:solidFill>
                  <a:schemeClr val="tx1"/>
                </a:solidFill>
                <a:latin typeface="微软雅黑" pitchFamily="34" charset="-122"/>
                <a:ea typeface="微软雅黑" pitchFamily="34" charset="-122"/>
              </a:rPr>
              <a:t>通向西方的文明源流</a:t>
            </a:r>
            <a:r>
              <a:rPr lang="en-US" altLang="zh-CN" sz="2400" b="1" dirty="0">
                <a:solidFill>
                  <a:schemeClr val="tx1"/>
                </a:solidFill>
                <a:latin typeface="微软雅黑" pitchFamily="34" charset="-122"/>
                <a:ea typeface="微软雅黑" pitchFamily="34" charset="-122"/>
              </a:rPr>
              <a:t>》</a:t>
            </a:r>
            <a:endParaRPr lang="zh-CN" altLang="en-US" sz="2400" b="1" dirty="0">
              <a:solidFill>
                <a:schemeClr val="tx1"/>
              </a:solidFill>
              <a:latin typeface="微软雅黑" pitchFamily="34" charset="-122"/>
              <a:ea typeface="微软雅黑" pitchFamily="34" charset="-122"/>
            </a:endParaRPr>
          </a:p>
        </p:txBody>
      </p:sp>
      <p:sp>
        <p:nvSpPr>
          <p:cNvPr id="3" name="矩形 2"/>
          <p:cNvSpPr/>
          <p:nvPr/>
        </p:nvSpPr>
        <p:spPr>
          <a:xfrm>
            <a:off x="179388" y="3213100"/>
            <a:ext cx="8713787" cy="292417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lang="zh-CN" altLang="en-US" sz="2400" b="1" dirty="0">
                <a:solidFill>
                  <a:schemeClr val="tx1"/>
                </a:solidFill>
                <a:latin typeface="微软雅黑" pitchFamily="34" charset="-122"/>
                <a:ea typeface="微软雅黑" pitchFamily="34" charset="-122"/>
              </a:rPr>
              <a:t>西方著名的古典文化学者安邦纳曾说：</a:t>
            </a:r>
            <a:r>
              <a:rPr lang="zh-CN" altLang="en-US" sz="3200" dirty="0">
                <a:solidFill>
                  <a:srgbClr val="000099"/>
                </a:solidFill>
                <a:latin typeface="微软雅黑" pitchFamily="34" charset="-122"/>
                <a:ea typeface="微软雅黑" pitchFamily="34" charset="-122"/>
              </a:rPr>
              <a:t>“全部希腊文明的出发点和对象是</a:t>
            </a:r>
            <a:r>
              <a:rPr lang="zh-CN" altLang="en-US" sz="3200" b="1" dirty="0">
                <a:solidFill>
                  <a:srgbClr val="FF0000"/>
                </a:solidFill>
                <a:latin typeface="微软雅黑" pitchFamily="34" charset="-122"/>
                <a:ea typeface="微软雅黑" pitchFamily="34" charset="-122"/>
              </a:rPr>
              <a:t>人</a:t>
            </a:r>
            <a:r>
              <a:rPr lang="zh-CN" altLang="en-US" sz="3200" dirty="0">
                <a:solidFill>
                  <a:srgbClr val="000099"/>
                </a:solidFill>
                <a:latin typeface="微软雅黑" pitchFamily="34" charset="-122"/>
                <a:ea typeface="微软雅黑" pitchFamily="34" charset="-122"/>
              </a:rPr>
              <a:t>，它从人的需要出发，它注意的是人的利益和进步，为了求得人的利益和进步，它同时既探索世界也探索人，通过一方探索另一方。“</a:t>
            </a:r>
            <a:r>
              <a:rPr lang="zh-CN" altLang="en-US" sz="2400" b="1" dirty="0">
                <a:solidFill>
                  <a:schemeClr val="tx1"/>
                </a:solidFill>
                <a:latin typeface="微软雅黑" pitchFamily="34" charset="-122"/>
                <a:ea typeface="微软雅黑" pitchFamily="34" charset="-122"/>
              </a:rPr>
              <a:t>安邦纳的这一概括也同样适用于古时代的罗马。</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900113" y="2133600"/>
            <a:ext cx="7272337" cy="2740025"/>
          </a:xfrm>
          <a:prstGeom prst="rect">
            <a:avLst/>
          </a:prstGeom>
          <a:solidFill>
            <a:schemeClr val="bg1">
              <a:alpha val="70195"/>
            </a:schemeClr>
          </a:solidFill>
          <a:ln w="9525">
            <a:noFill/>
            <a:miter lim="800000"/>
            <a:headEnd/>
            <a:tailEnd/>
          </a:ln>
        </p:spPr>
        <p:txBody>
          <a:bodyPr>
            <a:spAutoFit/>
          </a:bodyPr>
          <a:lstStyle/>
          <a:p>
            <a:pPr>
              <a:lnSpc>
                <a:spcPts val="3000"/>
              </a:lnSpc>
            </a:pPr>
            <a:r>
              <a:rPr lang="zh-CN" altLang="en-US" sz="2400" b="1">
                <a:latin typeface="楷体"/>
                <a:ea typeface="楷体"/>
                <a:cs typeface="楷体"/>
              </a:rPr>
              <a:t>    </a:t>
            </a:r>
            <a:r>
              <a:rPr lang="zh-CN" altLang="en-US" sz="2400" b="1">
                <a:solidFill>
                  <a:srgbClr val="C00000"/>
                </a:solidFill>
                <a:latin typeface="楷体"/>
                <a:ea typeface="楷体"/>
                <a:cs typeface="楷体"/>
              </a:rPr>
              <a:t>希腊、罗马的古典文化是人文主义的起源。</a:t>
            </a:r>
            <a:r>
              <a:rPr lang="zh-CN" altLang="en-US" sz="2400" b="1">
                <a:latin typeface="楷体"/>
                <a:ea typeface="楷体"/>
                <a:cs typeface="楷体"/>
              </a:rPr>
              <a:t>希腊、罗马文化中的这种人文主义精神可以说已经渗透到了文化领域的各个方面，如文学作品中对人的情感、人性、人的价值和尊严的大胆描绘和讴歌，艺术作品中对人体的着力刻画和赞美，古典建筑学中“人体的尺度”，如此等等。可以说，人文主义是希腊、罗马古典文化的一个主题。</a:t>
            </a:r>
          </a:p>
        </p:txBody>
      </p:sp>
      <p:sp>
        <p:nvSpPr>
          <p:cNvPr id="3" name="矩形 2"/>
          <p:cNvSpPr/>
          <p:nvPr/>
        </p:nvSpPr>
        <p:spPr>
          <a:xfrm>
            <a:off x="2987824" y="908720"/>
            <a:ext cx="2967480" cy="923330"/>
          </a:xfrm>
          <a:prstGeom prst="rect">
            <a:avLst/>
          </a:prstGeom>
          <a:noFill/>
        </p:spPr>
        <p:txBody>
          <a:bodyPr wrap="none">
            <a:spAutoFit/>
          </a:bodyPr>
          <a:lstStyle/>
          <a:p>
            <a:pPr algn="ctr" fontAlgn="auto">
              <a:spcBef>
                <a:spcPts val="0"/>
              </a:spcBef>
              <a:spcAft>
                <a:spcPts val="0"/>
              </a:spcAft>
              <a:defRPr/>
            </a:pPr>
            <a:r>
              <a:rPr lang="zh-CN" altLang="en-US" sz="5400" b="1" dirty="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mn-lt"/>
                <a:ea typeface="+mn-ea"/>
              </a:rPr>
              <a:t>人文主义</a:t>
            </a:r>
            <a:endParaRPr lang="zh-CN" altLang="en-US" sz="5400" b="1" dirty="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1" descr="组48325同意"/>
          <p:cNvPicPr>
            <a:picLocks noChangeAspect="1" noChangeArrowheads="1"/>
          </p:cNvPicPr>
          <p:nvPr/>
        </p:nvPicPr>
        <p:blipFill>
          <a:blip r:embed="rId2"/>
          <a:srcRect/>
          <a:stretch>
            <a:fillRect/>
          </a:stretch>
        </p:blipFill>
        <p:spPr bwMode="auto">
          <a:xfrm>
            <a:off x="179388" y="0"/>
            <a:ext cx="2232025" cy="608013"/>
          </a:xfrm>
          <a:prstGeom prst="rect">
            <a:avLst/>
          </a:prstGeom>
          <a:noFill/>
          <a:ln w="9525">
            <a:noFill/>
            <a:miter lim="800000"/>
            <a:headEnd/>
            <a:tailEnd/>
          </a:ln>
        </p:spPr>
      </p:pic>
      <p:sp>
        <p:nvSpPr>
          <p:cNvPr id="36867" name="文本框 7"/>
          <p:cNvSpPr txBox="1">
            <a:spLocks noChangeArrowheads="1"/>
          </p:cNvSpPr>
          <p:nvPr/>
        </p:nvSpPr>
        <p:spPr bwMode="auto">
          <a:xfrm>
            <a:off x="468313" y="0"/>
            <a:ext cx="1612900" cy="519113"/>
          </a:xfrm>
          <a:prstGeom prst="rect">
            <a:avLst/>
          </a:prstGeom>
          <a:noFill/>
          <a:ln w="9525">
            <a:noFill/>
            <a:miter lim="800000"/>
            <a:headEnd/>
            <a:tailEnd/>
          </a:ln>
        </p:spPr>
        <p:txBody>
          <a:bodyPr wrap="none">
            <a:spAutoFit/>
          </a:bodyPr>
          <a:lstStyle/>
          <a:p>
            <a:pPr eaLnBrk="0" hangingPunct="0">
              <a:buFont typeface="Arial" charset="0"/>
              <a:buNone/>
            </a:pPr>
            <a:r>
              <a:rPr lang="zh-CN" altLang="en-US" sz="2800" b="1">
                <a:solidFill>
                  <a:srgbClr val="EF7509"/>
                </a:solidFill>
                <a:latin typeface="思源黑体 CN Heavy" charset="-122"/>
                <a:ea typeface="思源黑体 CN Heavy" charset="-122"/>
              </a:rPr>
              <a:t>拓展提高</a:t>
            </a:r>
          </a:p>
        </p:txBody>
      </p:sp>
      <p:sp>
        <p:nvSpPr>
          <p:cNvPr id="8" name="Text Box 6"/>
          <p:cNvSpPr txBox="1">
            <a:spLocks noChangeArrowheads="1"/>
          </p:cNvSpPr>
          <p:nvPr/>
        </p:nvSpPr>
        <p:spPr bwMode="auto">
          <a:xfrm>
            <a:off x="539750" y="5589588"/>
            <a:ext cx="7562850" cy="831850"/>
          </a:xfrm>
          <a:prstGeom prst="rect">
            <a:avLst/>
          </a:prstGeom>
          <a:solidFill>
            <a:schemeClr val="hlink"/>
          </a:solidFill>
          <a:ln w="9525">
            <a:solidFill>
              <a:srgbClr val="0000FF"/>
            </a:solidFill>
            <a:miter lim="800000"/>
            <a:headEnd/>
            <a:tailEnd/>
          </a:ln>
        </p:spPr>
        <p:txBody>
          <a:bodyPr>
            <a:spAutoFit/>
          </a:bodyPr>
          <a:lstStyle/>
          <a:p>
            <a:pPr eaLnBrk="0" hangingPunct="0">
              <a:spcBef>
                <a:spcPct val="50000"/>
              </a:spcBef>
              <a:defRPr/>
            </a:pPr>
            <a:r>
              <a:rPr lang="zh-CN" altLang="en-US" sz="2400" b="1" dirty="0">
                <a:solidFill>
                  <a:srgbClr val="FFC000"/>
                </a:solidFill>
                <a:effectLst>
                  <a:outerShdw blurRad="38100" dist="38100" dir="2700000" algn="tl">
                    <a:srgbClr val="000000">
                      <a:alpha val="43137"/>
                    </a:srgbClr>
                  </a:outerShdw>
                </a:effectLst>
                <a:latin typeface="Calibri" pitchFamily="34" charset="0"/>
                <a:ea typeface="宋体" pitchFamily="2" charset="-122"/>
              </a:rPr>
              <a:t>公元前</a:t>
            </a:r>
            <a:r>
              <a:rPr lang="en-US" altLang="zh-CN" sz="2400" b="1" dirty="0">
                <a:solidFill>
                  <a:srgbClr val="FFC000"/>
                </a:solidFill>
                <a:effectLst>
                  <a:outerShdw blurRad="38100" dist="38100" dir="2700000" algn="tl">
                    <a:srgbClr val="000000">
                      <a:alpha val="43137"/>
                    </a:srgbClr>
                  </a:outerShdw>
                </a:effectLst>
                <a:latin typeface="Calibri" pitchFamily="34" charset="0"/>
                <a:ea typeface="宋体" pitchFamily="2" charset="-122"/>
              </a:rPr>
              <a:t>6</a:t>
            </a:r>
            <a:r>
              <a:rPr lang="zh-CN" altLang="en-US" sz="2400" b="1" dirty="0">
                <a:solidFill>
                  <a:srgbClr val="FFC000"/>
                </a:solidFill>
                <a:effectLst>
                  <a:outerShdw blurRad="38100" dist="38100" dir="2700000" algn="tl">
                    <a:srgbClr val="000000">
                      <a:alpha val="43137"/>
                    </a:srgbClr>
                  </a:outerShdw>
                </a:effectLst>
                <a:latin typeface="Calibri" pitchFamily="34" charset="0"/>
                <a:ea typeface="宋体" pitchFamily="2" charset="-122"/>
              </a:rPr>
              <a:t>世纪到</a:t>
            </a:r>
            <a:r>
              <a:rPr lang="en-US" altLang="zh-CN" sz="2400" b="1" dirty="0">
                <a:solidFill>
                  <a:srgbClr val="FFC000"/>
                </a:solidFill>
                <a:effectLst>
                  <a:outerShdw blurRad="38100" dist="38100" dir="2700000" algn="tl">
                    <a:srgbClr val="000000">
                      <a:alpha val="43137"/>
                    </a:srgbClr>
                  </a:outerShdw>
                </a:effectLst>
                <a:latin typeface="Calibri" pitchFamily="34" charset="0"/>
                <a:ea typeface="宋体" pitchFamily="2" charset="-122"/>
              </a:rPr>
              <a:t>5</a:t>
            </a:r>
            <a:r>
              <a:rPr lang="zh-CN" altLang="en-US" sz="2400" b="1" dirty="0">
                <a:solidFill>
                  <a:srgbClr val="FFC000"/>
                </a:solidFill>
                <a:effectLst>
                  <a:outerShdw blurRad="38100" dist="38100" dir="2700000" algn="tl">
                    <a:srgbClr val="000000">
                      <a:alpha val="43137"/>
                    </a:srgbClr>
                  </a:outerShdw>
                </a:effectLst>
                <a:latin typeface="Calibri" pitchFamily="34" charset="0"/>
                <a:ea typeface="宋体" pitchFamily="2" charset="-122"/>
              </a:rPr>
              <a:t>世纪，东西方三位伟大的人物出现的时间很接近，请问这是巧合吗？如果不是，说明理由。</a:t>
            </a:r>
          </a:p>
        </p:txBody>
      </p:sp>
      <p:pic>
        <p:nvPicPr>
          <p:cNvPr id="36869" name="Picture 6" descr="20"/>
          <p:cNvPicPr>
            <a:picLocks noChangeAspect="1" noChangeArrowheads="1"/>
          </p:cNvPicPr>
          <p:nvPr/>
        </p:nvPicPr>
        <p:blipFill>
          <a:blip r:embed="rId3"/>
          <a:srcRect/>
          <a:stretch>
            <a:fillRect/>
          </a:stretch>
        </p:blipFill>
        <p:spPr bwMode="auto">
          <a:xfrm>
            <a:off x="6372225" y="981075"/>
            <a:ext cx="2144713" cy="3527425"/>
          </a:xfrm>
          <a:prstGeom prst="rect">
            <a:avLst/>
          </a:prstGeom>
          <a:noFill/>
          <a:ln w="9525">
            <a:noFill/>
            <a:miter lim="800000"/>
            <a:headEnd/>
            <a:tailEnd/>
          </a:ln>
        </p:spPr>
      </p:pic>
      <p:sp>
        <p:nvSpPr>
          <p:cNvPr id="10" name="Rectangle 7"/>
          <p:cNvSpPr>
            <a:spLocks noChangeArrowheads="1"/>
          </p:cNvSpPr>
          <p:nvPr/>
        </p:nvSpPr>
        <p:spPr bwMode="auto">
          <a:xfrm>
            <a:off x="6300788" y="4586288"/>
            <a:ext cx="2670175" cy="822325"/>
          </a:xfrm>
          <a:prstGeom prst="rect">
            <a:avLst/>
          </a:prstGeom>
          <a:noFill/>
          <a:ln w="9525">
            <a:noFill/>
            <a:miter lim="800000"/>
            <a:headEnd/>
            <a:tailEnd/>
          </a:ln>
        </p:spPr>
        <p:txBody>
          <a:bodyPr anchor="ctr">
            <a:spAutoFit/>
          </a:bodyPr>
          <a:lstStyle/>
          <a:p>
            <a:pPr eaLnBrk="0" hangingPunct="0"/>
            <a:r>
              <a:rPr lang="zh-CN" altLang="en-US" sz="2400" b="1">
                <a:solidFill>
                  <a:srgbClr val="0000FF"/>
                </a:solidFill>
                <a:latin typeface="Calibri" pitchFamily="34" charset="0"/>
              </a:rPr>
              <a:t>苏格拉底</a:t>
            </a:r>
            <a:endParaRPr lang="en-US" altLang="zh-CN" sz="2400" b="1">
              <a:solidFill>
                <a:srgbClr val="0000FF"/>
              </a:solidFill>
              <a:latin typeface="Calibri" pitchFamily="34" charset="0"/>
            </a:endParaRPr>
          </a:p>
          <a:p>
            <a:pPr eaLnBrk="0" hangingPunct="0"/>
            <a:r>
              <a:rPr lang="zh-CN" altLang="en-US" sz="2400" b="1">
                <a:solidFill>
                  <a:srgbClr val="FF0000"/>
                </a:solidFill>
                <a:latin typeface="Calibri" pitchFamily="34" charset="0"/>
              </a:rPr>
              <a:t>公元前</a:t>
            </a:r>
            <a:r>
              <a:rPr lang="en-US" altLang="zh-CN" sz="2400" b="1">
                <a:solidFill>
                  <a:srgbClr val="FF0000"/>
                </a:solidFill>
                <a:latin typeface="Calibri" pitchFamily="34" charset="0"/>
              </a:rPr>
              <a:t>469-</a:t>
            </a:r>
            <a:r>
              <a:rPr lang="zh-CN" altLang="en-US" sz="2400" b="1">
                <a:solidFill>
                  <a:srgbClr val="FF0000"/>
                </a:solidFill>
                <a:latin typeface="Calibri" pitchFamily="34" charset="0"/>
              </a:rPr>
              <a:t>前</a:t>
            </a:r>
            <a:r>
              <a:rPr lang="en-US" altLang="zh-CN" sz="2400" b="1">
                <a:solidFill>
                  <a:srgbClr val="FF0000"/>
                </a:solidFill>
                <a:latin typeface="Calibri" pitchFamily="34" charset="0"/>
              </a:rPr>
              <a:t>399</a:t>
            </a:r>
            <a:endParaRPr lang="zh-CN" altLang="en-US" sz="2400" b="1">
              <a:solidFill>
                <a:srgbClr val="FF0000"/>
              </a:solidFill>
              <a:latin typeface="Calibri" pitchFamily="34" charset="0"/>
            </a:endParaRPr>
          </a:p>
        </p:txBody>
      </p:sp>
      <p:pic>
        <p:nvPicPr>
          <p:cNvPr id="36871" name="图片 10" descr="timg3401.jpg"/>
          <p:cNvPicPr>
            <a:picLocks noChangeAspect="1"/>
          </p:cNvPicPr>
          <p:nvPr/>
        </p:nvPicPr>
        <p:blipFill>
          <a:blip r:embed="rId4"/>
          <a:srcRect/>
          <a:stretch>
            <a:fillRect/>
          </a:stretch>
        </p:blipFill>
        <p:spPr bwMode="auto">
          <a:xfrm>
            <a:off x="3708400" y="981075"/>
            <a:ext cx="1922463" cy="3500438"/>
          </a:xfrm>
          <a:prstGeom prst="rect">
            <a:avLst/>
          </a:prstGeom>
          <a:noFill/>
          <a:ln w="9525">
            <a:noFill/>
            <a:miter lim="800000"/>
            <a:headEnd/>
            <a:tailEnd/>
          </a:ln>
        </p:spPr>
      </p:pic>
      <p:sp>
        <p:nvSpPr>
          <p:cNvPr id="13" name="Rectangle 7"/>
          <p:cNvSpPr>
            <a:spLocks noChangeArrowheads="1"/>
          </p:cNvSpPr>
          <p:nvPr/>
        </p:nvSpPr>
        <p:spPr bwMode="auto">
          <a:xfrm>
            <a:off x="3635375" y="4584700"/>
            <a:ext cx="2670175" cy="822325"/>
          </a:xfrm>
          <a:prstGeom prst="rect">
            <a:avLst/>
          </a:prstGeom>
          <a:noFill/>
          <a:ln w="9525">
            <a:noFill/>
            <a:miter lim="800000"/>
            <a:headEnd/>
            <a:tailEnd/>
          </a:ln>
        </p:spPr>
        <p:txBody>
          <a:bodyPr anchor="ctr">
            <a:spAutoFit/>
          </a:bodyPr>
          <a:lstStyle/>
          <a:p>
            <a:pPr eaLnBrk="0" hangingPunct="0"/>
            <a:r>
              <a:rPr lang="zh-CN" altLang="en-US" sz="2400" b="1">
                <a:solidFill>
                  <a:srgbClr val="0000FF"/>
                </a:solidFill>
                <a:latin typeface="Calibri" pitchFamily="34" charset="0"/>
              </a:rPr>
              <a:t>孔子</a:t>
            </a:r>
            <a:endParaRPr lang="en-US" altLang="zh-CN" sz="2400" b="1">
              <a:solidFill>
                <a:srgbClr val="0000FF"/>
              </a:solidFill>
              <a:latin typeface="Calibri" pitchFamily="34" charset="0"/>
            </a:endParaRPr>
          </a:p>
          <a:p>
            <a:pPr eaLnBrk="0" hangingPunct="0"/>
            <a:r>
              <a:rPr lang="zh-CN" altLang="en-US" sz="2400" b="1">
                <a:solidFill>
                  <a:srgbClr val="FF0000"/>
                </a:solidFill>
                <a:latin typeface="Calibri" pitchFamily="34" charset="0"/>
              </a:rPr>
              <a:t>公元前</a:t>
            </a:r>
            <a:r>
              <a:rPr lang="en-US" altLang="zh-CN" sz="2400" b="1">
                <a:solidFill>
                  <a:srgbClr val="FF0000"/>
                </a:solidFill>
                <a:latin typeface="Calibri" pitchFamily="34" charset="0"/>
              </a:rPr>
              <a:t>551-</a:t>
            </a:r>
            <a:r>
              <a:rPr lang="zh-CN" altLang="en-US" sz="2400" b="1">
                <a:solidFill>
                  <a:srgbClr val="FF0000"/>
                </a:solidFill>
                <a:latin typeface="Calibri" pitchFamily="34" charset="0"/>
              </a:rPr>
              <a:t>前</a:t>
            </a:r>
            <a:r>
              <a:rPr lang="en-US" altLang="zh-CN" sz="2400" b="1">
                <a:solidFill>
                  <a:srgbClr val="FF0000"/>
                </a:solidFill>
                <a:latin typeface="Calibri" pitchFamily="34" charset="0"/>
              </a:rPr>
              <a:t>479</a:t>
            </a:r>
            <a:endParaRPr lang="zh-CN" altLang="en-US" sz="2400" b="1">
              <a:solidFill>
                <a:srgbClr val="FF0000"/>
              </a:solidFill>
              <a:latin typeface="Calibri" pitchFamily="34" charset="0"/>
            </a:endParaRPr>
          </a:p>
        </p:txBody>
      </p:sp>
      <p:pic>
        <p:nvPicPr>
          <p:cNvPr id="36873" name="图片 13" descr="timg922.jpg"/>
          <p:cNvPicPr>
            <a:picLocks noChangeAspect="1"/>
          </p:cNvPicPr>
          <p:nvPr/>
        </p:nvPicPr>
        <p:blipFill>
          <a:blip r:embed="rId5"/>
          <a:srcRect/>
          <a:stretch>
            <a:fillRect/>
          </a:stretch>
        </p:blipFill>
        <p:spPr bwMode="auto">
          <a:xfrm>
            <a:off x="468313" y="981075"/>
            <a:ext cx="2620962" cy="3494088"/>
          </a:xfrm>
          <a:prstGeom prst="rect">
            <a:avLst/>
          </a:prstGeom>
          <a:noFill/>
          <a:ln w="9525">
            <a:noFill/>
            <a:miter lim="800000"/>
            <a:headEnd/>
            <a:tailEnd/>
          </a:ln>
        </p:spPr>
      </p:pic>
      <p:sp>
        <p:nvSpPr>
          <p:cNvPr id="15" name="Rectangle 7"/>
          <p:cNvSpPr>
            <a:spLocks noChangeArrowheads="1"/>
          </p:cNvSpPr>
          <p:nvPr/>
        </p:nvSpPr>
        <p:spPr bwMode="auto">
          <a:xfrm>
            <a:off x="539750" y="4586288"/>
            <a:ext cx="2670175" cy="822325"/>
          </a:xfrm>
          <a:prstGeom prst="rect">
            <a:avLst/>
          </a:prstGeom>
          <a:noFill/>
          <a:ln w="9525">
            <a:noFill/>
            <a:miter lim="800000"/>
            <a:headEnd/>
            <a:tailEnd/>
          </a:ln>
        </p:spPr>
        <p:txBody>
          <a:bodyPr anchor="ctr">
            <a:spAutoFit/>
          </a:bodyPr>
          <a:lstStyle/>
          <a:p>
            <a:pPr eaLnBrk="0" hangingPunct="0"/>
            <a:r>
              <a:rPr lang="zh-CN" altLang="en-US" sz="2400" b="1">
                <a:solidFill>
                  <a:srgbClr val="0000FF"/>
                </a:solidFill>
                <a:latin typeface="Calibri" pitchFamily="34" charset="0"/>
              </a:rPr>
              <a:t>释迦牟尼</a:t>
            </a:r>
            <a:endParaRPr lang="en-US" altLang="zh-CN" sz="2400" b="1">
              <a:solidFill>
                <a:srgbClr val="0000FF"/>
              </a:solidFill>
              <a:latin typeface="Calibri" pitchFamily="34" charset="0"/>
            </a:endParaRPr>
          </a:p>
          <a:p>
            <a:pPr eaLnBrk="0" hangingPunct="0"/>
            <a:r>
              <a:rPr lang="zh-CN" altLang="en-US" sz="2400" b="1">
                <a:solidFill>
                  <a:srgbClr val="FF0000"/>
                </a:solidFill>
                <a:latin typeface="Calibri" pitchFamily="34" charset="0"/>
              </a:rPr>
              <a:t>公元前</a:t>
            </a:r>
            <a:r>
              <a:rPr lang="en-US" altLang="zh-CN" sz="2400" b="1">
                <a:solidFill>
                  <a:srgbClr val="FF0000"/>
                </a:solidFill>
                <a:latin typeface="Calibri" pitchFamily="34" charset="0"/>
              </a:rPr>
              <a:t>565-</a:t>
            </a:r>
            <a:r>
              <a:rPr lang="zh-CN" altLang="en-US" sz="2400" b="1">
                <a:solidFill>
                  <a:srgbClr val="FF0000"/>
                </a:solidFill>
                <a:latin typeface="Calibri" pitchFamily="34" charset="0"/>
              </a:rPr>
              <a:t>前</a:t>
            </a:r>
            <a:r>
              <a:rPr lang="en-US" altLang="zh-CN" sz="2400" b="1">
                <a:solidFill>
                  <a:srgbClr val="FF0000"/>
                </a:solidFill>
                <a:latin typeface="Calibri" pitchFamily="34" charset="0"/>
              </a:rPr>
              <a:t>486</a:t>
            </a:r>
            <a:endParaRPr lang="zh-CN" altLang="en-US" sz="2400" b="1">
              <a:solidFill>
                <a:srgbClr val="FF0000"/>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图片 1" descr="组48325同意"/>
          <p:cNvPicPr>
            <a:picLocks noChangeAspect="1" noChangeArrowheads="1"/>
          </p:cNvPicPr>
          <p:nvPr/>
        </p:nvPicPr>
        <p:blipFill>
          <a:blip r:embed="rId3"/>
          <a:srcRect/>
          <a:stretch>
            <a:fillRect/>
          </a:stretch>
        </p:blipFill>
        <p:spPr bwMode="auto">
          <a:xfrm>
            <a:off x="250825" y="115888"/>
            <a:ext cx="1792288" cy="608012"/>
          </a:xfrm>
          <a:prstGeom prst="rect">
            <a:avLst/>
          </a:prstGeom>
          <a:noFill/>
          <a:ln w="9525">
            <a:noFill/>
            <a:miter lim="800000"/>
            <a:headEnd/>
            <a:tailEnd/>
          </a:ln>
        </p:spPr>
      </p:pic>
      <p:sp>
        <p:nvSpPr>
          <p:cNvPr id="34819" name="文本框 7"/>
          <p:cNvSpPr txBox="1">
            <a:spLocks noChangeArrowheads="1"/>
          </p:cNvSpPr>
          <p:nvPr/>
        </p:nvSpPr>
        <p:spPr bwMode="auto">
          <a:xfrm>
            <a:off x="395288" y="115888"/>
            <a:ext cx="1612900" cy="519112"/>
          </a:xfrm>
          <a:prstGeom prst="rect">
            <a:avLst/>
          </a:prstGeom>
          <a:noFill/>
          <a:ln w="9525">
            <a:noFill/>
            <a:miter lim="800000"/>
            <a:headEnd/>
            <a:tailEnd/>
          </a:ln>
        </p:spPr>
        <p:txBody>
          <a:bodyPr wrap="none">
            <a:spAutoFit/>
          </a:bodyPr>
          <a:lstStyle/>
          <a:p>
            <a:pPr eaLnBrk="0" hangingPunct="0">
              <a:buFont typeface="Arial" charset="0"/>
              <a:buNone/>
            </a:pPr>
            <a:r>
              <a:rPr lang="zh-CN" altLang="en-US" sz="2800" b="1">
                <a:solidFill>
                  <a:srgbClr val="EF7509"/>
                </a:solidFill>
                <a:latin typeface="思源黑体 CN Heavy" charset="-122"/>
                <a:ea typeface="思源黑体 CN Heavy" charset="-122"/>
              </a:rPr>
              <a:t>板书小结</a:t>
            </a:r>
            <a:endParaRPr lang="en-US" altLang="zh-CN" sz="2800" b="1">
              <a:solidFill>
                <a:srgbClr val="EF7509"/>
              </a:solidFill>
              <a:latin typeface="思源黑体 CN Heavy" charset="-122"/>
              <a:ea typeface="思源黑体 CN Heavy" charset="-122"/>
            </a:endParaRPr>
          </a:p>
        </p:txBody>
      </p:sp>
      <p:sp>
        <p:nvSpPr>
          <p:cNvPr id="26" name="Text Box 4"/>
          <p:cNvSpPr txBox="1">
            <a:spLocks noChangeArrowheads="1"/>
          </p:cNvSpPr>
          <p:nvPr/>
        </p:nvSpPr>
        <p:spPr bwMode="auto">
          <a:xfrm>
            <a:off x="827088" y="836613"/>
            <a:ext cx="3167062" cy="641350"/>
          </a:xfrm>
          <a:prstGeom prst="rect">
            <a:avLst/>
          </a:prstGeom>
          <a:noFill/>
          <a:ln>
            <a:noFill/>
          </a:ln>
          <a:extLst>
            <a:ext uri="{909E8E84-426E-40DD-AFC4-6F175D3DCCD1}"/>
            <a:ext uri="{91240B29-F687-4F45-9708-019B960494DF}"/>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eaLnBrk="0" hangingPunct="0">
              <a:spcBef>
                <a:spcPct val="20000"/>
              </a:spcBef>
              <a:defRPr/>
            </a:pPr>
            <a:r>
              <a:rPr lang="en-US" altLang="zh-CN" sz="3600" b="1" dirty="0">
                <a:solidFill>
                  <a:srgbClr val="CC3300"/>
                </a:solidFill>
                <a:effectLst>
                  <a:outerShdw blurRad="38100" dist="38100" dir="2700000" algn="tl">
                    <a:srgbClr val="000000">
                      <a:alpha val="43137"/>
                    </a:srgbClr>
                  </a:outerShdw>
                </a:effectLst>
                <a:latin typeface="黑体" pitchFamily="2" charset="-122"/>
                <a:ea typeface="黑体" pitchFamily="2" charset="-122"/>
              </a:rPr>
              <a:t>1</a:t>
            </a:r>
            <a:r>
              <a:rPr lang="zh-CN" altLang="en-US" sz="3600" b="1" dirty="0">
                <a:solidFill>
                  <a:srgbClr val="CC3300"/>
                </a:solidFill>
                <a:effectLst>
                  <a:outerShdw blurRad="38100" dist="38100" dir="2700000" algn="tl">
                    <a:srgbClr val="000000">
                      <a:alpha val="43137"/>
                    </a:srgbClr>
                  </a:outerShdw>
                </a:effectLst>
                <a:latin typeface="黑体" pitchFamily="2" charset="-122"/>
                <a:ea typeface="黑体" pitchFamily="2" charset="-122"/>
              </a:rPr>
              <a:t>、文学成就：</a:t>
            </a:r>
          </a:p>
        </p:txBody>
      </p:sp>
      <p:sp>
        <p:nvSpPr>
          <p:cNvPr id="27" name="Text Box 6"/>
          <p:cNvSpPr txBox="1">
            <a:spLocks noChangeArrowheads="1"/>
          </p:cNvSpPr>
          <p:nvPr/>
        </p:nvSpPr>
        <p:spPr bwMode="auto">
          <a:xfrm>
            <a:off x="3708400" y="1484313"/>
            <a:ext cx="4772025" cy="641350"/>
          </a:xfrm>
          <a:prstGeom prst="rect">
            <a:avLst/>
          </a:prstGeom>
          <a:noFill/>
          <a:ln>
            <a:noFill/>
          </a:ln>
          <a:extLst>
            <a:ext uri="{909E8E84-426E-40DD-AFC4-6F175D3DCCD1}"/>
            <a:ext uri="{91240B29-F687-4F45-9708-019B960494DF}"/>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eaLnBrk="0" hangingPunct="0">
              <a:defRPr/>
            </a:pPr>
            <a:r>
              <a:rPr lang="zh-CN" altLang="en-US" sz="36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宙斯</a:t>
            </a:r>
            <a:r>
              <a:rPr lang="zh-CN" altLang="en-US" sz="3600" b="1" dirty="0" smtClean="0">
                <a:solidFill>
                  <a:srgbClr val="0000CC"/>
                </a:solidFill>
                <a:effectLst>
                  <a:outerShdw blurRad="38100" dist="38100" dir="2700000" algn="tl">
                    <a:srgbClr val="000000">
                      <a:alpha val="43137"/>
                    </a:srgbClr>
                  </a:outerShdw>
                </a:effectLst>
                <a:latin typeface="黑体" pitchFamily="2" charset="-122"/>
                <a:ea typeface="黑体" pitchFamily="2" charset="-122"/>
              </a:rPr>
              <a:t>像、</a:t>
            </a:r>
            <a:r>
              <a:rPr lang="en-US" altLang="zh-CN" sz="36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3600" b="1" dirty="0">
                <a:solidFill>
                  <a:srgbClr val="0000CC"/>
                </a:solidFill>
                <a:effectLst>
                  <a:outerShdw blurRad="38100" dist="38100" dir="2700000" algn="tl">
                    <a:srgbClr val="000000">
                      <a:alpha val="43137"/>
                    </a:srgbClr>
                  </a:outerShdw>
                </a:effectLst>
                <a:latin typeface="黑体" pitchFamily="2" charset="-122"/>
                <a:ea typeface="黑体" pitchFamily="2" charset="-122"/>
              </a:rPr>
              <a:t>掷铁饼者</a:t>
            </a:r>
            <a:r>
              <a:rPr lang="en-US" altLang="zh-CN" sz="3600" b="1" dirty="0" smtClean="0">
                <a:solidFill>
                  <a:srgbClr val="0000CC"/>
                </a:solidFill>
                <a:effectLst>
                  <a:outerShdw blurRad="38100" dist="38100" dir="2700000" algn="tl">
                    <a:srgbClr val="000000">
                      <a:alpha val="43137"/>
                    </a:srgbClr>
                  </a:outerShdw>
                </a:effectLst>
                <a:latin typeface="黑体" pitchFamily="2" charset="-122"/>
                <a:ea typeface="黑体" pitchFamily="2" charset="-122"/>
              </a:rPr>
              <a:t>》</a:t>
            </a:r>
            <a:endParaRPr lang="en-US" altLang="zh-CN" sz="36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p:txBody>
      </p:sp>
      <p:sp>
        <p:nvSpPr>
          <p:cNvPr id="28" name="Text Box 8"/>
          <p:cNvSpPr txBox="1">
            <a:spLocks noChangeArrowheads="1"/>
          </p:cNvSpPr>
          <p:nvPr/>
        </p:nvSpPr>
        <p:spPr bwMode="auto">
          <a:xfrm>
            <a:off x="3635375" y="836613"/>
            <a:ext cx="3167063" cy="641350"/>
          </a:xfrm>
          <a:prstGeom prst="rect">
            <a:avLst/>
          </a:prstGeom>
          <a:noFill/>
          <a:ln>
            <a:noFill/>
          </a:ln>
          <a:extLst>
            <a:ext uri="{909E8E84-426E-40DD-AFC4-6F175D3DCCD1}"/>
            <a:ext uri="{91240B29-F687-4F45-9708-019B960494DF}"/>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eaLnBrk="0" hangingPunct="0">
              <a:defRPr/>
            </a:pPr>
            <a:r>
              <a:rPr lang="en-US" altLang="zh-CN" sz="36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3600" b="1" dirty="0">
                <a:solidFill>
                  <a:srgbClr val="0000CC"/>
                </a:solidFill>
                <a:effectLst>
                  <a:outerShdw blurRad="38100" dist="38100" dir="2700000" algn="tl">
                    <a:srgbClr val="000000">
                      <a:alpha val="43137"/>
                    </a:srgbClr>
                  </a:outerShdw>
                </a:effectLst>
                <a:latin typeface="黑体" pitchFamily="2" charset="-122"/>
                <a:ea typeface="黑体" pitchFamily="2" charset="-122"/>
              </a:rPr>
              <a:t>荷马史诗</a:t>
            </a:r>
            <a:r>
              <a:rPr lang="en-US" altLang="zh-CN" sz="3600" b="1" dirty="0">
                <a:solidFill>
                  <a:srgbClr val="0000CC"/>
                </a:solidFill>
                <a:effectLst>
                  <a:outerShdw blurRad="38100" dist="38100" dir="2700000" algn="tl">
                    <a:srgbClr val="000000">
                      <a:alpha val="43137"/>
                    </a:srgbClr>
                  </a:outerShdw>
                </a:effectLst>
                <a:latin typeface="黑体" pitchFamily="2" charset="-122"/>
                <a:ea typeface="黑体" pitchFamily="2" charset="-122"/>
              </a:rPr>
              <a:t>》 </a:t>
            </a:r>
          </a:p>
        </p:txBody>
      </p:sp>
      <p:sp>
        <p:nvSpPr>
          <p:cNvPr id="29" name="Text Box 9"/>
          <p:cNvSpPr txBox="1">
            <a:spLocks noChangeArrowheads="1"/>
          </p:cNvSpPr>
          <p:nvPr/>
        </p:nvSpPr>
        <p:spPr bwMode="auto">
          <a:xfrm>
            <a:off x="827088" y="1484313"/>
            <a:ext cx="2249487" cy="641350"/>
          </a:xfrm>
          <a:prstGeom prst="rect">
            <a:avLst/>
          </a:prstGeom>
          <a:noFill/>
          <a:ln>
            <a:noFill/>
          </a:ln>
          <a:extLst>
            <a:ext uri="{909E8E84-426E-40DD-AFC4-6F175D3DCCD1}"/>
            <a:ext uri="{91240B29-F687-4F45-9708-019B960494DF}"/>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eaLnBrk="0" hangingPunct="0">
              <a:defRPr/>
            </a:pPr>
            <a:r>
              <a:rPr lang="en-US" altLang="zh-CN" sz="3600" b="1" dirty="0">
                <a:solidFill>
                  <a:srgbClr val="CC3300"/>
                </a:solidFill>
                <a:effectLst>
                  <a:outerShdw blurRad="38100" dist="38100" dir="2700000" algn="tl">
                    <a:srgbClr val="000000">
                      <a:alpha val="43137"/>
                    </a:srgbClr>
                  </a:outerShdw>
                </a:effectLst>
                <a:latin typeface="黑体" pitchFamily="2" charset="-122"/>
                <a:ea typeface="黑体" pitchFamily="2" charset="-122"/>
              </a:rPr>
              <a:t>2</a:t>
            </a:r>
            <a:r>
              <a:rPr lang="zh-CN" altLang="en-US" sz="3600" b="1" dirty="0">
                <a:solidFill>
                  <a:srgbClr val="CC3300"/>
                </a:solidFill>
                <a:effectLst>
                  <a:outerShdw blurRad="38100" dist="38100" dir="2700000" algn="tl">
                    <a:srgbClr val="000000">
                      <a:alpha val="43137"/>
                    </a:srgbClr>
                  </a:outerShdw>
                </a:effectLst>
                <a:latin typeface="黑体" pitchFamily="2" charset="-122"/>
                <a:ea typeface="黑体" pitchFamily="2" charset="-122"/>
              </a:rPr>
              <a:t>、雕塑：</a:t>
            </a:r>
          </a:p>
        </p:txBody>
      </p:sp>
      <p:sp>
        <p:nvSpPr>
          <p:cNvPr id="30" name="Text Box 10"/>
          <p:cNvSpPr txBox="1">
            <a:spLocks noChangeArrowheads="1"/>
          </p:cNvSpPr>
          <p:nvPr/>
        </p:nvSpPr>
        <p:spPr bwMode="auto">
          <a:xfrm>
            <a:off x="4211638" y="2133600"/>
            <a:ext cx="3448050" cy="579438"/>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kumimoji="1" lang="zh-CN" altLang="en-US" sz="3200" b="1" dirty="0">
                <a:solidFill>
                  <a:srgbClr val="0000CC"/>
                </a:solidFill>
                <a:effectLst>
                  <a:outerShdw blurRad="38100" dist="38100" dir="2700000" algn="tl">
                    <a:srgbClr val="000000">
                      <a:alpha val="43137"/>
                    </a:srgbClr>
                  </a:outerShdw>
                </a:effectLst>
                <a:latin typeface="黑体" pitchFamily="2" charset="-122"/>
                <a:ea typeface="黑体" pitchFamily="2" charset="-122"/>
              </a:rPr>
              <a:t>神庙、帕特农神庙</a:t>
            </a:r>
          </a:p>
        </p:txBody>
      </p:sp>
      <p:sp>
        <p:nvSpPr>
          <p:cNvPr id="31" name="Text Box 11"/>
          <p:cNvSpPr txBox="1">
            <a:spLocks noChangeArrowheads="1"/>
          </p:cNvSpPr>
          <p:nvPr/>
        </p:nvSpPr>
        <p:spPr bwMode="auto">
          <a:xfrm>
            <a:off x="755650" y="2133600"/>
            <a:ext cx="3167063" cy="641350"/>
          </a:xfrm>
          <a:prstGeom prst="rect">
            <a:avLst/>
          </a:prstGeom>
          <a:noFill/>
          <a:ln>
            <a:noFill/>
          </a:ln>
          <a:extLst>
            <a:ext uri="{909E8E84-426E-40DD-AFC4-6F175D3DCCD1}"/>
            <a:ext uri="{91240B29-F687-4F45-9708-019B960494DF}"/>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eaLnBrk="0" hangingPunct="0">
              <a:defRPr/>
            </a:pPr>
            <a:r>
              <a:rPr lang="en-US" altLang="zh-CN" sz="3600" b="1" dirty="0" smtClean="0">
                <a:solidFill>
                  <a:srgbClr val="CC3300"/>
                </a:solidFill>
                <a:effectLst>
                  <a:outerShdw blurRad="38100" dist="38100" dir="2700000" algn="tl">
                    <a:srgbClr val="000000">
                      <a:alpha val="43137"/>
                    </a:srgbClr>
                  </a:outerShdw>
                </a:effectLst>
                <a:latin typeface="黑体" pitchFamily="2" charset="-122"/>
                <a:ea typeface="黑体" pitchFamily="2" charset="-122"/>
              </a:rPr>
              <a:t>3</a:t>
            </a:r>
            <a:r>
              <a:rPr lang="zh-CN" altLang="en-US" sz="3600" b="1" dirty="0" smtClean="0">
                <a:solidFill>
                  <a:srgbClr val="CC3300"/>
                </a:solidFill>
                <a:effectLst>
                  <a:outerShdw blurRad="38100" dist="38100" dir="2700000" algn="tl">
                    <a:srgbClr val="000000">
                      <a:alpha val="43137"/>
                    </a:srgbClr>
                  </a:outerShdw>
                </a:effectLst>
                <a:latin typeface="黑体" pitchFamily="2" charset="-122"/>
                <a:ea typeface="黑体" pitchFamily="2" charset="-122"/>
              </a:rPr>
              <a:t>、</a:t>
            </a:r>
            <a:r>
              <a:rPr lang="zh-CN" altLang="en-US" sz="3600" b="1" dirty="0">
                <a:solidFill>
                  <a:srgbClr val="CC3300"/>
                </a:solidFill>
                <a:effectLst>
                  <a:outerShdw blurRad="38100" dist="38100" dir="2700000" algn="tl">
                    <a:srgbClr val="000000">
                      <a:alpha val="43137"/>
                    </a:srgbClr>
                  </a:outerShdw>
                </a:effectLst>
                <a:latin typeface="黑体" pitchFamily="2" charset="-122"/>
                <a:ea typeface="黑体" pitchFamily="2" charset="-122"/>
              </a:rPr>
              <a:t>希</a:t>
            </a:r>
            <a:r>
              <a:rPr lang="zh-CN" altLang="en-US" sz="3600" b="1" dirty="0" smtClean="0">
                <a:solidFill>
                  <a:srgbClr val="CC3300"/>
                </a:solidFill>
                <a:effectLst>
                  <a:outerShdw blurRad="38100" dist="38100" dir="2700000" algn="tl">
                    <a:srgbClr val="000000">
                      <a:alpha val="43137"/>
                    </a:srgbClr>
                  </a:outerShdw>
                </a:effectLst>
                <a:latin typeface="黑体" pitchFamily="2" charset="-122"/>
                <a:ea typeface="黑体" pitchFamily="2" charset="-122"/>
              </a:rPr>
              <a:t>腊</a:t>
            </a:r>
            <a:r>
              <a:rPr lang="zh-CN" altLang="en-US" sz="3600" b="1" dirty="0">
                <a:solidFill>
                  <a:srgbClr val="CC3300"/>
                </a:solidFill>
                <a:effectLst>
                  <a:outerShdw blurRad="38100" dist="38100" dir="2700000" algn="tl">
                    <a:srgbClr val="000000">
                      <a:alpha val="43137"/>
                    </a:srgbClr>
                  </a:outerShdw>
                </a:effectLst>
                <a:latin typeface="黑体" pitchFamily="2" charset="-122"/>
                <a:ea typeface="黑体" pitchFamily="2" charset="-122"/>
              </a:rPr>
              <a:t>建筑：</a:t>
            </a:r>
            <a:endParaRPr lang="zh-CN" altLang="en-US" sz="3600" b="1" dirty="0" smtClean="0">
              <a:solidFill>
                <a:srgbClr val="CC33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32" name="TextBox 31"/>
          <p:cNvSpPr txBox="1">
            <a:spLocks noChangeArrowheads="1"/>
          </p:cNvSpPr>
          <p:nvPr/>
        </p:nvSpPr>
        <p:spPr bwMode="auto">
          <a:xfrm>
            <a:off x="3995738" y="3789363"/>
            <a:ext cx="4772025" cy="1190625"/>
          </a:xfrm>
          <a:prstGeom prst="rect">
            <a:avLst/>
          </a:prstGeom>
          <a:noFill/>
          <a:ln>
            <a:noFill/>
          </a:ln>
          <a:extLst>
            <a:ext uri="{909E8E84-426E-40DD-AFC4-6F175D3DCCD1}"/>
            <a:ext uri="{91240B29-F687-4F45-9708-019B960494DF}"/>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eaLnBrk="0" hangingPunct="0">
              <a:defRPr/>
            </a:pPr>
            <a:r>
              <a:rPr lang="zh-CN" altLang="en-US" sz="36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德谟克里</a:t>
            </a:r>
            <a:r>
              <a:rPr lang="zh-CN" altLang="en-US" sz="3600" b="1" dirty="0" smtClean="0">
                <a:solidFill>
                  <a:srgbClr val="0000CC"/>
                </a:solidFill>
                <a:effectLst>
                  <a:outerShdw blurRad="38100" dist="38100" dir="2700000" algn="tl">
                    <a:srgbClr val="000000">
                      <a:alpha val="43137"/>
                    </a:srgbClr>
                  </a:outerShdw>
                </a:effectLst>
                <a:latin typeface="黑体" pitchFamily="2" charset="-122"/>
                <a:ea typeface="黑体" pitchFamily="2" charset="-122"/>
              </a:rPr>
              <a:t>特、苏格拉底</a:t>
            </a:r>
            <a:endParaRPr lang="zh-CN" altLang="en-US" sz="36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a:p>
            <a:pPr eaLnBrk="0" hangingPunct="0">
              <a:defRPr/>
            </a:pPr>
            <a:r>
              <a:rPr lang="zh-CN" altLang="en-US" sz="3600" b="1" dirty="0">
                <a:solidFill>
                  <a:srgbClr val="0000CC"/>
                </a:solidFill>
                <a:effectLst>
                  <a:outerShdw blurRad="38100" dist="38100" dir="2700000" algn="tl">
                    <a:srgbClr val="000000">
                      <a:alpha val="43137"/>
                    </a:srgbClr>
                  </a:outerShdw>
                </a:effectLst>
                <a:latin typeface="黑体" pitchFamily="2" charset="-122"/>
                <a:ea typeface="黑体" pitchFamily="2" charset="-122"/>
              </a:rPr>
              <a:t>亚里士多德、</a:t>
            </a:r>
            <a:r>
              <a:rPr lang="zh-CN" altLang="en-US" sz="3600" b="1" dirty="0" smtClean="0">
                <a:solidFill>
                  <a:srgbClr val="0000CC"/>
                </a:solidFill>
                <a:effectLst>
                  <a:outerShdw blurRad="38100" dist="38100" dir="2700000" algn="tl">
                    <a:srgbClr val="000000">
                      <a:alpha val="43137"/>
                    </a:srgbClr>
                  </a:outerShdw>
                </a:effectLst>
                <a:latin typeface="黑体" pitchFamily="2" charset="-122"/>
                <a:ea typeface="黑体" pitchFamily="2" charset="-122"/>
              </a:rPr>
              <a:t>柏拉图</a:t>
            </a:r>
            <a:endParaRPr lang="zh-CN" altLang="en-US" sz="36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p:txBody>
      </p:sp>
      <p:sp>
        <p:nvSpPr>
          <p:cNvPr id="33" name="TextBox 32"/>
          <p:cNvSpPr txBox="1">
            <a:spLocks noChangeArrowheads="1"/>
          </p:cNvSpPr>
          <p:nvPr/>
        </p:nvSpPr>
        <p:spPr bwMode="auto">
          <a:xfrm>
            <a:off x="2700338" y="4868863"/>
            <a:ext cx="3395662" cy="641350"/>
          </a:xfrm>
          <a:prstGeom prst="rect">
            <a:avLst/>
          </a:prstGeom>
          <a:noFill/>
          <a:ln>
            <a:noFill/>
          </a:ln>
          <a:extLst>
            <a:ext uri="{909E8E84-426E-40DD-AFC4-6F175D3DCCD1}"/>
            <a:ext uri="{91240B29-F687-4F45-9708-019B960494DF}"/>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eaLnBrk="0" hangingPunct="0">
              <a:defRPr/>
            </a:pPr>
            <a:r>
              <a:rPr lang="en-US" altLang="zh-CN" sz="36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3600" b="1" dirty="0">
                <a:solidFill>
                  <a:srgbClr val="0000CC"/>
                </a:solidFill>
                <a:effectLst>
                  <a:outerShdw blurRad="38100" dist="38100" dir="2700000" algn="tl">
                    <a:srgbClr val="000000">
                      <a:alpha val="43137"/>
                    </a:srgbClr>
                  </a:outerShdw>
                </a:effectLst>
                <a:latin typeface="黑体" pitchFamily="2" charset="-122"/>
                <a:ea typeface="黑体" pitchFamily="2" charset="-122"/>
              </a:rPr>
              <a:t>十二铜表法</a:t>
            </a:r>
            <a:r>
              <a:rPr lang="en-US" altLang="zh-CN" sz="3600" b="1" dirty="0">
                <a:solidFill>
                  <a:srgbClr val="0000CC"/>
                </a:solidFill>
                <a:effectLst>
                  <a:outerShdw blurRad="38100" dist="38100" dir="2700000" algn="tl">
                    <a:srgbClr val="000000">
                      <a:alpha val="43137"/>
                    </a:srgbClr>
                  </a:outerShdw>
                </a:effectLst>
                <a:latin typeface="黑体" pitchFamily="2" charset="-122"/>
                <a:ea typeface="黑体" pitchFamily="2" charset="-122"/>
              </a:rPr>
              <a:t>》</a:t>
            </a:r>
          </a:p>
        </p:txBody>
      </p:sp>
      <p:sp>
        <p:nvSpPr>
          <p:cNvPr id="34" name="TextBox 33"/>
          <p:cNvSpPr txBox="1">
            <a:spLocks noChangeArrowheads="1"/>
          </p:cNvSpPr>
          <p:nvPr/>
        </p:nvSpPr>
        <p:spPr bwMode="auto">
          <a:xfrm>
            <a:off x="3924300" y="2708275"/>
            <a:ext cx="3448050" cy="1066800"/>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kumimoji="1" lang="zh-CN" altLang="en-US" sz="3200" b="1" dirty="0">
                <a:solidFill>
                  <a:srgbClr val="0000CC"/>
                </a:solidFill>
                <a:effectLst>
                  <a:outerShdw blurRad="38100" dist="38100" dir="2700000" algn="tl">
                    <a:srgbClr val="000000">
                      <a:alpha val="43137"/>
                    </a:srgbClr>
                  </a:outerShdw>
                </a:effectLst>
                <a:latin typeface="华文楷体" pitchFamily="2" charset="-122"/>
                <a:ea typeface="黑体" pitchFamily="2" charset="-122"/>
              </a:rPr>
              <a:t>石拱门、大竞技场</a:t>
            </a:r>
          </a:p>
          <a:p>
            <a:pPr eaLnBrk="1" hangingPunct="1">
              <a:defRPr/>
            </a:pPr>
            <a:r>
              <a:rPr kumimoji="1" lang="zh-CN" altLang="en-US" sz="3200" b="1" dirty="0">
                <a:solidFill>
                  <a:srgbClr val="0000CC"/>
                </a:solidFill>
                <a:effectLst>
                  <a:outerShdw blurRad="38100" dist="38100" dir="2700000" algn="tl">
                    <a:srgbClr val="000000">
                      <a:alpha val="43137"/>
                    </a:srgbClr>
                  </a:outerShdw>
                </a:effectLst>
                <a:latin typeface="华文楷体" pitchFamily="2" charset="-122"/>
                <a:ea typeface="黑体" pitchFamily="2" charset="-122"/>
              </a:rPr>
              <a:t>凯旋门、万</a:t>
            </a:r>
            <a:r>
              <a:rPr kumimoji="1" lang="zh-CN" altLang="en-US" sz="3200" b="1" dirty="0" smtClean="0">
                <a:solidFill>
                  <a:srgbClr val="0000CC"/>
                </a:solidFill>
                <a:effectLst>
                  <a:outerShdw blurRad="38100" dist="38100" dir="2700000" algn="tl">
                    <a:srgbClr val="000000">
                      <a:alpha val="43137"/>
                    </a:srgbClr>
                  </a:outerShdw>
                </a:effectLst>
                <a:latin typeface="华文楷体" pitchFamily="2" charset="-122"/>
                <a:ea typeface="黑体" pitchFamily="2" charset="-122"/>
              </a:rPr>
              <a:t>神殿</a:t>
            </a:r>
            <a:endParaRPr kumimoji="1" lang="zh-CN" altLang="en-US" sz="3200" b="1" dirty="0">
              <a:solidFill>
                <a:srgbClr val="0000CC"/>
              </a:solidFill>
              <a:effectLst>
                <a:outerShdw blurRad="38100" dist="38100" dir="2700000" algn="tl">
                  <a:srgbClr val="000000">
                    <a:alpha val="43137"/>
                  </a:srgbClr>
                </a:outerShdw>
              </a:effectLst>
              <a:latin typeface="华文楷体" pitchFamily="2" charset="-122"/>
              <a:ea typeface="黑体" pitchFamily="2" charset="-122"/>
            </a:endParaRPr>
          </a:p>
        </p:txBody>
      </p:sp>
      <p:sp>
        <p:nvSpPr>
          <p:cNvPr id="38" name="矩形 37"/>
          <p:cNvSpPr/>
          <p:nvPr/>
        </p:nvSpPr>
        <p:spPr>
          <a:xfrm>
            <a:off x="755650" y="2852738"/>
            <a:ext cx="3673475" cy="641350"/>
          </a:xfrm>
          <a:prstGeom prst="rect">
            <a:avLst/>
          </a:prstGeom>
        </p:spPr>
        <p:txBody>
          <a:bodyPr>
            <a:spAutoFit/>
          </a:bodyPr>
          <a:lstStyle/>
          <a:p>
            <a:pPr eaLnBrk="0" hangingPunct="0">
              <a:defRPr/>
            </a:pPr>
            <a:r>
              <a:rPr kumimoji="1" lang="en-US" altLang="zh-CN" sz="3600" b="1" dirty="0">
                <a:solidFill>
                  <a:srgbClr val="CC3300"/>
                </a:solidFill>
                <a:effectLst>
                  <a:outerShdw blurRad="38100" dist="38100" dir="2700000" algn="tl">
                    <a:srgbClr val="000000">
                      <a:alpha val="43137"/>
                    </a:srgbClr>
                  </a:outerShdw>
                </a:effectLst>
                <a:latin typeface="黑体" pitchFamily="2" charset="-122"/>
                <a:ea typeface="黑体" pitchFamily="2" charset="-122"/>
              </a:rPr>
              <a:t>4</a:t>
            </a:r>
            <a:r>
              <a:rPr kumimoji="1" lang="zh-CN" altLang="en-US" sz="3600" b="1" dirty="0">
                <a:solidFill>
                  <a:srgbClr val="CC3300"/>
                </a:solidFill>
                <a:effectLst>
                  <a:outerShdw blurRad="38100" dist="38100" dir="2700000" algn="tl">
                    <a:srgbClr val="000000">
                      <a:alpha val="43137"/>
                    </a:srgbClr>
                  </a:outerShdw>
                </a:effectLst>
                <a:latin typeface="黑体" pitchFamily="2" charset="-122"/>
                <a:ea typeface="黑体" pitchFamily="2" charset="-122"/>
              </a:rPr>
              <a:t>、罗马建筑：</a:t>
            </a:r>
          </a:p>
        </p:txBody>
      </p:sp>
      <p:sp>
        <p:nvSpPr>
          <p:cNvPr id="39" name="Text Box 11"/>
          <p:cNvSpPr txBox="1">
            <a:spLocks noChangeArrowheads="1"/>
          </p:cNvSpPr>
          <p:nvPr/>
        </p:nvSpPr>
        <p:spPr bwMode="auto">
          <a:xfrm>
            <a:off x="755650" y="3789363"/>
            <a:ext cx="3625850" cy="641350"/>
          </a:xfrm>
          <a:prstGeom prst="rect">
            <a:avLst/>
          </a:prstGeom>
          <a:noFill/>
          <a:ln>
            <a:noFill/>
          </a:ln>
          <a:extLst>
            <a:ext uri="{909E8E84-426E-40DD-AFC4-6F175D3DCCD1}"/>
            <a:ext uri="{91240B29-F687-4F45-9708-019B960494DF}"/>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eaLnBrk="0" hangingPunct="0">
              <a:defRPr/>
            </a:pPr>
            <a:r>
              <a:rPr lang="en-US" altLang="zh-CN" sz="3600" b="1" dirty="0" smtClean="0">
                <a:solidFill>
                  <a:srgbClr val="CC3300"/>
                </a:solidFill>
                <a:effectLst>
                  <a:outerShdw blurRad="38100" dist="38100" dir="2700000" algn="tl">
                    <a:srgbClr val="000000">
                      <a:alpha val="43137"/>
                    </a:srgbClr>
                  </a:outerShdw>
                </a:effectLst>
                <a:latin typeface="黑体" pitchFamily="2" charset="-122"/>
                <a:ea typeface="黑体" pitchFamily="2" charset="-122"/>
              </a:rPr>
              <a:t>5</a:t>
            </a:r>
            <a:r>
              <a:rPr lang="zh-CN" altLang="en-US" sz="3600" b="1" dirty="0" smtClean="0">
                <a:solidFill>
                  <a:srgbClr val="CC3300"/>
                </a:solidFill>
                <a:effectLst>
                  <a:outerShdw blurRad="38100" dist="38100" dir="2700000" algn="tl">
                    <a:srgbClr val="000000">
                      <a:alpha val="43137"/>
                    </a:srgbClr>
                  </a:outerShdw>
                </a:effectLst>
                <a:latin typeface="黑体" pitchFamily="2" charset="-122"/>
                <a:ea typeface="黑体" pitchFamily="2" charset="-122"/>
              </a:rPr>
              <a:t>、古希腊</a:t>
            </a:r>
            <a:r>
              <a:rPr lang="zh-CN" altLang="en-US" sz="3600" b="1" dirty="0">
                <a:solidFill>
                  <a:srgbClr val="CC3300"/>
                </a:solidFill>
                <a:effectLst>
                  <a:outerShdw blurRad="38100" dist="38100" dir="2700000" algn="tl">
                    <a:srgbClr val="000000">
                      <a:alpha val="43137"/>
                    </a:srgbClr>
                  </a:outerShdw>
                </a:effectLst>
                <a:latin typeface="黑体" pitchFamily="2" charset="-122"/>
                <a:ea typeface="黑体" pitchFamily="2" charset="-122"/>
              </a:rPr>
              <a:t>哲学：</a:t>
            </a:r>
            <a:endParaRPr lang="zh-CN" altLang="en-US" sz="3600" b="1" dirty="0" smtClean="0">
              <a:solidFill>
                <a:srgbClr val="CC33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40" name="Text Box 11"/>
          <p:cNvSpPr txBox="1">
            <a:spLocks noChangeArrowheads="1"/>
          </p:cNvSpPr>
          <p:nvPr/>
        </p:nvSpPr>
        <p:spPr bwMode="auto">
          <a:xfrm>
            <a:off x="755650" y="4797425"/>
            <a:ext cx="2249488" cy="641350"/>
          </a:xfrm>
          <a:prstGeom prst="rect">
            <a:avLst/>
          </a:prstGeom>
          <a:noFill/>
          <a:ln>
            <a:noFill/>
          </a:ln>
          <a:extLst>
            <a:ext uri="{909E8E84-426E-40DD-AFC4-6F175D3DCCD1}"/>
            <a:ext uri="{91240B29-F687-4F45-9708-019B960494DF}"/>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eaLnBrk="0" hangingPunct="0">
              <a:defRPr/>
            </a:pPr>
            <a:r>
              <a:rPr lang="en-US" altLang="zh-CN" sz="3600" b="1" dirty="0" smtClean="0">
                <a:solidFill>
                  <a:srgbClr val="CC3300"/>
                </a:solidFill>
                <a:effectLst>
                  <a:outerShdw blurRad="38100" dist="38100" dir="2700000" algn="tl">
                    <a:srgbClr val="000000">
                      <a:alpha val="43137"/>
                    </a:srgbClr>
                  </a:outerShdw>
                </a:effectLst>
                <a:latin typeface="黑体" pitchFamily="2" charset="-122"/>
                <a:ea typeface="黑体" pitchFamily="2" charset="-122"/>
              </a:rPr>
              <a:t>6</a:t>
            </a:r>
            <a:r>
              <a:rPr lang="zh-CN" altLang="en-US" sz="3600" b="1" dirty="0" smtClean="0">
                <a:solidFill>
                  <a:srgbClr val="CC3300"/>
                </a:solidFill>
                <a:effectLst>
                  <a:outerShdw blurRad="38100" dist="38100" dir="2700000" algn="tl">
                    <a:srgbClr val="000000">
                      <a:alpha val="43137"/>
                    </a:srgbClr>
                  </a:outerShdw>
                </a:effectLst>
                <a:latin typeface="黑体" pitchFamily="2" charset="-122"/>
                <a:ea typeface="黑体" pitchFamily="2" charset="-122"/>
              </a:rPr>
              <a:t>、法学</a:t>
            </a:r>
            <a:r>
              <a:rPr lang="zh-CN" altLang="en-US" sz="3600" b="1" dirty="0">
                <a:solidFill>
                  <a:srgbClr val="CC3300"/>
                </a:solidFill>
                <a:effectLst>
                  <a:outerShdw blurRad="38100" dist="38100" dir="2700000" algn="tl">
                    <a:srgbClr val="000000">
                      <a:alpha val="43137"/>
                    </a:srgbClr>
                  </a:outerShdw>
                </a:effectLst>
                <a:latin typeface="黑体" pitchFamily="2" charset="-122"/>
                <a:ea typeface="黑体" pitchFamily="2" charset="-122"/>
              </a:rPr>
              <a:t>：</a:t>
            </a:r>
            <a:endParaRPr lang="zh-CN" altLang="en-US" sz="3600" b="1" dirty="0" smtClean="0">
              <a:solidFill>
                <a:srgbClr val="CC33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41" name="Text Box 11"/>
          <p:cNvSpPr txBox="1">
            <a:spLocks noChangeArrowheads="1"/>
          </p:cNvSpPr>
          <p:nvPr/>
        </p:nvSpPr>
        <p:spPr bwMode="auto">
          <a:xfrm>
            <a:off x="755650" y="5661025"/>
            <a:ext cx="2249488" cy="641350"/>
          </a:xfrm>
          <a:prstGeom prst="rect">
            <a:avLst/>
          </a:prstGeom>
          <a:noFill/>
          <a:ln>
            <a:noFill/>
          </a:ln>
          <a:extLst>
            <a:ext uri="{909E8E84-426E-40DD-AFC4-6F175D3DCCD1}"/>
            <a:ext uri="{91240B29-F687-4F45-9708-019B960494DF}"/>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eaLnBrk="0" hangingPunct="0">
              <a:defRPr/>
            </a:pPr>
            <a:r>
              <a:rPr lang="en-US" altLang="zh-CN" sz="3600" b="1" dirty="0" smtClean="0">
                <a:solidFill>
                  <a:srgbClr val="CC3300"/>
                </a:solidFill>
                <a:effectLst>
                  <a:outerShdw blurRad="38100" dist="38100" dir="2700000" algn="tl">
                    <a:srgbClr val="000000">
                      <a:alpha val="43137"/>
                    </a:srgbClr>
                  </a:outerShdw>
                </a:effectLst>
                <a:latin typeface="黑体" pitchFamily="2" charset="-122"/>
                <a:ea typeface="黑体" pitchFamily="2" charset="-122"/>
              </a:rPr>
              <a:t>7</a:t>
            </a:r>
            <a:r>
              <a:rPr lang="zh-CN" altLang="en-US" sz="3600" b="1" dirty="0" smtClean="0">
                <a:solidFill>
                  <a:srgbClr val="CC3300"/>
                </a:solidFill>
                <a:effectLst>
                  <a:outerShdw blurRad="38100" dist="38100" dir="2700000" algn="tl">
                    <a:srgbClr val="000000">
                      <a:alpha val="43137"/>
                    </a:srgbClr>
                  </a:outerShdw>
                </a:effectLst>
                <a:latin typeface="黑体" pitchFamily="2" charset="-122"/>
                <a:ea typeface="黑体" pitchFamily="2" charset="-122"/>
              </a:rPr>
              <a:t>、公历</a:t>
            </a:r>
            <a:r>
              <a:rPr lang="zh-CN" altLang="en-US" sz="3600" b="1" dirty="0">
                <a:solidFill>
                  <a:srgbClr val="CC3300"/>
                </a:solidFill>
                <a:effectLst>
                  <a:outerShdw blurRad="38100" dist="38100" dir="2700000" algn="tl">
                    <a:srgbClr val="000000">
                      <a:alpha val="43137"/>
                    </a:srgbClr>
                  </a:outerShdw>
                </a:effectLst>
                <a:latin typeface="黑体" pitchFamily="2" charset="-122"/>
                <a:ea typeface="黑体" pitchFamily="2" charset="-122"/>
              </a:rPr>
              <a:t>：</a:t>
            </a:r>
            <a:endParaRPr lang="zh-CN" altLang="en-US" sz="3600" b="1" dirty="0" smtClean="0">
              <a:solidFill>
                <a:srgbClr val="CC33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42" name="TextBox 41"/>
          <p:cNvSpPr txBox="1">
            <a:spLocks noChangeArrowheads="1"/>
          </p:cNvSpPr>
          <p:nvPr/>
        </p:nvSpPr>
        <p:spPr bwMode="auto">
          <a:xfrm>
            <a:off x="2987675" y="5734050"/>
            <a:ext cx="3167063" cy="641350"/>
          </a:xfrm>
          <a:prstGeom prst="rect">
            <a:avLst/>
          </a:prstGeom>
          <a:noFill/>
          <a:ln>
            <a:noFill/>
          </a:ln>
          <a:extLst>
            <a:ext uri="{909E8E84-426E-40DD-AFC4-6F175D3DCCD1}"/>
            <a:ext uri="{91240B29-F687-4F45-9708-019B960494DF}"/>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eaLnBrk="0" hangingPunct="0">
              <a:defRPr/>
            </a:pPr>
            <a:r>
              <a:rPr lang="zh-CN" altLang="en-US" sz="3600" b="1" dirty="0" smtClean="0">
                <a:solidFill>
                  <a:srgbClr val="0000CC"/>
                </a:solidFill>
                <a:effectLst>
                  <a:outerShdw blurRad="38100" dist="38100" dir="2700000" algn="tl">
                    <a:srgbClr val="000000">
                      <a:alpha val="43137"/>
                    </a:srgbClr>
                  </a:outerShdw>
                </a:effectLst>
                <a:latin typeface="黑体" pitchFamily="2" charset="-122"/>
                <a:ea typeface="黑体" pitchFamily="2" charset="-122"/>
              </a:rPr>
              <a:t>太阳历</a:t>
            </a:r>
            <a:r>
              <a:rPr lang="en-US" altLang="zh-CN" sz="3600" b="1" dirty="0" smtClean="0">
                <a:solidFill>
                  <a:srgbClr val="0000CC"/>
                </a:solidFill>
                <a:effectLst>
                  <a:outerShdw blurRad="38100" dist="38100" dir="2700000" algn="tl">
                    <a:srgbClr val="000000">
                      <a:alpha val="43137"/>
                    </a:srgbClr>
                  </a:outerShdw>
                </a:effectLst>
                <a:latin typeface="黑体" pitchFamily="2" charset="-122"/>
                <a:ea typeface="黑体" pitchFamily="2" charset="-122"/>
              </a:rPr>
              <a:t>/</a:t>
            </a:r>
            <a:r>
              <a:rPr lang="zh-CN" altLang="en-US" sz="3600" b="1" dirty="0" smtClean="0">
                <a:solidFill>
                  <a:srgbClr val="0000CC"/>
                </a:solidFill>
                <a:effectLst>
                  <a:outerShdw blurRad="38100" dist="38100" dir="2700000" algn="tl">
                    <a:srgbClr val="000000">
                      <a:alpha val="43137"/>
                    </a:srgbClr>
                  </a:outerShdw>
                </a:effectLst>
                <a:latin typeface="黑体" pitchFamily="2" charset="-122"/>
                <a:ea typeface="黑体" pitchFamily="2" charset="-122"/>
              </a:rPr>
              <a:t>儒略历</a:t>
            </a:r>
            <a:endParaRPr lang="zh-CN" altLang="en-US" sz="3600" b="1" dirty="0">
              <a:solidFill>
                <a:srgbClr val="0000CC"/>
              </a:solidFill>
              <a:effectLst>
                <a:outerShdw blurRad="38100" dist="38100" dir="2700000" algn="tl">
                  <a:srgbClr val="000000">
                    <a:alpha val="43137"/>
                  </a:srgbClr>
                </a:outerShdw>
              </a:effectLst>
              <a:latin typeface="黑体" pitchFamily="2" charset="-122"/>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0-#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0">
                                            <p:txEl>
                                              <p:pRg st="0" end="0"/>
                                            </p:txEl>
                                          </p:spTgt>
                                        </p:tgtEl>
                                        <p:attrNameLst>
                                          <p:attrName>style.visibility</p:attrName>
                                        </p:attrNameLst>
                                      </p:cBhvr>
                                      <p:to>
                                        <p:strVal val="visible"/>
                                      </p:to>
                                    </p:set>
                                    <p:animEffect transition="in" filter="fade">
                                      <p:cBhvr>
                                        <p:cTn id="19" dur="2000"/>
                                        <p:tgtEl>
                                          <p:spTgt spid="30">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1" presetClass="entr" presetSubtype="0"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770" decel="100000"/>
                                        <p:tgtEl>
                                          <p:spTgt spid="34"/>
                                        </p:tgtEl>
                                      </p:cBhvr>
                                    </p:animEffect>
                                    <p:animScale>
                                      <p:cBhvr>
                                        <p:cTn id="25" dur="770" decel="100000"/>
                                        <p:tgtEl>
                                          <p:spTgt spid="34"/>
                                        </p:tgtEl>
                                      </p:cBhvr>
                                      <p:from x="10000" y="10000"/>
                                      <p:to x="200000" y="450000"/>
                                    </p:animScale>
                                    <p:animScale>
                                      <p:cBhvr>
                                        <p:cTn id="26" dur="1230" accel="100000" fill="hold">
                                          <p:stCondLst>
                                            <p:cond delay="770"/>
                                          </p:stCondLst>
                                        </p:cTn>
                                        <p:tgtEl>
                                          <p:spTgt spid="34"/>
                                        </p:tgtEl>
                                      </p:cBhvr>
                                      <p:from x="200000" y="450000"/>
                                      <p:to x="100000" y="100000"/>
                                    </p:animScale>
                                    <p:set>
                                      <p:cBhvr>
                                        <p:cTn id="27" dur="770" fill="hold"/>
                                        <p:tgtEl>
                                          <p:spTgt spid="34"/>
                                        </p:tgtEl>
                                        <p:attrNameLst>
                                          <p:attrName>ppt_x</p:attrName>
                                        </p:attrNameLst>
                                      </p:cBhvr>
                                      <p:to>
                                        <p:strVal val="(0.5)"/>
                                      </p:to>
                                    </p:set>
                                    <p:anim from="(0.5)" to="(#ppt_x)" calcmode="lin" valueType="num">
                                      <p:cBhvr>
                                        <p:cTn id="28" dur="1230" accel="100000" fill="hold">
                                          <p:stCondLst>
                                            <p:cond delay="770"/>
                                          </p:stCondLst>
                                        </p:cTn>
                                        <p:tgtEl>
                                          <p:spTgt spid="34"/>
                                        </p:tgtEl>
                                        <p:attrNameLst>
                                          <p:attrName>ppt_x</p:attrName>
                                        </p:attrNameLst>
                                      </p:cBhvr>
                                    </p:anim>
                                    <p:set>
                                      <p:cBhvr>
                                        <p:cTn id="29" dur="770" fill="hold"/>
                                        <p:tgtEl>
                                          <p:spTgt spid="34"/>
                                        </p:tgtEl>
                                        <p:attrNameLst>
                                          <p:attrName>ppt_y</p:attrName>
                                        </p:attrNameLst>
                                      </p:cBhvr>
                                      <p:to>
                                        <p:strVal val="(#ppt_y+0.4)"/>
                                      </p:to>
                                    </p:set>
                                    <p:anim from="(#ppt_y+0.4)" to="(#ppt_y)" calcmode="lin" valueType="num">
                                      <p:cBhvr>
                                        <p:cTn id="30" dur="1230" accel="100000" fill="hold">
                                          <p:stCondLst>
                                            <p:cond delay="770"/>
                                          </p:stCondLst>
                                        </p:cTn>
                                        <p:tgtEl>
                                          <p:spTgt spid="34"/>
                                        </p:tgtEl>
                                        <p:attrNameLst>
                                          <p:attrName>ppt_y</p:attrName>
                                        </p:attrNameLst>
                                      </p:cBhvr>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1000"/>
                                        <p:tgtEl>
                                          <p:spTgt spid="33"/>
                                        </p:tgtEl>
                                      </p:cBhvr>
                                    </p:animEffect>
                                    <p:anim calcmode="lin" valueType="num">
                                      <p:cBhvr>
                                        <p:cTn id="43" dur="1000" fill="hold"/>
                                        <p:tgtEl>
                                          <p:spTgt spid="33"/>
                                        </p:tgtEl>
                                        <p:attrNameLst>
                                          <p:attrName>ppt_x</p:attrName>
                                        </p:attrNameLst>
                                      </p:cBhvr>
                                      <p:tavLst>
                                        <p:tav tm="0">
                                          <p:val>
                                            <p:strVal val="#ppt_x"/>
                                          </p:val>
                                        </p:tav>
                                        <p:tav tm="100000">
                                          <p:val>
                                            <p:strVal val="#ppt_x"/>
                                          </p:val>
                                        </p:tav>
                                      </p:tavLst>
                                    </p:anim>
                                    <p:anim calcmode="lin" valueType="num">
                                      <p:cBhvr>
                                        <p:cTn id="4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grpId="0" nodeType="click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1000"/>
                                        <p:tgtEl>
                                          <p:spTgt spid="42"/>
                                        </p:tgtEl>
                                      </p:cBhvr>
                                    </p:animEffect>
                                    <p:anim calcmode="lin" valueType="num">
                                      <p:cBhvr>
                                        <p:cTn id="50" dur="1000" fill="hold"/>
                                        <p:tgtEl>
                                          <p:spTgt spid="42"/>
                                        </p:tgtEl>
                                        <p:attrNameLst>
                                          <p:attrName>ppt_x</p:attrName>
                                        </p:attrNameLst>
                                      </p:cBhvr>
                                      <p:tavLst>
                                        <p:tav tm="0">
                                          <p:val>
                                            <p:strVal val="#ppt_x"/>
                                          </p:val>
                                        </p:tav>
                                        <p:tav tm="100000">
                                          <p:val>
                                            <p:strVal val="#ppt_x"/>
                                          </p:val>
                                        </p:tav>
                                      </p:tavLst>
                                    </p:anim>
                                    <p:anim calcmode="lin" valueType="num">
                                      <p:cBhvr>
                                        <p:cTn id="5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2" grpId="0"/>
      <p:bldP spid="33" grpId="0"/>
      <p:bldP spid="34"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p:cNvSpPr>
          <p:nvPr>
            <p:ph type="body" idx="1"/>
          </p:nvPr>
        </p:nvSpPr>
        <p:spPr>
          <a:xfrm>
            <a:off x="611188" y="1700213"/>
            <a:ext cx="8229600" cy="4525962"/>
          </a:xfrm>
        </p:spPr>
        <p:txBody>
          <a:bodyPr/>
          <a:lstStyle/>
          <a:p>
            <a:pPr>
              <a:spcBef>
                <a:spcPct val="0"/>
              </a:spcBef>
              <a:buFontTx/>
              <a:buNone/>
            </a:pPr>
            <a:r>
              <a:rPr lang="zh-CN" altLang="en-US" sz="4000" b="1" smtClean="0">
                <a:ea typeface="黑体" pitchFamily="2" charset="-122"/>
              </a:rPr>
              <a:t>希腊文学、雕塑</a:t>
            </a:r>
            <a:r>
              <a:rPr lang="en-US" altLang="zh-CN" sz="4000" b="1" smtClean="0">
                <a:ea typeface="黑体" pitchFamily="2" charset="-122"/>
              </a:rPr>
              <a:t>——</a:t>
            </a:r>
            <a:r>
              <a:rPr lang="zh-CN" altLang="en-US" sz="4000" b="1" smtClean="0">
                <a:ea typeface="黑体" pitchFamily="2" charset="-122"/>
              </a:rPr>
              <a:t>“</a:t>
            </a:r>
            <a:r>
              <a:rPr lang="zh-CN" altLang="en-US" sz="4000" b="1" smtClean="0">
                <a:solidFill>
                  <a:schemeClr val="hlink"/>
                </a:solidFill>
                <a:ea typeface="黑体" pitchFamily="2" charset="-122"/>
              </a:rPr>
              <a:t>英雄</a:t>
            </a:r>
            <a:r>
              <a:rPr lang="zh-CN" altLang="en-US" sz="4000" b="1" smtClean="0">
                <a:ea typeface="黑体" pitchFamily="2" charset="-122"/>
              </a:rPr>
              <a:t>的赞歌”</a:t>
            </a:r>
          </a:p>
          <a:p>
            <a:pPr>
              <a:buFont typeface="Arial" charset="0"/>
              <a:buNone/>
            </a:pPr>
            <a:r>
              <a:rPr lang="zh-CN" altLang="en-US" sz="4000" b="1" smtClean="0">
                <a:ea typeface="黑体" pitchFamily="2" charset="-122"/>
              </a:rPr>
              <a:t>希腊、罗马建筑</a:t>
            </a:r>
            <a:r>
              <a:rPr lang="en-US" altLang="zh-CN" sz="4000" b="1" smtClean="0">
                <a:ea typeface="黑体" pitchFamily="2" charset="-122"/>
              </a:rPr>
              <a:t>——</a:t>
            </a:r>
            <a:r>
              <a:rPr lang="zh-CN" altLang="en-US" sz="4000" b="1" smtClean="0">
                <a:ea typeface="黑体" pitchFamily="2" charset="-122"/>
              </a:rPr>
              <a:t>“</a:t>
            </a:r>
            <a:r>
              <a:rPr lang="zh-CN" altLang="en-US" sz="4000" b="1" smtClean="0">
                <a:solidFill>
                  <a:schemeClr val="hlink"/>
                </a:solidFill>
                <a:ea typeface="黑体" pitchFamily="2" charset="-122"/>
              </a:rPr>
              <a:t>人体</a:t>
            </a:r>
            <a:r>
              <a:rPr lang="zh-CN" altLang="en-US" sz="4000" b="1" smtClean="0">
                <a:ea typeface="黑体" pitchFamily="2" charset="-122"/>
              </a:rPr>
              <a:t>的尺度”</a:t>
            </a:r>
          </a:p>
          <a:p>
            <a:pPr>
              <a:buFont typeface="Arial" charset="0"/>
              <a:buNone/>
            </a:pPr>
            <a:r>
              <a:rPr lang="zh-CN" altLang="en-US" sz="4000" b="1" smtClean="0">
                <a:ea typeface="黑体" pitchFamily="2" charset="-122"/>
              </a:rPr>
              <a:t>古希腊哲学</a:t>
            </a:r>
            <a:r>
              <a:rPr lang="en-US" altLang="zh-CN" sz="4000" b="1" smtClean="0">
                <a:ea typeface="黑体" pitchFamily="2" charset="-122"/>
              </a:rPr>
              <a:t>——</a:t>
            </a:r>
            <a:r>
              <a:rPr lang="zh-CN" altLang="en-US" sz="4000" b="1" smtClean="0">
                <a:ea typeface="黑体" pitchFamily="2" charset="-122"/>
              </a:rPr>
              <a:t>“</a:t>
            </a:r>
            <a:r>
              <a:rPr lang="zh-CN" altLang="en-US" sz="4000" b="1" smtClean="0">
                <a:solidFill>
                  <a:schemeClr val="hlink"/>
                </a:solidFill>
                <a:ea typeface="黑体" pitchFamily="2" charset="-122"/>
              </a:rPr>
              <a:t>人性</a:t>
            </a:r>
            <a:r>
              <a:rPr lang="zh-CN" altLang="en-US" sz="4000" b="1" smtClean="0">
                <a:ea typeface="黑体" pitchFamily="2" charset="-122"/>
              </a:rPr>
              <a:t>的思考”</a:t>
            </a:r>
          </a:p>
          <a:p>
            <a:pPr>
              <a:spcBef>
                <a:spcPct val="0"/>
              </a:spcBef>
              <a:buFontTx/>
              <a:buNone/>
            </a:pPr>
            <a:r>
              <a:rPr lang="zh-CN" altLang="en-US" sz="4000" b="1" smtClean="0">
                <a:ea typeface="黑体" pitchFamily="2" charset="-122"/>
              </a:rPr>
              <a:t>古罗马法学</a:t>
            </a:r>
            <a:r>
              <a:rPr lang="en-US" altLang="zh-CN" sz="4000" b="1" smtClean="0">
                <a:ea typeface="黑体" pitchFamily="2" charset="-122"/>
              </a:rPr>
              <a:t>——</a:t>
            </a:r>
            <a:r>
              <a:rPr lang="zh-CN" altLang="en-US" sz="4000" b="1" smtClean="0">
                <a:ea typeface="黑体" pitchFamily="2" charset="-122"/>
              </a:rPr>
              <a:t>“</a:t>
            </a:r>
            <a:r>
              <a:rPr lang="zh-CN" altLang="en-US" sz="4000" b="1" smtClean="0">
                <a:solidFill>
                  <a:schemeClr val="hlink"/>
                </a:solidFill>
                <a:ea typeface="黑体" pitchFamily="2" charset="-122"/>
              </a:rPr>
              <a:t>行为</a:t>
            </a:r>
            <a:r>
              <a:rPr lang="zh-CN" altLang="en-US" sz="4000" b="1" smtClean="0">
                <a:ea typeface="黑体" pitchFamily="2" charset="-122"/>
              </a:rPr>
              <a:t>的规范”</a:t>
            </a:r>
          </a:p>
          <a:p>
            <a:pPr>
              <a:spcBef>
                <a:spcPct val="0"/>
              </a:spcBef>
              <a:buFontTx/>
              <a:buNone/>
            </a:pPr>
            <a:r>
              <a:rPr lang="zh-CN" altLang="en-US" sz="4000" b="1" smtClean="0">
                <a:ea typeface="黑体" pitchFamily="2" charset="-122"/>
              </a:rPr>
              <a:t>古罗马历法</a:t>
            </a:r>
            <a:r>
              <a:rPr lang="en-US" altLang="zh-CN" sz="4000" b="1" smtClean="0">
                <a:ea typeface="黑体" pitchFamily="2" charset="-122"/>
              </a:rPr>
              <a:t>——</a:t>
            </a:r>
            <a:r>
              <a:rPr lang="zh-CN" altLang="en-US" sz="4000" b="1" smtClean="0">
                <a:ea typeface="黑体" pitchFamily="2" charset="-122"/>
              </a:rPr>
              <a:t>“</a:t>
            </a:r>
            <a:r>
              <a:rPr lang="zh-CN" altLang="en-US" sz="4000" b="1" smtClean="0">
                <a:solidFill>
                  <a:schemeClr val="hlink"/>
                </a:solidFill>
                <a:ea typeface="黑体" pitchFamily="2" charset="-122"/>
              </a:rPr>
              <a:t>生活</a:t>
            </a:r>
            <a:r>
              <a:rPr lang="zh-CN" altLang="en-US" sz="4000" b="1" smtClean="0">
                <a:ea typeface="黑体" pitchFamily="2" charset="-122"/>
              </a:rPr>
              <a:t>的需求”</a:t>
            </a:r>
          </a:p>
          <a:p>
            <a:endParaRPr lang="zh-CN" altLang="en-US" sz="4000" b="1" smtClean="0">
              <a:ea typeface="黑体" pitchFamily="2" charset="-122"/>
            </a:endParaRPr>
          </a:p>
        </p:txBody>
      </p:sp>
      <p:sp>
        <p:nvSpPr>
          <p:cNvPr id="29701" name="TextBox 8"/>
          <p:cNvSpPr txBox="1">
            <a:spLocks noChangeArrowheads="1"/>
          </p:cNvSpPr>
          <p:nvPr/>
        </p:nvSpPr>
        <p:spPr bwMode="auto">
          <a:xfrm>
            <a:off x="250825" y="87313"/>
            <a:ext cx="4537075" cy="519112"/>
          </a:xfrm>
          <a:prstGeom prst="rect">
            <a:avLst/>
          </a:prstGeom>
          <a:noFill/>
          <a:ln w="9525">
            <a:noFill/>
            <a:miter lim="800000"/>
            <a:headEnd/>
            <a:tailEnd/>
          </a:ln>
        </p:spPr>
        <p:txBody>
          <a:bodyPr>
            <a:spAutoFit/>
          </a:bodyPr>
          <a:lstStyle/>
          <a:p>
            <a:r>
              <a:rPr lang="zh-CN" altLang="en-US" sz="2800" b="1">
                <a:solidFill>
                  <a:srgbClr val="FFFF00"/>
                </a:solidFill>
                <a:latin typeface="微软雅黑"/>
                <a:ea typeface="微软雅黑"/>
                <a:cs typeface="微软雅黑"/>
              </a:rPr>
              <a:t>第</a:t>
            </a:r>
            <a:r>
              <a:rPr lang="en-US" altLang="zh-CN" sz="2800" b="1">
                <a:solidFill>
                  <a:srgbClr val="FFFF00"/>
                </a:solidFill>
                <a:latin typeface="微软雅黑"/>
                <a:ea typeface="微软雅黑"/>
                <a:cs typeface="微软雅黑"/>
              </a:rPr>
              <a:t>6</a:t>
            </a:r>
            <a:r>
              <a:rPr lang="zh-CN" altLang="en-US" sz="2800" b="1">
                <a:solidFill>
                  <a:srgbClr val="FFFF00"/>
                </a:solidFill>
                <a:latin typeface="微软雅黑"/>
                <a:ea typeface="微软雅黑"/>
                <a:cs typeface="微软雅黑"/>
              </a:rPr>
              <a:t>课 希腊罗马古典文化</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4213" y="836613"/>
            <a:ext cx="7920037" cy="120015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lang="zh-CN" altLang="en-US" sz="3600" dirty="0">
                <a:solidFill>
                  <a:srgbClr val="C00000"/>
                </a:solidFill>
                <a:latin typeface="微软雅黑" pitchFamily="34" charset="-122"/>
                <a:ea typeface="微软雅黑" pitchFamily="34" charset="-122"/>
              </a:rPr>
              <a:t>“光荣属于希腊，伟大属于罗马”</a:t>
            </a:r>
            <a:endParaRPr lang="en-US" altLang="zh-CN" sz="3600" dirty="0">
              <a:solidFill>
                <a:srgbClr val="C00000"/>
              </a:solidFill>
              <a:latin typeface="微软雅黑" pitchFamily="34" charset="-122"/>
              <a:ea typeface="微软雅黑" pitchFamily="34" charset="-122"/>
            </a:endParaRPr>
          </a:p>
          <a:p>
            <a:pPr fontAlgn="auto">
              <a:spcBef>
                <a:spcPts val="0"/>
              </a:spcBef>
              <a:spcAft>
                <a:spcPts val="0"/>
              </a:spcAft>
              <a:defRPr/>
            </a:pPr>
            <a:r>
              <a:rPr lang="en-US" altLang="zh-CN" sz="3600" dirty="0">
                <a:solidFill>
                  <a:srgbClr val="C00000"/>
                </a:solidFill>
                <a:latin typeface="微软雅黑" pitchFamily="34" charset="-122"/>
                <a:ea typeface="微软雅黑" pitchFamily="34" charset="-122"/>
              </a:rPr>
              <a:t>                             ——</a:t>
            </a:r>
            <a:r>
              <a:rPr lang="zh-CN" altLang="en-US" sz="3600" dirty="0">
                <a:solidFill>
                  <a:srgbClr val="C00000"/>
                </a:solidFill>
                <a:latin typeface="微软雅黑" pitchFamily="34" charset="-122"/>
                <a:ea typeface="微软雅黑" pitchFamily="34" charset="-122"/>
              </a:rPr>
              <a:t>诗人爱伦坡</a:t>
            </a:r>
            <a:endParaRPr lang="en-US" altLang="zh-CN" sz="3600" dirty="0">
              <a:solidFill>
                <a:srgbClr val="C00000"/>
              </a:solidFill>
              <a:latin typeface="微软雅黑" pitchFamily="34" charset="-122"/>
              <a:ea typeface="微软雅黑" pitchFamily="34" charset="-122"/>
            </a:endParaRPr>
          </a:p>
        </p:txBody>
      </p:sp>
      <p:pic>
        <p:nvPicPr>
          <p:cNvPr id="4" name="图片 3" descr="timg (3).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0" y="2565400"/>
            <a:ext cx="1728788" cy="1727200"/>
          </a:xfrm>
          <a:prstGeom prst="rect">
            <a:avLst/>
          </a:prstGeom>
          <a:noFill/>
          <a:ln w="9525">
            <a:noFill/>
            <a:miter lim="800000"/>
            <a:headEnd/>
            <a:tailEnd/>
          </a:ln>
        </p:spPr>
      </p:pic>
      <p:sp>
        <p:nvSpPr>
          <p:cNvPr id="6" name="矩形标注 5"/>
          <p:cNvSpPr/>
          <p:nvPr/>
        </p:nvSpPr>
        <p:spPr>
          <a:xfrm>
            <a:off x="2627313" y="2636838"/>
            <a:ext cx="4824412" cy="1079500"/>
          </a:xfrm>
          <a:prstGeom prst="wedgeRectCallout">
            <a:avLst>
              <a:gd name="adj1" fmla="val -75952"/>
              <a:gd name="adj2" fmla="val -16974"/>
            </a:avLst>
          </a:prstGeom>
        </p:spPr>
        <p:style>
          <a:lnRef idx="2">
            <a:schemeClr val="dk1"/>
          </a:lnRef>
          <a:fillRef idx="1">
            <a:schemeClr val="lt1"/>
          </a:fillRef>
          <a:effectRef idx="0">
            <a:schemeClr val="dk1"/>
          </a:effectRef>
          <a:fontRef idx="minor">
            <a:schemeClr val="dk1"/>
          </a:fontRef>
        </p:style>
        <p:txBody>
          <a:bodyPr anchor="ctr"/>
          <a:lstStyle/>
          <a:p>
            <a:pPr fontAlgn="auto">
              <a:spcBef>
                <a:spcPts val="0"/>
              </a:spcBef>
              <a:spcAft>
                <a:spcPts val="0"/>
              </a:spcAft>
              <a:defRPr/>
            </a:pPr>
            <a:r>
              <a:rPr lang="zh-CN" altLang="en-US" sz="2000" b="1" dirty="0">
                <a:latin typeface="+mn-ea"/>
              </a:rPr>
              <a:t>    </a:t>
            </a:r>
            <a:r>
              <a:rPr lang="zh-CN" altLang="en-US" sz="2000" b="1" dirty="0">
                <a:solidFill>
                  <a:srgbClr val="000099"/>
                </a:solidFill>
                <a:latin typeface="楷体" pitchFamily="49" charset="-122"/>
                <a:ea typeface="楷体" pitchFamily="49" charset="-122"/>
              </a:rPr>
              <a:t>我知道古代希腊是欧洲文明的发祥地。古代希腊、罗马的文化真的如此辉煌吗？他们的文化有什么特点啊？</a:t>
            </a:r>
            <a:endParaRPr lang="zh-CN" altLang="en-US" sz="2000" b="1" dirty="0">
              <a:solidFill>
                <a:srgbClr val="000099"/>
              </a:solidFill>
              <a:latin typeface="楷体" pitchFamily="49" charset="-122"/>
              <a:ea typeface="楷体" pitchFamily="49" charset="-122"/>
            </a:endParaRPr>
          </a:p>
        </p:txBody>
      </p:sp>
      <p:pic>
        <p:nvPicPr>
          <p:cNvPr id="7" name="图片 6" descr="timg.jpg"/>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7954963" y="5373688"/>
            <a:ext cx="1189037" cy="1484312"/>
          </a:xfrm>
          <a:prstGeom prst="rect">
            <a:avLst/>
          </a:prstGeom>
          <a:noFill/>
          <a:ln w="9525">
            <a:noFill/>
            <a:miter lim="800000"/>
            <a:headEnd/>
            <a:tailEnd/>
          </a:ln>
        </p:spPr>
      </p:pic>
      <p:sp>
        <p:nvSpPr>
          <p:cNvPr id="8" name="矩形标注 7"/>
          <p:cNvSpPr/>
          <p:nvPr/>
        </p:nvSpPr>
        <p:spPr>
          <a:xfrm>
            <a:off x="2627313" y="4292600"/>
            <a:ext cx="4824412" cy="1368425"/>
          </a:xfrm>
          <a:prstGeom prst="wedgeRectCallout">
            <a:avLst>
              <a:gd name="adj1" fmla="val 64456"/>
              <a:gd name="adj2" fmla="val 77412"/>
            </a:avLst>
          </a:prstGeom>
        </p:spPr>
        <p:style>
          <a:lnRef idx="2">
            <a:schemeClr val="dk1"/>
          </a:lnRef>
          <a:fillRef idx="1">
            <a:schemeClr val="lt1"/>
          </a:fillRef>
          <a:effectRef idx="0">
            <a:schemeClr val="dk1"/>
          </a:effectRef>
          <a:fontRef idx="minor">
            <a:schemeClr val="dk1"/>
          </a:fontRef>
        </p:style>
        <p:txBody>
          <a:bodyPr anchor="ctr"/>
          <a:lstStyle/>
          <a:p>
            <a:pPr fontAlgn="auto">
              <a:spcBef>
                <a:spcPts val="0"/>
              </a:spcBef>
              <a:spcAft>
                <a:spcPts val="0"/>
              </a:spcAft>
              <a:defRPr/>
            </a:pPr>
            <a:r>
              <a:rPr lang="zh-CN" altLang="en-US" sz="2000" b="1" dirty="0">
                <a:latin typeface="+mn-ea"/>
              </a:rPr>
              <a:t>    </a:t>
            </a:r>
            <a:r>
              <a:rPr lang="zh-CN" altLang="en-US" sz="2000" b="1" dirty="0">
                <a:latin typeface="楷体" pitchFamily="49" charset="-122"/>
                <a:ea typeface="楷体" pitchFamily="49" charset="-122"/>
              </a:rPr>
              <a:t>是啊！古希腊和罗马在文化上都取得了辉煌的成就，为人类留下了宝贵的精神财富。至于希腊、罗马古典文化的特点嘛？！我带你一起去看看就知道了！</a:t>
            </a:r>
            <a:endParaRPr lang="zh-CN" altLang="en-US" sz="2000" b="1" dirty="0">
              <a:latin typeface="楷体" pitchFamily="49" charset="-122"/>
              <a:ea typeface="楷体" pitchFamily="49" charset="-122"/>
            </a:endParaRPr>
          </a:p>
        </p:txBody>
      </p:sp>
      <p:sp>
        <p:nvSpPr>
          <p:cNvPr id="16390" name="TextBox 8"/>
          <p:cNvSpPr txBox="1">
            <a:spLocks noChangeArrowheads="1"/>
          </p:cNvSpPr>
          <p:nvPr/>
        </p:nvSpPr>
        <p:spPr bwMode="auto">
          <a:xfrm>
            <a:off x="250825" y="87313"/>
            <a:ext cx="4537075" cy="457200"/>
          </a:xfrm>
          <a:prstGeom prst="rect">
            <a:avLst/>
          </a:prstGeom>
          <a:noFill/>
          <a:ln w="9525">
            <a:noFill/>
            <a:miter lim="800000"/>
            <a:headEnd/>
            <a:tailEnd/>
          </a:ln>
        </p:spPr>
        <p:txBody>
          <a:bodyPr>
            <a:spAutoFit/>
          </a:bodyPr>
          <a:lstStyle/>
          <a:p>
            <a:r>
              <a:rPr lang="zh-CN" altLang="en-US" sz="2400" b="1">
                <a:solidFill>
                  <a:srgbClr val="FFFF00"/>
                </a:solidFill>
                <a:latin typeface="微软雅黑"/>
                <a:ea typeface="微软雅黑"/>
                <a:cs typeface="微软雅黑"/>
              </a:rPr>
              <a:t>第</a:t>
            </a:r>
            <a:r>
              <a:rPr lang="en-US" altLang="zh-CN" sz="2400" b="1">
                <a:solidFill>
                  <a:srgbClr val="FFFF00"/>
                </a:solidFill>
                <a:latin typeface="微软雅黑"/>
                <a:ea typeface="微软雅黑"/>
                <a:cs typeface="微软雅黑"/>
              </a:rPr>
              <a:t>6</a:t>
            </a:r>
            <a:r>
              <a:rPr lang="zh-CN" altLang="en-US" sz="2400" b="1">
                <a:solidFill>
                  <a:srgbClr val="FFFF00"/>
                </a:solidFill>
                <a:latin typeface="微软雅黑"/>
                <a:ea typeface="微软雅黑"/>
                <a:cs typeface="微软雅黑"/>
              </a:rPr>
              <a:t>课 希腊罗马古典文化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childTnLst>
                          </p:cTn>
                        </p:par>
                        <p:par>
                          <p:cTn id="17" fill="hold">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Box 1"/>
          <p:cNvSpPr txBox="1">
            <a:spLocks noChangeArrowheads="1"/>
          </p:cNvSpPr>
          <p:nvPr/>
        </p:nvSpPr>
        <p:spPr bwMode="auto">
          <a:xfrm>
            <a:off x="179388" y="44450"/>
            <a:ext cx="5113337" cy="461963"/>
          </a:xfrm>
          <a:prstGeom prst="rect">
            <a:avLst/>
          </a:prstGeom>
          <a:noFill/>
          <a:ln w="9525">
            <a:noFill/>
            <a:miter lim="800000"/>
            <a:headEnd/>
            <a:tailEnd/>
          </a:ln>
        </p:spPr>
        <p:txBody>
          <a:bodyPr>
            <a:spAutoFit/>
          </a:bodyPr>
          <a:lstStyle/>
          <a:p>
            <a:r>
              <a:rPr lang="zh-CN" altLang="en-US" sz="2400" b="1">
                <a:solidFill>
                  <a:srgbClr val="FFFF00"/>
                </a:solidFill>
                <a:latin typeface="微软雅黑"/>
                <a:ea typeface="微软雅黑"/>
                <a:cs typeface="微软雅黑"/>
              </a:rPr>
              <a:t>希腊文学、雕塑</a:t>
            </a:r>
            <a:r>
              <a:rPr lang="en-US" altLang="zh-CN" sz="2400" b="1">
                <a:solidFill>
                  <a:srgbClr val="FFFF00"/>
                </a:solidFill>
                <a:latin typeface="微软雅黑"/>
                <a:ea typeface="微软雅黑"/>
                <a:cs typeface="微软雅黑"/>
              </a:rPr>
              <a:t>——</a:t>
            </a:r>
            <a:r>
              <a:rPr lang="zh-CN" altLang="en-US" sz="2400" b="1">
                <a:solidFill>
                  <a:srgbClr val="FFFF00"/>
                </a:solidFill>
                <a:latin typeface="微软雅黑"/>
                <a:ea typeface="微软雅黑"/>
                <a:cs typeface="微软雅黑"/>
              </a:rPr>
              <a:t>“英雄的赞歌”</a:t>
            </a:r>
          </a:p>
        </p:txBody>
      </p:sp>
      <p:pic>
        <p:nvPicPr>
          <p:cNvPr id="17410" name="图片 2" descr="timg.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0" y="620713"/>
            <a:ext cx="1189038" cy="1484312"/>
          </a:xfrm>
          <a:prstGeom prst="rect">
            <a:avLst/>
          </a:prstGeom>
          <a:noFill/>
          <a:ln w="9525">
            <a:noFill/>
            <a:miter lim="800000"/>
            <a:headEnd/>
            <a:tailEnd/>
          </a:ln>
        </p:spPr>
      </p:pic>
      <p:sp>
        <p:nvSpPr>
          <p:cNvPr id="4" name="矩形标注 3"/>
          <p:cNvSpPr/>
          <p:nvPr/>
        </p:nvSpPr>
        <p:spPr>
          <a:xfrm>
            <a:off x="2555875" y="765175"/>
            <a:ext cx="4895850" cy="792163"/>
          </a:xfrm>
          <a:prstGeom prst="wedgeRectCallout">
            <a:avLst>
              <a:gd name="adj1" fmla="val -80107"/>
              <a:gd name="adj2" fmla="val -18553"/>
            </a:avLst>
          </a:prstGeom>
        </p:spPr>
        <p:style>
          <a:lnRef idx="2">
            <a:schemeClr val="dk1"/>
          </a:lnRef>
          <a:fillRef idx="1">
            <a:schemeClr val="lt1"/>
          </a:fillRef>
          <a:effectRef idx="0">
            <a:schemeClr val="dk1"/>
          </a:effectRef>
          <a:fontRef idx="minor">
            <a:schemeClr val="dk1"/>
          </a:fontRef>
        </p:style>
        <p:txBody>
          <a:bodyPr anchor="ctr"/>
          <a:lstStyle/>
          <a:p>
            <a:pPr fontAlgn="auto">
              <a:spcBef>
                <a:spcPts val="0"/>
              </a:spcBef>
              <a:spcAft>
                <a:spcPts val="0"/>
              </a:spcAft>
              <a:defRPr/>
            </a:pPr>
            <a:r>
              <a:rPr lang="zh-CN" altLang="en-US" sz="2000" b="1" dirty="0">
                <a:solidFill>
                  <a:schemeClr val="tx1"/>
                </a:solidFill>
                <a:latin typeface="楷体" pitchFamily="49" charset="-122"/>
                <a:ea typeface="楷体" pitchFamily="49" charset="-122"/>
              </a:rPr>
              <a:t>古希腊有一部宝贵的文学遗产，你知道是什么吗？</a:t>
            </a:r>
            <a:endParaRPr lang="zh-CN" altLang="en-US" sz="2000" b="1" dirty="0">
              <a:solidFill>
                <a:schemeClr val="tx1"/>
              </a:solidFill>
              <a:latin typeface="楷体" pitchFamily="49" charset="-122"/>
              <a:ea typeface="楷体" pitchFamily="49" charset="-122"/>
            </a:endParaRPr>
          </a:p>
        </p:txBody>
      </p:sp>
      <p:pic>
        <p:nvPicPr>
          <p:cNvPr id="5" name="图片 4" descr="timg (3).jpg"/>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7415213" y="1628775"/>
            <a:ext cx="1728787" cy="1728788"/>
          </a:xfrm>
          <a:prstGeom prst="rect">
            <a:avLst/>
          </a:prstGeom>
          <a:noFill/>
          <a:ln w="9525">
            <a:noFill/>
            <a:miter lim="800000"/>
            <a:headEnd/>
            <a:tailEnd/>
          </a:ln>
        </p:spPr>
      </p:pic>
      <p:sp>
        <p:nvSpPr>
          <p:cNvPr id="6" name="矩形标注 5"/>
          <p:cNvSpPr/>
          <p:nvPr/>
        </p:nvSpPr>
        <p:spPr>
          <a:xfrm>
            <a:off x="4211638" y="1773238"/>
            <a:ext cx="3024187" cy="576262"/>
          </a:xfrm>
          <a:prstGeom prst="wedgeRectCallout">
            <a:avLst>
              <a:gd name="adj1" fmla="val 60394"/>
              <a:gd name="adj2" fmla="val -5313"/>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altLang="zh-CN" sz="2800" b="1" dirty="0">
                <a:solidFill>
                  <a:srgbClr val="000099"/>
                </a:solidFill>
                <a:latin typeface="楷体" pitchFamily="49" charset="-122"/>
                <a:ea typeface="楷体" pitchFamily="49" charset="-122"/>
              </a:rPr>
              <a:t>《</a:t>
            </a:r>
            <a:r>
              <a:rPr lang="zh-CN" altLang="en-US" sz="2800" b="1" dirty="0">
                <a:solidFill>
                  <a:srgbClr val="000099"/>
                </a:solidFill>
                <a:latin typeface="楷体" pitchFamily="49" charset="-122"/>
                <a:ea typeface="楷体" pitchFamily="49" charset="-122"/>
              </a:rPr>
              <a:t>荷马史诗</a:t>
            </a:r>
            <a:r>
              <a:rPr lang="en-US" altLang="zh-CN" sz="2800" b="1" dirty="0">
                <a:solidFill>
                  <a:srgbClr val="000099"/>
                </a:solidFill>
                <a:latin typeface="楷体" pitchFamily="49" charset="-122"/>
                <a:ea typeface="楷体" pitchFamily="49" charset="-122"/>
              </a:rPr>
              <a:t>》</a:t>
            </a:r>
            <a:endParaRPr lang="zh-CN" altLang="en-US" sz="2800" b="1" dirty="0">
              <a:solidFill>
                <a:srgbClr val="000099"/>
              </a:solidFill>
              <a:latin typeface="楷体" pitchFamily="49" charset="-122"/>
              <a:ea typeface="楷体" pitchFamily="49" charset="-122"/>
            </a:endParaRPr>
          </a:p>
        </p:txBody>
      </p:sp>
      <p:sp>
        <p:nvSpPr>
          <p:cNvPr id="8" name="矩形 7"/>
          <p:cNvSpPr/>
          <p:nvPr/>
        </p:nvSpPr>
        <p:spPr>
          <a:xfrm>
            <a:off x="684213" y="2852738"/>
            <a:ext cx="6983412" cy="1827212"/>
          </a:xfrm>
          <a:prstGeom prst="rect">
            <a:avLst/>
          </a:prstGeom>
          <a:solidFill>
            <a:schemeClr val="bg1">
              <a:alpha val="70000"/>
            </a:schemeClr>
          </a:solidFill>
        </p:spPr>
        <p:txBody>
          <a:bodyPr>
            <a:spAutoFit/>
          </a:bodyPr>
          <a:lstStyle/>
          <a:p>
            <a:pPr fontAlgn="auto">
              <a:lnSpc>
                <a:spcPts val="2300"/>
              </a:lnSpc>
              <a:spcBef>
                <a:spcPts val="0"/>
              </a:spcBef>
              <a:spcAft>
                <a:spcPts val="0"/>
              </a:spcAft>
              <a:defRPr/>
            </a:pPr>
            <a:r>
              <a:rPr lang="en-US" altLang="zh-CN" b="1" dirty="0">
                <a:latin typeface="+mn-ea"/>
                <a:ea typeface="+mn-ea"/>
              </a:rPr>
              <a:t>    《</a:t>
            </a:r>
            <a:r>
              <a:rPr lang="zh-CN" altLang="en-US" b="1" dirty="0">
                <a:latin typeface="+mn-ea"/>
                <a:ea typeface="+mn-ea"/>
              </a:rPr>
              <a:t>荷马史诗</a:t>
            </a:r>
            <a:r>
              <a:rPr lang="en-US" altLang="zh-CN" b="1" dirty="0">
                <a:latin typeface="+mn-ea"/>
                <a:ea typeface="+mn-ea"/>
              </a:rPr>
              <a:t>》</a:t>
            </a:r>
            <a:r>
              <a:rPr lang="zh-CN" altLang="en-US" b="1" dirty="0">
                <a:latin typeface="+mn-ea"/>
                <a:ea typeface="+mn-ea"/>
              </a:rPr>
              <a:t>是两部长篇史诗</a:t>
            </a:r>
            <a:r>
              <a:rPr lang="en-US" altLang="zh-CN" b="1" dirty="0">
                <a:latin typeface="+mn-ea"/>
                <a:ea typeface="+mn-ea"/>
              </a:rPr>
              <a:t>《</a:t>
            </a:r>
            <a:r>
              <a:rPr lang="zh-CN" altLang="en-US" b="1" dirty="0">
                <a:latin typeface="+mn-ea"/>
                <a:ea typeface="+mn-ea"/>
              </a:rPr>
              <a:t>伊利亚特</a:t>
            </a:r>
            <a:r>
              <a:rPr lang="en-US" altLang="zh-CN" b="1" dirty="0">
                <a:latin typeface="+mn-ea"/>
                <a:ea typeface="+mn-ea"/>
              </a:rPr>
              <a:t>》</a:t>
            </a:r>
            <a:r>
              <a:rPr lang="zh-CN" altLang="en-US" b="1" dirty="0">
                <a:latin typeface="+mn-ea"/>
                <a:ea typeface="+mn-ea"/>
              </a:rPr>
              <a:t>和</a:t>
            </a:r>
            <a:r>
              <a:rPr lang="en-US" altLang="zh-CN" b="1" dirty="0">
                <a:latin typeface="+mn-ea"/>
                <a:ea typeface="+mn-ea"/>
              </a:rPr>
              <a:t>《</a:t>
            </a:r>
            <a:r>
              <a:rPr lang="zh-CN" altLang="en-US" b="1" dirty="0">
                <a:latin typeface="+mn-ea"/>
                <a:ea typeface="+mn-ea"/>
              </a:rPr>
              <a:t>奥德赛</a:t>
            </a:r>
            <a:r>
              <a:rPr lang="en-US" altLang="zh-CN" b="1" dirty="0">
                <a:latin typeface="+mn-ea"/>
                <a:ea typeface="+mn-ea"/>
              </a:rPr>
              <a:t>》</a:t>
            </a:r>
            <a:r>
              <a:rPr lang="zh-CN" altLang="en-US" b="1" dirty="0">
                <a:latin typeface="+mn-ea"/>
                <a:ea typeface="+mn-ea"/>
              </a:rPr>
              <a:t>的统称。</a:t>
            </a:r>
            <a:r>
              <a:rPr lang="en-US" altLang="zh-CN" b="1" dirty="0">
                <a:latin typeface="+mn-ea"/>
                <a:ea typeface="+mn-ea"/>
              </a:rPr>
              <a:t>《</a:t>
            </a:r>
            <a:r>
              <a:rPr lang="zh-CN" altLang="en-US" b="1" dirty="0">
                <a:latin typeface="+mn-ea"/>
                <a:ea typeface="+mn-ea"/>
              </a:rPr>
              <a:t>伊利亚特</a:t>
            </a:r>
            <a:r>
              <a:rPr lang="en-US" altLang="zh-CN" b="1" dirty="0">
                <a:latin typeface="+mn-ea"/>
                <a:ea typeface="+mn-ea"/>
              </a:rPr>
              <a:t>》</a:t>
            </a:r>
            <a:r>
              <a:rPr lang="zh-CN" altLang="en-US" b="1" dirty="0">
                <a:latin typeface="+mn-ea"/>
                <a:ea typeface="+mn-ea"/>
              </a:rPr>
              <a:t>和</a:t>
            </a:r>
            <a:r>
              <a:rPr lang="en-US" altLang="zh-CN" b="1" dirty="0">
                <a:latin typeface="+mn-ea"/>
                <a:ea typeface="+mn-ea"/>
              </a:rPr>
              <a:t>《</a:t>
            </a:r>
            <a:r>
              <a:rPr lang="zh-CN" altLang="en-US" b="1" dirty="0">
                <a:latin typeface="+mn-ea"/>
                <a:ea typeface="+mn-ea"/>
              </a:rPr>
              <a:t>奥德赛</a:t>
            </a:r>
            <a:r>
              <a:rPr lang="en-US" altLang="zh-CN" b="1" dirty="0">
                <a:latin typeface="+mn-ea"/>
                <a:ea typeface="+mn-ea"/>
              </a:rPr>
              <a:t>》</a:t>
            </a:r>
            <a:r>
              <a:rPr lang="zh-CN" altLang="en-US" b="1" dirty="0">
                <a:latin typeface="+mn-ea"/>
                <a:ea typeface="+mn-ea"/>
              </a:rPr>
              <a:t>处理的主题分别是在特洛伊战争中，阿基琉斯与阿伽门农间的争端，以及特洛伊沦陷后，奥德修斯返回伊萨卡岛上的王国，与妻子珀涅罗珀团聚的故事。史诗用神奇的笔调描写了许多英雄的形象，使我们看到了作者对人的智慧的赞美，对神的邪恶的嘲笑！</a:t>
            </a:r>
            <a:endParaRPr lang="zh-CN" altLang="en-US" b="1" dirty="0">
              <a:latin typeface="+mn-ea"/>
              <a:ea typeface="+mn-ea"/>
            </a:endParaRPr>
          </a:p>
        </p:txBody>
      </p:sp>
      <p:sp>
        <p:nvSpPr>
          <p:cNvPr id="9" name="矩形 8"/>
          <p:cNvSpPr>
            <a:spLocks noChangeArrowheads="1"/>
          </p:cNvSpPr>
          <p:nvPr/>
        </p:nvSpPr>
        <p:spPr bwMode="auto">
          <a:xfrm>
            <a:off x="684213" y="4724400"/>
            <a:ext cx="8135937" cy="1463675"/>
          </a:xfrm>
          <a:prstGeom prst="rect">
            <a:avLst/>
          </a:prstGeom>
          <a:noFill/>
          <a:ln w="9525">
            <a:noFill/>
            <a:miter lim="800000"/>
            <a:headEnd/>
            <a:tailEnd/>
          </a:ln>
        </p:spPr>
        <p:txBody>
          <a:bodyPr>
            <a:spAutoFit/>
          </a:bodyPr>
          <a:lstStyle/>
          <a:p>
            <a:pPr>
              <a:lnSpc>
                <a:spcPct val="150000"/>
              </a:lnSpc>
            </a:pPr>
            <a:r>
              <a:rPr lang="zh-CN" altLang="en-US" sz="2000" b="1">
                <a:solidFill>
                  <a:srgbClr val="C00000"/>
                </a:solidFill>
                <a:latin typeface="微软雅黑"/>
                <a:ea typeface="微软雅黑"/>
                <a:cs typeface="微软雅黑"/>
              </a:rPr>
              <a:t>    “在荷马的作品里，每一个英雄都是许多性格特征充满生气的总和，荷马借不同的情景，把这种多方面的性格都揭示出来了。”</a:t>
            </a:r>
            <a:endParaRPr lang="en-US" altLang="zh-CN" sz="2000" b="1">
              <a:solidFill>
                <a:srgbClr val="C00000"/>
              </a:solidFill>
              <a:latin typeface="微软雅黑"/>
              <a:ea typeface="微软雅黑"/>
              <a:cs typeface="微软雅黑"/>
            </a:endParaRPr>
          </a:p>
          <a:p>
            <a:pPr>
              <a:lnSpc>
                <a:spcPct val="150000"/>
              </a:lnSpc>
            </a:pPr>
            <a:r>
              <a:rPr lang="en-US" altLang="zh-CN" sz="2000" b="1">
                <a:solidFill>
                  <a:srgbClr val="C00000"/>
                </a:solidFill>
                <a:latin typeface="微软雅黑"/>
                <a:ea typeface="微软雅黑"/>
                <a:cs typeface="微软雅黑"/>
              </a:rPr>
              <a:t>                                        </a:t>
            </a:r>
            <a:r>
              <a:rPr lang="zh-CN" altLang="en-US" sz="2000" b="1">
                <a:solidFill>
                  <a:srgbClr val="C00000"/>
                </a:solidFill>
                <a:latin typeface="微软雅黑"/>
                <a:ea typeface="微软雅黑"/>
                <a:cs typeface="微软雅黑"/>
              </a:rPr>
              <a:t> </a:t>
            </a:r>
            <a:r>
              <a:rPr lang="en-US" altLang="zh-CN" sz="2000" b="1">
                <a:solidFill>
                  <a:srgbClr val="C00000"/>
                </a:solidFill>
                <a:latin typeface="微软雅黑"/>
                <a:ea typeface="微软雅黑"/>
                <a:cs typeface="微软雅黑"/>
              </a:rPr>
              <a:t>——</a:t>
            </a:r>
            <a:r>
              <a:rPr lang="zh-CN" altLang="en-US" sz="2000" b="1">
                <a:solidFill>
                  <a:srgbClr val="C00000"/>
                </a:solidFill>
                <a:latin typeface="微软雅黑"/>
                <a:ea typeface="微软雅黑"/>
                <a:cs typeface="微软雅黑"/>
              </a:rPr>
              <a:t>（德）黑格尔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8313" y="1268413"/>
            <a:ext cx="4535487" cy="2378075"/>
          </a:xfrm>
          <a:prstGeom prst="rect">
            <a:avLst/>
          </a:prstGeom>
        </p:spPr>
        <p:txBody>
          <a:bodyPr>
            <a:spAutoFit/>
          </a:bodyPr>
          <a:lstStyle/>
          <a:p>
            <a:pPr>
              <a:lnSpc>
                <a:spcPct val="150000"/>
              </a:lnSpc>
            </a:pPr>
            <a:r>
              <a:rPr lang="zh-CN" altLang="en-US" sz="2000" b="1">
                <a:solidFill>
                  <a:srgbClr val="C00000"/>
                </a:solidFill>
                <a:latin typeface="宋体" charset="-122"/>
              </a:rPr>
              <a:t>    </a:t>
            </a:r>
            <a:r>
              <a:rPr lang="zh-CN" altLang="en-US" sz="2000" b="1">
                <a:solidFill>
                  <a:srgbClr val="C00000"/>
                </a:solidFill>
                <a:latin typeface="微软雅黑"/>
                <a:ea typeface="微软雅黑"/>
                <a:cs typeface="微软雅黑"/>
              </a:rPr>
              <a:t>“荷马的史诗以及全部神话</a:t>
            </a:r>
            <a:r>
              <a:rPr lang="en-US" altLang="zh-CN" sz="2000" b="1">
                <a:solidFill>
                  <a:srgbClr val="C00000"/>
                </a:solidFill>
                <a:latin typeface="微软雅黑"/>
                <a:ea typeface="微软雅黑"/>
                <a:cs typeface="微软雅黑"/>
              </a:rPr>
              <a:t>——</a:t>
            </a:r>
            <a:r>
              <a:rPr lang="zh-CN" altLang="en-US" sz="2000" b="1">
                <a:solidFill>
                  <a:srgbClr val="C00000"/>
                </a:solidFill>
                <a:latin typeface="微软雅黑"/>
                <a:ea typeface="微软雅黑"/>
                <a:cs typeface="微软雅黑"/>
              </a:rPr>
              <a:t>这就是希腊人由野蛮时代带入文明时代的主要遗产。”</a:t>
            </a:r>
            <a:endParaRPr lang="en-US" altLang="zh-CN" sz="2000" b="1">
              <a:solidFill>
                <a:srgbClr val="C00000"/>
              </a:solidFill>
              <a:latin typeface="微软雅黑"/>
              <a:ea typeface="微软雅黑"/>
              <a:cs typeface="微软雅黑"/>
            </a:endParaRPr>
          </a:p>
          <a:p>
            <a:pPr>
              <a:lnSpc>
                <a:spcPct val="150000"/>
              </a:lnSpc>
            </a:pPr>
            <a:r>
              <a:rPr lang="en-US" altLang="zh-CN" sz="2000" b="1">
                <a:solidFill>
                  <a:srgbClr val="C00000"/>
                </a:solidFill>
                <a:latin typeface="微软雅黑"/>
                <a:ea typeface="微软雅黑"/>
                <a:cs typeface="微软雅黑"/>
              </a:rPr>
              <a:t>                                  ——</a:t>
            </a:r>
            <a:r>
              <a:rPr lang="zh-CN" altLang="en-US" sz="2000" b="1">
                <a:solidFill>
                  <a:srgbClr val="C00000"/>
                </a:solidFill>
                <a:latin typeface="微软雅黑"/>
                <a:ea typeface="微软雅黑"/>
                <a:cs typeface="微软雅黑"/>
              </a:rPr>
              <a:t>（德）恩格斯</a:t>
            </a:r>
          </a:p>
        </p:txBody>
      </p:sp>
      <p:sp>
        <p:nvSpPr>
          <p:cNvPr id="5" name="TextBox 4"/>
          <p:cNvSpPr txBox="1"/>
          <p:nvPr/>
        </p:nvSpPr>
        <p:spPr>
          <a:xfrm>
            <a:off x="250825" y="4941888"/>
            <a:ext cx="8424863" cy="121602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r>
              <a:rPr lang="en-US" altLang="zh-CN" sz="3600" b="1">
                <a:solidFill>
                  <a:schemeClr val="tx1"/>
                </a:solidFill>
                <a:latin typeface="宋体" charset="-122"/>
              </a:rPr>
              <a:t>  《</a:t>
            </a:r>
            <a:r>
              <a:rPr lang="zh-CN" altLang="en-US" sz="3600" b="1">
                <a:solidFill>
                  <a:schemeClr val="tx1"/>
                </a:solidFill>
                <a:latin typeface="宋体" charset="-122"/>
              </a:rPr>
              <a:t>荷马史诗</a:t>
            </a:r>
            <a:r>
              <a:rPr lang="en-US" altLang="zh-CN" sz="3600" b="1">
                <a:solidFill>
                  <a:schemeClr val="tx1"/>
                </a:solidFill>
                <a:latin typeface="宋体" charset="-122"/>
              </a:rPr>
              <a:t>》</a:t>
            </a:r>
            <a:r>
              <a:rPr lang="zh-CN" altLang="en-US" sz="3600" b="1">
                <a:solidFill>
                  <a:schemeClr val="tx1"/>
                </a:solidFill>
                <a:latin typeface="宋体" charset="-122"/>
              </a:rPr>
              <a:t>是宝贵的文学遗产，也是了解早期希腊社会的重要文献。</a:t>
            </a:r>
          </a:p>
        </p:txBody>
      </p:sp>
      <p:sp>
        <p:nvSpPr>
          <p:cNvPr id="18435" name="TextBox 6"/>
          <p:cNvSpPr txBox="1">
            <a:spLocks noChangeArrowheads="1"/>
          </p:cNvSpPr>
          <p:nvPr/>
        </p:nvSpPr>
        <p:spPr bwMode="auto">
          <a:xfrm>
            <a:off x="179388" y="44450"/>
            <a:ext cx="5113337" cy="461963"/>
          </a:xfrm>
          <a:prstGeom prst="rect">
            <a:avLst/>
          </a:prstGeom>
          <a:noFill/>
          <a:ln w="9525">
            <a:noFill/>
            <a:miter lim="800000"/>
            <a:headEnd/>
            <a:tailEnd/>
          </a:ln>
        </p:spPr>
        <p:txBody>
          <a:bodyPr>
            <a:spAutoFit/>
          </a:bodyPr>
          <a:lstStyle/>
          <a:p>
            <a:r>
              <a:rPr lang="zh-CN" altLang="en-US" sz="2400" b="1">
                <a:solidFill>
                  <a:srgbClr val="FFFF00"/>
                </a:solidFill>
                <a:latin typeface="微软雅黑"/>
                <a:ea typeface="微软雅黑"/>
                <a:cs typeface="微软雅黑"/>
              </a:rPr>
              <a:t>希腊文学、雕塑</a:t>
            </a:r>
            <a:r>
              <a:rPr lang="en-US" altLang="zh-CN" sz="2400" b="1">
                <a:solidFill>
                  <a:srgbClr val="FFFF00"/>
                </a:solidFill>
                <a:latin typeface="微软雅黑"/>
                <a:ea typeface="微软雅黑"/>
                <a:cs typeface="微软雅黑"/>
              </a:rPr>
              <a:t>——</a:t>
            </a:r>
            <a:r>
              <a:rPr lang="zh-CN" altLang="en-US" sz="2400" b="1">
                <a:solidFill>
                  <a:srgbClr val="FFFF00"/>
                </a:solidFill>
                <a:latin typeface="微软雅黑"/>
                <a:ea typeface="微软雅黑"/>
                <a:cs typeface="微软雅黑"/>
              </a:rPr>
              <a:t>“英雄的赞歌”</a:t>
            </a:r>
          </a:p>
        </p:txBody>
      </p:sp>
      <p:pic>
        <p:nvPicPr>
          <p:cNvPr id="18437" name="Picture 2"/>
          <p:cNvPicPr>
            <a:picLocks noChangeAspect="1" noChangeArrowheads="1"/>
          </p:cNvPicPr>
          <p:nvPr/>
        </p:nvPicPr>
        <p:blipFill>
          <a:blip r:embed="rId2"/>
          <a:srcRect/>
          <a:stretch>
            <a:fillRect/>
          </a:stretch>
        </p:blipFill>
        <p:spPr bwMode="auto">
          <a:xfrm>
            <a:off x="5364163" y="620713"/>
            <a:ext cx="3492500" cy="4032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图片 110593" descr="米隆的《掷铁饼者》"/>
          <p:cNvPicPr>
            <a:picLocks noChangeAspect="1"/>
          </p:cNvPicPr>
          <p:nvPr/>
        </p:nvPicPr>
        <p:blipFill>
          <a:blip r:embed="rId3"/>
          <a:srcRect/>
          <a:stretch>
            <a:fillRect/>
          </a:stretch>
        </p:blipFill>
        <p:spPr bwMode="auto">
          <a:xfrm>
            <a:off x="0" y="981075"/>
            <a:ext cx="3563938" cy="5616575"/>
          </a:xfrm>
          <a:prstGeom prst="rect">
            <a:avLst/>
          </a:prstGeom>
          <a:noFill/>
          <a:ln w="9525">
            <a:noFill/>
            <a:miter lim="800000"/>
            <a:headEnd/>
            <a:tailEnd/>
          </a:ln>
        </p:spPr>
      </p:pic>
      <p:sp>
        <p:nvSpPr>
          <p:cNvPr id="110595" name="文本框 110594"/>
          <p:cNvSpPr txBox="1">
            <a:spLocks noChangeArrowheads="1"/>
          </p:cNvSpPr>
          <p:nvPr/>
        </p:nvSpPr>
        <p:spPr bwMode="auto">
          <a:xfrm>
            <a:off x="4859338" y="476250"/>
            <a:ext cx="4003675" cy="519113"/>
          </a:xfrm>
          <a:prstGeom prst="rect">
            <a:avLst/>
          </a:prstGeom>
          <a:noFill/>
          <a:ln w="9525">
            <a:noFill/>
            <a:miter lim="800000"/>
            <a:headEnd/>
            <a:tailEnd/>
          </a:ln>
        </p:spPr>
        <p:txBody>
          <a:bodyPr>
            <a:spAutoFit/>
          </a:bodyPr>
          <a:lstStyle/>
          <a:p>
            <a:r>
              <a:rPr lang="zh-CN" altLang="en-US" sz="2800" b="1">
                <a:solidFill>
                  <a:srgbClr val="FF0000"/>
                </a:solidFill>
                <a:ea typeface="微软雅黑"/>
                <a:cs typeface="微软雅黑"/>
              </a:rPr>
              <a:t>不完整，却是完美！</a:t>
            </a:r>
            <a:endParaRPr lang="zh-CN" altLang="en-US" b="1">
              <a:ea typeface="微软雅黑"/>
              <a:cs typeface="微软雅黑"/>
            </a:endParaRPr>
          </a:p>
        </p:txBody>
      </p:sp>
      <p:sp>
        <p:nvSpPr>
          <p:cNvPr id="110596" name="文本框 110595"/>
          <p:cNvSpPr txBox="1">
            <a:spLocks noChangeArrowheads="1"/>
          </p:cNvSpPr>
          <p:nvPr/>
        </p:nvSpPr>
        <p:spPr bwMode="auto">
          <a:xfrm>
            <a:off x="3849688" y="476250"/>
            <a:ext cx="612775" cy="5905500"/>
          </a:xfrm>
          <a:prstGeom prst="rect">
            <a:avLst/>
          </a:prstGeom>
          <a:noFill/>
          <a:ln w="9525">
            <a:noFill/>
            <a:miter lim="800000"/>
            <a:headEnd/>
            <a:tailEnd/>
          </a:ln>
        </p:spPr>
        <p:txBody>
          <a:bodyPr vert="eaVert">
            <a:spAutoFit/>
          </a:bodyPr>
          <a:lstStyle/>
          <a:p>
            <a:pPr>
              <a:spcBef>
                <a:spcPct val="50000"/>
              </a:spcBef>
            </a:pPr>
            <a:r>
              <a:rPr lang="zh-CN" altLang="en-US" sz="2800" b="1">
                <a:solidFill>
                  <a:schemeClr val="hlink"/>
                </a:solidFill>
                <a:ea typeface="微软雅黑"/>
                <a:cs typeface="微软雅黑"/>
              </a:rPr>
              <a:t>精神和肉体协调统一</a:t>
            </a:r>
            <a:r>
              <a:rPr lang="en-US" altLang="zh-CN" sz="2800" b="1">
                <a:solidFill>
                  <a:schemeClr val="hlink"/>
                </a:solidFill>
                <a:ea typeface="微软雅黑"/>
                <a:cs typeface="微软雅黑"/>
              </a:rPr>
              <a:t>——</a:t>
            </a:r>
            <a:r>
              <a:rPr lang="zh-CN" altLang="en-US" sz="2800" b="1">
                <a:solidFill>
                  <a:schemeClr val="hlink"/>
                </a:solidFill>
                <a:ea typeface="微软雅黑"/>
                <a:cs typeface="微软雅黑"/>
              </a:rPr>
              <a:t>掷铁饼者</a:t>
            </a:r>
          </a:p>
        </p:txBody>
      </p:sp>
      <p:pic>
        <p:nvPicPr>
          <p:cNvPr id="110597" name="图片 110596"/>
          <p:cNvPicPr>
            <a:picLocks noChangeAspect="1"/>
          </p:cNvPicPr>
          <p:nvPr/>
        </p:nvPicPr>
        <p:blipFill>
          <a:blip r:embed="rId4"/>
          <a:srcRect/>
          <a:stretch>
            <a:fillRect/>
          </a:stretch>
        </p:blipFill>
        <p:spPr bwMode="auto">
          <a:xfrm>
            <a:off x="4787900" y="1412875"/>
            <a:ext cx="2952750" cy="5038725"/>
          </a:xfrm>
          <a:prstGeom prst="rect">
            <a:avLst/>
          </a:prstGeom>
          <a:noFill/>
          <a:ln w="9525">
            <a:noFill/>
            <a:miter lim="800000"/>
            <a:headEnd/>
            <a:tailEnd/>
          </a:ln>
        </p:spPr>
      </p:pic>
      <p:sp>
        <p:nvSpPr>
          <p:cNvPr id="110598" name="文本框 110597"/>
          <p:cNvSpPr txBox="1">
            <a:spLocks noChangeArrowheads="1"/>
          </p:cNvSpPr>
          <p:nvPr/>
        </p:nvSpPr>
        <p:spPr bwMode="auto">
          <a:xfrm>
            <a:off x="7954963" y="1546225"/>
            <a:ext cx="1044575" cy="5051425"/>
          </a:xfrm>
          <a:prstGeom prst="rect">
            <a:avLst/>
          </a:prstGeom>
          <a:noFill/>
          <a:ln w="9525">
            <a:noFill/>
            <a:miter lim="800000"/>
            <a:headEnd/>
            <a:tailEnd/>
          </a:ln>
        </p:spPr>
        <p:txBody>
          <a:bodyPr vert="eaVert">
            <a:spAutoFit/>
          </a:bodyPr>
          <a:lstStyle/>
          <a:p>
            <a:r>
              <a:rPr lang="zh-CN" altLang="en-US" sz="2800" b="1">
                <a:solidFill>
                  <a:schemeClr val="accent2"/>
                </a:solidFill>
                <a:ea typeface="微软雅黑"/>
                <a:cs typeface="微软雅黑"/>
              </a:rPr>
              <a:t>纯洁如光芒、如和谐乐音</a:t>
            </a:r>
          </a:p>
          <a:p>
            <a:r>
              <a:rPr lang="zh-CN" altLang="en-US" sz="2800" b="1">
                <a:solidFill>
                  <a:schemeClr val="accent2"/>
                </a:solidFill>
                <a:ea typeface="微软雅黑"/>
                <a:cs typeface="微软雅黑"/>
              </a:rPr>
              <a:t>的完美女神</a:t>
            </a:r>
            <a:r>
              <a:rPr lang="en-US" altLang="zh-CN" sz="2800" b="1">
                <a:solidFill>
                  <a:schemeClr val="accent2"/>
                </a:solidFill>
                <a:ea typeface="微软雅黑"/>
                <a:cs typeface="微软雅黑"/>
              </a:rPr>
              <a:t>——</a:t>
            </a:r>
            <a:r>
              <a:rPr lang="zh-CN" altLang="en-US" sz="2800" b="1">
                <a:solidFill>
                  <a:schemeClr val="accent2"/>
                </a:solidFill>
                <a:ea typeface="微软雅黑"/>
                <a:cs typeface="微软雅黑"/>
              </a:rPr>
              <a:t>维纳斯</a:t>
            </a:r>
          </a:p>
        </p:txBody>
      </p:sp>
      <p:sp>
        <p:nvSpPr>
          <p:cNvPr id="31751" name="矩形 110598"/>
          <p:cNvSpPr>
            <a:spLocks noChangeArrowheads="1"/>
          </p:cNvSpPr>
          <p:nvPr/>
        </p:nvSpPr>
        <p:spPr bwMode="auto">
          <a:xfrm>
            <a:off x="-25400" y="0"/>
            <a:ext cx="1466850" cy="887413"/>
          </a:xfrm>
          <a:prstGeom prst="rect">
            <a:avLst/>
          </a:prstGeom>
          <a:solidFill>
            <a:schemeClr val="bg1"/>
          </a:solidFill>
          <a:ln w="63500">
            <a:solidFill>
              <a:srgbClr val="800000"/>
            </a:solidFill>
            <a:miter lim="800000"/>
            <a:headEnd/>
            <a:tailEnd/>
          </a:ln>
        </p:spPr>
        <p:txBody>
          <a:bodyPr wrap="none">
            <a:spAutoFit/>
          </a:bodyPr>
          <a:lstStyle/>
          <a:p>
            <a:r>
              <a:rPr lang="zh-CN" altLang="en-US" sz="4800" b="1">
                <a:solidFill>
                  <a:srgbClr val="FF0000"/>
                </a:solidFill>
                <a:ea typeface="微软雅黑"/>
                <a:cs typeface="微软雅黑"/>
              </a:rPr>
              <a:t>雕塑</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10594"/>
                                        </p:tgtEl>
                                        <p:attrNameLst>
                                          <p:attrName>style.visibility</p:attrName>
                                        </p:attrNameLst>
                                      </p:cBhvr>
                                      <p:to>
                                        <p:strVal val="visible"/>
                                      </p:to>
                                    </p:set>
                                    <p:animEffect transition="in" filter="diamond(in)">
                                      <p:cBhvr>
                                        <p:cTn id="7" dur="2000"/>
                                        <p:tgtEl>
                                          <p:spTgt spid="11059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110596"/>
                                        </p:tgtEl>
                                        <p:attrNameLst>
                                          <p:attrName>style.visibility</p:attrName>
                                        </p:attrNameLst>
                                      </p:cBhvr>
                                      <p:to>
                                        <p:strVal val="visible"/>
                                      </p:to>
                                    </p:set>
                                    <p:animEffect transition="in" filter="diamond(in)">
                                      <p:cBhvr>
                                        <p:cTn id="11" dur="2000"/>
                                        <p:tgtEl>
                                          <p:spTgt spid="110596"/>
                                        </p:tgtEl>
                                      </p:cBhvr>
                                    </p:animEffect>
                                  </p:childTnLst>
                                </p:cTn>
                              </p:par>
                            </p:childTnLst>
                          </p:cTn>
                        </p:par>
                      </p:childTnLst>
                    </p:cTn>
                  </p:par>
                  <p:par>
                    <p:cTn id="12" fill="hold">
                      <p:stCondLst>
                        <p:cond delay="indefinite"/>
                      </p:stCondLst>
                      <p:childTnLst>
                        <p:par>
                          <p:cTn id="13" fill="hold">
                            <p:stCondLst>
                              <p:cond delay="0"/>
                            </p:stCondLst>
                            <p:childTnLst>
                              <p:par>
                                <p:cTn id="14" presetID="20" presetClass="entr" presetSubtype="0" fill="hold" nodeType="clickEffect">
                                  <p:stCondLst>
                                    <p:cond delay="0"/>
                                  </p:stCondLst>
                                  <p:childTnLst>
                                    <p:set>
                                      <p:cBhvr>
                                        <p:cTn id="15" dur="1" fill="hold">
                                          <p:stCondLst>
                                            <p:cond delay="0"/>
                                          </p:stCondLst>
                                        </p:cTn>
                                        <p:tgtEl>
                                          <p:spTgt spid="110597"/>
                                        </p:tgtEl>
                                        <p:attrNameLst>
                                          <p:attrName>style.visibility</p:attrName>
                                        </p:attrNameLst>
                                      </p:cBhvr>
                                      <p:to>
                                        <p:strVal val="visible"/>
                                      </p:to>
                                    </p:set>
                                    <p:animEffect transition="in" filter="wedge">
                                      <p:cBhvr>
                                        <p:cTn id="16" dur="2000"/>
                                        <p:tgtEl>
                                          <p:spTgt spid="110597"/>
                                        </p:tgtEl>
                                      </p:cBhvr>
                                    </p:animEffect>
                                  </p:childTnLst>
                                </p:cTn>
                              </p:par>
                            </p:childTnLst>
                          </p:cTn>
                        </p:par>
                        <p:par>
                          <p:cTn id="17" fill="hold">
                            <p:stCondLst>
                              <p:cond delay="2000"/>
                            </p:stCondLst>
                            <p:childTnLst>
                              <p:par>
                                <p:cTn id="18" presetID="5" presetClass="entr" presetSubtype="10" fill="hold" grpId="0" nodeType="afterEffect">
                                  <p:stCondLst>
                                    <p:cond delay="0"/>
                                  </p:stCondLst>
                                  <p:childTnLst>
                                    <p:set>
                                      <p:cBhvr>
                                        <p:cTn id="19" dur="1" fill="hold">
                                          <p:stCondLst>
                                            <p:cond delay="0"/>
                                          </p:stCondLst>
                                        </p:cTn>
                                        <p:tgtEl>
                                          <p:spTgt spid="110598"/>
                                        </p:tgtEl>
                                        <p:attrNameLst>
                                          <p:attrName>style.visibility</p:attrName>
                                        </p:attrNameLst>
                                      </p:cBhvr>
                                      <p:to>
                                        <p:strVal val="visible"/>
                                      </p:to>
                                    </p:set>
                                    <p:animEffect transition="in" filter="checkerboard(across)">
                                      <p:cBhvr>
                                        <p:cTn id="20" dur="500"/>
                                        <p:tgtEl>
                                          <p:spTgt spid="110598"/>
                                        </p:tgtEl>
                                      </p:cBhvr>
                                    </p:animEffect>
                                  </p:childTnLst>
                                </p:cTn>
                              </p:par>
                            </p:childTnLst>
                          </p:cTn>
                        </p:par>
                        <p:par>
                          <p:cTn id="21" fill="hold">
                            <p:stCondLst>
                              <p:cond delay="2500"/>
                            </p:stCondLst>
                            <p:childTnLst>
                              <p:par>
                                <p:cTn id="22" presetID="2" presetClass="entr" presetSubtype="4" fill="hold" grpId="0" nodeType="afterEffect">
                                  <p:stCondLst>
                                    <p:cond delay="0"/>
                                  </p:stCondLst>
                                  <p:childTnLst>
                                    <p:set>
                                      <p:cBhvr>
                                        <p:cTn id="23" dur="1" fill="hold">
                                          <p:stCondLst>
                                            <p:cond delay="0"/>
                                          </p:stCondLst>
                                        </p:cTn>
                                        <p:tgtEl>
                                          <p:spTgt spid="110595"/>
                                        </p:tgtEl>
                                        <p:attrNameLst>
                                          <p:attrName>style.visibility</p:attrName>
                                        </p:attrNameLst>
                                      </p:cBhvr>
                                      <p:to>
                                        <p:strVal val="visible"/>
                                      </p:to>
                                    </p:set>
                                    <p:anim calcmode="lin" valueType="num">
                                      <p:cBhvr additive="base">
                                        <p:cTn id="24" dur="500" fill="hold"/>
                                        <p:tgtEl>
                                          <p:spTgt spid="110595"/>
                                        </p:tgtEl>
                                        <p:attrNameLst>
                                          <p:attrName>ppt_x</p:attrName>
                                        </p:attrNameLst>
                                      </p:cBhvr>
                                      <p:tavLst>
                                        <p:tav tm="0">
                                          <p:val>
                                            <p:strVal val="#ppt_x"/>
                                          </p:val>
                                        </p:tav>
                                        <p:tav tm="100000">
                                          <p:val>
                                            <p:strVal val="#ppt_x"/>
                                          </p:val>
                                        </p:tav>
                                      </p:tavLst>
                                    </p:anim>
                                    <p:anim calcmode="lin" valueType="num">
                                      <p:cBhvr additive="base">
                                        <p:cTn id="25" dur="500" fill="hold"/>
                                        <p:tgtEl>
                                          <p:spTgt spid="1105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p:bldP spid="110596" grpId="0"/>
      <p:bldP spid="11059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2"/>
          <p:cNvSpPr txBox="1">
            <a:spLocks noChangeArrowheads="1"/>
          </p:cNvSpPr>
          <p:nvPr/>
        </p:nvSpPr>
        <p:spPr bwMode="auto">
          <a:xfrm>
            <a:off x="179388" y="0"/>
            <a:ext cx="4648200" cy="823913"/>
          </a:xfrm>
          <a:prstGeom prst="rect">
            <a:avLst/>
          </a:prstGeom>
          <a:noFill/>
          <a:ln>
            <a:noFill/>
          </a:ln>
          <a:extLst>
            <a:ext uri="{909E8E84-426E-40DD-AFC4-6F175D3DCCD1}"/>
            <a:ext uri="{91240B29-F687-4F45-9708-019B960494DF}"/>
          </a:extLst>
        </p:spPr>
        <p:txBody>
          <a:bodyPr>
            <a:spAutoFit/>
          </a:bodyPr>
          <a:lstStyle/>
          <a:p>
            <a:pPr eaLnBrk="0" hangingPunct="0">
              <a:spcBef>
                <a:spcPct val="50000"/>
              </a:spcBef>
            </a:pPr>
            <a:r>
              <a:rPr lang="zh-CN" altLang="en-US" sz="4800" b="1">
                <a:solidFill>
                  <a:srgbClr val="FFC000"/>
                </a:solidFill>
                <a:effectLst>
                  <a:outerShdw blurRad="38100" dist="38100" dir="2700000" algn="tl">
                    <a:srgbClr val="C0C0C0"/>
                  </a:outerShdw>
                </a:effectLst>
                <a:latin typeface="Times New Roman" pitchFamily="18" charset="0"/>
                <a:ea typeface="黑体" pitchFamily="2" charset="-122"/>
              </a:rPr>
              <a:t>雕塑</a:t>
            </a:r>
          </a:p>
        </p:txBody>
      </p:sp>
      <p:sp>
        <p:nvSpPr>
          <p:cNvPr id="5" name="Rectangle 3"/>
          <p:cNvSpPr>
            <a:spLocks noChangeArrowheads="1"/>
          </p:cNvSpPr>
          <p:nvPr/>
        </p:nvSpPr>
        <p:spPr bwMode="auto">
          <a:xfrm>
            <a:off x="784225" y="5556250"/>
            <a:ext cx="8243888" cy="1093788"/>
          </a:xfrm>
          <a:prstGeom prst="rect">
            <a:avLst/>
          </a:prstGeom>
          <a:noFill/>
          <a:ln>
            <a:noFill/>
          </a:ln>
          <a:effectLst/>
          <a:extLst>
            <a:ext uri="{909E8E84-426E-40DD-AFC4-6F175D3DCCD1}"/>
            <a:ext uri="{91240B29-F687-4F45-9708-019B960494DF}"/>
            <a:ext uri="{AF507438-7753-43E0-B8FC-AC1667EBCBE1}"/>
          </a:extLst>
        </p:spPr>
        <p:txBody>
          <a:bodyPr anchor="ctr">
            <a:spAutoFit/>
          </a:bodyPr>
          <a:lstStyle/>
          <a:p>
            <a:pPr eaLnBrk="0" hangingPunct="0">
              <a:lnSpc>
                <a:spcPts val="3900"/>
              </a:lnSpc>
              <a:defRPr/>
            </a:pPr>
            <a:r>
              <a:rPr lang="zh-CN" altLang="en-US" sz="3600" b="1" dirty="0">
                <a:solidFill>
                  <a:srgbClr val="0000CC"/>
                </a:solidFill>
                <a:effectLst>
                  <a:outerShdw blurRad="38100" dist="38100" dir="2700000" algn="tl">
                    <a:srgbClr val="000000">
                      <a:alpha val="43137"/>
                    </a:srgbClr>
                  </a:outerShdw>
                </a:effectLst>
                <a:latin typeface="隶书" pitchFamily="49" charset="-122"/>
                <a:ea typeface="隶书" pitchFamily="49" charset="-122"/>
              </a:rPr>
              <a:t> 在公元前</a:t>
            </a:r>
            <a:r>
              <a:rPr lang="en-US" altLang="zh-CN" sz="3600" b="1" dirty="0">
                <a:solidFill>
                  <a:srgbClr val="0000CC"/>
                </a:solidFill>
                <a:effectLst>
                  <a:outerShdw blurRad="38100" dist="38100" dir="2700000" algn="tl">
                    <a:srgbClr val="000000">
                      <a:alpha val="43137"/>
                    </a:srgbClr>
                  </a:outerShdw>
                </a:effectLst>
                <a:latin typeface="隶书" pitchFamily="49" charset="-122"/>
                <a:ea typeface="隶书" pitchFamily="49" charset="-122"/>
              </a:rPr>
              <a:t>450</a:t>
            </a:r>
            <a:r>
              <a:rPr lang="zh-CN" altLang="en-US" sz="3600" b="1" dirty="0">
                <a:solidFill>
                  <a:srgbClr val="0000CC"/>
                </a:solidFill>
                <a:effectLst>
                  <a:outerShdw blurRad="38100" dist="38100" dir="2700000" algn="tl">
                    <a:srgbClr val="000000">
                      <a:alpha val="43137"/>
                    </a:srgbClr>
                  </a:outerShdw>
                </a:effectLst>
                <a:latin typeface="隶书" pitchFamily="49" charset="-122"/>
                <a:ea typeface="隶书" pitchFamily="49" charset="-122"/>
              </a:rPr>
              <a:t>年，在第一届奥林匹克运动会的举办地希腊奥林匹亚城，完工了一座巨大的宙斯神像。</a:t>
            </a:r>
            <a:r>
              <a:rPr lang="zh-CN" altLang="en-US" sz="2800" b="1" dirty="0">
                <a:solidFill>
                  <a:srgbClr val="0000CC"/>
                </a:solidFill>
                <a:effectLst>
                  <a:outerShdw blurRad="38100" dist="38100" dir="2700000" algn="tl">
                    <a:srgbClr val="000000">
                      <a:alpha val="43137"/>
                    </a:srgbClr>
                  </a:outerShdw>
                </a:effectLst>
                <a:latin typeface="隶书" pitchFamily="49" charset="-122"/>
                <a:ea typeface="隶书" pitchFamily="49" charset="-122"/>
              </a:rPr>
              <a:t> </a:t>
            </a:r>
          </a:p>
        </p:txBody>
      </p:sp>
      <p:sp>
        <p:nvSpPr>
          <p:cNvPr id="6" name="Text Box 4"/>
          <p:cNvSpPr txBox="1">
            <a:spLocks noChangeArrowheads="1"/>
          </p:cNvSpPr>
          <p:nvPr/>
        </p:nvSpPr>
        <p:spPr bwMode="auto">
          <a:xfrm>
            <a:off x="7380288" y="1196975"/>
            <a:ext cx="854075" cy="4311650"/>
          </a:xfrm>
          <a:prstGeom prst="rect">
            <a:avLst/>
          </a:prstGeom>
          <a:noFill/>
          <a:ln w="9525">
            <a:noFill/>
            <a:miter lim="800000"/>
            <a:headEnd/>
            <a:tailEnd/>
          </a:ln>
        </p:spPr>
        <p:txBody>
          <a:bodyPr vert="eaVert">
            <a:spAutoFit/>
          </a:bodyPr>
          <a:lstStyle/>
          <a:p>
            <a:pPr algn="ctr" eaLnBrk="0" hangingPunct="0">
              <a:defRPr/>
            </a:pPr>
            <a:r>
              <a:rPr lang="zh-CN" sz="44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古代世界奇观</a:t>
            </a:r>
          </a:p>
        </p:txBody>
      </p:sp>
      <p:pic>
        <p:nvPicPr>
          <p:cNvPr id="33797" name="Picture 4"/>
          <p:cNvPicPr>
            <a:picLocks noChangeAspect="1" noChangeArrowheads="1"/>
          </p:cNvPicPr>
          <p:nvPr/>
        </p:nvPicPr>
        <p:blipFill>
          <a:blip r:embed="rId2"/>
          <a:srcRect/>
          <a:stretch>
            <a:fillRect/>
          </a:stretch>
        </p:blipFill>
        <p:spPr bwMode="auto">
          <a:xfrm>
            <a:off x="1547813" y="620713"/>
            <a:ext cx="5751512" cy="4346575"/>
          </a:xfrm>
          <a:prstGeom prst="rect">
            <a:avLst/>
          </a:prstGeom>
          <a:noFill/>
          <a:ln w="9525">
            <a:noFill/>
            <a:miter lim="800000"/>
            <a:headEnd/>
            <a:tailEnd/>
          </a:ln>
        </p:spPr>
      </p:pic>
      <p:sp>
        <p:nvSpPr>
          <p:cNvPr id="11" name="矩形 10"/>
          <p:cNvSpPr/>
          <p:nvPr/>
        </p:nvSpPr>
        <p:spPr>
          <a:xfrm>
            <a:off x="5867400" y="3716338"/>
            <a:ext cx="1560513" cy="641350"/>
          </a:xfrm>
          <a:prstGeom prst="rect">
            <a:avLst/>
          </a:prstGeom>
        </p:spPr>
        <p:txBody>
          <a:bodyPr wrap="none">
            <a:spAutoFit/>
          </a:bodyPr>
          <a:lstStyle/>
          <a:p>
            <a:pPr eaLnBrk="0" hangingPunct="0"/>
            <a:r>
              <a:rPr lang="zh-CN" altLang="en-US" sz="3600" b="1">
                <a:solidFill>
                  <a:srgbClr val="FFFF00"/>
                </a:solidFill>
                <a:effectLst>
                  <a:outerShdw blurRad="38100" dist="38100" dir="2700000" algn="tl">
                    <a:srgbClr val="C0C0C0"/>
                  </a:outerShdw>
                </a:effectLst>
                <a:latin typeface="隶书"/>
                <a:ea typeface="隶书"/>
                <a:cs typeface="隶书"/>
              </a:rPr>
              <a:t>宙斯像</a:t>
            </a:r>
            <a:endParaRPr lang="zh-CN" altLang="en-US">
              <a:solidFill>
                <a:srgbClr val="FFFF00"/>
              </a:solidFill>
              <a:effectLst>
                <a:outerShdw blurRad="38100" dist="38100" dir="2700000" algn="tl">
                  <a:srgbClr val="C0C0C0"/>
                </a:outerShdw>
              </a:effectLst>
              <a:latin typeface="Calibri"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图片 2" descr="timg.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0" y="620713"/>
            <a:ext cx="1189038" cy="1484312"/>
          </a:xfrm>
          <a:prstGeom prst="rect">
            <a:avLst/>
          </a:prstGeom>
          <a:noFill/>
          <a:ln w="9525">
            <a:noFill/>
            <a:miter lim="800000"/>
            <a:headEnd/>
            <a:tailEnd/>
          </a:ln>
        </p:spPr>
      </p:pic>
      <p:sp>
        <p:nvSpPr>
          <p:cNvPr id="4" name="矩形标注 3"/>
          <p:cNvSpPr/>
          <p:nvPr/>
        </p:nvSpPr>
        <p:spPr>
          <a:xfrm>
            <a:off x="2555875" y="765175"/>
            <a:ext cx="4464050" cy="792163"/>
          </a:xfrm>
          <a:prstGeom prst="wedgeRectCallout">
            <a:avLst>
              <a:gd name="adj1" fmla="val -80107"/>
              <a:gd name="adj2" fmla="val -18553"/>
            </a:avLst>
          </a:prstGeom>
        </p:spPr>
        <p:style>
          <a:lnRef idx="2">
            <a:schemeClr val="dk1"/>
          </a:lnRef>
          <a:fillRef idx="1">
            <a:schemeClr val="lt1"/>
          </a:fillRef>
          <a:effectRef idx="0">
            <a:schemeClr val="dk1"/>
          </a:effectRef>
          <a:fontRef idx="minor">
            <a:schemeClr val="dk1"/>
          </a:fontRef>
        </p:style>
        <p:txBody>
          <a:bodyPr anchor="ctr"/>
          <a:lstStyle/>
          <a:p>
            <a:pPr fontAlgn="auto">
              <a:spcBef>
                <a:spcPts val="0"/>
              </a:spcBef>
              <a:spcAft>
                <a:spcPts val="0"/>
              </a:spcAft>
              <a:defRPr/>
            </a:pPr>
            <a:r>
              <a:rPr lang="zh-CN" altLang="en-US" sz="2000" b="1" dirty="0">
                <a:solidFill>
                  <a:schemeClr val="tx1"/>
                </a:solidFill>
                <a:latin typeface="楷体" pitchFamily="49" charset="-122"/>
                <a:ea typeface="楷体" pitchFamily="49" charset="-122"/>
              </a:rPr>
              <a:t>    你认为古希腊的文学和雕塑作品在塑造人物上什么共性吗？</a:t>
            </a:r>
            <a:endParaRPr lang="zh-CN" altLang="en-US" sz="2000" b="1" dirty="0">
              <a:solidFill>
                <a:schemeClr val="tx1"/>
              </a:solidFill>
              <a:latin typeface="楷体" pitchFamily="49" charset="-122"/>
              <a:ea typeface="楷体" pitchFamily="49" charset="-122"/>
            </a:endParaRPr>
          </a:p>
        </p:txBody>
      </p:sp>
      <p:pic>
        <p:nvPicPr>
          <p:cNvPr id="5" name="图片 4" descr="timg (3).jpg"/>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7415213" y="1628775"/>
            <a:ext cx="1728787" cy="1728788"/>
          </a:xfrm>
          <a:prstGeom prst="rect">
            <a:avLst/>
          </a:prstGeom>
          <a:noFill/>
          <a:ln w="9525">
            <a:noFill/>
            <a:miter lim="800000"/>
            <a:headEnd/>
            <a:tailEnd/>
          </a:ln>
        </p:spPr>
      </p:pic>
      <p:sp>
        <p:nvSpPr>
          <p:cNvPr id="6" name="矩形标注 5"/>
          <p:cNvSpPr/>
          <p:nvPr/>
        </p:nvSpPr>
        <p:spPr>
          <a:xfrm>
            <a:off x="2843213" y="1773238"/>
            <a:ext cx="4392612" cy="1008062"/>
          </a:xfrm>
          <a:prstGeom prst="wedgeRectCallout">
            <a:avLst>
              <a:gd name="adj1" fmla="val 60394"/>
              <a:gd name="adj2" fmla="val -5313"/>
            </a:avLst>
          </a:prstGeom>
        </p:spPr>
        <p:style>
          <a:lnRef idx="2">
            <a:schemeClr val="dk1"/>
          </a:lnRef>
          <a:fillRef idx="1">
            <a:schemeClr val="lt1"/>
          </a:fillRef>
          <a:effectRef idx="0">
            <a:schemeClr val="dk1"/>
          </a:effectRef>
          <a:fontRef idx="minor">
            <a:schemeClr val="dk1"/>
          </a:fontRef>
        </p:style>
        <p:txBody>
          <a:bodyPr anchor="ctr"/>
          <a:lstStyle/>
          <a:p>
            <a:pPr fontAlgn="auto">
              <a:spcBef>
                <a:spcPts val="0"/>
              </a:spcBef>
              <a:spcAft>
                <a:spcPts val="0"/>
              </a:spcAft>
              <a:defRPr/>
            </a:pPr>
            <a:r>
              <a:rPr lang="zh-CN" altLang="en-US" sz="2400" b="1" dirty="0">
                <a:solidFill>
                  <a:srgbClr val="000099"/>
                </a:solidFill>
                <a:latin typeface="楷体" pitchFamily="49" charset="-122"/>
                <a:ea typeface="楷体" pitchFamily="49" charset="-122"/>
              </a:rPr>
              <a:t>    都展现了人的力量、人的伟大、表达了对英雄的赞美！</a:t>
            </a:r>
            <a:endParaRPr lang="zh-CN" altLang="en-US" sz="2400" b="1" dirty="0">
              <a:solidFill>
                <a:srgbClr val="000099"/>
              </a:solidFill>
              <a:latin typeface="楷体" pitchFamily="49" charset="-122"/>
              <a:ea typeface="楷体" pitchFamily="49" charset="-122"/>
            </a:endParaRPr>
          </a:p>
        </p:txBody>
      </p:sp>
      <p:sp>
        <p:nvSpPr>
          <p:cNvPr id="7" name="TextBox 6"/>
          <p:cNvSpPr txBox="1">
            <a:spLocks noChangeArrowheads="1"/>
          </p:cNvSpPr>
          <p:nvPr/>
        </p:nvSpPr>
        <p:spPr bwMode="auto">
          <a:xfrm>
            <a:off x="323850" y="3716338"/>
            <a:ext cx="8820150" cy="708025"/>
          </a:xfrm>
          <a:prstGeom prst="rect">
            <a:avLst/>
          </a:prstGeom>
          <a:noFill/>
          <a:ln w="9525">
            <a:noFill/>
            <a:miter lim="800000"/>
            <a:headEnd/>
            <a:tailEnd/>
          </a:ln>
        </p:spPr>
        <p:txBody>
          <a:bodyPr>
            <a:spAutoFit/>
          </a:bodyPr>
          <a:lstStyle/>
          <a:p>
            <a:r>
              <a:rPr lang="zh-CN" altLang="en-US" sz="4000" b="1">
                <a:solidFill>
                  <a:srgbClr val="FF0000"/>
                </a:solidFill>
                <a:latin typeface="微软雅黑"/>
                <a:ea typeface="微软雅黑"/>
                <a:cs typeface="微软雅黑"/>
              </a:rPr>
              <a:t>希腊文学、雕塑</a:t>
            </a:r>
            <a:r>
              <a:rPr lang="en-US" altLang="zh-CN" sz="4000" b="1">
                <a:solidFill>
                  <a:srgbClr val="FF0000"/>
                </a:solidFill>
                <a:latin typeface="微软雅黑"/>
                <a:ea typeface="微软雅黑"/>
                <a:cs typeface="微软雅黑"/>
              </a:rPr>
              <a:t>——</a:t>
            </a:r>
            <a:r>
              <a:rPr lang="zh-CN" altLang="en-US" sz="4000" b="1">
                <a:solidFill>
                  <a:srgbClr val="FF0000"/>
                </a:solidFill>
                <a:latin typeface="微软雅黑"/>
                <a:ea typeface="微软雅黑"/>
                <a:cs typeface="微软雅黑"/>
              </a:rPr>
              <a:t>“英雄的赞歌”</a:t>
            </a:r>
          </a:p>
        </p:txBody>
      </p:sp>
      <p:sp>
        <p:nvSpPr>
          <p:cNvPr id="19462" name="TextBox 7"/>
          <p:cNvSpPr txBox="1">
            <a:spLocks noChangeArrowheads="1"/>
          </p:cNvSpPr>
          <p:nvPr/>
        </p:nvSpPr>
        <p:spPr bwMode="auto">
          <a:xfrm>
            <a:off x="179388" y="44450"/>
            <a:ext cx="5113337" cy="461963"/>
          </a:xfrm>
          <a:prstGeom prst="rect">
            <a:avLst/>
          </a:prstGeom>
          <a:noFill/>
          <a:ln w="9525">
            <a:noFill/>
            <a:miter lim="800000"/>
            <a:headEnd/>
            <a:tailEnd/>
          </a:ln>
        </p:spPr>
        <p:txBody>
          <a:bodyPr>
            <a:spAutoFit/>
          </a:bodyPr>
          <a:lstStyle/>
          <a:p>
            <a:r>
              <a:rPr lang="zh-CN" altLang="en-US" sz="2400" b="1">
                <a:solidFill>
                  <a:srgbClr val="FFFF00"/>
                </a:solidFill>
                <a:latin typeface="微软雅黑"/>
                <a:ea typeface="微软雅黑"/>
                <a:cs typeface="微软雅黑"/>
              </a:rPr>
              <a:t>希腊文学、雕塑</a:t>
            </a:r>
            <a:r>
              <a:rPr lang="en-US" altLang="zh-CN" sz="2400" b="1">
                <a:solidFill>
                  <a:srgbClr val="FFFF00"/>
                </a:solidFill>
                <a:latin typeface="微软雅黑"/>
                <a:ea typeface="微软雅黑"/>
                <a:cs typeface="微软雅黑"/>
              </a:rPr>
              <a:t>——</a:t>
            </a:r>
            <a:r>
              <a:rPr lang="zh-CN" altLang="en-US" sz="2400" b="1">
                <a:solidFill>
                  <a:srgbClr val="FFFF00"/>
                </a:solidFill>
                <a:latin typeface="微软雅黑"/>
                <a:ea typeface="微软雅黑"/>
                <a:cs typeface="微软雅黑"/>
              </a:rPr>
              <a:t>“英雄的赞歌”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Box 1"/>
          <p:cNvSpPr txBox="1">
            <a:spLocks noChangeArrowheads="1"/>
          </p:cNvSpPr>
          <p:nvPr/>
        </p:nvSpPr>
        <p:spPr bwMode="auto">
          <a:xfrm>
            <a:off x="179388" y="44450"/>
            <a:ext cx="5113337" cy="461963"/>
          </a:xfrm>
          <a:prstGeom prst="rect">
            <a:avLst/>
          </a:prstGeom>
          <a:noFill/>
          <a:ln w="9525">
            <a:noFill/>
            <a:miter lim="800000"/>
            <a:headEnd/>
            <a:tailEnd/>
          </a:ln>
        </p:spPr>
        <p:txBody>
          <a:bodyPr>
            <a:spAutoFit/>
          </a:bodyPr>
          <a:lstStyle/>
          <a:p>
            <a:r>
              <a:rPr lang="zh-CN" altLang="en-US" sz="2400" b="1">
                <a:solidFill>
                  <a:srgbClr val="FFFF00"/>
                </a:solidFill>
                <a:latin typeface="微软雅黑"/>
                <a:ea typeface="微软雅黑"/>
                <a:cs typeface="微软雅黑"/>
              </a:rPr>
              <a:t>希腊、罗马建筑</a:t>
            </a:r>
            <a:r>
              <a:rPr lang="en-US" altLang="zh-CN" sz="2400" b="1">
                <a:solidFill>
                  <a:srgbClr val="FFFF00"/>
                </a:solidFill>
                <a:latin typeface="微软雅黑"/>
                <a:ea typeface="微软雅黑"/>
                <a:cs typeface="微软雅黑"/>
              </a:rPr>
              <a:t>——</a:t>
            </a:r>
            <a:r>
              <a:rPr lang="zh-CN" altLang="en-US" sz="2400" b="1">
                <a:solidFill>
                  <a:srgbClr val="FFFF00"/>
                </a:solidFill>
                <a:latin typeface="微软雅黑"/>
                <a:ea typeface="微软雅黑"/>
                <a:cs typeface="微软雅黑"/>
              </a:rPr>
              <a:t>“人体的尺度”</a:t>
            </a:r>
          </a:p>
        </p:txBody>
      </p:sp>
      <p:pic>
        <p:nvPicPr>
          <p:cNvPr id="3" name="Picture 5" descr="https://timgsa.baidu.com/timg?image&amp;quality=80&amp;size=b9999_10000&amp;sec=1525192804366&amp;di=e2ec5f98a41aa10c3ea2e422386cbd23&amp;imgtype=0&amp;src=http%3A%2F%2Fn1.itc.cn%2Fimg8%2Fwb%2Frecom%2F2016%2F08%2F16%2F147135940898280212.JPEG"/>
          <p:cNvPicPr>
            <a:picLocks noChangeAspect="1" noChangeArrowheads="1"/>
          </p:cNvPicPr>
          <p:nvPr/>
        </p:nvPicPr>
        <p:blipFill>
          <a:blip r:embed="rId2" cstate="print"/>
          <a:srcRect/>
          <a:stretch>
            <a:fillRect/>
          </a:stretch>
        </p:blipFill>
        <p:spPr bwMode="auto">
          <a:xfrm>
            <a:off x="323528" y="1484784"/>
            <a:ext cx="5047417" cy="33123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ectangle 4"/>
          <p:cNvSpPr>
            <a:spLocks noChangeArrowheads="1"/>
          </p:cNvSpPr>
          <p:nvPr/>
        </p:nvSpPr>
        <p:spPr bwMode="auto">
          <a:xfrm>
            <a:off x="5435600" y="1628775"/>
            <a:ext cx="3384550" cy="3170238"/>
          </a:xfrm>
          <a:prstGeom prst="rect">
            <a:avLst/>
          </a:prstGeom>
          <a:solidFill>
            <a:schemeClr val="bg1">
              <a:alpha val="70000"/>
            </a:schemeClr>
          </a:solidFill>
        </p:spPr>
        <p:txBody>
          <a:bodyPr>
            <a:spAutoFit/>
          </a:bodyPr>
          <a:lstStyle/>
          <a:p>
            <a:pPr>
              <a:lnSpc>
                <a:spcPts val="3000"/>
              </a:lnSpc>
              <a:defRPr/>
            </a:pPr>
            <a:r>
              <a:rPr lang="zh-CN" altLang="en-US" sz="2800" b="1" dirty="0">
                <a:latin typeface="+mn-ea"/>
                <a:ea typeface="+mn-ea"/>
              </a:rPr>
              <a:t>    罗马建筑吸收了希腊建筑的特点，并有所创新。如石拱门、穹顶等，既坚固结实，又华丽宏伟。大竞技场是罗马的代表性建筑之一。</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2093</TotalTime>
  <Words>1916</Words>
  <PresentationFormat>全屏显示(4:3)</PresentationFormat>
  <Paragraphs>90</Paragraphs>
  <Slides>19</Slides>
  <Notes>3</Notes>
  <HiddenSlides>0</HiddenSlides>
  <MMClips>0</MMClips>
  <ScaleCrop>false</ScaleCrop>
  <HeadingPairs>
    <vt:vector size="6" baseType="variant">
      <vt:variant>
        <vt:lpstr>已用的字体</vt:lpstr>
      </vt:variant>
      <vt:variant>
        <vt:i4>11</vt:i4>
      </vt:variant>
      <vt:variant>
        <vt:lpstr>演示文稿设计模板</vt:lpstr>
      </vt:variant>
      <vt:variant>
        <vt:i4>1</vt:i4>
      </vt:variant>
      <vt:variant>
        <vt:lpstr>幻灯片标题</vt:lpstr>
      </vt:variant>
      <vt:variant>
        <vt:i4>19</vt:i4>
      </vt:variant>
    </vt:vector>
  </HeadingPairs>
  <TitlesOfParts>
    <vt:vector size="31" baseType="lpstr">
      <vt:lpstr>Calibri</vt:lpstr>
      <vt:lpstr>宋体</vt:lpstr>
      <vt:lpstr>Arial</vt:lpstr>
      <vt:lpstr>微软雅黑</vt:lpstr>
      <vt:lpstr>华文行楷</vt:lpstr>
      <vt:lpstr>黑体</vt:lpstr>
      <vt:lpstr>楷体</vt:lpstr>
      <vt:lpstr>Times New Roman</vt:lpstr>
      <vt:lpstr>隶书</vt:lpstr>
      <vt:lpstr>思源黑体 CN Heavy</vt:lpstr>
      <vt:lpstr>华文楷体</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dcterms:created xsi:type="dcterms:W3CDTF">2018-04-24T07:34:16Z</dcterms:created>
  <dcterms:modified xsi:type="dcterms:W3CDTF">2018-10-22T01:41:56Z</dcterms:modified>
</cp:coreProperties>
</file>