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50"/>
  </p:notesMasterIdLst>
  <p:handoutMasterIdLst>
    <p:handoutMasterId r:id="rId51"/>
  </p:handoutMasterIdLst>
  <p:sldIdLst>
    <p:sldId id="794" r:id="rId2"/>
    <p:sldId id="803" r:id="rId3"/>
    <p:sldId id="827" r:id="rId4"/>
    <p:sldId id="804" r:id="rId5"/>
    <p:sldId id="805" r:id="rId6"/>
    <p:sldId id="828" r:id="rId7"/>
    <p:sldId id="829" r:id="rId8"/>
    <p:sldId id="830" r:id="rId9"/>
    <p:sldId id="831" r:id="rId10"/>
    <p:sldId id="832" r:id="rId11"/>
    <p:sldId id="833" r:id="rId12"/>
    <p:sldId id="834" r:id="rId13"/>
    <p:sldId id="835" r:id="rId14"/>
    <p:sldId id="836" r:id="rId15"/>
    <p:sldId id="837" r:id="rId16"/>
    <p:sldId id="838" r:id="rId17"/>
    <p:sldId id="839" r:id="rId18"/>
    <p:sldId id="806" r:id="rId19"/>
    <p:sldId id="807" r:id="rId20"/>
    <p:sldId id="820" r:id="rId21"/>
    <p:sldId id="821" r:id="rId22"/>
    <p:sldId id="822" r:id="rId23"/>
    <p:sldId id="800" r:id="rId24"/>
    <p:sldId id="823" r:id="rId25"/>
    <p:sldId id="801" r:id="rId26"/>
    <p:sldId id="825" r:id="rId27"/>
    <p:sldId id="824" r:id="rId28"/>
    <p:sldId id="826" r:id="rId29"/>
    <p:sldId id="802" r:id="rId30"/>
    <p:sldId id="808" r:id="rId31"/>
    <p:sldId id="840" r:id="rId32"/>
    <p:sldId id="841" r:id="rId33"/>
    <p:sldId id="842" r:id="rId34"/>
    <p:sldId id="843" r:id="rId35"/>
    <p:sldId id="809" r:id="rId36"/>
    <p:sldId id="844" r:id="rId37"/>
    <p:sldId id="845" r:id="rId38"/>
    <p:sldId id="811" r:id="rId39"/>
    <p:sldId id="846" r:id="rId40"/>
    <p:sldId id="847" r:id="rId41"/>
    <p:sldId id="812" r:id="rId42"/>
    <p:sldId id="813" r:id="rId43"/>
    <p:sldId id="814" r:id="rId44"/>
    <p:sldId id="815" r:id="rId45"/>
    <p:sldId id="848" r:id="rId46"/>
    <p:sldId id="816" r:id="rId47"/>
    <p:sldId id="817" r:id="rId48"/>
    <p:sldId id="818" r:id="rId4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081F"/>
    <a:srgbClr val="0000FF"/>
    <a:srgbClr val="200179"/>
    <a:srgbClr val="FF6600"/>
    <a:srgbClr val="FB7884"/>
    <a:srgbClr val="33CCFF"/>
    <a:srgbClr val="F979C8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558" autoAdjust="0"/>
    <p:restoredTop sz="94660" autoAdjust="0"/>
  </p:normalViewPr>
  <p:slideViewPr>
    <p:cSldViewPr>
      <p:cViewPr varScale="1">
        <p:scale>
          <a:sx n="85" d="100"/>
          <a:sy n="85" d="100"/>
        </p:scale>
        <p:origin x="-882" y="-84"/>
      </p:cViewPr>
      <p:guideLst>
        <p:guide orient="horz" pos="2041"/>
        <p:guide pos="35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黑体" pitchFamily="49" charset="-122"/>
              </a:defRPr>
            </a:lvl1pPr>
          </a:lstStyle>
          <a:p>
            <a:pPr>
              <a:defRPr/>
            </a:pPr>
            <a:fld id="{41476615-E730-4B57-BC9E-B395236AD8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099" name="Rectangle 3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黑体" pitchFamily="49" charset="-122"/>
              </a:defRPr>
            </a:lvl1pPr>
          </a:lstStyle>
          <a:p>
            <a:pPr>
              <a:defRPr/>
            </a:pPr>
            <a:fld id="{4FEAFD38-91AD-437C-91A2-F5AD9E2D9A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>
              <a:latin typeface="Arial" charset="0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8FFACE49-2875-4667-B105-3B945B144E77}" type="slidenum">
              <a:rPr lang="zh-CN" altLang="en-US" sz="1800" smtClean="0">
                <a:latin typeface="Calibri" pitchFamily="34" charset="0"/>
                <a:ea typeface="宋体" charset="-122"/>
              </a:rPr>
              <a:pPr>
                <a:buFontTx/>
                <a:buNone/>
              </a:pPr>
              <a:t>1</a:t>
            </a:fld>
            <a:endParaRPr lang="en-US" altLang="zh-CN" sz="1800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70DA48DF-04C5-4251-8D23-6BD2F3459658}" type="slidenum">
              <a:rPr lang="en-US" altLang="zh-CN" smtClean="0">
                <a:latin typeface="Arial" charset="0"/>
              </a:rPr>
              <a:pPr>
                <a:buFont typeface="Arial" charset="0"/>
                <a:buNone/>
              </a:pPr>
              <a:t>32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>
              <a:latin typeface="Arial" charset="0"/>
            </a:endParaRPr>
          </a:p>
          <a:p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A0D90AA8-7FBE-48FC-B03B-2455C516DB70}" type="slidenum">
              <a:rPr lang="en-US" altLang="zh-CN" smtClean="0">
                <a:latin typeface="Arial" charset="0"/>
              </a:rPr>
              <a:pPr>
                <a:buFont typeface="Arial" charset="0"/>
                <a:buNone/>
              </a:pPr>
              <a:t>34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56322" name="Rectangle 1026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56323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381000" y="685800"/>
            <a:ext cx="6094413" cy="3429000"/>
          </a:xfrm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0787" cy="4114800"/>
          </a:xfrm>
          <a:noFill/>
        </p:spPr>
        <p:txBody>
          <a:bodyPr/>
          <a:lstStyle/>
          <a:p>
            <a:r>
              <a:rPr lang="zh-CN" altLang="en-US" smtClean="0">
                <a:latin typeface="Arial" charset="0"/>
              </a:rPr>
              <a:t>插入您所在国家</a:t>
            </a:r>
            <a:r>
              <a:rPr lang="en-US" altLang="zh-CN" smtClean="0">
                <a:latin typeface="Arial" charset="0"/>
              </a:rPr>
              <a:t>/</a:t>
            </a:r>
            <a:r>
              <a:rPr lang="zh-CN" altLang="en-US" smtClean="0">
                <a:latin typeface="Arial" charset="0"/>
              </a:rPr>
              <a:t>地区的地图。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61443" name="Rectangle 4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107CA970-5CCE-4F8A-8AB2-0D6D4F77C712}" type="slidenum">
              <a:rPr lang="en-US" altLang="zh-CN" smtClean="0">
                <a:latin typeface="Arial" charset="0"/>
              </a:rPr>
              <a:pPr>
                <a:buFont typeface="Arial" charset="0"/>
                <a:buNone/>
              </a:pPr>
              <a:t>11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574232DD-E8E5-40C6-B609-1124095FED77}" type="slidenum">
              <a:rPr kumimoji="1" lang="en-US" altLang="zh-CN" sz="1200">
                <a:latin typeface="Times New Roman" pitchFamily="18" charset="0"/>
              </a:rPr>
              <a:pPr algn="r">
                <a:buFont typeface="Arial" charset="0"/>
                <a:buNone/>
              </a:pPr>
              <a:t>11</a:t>
            </a:fld>
            <a:endParaRPr kumimoji="1" lang="en-US" altLang="zh-CN" sz="120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charset="0"/>
              </a:rPr>
              <a:t>奥古斯都广场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8534DC6E-5C12-4CE1-8350-5BD5633EA40E}" type="slidenum">
              <a:rPr lang="en-US" altLang="zh-CN" smtClean="0">
                <a:latin typeface="Arial" charset="0"/>
              </a:rPr>
              <a:pPr>
                <a:buFont typeface="Arial" charset="0"/>
                <a:buNone/>
              </a:pPr>
              <a:t>13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1DF234FA-8CFB-46AA-9E5C-548DB51DB19F}" type="slidenum">
              <a:rPr kumimoji="1" lang="en-US" altLang="zh-CN" sz="1200">
                <a:latin typeface="Times New Roman" pitchFamily="18" charset="0"/>
              </a:rPr>
              <a:pPr algn="r">
                <a:buFont typeface="Arial" charset="0"/>
                <a:buNone/>
              </a:pPr>
              <a:t>13</a:t>
            </a:fld>
            <a:endParaRPr kumimoji="1" lang="en-US" altLang="zh-CN" sz="1200">
              <a:latin typeface="Times New Roman" pitchFamily="18" charset="0"/>
            </a:endParaRPr>
          </a:p>
        </p:txBody>
      </p:sp>
      <p:sp>
        <p:nvSpPr>
          <p:cNvPr id="39939" name="Rectangle 2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r>
              <a:rPr lang="zh-CN" altLang="en-US" smtClean="0">
                <a:latin typeface="Arial" charset="0"/>
              </a:rPr>
              <a:t>与现代建筑的对比。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419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noFill/>
        </p:spPr>
        <p:txBody>
          <a:bodyPr/>
          <a:lstStyle/>
          <a:p>
            <a:r>
              <a:rPr lang="zh-CN" altLang="en-US" smtClean="0">
                <a:latin typeface="Arial" charset="0"/>
              </a:rPr>
              <a:t>与现代建筑的对比。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noFill/>
        </p:spPr>
        <p:txBody>
          <a:bodyPr/>
          <a:lstStyle/>
          <a:p>
            <a:r>
              <a:rPr lang="zh-CN" altLang="en-US" smtClean="0">
                <a:latin typeface="Arial" charset="0"/>
              </a:rPr>
              <a:t>与现代建筑的对比。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7DE255C1-00A0-4B15-88A6-05F3DCC30B1A}" type="slidenum">
              <a:rPr lang="en-US" altLang="zh-CN" smtClean="0">
                <a:latin typeface="Calibri" pitchFamily="34" charset="0"/>
                <a:ea typeface="宋体" charset="-122"/>
              </a:rPr>
              <a:pPr>
                <a:buFontTx/>
                <a:buNone/>
              </a:pPr>
              <a:t>18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  <p:sp>
        <p:nvSpPr>
          <p:cNvPr id="48130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</a:ln>
        </p:spPr>
      </p:sp>
      <p:sp>
        <p:nvSpPr>
          <p:cNvPr id="481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r>
              <a:rPr lang="zh-CN" altLang="en-US" smtClean="0">
                <a:latin typeface="Arial" charset="0"/>
              </a:rPr>
              <a:t>与现代建筑的对比。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F314BA99-8C86-4A1A-A167-EF6583E31132}" type="slidenum">
              <a:rPr lang="en-US" altLang="zh-CN" smtClean="0">
                <a:latin typeface="Arial" charset="0"/>
              </a:rPr>
              <a:pPr>
                <a:buFont typeface="Arial" charset="0"/>
                <a:buNone/>
              </a:pPr>
              <a:t>21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5362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</a:rPr>
              <a:t>21</a:t>
            </a:r>
            <a:r>
              <a:rPr lang="zh-CN" altLang="en-US" smtClean="0">
                <a:latin typeface="Arial" charset="0"/>
              </a:rPr>
              <a:t>世纪教育网经纬社会思品工作室制作</a:t>
            </a:r>
          </a:p>
          <a:p>
            <a:r>
              <a:rPr lang="zh-CN" altLang="en-US" smtClean="0">
                <a:latin typeface="Arial" charset="0"/>
              </a:rPr>
              <a:t>版权所有，盗版必究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D0CAD5E3-2178-4019-B6CA-12B54108B54A}" type="slidenum">
              <a:rPr lang="en-US" altLang="zh-CN" smtClean="0">
                <a:latin typeface="Arial" charset="0"/>
              </a:rPr>
              <a:pPr>
                <a:buFont typeface="Arial" charset="0"/>
                <a:buNone/>
              </a:pPr>
              <a:t>27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530" name="Rectangle 1026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22531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915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915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915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A8E11-A399-4ECC-9393-9F8081A435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49153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79413" y="647700"/>
            <a:ext cx="107632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49154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84175" y="1871663"/>
            <a:ext cx="10761663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日期占位符 49155"/>
          <p:cNvSpPr>
            <a:spLocks noGrp="1"/>
          </p:cNvSpPr>
          <p:nvPr>
            <p:ph type="dt" sz="half" idx="2"/>
          </p:nvPr>
        </p:nvSpPr>
        <p:spPr>
          <a:xfrm>
            <a:off x="379413" y="5688013"/>
            <a:ext cx="2884487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9157" name="页脚占位符 49156"/>
          <p:cNvSpPr>
            <a:spLocks noGrp="1"/>
          </p:cNvSpPr>
          <p:nvPr>
            <p:ph type="ftr" sz="quarter" idx="3"/>
          </p:nvPr>
        </p:nvSpPr>
        <p:spPr>
          <a:xfrm>
            <a:off x="3937000" y="5688013"/>
            <a:ext cx="36480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9158" name="灯片编号占位符 49157"/>
          <p:cNvSpPr>
            <a:spLocks noGrp="1"/>
          </p:cNvSpPr>
          <p:nvPr>
            <p:ph type="sldNum" sz="quarter" idx="4"/>
          </p:nvPr>
        </p:nvSpPr>
        <p:spPr>
          <a:xfrm>
            <a:off x="8258175" y="5688013"/>
            <a:ext cx="2884488" cy="450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47BADF1-ACF4-4A09-8BB2-65B5D37861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5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dict.youdao.com/wiki/%E3%80%8A%E4%BC%8A%E7%B4%A2%E5%AF%93%E8%A8%80%E3%80%8B/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ztvu.com/media_file/rm/ip3/zhangxh/2003_01_08/ysxgl/1_stkj/ch_01/htm/02.htm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wmf"/><Relationship Id="rId4" Type="http://schemas.openxmlformats.org/officeDocument/2006/relationships/slide" Target="slide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png"/><Relationship Id="rId9" Type="http://schemas.openxmlformats.org/officeDocument/2006/relationships/image" Target="../media/image5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image" Target="../media/image49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47.xml"/><Relationship Id="rId4" Type="http://schemas.openxmlformats.org/officeDocument/2006/relationships/image" Target="../media/image58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5.xml"/><Relationship Id="rId5" Type="http://schemas.openxmlformats.org/officeDocument/2006/relationships/image" Target="../media/image6.jpeg"/><Relationship Id="rId4" Type="http://schemas.openxmlformats.org/officeDocument/2006/relationships/slide" Target="slide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 txBox="1">
            <a:spLocks noChangeArrowheads="1"/>
          </p:cNvSpPr>
          <p:nvPr/>
        </p:nvSpPr>
        <p:spPr bwMode="auto">
          <a:xfrm>
            <a:off x="531813" y="1266825"/>
            <a:ext cx="10458450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第二单元 古代欧洲文明</a:t>
            </a:r>
            <a:endParaRPr lang="zh-CN" altLang="en-US" sz="36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buFont typeface="Arial" charset="0"/>
              <a:buNone/>
            </a:pP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algn="ctr">
              <a:buFont typeface="Arial" charset="0"/>
              <a:buNone/>
            </a:pPr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pPr algn="ctr">
              <a:buFont typeface="Arial" charset="0"/>
              <a:buNone/>
            </a:pP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000" b="1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课 希腊罗马古典文化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27"/>
          <p:cNvPicPr>
            <a:picLocks noChangeAspect="1" noChangeArrowheads="1"/>
          </p:cNvPicPr>
          <p:nvPr>
            <p:ph sz="half" idx="4294967295"/>
          </p:nvPr>
        </p:nvPicPr>
        <p:blipFill>
          <a:blip r:embed="rId2"/>
          <a:srcRect b="-8"/>
          <a:stretch>
            <a:fillRect/>
          </a:stretch>
        </p:blipFill>
        <p:spPr>
          <a:xfrm>
            <a:off x="5489575" y="3035300"/>
            <a:ext cx="5849938" cy="3313113"/>
          </a:xfrm>
        </p:spPr>
      </p:pic>
      <p:sp>
        <p:nvSpPr>
          <p:cNvPr id="34818" name="Text Box 3"/>
          <p:cNvSpPr txBox="1">
            <a:spLocks noChangeArrowheads="1"/>
          </p:cNvSpPr>
          <p:nvPr/>
        </p:nvSpPr>
        <p:spPr bwMode="auto">
          <a:xfrm>
            <a:off x="136525" y="92075"/>
            <a:ext cx="5376863" cy="55086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latin typeface="楷体_GB2312"/>
                <a:ea typeface="楷体_GB2312"/>
                <a:cs typeface="楷体_GB2312"/>
              </a:rPr>
              <a:t>   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穹顶直径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43.3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米，大圆顶的基座从总高度的一半的地方开始建起。殿顶圆形曲线继续向下延伸，形成一个完整的球体与地相接。这是建筑史上的奇迹，表现出古罗马的建筑师们高深的建筑知识和深奥的计算方法。　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 万神殿还是第一座注重内部装饰胜于外部造型的罗马建筑。</a:t>
            </a:r>
          </a:p>
        </p:txBody>
      </p:sp>
      <p:pic>
        <p:nvPicPr>
          <p:cNvPr id="34819" name="Picture 4" descr="a0052-000574a"/>
          <p:cNvPicPr>
            <a:picLocks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489575" y="109538"/>
            <a:ext cx="5849938" cy="2946400"/>
          </a:xfrm>
          <a:ln w="57150">
            <a:solidFill>
              <a:schemeClr val="bg1"/>
            </a:solidFill>
          </a:ln>
        </p:spPr>
      </p:pic>
      <p:sp>
        <p:nvSpPr>
          <p:cNvPr id="228358" name="Line 6"/>
          <p:cNvSpPr>
            <a:spLocks noChangeShapeType="1"/>
          </p:cNvSpPr>
          <p:nvPr/>
        </p:nvSpPr>
        <p:spPr bwMode="auto">
          <a:xfrm>
            <a:off x="407988" y="4260850"/>
            <a:ext cx="47625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28359" name="Line 7"/>
          <p:cNvSpPr>
            <a:spLocks noChangeShapeType="1"/>
          </p:cNvSpPr>
          <p:nvPr/>
        </p:nvSpPr>
        <p:spPr bwMode="auto">
          <a:xfrm flipV="1">
            <a:off x="407988" y="4737100"/>
            <a:ext cx="146367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28360" name="Line 8"/>
          <p:cNvSpPr>
            <a:spLocks noChangeShapeType="1"/>
          </p:cNvSpPr>
          <p:nvPr/>
        </p:nvSpPr>
        <p:spPr bwMode="auto">
          <a:xfrm>
            <a:off x="407988" y="5622925"/>
            <a:ext cx="4716462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28361" name="Line 9"/>
          <p:cNvSpPr>
            <a:spLocks noChangeShapeType="1"/>
          </p:cNvSpPr>
          <p:nvPr/>
        </p:nvSpPr>
        <p:spPr bwMode="auto">
          <a:xfrm>
            <a:off x="2405063" y="5145088"/>
            <a:ext cx="2811462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28362" name="Line 10"/>
          <p:cNvSpPr>
            <a:spLocks noChangeShapeType="1"/>
          </p:cNvSpPr>
          <p:nvPr/>
        </p:nvSpPr>
        <p:spPr bwMode="auto">
          <a:xfrm flipV="1">
            <a:off x="407988" y="3784600"/>
            <a:ext cx="4760912" cy="6826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28364" name="Line 12"/>
          <p:cNvSpPr>
            <a:spLocks noChangeShapeType="1"/>
          </p:cNvSpPr>
          <p:nvPr/>
        </p:nvSpPr>
        <p:spPr bwMode="auto">
          <a:xfrm flipV="1">
            <a:off x="0" y="6097588"/>
            <a:ext cx="303847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8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8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8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8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8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8" grpId="0" animBg="1"/>
      <p:bldP spid="228359" grpId="0" animBg="1"/>
      <p:bldP spid="228360" grpId="0" animBg="1"/>
      <p:bldP spid="228361" grpId="0" animBg="1"/>
      <p:bldP spid="228362" grpId="0" animBg="1"/>
      <p:bldP spid="2283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dididada6,200512222126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988" y="382588"/>
            <a:ext cx="103441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679450" y="327025"/>
            <a:ext cx="234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奥古斯都广场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罗马凯旋门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7988" y="585788"/>
            <a:ext cx="9844087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 Box 5"/>
          <p:cNvSpPr txBox="1">
            <a:spLocks noChangeArrowheads="1"/>
          </p:cNvSpPr>
          <p:nvPr/>
        </p:nvSpPr>
        <p:spPr bwMode="auto">
          <a:xfrm>
            <a:off x="608013" y="2082800"/>
            <a:ext cx="800100" cy="177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ea typeface="华文行楷" pitchFamily="2" charset="-122"/>
              </a:rPr>
              <a:t>凯旋门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罗马万神殿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913" y="0"/>
            <a:ext cx="48006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3" descr="比利时议会大厦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5788" y="71438"/>
            <a:ext cx="57610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4" descr="黄龙体育馆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8950" y="2974975"/>
            <a:ext cx="5713413" cy="300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5"/>
          <p:cNvSpPr txBox="1">
            <a:spLocks noChangeArrowheads="1"/>
          </p:cNvSpPr>
          <p:nvPr/>
        </p:nvSpPr>
        <p:spPr bwMode="auto">
          <a:xfrm>
            <a:off x="192088" y="2592388"/>
            <a:ext cx="112347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kumimoji="1" lang="en-US" altLang="zh-CN" sz="2400" b="1">
                <a:latin typeface="楷体_GB2312"/>
                <a:ea typeface="楷体_GB2312"/>
                <a:cs typeface="楷体_GB2312"/>
              </a:rPr>
              <a:t>      </a:t>
            </a:r>
            <a:r>
              <a:rPr kumimoji="1" lang="zh-CN" altLang="en-US" sz="2400" b="1">
                <a:latin typeface="楷体_GB2312"/>
                <a:ea typeface="楷体_GB2312"/>
                <a:cs typeface="楷体_GB2312"/>
              </a:rPr>
              <a:t>罗马万神殿                    比利时议会大厦</a:t>
            </a:r>
          </a:p>
        </p:txBody>
      </p:sp>
      <p:sp>
        <p:nvSpPr>
          <p:cNvPr id="38917" name="Text Box 6"/>
          <p:cNvSpPr txBox="1">
            <a:spLocks noChangeArrowheads="1"/>
          </p:cNvSpPr>
          <p:nvPr/>
        </p:nvSpPr>
        <p:spPr bwMode="auto">
          <a:xfrm>
            <a:off x="384175" y="5976938"/>
            <a:ext cx="108505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kumimoji="1" lang="en-US" altLang="zh-CN" sz="2400" b="1">
                <a:latin typeface="楷体_GB2312"/>
                <a:ea typeface="楷体_GB2312"/>
                <a:cs typeface="楷体_GB2312"/>
              </a:rPr>
              <a:t>     </a:t>
            </a:r>
            <a:r>
              <a:rPr kumimoji="1" lang="zh-CN" altLang="en-US" sz="2400" b="1">
                <a:latin typeface="楷体_GB2312"/>
                <a:ea typeface="楷体_GB2312"/>
                <a:cs typeface="楷体_GB2312"/>
              </a:rPr>
              <a:t>罗马竞技场</a:t>
            </a:r>
            <a:r>
              <a:rPr kumimoji="1" lang="zh-CN" altLang="en-US" sz="2400" b="1">
                <a:latin typeface="Times New Roman" pitchFamily="18" charset="0"/>
              </a:rPr>
              <a:t>                                      </a:t>
            </a:r>
            <a:r>
              <a:rPr kumimoji="1" lang="zh-CN" altLang="en-US" sz="2400" b="1">
                <a:latin typeface="楷体_GB2312"/>
                <a:ea typeface="楷体_GB2312"/>
                <a:cs typeface="楷体_GB2312"/>
              </a:rPr>
              <a:t>杭州黄龙体育馆</a:t>
            </a:r>
          </a:p>
        </p:txBody>
      </p:sp>
      <p:pic>
        <p:nvPicPr>
          <p:cNvPr id="38918" name="Picture 7" descr="40c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088" y="3024188"/>
            <a:ext cx="52847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29" name="Rectangle 9"/>
          <p:cNvSpPr>
            <a:spLocks noChangeArrowheads="1"/>
          </p:cNvSpPr>
          <p:nvPr/>
        </p:nvSpPr>
        <p:spPr bwMode="auto">
          <a:xfrm>
            <a:off x="498475" y="3427413"/>
            <a:ext cx="10369550" cy="1905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古罗马的建筑结构和建筑风格至今仍被人所采用，并得到了现代人的继承和发扬。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美国议会大厦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1525" y="246063"/>
            <a:ext cx="5262563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3" descr="罗马万神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988" y="1606550"/>
            <a:ext cx="48006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0" y="4124325"/>
            <a:ext cx="112347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latin typeface="楷体_GB2312"/>
                <a:ea typeface="楷体_GB2312"/>
                <a:cs typeface="楷体_GB2312"/>
              </a:rPr>
              <a:t>      </a:t>
            </a: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罗马万神殿</a:t>
            </a:r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7392988" y="2763838"/>
            <a:ext cx="2139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美国白宫</a:t>
            </a:r>
          </a:p>
        </p:txBody>
      </p:sp>
      <p:pic>
        <p:nvPicPr>
          <p:cNvPr id="40965" name="Picture 7" descr="比利时议会大厦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9575" y="3376613"/>
            <a:ext cx="576103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Rectangle 8"/>
          <p:cNvSpPr>
            <a:spLocks noChangeArrowheads="1"/>
          </p:cNvSpPr>
          <p:nvPr/>
        </p:nvSpPr>
        <p:spPr bwMode="auto">
          <a:xfrm>
            <a:off x="7121525" y="6048375"/>
            <a:ext cx="2349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/>
              <a:t>比利时议会大厦</a:t>
            </a:r>
          </a:p>
        </p:txBody>
      </p:sp>
      <p:sp>
        <p:nvSpPr>
          <p:cNvPr id="93193" name="Rectangle 9"/>
          <p:cNvSpPr>
            <a:spLocks noChangeArrowheads="1"/>
          </p:cNvSpPr>
          <p:nvPr/>
        </p:nvSpPr>
        <p:spPr bwMode="auto">
          <a:xfrm>
            <a:off x="679450" y="4625975"/>
            <a:ext cx="27098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顶部三角形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长方形主体建筑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前面有圆柱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p2.lvpingphoto.com/lvping-com_Bm64fJvx_cust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933" y="519956"/>
            <a:ext cx="6831353" cy="4343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010" name="矩形 8"/>
          <p:cNvSpPr>
            <a:spLocks noChangeArrowheads="1"/>
          </p:cNvSpPr>
          <p:nvPr/>
        </p:nvSpPr>
        <p:spPr bwMode="auto">
          <a:xfrm>
            <a:off x="1951038" y="5008563"/>
            <a:ext cx="3357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Calibri" pitchFamily="34" charset="0"/>
              </a:rPr>
              <a:t> </a:t>
            </a:r>
            <a:r>
              <a:rPr lang="zh-CN" altLang="en-US" sz="2800" b="1">
                <a:latin typeface="Calibri" pitchFamily="34" charset="0"/>
              </a:rPr>
              <a:t>古罗马万神殿</a:t>
            </a: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7575550" y="0"/>
            <a:ext cx="3946525" cy="2068513"/>
            <a:chOff x="6012160" y="0"/>
            <a:chExt cx="3131840" cy="2189457"/>
          </a:xfrm>
        </p:grpSpPr>
        <p:pic>
          <p:nvPicPr>
            <p:cNvPr id="9220" name="Picture 4" descr="华盛顿图片_华盛顿风景图片_波多马克公园的杰斐逊纪念堂，跟林肯纪念堂的设计很相似，通体的白色大理石，同样的庄严、肃穆，不同的是纪念堂据说是按杰斐逊喜爱的罗马万神殿风格设计的，整体建筑呈圆柱状，象征杰斐逊总统完整的人格。站立的杰斐逊远望白宫，时刻关注着里面的变化。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12160" y="0"/>
              <a:ext cx="3131840" cy="207840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3019" name="矩形 8"/>
            <p:cNvSpPr>
              <a:spLocks noChangeArrowheads="1"/>
            </p:cNvSpPr>
            <p:nvPr/>
          </p:nvSpPr>
          <p:spPr bwMode="auto">
            <a:xfrm>
              <a:off x="6228184" y="1700807"/>
              <a:ext cx="2664296" cy="48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2400" b="1">
                  <a:solidFill>
                    <a:srgbClr val="C00000"/>
                  </a:solidFill>
                  <a:latin typeface="Calibri" pitchFamily="34" charset="0"/>
                </a:rPr>
                <a:t> </a:t>
              </a:r>
              <a:r>
                <a:rPr lang="zh-CN" altLang="en-US" sz="2400" b="1">
                  <a:solidFill>
                    <a:srgbClr val="C00000"/>
                  </a:solidFill>
                  <a:latin typeface="Calibri" pitchFamily="34" charset="0"/>
                </a:rPr>
                <a:t>美国总统纪念馆</a:t>
              </a:r>
            </a:p>
          </p:txBody>
        </p:sp>
      </p:grpSp>
      <p:grpSp>
        <p:nvGrpSpPr>
          <p:cNvPr id="3" name="组合 11"/>
          <p:cNvGrpSpPr>
            <a:grpSpLocks/>
          </p:cNvGrpSpPr>
          <p:nvPr/>
        </p:nvGrpSpPr>
        <p:grpSpPr bwMode="auto">
          <a:xfrm>
            <a:off x="7653338" y="2082800"/>
            <a:ext cx="3868737" cy="2027238"/>
            <a:chOff x="6073135" y="2204864"/>
            <a:chExt cx="3070865" cy="2144795"/>
          </a:xfrm>
        </p:grpSpPr>
        <p:pic>
          <p:nvPicPr>
            <p:cNvPr id="46086" name="Picture 6" descr="http://hiphotos.baidu.com/%C0%CF%B7%F2%CF%C6%D0%EB%D2%BB%D0%A6%D0%DD/pic/item/5d137aa4f2fc2cc19152ee0b.jpg"/>
            <p:cNvPicPr>
              <a:picLocks noChangeAspect="1" noChangeArrowheads="1"/>
            </p:cNvPicPr>
            <p:nvPr/>
          </p:nvPicPr>
          <p:blipFill>
            <a:blip r:embed="rId4" cstate="print"/>
            <a:srcRect l="1924" t="2853" r="2856" b="4431"/>
            <a:stretch>
              <a:fillRect/>
            </a:stretch>
          </p:blipFill>
          <p:spPr bwMode="auto">
            <a:xfrm flipH="1">
              <a:off x="6073135" y="2204864"/>
              <a:ext cx="3070865" cy="201622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3017" name="矩形 8"/>
            <p:cNvSpPr>
              <a:spLocks noChangeArrowheads="1"/>
            </p:cNvSpPr>
            <p:nvPr/>
          </p:nvSpPr>
          <p:spPr bwMode="auto">
            <a:xfrm>
              <a:off x="6444208" y="3861048"/>
              <a:ext cx="2304256" cy="488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2400" b="1">
                  <a:solidFill>
                    <a:srgbClr val="C00000"/>
                  </a:solidFill>
                  <a:latin typeface="Calibri" pitchFamily="34" charset="0"/>
                </a:rPr>
                <a:t> </a:t>
              </a:r>
              <a:r>
                <a:rPr lang="zh-CN" altLang="en-US" sz="2400" b="1">
                  <a:solidFill>
                    <a:srgbClr val="C00000"/>
                  </a:solidFill>
                  <a:latin typeface="Calibri" pitchFamily="34" charset="0"/>
                </a:rPr>
                <a:t>美国最高法院</a:t>
              </a:r>
            </a:p>
          </p:txBody>
        </p:sp>
      </p:grpSp>
      <p:grpSp>
        <p:nvGrpSpPr>
          <p:cNvPr id="5" name="组合 13"/>
          <p:cNvGrpSpPr>
            <a:grpSpLocks/>
          </p:cNvGrpSpPr>
          <p:nvPr/>
        </p:nvGrpSpPr>
        <p:grpSpPr bwMode="auto">
          <a:xfrm>
            <a:off x="7667625" y="4189413"/>
            <a:ext cx="3754438" cy="2233612"/>
            <a:chOff x="6084168" y="4433564"/>
            <a:chExt cx="2981061" cy="2364468"/>
          </a:xfrm>
        </p:grpSpPr>
        <p:pic>
          <p:nvPicPr>
            <p:cNvPr id="9222" name="Picture 6" descr="http://chenhz.tongji.asia/wp-content/uploads/2008/12/187-e997a8e6a5a3e4b88aefbc9ae2809ce7a596e59bbde6849fe8b0a2e4b880e58887e4bc9fe4babae2809de38082e4b88ae696b9e99b95e9a5b0e698afe887aa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84168" y="4433564"/>
              <a:ext cx="2981061" cy="223579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3015" name="矩形 8"/>
            <p:cNvSpPr>
              <a:spLocks noChangeArrowheads="1"/>
            </p:cNvSpPr>
            <p:nvPr/>
          </p:nvSpPr>
          <p:spPr bwMode="auto">
            <a:xfrm>
              <a:off x="6660232" y="6309320"/>
              <a:ext cx="2088232" cy="488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2400" b="1">
                  <a:solidFill>
                    <a:srgbClr val="C00000"/>
                  </a:solidFill>
                  <a:latin typeface="Calibri" pitchFamily="34" charset="0"/>
                </a:rPr>
                <a:t> </a:t>
              </a:r>
              <a:r>
                <a:rPr lang="zh-CN" altLang="en-US" sz="2400" b="1">
                  <a:solidFill>
                    <a:srgbClr val="C00000"/>
                  </a:solidFill>
                  <a:latin typeface="Calibri" pitchFamily="34" charset="0"/>
                </a:rPr>
                <a:t>美国先贤殿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40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425" y="1811338"/>
            <a:ext cx="4991100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3" descr="深圳体育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9575" y="246063"/>
            <a:ext cx="5761038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7667625" y="2873375"/>
            <a:ext cx="134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/>
              <a:t>深圳体育场</a:t>
            </a:r>
          </a:p>
        </p:txBody>
      </p:sp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0" y="5008563"/>
            <a:ext cx="4611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/>
              <a:t> </a:t>
            </a:r>
            <a:r>
              <a:rPr lang="zh-CN" altLang="en-US" sz="2800" b="1"/>
              <a:t>罗马竞技场（罗马斗兽场）</a:t>
            </a:r>
          </a:p>
        </p:txBody>
      </p:sp>
      <p:pic>
        <p:nvPicPr>
          <p:cNvPr id="44037" name="Picture 6" descr="niaocha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9575" y="3308350"/>
            <a:ext cx="5807075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7" descr="蝴蝶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96588" y="6035675"/>
            <a:ext cx="725487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Rectangle 9"/>
          <p:cNvSpPr>
            <a:spLocks noChangeArrowheads="1"/>
          </p:cNvSpPr>
          <p:nvPr/>
        </p:nvSpPr>
        <p:spPr bwMode="auto">
          <a:xfrm>
            <a:off x="4591050" y="5240338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44040" name="Text Box 10"/>
          <p:cNvSpPr txBox="1">
            <a:spLocks noChangeArrowheads="1"/>
          </p:cNvSpPr>
          <p:nvPr/>
        </p:nvSpPr>
        <p:spPr bwMode="auto">
          <a:xfrm>
            <a:off x="7723188" y="6073775"/>
            <a:ext cx="17684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/>
              <a:t>鸟巢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rugesy.cn/pic/YjIuYWMtaW1hZ2VzLmNkbm15c3BhY2UuY24vY25pbWFnZXMwMS8yL2xfMzg1NjUwMTU0YTA2NTRmMTY2NmZmMGE1ZDI4YTk0N2MuanBn.jpg"/>
          <p:cNvPicPr>
            <a:picLocks noChangeAspect="1" noChangeArrowheads="1"/>
          </p:cNvPicPr>
          <p:nvPr/>
        </p:nvPicPr>
        <p:blipFill>
          <a:blip r:embed="rId2" cstate="print"/>
          <a:srcRect b="8429"/>
          <a:stretch>
            <a:fillRect/>
          </a:stretch>
        </p:blipFill>
        <p:spPr bwMode="auto">
          <a:xfrm>
            <a:off x="407668" y="246289"/>
            <a:ext cx="6169985" cy="3418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82" name="矩形 4"/>
          <p:cNvSpPr>
            <a:spLocks noChangeArrowheads="1"/>
          </p:cNvSpPr>
          <p:nvPr/>
        </p:nvSpPr>
        <p:spPr bwMode="auto">
          <a:xfrm>
            <a:off x="1768475" y="3648075"/>
            <a:ext cx="3355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Calibri" pitchFamily="34" charset="0"/>
              </a:rPr>
              <a:t> </a:t>
            </a:r>
            <a:r>
              <a:rPr lang="zh-CN" altLang="en-US" sz="2800" b="1">
                <a:latin typeface="Calibri" pitchFamily="34" charset="0"/>
              </a:rPr>
              <a:t>古罗马竞技场</a:t>
            </a: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7137400" y="0"/>
            <a:ext cx="4384675" cy="2476500"/>
            <a:chOff x="5664200" y="0"/>
            <a:chExt cx="3479800" cy="2621541"/>
          </a:xfrm>
        </p:grpSpPr>
        <p:pic>
          <p:nvPicPr>
            <p:cNvPr id="46088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664200" y="0"/>
              <a:ext cx="3479800" cy="2179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89" name="矩形 8"/>
            <p:cNvSpPr>
              <a:spLocks noChangeArrowheads="1"/>
            </p:cNvSpPr>
            <p:nvPr/>
          </p:nvSpPr>
          <p:spPr bwMode="auto">
            <a:xfrm>
              <a:off x="6012160" y="2132856"/>
              <a:ext cx="2664296" cy="488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400" b="1">
                  <a:solidFill>
                    <a:srgbClr val="C00000"/>
                  </a:solidFill>
                  <a:latin typeface="Calibri" pitchFamily="34" charset="0"/>
                </a:rPr>
                <a:t>荷兰现代歌剧院</a:t>
              </a:r>
            </a:p>
          </p:txBody>
        </p:sp>
      </p:grpSp>
      <p:grpSp>
        <p:nvGrpSpPr>
          <p:cNvPr id="5" name="组合 9"/>
          <p:cNvGrpSpPr>
            <a:grpSpLocks/>
          </p:cNvGrpSpPr>
          <p:nvPr/>
        </p:nvGrpSpPr>
        <p:grpSpPr bwMode="auto">
          <a:xfrm>
            <a:off x="7392988" y="2424113"/>
            <a:ext cx="3813175" cy="3944937"/>
            <a:chOff x="5724128" y="2708920"/>
            <a:chExt cx="3024336" cy="4176108"/>
          </a:xfrm>
        </p:grpSpPr>
        <p:pic>
          <p:nvPicPr>
            <p:cNvPr id="4" name="Picture 11" descr="http://barb.sznews.com/res/1/21/2008-11/11/A24/res01_attpic_brief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24128" y="2708920"/>
              <a:ext cx="2857500" cy="36861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6087" name="矩形 8"/>
            <p:cNvSpPr>
              <a:spLocks noChangeArrowheads="1"/>
            </p:cNvSpPr>
            <p:nvPr/>
          </p:nvSpPr>
          <p:spPr bwMode="auto">
            <a:xfrm>
              <a:off x="5868144" y="6396335"/>
              <a:ext cx="2880320" cy="488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2400" b="1">
                  <a:solidFill>
                    <a:srgbClr val="C00000"/>
                  </a:solidFill>
                  <a:latin typeface="Calibri" pitchFamily="34" charset="0"/>
                </a:rPr>
                <a:t> </a:t>
              </a:r>
              <a:r>
                <a:rPr lang="zh-CN" altLang="en-US" sz="2400" b="1">
                  <a:solidFill>
                    <a:srgbClr val="C00000"/>
                  </a:solidFill>
                  <a:latin typeface="Calibri" pitchFamily="34" charset="0"/>
                </a:rPr>
                <a:t>英国奥林匹克中心</a:t>
              </a:r>
            </a:p>
          </p:txBody>
        </p:sp>
      </p:grpSp>
      <p:sp>
        <p:nvSpPr>
          <p:cNvPr id="33799" name="矩形 8"/>
          <p:cNvSpPr>
            <a:spLocks noChangeArrowheads="1"/>
          </p:cNvSpPr>
          <p:nvPr/>
        </p:nvSpPr>
        <p:spPr bwMode="auto">
          <a:xfrm>
            <a:off x="3492500" y="4375150"/>
            <a:ext cx="290195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Calibri" pitchFamily="34" charset="0"/>
              </a:rPr>
              <a:t>      </a:t>
            </a:r>
            <a:r>
              <a:rPr lang="zh-CN" altLang="en-US" sz="2800" b="1">
                <a:latin typeface="Calibri" pitchFamily="34" charset="0"/>
              </a:rPr>
              <a:t>这不只是古老元素的重现，更是新元素的加入。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黄龙体育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45163" y="131763"/>
            <a:ext cx="4800600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623888" y="2363788"/>
            <a:ext cx="100107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>
                <a:latin typeface="楷体_GB2312"/>
                <a:ea typeface="楷体_GB2312"/>
                <a:cs typeface="楷体_GB2312"/>
              </a:rPr>
              <a:t>     </a:t>
            </a: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罗马竞技场</a:t>
            </a:r>
            <a:r>
              <a:rPr lang="zh-CN" altLang="en-US" sz="2400" b="1">
                <a:latin typeface="Times New Roman" pitchFamily="18" charset="0"/>
              </a:rPr>
              <a:t>                                      </a:t>
            </a: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杭州黄龙体育馆</a:t>
            </a:r>
          </a:p>
        </p:txBody>
      </p:sp>
      <p:pic>
        <p:nvPicPr>
          <p:cNvPr id="47107" name="Picture 4" descr="40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8" y="109538"/>
            <a:ext cx="4443412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5" descr="罗马万神殿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888" y="2868613"/>
            <a:ext cx="4321175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6" descr="比利时议会大厦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53100" y="2795588"/>
            <a:ext cx="508952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Text Box 7"/>
          <p:cNvSpPr txBox="1">
            <a:spLocks noChangeArrowheads="1"/>
          </p:cNvSpPr>
          <p:nvPr/>
        </p:nvSpPr>
        <p:spPr bwMode="auto">
          <a:xfrm>
            <a:off x="528638" y="5027613"/>
            <a:ext cx="10106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>
                <a:latin typeface="楷体_GB2312"/>
                <a:ea typeface="楷体_GB2312"/>
                <a:cs typeface="楷体_GB2312"/>
              </a:rPr>
              <a:t>      </a:t>
            </a: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罗马万神殿                    比利时议会大厦</a:t>
            </a:r>
          </a:p>
        </p:txBody>
      </p:sp>
      <p:sp>
        <p:nvSpPr>
          <p:cNvPr id="47111" name="Rectangle 8"/>
          <p:cNvSpPr>
            <a:spLocks noChangeArrowheads="1"/>
          </p:cNvSpPr>
          <p:nvPr/>
        </p:nvSpPr>
        <p:spPr bwMode="auto">
          <a:xfrm>
            <a:off x="315913" y="5413375"/>
            <a:ext cx="10890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    比较两组图片，看看今天的建筑与古希腊、罗马建筑有什么相似之处？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2"/>
          <p:cNvSpPr txBox="1">
            <a:spLocks noChangeArrowheads="1"/>
          </p:cNvSpPr>
          <p:nvPr/>
        </p:nvSpPr>
        <p:spPr bwMode="auto">
          <a:xfrm>
            <a:off x="720725" y="471488"/>
            <a:ext cx="4556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古罗马的建筑类型</a:t>
            </a: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428625" y="1055688"/>
            <a:ext cx="96980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000" b="1">
                <a:solidFill>
                  <a:srgbClr val="0000FF"/>
                </a:solidFill>
                <a:latin typeface="宋体" charset="-122"/>
              </a:rPr>
              <a:t>宗教建筑：</a:t>
            </a:r>
            <a:r>
              <a:rPr lang="zh-CN" altLang="en-US" sz="3000" b="1">
                <a:latin typeface="宋体" charset="-122"/>
              </a:rPr>
              <a:t>神庙，祭坛</a:t>
            </a:r>
          </a:p>
          <a:p>
            <a:pPr>
              <a:buFont typeface="Arial" charset="0"/>
              <a:buNone/>
            </a:pPr>
            <a:r>
              <a:rPr lang="zh-CN" altLang="en-US" sz="3000" b="1">
                <a:solidFill>
                  <a:srgbClr val="0000FF"/>
                </a:solidFill>
                <a:latin typeface="宋体" charset="-122"/>
              </a:rPr>
              <a:t>公共建筑：</a:t>
            </a:r>
            <a:r>
              <a:rPr lang="zh-CN" altLang="en-US" sz="3000" b="1">
                <a:latin typeface="宋体" charset="-122"/>
              </a:rPr>
              <a:t>剧场，浴场，广场，斗兽场；</a:t>
            </a:r>
          </a:p>
          <a:p>
            <a:pPr>
              <a:buFont typeface="Arial" charset="0"/>
              <a:buNone/>
            </a:pPr>
            <a:r>
              <a:rPr lang="zh-CN" altLang="en-US" sz="3000" b="1">
                <a:solidFill>
                  <a:srgbClr val="0000FF"/>
                </a:solidFill>
                <a:latin typeface="宋体" charset="-122"/>
              </a:rPr>
              <a:t>纪念性建筑：</a:t>
            </a:r>
            <a:r>
              <a:rPr lang="zh-CN" altLang="en-US" sz="3000" b="1">
                <a:latin typeface="宋体" charset="-122"/>
              </a:rPr>
              <a:t>记功柱，凯旋门；</a:t>
            </a:r>
          </a:p>
          <a:p>
            <a:pPr>
              <a:buFont typeface="Arial" charset="0"/>
              <a:buNone/>
            </a:pPr>
            <a:r>
              <a:rPr lang="zh-CN" altLang="en-US" sz="3000" b="1">
                <a:solidFill>
                  <a:srgbClr val="0000FF"/>
                </a:solidFill>
                <a:latin typeface="宋体" charset="-122"/>
              </a:rPr>
              <a:t>道路工程建筑：</a:t>
            </a:r>
            <a:r>
              <a:rPr lang="zh-CN" altLang="en-US" sz="3000" b="1">
                <a:latin typeface="宋体" charset="-122"/>
              </a:rPr>
              <a:t>桥梁，道路、供排水系统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315913" y="3055938"/>
            <a:ext cx="67770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古希腊、罗马建筑具有怎样的特点？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719138" y="3744913"/>
            <a:ext cx="100838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000" b="1">
                <a:latin typeface="宋体" charset="-122"/>
              </a:rPr>
              <a:t>规模宏大、类型多样、建筑与艺术紧密结合</a:t>
            </a:r>
            <a:r>
              <a:rPr lang="en-US" altLang="zh-CN" sz="3000" b="1">
                <a:latin typeface="宋体" charset="-122"/>
              </a:rPr>
              <a:t>,</a:t>
            </a:r>
            <a:r>
              <a:rPr lang="zh-CN" altLang="en-US" sz="3000" b="1">
                <a:latin typeface="宋体" charset="-122"/>
              </a:rPr>
              <a:t>公路四通八达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20725" y="4467225"/>
            <a:ext cx="9809163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影响：</a:t>
            </a:r>
            <a:r>
              <a:rPr lang="zh-CN" altLang="en-US" sz="3000" b="1">
                <a:latin typeface="宋体" charset="-122"/>
              </a:rPr>
              <a:t>古罗马的建筑结构和建筑风格至今仍被人所采用，尤其是其拱券式及柱廊的建筑结构均得到了现代人的继承和发扬。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7197"/>
          <p:cNvSpPr>
            <a:spLocks noChangeArrowheads="1"/>
          </p:cNvSpPr>
          <p:nvPr/>
        </p:nvSpPr>
        <p:spPr bwMode="auto">
          <a:xfrm>
            <a:off x="792163" y="576263"/>
            <a:ext cx="1620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建筑艺术</a:t>
            </a:r>
            <a:endParaRPr lang="zh-CN" altLang="zh-CN" sz="28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宋体" charset="-122"/>
            </a:endParaRPr>
          </a:p>
        </p:txBody>
      </p:sp>
      <p:sp>
        <p:nvSpPr>
          <p:cNvPr id="26626" name="矩形 5"/>
          <p:cNvSpPr>
            <a:spLocks noChangeArrowheads="1"/>
          </p:cNvSpPr>
          <p:nvPr/>
        </p:nvSpPr>
        <p:spPr bwMode="auto">
          <a:xfrm>
            <a:off x="1223963" y="1789113"/>
            <a:ext cx="8974137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有一句古谚说：如果一个人到了罗马而不去看看万神殿，那么，他来的时候是头蠢驴，去的时候还是头蠢驴。</a:t>
            </a:r>
            <a:endParaRPr lang="en-US" altLang="zh-CN" sz="3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r">
              <a:buFont typeface="Arial" charset="0"/>
              <a:buNone/>
            </a:pP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反映的是古罗马建筑艺术的辉煌成就。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组合 10241"/>
          <p:cNvGrpSpPr>
            <a:grpSpLocks noChangeAspect="1"/>
          </p:cNvGrpSpPr>
          <p:nvPr/>
        </p:nvGrpSpPr>
        <p:grpSpPr bwMode="auto">
          <a:xfrm>
            <a:off x="720725" y="2447925"/>
            <a:ext cx="4070350" cy="3384550"/>
            <a:chOff x="0" y="0"/>
            <a:chExt cx="2313" cy="3054"/>
          </a:xfrm>
        </p:grpSpPr>
        <p:graphicFrame>
          <p:nvGraphicFramePr>
            <p:cNvPr id="1050" name="Object 26"/>
            <p:cNvGraphicFramePr>
              <a:graphicFrameLocks noChangeAspect="1"/>
            </p:cNvGraphicFramePr>
            <p:nvPr/>
          </p:nvGraphicFramePr>
          <p:xfrm>
            <a:off x="0" y="0"/>
            <a:ext cx="2313" cy="3054"/>
          </p:xfrm>
          <a:graphic>
            <a:graphicData uri="http://schemas.openxmlformats.org/presentationml/2006/ole">
              <p:oleObj spid="_x0000_s1050" r:id="rId3" imgW="5249008" imgH="3790476" progId="PBrush">
                <p:embed/>
              </p:oleObj>
            </a:graphicData>
          </a:graphic>
        </p:graphicFrame>
        <p:pic>
          <p:nvPicPr>
            <p:cNvPr id="1058" name="图片 10243" descr="4"/>
            <p:cNvPicPr>
              <a:picLocks noChangeAspect="1" noChangeArrowheads="1"/>
            </p:cNvPicPr>
            <p:nvPr/>
          </p:nvPicPr>
          <p:blipFill>
            <a:blip r:embed="rId4"/>
            <a:srcRect r="7027" b="11142"/>
            <a:stretch>
              <a:fillRect/>
            </a:stretch>
          </p:blipFill>
          <p:spPr bwMode="auto">
            <a:xfrm>
              <a:off x="317" y="227"/>
              <a:ext cx="1815" cy="258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1" name="文本框 10244"/>
          <p:cNvSpPr txBox="1">
            <a:spLocks noChangeArrowheads="1"/>
          </p:cNvSpPr>
          <p:nvPr/>
        </p:nvSpPr>
        <p:spPr bwMode="auto">
          <a:xfrm>
            <a:off x="5184775" y="2538413"/>
            <a:ext cx="532923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荷马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籍贯：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职业：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作品：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547813" y="1033463"/>
            <a:ext cx="824547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buClr>
                <a:srgbClr val="996633"/>
              </a:buClr>
              <a:buSzPct val="70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史诗：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叙述英雄传说或重大历史事件的叙事长诗。古希腊的主要文学形式。</a:t>
            </a:r>
          </a:p>
        </p:txBody>
      </p:sp>
      <p:sp>
        <p:nvSpPr>
          <p:cNvPr id="10247" name="文本框 10246"/>
          <p:cNvSpPr txBox="1">
            <a:spLocks noChangeArrowheads="1"/>
          </p:cNvSpPr>
          <p:nvPr/>
        </p:nvSpPr>
        <p:spPr bwMode="auto">
          <a:xfrm>
            <a:off x="6759575" y="3454400"/>
            <a:ext cx="22494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希腊</a:t>
            </a:r>
          </a:p>
        </p:txBody>
      </p:sp>
      <p:sp>
        <p:nvSpPr>
          <p:cNvPr id="10248" name="文本框 10247"/>
          <p:cNvSpPr txBox="1">
            <a:spLocks noChangeArrowheads="1"/>
          </p:cNvSpPr>
          <p:nvPr/>
        </p:nvSpPr>
        <p:spPr bwMode="auto">
          <a:xfrm>
            <a:off x="6738938" y="4114800"/>
            <a:ext cx="2247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诗人</a:t>
            </a:r>
          </a:p>
        </p:txBody>
      </p:sp>
      <p:sp>
        <p:nvSpPr>
          <p:cNvPr id="10249" name="文本框 10248"/>
          <p:cNvSpPr txBox="1">
            <a:spLocks noChangeArrowheads="1"/>
          </p:cNvSpPr>
          <p:nvPr/>
        </p:nvSpPr>
        <p:spPr bwMode="auto">
          <a:xfrm>
            <a:off x="6738938" y="4862513"/>
            <a:ext cx="283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荷马史诗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》</a:t>
            </a:r>
          </a:p>
        </p:txBody>
      </p:sp>
      <p:sp>
        <p:nvSpPr>
          <p:cNvPr id="1057" name="Rectangle 11"/>
          <p:cNvSpPr>
            <a:spLocks noChangeArrowheads="1"/>
          </p:cNvSpPr>
          <p:nvPr/>
        </p:nvSpPr>
        <p:spPr bwMode="auto">
          <a:xfrm>
            <a:off x="720725" y="463550"/>
            <a:ext cx="3467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文学</a:t>
            </a:r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荷马史诗</a:t>
            </a:r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bldLvl="0"/>
      <p:bldP spid="10248" grpId="0" bldLvl="0"/>
      <p:bldP spid="10249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b7fd5266d0160924f248e871d50735fae7cd7b899e5114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125" y="1008063"/>
            <a:ext cx="3382963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4357688" y="1008063"/>
            <a:ext cx="6334125" cy="301625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FF"/>
                </a:solidFill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荷马史诗</a:t>
            </a:r>
            <a:r>
              <a:rPr lang="en-US" altLang="zh-CN" sz="2800" b="1">
                <a:solidFill>
                  <a:srgbClr val="0000FF"/>
                </a:solidFill>
                <a:ea typeface="黑体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相传是由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盲诗人荷马写成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，实际上它是许多民间行吟歌手的集体口头创作。包括</a:t>
            </a:r>
            <a:r>
              <a:rPr lang="en-US" altLang="zh-CN" sz="2800" b="1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伊利亚特</a:t>
            </a:r>
            <a:r>
              <a:rPr lang="en-US" altLang="zh-CN" sz="2800" b="1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奥德赛</a:t>
            </a:r>
            <a:r>
              <a:rPr lang="en-US" altLang="zh-CN" sz="2800" b="1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两部分。语言简练，情节生动，形象鲜明，结构严密，是古代世界一部著名的杰作。</a:t>
            </a:r>
            <a:r>
              <a:rPr lang="en-US" altLang="zh-CN" sz="2800" b="1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荷马史诗</a:t>
            </a:r>
            <a:r>
              <a:rPr lang="en-US" altLang="zh-CN" sz="2800" b="1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被称为“希腊的圣经”。</a:t>
            </a:r>
            <a:r>
              <a:rPr lang="zh-CN" altLang="en-US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4339" name="WordArt 5"/>
          <p:cNvSpPr>
            <a:spLocks noChangeArrowheads="1" noChangeShapeType="1" noTextEdit="1"/>
          </p:cNvSpPr>
          <p:nvPr/>
        </p:nvSpPr>
        <p:spPr bwMode="auto">
          <a:xfrm>
            <a:off x="647700" y="349250"/>
            <a:ext cx="471963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“希腊的圣经” </a:t>
            </a: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4357688" y="4162425"/>
            <a:ext cx="680561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</a:rPr>
              <a:t>评价：</a:t>
            </a:r>
            <a:r>
              <a:rPr lang="zh-CN" altLang="en-US" sz="3200" b="1">
                <a:solidFill>
                  <a:srgbClr val="FF0000"/>
                </a:solidFill>
              </a:rPr>
              <a:t>是一部不朽的世界文学名作，是研究早期希腊社会的重要史料</a:t>
            </a:r>
            <a:r>
              <a:rPr lang="en-US" altLang="zh-CN" sz="3200" b="1">
                <a:solidFill>
                  <a:srgbClr val="FF0000"/>
                </a:solidFill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欧洲文学创作的重要源泉。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5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321175" y="719138"/>
            <a:ext cx="6429375" cy="4402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CC"/>
                </a:solidFill>
              </a:rPr>
              <a:t>《</a:t>
            </a:r>
            <a:r>
              <a:rPr lang="zh-CN" altLang="en-US" sz="2800" b="1">
                <a:solidFill>
                  <a:srgbClr val="0000CC"/>
                </a:solidFill>
              </a:rPr>
              <a:t>荷马史诗</a:t>
            </a:r>
            <a:r>
              <a:rPr lang="en-US" altLang="zh-CN" sz="2800" b="1">
                <a:solidFill>
                  <a:srgbClr val="0000CC"/>
                </a:solidFill>
              </a:rPr>
              <a:t>》</a:t>
            </a:r>
            <a:r>
              <a:rPr lang="zh-CN" altLang="en-US" sz="2800" b="1">
                <a:solidFill>
                  <a:srgbClr val="0000CC"/>
                </a:solidFill>
              </a:rPr>
              <a:t>包括</a:t>
            </a:r>
            <a:r>
              <a:rPr lang="en-US" altLang="zh-CN" sz="2800" b="1">
                <a:solidFill>
                  <a:srgbClr val="0000CC"/>
                </a:solidFill>
              </a:rPr>
              <a:t>《</a:t>
            </a:r>
            <a:r>
              <a:rPr lang="zh-CN" altLang="en-US" sz="2800" b="1">
                <a:solidFill>
                  <a:srgbClr val="0000CC"/>
                </a:solidFill>
              </a:rPr>
              <a:t>伊里亚特</a:t>
            </a:r>
            <a:r>
              <a:rPr lang="en-US" altLang="zh-CN" sz="2800" b="1">
                <a:solidFill>
                  <a:srgbClr val="0000CC"/>
                </a:solidFill>
              </a:rPr>
              <a:t>》</a:t>
            </a:r>
            <a:r>
              <a:rPr lang="zh-CN" altLang="en-US" sz="2800" b="1">
                <a:solidFill>
                  <a:srgbClr val="0000CC"/>
                </a:solidFill>
              </a:rPr>
              <a:t>和</a:t>
            </a:r>
            <a:r>
              <a:rPr lang="en-US" altLang="zh-CN" sz="2800" b="1">
                <a:solidFill>
                  <a:srgbClr val="0000CC"/>
                </a:solidFill>
              </a:rPr>
              <a:t>《</a:t>
            </a:r>
            <a:r>
              <a:rPr lang="zh-CN" altLang="en-US" sz="2800" b="1">
                <a:solidFill>
                  <a:srgbClr val="0000CC"/>
                </a:solidFill>
              </a:rPr>
              <a:t>奥德赛</a:t>
            </a:r>
            <a:r>
              <a:rPr lang="en-US" altLang="zh-CN" sz="2800" b="1">
                <a:solidFill>
                  <a:srgbClr val="0000CC"/>
                </a:solidFill>
              </a:rPr>
              <a:t>》</a:t>
            </a:r>
            <a:r>
              <a:rPr lang="zh-CN" altLang="en-US" sz="2800" b="1">
                <a:solidFill>
                  <a:srgbClr val="0000CC"/>
                </a:solidFill>
              </a:rPr>
              <a:t>。</a:t>
            </a:r>
          </a:p>
          <a:p>
            <a:pPr>
              <a:buFont typeface="Arial" charset="0"/>
              <a:buNone/>
            </a:pPr>
            <a:endParaRPr lang="zh-CN" altLang="en-US" sz="2800" b="1"/>
          </a:p>
          <a:p>
            <a:pPr>
              <a:buFont typeface="Arial" charset="0"/>
              <a:buNone/>
            </a:pPr>
            <a:r>
              <a:rPr lang="en-US" altLang="zh-CN" sz="2800" b="1"/>
              <a:t>《</a:t>
            </a:r>
            <a:r>
              <a:rPr lang="zh-CN" altLang="en-US" sz="2800" b="1"/>
              <a:t>伊里亚特</a:t>
            </a:r>
            <a:r>
              <a:rPr lang="en-US" altLang="zh-CN" sz="2800" b="1"/>
              <a:t>》</a:t>
            </a:r>
            <a:r>
              <a:rPr lang="zh-CN" altLang="en-US" sz="2800" b="1"/>
              <a:t>主要叙述了</a:t>
            </a:r>
            <a:r>
              <a:rPr lang="zh-CN" altLang="en-US" sz="2800" b="1">
                <a:solidFill>
                  <a:srgbClr val="FF0000"/>
                </a:solidFill>
              </a:rPr>
              <a:t>特洛伊战争</a:t>
            </a:r>
            <a:r>
              <a:rPr lang="zh-CN" altLang="en-US" sz="2800" b="1"/>
              <a:t>最后一年的故事。</a:t>
            </a:r>
          </a:p>
          <a:p>
            <a:pPr>
              <a:buFont typeface="Arial" charset="0"/>
              <a:buNone/>
            </a:pPr>
            <a:r>
              <a:rPr lang="en-US" altLang="zh-CN" sz="2800" b="1"/>
              <a:t>《</a:t>
            </a:r>
            <a:r>
              <a:rPr lang="zh-CN" altLang="en-US" sz="2800" b="1"/>
              <a:t>奥德赛</a:t>
            </a:r>
            <a:r>
              <a:rPr lang="en-US" altLang="zh-CN" sz="2800" b="1"/>
              <a:t>》</a:t>
            </a:r>
            <a:r>
              <a:rPr lang="zh-CN" altLang="en-US" sz="2800" b="1"/>
              <a:t>讲叙的是</a:t>
            </a:r>
            <a:r>
              <a:rPr lang="zh-CN" altLang="en-US" sz="2800" b="1">
                <a:solidFill>
                  <a:srgbClr val="FF0000"/>
                </a:solidFill>
              </a:rPr>
              <a:t>特洛伊战争</a:t>
            </a:r>
            <a:r>
              <a:rPr lang="zh-CN" altLang="en-US" sz="2800" b="1"/>
              <a:t>结束以后，希腊联军的“智囊”</a:t>
            </a:r>
            <a:r>
              <a:rPr lang="zh-CN" altLang="en-US" sz="2800" b="1">
                <a:solidFill>
                  <a:srgbClr val="FF0000"/>
                </a:solidFill>
              </a:rPr>
              <a:t>奥德修斯</a:t>
            </a:r>
            <a:r>
              <a:rPr lang="zh-CN" altLang="en-US" sz="2800" b="1"/>
              <a:t>渡海返乡的故事。</a:t>
            </a:r>
          </a:p>
          <a:p>
            <a:pPr>
              <a:buFont typeface="Arial" charset="0"/>
              <a:buNone/>
            </a:pPr>
            <a:r>
              <a:rPr lang="en-US" altLang="zh-CN" sz="2800" b="1"/>
              <a:t>《</a:t>
            </a:r>
            <a:r>
              <a:rPr lang="zh-CN" altLang="en-US" sz="2800" b="1"/>
              <a:t>荷马史诗</a:t>
            </a:r>
            <a:r>
              <a:rPr lang="en-US" altLang="zh-CN" sz="2800" b="1"/>
              <a:t>》</a:t>
            </a:r>
            <a:r>
              <a:rPr lang="zh-CN" altLang="en-US" sz="2800" b="1"/>
              <a:t>有神话、传说内容，也反映出前</a:t>
            </a:r>
            <a:r>
              <a:rPr lang="en-US" altLang="zh-CN" sz="2800" b="1"/>
              <a:t>11—</a:t>
            </a:r>
            <a:r>
              <a:rPr lang="zh-CN" altLang="en-US" sz="2800" b="1"/>
              <a:t>前</a:t>
            </a:r>
            <a:r>
              <a:rPr lang="en-US" altLang="zh-CN" sz="2800" b="1"/>
              <a:t>9</a:t>
            </a:r>
            <a:r>
              <a:rPr lang="zh-CN" altLang="en-US" sz="2800" b="1"/>
              <a:t>世纪希腊的社会状况。</a:t>
            </a:r>
          </a:p>
        </p:txBody>
      </p:sp>
      <p:pic>
        <p:nvPicPr>
          <p:cNvPr id="16386" name="Picture 3" descr="b7fd5266d0160924f248e871d50735fae7cd7b899e5114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125" y="576263"/>
            <a:ext cx="3382963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Administrator\Desktop\W020150122449027349648.jpg"/>
          <p:cNvPicPr>
            <a:picLocks noChangeAspect="1" noChangeArrowheads="1"/>
          </p:cNvPicPr>
          <p:nvPr/>
        </p:nvPicPr>
        <p:blipFill>
          <a:blip r:embed="rId2"/>
          <a:srcRect b="9659"/>
          <a:stretch>
            <a:fillRect/>
          </a:stretch>
        </p:blipFill>
        <p:spPr bwMode="auto">
          <a:xfrm>
            <a:off x="1008063" y="631825"/>
            <a:ext cx="9050337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矩形 2"/>
          <p:cNvSpPr>
            <a:spLocks noChangeArrowheads="1"/>
          </p:cNvSpPr>
          <p:nvPr/>
        </p:nvSpPr>
        <p:spPr bwMode="auto">
          <a:xfrm>
            <a:off x="1944688" y="5537200"/>
            <a:ext cx="67754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宋体" charset="-122"/>
              </a:rPr>
              <a:t>特洛伊木马（电影</a:t>
            </a:r>
            <a:r>
              <a:rPr lang="en-US" altLang="zh-CN" sz="3200" b="1">
                <a:latin typeface="宋体" charset="-122"/>
              </a:rPr>
              <a:t>《</a:t>
            </a:r>
            <a:r>
              <a:rPr lang="zh-CN" altLang="en-US" sz="3200" b="1">
                <a:latin typeface="宋体" charset="-122"/>
              </a:rPr>
              <a:t>特洛伊</a:t>
            </a:r>
            <a:r>
              <a:rPr lang="en-US" altLang="zh-CN" sz="3200" b="1">
                <a:latin typeface="宋体" charset="-122"/>
              </a:rPr>
              <a:t>》</a:t>
            </a:r>
            <a:r>
              <a:rPr lang="zh-CN" altLang="en-US" sz="3200" b="1">
                <a:latin typeface="宋体" charset="-122"/>
              </a:rPr>
              <a:t>剧照）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ChangeArrowheads="1"/>
          </p:cNvSpPr>
          <p:nvPr/>
        </p:nvSpPr>
        <p:spPr bwMode="auto">
          <a:xfrm>
            <a:off x="1081088" y="1008063"/>
            <a:ext cx="92075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hlinkClick r:id="rId2"/>
              </a:rPr>
              <a:t>《</a:t>
            </a:r>
            <a:r>
              <a:rPr lang="zh-CN" altLang="en-US" sz="3200" b="1">
                <a:hlinkClick r:id="rId2"/>
              </a:rPr>
              <a:t>伊索寓言</a:t>
            </a:r>
            <a:r>
              <a:rPr lang="en-US" altLang="zh-CN" sz="3200" b="1">
                <a:hlinkClick r:id="rId2"/>
              </a:rPr>
              <a:t>》</a:t>
            </a:r>
            <a:r>
              <a:rPr lang="en-US" altLang="zh-CN" sz="3200" b="1"/>
              <a:t/>
            </a:r>
            <a:br>
              <a:rPr lang="en-US" altLang="zh-CN" sz="3200" b="1"/>
            </a:br>
            <a:r>
              <a:rPr lang="zh-CN" altLang="en-US" sz="3200" b="1"/>
              <a:t>相传伊索是一个获释的奴隶，聪明绝顶，他一生创作了许多寓言故事。</a:t>
            </a:r>
          </a:p>
          <a:p>
            <a:pPr>
              <a:buFont typeface="Arial" charset="0"/>
              <a:buNone/>
            </a:pPr>
            <a:r>
              <a:rPr lang="zh-CN" altLang="en-US" sz="3200" b="1"/>
              <a:t>伊索寓言主要是通过一些动物的言行来寄寓道德教谕，著名的故事包括“狮子和老鼠”、“狐狸和仙鹤”、“披着羊皮的狼”和“狐狸和葡萄”等。伊索寓言通常短小精悍，思想性颇强，体现了古代希腊人的智慧，对后世全世界的文学都产生了影响。</a:t>
            </a:r>
            <a:r>
              <a:rPr lang="zh-CN" altLang="en-US" sz="24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758825" y="509588"/>
            <a:ext cx="1825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雕刻艺术</a:t>
            </a:r>
          </a:p>
        </p:txBody>
      </p:sp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008063" y="1439863"/>
            <a:ext cx="89868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/>
              <a:t>1.</a:t>
            </a:r>
            <a:r>
              <a:rPr lang="zh-CN" altLang="en-US" sz="2800" b="1"/>
              <a:t>奥林匹亚神庙中的宙斯像是古代世界七大奇迹（</a:t>
            </a:r>
            <a:r>
              <a:rPr lang="zh-CN" altLang="en-US" sz="2800" b="1">
                <a:solidFill>
                  <a:srgbClr val="FF0000"/>
                </a:solidFill>
              </a:rPr>
              <a:t>公元前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世纪左右</a:t>
            </a:r>
            <a:r>
              <a:rPr lang="zh-CN" altLang="en-US" sz="2800" b="1"/>
              <a:t>的建筑雕刻成就：</a:t>
            </a:r>
            <a:r>
              <a:rPr lang="zh-CN" altLang="en-US" sz="2800" b="1">
                <a:solidFill>
                  <a:srgbClr val="FF0000"/>
                </a:solidFill>
              </a:rPr>
              <a:t>埃及胡夫金字塔、巴比伦空中花园、阿尔忒弥斯神庙、奥林匹亚宙斯神像、摩索拉斯陵墓、罗德岛太阳神巨像和亚历山大灯塔</a:t>
            </a:r>
            <a:r>
              <a:rPr lang="zh-CN" altLang="en-US" sz="2800" b="1"/>
              <a:t>）之一。</a:t>
            </a:r>
            <a:endParaRPr lang="en-US" altLang="zh-CN" sz="2800" b="1"/>
          </a:p>
          <a:p>
            <a:pPr>
              <a:buFont typeface="Arial" charset="0"/>
              <a:buNone/>
            </a:pPr>
            <a:endParaRPr lang="en-US" altLang="zh-CN" sz="2800" b="1"/>
          </a:p>
          <a:p>
            <a:pPr>
              <a:buFont typeface="Arial" charset="0"/>
              <a:buNone/>
            </a:pPr>
            <a:r>
              <a:rPr lang="en-US" altLang="zh-CN" sz="2800" b="1"/>
              <a:t>2.&lt;&lt;</a:t>
            </a:r>
            <a:r>
              <a:rPr lang="zh-CN" altLang="en-US" sz="2800" b="1"/>
              <a:t>掷铁饼者</a:t>
            </a:r>
            <a:r>
              <a:rPr lang="en-US" altLang="zh-CN" sz="2800" b="1"/>
              <a:t>&gt;&gt;</a:t>
            </a:r>
            <a:endParaRPr lang="zh-CN" altLang="en-US" sz="2800" b="1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21175" y="3527425"/>
            <a:ext cx="2001838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467225" y="4319588"/>
            <a:ext cx="15748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宙斯像</a:t>
            </a: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0225" y="792163"/>
            <a:ext cx="6446838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ChangeArrowheads="1"/>
          </p:cNvSpPr>
          <p:nvPr/>
        </p:nvSpPr>
        <p:spPr bwMode="auto">
          <a:xfrm>
            <a:off x="504825" y="4808538"/>
            <a:ext cx="296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米隆的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掷铁饼者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》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6525" y="1223963"/>
            <a:ext cx="67849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5" descr="掷铁饼者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5188" y="701675"/>
            <a:ext cx="3032125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6985000" y="431800"/>
            <a:ext cx="3746500" cy="522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一静一动的完美结合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1477963" y="647700"/>
            <a:ext cx="3813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不完整，却是完美！</a:t>
            </a:r>
            <a:endParaRPr lang="zh-CN" altLang="en-US" b="1"/>
          </a:p>
        </p:txBody>
      </p:sp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138" y="1295400"/>
            <a:ext cx="4314825" cy="383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6121400" y="2232025"/>
            <a:ext cx="34480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/>
              <a:t>纯洁如光芒、如和谐乐音的完美女神</a:t>
            </a:r>
            <a:r>
              <a:rPr lang="en-US" altLang="zh-CN" sz="3600" b="1"/>
              <a:t>——</a:t>
            </a:r>
            <a:r>
              <a:rPr lang="zh-CN" altLang="en-US" sz="3600" b="1"/>
              <a:t>维纳斯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1"/>
          <p:cNvSpPr>
            <a:spLocks noChangeArrowheads="1"/>
          </p:cNvSpPr>
          <p:nvPr/>
        </p:nvSpPr>
        <p:spPr bwMode="auto">
          <a:xfrm>
            <a:off x="758825" y="509588"/>
            <a:ext cx="1825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体育盛会</a:t>
            </a:r>
          </a:p>
        </p:txBody>
      </p:sp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1647825" y="1292225"/>
            <a:ext cx="677703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/>
              <a:t>奥林匹克运动会的圣火源于古希腊。</a:t>
            </a:r>
            <a:endParaRPr lang="en-US" altLang="zh-CN" sz="3200" b="1"/>
          </a:p>
          <a:p>
            <a:pPr>
              <a:buFont typeface="Arial" charset="0"/>
              <a:buNone/>
            </a:pPr>
            <a:endParaRPr lang="en-US" altLang="zh-CN" sz="3200" b="1"/>
          </a:p>
          <a:p>
            <a:pPr>
              <a:buFont typeface="Arial" charset="0"/>
              <a:buNone/>
            </a:pPr>
            <a:r>
              <a:rPr lang="zh-CN" altLang="en-US" sz="3200" b="1"/>
              <a:t>世界上第一次奥林匹克运动会</a:t>
            </a:r>
            <a:endParaRPr lang="en-US" altLang="zh-CN" sz="3200" b="1"/>
          </a:p>
          <a:p>
            <a:pPr>
              <a:buFont typeface="Arial" charset="0"/>
              <a:buNone/>
            </a:pPr>
            <a:r>
              <a:rPr lang="zh-CN" altLang="en-US" sz="3200" b="1"/>
              <a:t>　　时间：</a:t>
            </a:r>
            <a:endParaRPr lang="en-US" altLang="zh-CN" sz="3200" b="1"/>
          </a:p>
          <a:p>
            <a:pPr>
              <a:buFont typeface="Arial" charset="0"/>
              <a:buNone/>
            </a:pPr>
            <a:r>
              <a:rPr lang="zh-CN" altLang="en-US" sz="3200" b="1"/>
              <a:t>　　地点：</a:t>
            </a:r>
            <a:endParaRPr lang="en-US" altLang="zh-CN" sz="3200" b="1"/>
          </a:p>
          <a:p>
            <a:pPr>
              <a:buFont typeface="Arial" charset="0"/>
              <a:buNone/>
            </a:pPr>
            <a:r>
              <a:rPr lang="zh-CN" altLang="en-US" sz="3200" b="1"/>
              <a:t>　　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33863" y="2814638"/>
            <a:ext cx="1930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公元前</a:t>
            </a:r>
            <a:r>
              <a:rPr lang="en-US" altLang="zh-CN" sz="2400" b="1">
                <a:solidFill>
                  <a:srgbClr val="FF0000"/>
                </a:solidFill>
              </a:rPr>
              <a:t>776</a:t>
            </a:r>
            <a:r>
              <a:rPr lang="zh-CN" altLang="en-US" sz="2400" b="1">
                <a:solidFill>
                  <a:srgbClr val="FF0000"/>
                </a:solidFill>
              </a:rPr>
              <a:t>年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71938" y="3384550"/>
            <a:ext cx="6372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古希腊伯罗奔尼撒半岛西北部的城市</a:t>
            </a:r>
            <a:r>
              <a:rPr lang="zh-CN" altLang="en-US" sz="2400" b="1">
                <a:solidFill>
                  <a:srgbClr val="FF0000"/>
                </a:solidFill>
              </a:rPr>
              <a:t>奥林匹亚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"/>
          <p:cNvSpPr txBox="1">
            <a:spLocks noChangeArrowheads="1"/>
          </p:cNvSpPr>
          <p:nvPr/>
        </p:nvSpPr>
        <p:spPr bwMode="auto">
          <a:xfrm>
            <a:off x="720725" y="585788"/>
            <a:ext cx="7596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说说希腊、罗马建筑风格有何不同？</a:t>
            </a:r>
          </a:p>
        </p:txBody>
      </p:sp>
      <p:sp>
        <p:nvSpPr>
          <p:cNvPr id="10244" name="文本框 3"/>
          <p:cNvSpPr txBox="1">
            <a:spLocks noChangeArrowheads="1"/>
          </p:cNvSpPr>
          <p:nvPr/>
        </p:nvSpPr>
        <p:spPr bwMode="auto">
          <a:xfrm>
            <a:off x="1081088" y="1655763"/>
            <a:ext cx="9504362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风格：</a:t>
            </a:r>
            <a:endParaRPr lang="en-US" altLang="zh-CN" sz="2400" b="1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希腊建筑艺术主要体现在神庙，总的风格是庄重典雅，具有和谐、壮丽、崇高的美。神庙四周以廊柱环绕，柱身有粗有细；崇尚人体美与数的和谐 ，建筑与装饰均雕刻化。</a:t>
            </a:r>
          </a:p>
          <a:p>
            <a:pPr>
              <a:buFont typeface="Arial" charset="0"/>
              <a:buNone/>
            </a:pP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罗马建筑吸收了希腊建筑特点，并有所创新，如石拱门、穹顶等，多使用柱子和拱形结构，庄严、厚重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既坚固结实，又华李宏伟。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7197"/>
          <p:cNvSpPr>
            <a:spLocks noChangeArrowheads="1"/>
          </p:cNvSpPr>
          <p:nvPr/>
        </p:nvSpPr>
        <p:spPr bwMode="auto">
          <a:xfrm>
            <a:off x="720725" y="647700"/>
            <a:ext cx="19796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哲学和法学</a:t>
            </a:r>
            <a:endParaRPr lang="zh-CN" altLang="zh-CN" sz="28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宋体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31800" y="4319588"/>
            <a:ext cx="103425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       现代西方所使用的“哲学”一词，源自古希腊语，它的原意是“热爱智慧”</a:t>
            </a:r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263" y="323850"/>
            <a:ext cx="10272712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2"/>
          <p:cNvSpPr txBox="1">
            <a:spLocks noChangeArrowheads="1"/>
          </p:cNvSpPr>
          <p:nvPr/>
        </p:nvSpPr>
        <p:spPr bwMode="auto">
          <a:xfrm>
            <a:off x="619125" y="688975"/>
            <a:ext cx="6654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古希腊哲学突出成就有哪些？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 rot="10800000" flipV="1">
            <a:off x="490538" y="1728788"/>
            <a:ext cx="6910387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古希腊哲学成就突出。</a:t>
            </a:r>
            <a:endParaRPr lang="en-US" altLang="zh-CN" sz="3200" b="1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德谟克利特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提出了“原子论”，认为宇宙万物是有微小的</a:t>
            </a:r>
            <a:r>
              <a:rPr lang="zh-CN" altLang="en-US" sz="3200" b="1">
                <a:latin typeface="Times New Roman" pitchFamily="18" charset="0"/>
              </a:rPr>
              <a:t>“原子”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组成；</a:t>
            </a:r>
            <a:endParaRPr lang="en-US" altLang="zh-CN" sz="3200" b="1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苏格拉底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终身探讨人的灵魂、美德和幸福等问题。</a:t>
            </a:r>
            <a:endParaRPr lang="en-US" altLang="zh-CN" sz="3200" b="1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亚里士多德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是一位</a:t>
            </a:r>
            <a:r>
              <a:rPr lang="zh-CN" altLang="en-US" sz="3200" b="1">
                <a:latin typeface="Times New Roman" pitchFamily="18" charset="0"/>
              </a:rPr>
              <a:t>百科全书式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的学者，他还创立了</a:t>
            </a:r>
            <a:r>
              <a:rPr lang="zh-CN" altLang="en-US" sz="3200" b="1">
                <a:latin typeface="Times New Roman" pitchFamily="18" charset="0"/>
              </a:rPr>
              <a:t>逻辑学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等新的学科。</a:t>
            </a: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12100" y="792163"/>
            <a:ext cx="274796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277225" y="2852738"/>
            <a:ext cx="17319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德谟克利特</a:t>
            </a:r>
            <a:endParaRPr lang="zh-CN" altLang="en-US" sz="2400">
              <a:latin typeface="Times New Roman" pitchFamily="18" charset="0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0038" y="3376613"/>
            <a:ext cx="1858962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8277225" y="5267325"/>
            <a:ext cx="2359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苏格拉底</a:t>
            </a:r>
            <a:endParaRPr lang="zh-CN" altLang="en-US" sz="24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WordArt 2"/>
          <p:cNvSpPr>
            <a:spLocks noChangeArrowheads="1" noChangeShapeType="1" noTextEdit="1"/>
          </p:cNvSpPr>
          <p:nvPr/>
        </p:nvSpPr>
        <p:spPr bwMode="auto">
          <a:xfrm>
            <a:off x="792485" y="647799"/>
            <a:ext cx="4512872" cy="7198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黑体"/>
                <a:ea typeface="黑体"/>
              </a:rPr>
              <a:t>西方哲学的故乡</a:t>
            </a:r>
            <a:r>
              <a:rPr lang="en-US" altLang="zh-CN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黑体"/>
                <a:ea typeface="黑体"/>
              </a:rPr>
              <a:t>——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18787" name="Rectangle 3"/>
          <p:cNvSpPr>
            <a:spLocks noChangeArrowheads="1"/>
          </p:cNvSpPr>
          <p:nvPr/>
        </p:nvSpPr>
        <p:spPr bwMode="auto">
          <a:xfrm>
            <a:off x="4800600" y="4521200"/>
            <a:ext cx="1920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</a:rPr>
              <a:t>柏拉图 </a:t>
            </a:r>
          </a:p>
        </p:txBody>
      </p:sp>
      <p:pic>
        <p:nvPicPr>
          <p:cNvPr id="52227" name="Picture 4" descr="p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1175" y="1871663"/>
            <a:ext cx="25685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7585075" y="4521200"/>
            <a:ext cx="2400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</a:rPr>
              <a:t>亚里士多德 </a:t>
            </a:r>
          </a:p>
        </p:txBody>
      </p:sp>
      <p:pic>
        <p:nvPicPr>
          <p:cNvPr id="52229" name="Picture 6" descr="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55688" y="1800225"/>
            <a:ext cx="288131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1" name="Rectangle 7"/>
          <p:cNvSpPr>
            <a:spLocks noChangeArrowheads="1"/>
          </p:cNvSpPr>
          <p:nvPr/>
        </p:nvSpPr>
        <p:spPr bwMode="auto">
          <a:xfrm>
            <a:off x="1439863" y="4521200"/>
            <a:ext cx="1920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</a:rPr>
              <a:t>苏格拉底</a:t>
            </a:r>
          </a:p>
        </p:txBody>
      </p:sp>
      <p:pic>
        <p:nvPicPr>
          <p:cNvPr id="52231" name="Picture 8" descr="1284355459DX5XqYZP_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97738" y="1871663"/>
            <a:ext cx="27844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3" name="WordArt 9"/>
          <p:cNvSpPr>
            <a:spLocks noChangeArrowheads="1" noChangeShapeType="1" noTextEdit="1"/>
          </p:cNvSpPr>
          <p:nvPr/>
        </p:nvSpPr>
        <p:spPr bwMode="auto">
          <a:xfrm>
            <a:off x="5905500" y="633413"/>
            <a:ext cx="2784475" cy="10080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古希腊</a:t>
            </a:r>
          </a:p>
        </p:txBody>
      </p:sp>
      <p:sp>
        <p:nvSpPr>
          <p:cNvPr id="52233" name="Text Box 6"/>
          <p:cNvSpPr txBox="1">
            <a:spLocks noChangeArrowheads="1"/>
          </p:cNvSpPr>
          <p:nvPr/>
        </p:nvSpPr>
        <p:spPr bwMode="auto">
          <a:xfrm>
            <a:off x="3071813" y="5273675"/>
            <a:ext cx="6049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希腊三贤（二代师徒）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/>
      <p:bldP spid="118789" grpId="0"/>
      <p:bldP spid="118791" grpId="0"/>
      <p:bldP spid="11879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达芬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" y="41275"/>
            <a:ext cx="660400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6759575" y="314325"/>
            <a:ext cx="44465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猜一猜：</a:t>
            </a:r>
            <a:r>
              <a:rPr lang="zh-CN" altLang="en-US" sz="2800" b="1"/>
              <a:t>他们之间发生了什么？</a:t>
            </a:r>
          </a:p>
        </p:txBody>
      </p:sp>
      <p:sp>
        <p:nvSpPr>
          <p:cNvPr id="54275" name="Text Box 4"/>
          <p:cNvSpPr txBox="1">
            <a:spLocks noChangeArrowheads="1"/>
          </p:cNvSpPr>
          <p:nvPr/>
        </p:nvSpPr>
        <p:spPr bwMode="auto">
          <a:xfrm>
            <a:off x="952500" y="5010150"/>
            <a:ext cx="2176463" cy="830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古希腊哲学家：</a:t>
            </a:r>
          </a:p>
          <a:p>
            <a:pPr>
              <a:buFont typeface="Arial" charset="0"/>
              <a:buNone/>
            </a:pPr>
            <a:r>
              <a:rPr lang="zh-CN" altLang="en-US" sz="2400" b="1"/>
              <a:t>柏拉图</a:t>
            </a:r>
          </a:p>
        </p:txBody>
      </p:sp>
      <p:sp>
        <p:nvSpPr>
          <p:cNvPr id="54276" name="Text Box 5"/>
          <p:cNvSpPr txBox="1">
            <a:spLocks noChangeArrowheads="1"/>
          </p:cNvSpPr>
          <p:nvPr/>
        </p:nvSpPr>
        <p:spPr bwMode="auto">
          <a:xfrm>
            <a:off x="3856038" y="5010150"/>
            <a:ext cx="2359025" cy="830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古希腊哲学家：</a:t>
            </a:r>
          </a:p>
          <a:p>
            <a:pPr>
              <a:buFont typeface="Arial" charset="0"/>
              <a:buNone/>
            </a:pPr>
            <a:r>
              <a:rPr lang="zh-CN" altLang="en-US" sz="2400" b="1"/>
              <a:t>亚里士多德</a:t>
            </a: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6848475" y="1946275"/>
            <a:ext cx="4356100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亚里士多德伸出右手，手掌向下，好象在说明：现实世界才是他的研究课题；柏拉图则右手手指向上，表示一切源于神灵的启示。这两个对立的手势，表达了他们思想上的原则分歧。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ldLvl="0" autoUpdateAnimBg="0"/>
      <p:bldP spid="92167" grpId="0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031" name="Rectangle 15"/>
          <p:cNvSpPr>
            <a:spLocks noChangeArrowheads="1"/>
          </p:cNvSpPr>
          <p:nvPr/>
        </p:nvSpPr>
        <p:spPr bwMode="auto">
          <a:xfrm>
            <a:off x="671513" y="5586413"/>
            <a:ext cx="100822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ea typeface="黑体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希腊的哲学家们追求智慧，善于思考，热爱真理，并为探索真理而不懈努力</a:t>
            </a:r>
            <a:r>
              <a:rPr lang="zh-CN" altLang="en-US" sz="2800" b="1">
                <a:ea typeface="黑体" pitchFamily="49" charset="-122"/>
              </a:rPr>
              <a:t>。</a:t>
            </a:r>
          </a:p>
        </p:txBody>
      </p:sp>
      <p:sp>
        <p:nvSpPr>
          <p:cNvPr id="193539" name="Rectangle 3"/>
          <p:cNvSpPr>
            <a:spLocks noChangeArrowheads="1"/>
          </p:cNvSpPr>
          <p:nvPr/>
        </p:nvSpPr>
        <p:spPr bwMode="auto">
          <a:xfrm>
            <a:off x="425450" y="1665288"/>
            <a:ext cx="2976563" cy="70802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zh-CN" altLang="en-US" sz="40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吾爱吾师</a:t>
            </a:r>
          </a:p>
        </p:txBody>
      </p:sp>
      <p:sp>
        <p:nvSpPr>
          <p:cNvPr id="193541" name="Rectangle 5"/>
          <p:cNvSpPr>
            <a:spLocks noChangeArrowheads="1"/>
          </p:cNvSpPr>
          <p:nvPr/>
        </p:nvSpPr>
        <p:spPr bwMode="auto">
          <a:xfrm>
            <a:off x="7937500" y="1665288"/>
            <a:ext cx="3630613" cy="70802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zh-CN" altLang="en-US" sz="40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吾更爱真理</a:t>
            </a:r>
          </a:p>
        </p:txBody>
      </p:sp>
      <p:grpSp>
        <p:nvGrpSpPr>
          <p:cNvPr id="55300" name="Group 15"/>
          <p:cNvGrpSpPr>
            <a:grpSpLocks/>
          </p:cNvGrpSpPr>
          <p:nvPr/>
        </p:nvGrpSpPr>
        <p:grpSpPr bwMode="auto">
          <a:xfrm>
            <a:off x="3648075" y="1223963"/>
            <a:ext cx="4627563" cy="4165600"/>
            <a:chOff x="1746" y="754"/>
            <a:chExt cx="2313" cy="3113"/>
          </a:xfrm>
        </p:grpSpPr>
        <p:pic>
          <p:nvPicPr>
            <p:cNvPr id="55307" name="Picture 2" descr="拉斐尔在雅典学院中所绘的柏拉图（左）和亚里士多德（右）。亚里士多德手势朝向地面，象征了他认为知识是透过经验观察所获得的概念。"/>
            <p:cNvPicPr>
              <a:picLocks noChangeAspect="1" noChangeArrowheads="1"/>
            </p:cNvPicPr>
            <p:nvPr/>
          </p:nvPicPr>
          <p:blipFill>
            <a:blip r:embed="rId3"/>
            <a:srcRect l="6929" r="3360"/>
            <a:stretch>
              <a:fillRect/>
            </a:stretch>
          </p:blipFill>
          <p:spPr bwMode="auto">
            <a:xfrm>
              <a:off x="1746" y="754"/>
              <a:ext cx="2216" cy="3113"/>
            </a:xfrm>
            <a:prstGeom prst="rect">
              <a:avLst/>
            </a:prstGeom>
            <a:noFill/>
            <a:ln w="25400">
              <a:solidFill>
                <a:srgbClr val="0000FF"/>
              </a:solidFill>
              <a:miter lim="800000"/>
              <a:headEnd/>
              <a:tailEnd/>
            </a:ln>
          </p:spPr>
        </p:pic>
        <p:sp>
          <p:nvSpPr>
            <p:cNvPr id="55308" name="AutoShape 4"/>
            <p:cNvSpPr>
              <a:spLocks noChangeArrowheads="1"/>
            </p:cNvSpPr>
            <p:nvPr/>
          </p:nvSpPr>
          <p:spPr bwMode="auto">
            <a:xfrm flipH="1" flipV="1">
              <a:off x="2064" y="2478"/>
              <a:ext cx="136" cy="272"/>
            </a:xfrm>
            <a:prstGeom prst="wedgeEllipseCallout">
              <a:avLst>
                <a:gd name="adj1" fmla="val -297060"/>
                <a:gd name="adj2" fmla="val 150731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 algn="ctr" eaLnBrk="0" hangingPunct="0">
                <a:buFont typeface="Arial" charset="0"/>
                <a:buNone/>
              </a:pPr>
              <a:endParaRPr lang="zh-CN" altLang="zh-CN" sz="1600">
                <a:latin typeface="宋体" charset="-122"/>
              </a:endParaRPr>
            </a:p>
          </p:txBody>
        </p:sp>
        <p:sp>
          <p:nvSpPr>
            <p:cNvPr id="55309" name="Rectangle 10"/>
            <p:cNvSpPr>
              <a:spLocks noChangeArrowheads="1"/>
            </p:cNvSpPr>
            <p:nvPr/>
          </p:nvSpPr>
          <p:spPr bwMode="auto">
            <a:xfrm>
              <a:off x="1882" y="2750"/>
              <a:ext cx="479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Times New Roman" pitchFamily="18" charset="0"/>
                </a:rPr>
                <a:t>柏拉图</a:t>
              </a:r>
            </a:p>
          </p:txBody>
        </p:sp>
        <p:sp>
          <p:nvSpPr>
            <p:cNvPr id="55310" name="AutoShape 6"/>
            <p:cNvSpPr>
              <a:spLocks noChangeArrowheads="1"/>
            </p:cNvSpPr>
            <p:nvPr/>
          </p:nvSpPr>
          <p:spPr bwMode="auto">
            <a:xfrm rot="10198187">
              <a:off x="3473" y="2604"/>
              <a:ext cx="180" cy="235"/>
            </a:xfrm>
            <a:prstGeom prst="wedgeEllipseCallout">
              <a:avLst>
                <a:gd name="adj1" fmla="val 119856"/>
                <a:gd name="adj2" fmla="val 256926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 algn="ctr" eaLnBrk="0" hangingPunct="0">
                <a:buFont typeface="Arial" charset="0"/>
                <a:buNone/>
              </a:pPr>
              <a:endParaRPr lang="zh-CN" altLang="zh-CN" sz="1600">
                <a:latin typeface="Times New Roman" pitchFamily="18" charset="0"/>
              </a:endParaRPr>
            </a:p>
          </p:txBody>
        </p:sp>
        <p:sp>
          <p:nvSpPr>
            <p:cNvPr id="55311" name="Rectangle 14"/>
            <p:cNvSpPr>
              <a:spLocks noChangeArrowheads="1"/>
            </p:cNvSpPr>
            <p:nvPr/>
          </p:nvSpPr>
          <p:spPr bwMode="auto">
            <a:xfrm>
              <a:off x="2925" y="2795"/>
              <a:ext cx="1134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buFont typeface="Arial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Times New Roman" pitchFamily="18" charset="0"/>
                </a:rPr>
                <a:t>亚里士多德</a:t>
              </a:r>
            </a:p>
          </p:txBody>
        </p:sp>
      </p:grpSp>
      <p:sp>
        <p:nvSpPr>
          <p:cNvPr id="45067" name="Rectangle 9"/>
          <p:cNvSpPr>
            <a:spLocks noChangeArrowheads="1"/>
          </p:cNvSpPr>
          <p:nvPr/>
        </p:nvSpPr>
        <p:spPr bwMode="auto">
          <a:xfrm>
            <a:off x="0" y="3930650"/>
            <a:ext cx="11522075" cy="23399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与柏拉图为友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，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Amicus Plato,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itchFamily="2" charset="-122"/>
            </a:endParaRP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与亚里士多德为友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Amicus Aristotle, 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更要与真理为友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。 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Sed Magis Amicus Veritas.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>
              <a:buFont typeface="Arial" pitchFamily="34" charset="0"/>
              <a:buNone/>
              <a:defRPr/>
            </a:pPr>
            <a:endParaRPr lang="en-US" altLang="zh-CN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buFont typeface="Arial" pitchFamily="34" charset="0"/>
              <a:buNone/>
              <a:defRPr/>
            </a:pP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                                    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幼圆" pitchFamily="49" charset="-122"/>
              </a:rPr>
              <a:t>——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itchFamily="49" charset="-122"/>
                <a:ea typeface="幼圆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哈佛大学校训</a:t>
            </a:r>
          </a:p>
        </p:txBody>
      </p:sp>
      <p:sp>
        <p:nvSpPr>
          <p:cNvPr id="55302" name="Text Box 18"/>
          <p:cNvSpPr txBox="1">
            <a:spLocks noChangeArrowheads="1"/>
          </p:cNvSpPr>
          <p:nvPr/>
        </p:nvSpPr>
        <p:spPr bwMode="auto">
          <a:xfrm>
            <a:off x="1768475" y="519113"/>
            <a:ext cx="7893050" cy="588962"/>
          </a:xfrm>
          <a:prstGeom prst="rect">
            <a:avLst/>
          </a:prstGeom>
          <a:noFill/>
          <a:ln w="38100" cmpd="dbl" algn="ctr">
            <a:solidFill>
              <a:srgbClr val="00CC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ea typeface="黑体" pitchFamily="49" charset="-122"/>
              </a:rPr>
              <a:t>柏拉图与亚里士多德的对话</a:t>
            </a: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407988" y="246063"/>
            <a:ext cx="10161587" cy="973137"/>
            <a:chOff x="295" y="164"/>
            <a:chExt cx="5080" cy="649"/>
          </a:xfrm>
        </p:grpSpPr>
        <p:sp>
          <p:nvSpPr>
            <p:cNvPr id="55305" name="AutoShape 8"/>
            <p:cNvSpPr>
              <a:spLocks noChangeArrowheads="1"/>
            </p:cNvSpPr>
            <p:nvPr/>
          </p:nvSpPr>
          <p:spPr bwMode="auto">
            <a:xfrm>
              <a:off x="295" y="164"/>
              <a:ext cx="5080" cy="649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23921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charset="0"/>
                <a:buNone/>
              </a:pPr>
              <a:endParaRPr lang="zh-CN" altLang="zh-CN" sz="3600" b="1">
                <a:solidFill>
                  <a:srgbClr val="800080"/>
                </a:solidFill>
                <a:ea typeface="华文细黑" pitchFamily="2" charset="-122"/>
              </a:endParaRPr>
            </a:p>
          </p:txBody>
        </p:sp>
        <p:sp>
          <p:nvSpPr>
            <p:cNvPr id="55306" name="Rectangle 7"/>
            <p:cNvSpPr>
              <a:spLocks noChangeArrowheads="1"/>
            </p:cNvSpPr>
            <p:nvPr/>
          </p:nvSpPr>
          <p:spPr bwMode="auto">
            <a:xfrm>
              <a:off x="385" y="164"/>
              <a:ext cx="4990" cy="61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charset="0"/>
                <a:buNone/>
              </a:pPr>
              <a:r>
                <a:rPr lang="zh-CN" altLang="en-US" sz="4000" b="1">
                  <a:solidFill>
                    <a:srgbClr val="800080"/>
                  </a:solidFill>
                  <a:ea typeface="黑体" pitchFamily="49" charset="-122"/>
                </a:rPr>
                <a:t>真理高于一切。</a:t>
              </a:r>
            </a:p>
          </p:txBody>
        </p:sp>
      </p:grpSp>
      <p:pic>
        <p:nvPicPr>
          <p:cNvPr id="55304" name="Picture 16" descr="MC900412398[1]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05950" y="3311525"/>
            <a:ext cx="1509713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36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6031" grpId="0"/>
      <p:bldP spid="193539" grpId="0" animBg="1" autoUpdateAnimBg="0"/>
      <p:bldP spid="193541" grpId="0" animBg="1" autoUpdateAnimBg="0"/>
      <p:bldP spid="45067" grpId="0" animBg="1"/>
      <p:bldP spid="4506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-287338" y="3960813"/>
            <a:ext cx="9793288" cy="1008062"/>
          </a:xfrm>
        </p:spPr>
        <p:txBody>
          <a:bodyPr/>
          <a:lstStyle/>
          <a:p>
            <a:r>
              <a:rPr lang="zh-CN" altLang="en-US" sz="3600" smtClean="0">
                <a:solidFill>
                  <a:srgbClr val="CC00CC"/>
                </a:solidFill>
              </a:rPr>
              <a:t/>
            </a:r>
            <a:br>
              <a:rPr lang="zh-CN" altLang="en-US" sz="3600" smtClean="0">
                <a:solidFill>
                  <a:srgbClr val="CC00CC"/>
                </a:solidFill>
              </a:rPr>
            </a:br>
            <a:endParaRPr lang="zh-CN" altLang="en-US" sz="3600" smtClean="0">
              <a:solidFill>
                <a:srgbClr val="CC00CC"/>
              </a:solidFill>
            </a:endParaRP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1092200" y="4508500"/>
            <a:ext cx="9469438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整个画面充满浓厚的学术探讨和争鸣的气氛，赞美了人类对智慧的热爱和对理想的追求，以及古希腊哲学的繁荣。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8066088" y="2663825"/>
            <a:ext cx="2495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2400">
              <a:latin typeface="Times New Roman" pitchFamily="18" charset="0"/>
            </a:endParaRPr>
          </a:p>
        </p:txBody>
      </p:sp>
      <p:grpSp>
        <p:nvGrpSpPr>
          <p:cNvPr id="57348" name="组合 3"/>
          <p:cNvGrpSpPr>
            <a:grpSpLocks/>
          </p:cNvGrpSpPr>
          <p:nvPr/>
        </p:nvGrpSpPr>
        <p:grpSpPr bwMode="auto">
          <a:xfrm>
            <a:off x="1081088" y="360363"/>
            <a:ext cx="8907462" cy="3987800"/>
            <a:chOff x="276469" y="-774"/>
            <a:chExt cx="5958611" cy="4123586"/>
          </a:xfrm>
        </p:grpSpPr>
        <p:pic>
          <p:nvPicPr>
            <p:cNvPr id="57349" name="Picture 7" descr="雅典学院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6469" y="548680"/>
              <a:ext cx="5958611" cy="3574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1" name="矩形 2"/>
            <p:cNvSpPr>
              <a:spLocks noChangeArrowheads="1"/>
            </p:cNvSpPr>
            <p:nvPr/>
          </p:nvSpPr>
          <p:spPr bwMode="auto">
            <a:xfrm>
              <a:off x="650522" y="-774"/>
              <a:ext cx="5133399" cy="1050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>
              <a:lvl1pPr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000" b="1" dirty="0">
                  <a:latin typeface="宋体" pitchFamily="2" charset="-122"/>
                </a:rPr>
                <a:t>《</a:t>
              </a:r>
              <a:r>
                <a:rPr lang="zh-CN" altLang="en-US" sz="3000" b="1" dirty="0">
                  <a:latin typeface="宋体" pitchFamily="2" charset="-122"/>
                </a:rPr>
                <a:t>雅典学院</a:t>
              </a:r>
              <a:r>
                <a:rPr lang="en-US" altLang="zh-CN" sz="3000" b="1" dirty="0" smtClean="0">
                  <a:latin typeface="宋体" pitchFamily="2" charset="-122"/>
                </a:rPr>
                <a:t>》</a:t>
              </a:r>
              <a:r>
                <a:rPr lang="zh-CN" altLang="en-US" sz="28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作者：拉斐尔（意大利）</a:t>
              </a:r>
            </a:p>
            <a:p>
              <a:pPr eaLnBrk="1" hangingPunct="1">
                <a:defRPr/>
              </a:pPr>
              <a:endParaRPr lang="zh-CN" altLang="en-US" sz="3000" b="1" dirty="0">
                <a:latin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9728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76475" y="204788"/>
            <a:ext cx="2584450" cy="5102225"/>
            <a:chOff x="1610" y="255"/>
            <a:chExt cx="1292" cy="3538"/>
          </a:xfrm>
        </p:grpSpPr>
        <p:pic>
          <p:nvPicPr>
            <p:cNvPr id="58395" name="Picture 3" descr="文艺之神 阿波罗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10" y="255"/>
              <a:ext cx="1292" cy="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396" name="Text Box 4"/>
            <p:cNvSpPr txBox="1">
              <a:spLocks noChangeArrowheads="1"/>
            </p:cNvSpPr>
            <p:nvPr/>
          </p:nvSpPr>
          <p:spPr bwMode="auto">
            <a:xfrm>
              <a:off x="1866" y="3172"/>
              <a:ext cx="554" cy="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400" b="1">
                  <a:solidFill>
                    <a:srgbClr val="008000"/>
                  </a:solidFill>
                  <a:latin typeface="Times New Roman" pitchFamily="18" charset="0"/>
                  <a:ea typeface="华文隶书" pitchFamily="2" charset="-122"/>
                  <a:cs typeface="Times New Roman" pitchFamily="18" charset="0"/>
                </a:rPr>
                <a:t>太阳神</a:t>
              </a:r>
            </a:p>
            <a:p>
              <a:pPr algn="ctr">
                <a:buFont typeface="Arial" charset="0"/>
                <a:buNone/>
              </a:pPr>
              <a:r>
                <a:rPr lang="zh-CN" altLang="en-US" sz="2400" b="1">
                  <a:solidFill>
                    <a:srgbClr val="008000"/>
                  </a:solidFill>
                  <a:latin typeface="Times New Roman" pitchFamily="18" charset="0"/>
                  <a:ea typeface="华文隶书" pitchFamily="2" charset="-122"/>
                  <a:cs typeface="Times New Roman" pitchFamily="18" charset="0"/>
                </a:rPr>
                <a:t>阿波罗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6122988" y="382588"/>
            <a:ext cx="3086100" cy="5307012"/>
            <a:chOff x="3061" y="255"/>
            <a:chExt cx="1543" cy="3538"/>
          </a:xfrm>
        </p:grpSpPr>
        <p:pic>
          <p:nvPicPr>
            <p:cNvPr id="58393" name="Picture 6" descr="智慧女神 雅典娜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61" y="255"/>
              <a:ext cx="1543" cy="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394" name="Text Box 7"/>
            <p:cNvSpPr txBox="1">
              <a:spLocks noChangeArrowheads="1"/>
            </p:cNvSpPr>
            <p:nvPr/>
          </p:nvSpPr>
          <p:spPr bwMode="auto">
            <a:xfrm>
              <a:off x="3467" y="3172"/>
              <a:ext cx="708" cy="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400" b="1">
                  <a:solidFill>
                    <a:srgbClr val="008000"/>
                  </a:solidFill>
                  <a:latin typeface="Times New Roman" pitchFamily="18" charset="0"/>
                  <a:ea typeface="华文隶书" pitchFamily="2" charset="-122"/>
                  <a:cs typeface="Times New Roman" pitchFamily="18" charset="0"/>
                </a:rPr>
                <a:t>智慧之神</a:t>
              </a:r>
            </a:p>
            <a:p>
              <a:pPr algn="ctr">
                <a:buFont typeface="Arial" charset="0"/>
                <a:buNone/>
              </a:pPr>
              <a:r>
                <a:rPr lang="zh-CN" altLang="en-US" sz="2400" b="1">
                  <a:solidFill>
                    <a:srgbClr val="008000"/>
                  </a:solidFill>
                  <a:latin typeface="Times New Roman" pitchFamily="18" charset="0"/>
                  <a:ea typeface="华文隶书" pitchFamily="2" charset="-122"/>
                  <a:cs typeface="Times New Roman" pitchFamily="18" charset="0"/>
                </a:rPr>
                <a:t>雅典娜</a:t>
              </a: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2047875" y="290513"/>
            <a:ext cx="7729538" cy="6219825"/>
            <a:chOff x="1020" y="0"/>
            <a:chExt cx="3864" cy="4146"/>
          </a:xfrm>
        </p:grpSpPr>
        <p:pic>
          <p:nvPicPr>
            <p:cNvPr id="58390" name="Picture 9" descr="柏拉图和亚里士多德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20" y="0"/>
              <a:ext cx="3864" cy="4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391" name="Text Box 10"/>
            <p:cNvSpPr txBox="1">
              <a:spLocks noChangeArrowheads="1"/>
            </p:cNvSpPr>
            <p:nvPr/>
          </p:nvSpPr>
          <p:spPr bwMode="auto">
            <a:xfrm>
              <a:off x="1951" y="3838"/>
              <a:ext cx="554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400" b="1">
                  <a:latin typeface="Times New Roman" pitchFamily="18" charset="0"/>
                  <a:ea typeface="华文隶书" pitchFamily="2" charset="-122"/>
                  <a:cs typeface="Times New Roman" pitchFamily="18" charset="0"/>
                </a:rPr>
                <a:t>柏拉图</a:t>
              </a:r>
            </a:p>
          </p:txBody>
        </p:sp>
        <p:sp>
          <p:nvSpPr>
            <p:cNvPr id="58392" name="Text Box 11"/>
            <p:cNvSpPr txBox="1">
              <a:spLocks noChangeArrowheads="1"/>
            </p:cNvSpPr>
            <p:nvPr/>
          </p:nvSpPr>
          <p:spPr bwMode="auto">
            <a:xfrm>
              <a:off x="3758" y="3807"/>
              <a:ext cx="86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400" b="1">
                  <a:latin typeface="Times New Roman" pitchFamily="18" charset="0"/>
                  <a:ea typeface="华文隶书" pitchFamily="2" charset="-122"/>
                  <a:cs typeface="Times New Roman" pitchFamily="18" charset="0"/>
                </a:rPr>
                <a:t>亚里士多德</a:t>
              </a:r>
            </a:p>
          </p:txBody>
        </p:sp>
      </p:grpSp>
      <p:pic>
        <p:nvPicPr>
          <p:cNvPr id="83980" name="Picture 12" descr="右上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217738"/>
            <a:ext cx="11522075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9209088" y="2082800"/>
            <a:ext cx="2089150" cy="749300"/>
          </a:xfrm>
          <a:prstGeom prst="downArrowCallout">
            <a:avLst>
              <a:gd name="adj1" fmla="val 52278"/>
              <a:gd name="adj2" fmla="val 52265"/>
              <a:gd name="adj3" fmla="val 16667"/>
              <a:gd name="adj4" fmla="val 66667"/>
            </a:avLst>
          </a:prstGeom>
          <a:solidFill>
            <a:srgbClr val="FFCC99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>
                <a:solidFill>
                  <a:srgbClr val="008000"/>
                </a:solidFill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古希腊 马其顿王</a:t>
            </a:r>
          </a:p>
          <a:p>
            <a:pPr algn="ctr">
              <a:buFont typeface="Arial" charset="0"/>
              <a:buNone/>
            </a:pPr>
            <a:r>
              <a:rPr lang="zh-CN" altLang="en-US">
                <a:solidFill>
                  <a:srgbClr val="008000"/>
                </a:solidFill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亚历山大</a:t>
            </a:r>
          </a:p>
        </p:txBody>
      </p:sp>
      <p:sp>
        <p:nvSpPr>
          <p:cNvPr id="83982" name="AutoShape 14"/>
          <p:cNvSpPr>
            <a:spLocks noChangeArrowheads="1"/>
          </p:cNvSpPr>
          <p:nvPr/>
        </p:nvSpPr>
        <p:spPr bwMode="auto">
          <a:xfrm>
            <a:off x="7213600" y="1743075"/>
            <a:ext cx="2087563" cy="747713"/>
          </a:xfrm>
          <a:prstGeom prst="downArrowCallout">
            <a:avLst>
              <a:gd name="adj1" fmla="val 52349"/>
              <a:gd name="adj2" fmla="val 52336"/>
              <a:gd name="adj3" fmla="val 16667"/>
              <a:gd name="adj4" fmla="val 66667"/>
            </a:avLst>
          </a:prstGeom>
          <a:solidFill>
            <a:srgbClr val="FFCC99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800">
                <a:solidFill>
                  <a:srgbClr val="008000"/>
                </a:solidFill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苏格拉底</a:t>
            </a:r>
          </a:p>
        </p:txBody>
      </p:sp>
      <p:sp>
        <p:nvSpPr>
          <p:cNvPr id="83983" name="AutoShape 15"/>
          <p:cNvSpPr>
            <a:spLocks noChangeArrowheads="1"/>
          </p:cNvSpPr>
          <p:nvPr/>
        </p:nvSpPr>
        <p:spPr bwMode="auto">
          <a:xfrm>
            <a:off x="4762500" y="1674813"/>
            <a:ext cx="2089150" cy="749300"/>
          </a:xfrm>
          <a:prstGeom prst="downArrowCallout">
            <a:avLst>
              <a:gd name="adj1" fmla="val 52278"/>
              <a:gd name="adj2" fmla="val 52265"/>
              <a:gd name="adj3" fmla="val 16667"/>
              <a:gd name="adj4" fmla="val 66667"/>
            </a:avLst>
          </a:prstGeom>
          <a:solidFill>
            <a:srgbClr val="FFCC99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000">
                <a:solidFill>
                  <a:srgbClr val="008000"/>
                </a:solidFill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阿尔西比</a:t>
            </a:r>
          </a:p>
          <a:p>
            <a:pPr algn="ctr">
              <a:buFont typeface="Arial" charset="0"/>
              <a:buNone/>
            </a:pPr>
            <a:r>
              <a:rPr lang="zh-CN" altLang="en-US" sz="2000">
                <a:solidFill>
                  <a:srgbClr val="008000"/>
                </a:solidFill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亚底斯</a:t>
            </a:r>
          </a:p>
        </p:txBody>
      </p:sp>
      <p:pic>
        <p:nvPicPr>
          <p:cNvPr id="83984" name="Picture 16" descr="左上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5913" y="1138238"/>
            <a:ext cx="11206162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85" name="AutoShape 17"/>
          <p:cNvSpPr>
            <a:spLocks noChangeArrowheads="1"/>
          </p:cNvSpPr>
          <p:nvPr/>
        </p:nvSpPr>
        <p:spPr bwMode="auto">
          <a:xfrm>
            <a:off x="6759575" y="1063625"/>
            <a:ext cx="2087563" cy="747713"/>
          </a:xfrm>
          <a:prstGeom prst="downArrowCallout">
            <a:avLst>
              <a:gd name="adj1" fmla="val 52349"/>
              <a:gd name="adj2" fmla="val 52336"/>
              <a:gd name="adj3" fmla="val 16667"/>
              <a:gd name="adj4" fmla="val 66667"/>
            </a:avLst>
          </a:prstGeom>
          <a:solidFill>
            <a:srgbClr val="FFCC99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800">
                <a:solidFill>
                  <a:srgbClr val="008000"/>
                </a:solidFill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芝诺</a:t>
            </a:r>
          </a:p>
        </p:txBody>
      </p:sp>
      <p:sp>
        <p:nvSpPr>
          <p:cNvPr id="83986" name="AutoShape 18"/>
          <p:cNvSpPr>
            <a:spLocks noChangeArrowheads="1"/>
          </p:cNvSpPr>
          <p:nvPr/>
        </p:nvSpPr>
        <p:spPr bwMode="auto">
          <a:xfrm>
            <a:off x="9117013" y="1130300"/>
            <a:ext cx="2089150" cy="749300"/>
          </a:xfrm>
          <a:prstGeom prst="downArrowCallout">
            <a:avLst>
              <a:gd name="adj1" fmla="val 52278"/>
              <a:gd name="adj2" fmla="val 52265"/>
              <a:gd name="adj3" fmla="val 16667"/>
              <a:gd name="adj4" fmla="val 66667"/>
            </a:avLst>
          </a:prstGeom>
          <a:solidFill>
            <a:srgbClr val="FFCC99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>
                <a:solidFill>
                  <a:srgbClr val="008000"/>
                </a:solidFill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索罗斯德</a:t>
            </a:r>
          </a:p>
        </p:txBody>
      </p:sp>
      <p:pic>
        <p:nvPicPr>
          <p:cNvPr id="83987" name="Picture 19" descr="12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8788" y="1749425"/>
            <a:ext cx="10163175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88" name="AutoShape 20"/>
          <p:cNvSpPr>
            <a:spLocks noChangeArrowheads="1"/>
          </p:cNvSpPr>
          <p:nvPr/>
        </p:nvSpPr>
        <p:spPr bwMode="auto">
          <a:xfrm>
            <a:off x="3582988" y="5349875"/>
            <a:ext cx="1816100" cy="476250"/>
          </a:xfrm>
          <a:prstGeom prst="foldedCorner">
            <a:avLst>
              <a:gd name="adj" fmla="val 12500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毕达哥拉斯</a:t>
            </a:r>
          </a:p>
        </p:txBody>
      </p:sp>
      <p:sp>
        <p:nvSpPr>
          <p:cNvPr id="83989" name="AutoShape 21"/>
          <p:cNvSpPr>
            <a:spLocks noChangeArrowheads="1"/>
          </p:cNvSpPr>
          <p:nvPr/>
        </p:nvSpPr>
        <p:spPr bwMode="auto">
          <a:xfrm>
            <a:off x="1041400" y="2900363"/>
            <a:ext cx="1817688" cy="476250"/>
          </a:xfrm>
          <a:prstGeom prst="foldedCorner">
            <a:avLst>
              <a:gd name="adj" fmla="val 12500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伊壁鸠鲁</a:t>
            </a:r>
          </a:p>
        </p:txBody>
      </p:sp>
      <p:sp>
        <p:nvSpPr>
          <p:cNvPr id="83990" name="AutoShape 22"/>
          <p:cNvSpPr>
            <a:spLocks noChangeArrowheads="1"/>
          </p:cNvSpPr>
          <p:nvPr/>
        </p:nvSpPr>
        <p:spPr bwMode="auto">
          <a:xfrm>
            <a:off x="5761038" y="5213350"/>
            <a:ext cx="1816100" cy="476250"/>
          </a:xfrm>
          <a:prstGeom prst="foldedCorner">
            <a:avLst>
              <a:gd name="adj" fmla="val 12500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圣洛克里特斯</a:t>
            </a:r>
          </a:p>
        </p:txBody>
      </p:sp>
      <p:sp>
        <p:nvSpPr>
          <p:cNvPr id="83991" name="AutoShape 23"/>
          <p:cNvSpPr>
            <a:spLocks noChangeArrowheads="1"/>
          </p:cNvSpPr>
          <p:nvPr/>
        </p:nvSpPr>
        <p:spPr bwMode="auto">
          <a:xfrm>
            <a:off x="4581525" y="2424113"/>
            <a:ext cx="2176463" cy="679450"/>
          </a:xfrm>
          <a:prstGeom prst="foldedCorner">
            <a:avLst>
              <a:gd name="adj" fmla="val 12500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朗西斯科</a:t>
            </a:r>
            <a:r>
              <a:rPr lang="en-US" altLang="zh-CN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﹒</a:t>
            </a: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德</a:t>
            </a:r>
          </a:p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拉</a:t>
            </a:r>
            <a:r>
              <a:rPr lang="en-US" altLang="zh-CN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﹒</a:t>
            </a: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罗斐尔</a:t>
            </a:r>
          </a:p>
        </p:txBody>
      </p:sp>
      <p:sp>
        <p:nvSpPr>
          <p:cNvPr id="83992" name="AutoShape 24"/>
          <p:cNvSpPr>
            <a:spLocks noChangeArrowheads="1"/>
          </p:cNvSpPr>
          <p:nvPr/>
        </p:nvSpPr>
        <p:spPr bwMode="auto">
          <a:xfrm>
            <a:off x="7939088" y="4805363"/>
            <a:ext cx="1816100" cy="476250"/>
          </a:xfrm>
          <a:prstGeom prst="foldedCorner">
            <a:avLst>
              <a:gd name="adj" fmla="val 12500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赫拉克利特</a:t>
            </a:r>
          </a:p>
        </p:txBody>
      </p:sp>
      <p:pic>
        <p:nvPicPr>
          <p:cNvPr id="83993" name="Picture 25" descr="右下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2438" y="71438"/>
            <a:ext cx="11069637" cy="658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94" name="AutoShape 26"/>
          <p:cNvSpPr>
            <a:spLocks noChangeArrowheads="1"/>
          </p:cNvSpPr>
          <p:nvPr/>
        </p:nvSpPr>
        <p:spPr bwMode="auto">
          <a:xfrm>
            <a:off x="6577013" y="5078413"/>
            <a:ext cx="1816100" cy="476250"/>
          </a:xfrm>
          <a:prstGeom prst="foldedCorner">
            <a:avLst>
              <a:gd name="adj" fmla="val 12500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阿基米德</a:t>
            </a:r>
          </a:p>
        </p:txBody>
      </p:sp>
      <p:sp>
        <p:nvSpPr>
          <p:cNvPr id="83995" name="AutoShape 27"/>
          <p:cNvSpPr>
            <a:spLocks noChangeArrowheads="1"/>
          </p:cNvSpPr>
          <p:nvPr/>
        </p:nvSpPr>
        <p:spPr bwMode="auto">
          <a:xfrm>
            <a:off x="8937625" y="2151063"/>
            <a:ext cx="1816100" cy="476250"/>
          </a:xfrm>
          <a:prstGeom prst="foldedCorner">
            <a:avLst>
              <a:gd name="adj" fmla="val 12500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托勒密</a:t>
            </a:r>
          </a:p>
        </p:txBody>
      </p:sp>
      <p:sp>
        <p:nvSpPr>
          <p:cNvPr id="83996" name="AutoShape 28"/>
          <p:cNvSpPr>
            <a:spLocks noChangeArrowheads="1"/>
          </p:cNvSpPr>
          <p:nvPr/>
        </p:nvSpPr>
        <p:spPr bwMode="auto">
          <a:xfrm>
            <a:off x="7392988" y="857250"/>
            <a:ext cx="1816100" cy="477838"/>
          </a:xfrm>
          <a:prstGeom prst="foldedCorner">
            <a:avLst>
              <a:gd name="adj" fmla="val 12500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布拉曼特</a:t>
            </a:r>
          </a:p>
        </p:txBody>
      </p:sp>
      <p:sp>
        <p:nvSpPr>
          <p:cNvPr id="83997" name="AutoShape 29"/>
          <p:cNvSpPr>
            <a:spLocks noChangeArrowheads="1"/>
          </p:cNvSpPr>
          <p:nvPr/>
        </p:nvSpPr>
        <p:spPr bwMode="auto">
          <a:xfrm>
            <a:off x="6032500" y="0"/>
            <a:ext cx="4083050" cy="407988"/>
          </a:xfrm>
          <a:prstGeom prst="rightArrow">
            <a:avLst>
              <a:gd name="adj1" fmla="val 50000"/>
              <a:gd name="adj2" fmla="val 1875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索多玛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83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83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4" dur="5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3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3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83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83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83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83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3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3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3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3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3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3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83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83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83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83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83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83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3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3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83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83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83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83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83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83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 nodeType="clickPar">
                      <p:stCondLst>
                        <p:cond delay="indefinite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83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83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83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83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83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83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83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83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83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83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83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83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81" grpId="0" animBg="1"/>
      <p:bldP spid="83981" grpId="1" animBg="1"/>
      <p:bldP spid="83982" grpId="0" animBg="1"/>
      <p:bldP spid="83982" grpId="1" animBg="1"/>
      <p:bldP spid="83983" grpId="0" animBg="1"/>
      <p:bldP spid="83983" grpId="1" animBg="1"/>
      <p:bldP spid="83985" grpId="0" animBg="1"/>
      <p:bldP spid="83985" grpId="1" animBg="1"/>
      <p:bldP spid="83986" grpId="0" animBg="1"/>
      <p:bldP spid="83986" grpId="1" animBg="1"/>
      <p:bldP spid="83988" grpId="0" animBg="1"/>
      <p:bldP spid="83988" grpId="1" animBg="1"/>
      <p:bldP spid="83989" grpId="0" animBg="1"/>
      <p:bldP spid="83989" grpId="1" animBg="1"/>
      <p:bldP spid="83990" grpId="0" animBg="1"/>
      <p:bldP spid="83990" grpId="1" animBg="1"/>
      <p:bldP spid="83991" grpId="0" animBg="1"/>
      <p:bldP spid="83991" grpId="1" animBg="1"/>
      <p:bldP spid="83992" grpId="0" animBg="1"/>
      <p:bldP spid="83992" grpId="1" animBg="1"/>
      <p:bldP spid="83994" grpId="0" animBg="1"/>
      <p:bldP spid="83994" grpId="1" animBg="1"/>
      <p:bldP spid="83995" grpId="0" animBg="1"/>
      <p:bldP spid="83995" grpId="1" animBg="1"/>
      <p:bldP spid="83996" grpId="0" animBg="1"/>
      <p:bldP spid="83996" grpId="1" animBg="1"/>
      <p:bldP spid="83997" grpId="0" animBg="1"/>
      <p:bldP spid="83997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SETBF_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61038" y="863600"/>
            <a:ext cx="514667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3203" name="Text Box 3"/>
          <p:cNvSpPr txBox="1">
            <a:spLocks noChangeArrowheads="1"/>
          </p:cNvSpPr>
          <p:nvPr/>
        </p:nvSpPr>
        <p:spPr bwMode="auto">
          <a:xfrm>
            <a:off x="479425" y="5516563"/>
            <a:ext cx="9529763" cy="584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近代西方各国法律体系的基础</a:t>
            </a:r>
          </a:p>
        </p:txBody>
      </p:sp>
      <p:sp>
        <p:nvSpPr>
          <p:cNvPr id="1203205" name="Rectangle 5"/>
          <p:cNvSpPr>
            <a:spLocks noChangeArrowheads="1"/>
          </p:cNvSpPr>
          <p:nvPr/>
        </p:nvSpPr>
        <p:spPr bwMode="auto">
          <a:xfrm>
            <a:off x="0" y="1381125"/>
            <a:ext cx="5856288" cy="523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地位：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罗马第一部成文法典</a:t>
            </a:r>
          </a:p>
        </p:txBody>
      </p:sp>
      <p:cxnSp>
        <p:nvCxnSpPr>
          <p:cNvPr id="60420" name="AutoShape 7"/>
          <p:cNvCxnSpPr>
            <a:cxnSpLocks noChangeShapeType="1"/>
            <a:stCxn id="1203205" idx="0"/>
            <a:endCxn id="1203205" idx="0"/>
          </p:cNvCxnSpPr>
          <p:nvPr/>
        </p:nvCxnSpPr>
        <p:spPr bwMode="auto">
          <a:xfrm>
            <a:off x="2928938" y="138112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03208" name="AutoShape 8"/>
          <p:cNvCxnSpPr>
            <a:cxnSpLocks noChangeShapeType="1"/>
          </p:cNvCxnSpPr>
          <p:nvPr/>
        </p:nvCxnSpPr>
        <p:spPr bwMode="auto">
          <a:xfrm>
            <a:off x="3263900" y="2016125"/>
            <a:ext cx="0" cy="842963"/>
          </a:xfrm>
          <a:prstGeom prst="straightConnector1">
            <a:avLst/>
          </a:prstGeom>
          <a:noFill/>
          <a:ln w="63500">
            <a:solidFill>
              <a:srgbClr val="800000"/>
            </a:solidFill>
            <a:round/>
            <a:headEnd/>
            <a:tailEnd type="triangle" w="med" len="med"/>
          </a:ln>
        </p:spPr>
      </p:cxnSp>
      <p:sp>
        <p:nvSpPr>
          <p:cNvPr id="1203209" name="Text Box 9"/>
          <p:cNvSpPr txBox="1">
            <a:spLocks noChangeArrowheads="1"/>
          </p:cNvSpPr>
          <p:nvPr/>
        </p:nvSpPr>
        <p:spPr bwMode="auto">
          <a:xfrm>
            <a:off x="1439863" y="2879725"/>
            <a:ext cx="3695700" cy="523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十二铜表法</a:t>
            </a:r>
            <a:r>
              <a:rPr lang="en-US" altLang="zh-CN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sp>
        <p:nvSpPr>
          <p:cNvPr id="1203210" name="Text Box 10"/>
          <p:cNvSpPr txBox="1">
            <a:spLocks noChangeArrowheads="1"/>
          </p:cNvSpPr>
          <p:nvPr/>
        </p:nvSpPr>
        <p:spPr bwMode="auto">
          <a:xfrm>
            <a:off x="479425" y="4176713"/>
            <a:ext cx="5376863" cy="5873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lnSpc>
                <a:spcPct val="115000"/>
              </a:lnSpc>
              <a:buFont typeface="Arial" pitchFamily="34" charset="0"/>
              <a:buNone/>
              <a:defRPr/>
            </a:pP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罗马法和欧洲法学的渊源</a:t>
            </a:r>
            <a:endParaRPr lang="zh-CN" altLang="en-US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203211" name="AutoShape 11"/>
          <p:cNvCxnSpPr>
            <a:cxnSpLocks noChangeShapeType="1"/>
          </p:cNvCxnSpPr>
          <p:nvPr/>
        </p:nvCxnSpPr>
        <p:spPr bwMode="auto">
          <a:xfrm>
            <a:off x="3263900" y="3384550"/>
            <a:ext cx="0" cy="719138"/>
          </a:xfrm>
          <a:prstGeom prst="straightConnector1">
            <a:avLst/>
          </a:prstGeom>
          <a:noFill/>
          <a:ln w="63500">
            <a:solidFill>
              <a:srgbClr val="800000"/>
            </a:solidFill>
            <a:round/>
            <a:headEnd/>
            <a:tailEnd type="triangle" w="med" len="med"/>
          </a:ln>
        </p:spPr>
      </p:cxnSp>
      <p:cxnSp>
        <p:nvCxnSpPr>
          <p:cNvPr id="60425" name="AutoShape 12"/>
          <p:cNvCxnSpPr>
            <a:cxnSpLocks noChangeShapeType="1"/>
            <a:stCxn id="1203210" idx="2"/>
            <a:endCxn id="1203210" idx="2"/>
          </p:cNvCxnSpPr>
          <p:nvPr/>
        </p:nvCxnSpPr>
        <p:spPr bwMode="auto">
          <a:xfrm>
            <a:off x="3168650" y="4764088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203214" name="Line 14"/>
          <p:cNvSpPr>
            <a:spLocks noChangeShapeType="1"/>
          </p:cNvSpPr>
          <p:nvPr/>
        </p:nvSpPr>
        <p:spPr bwMode="auto">
          <a:xfrm>
            <a:off x="3168650" y="4940300"/>
            <a:ext cx="0" cy="576263"/>
          </a:xfrm>
          <a:prstGeom prst="line">
            <a:avLst/>
          </a:prstGeom>
          <a:noFill/>
          <a:ln w="6350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7" name="Rectangle 15"/>
          <p:cNvSpPr>
            <a:spLocks noChangeArrowheads="1"/>
          </p:cNvSpPr>
          <p:nvPr/>
        </p:nvSpPr>
        <p:spPr bwMode="auto">
          <a:xfrm>
            <a:off x="792163" y="474663"/>
            <a:ext cx="1493837" cy="779462"/>
          </a:xfrm>
          <a:prstGeom prst="rect">
            <a:avLst/>
          </a:prstGeom>
          <a:solidFill>
            <a:schemeClr val="bg1"/>
          </a:solidFill>
          <a:ln w="635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法学</a:t>
            </a:r>
          </a:p>
        </p:txBody>
      </p:sp>
      <p:sp>
        <p:nvSpPr>
          <p:cNvPr id="1203217" name="Text Box 17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5856288" y="1655763"/>
            <a:ext cx="4897437" cy="212407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罗马在公元前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世纪中叶颁布了第一部成文法律，因其被刻在十二块铜板上，故称为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十二铜表法</a:t>
            </a:r>
            <a:r>
              <a:rPr lang="en-US" altLang="zh-CN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pic>
        <p:nvPicPr>
          <p:cNvPr id="60429" name="Picture 18" descr="MC900412398[1]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505950" y="5721350"/>
            <a:ext cx="1509713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03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03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0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03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03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03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03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03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03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203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03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03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03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203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3203" grpId="0"/>
      <p:bldP spid="1203205" grpId="0"/>
      <p:bldP spid="1203209" grpId="0" build="allAtOnce"/>
      <p:bldP spid="1203210" grpId="0" bldLvl="0" autoUpdateAnimBg="0"/>
      <p:bldP spid="1203214" grpId="0" animBg="1"/>
      <p:bldP spid="12032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3"/>
          <p:cNvSpPr txBox="1">
            <a:spLocks noChangeArrowheads="1"/>
          </p:cNvSpPr>
          <p:nvPr/>
        </p:nvSpPr>
        <p:spPr bwMode="auto">
          <a:xfrm>
            <a:off x="312738" y="2295525"/>
            <a:ext cx="10869612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669900"/>
                </a:solidFill>
                <a:latin typeface="宋体" charset="-122"/>
              </a:rPr>
              <a:t>    </a:t>
            </a:r>
            <a:r>
              <a:rPr lang="zh-CN" altLang="en-US" sz="2800" b="1">
                <a:latin typeface="宋体" charset="-122"/>
              </a:rPr>
              <a:t>古代罗马在文学、哲学上的成就很平庸，但在法学上却是出类拔萃的。 </a:t>
            </a:r>
            <a:r>
              <a:rPr lang="en-US" altLang="zh-CN" sz="2800" b="1">
                <a:latin typeface="宋体" charset="-122"/>
              </a:rPr>
              <a:t>《</a:t>
            </a:r>
            <a:r>
              <a:rPr lang="zh-CN" altLang="en-US" sz="2800" b="1">
                <a:latin typeface="宋体" charset="-122"/>
              </a:rPr>
              <a:t>罗马法</a:t>
            </a:r>
            <a:r>
              <a:rPr lang="en-US" altLang="zh-CN" sz="2800" b="1">
                <a:latin typeface="宋体" charset="-122"/>
              </a:rPr>
              <a:t>》</a:t>
            </a:r>
            <a:r>
              <a:rPr lang="zh-CN" altLang="en-US" sz="2800" b="1">
                <a:latin typeface="宋体" charset="-122"/>
              </a:rPr>
              <a:t>是罗马人留给后人的最重要的成就之一，它泛指罗马社会的全部法律制度。</a:t>
            </a:r>
            <a:r>
              <a:rPr lang="zh-CN" altLang="en-US" sz="2800" b="1">
                <a:solidFill>
                  <a:srgbClr val="C00000"/>
                </a:solidFill>
                <a:latin typeface="宋体" charset="-122"/>
              </a:rPr>
              <a:t>公元前</a:t>
            </a:r>
            <a:r>
              <a:rPr lang="en-US" altLang="zh-CN" sz="2800" b="1">
                <a:solidFill>
                  <a:srgbClr val="C00000"/>
                </a:solidFill>
                <a:latin typeface="宋体" charset="-122"/>
              </a:rPr>
              <a:t>450</a:t>
            </a:r>
            <a:r>
              <a:rPr lang="zh-CN" altLang="en-US" sz="2800" b="1">
                <a:solidFill>
                  <a:srgbClr val="C00000"/>
                </a:solidFill>
                <a:latin typeface="宋体" charset="-122"/>
              </a:rPr>
              <a:t>年，罗马颁布了第一部成文法典</a:t>
            </a:r>
            <a:r>
              <a:rPr lang="zh-CN" altLang="en-US" sz="2800" b="1">
                <a:latin typeface="宋体" charset="-122"/>
              </a:rPr>
              <a:t>，因其刻在十二块铜板上，被称之为</a:t>
            </a:r>
            <a:r>
              <a:rPr lang="en-US" altLang="zh-CN" sz="2800" b="1">
                <a:solidFill>
                  <a:srgbClr val="C00000"/>
                </a:solidFill>
                <a:latin typeface="宋体" charset="-122"/>
              </a:rPr>
              <a:t>《</a:t>
            </a:r>
            <a:r>
              <a:rPr lang="zh-CN" altLang="en-US" sz="2800" b="1">
                <a:solidFill>
                  <a:srgbClr val="C00000"/>
                </a:solidFill>
                <a:latin typeface="宋体" charset="-122"/>
              </a:rPr>
              <a:t>十二表法</a:t>
            </a:r>
            <a:r>
              <a:rPr lang="en-US" altLang="zh-CN" sz="2800" b="1">
                <a:solidFill>
                  <a:srgbClr val="C00000"/>
                </a:solidFill>
                <a:latin typeface="宋体" charset="-122"/>
              </a:rPr>
              <a:t>》</a:t>
            </a:r>
            <a:r>
              <a:rPr lang="zh-CN" altLang="en-US" sz="2800" b="1">
                <a:latin typeface="宋体" charset="-122"/>
              </a:rPr>
              <a:t>。它主要的法律精神在于保护私有财产和奴隶主阶级的利益。它是</a:t>
            </a:r>
            <a:r>
              <a:rPr lang="en-US" altLang="zh-CN" sz="2800" b="1">
                <a:latin typeface="宋体" charset="-122"/>
              </a:rPr>
              <a:t>《</a:t>
            </a:r>
            <a:r>
              <a:rPr lang="zh-CN" altLang="en-US" sz="2800" b="1">
                <a:latin typeface="宋体" charset="-122"/>
              </a:rPr>
              <a:t>罗马法</a:t>
            </a:r>
            <a:r>
              <a:rPr lang="en-US" altLang="zh-CN" sz="2800" b="1">
                <a:latin typeface="宋体" charset="-122"/>
              </a:rPr>
              <a:t>》</a:t>
            </a:r>
            <a:r>
              <a:rPr lang="zh-CN" altLang="en-US" sz="2800" b="1">
                <a:latin typeface="宋体" charset="-122"/>
              </a:rPr>
              <a:t>和欧洲法学的渊源。</a:t>
            </a:r>
            <a:r>
              <a:rPr lang="en-US" altLang="zh-CN" sz="2800" b="1">
                <a:solidFill>
                  <a:srgbClr val="C00000"/>
                </a:solidFill>
                <a:latin typeface="宋体" charset="-122"/>
              </a:rPr>
              <a:t>《</a:t>
            </a:r>
            <a:r>
              <a:rPr lang="zh-CN" altLang="en-US" sz="2800" b="1">
                <a:solidFill>
                  <a:srgbClr val="C00000"/>
                </a:solidFill>
                <a:latin typeface="宋体" charset="-122"/>
              </a:rPr>
              <a:t>罗马法</a:t>
            </a:r>
            <a:r>
              <a:rPr lang="en-US" altLang="zh-CN" sz="2800" b="1">
                <a:solidFill>
                  <a:srgbClr val="C00000"/>
                </a:solidFill>
                <a:latin typeface="宋体" charset="-122"/>
              </a:rPr>
              <a:t>》</a:t>
            </a:r>
            <a:r>
              <a:rPr lang="zh-CN" altLang="en-US" sz="2800" b="1">
                <a:latin typeface="宋体" charset="-122"/>
              </a:rPr>
              <a:t>构成欧洲大陆国家、拉丁美洲国家以及其他一些国家和地区现存</a:t>
            </a:r>
            <a:r>
              <a:rPr lang="zh-CN" altLang="en-US" sz="2800" b="1">
                <a:solidFill>
                  <a:srgbClr val="C00000"/>
                </a:solidFill>
                <a:latin typeface="宋体" charset="-122"/>
              </a:rPr>
              <a:t>法律制度的基础。</a:t>
            </a:r>
          </a:p>
        </p:txBody>
      </p:sp>
      <p:pic>
        <p:nvPicPr>
          <p:cNvPr id="62466" name="Picture 6" descr="mouses"/>
          <p:cNvPicPr>
            <a:picLocks noChangeAspect="1" noChangeArrowheads="1"/>
          </p:cNvPicPr>
          <p:nvPr/>
        </p:nvPicPr>
        <p:blipFill>
          <a:blip r:embed="rId2"/>
          <a:srcRect l="2344" r="1758" b="9091"/>
          <a:stretch>
            <a:fillRect/>
          </a:stretch>
        </p:blipFill>
        <p:spPr bwMode="auto">
          <a:xfrm>
            <a:off x="68263" y="149225"/>
            <a:ext cx="11385550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矩形 2"/>
          <p:cNvSpPr>
            <a:spLocks noChangeArrowheads="1"/>
          </p:cNvSpPr>
          <p:nvPr/>
        </p:nvSpPr>
        <p:spPr bwMode="auto">
          <a:xfrm>
            <a:off x="3881438" y="1649413"/>
            <a:ext cx="29638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宋体" charset="-122"/>
              </a:rPr>
              <a:t>古罗马的法学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AutoShape 2"/>
          <p:cNvSpPr>
            <a:spLocks noChangeArrowheads="1"/>
          </p:cNvSpPr>
          <p:nvPr/>
        </p:nvSpPr>
        <p:spPr bwMode="auto">
          <a:xfrm>
            <a:off x="315913" y="246063"/>
            <a:ext cx="10969625" cy="1328737"/>
          </a:xfrm>
          <a:prstGeom prst="flowChartAlternateProcess">
            <a:avLst/>
          </a:prstGeom>
          <a:solidFill>
            <a:srgbClr val="0080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材料一：法国是接受罗马法最早的国家之一。</a:t>
            </a:r>
            <a:r>
              <a:rPr lang="en-US" altLang="zh-CN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1804</a:t>
            </a:r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法国民法典</a:t>
            </a:r>
            <a:r>
              <a:rPr lang="en-US" altLang="zh-CN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接受了罗马法学关于人和物划分的体系，沿袭了罗马法学。这部法典经过修改，至今认为法兰西共和国民法典。而且成为其他许多欧洲国家制定法典的基础。</a:t>
            </a:r>
          </a:p>
        </p:txBody>
      </p:sp>
      <p:sp>
        <p:nvSpPr>
          <p:cNvPr id="63490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15913" y="2016125"/>
            <a:ext cx="10888662" cy="1328738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材料二：德国历届皇帝都宣布罗马法的效力遍及全国，视罗马法为其帝国法。德国大学普遍设置罗马法教程，广输人才学习罗马法。精通罗马法的人才在具体的行政机构中任职。罗马法在德国司法中得以确认。</a:t>
            </a:r>
          </a:p>
        </p:txBody>
      </p:sp>
      <p:sp>
        <p:nvSpPr>
          <p:cNvPr id="63491" name="AutoShape 3"/>
          <p:cNvSpPr>
            <a:spLocks noChangeArrowheads="1"/>
          </p:cNvSpPr>
          <p:nvPr/>
        </p:nvSpPr>
        <p:spPr bwMode="auto">
          <a:xfrm>
            <a:off x="315913" y="3784600"/>
            <a:ext cx="10858500" cy="960438"/>
          </a:xfrm>
          <a:prstGeom prst="roundRect">
            <a:avLst>
              <a:gd name="adj" fmla="val 16667"/>
            </a:avLst>
          </a:prstGeom>
          <a:solidFill>
            <a:srgbClr val="663300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材料三：西班牙王室聘请罗马法学家在王室参事府和王室法院任职，学者赴意大利和法国学习罗马法。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62013" y="4805363"/>
            <a:ext cx="82375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以上材料共同说明了什么？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862013" y="5349875"/>
            <a:ext cx="98901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罗马法影响广泛而深远的古代法律体系，成为近代很多西方国家法律的基础。</a:t>
            </a:r>
            <a:endParaRPr lang="zh-CN" altLang="en-US" sz="2400" b="1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131"/>
          <p:cNvPicPr>
            <a:picLocks noChangeAspect="1" noChangeArrowheads="1"/>
          </p:cNvPicPr>
          <p:nvPr/>
        </p:nvPicPr>
        <p:blipFill>
          <a:blip r:embed="rId2"/>
          <a:srcRect l="25285" r="5194"/>
          <a:stretch>
            <a:fillRect/>
          </a:stretch>
        </p:blipFill>
        <p:spPr bwMode="auto">
          <a:xfrm>
            <a:off x="0" y="382588"/>
            <a:ext cx="54895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225425" y="4586288"/>
            <a:ext cx="4740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Calibri" pitchFamily="34" charset="0"/>
              </a:rPr>
              <a:t>希腊雅典卫城（公元前</a:t>
            </a:r>
            <a:r>
              <a:rPr lang="en-US" altLang="zh-CN" sz="2400" b="1">
                <a:latin typeface="Calibri" pitchFamily="34" charset="0"/>
              </a:rPr>
              <a:t>5</a:t>
            </a:r>
            <a:r>
              <a:rPr lang="zh-CN" altLang="en-US" sz="2400" b="1">
                <a:latin typeface="Calibri" pitchFamily="34" charset="0"/>
              </a:rPr>
              <a:t>世纪建） </a:t>
            </a:r>
          </a:p>
        </p:txBody>
      </p:sp>
      <p:pic>
        <p:nvPicPr>
          <p:cNvPr id="28675" name="Picture 4" descr="1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4638" y="317500"/>
            <a:ext cx="4672012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6769100" y="2681288"/>
            <a:ext cx="42814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Calibri" pitchFamily="34" charset="0"/>
              </a:rPr>
              <a:t>雅典卫城帕特农神庙</a:t>
            </a:r>
            <a:endParaRPr lang="en-US" altLang="zh-CN" sz="2400" b="1">
              <a:latin typeface="Calibri" pitchFamily="34" charset="0"/>
            </a:endParaRPr>
          </a:p>
          <a:p>
            <a:pPr>
              <a:buFont typeface="Arial" charset="0"/>
              <a:buNone/>
            </a:pPr>
            <a:r>
              <a:rPr lang="zh-CN" altLang="en-US" sz="2400" b="1">
                <a:latin typeface="Calibri" pitchFamily="34" charset="0"/>
              </a:rPr>
              <a:t>（</a:t>
            </a:r>
            <a:r>
              <a:rPr kumimoji="1" lang="zh-CN" altLang="en-US" sz="2400" b="1">
                <a:latin typeface="Times New Roman" pitchFamily="18" charset="0"/>
              </a:rPr>
              <a:t>古希腊建筑艺术的最高成就</a:t>
            </a:r>
            <a:r>
              <a:rPr lang="zh-CN" altLang="en-US" sz="2400" b="1">
                <a:latin typeface="Calibri" pitchFamily="34" charset="0"/>
              </a:rPr>
              <a:t>）</a:t>
            </a:r>
          </a:p>
        </p:txBody>
      </p:sp>
      <p:pic>
        <p:nvPicPr>
          <p:cNvPr id="28677" name="Picture 6" descr="1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9088" y="3492500"/>
            <a:ext cx="4381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7"/>
          <p:cNvSpPr>
            <a:spLocks noChangeArrowheads="1"/>
          </p:cNvSpPr>
          <p:nvPr/>
        </p:nvSpPr>
        <p:spPr bwMode="auto">
          <a:xfrm>
            <a:off x="6669088" y="5745163"/>
            <a:ext cx="3625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Calibri" pitchFamily="34" charset="0"/>
              </a:rPr>
              <a:t>古希腊露天剧场</a:t>
            </a:r>
            <a:r>
              <a:rPr lang="en-US" altLang="zh-CN" sz="2400" b="1">
                <a:latin typeface="Calibri" pitchFamily="34" charset="0"/>
              </a:rPr>
              <a:t>(</a:t>
            </a:r>
            <a:r>
              <a:rPr lang="zh-CN" altLang="en-US" sz="2400" b="1">
                <a:latin typeface="Calibri" pitchFamily="34" charset="0"/>
              </a:rPr>
              <a:t>前</a:t>
            </a:r>
            <a:r>
              <a:rPr lang="en-US" altLang="zh-CN" sz="2400" b="1">
                <a:latin typeface="Calibri" pitchFamily="34" charset="0"/>
              </a:rPr>
              <a:t>4</a:t>
            </a:r>
            <a:r>
              <a:rPr lang="zh-CN" altLang="en-US" sz="2400" b="1">
                <a:latin typeface="Calibri" pitchFamily="34" charset="0"/>
              </a:rPr>
              <a:t>世纪</a:t>
            </a:r>
            <a:r>
              <a:rPr lang="en-US" altLang="zh-CN" sz="2400" b="1">
                <a:latin typeface="Calibri" pitchFamily="34" charset="0"/>
              </a:rPr>
              <a:t>)</a:t>
            </a:r>
          </a:p>
        </p:txBody>
      </p:sp>
      <p:sp>
        <p:nvSpPr>
          <p:cNvPr id="28679" name="WordArt 8"/>
          <p:cNvSpPr>
            <a:spLocks noChangeArrowheads="1" noChangeShapeType="1" noTextEdit="1"/>
          </p:cNvSpPr>
          <p:nvPr/>
        </p:nvSpPr>
        <p:spPr bwMode="auto">
          <a:xfrm rot="5400000">
            <a:off x="4747419" y="3044032"/>
            <a:ext cx="2508250" cy="5762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2400" b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宋体"/>
                <a:ea typeface="宋体"/>
              </a:rPr>
              <a:t>古希腊建筑</a:t>
            </a:r>
          </a:p>
        </p:txBody>
      </p:sp>
      <p:sp>
        <p:nvSpPr>
          <p:cNvPr id="13321" name="WordArt 9"/>
          <p:cNvSpPr>
            <a:spLocks noChangeArrowheads="1" noChangeShapeType="1" noTextEdit="1"/>
          </p:cNvSpPr>
          <p:nvPr/>
        </p:nvSpPr>
        <p:spPr bwMode="auto">
          <a:xfrm>
            <a:off x="1133475" y="5213350"/>
            <a:ext cx="3267075" cy="884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/>
                <a:ea typeface="宋体"/>
              </a:rPr>
              <a:t>多使用柱子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Text Box 2"/>
          <p:cNvSpPr txBox="1">
            <a:spLocks noChangeArrowheads="1"/>
          </p:cNvSpPr>
          <p:nvPr/>
        </p:nvSpPr>
        <p:spPr bwMode="auto">
          <a:xfrm>
            <a:off x="0" y="0"/>
            <a:ext cx="11522075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kumimoji="1" lang="zh-CN" altLang="en-US" sz="2800" b="1">
                <a:latin typeface="华文新魏" pitchFamily="2" charset="-122"/>
                <a:ea typeface="华文新魏" pitchFamily="2" charset="-122"/>
              </a:rPr>
              <a:t>第</a:t>
            </a:r>
            <a:r>
              <a:rPr kumimoji="1" lang="en-US" altLang="zh-CN" sz="28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kumimoji="1" lang="zh-CN" altLang="en-US" sz="2800" b="1">
                <a:latin typeface="华文新魏" pitchFamily="2" charset="-122"/>
                <a:ea typeface="华文新魏" pitchFamily="2" charset="-122"/>
              </a:rPr>
              <a:t>表  债权人可将无力偿还的债务人交付法庭判决，直到将其带上足枷、手铐，甚至杀死或卖之为奴。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kumimoji="1" lang="zh-CN" altLang="en-US" sz="2800" b="1">
                <a:latin typeface="华文新魏" pitchFamily="2" charset="-122"/>
                <a:ea typeface="华文新魏" pitchFamily="2" charset="-122"/>
              </a:rPr>
              <a:t>第</a:t>
            </a:r>
            <a:r>
              <a:rPr kumimoji="1" lang="en-US" altLang="zh-CN" sz="2800" b="1">
                <a:latin typeface="华文新魏" pitchFamily="2" charset="-122"/>
                <a:ea typeface="华文新魏" pitchFamily="2" charset="-122"/>
              </a:rPr>
              <a:t>8</a:t>
            </a:r>
            <a:r>
              <a:rPr kumimoji="1" lang="zh-CN" altLang="en-US" sz="2800" b="1">
                <a:latin typeface="华文新魏" pitchFamily="2" charset="-122"/>
                <a:ea typeface="华文新魏" pitchFamily="2" charset="-122"/>
              </a:rPr>
              <a:t>表   凡故意伤人肢体而又未能取得调解时，则伤人者也需受到同样的伤害。不过，如有人打断自由人的骨头，他须偿付</a:t>
            </a:r>
            <a:r>
              <a:rPr kumimoji="1" lang="en-US" altLang="zh-CN" sz="2800" b="1">
                <a:latin typeface="华文新魏" pitchFamily="2" charset="-122"/>
                <a:ea typeface="华文新魏" pitchFamily="2" charset="-122"/>
              </a:rPr>
              <a:t>300</a:t>
            </a:r>
            <a:r>
              <a:rPr kumimoji="1" lang="zh-CN" altLang="en-US" sz="2800" b="1">
                <a:latin typeface="华文新魏" pitchFamily="2" charset="-122"/>
                <a:ea typeface="华文新魏" pitchFamily="2" charset="-122"/>
              </a:rPr>
              <a:t>阿司罚金；如被打折骨头的是奴隶，罚金可以减半。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kumimoji="1" lang="zh-CN" altLang="en-US" sz="2800" b="1">
                <a:latin typeface="华文新魏" pitchFamily="2" charset="-122"/>
                <a:ea typeface="华文新魏" pitchFamily="2" charset="-122"/>
              </a:rPr>
              <a:t>第</a:t>
            </a:r>
            <a:r>
              <a:rPr kumimoji="1" lang="en-US" altLang="zh-CN" sz="2800" b="1">
                <a:latin typeface="华文新魏" pitchFamily="2" charset="-122"/>
                <a:ea typeface="华文新魏" pitchFamily="2" charset="-122"/>
              </a:rPr>
              <a:t>11</a:t>
            </a:r>
            <a:r>
              <a:rPr kumimoji="1" lang="zh-CN" altLang="en-US" sz="2800" b="1">
                <a:latin typeface="华文新魏" pitchFamily="2" charset="-122"/>
                <a:ea typeface="华文新魏" pitchFamily="2" charset="-122"/>
              </a:rPr>
              <a:t>表   禁止贵族和奴隶结婚。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kumimoji="1" lang="zh-CN" altLang="en-US" sz="2800" b="1">
                <a:solidFill>
                  <a:srgbClr val="0066FF"/>
                </a:solidFill>
                <a:latin typeface="华文新魏" pitchFamily="2" charset="-122"/>
                <a:ea typeface="华文新魏" pitchFamily="2" charset="-122"/>
              </a:rPr>
              <a:t>                                   </a:t>
            </a:r>
          </a:p>
        </p:txBody>
      </p:sp>
      <p:sp>
        <p:nvSpPr>
          <p:cNvPr id="239619" name="Text Box 3"/>
          <p:cNvSpPr txBox="1">
            <a:spLocks noChangeArrowheads="1"/>
          </p:cNvSpPr>
          <p:nvPr/>
        </p:nvSpPr>
        <p:spPr bwMode="auto">
          <a:xfrm>
            <a:off x="0" y="3921125"/>
            <a:ext cx="115220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        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你认为这些法律体现了“法律面前人人平等”吗？为什么？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《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十二铜表法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》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制定的实质作用是什么？</a:t>
            </a:r>
          </a:p>
        </p:txBody>
      </p:sp>
      <p:sp>
        <p:nvSpPr>
          <p:cNvPr id="239620" name="Text Box 4"/>
          <p:cNvSpPr txBox="1">
            <a:spLocks noChangeArrowheads="1"/>
          </p:cNvSpPr>
          <p:nvPr/>
        </p:nvSpPr>
        <p:spPr bwMode="auto">
          <a:xfrm>
            <a:off x="4400550" y="3376613"/>
            <a:ext cx="6462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kumimoji="1" lang="en-US" altLang="zh-CN" sz="2800" b="1">
                <a:solidFill>
                  <a:schemeClr val="tx2"/>
                </a:solidFill>
                <a:latin typeface="Times New Roman" pitchFamily="18" charset="0"/>
                <a:ea typeface="华文新魏" pitchFamily="2" charset="-122"/>
              </a:rPr>
              <a:t>——</a:t>
            </a:r>
            <a:r>
              <a:rPr kumimoji="1" lang="zh-CN" altLang="en-US" sz="28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摘编自</a:t>
            </a:r>
            <a:r>
              <a:rPr kumimoji="1" lang="en-US" altLang="zh-CN" sz="28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kumimoji="1" lang="zh-CN" altLang="en-US" sz="28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十二铜表法</a:t>
            </a:r>
            <a:r>
              <a:rPr kumimoji="1" lang="en-US" altLang="zh-CN" sz="28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endParaRPr kumimoji="1" lang="en-US" altLang="zh-CN" sz="2800" b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39621" name="Text Box 5"/>
          <p:cNvSpPr txBox="1">
            <a:spLocks noChangeArrowheads="1"/>
          </p:cNvSpPr>
          <p:nvPr/>
        </p:nvSpPr>
        <p:spPr bwMode="auto">
          <a:xfrm>
            <a:off x="225425" y="4840288"/>
            <a:ext cx="1093311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kumimoji="1" lang="en-US" altLang="zh-CN" sz="2400" b="1">
                <a:latin typeface="Times New Roman" pitchFamily="18" charset="0"/>
              </a:rPr>
              <a:t>         </a:t>
            </a:r>
            <a:r>
              <a:rPr kumimoji="1" lang="zh-CN" altLang="en-US" sz="2400" b="1">
                <a:latin typeface="Times New Roman" pitchFamily="18" charset="0"/>
              </a:rPr>
              <a:t>它没有体现“人人平等”，因为法律对统治阶级和被统治阶级有着不平等的规定。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kumimoji="1" lang="zh-CN" altLang="en-US" sz="2400" b="1">
                <a:latin typeface="Times New Roman" pitchFamily="18" charset="0"/>
              </a:rPr>
              <a:t>        这部法律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本质上是维护贵族利益</a:t>
            </a:r>
            <a:r>
              <a:rPr kumimoji="1" lang="zh-CN" altLang="en-US" sz="2400" b="1">
                <a:latin typeface="Times New Roman" pitchFamily="18" charset="0"/>
              </a:rPr>
              <a:t>，但有了成文法就可以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按律量刑，对贵族的专横和滥用权力仍起着一定的限制作用。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9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9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9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autoUpdateAnimBg="0"/>
      <p:bldP spid="239619" grpId="0" autoUpdateAnimBg="0"/>
      <p:bldP spid="239620" grpId="0" autoUpdateAnimBg="0"/>
      <p:bldP spid="23962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www_epicbook_com_lowofrom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425" y="287338"/>
            <a:ext cx="410210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Rectangle 3"/>
          <p:cNvSpPr>
            <a:spLocks noChangeArrowheads="1"/>
          </p:cNvSpPr>
          <p:nvPr/>
        </p:nvSpPr>
        <p:spPr bwMode="auto">
          <a:xfrm>
            <a:off x="4852988" y="630238"/>
            <a:ext cx="63404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>
                <a:latin typeface="宋体" charset="-122"/>
              </a:rPr>
              <a:t>“</a:t>
            </a:r>
            <a:r>
              <a:rPr lang="zh-CN" altLang="en-US" sz="4000" b="1">
                <a:latin typeface="宋体" charset="-122"/>
              </a:rPr>
              <a:t>宁可让罪犯逃脱惩罚，也不可枉屈一人”</a:t>
            </a:r>
            <a:r>
              <a:rPr lang="zh-CN" altLang="en-US" sz="4000">
                <a:solidFill>
                  <a:srgbClr val="669900"/>
                </a:solidFill>
                <a:latin typeface="宋体" charset="-122"/>
              </a:rPr>
              <a:t/>
            </a:r>
            <a:br>
              <a:rPr lang="zh-CN" altLang="en-US" sz="4000">
                <a:solidFill>
                  <a:srgbClr val="669900"/>
                </a:solidFill>
                <a:latin typeface="宋体" charset="-122"/>
              </a:rPr>
            </a:br>
            <a:r>
              <a:rPr lang="zh-CN" altLang="en-US" sz="1000">
                <a:solidFill>
                  <a:srgbClr val="669900"/>
                </a:solidFill>
                <a:latin typeface="宋体" charset="-122"/>
              </a:rPr>
              <a:t>         </a:t>
            </a:r>
            <a:endParaRPr lang="zh-CN" altLang="en-US" sz="2400">
              <a:solidFill>
                <a:srgbClr val="669900"/>
              </a:solidFill>
              <a:latin typeface="宋体" charset="-122"/>
            </a:endParaRPr>
          </a:p>
        </p:txBody>
      </p:sp>
      <p:sp>
        <p:nvSpPr>
          <p:cNvPr id="65539" name="Text Box 5"/>
          <p:cNvSpPr txBox="1">
            <a:spLocks noChangeArrowheads="1"/>
          </p:cNvSpPr>
          <p:nvPr/>
        </p:nvSpPr>
        <p:spPr bwMode="auto">
          <a:xfrm>
            <a:off x="768350" y="2968625"/>
            <a:ext cx="80597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罗马法是近代西方各国法律体系的基础</a:t>
            </a:r>
          </a:p>
        </p:txBody>
      </p:sp>
      <p:sp>
        <p:nvSpPr>
          <p:cNvPr id="65540" name="矩形 1"/>
          <p:cNvSpPr>
            <a:spLocks noChangeArrowheads="1"/>
          </p:cNvSpPr>
          <p:nvPr/>
        </p:nvSpPr>
        <p:spPr bwMode="auto">
          <a:xfrm>
            <a:off x="315913" y="3579813"/>
            <a:ext cx="108775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   “</a:t>
            </a:r>
            <a:r>
              <a:rPr lang="zh-CN" altLang="en-US" sz="2800" b="1">
                <a:latin typeface="宋体" charset="-122"/>
              </a:rPr>
              <a:t>疑罪从无”原则是现代刑法“有利被告”思想的体现，是无罪推定原则的具体内容之一。即：既不能证明被告人有罪又不能证明被告人无罪的情况下，推定被告人无罪。 “疑罪从无”的司法原则不仅仅是解决刑事疑案的技术性手段和原则，它的确立在更为广泛的范围内产生更为深远的影响。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2"/>
          <p:cNvSpPr txBox="1">
            <a:spLocks noChangeArrowheads="1"/>
          </p:cNvSpPr>
          <p:nvPr/>
        </p:nvSpPr>
        <p:spPr bwMode="auto">
          <a:xfrm>
            <a:off x="792163" y="576263"/>
            <a:ext cx="57435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宋体" charset="-122"/>
              </a:rPr>
              <a:t>古罗马的法学成就及其影响</a:t>
            </a:r>
          </a:p>
        </p:txBody>
      </p:sp>
      <p:sp>
        <p:nvSpPr>
          <p:cNvPr id="66562" name="Text Box 3"/>
          <p:cNvSpPr txBox="1">
            <a:spLocks noChangeArrowheads="1"/>
          </p:cNvSpPr>
          <p:nvPr/>
        </p:nvSpPr>
        <p:spPr bwMode="auto">
          <a:xfrm>
            <a:off x="315913" y="1471613"/>
            <a:ext cx="2339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宋体" charset="-122"/>
              </a:rPr>
              <a:t>代表作：</a:t>
            </a:r>
          </a:p>
        </p:txBody>
      </p:sp>
      <p:sp>
        <p:nvSpPr>
          <p:cNvPr id="66563" name="Text Box 4"/>
          <p:cNvSpPr txBox="1">
            <a:spLocks noChangeArrowheads="1"/>
          </p:cNvSpPr>
          <p:nvPr/>
        </p:nvSpPr>
        <p:spPr bwMode="auto">
          <a:xfrm>
            <a:off x="315913" y="2660650"/>
            <a:ext cx="14208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宋体" charset="-122"/>
              </a:rPr>
              <a:t>特点：</a:t>
            </a:r>
          </a:p>
        </p:txBody>
      </p:sp>
      <p:sp>
        <p:nvSpPr>
          <p:cNvPr id="66564" name="Text Box 5"/>
          <p:cNvSpPr txBox="1">
            <a:spLocks noChangeArrowheads="1"/>
          </p:cNvSpPr>
          <p:nvPr/>
        </p:nvSpPr>
        <p:spPr bwMode="auto">
          <a:xfrm>
            <a:off x="315913" y="4322763"/>
            <a:ext cx="18351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宋体" charset="-122"/>
              </a:rPr>
              <a:t>影响：</a:t>
            </a:r>
          </a:p>
        </p:txBody>
      </p:sp>
      <p:sp>
        <p:nvSpPr>
          <p:cNvPr id="221190" name="Rectangle 6"/>
          <p:cNvSpPr>
            <a:spLocks noChangeArrowheads="1"/>
          </p:cNvSpPr>
          <p:nvPr/>
        </p:nvSpPr>
        <p:spPr bwMode="auto">
          <a:xfrm>
            <a:off x="2400300" y="1447800"/>
            <a:ext cx="30686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《十二铜表法》</a:t>
            </a:r>
          </a:p>
        </p:txBody>
      </p:sp>
      <p:sp>
        <p:nvSpPr>
          <p:cNvPr id="221191" name="Rectangle 7"/>
          <p:cNvSpPr>
            <a:spLocks noChangeArrowheads="1"/>
          </p:cNvSpPr>
          <p:nvPr/>
        </p:nvSpPr>
        <p:spPr bwMode="auto">
          <a:xfrm>
            <a:off x="2151063" y="2324100"/>
            <a:ext cx="9056687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000" b="1">
                <a:latin typeface="宋体" charset="-122"/>
              </a:rPr>
              <a:t>包括用于罗马公民和非公民之间关系的万民法、关于商品生产和交换的经济法，以及众多的法律概念。</a:t>
            </a:r>
          </a:p>
        </p:txBody>
      </p:sp>
      <p:sp>
        <p:nvSpPr>
          <p:cNvPr id="221192" name="Rectangle 8"/>
          <p:cNvSpPr>
            <a:spLocks noChangeArrowheads="1"/>
          </p:cNvSpPr>
          <p:nvPr/>
        </p:nvSpPr>
        <p:spPr bwMode="auto">
          <a:xfrm>
            <a:off x="2106613" y="4210050"/>
            <a:ext cx="91011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000" b="1">
                <a:solidFill>
                  <a:srgbClr val="FF0000"/>
                </a:solidFill>
                <a:latin typeface="宋体" charset="-122"/>
              </a:rPr>
              <a:t>《</a:t>
            </a:r>
            <a:r>
              <a:rPr lang="zh-CN" altLang="en-US" sz="3000" b="1">
                <a:solidFill>
                  <a:srgbClr val="FF0000"/>
                </a:solidFill>
                <a:latin typeface="宋体" charset="-122"/>
              </a:rPr>
              <a:t>十二铜表法</a:t>
            </a:r>
            <a:r>
              <a:rPr lang="en-US" altLang="zh-CN" sz="3000" b="1">
                <a:solidFill>
                  <a:srgbClr val="FF0000"/>
                </a:solidFill>
                <a:latin typeface="宋体" charset="-122"/>
              </a:rPr>
              <a:t>》</a:t>
            </a:r>
            <a:r>
              <a:rPr lang="zh-CN" altLang="en-US" sz="3000" b="1">
                <a:latin typeface="宋体" charset="-122"/>
              </a:rPr>
              <a:t>是罗马法制建设的第一步，是后世罗马法典乃至欧洲法学的渊源。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90" grpId="0"/>
      <p:bldP spid="221191" grpId="0"/>
      <p:bldP spid="22119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矩形 7197"/>
          <p:cNvSpPr>
            <a:spLocks noChangeArrowheads="1"/>
          </p:cNvSpPr>
          <p:nvPr/>
        </p:nvSpPr>
        <p:spPr bwMode="auto">
          <a:xfrm>
            <a:off x="792163" y="512763"/>
            <a:ext cx="22367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公历的缘起</a:t>
            </a:r>
            <a:endParaRPr lang="zh-CN" altLang="zh-CN" sz="32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宋体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762000" y="1584325"/>
            <a:ext cx="9993313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）凯撒命人以太阳历为蓝本编制新的历法，称“儒略历”。儒略历后来成为今天人们使用的公历的基础。</a:t>
            </a:r>
            <a:endParaRPr lang="en-US" altLang="zh-CN" sz="32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en-US" altLang="zh-CN" sz="32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en-US" altLang="zh-CN" sz="32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）公历内容：每逢被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整除的那一年为闰年，在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月份增加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04825" y="1584325"/>
            <a:ext cx="1008062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苏格拉底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(Socrates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，前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469—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前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399)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，古希腊人。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一个青年问苏格拉底：“怎样才能获得知识？”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苏格拉底将这个青年带到海里，海水淹没了年轻人，他奋力挣扎才将头探出水面。苏格拉底问道：“你在水里最大的愿望是什么？”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“空气，当然是呼吸新鲜空气！”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“对！学习就得使上这股子劲儿。”</a:t>
            </a:r>
          </a:p>
        </p:txBody>
      </p:sp>
      <p:sp>
        <p:nvSpPr>
          <p:cNvPr id="68610" name="矩形 7197"/>
          <p:cNvSpPr>
            <a:spLocks noChangeArrowheads="1"/>
          </p:cNvSpPr>
          <p:nvPr/>
        </p:nvSpPr>
        <p:spPr bwMode="auto">
          <a:xfrm>
            <a:off x="647700" y="608013"/>
            <a:ext cx="2647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智慧家的故事</a:t>
            </a:r>
            <a:endParaRPr lang="zh-CN" altLang="zh-CN" sz="32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宋体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表格 13313"/>
          <p:cNvGraphicFramePr>
            <a:graphicFrameLocks noGrp="1"/>
          </p:cNvGraphicFramePr>
          <p:nvPr/>
        </p:nvGraphicFramePr>
        <p:xfrm>
          <a:off x="1223963" y="1455738"/>
          <a:ext cx="8480425" cy="4579937"/>
        </p:xfrm>
        <a:graphic>
          <a:graphicData uri="http://schemas.openxmlformats.org/drawingml/2006/table">
            <a:tbl>
              <a:tblPr/>
              <a:tblGrid>
                <a:gridCol w="2526393"/>
                <a:gridCol w="2512452"/>
                <a:gridCol w="3440620"/>
              </a:tblGrid>
              <a:tr h="112353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种类</a:t>
                      </a: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希腊</a:t>
                      </a: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altLang="zh-CN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罗马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altLang="zh-CN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02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文学、雕塑</a:t>
                      </a: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zh-CN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906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defTabSz="9906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defTabSz="990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defTabSz="990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defTabSz="990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defTabSz="990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defTabSz="990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defTabSz="990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defTabSz="990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90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zh-CN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051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建筑艺术</a:t>
                      </a: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zh-CN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zh-CN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75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哲学、法学</a:t>
                      </a: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zh-CN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zh-CN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75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天文历法</a:t>
                      </a: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zh-CN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</a:pPr>
                      <a:endParaRPr kumimoji="0" lang="zh-CN" altLang="zh-CN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15221" marR="115221" marT="43216" marB="432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9659" name="文本框 13340"/>
          <p:cNvSpPr txBox="1">
            <a:spLocks noChangeArrowheads="1"/>
          </p:cNvSpPr>
          <p:nvPr/>
        </p:nvSpPr>
        <p:spPr bwMode="auto">
          <a:xfrm>
            <a:off x="2592388" y="647700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根据所学完成表格（没有的不填）</a:t>
            </a:r>
            <a:endParaRPr lang="zh-CN" altLang="en-US" sz="3200">
              <a:solidFill>
                <a:srgbClr val="FF0000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7" name="组合 1"/>
          <p:cNvGrpSpPr>
            <a:grpSpLocks/>
          </p:cNvGrpSpPr>
          <p:nvPr/>
        </p:nvGrpSpPr>
        <p:grpSpPr bwMode="auto">
          <a:xfrm>
            <a:off x="7938" y="14288"/>
            <a:ext cx="1631950" cy="420687"/>
            <a:chOff x="6524" y="16049"/>
            <a:chExt cx="1295400" cy="444500"/>
          </a:xfrm>
        </p:grpSpPr>
        <p:sp>
          <p:nvSpPr>
            <p:cNvPr id="70673" name="文本框 4103"/>
            <p:cNvSpPr txBox="1">
              <a:spLocks noChangeArrowheads="1"/>
            </p:cNvSpPr>
            <p:nvPr/>
          </p:nvSpPr>
          <p:spPr bwMode="auto">
            <a:xfrm>
              <a:off x="6524" y="16049"/>
              <a:ext cx="1295400" cy="426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000" b="1">
                  <a:solidFill>
                    <a:srgbClr val="2E6CB8"/>
                  </a:solidFill>
                  <a:latin typeface="华文行楷" pitchFamily="2" charset="-122"/>
                  <a:ea typeface="华文行楷" pitchFamily="2" charset="-122"/>
                </a:rPr>
                <a:t>课堂小结</a:t>
              </a:r>
              <a:endParaRPr lang="zh-CN" altLang="zh-CN" sz="2000" b="1">
                <a:solidFill>
                  <a:srgbClr val="2E6CB8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70674" name="Picture 3" descr="C:\Users\Administrator\Desktop\Redocn_2013102516062741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2501" t="2817" r="10249" b="94366"/>
            <a:stretch>
              <a:fillRect/>
            </a:stretch>
          </p:blipFill>
          <p:spPr bwMode="auto">
            <a:xfrm>
              <a:off x="58912" y="320849"/>
              <a:ext cx="1095375" cy="139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" name="AutoShape 5"/>
          <p:cNvSpPr>
            <a:spLocks/>
          </p:cNvSpPr>
          <p:nvPr/>
        </p:nvSpPr>
        <p:spPr bwMode="auto">
          <a:xfrm>
            <a:off x="1889125" y="1050925"/>
            <a:ext cx="474663" cy="3979863"/>
          </a:xfrm>
          <a:prstGeom prst="leftBrace">
            <a:avLst>
              <a:gd name="adj1" fmla="val 40099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>
              <a:latin typeface="宋体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128713" y="1255713"/>
            <a:ext cx="67786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希腊罗马古典文化</a:t>
            </a:r>
          </a:p>
        </p:txBody>
      </p:sp>
      <p:sp>
        <p:nvSpPr>
          <p:cNvPr id="28" name="文本框 37893"/>
          <p:cNvSpPr txBox="1">
            <a:spLocks noChangeArrowheads="1"/>
          </p:cNvSpPr>
          <p:nvPr/>
        </p:nvSpPr>
        <p:spPr bwMode="auto">
          <a:xfrm>
            <a:off x="2125663" y="1306513"/>
            <a:ext cx="2233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文学和雕塑</a:t>
            </a:r>
          </a:p>
        </p:txBody>
      </p:sp>
      <p:sp>
        <p:nvSpPr>
          <p:cNvPr id="29" name="文本框 37897"/>
          <p:cNvSpPr txBox="1">
            <a:spLocks noChangeArrowheads="1"/>
          </p:cNvSpPr>
          <p:nvPr/>
        </p:nvSpPr>
        <p:spPr bwMode="auto">
          <a:xfrm>
            <a:off x="4313238" y="993775"/>
            <a:ext cx="630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代表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荷马史诗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》</a:t>
            </a:r>
            <a:endParaRPr lang="zh-CN" altLang="en-US" sz="28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30" name="AutoShape 5"/>
          <p:cNvSpPr>
            <a:spLocks/>
          </p:cNvSpPr>
          <p:nvPr/>
        </p:nvSpPr>
        <p:spPr bwMode="auto">
          <a:xfrm>
            <a:off x="3948113" y="1060450"/>
            <a:ext cx="268287" cy="1022350"/>
          </a:xfrm>
          <a:prstGeom prst="leftBrace">
            <a:avLst>
              <a:gd name="adj1" fmla="val 52344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>
              <a:latin typeface="宋体" charset="-122"/>
            </a:endParaRPr>
          </a:p>
        </p:txBody>
      </p:sp>
      <p:sp>
        <p:nvSpPr>
          <p:cNvPr id="31" name="文本框 37893"/>
          <p:cNvSpPr txBox="1">
            <a:spLocks noChangeArrowheads="1"/>
          </p:cNvSpPr>
          <p:nvPr/>
        </p:nvSpPr>
        <p:spPr bwMode="auto">
          <a:xfrm>
            <a:off x="2216150" y="2505075"/>
            <a:ext cx="22304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建筑艺术学</a:t>
            </a:r>
          </a:p>
        </p:txBody>
      </p:sp>
      <p:sp>
        <p:nvSpPr>
          <p:cNvPr id="35" name="文本框 37897"/>
          <p:cNvSpPr txBox="1">
            <a:spLocks noChangeArrowheads="1"/>
          </p:cNvSpPr>
          <p:nvPr/>
        </p:nvSpPr>
        <p:spPr bwMode="auto">
          <a:xfrm>
            <a:off x="2071688" y="3810000"/>
            <a:ext cx="2374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哲学和法学</a:t>
            </a:r>
          </a:p>
        </p:txBody>
      </p:sp>
      <p:sp>
        <p:nvSpPr>
          <p:cNvPr id="36" name="文本框 37897"/>
          <p:cNvSpPr txBox="1">
            <a:spLocks noChangeArrowheads="1"/>
          </p:cNvSpPr>
          <p:nvPr/>
        </p:nvSpPr>
        <p:spPr bwMode="auto">
          <a:xfrm>
            <a:off x="4313238" y="1566863"/>
            <a:ext cx="6799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代表：宙斯像、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掷铁饼者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》</a:t>
            </a:r>
            <a:endParaRPr lang="zh-CN" altLang="en-US" sz="28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3" name="文本框 37897"/>
          <p:cNvSpPr txBox="1">
            <a:spLocks noChangeArrowheads="1"/>
          </p:cNvSpPr>
          <p:nvPr/>
        </p:nvSpPr>
        <p:spPr bwMode="auto">
          <a:xfrm>
            <a:off x="2292350" y="4856163"/>
            <a:ext cx="51752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公历的缘起：儒略历</a:t>
            </a:r>
          </a:p>
        </p:txBody>
      </p:sp>
      <p:sp>
        <p:nvSpPr>
          <p:cNvPr id="14" name="文本框 37897"/>
          <p:cNvSpPr txBox="1">
            <a:spLocks noChangeArrowheads="1"/>
          </p:cNvSpPr>
          <p:nvPr/>
        </p:nvSpPr>
        <p:spPr bwMode="auto">
          <a:xfrm>
            <a:off x="4351338" y="2151063"/>
            <a:ext cx="630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代表：帕特农神庙</a:t>
            </a:r>
          </a:p>
        </p:txBody>
      </p:sp>
      <p:sp>
        <p:nvSpPr>
          <p:cNvPr id="15" name="AutoShape 5"/>
          <p:cNvSpPr>
            <a:spLocks/>
          </p:cNvSpPr>
          <p:nvPr/>
        </p:nvSpPr>
        <p:spPr bwMode="auto">
          <a:xfrm>
            <a:off x="4010025" y="2366963"/>
            <a:ext cx="268288" cy="1020762"/>
          </a:xfrm>
          <a:prstGeom prst="leftBrace">
            <a:avLst>
              <a:gd name="adj1" fmla="val 52262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>
              <a:latin typeface="宋体" charset="-122"/>
            </a:endParaRPr>
          </a:p>
        </p:txBody>
      </p:sp>
      <p:sp>
        <p:nvSpPr>
          <p:cNvPr id="16" name="文本框 37897"/>
          <p:cNvSpPr txBox="1">
            <a:spLocks noChangeArrowheads="1"/>
          </p:cNvSpPr>
          <p:nvPr/>
        </p:nvSpPr>
        <p:spPr bwMode="auto">
          <a:xfrm>
            <a:off x="4351338" y="2559050"/>
            <a:ext cx="6799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代表：大竞技场、万神庙、凯旋门等</a:t>
            </a:r>
          </a:p>
        </p:txBody>
      </p:sp>
      <p:sp>
        <p:nvSpPr>
          <p:cNvPr id="17" name="文本框 37897"/>
          <p:cNvSpPr txBox="1">
            <a:spLocks noChangeArrowheads="1"/>
          </p:cNvSpPr>
          <p:nvPr/>
        </p:nvSpPr>
        <p:spPr bwMode="auto">
          <a:xfrm>
            <a:off x="4248150" y="3648075"/>
            <a:ext cx="6303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代表：苏格拉底、亚里士多德</a:t>
            </a:r>
          </a:p>
        </p:txBody>
      </p:sp>
      <p:sp>
        <p:nvSpPr>
          <p:cNvPr id="18" name="AutoShape 5"/>
          <p:cNvSpPr>
            <a:spLocks/>
          </p:cNvSpPr>
          <p:nvPr/>
        </p:nvSpPr>
        <p:spPr bwMode="auto">
          <a:xfrm>
            <a:off x="3908425" y="3641725"/>
            <a:ext cx="268288" cy="1022350"/>
          </a:xfrm>
          <a:prstGeom prst="leftBrace">
            <a:avLst>
              <a:gd name="adj1" fmla="val 5234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>
              <a:latin typeface="宋体" charset="-122"/>
            </a:endParaRPr>
          </a:p>
        </p:txBody>
      </p:sp>
      <p:sp>
        <p:nvSpPr>
          <p:cNvPr id="19" name="文本框 37897"/>
          <p:cNvSpPr txBox="1">
            <a:spLocks noChangeArrowheads="1"/>
          </p:cNvSpPr>
          <p:nvPr/>
        </p:nvSpPr>
        <p:spPr bwMode="auto">
          <a:xfrm>
            <a:off x="4248150" y="4175125"/>
            <a:ext cx="68024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代表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十二铜表法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》</a:t>
            </a:r>
            <a:endParaRPr lang="zh-CN" altLang="en-US" sz="2800" b="1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29" grpId="0"/>
      <p:bldP spid="30" grpId="0" animBg="1"/>
      <p:bldP spid="31" grpId="0"/>
      <p:bldP spid="35" grpId="0"/>
      <p:bldP spid="36" grpId="0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1" name="组合 1"/>
          <p:cNvGrpSpPr>
            <a:grpSpLocks/>
          </p:cNvGrpSpPr>
          <p:nvPr/>
        </p:nvGrpSpPr>
        <p:grpSpPr bwMode="auto">
          <a:xfrm>
            <a:off x="7938" y="14288"/>
            <a:ext cx="1631950" cy="420687"/>
            <a:chOff x="6524" y="16049"/>
            <a:chExt cx="1295400" cy="444500"/>
          </a:xfrm>
        </p:grpSpPr>
        <p:sp>
          <p:nvSpPr>
            <p:cNvPr id="71684" name="文本框 4103"/>
            <p:cNvSpPr txBox="1">
              <a:spLocks noChangeArrowheads="1"/>
            </p:cNvSpPr>
            <p:nvPr/>
          </p:nvSpPr>
          <p:spPr bwMode="auto">
            <a:xfrm>
              <a:off x="6524" y="16049"/>
              <a:ext cx="1295400" cy="426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000" b="1">
                  <a:solidFill>
                    <a:srgbClr val="2E6CB8"/>
                  </a:solidFill>
                  <a:latin typeface="华文行楷" pitchFamily="2" charset="-122"/>
                  <a:ea typeface="华文行楷" pitchFamily="2" charset="-122"/>
                </a:rPr>
                <a:t>随堂训练</a:t>
              </a:r>
              <a:endParaRPr lang="zh-CN" altLang="zh-CN" sz="2000" b="1">
                <a:solidFill>
                  <a:srgbClr val="2E6CB8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71685" name="Picture 3" descr="C:\Users\Administrator\Desktop\Redocn_2013102516062741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2501" t="2817" r="10249" b="94366"/>
            <a:stretch>
              <a:fillRect/>
            </a:stretch>
          </p:blipFill>
          <p:spPr bwMode="auto">
            <a:xfrm>
              <a:off x="58912" y="320849"/>
              <a:ext cx="1095375" cy="139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682" name="文本框 56321"/>
          <p:cNvSpPr txBox="1">
            <a:spLocks noChangeArrowheads="1"/>
          </p:cNvSpPr>
          <p:nvPr/>
        </p:nvSpPr>
        <p:spPr bwMode="auto">
          <a:xfrm>
            <a:off x="315913" y="1293813"/>
            <a:ext cx="1087755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000" b="1">
                <a:latin typeface="宋体" charset="-122"/>
                <a:sym typeface="宋体" charset="-122"/>
              </a:rPr>
              <a:t>1.</a:t>
            </a:r>
            <a:r>
              <a:rPr lang="zh-CN" altLang="en-US" sz="3000" b="1">
                <a:latin typeface="宋体" charset="-122"/>
                <a:sym typeface="宋体" charset="-122"/>
              </a:rPr>
              <a:t>现代我们所说的“哲学”一词源出自（　　）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000" b="1">
                <a:latin typeface="宋体" charset="-122"/>
                <a:sym typeface="宋体" charset="-122"/>
              </a:rPr>
              <a:t>A</a:t>
            </a:r>
            <a:r>
              <a:rPr lang="zh-CN" altLang="en-US" sz="3000" b="1">
                <a:latin typeface="宋体" charset="-122"/>
                <a:sym typeface="宋体" charset="-122"/>
              </a:rPr>
              <a:t>．古代罗马</a:t>
            </a:r>
            <a:endParaRPr lang="en-US" altLang="zh-CN" sz="3000" b="1">
              <a:latin typeface="宋体" charset="-122"/>
              <a:sym typeface="宋体" charset="-122"/>
            </a:endParaRP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000" b="1">
                <a:latin typeface="宋体" charset="-122"/>
                <a:sym typeface="宋体" charset="-122"/>
              </a:rPr>
              <a:t>B</a:t>
            </a:r>
            <a:r>
              <a:rPr lang="zh-CN" altLang="en-US" sz="3000" b="1">
                <a:latin typeface="宋体" charset="-122"/>
                <a:sym typeface="宋体" charset="-122"/>
              </a:rPr>
              <a:t>．古代希腊</a:t>
            </a:r>
            <a:endParaRPr lang="en-US" altLang="zh-CN" sz="3000" b="1">
              <a:latin typeface="宋体" charset="-122"/>
              <a:sym typeface="宋体" charset="-122"/>
            </a:endParaRP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000" b="1">
                <a:latin typeface="宋体" charset="-122"/>
                <a:sym typeface="宋体" charset="-122"/>
              </a:rPr>
              <a:t>C</a:t>
            </a:r>
            <a:r>
              <a:rPr lang="zh-CN" altLang="en-US" sz="3000" b="1">
                <a:latin typeface="宋体" charset="-122"/>
                <a:sym typeface="宋体" charset="-122"/>
              </a:rPr>
              <a:t>．古代埃及</a:t>
            </a:r>
            <a:endParaRPr lang="en-US" altLang="zh-CN" sz="3000" b="1">
              <a:latin typeface="宋体" charset="-122"/>
              <a:sym typeface="宋体" charset="-122"/>
            </a:endParaRP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000" b="1">
                <a:latin typeface="宋体" charset="-122"/>
                <a:sym typeface="宋体" charset="-122"/>
              </a:rPr>
              <a:t>D</a:t>
            </a:r>
            <a:r>
              <a:rPr lang="zh-CN" altLang="en-US" sz="3000" b="1">
                <a:latin typeface="宋体" charset="-122"/>
                <a:sym typeface="宋体" charset="-122"/>
              </a:rPr>
              <a:t>．古代中国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299575" y="1063625"/>
            <a:ext cx="9636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6000" b="1" noProof="1">
                <a:solidFill>
                  <a:srgbClr val="0000FF"/>
                </a:solidFill>
                <a:latin typeface="宋体" charset="-122"/>
                <a:sym typeface="宋体" charset="-122"/>
              </a:rPr>
              <a:t>B</a:t>
            </a:r>
            <a:r>
              <a:rPr lang="en-US" altLang="en-US" sz="6000" b="1" noProof="1">
                <a:solidFill>
                  <a:srgbClr val="0000FF"/>
                </a:solidFill>
                <a:latin typeface="宋体" charset="-122"/>
                <a:sym typeface="宋体" charset="-122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56321"/>
          <p:cNvSpPr txBox="1">
            <a:spLocks noChangeArrowheads="1"/>
          </p:cNvSpPr>
          <p:nvPr/>
        </p:nvSpPr>
        <p:spPr bwMode="auto">
          <a:xfrm>
            <a:off x="315913" y="1501775"/>
            <a:ext cx="10877550" cy="263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000" b="1">
                <a:latin typeface="宋体" charset="-122"/>
                <a:sym typeface="宋体" charset="-122"/>
              </a:rPr>
              <a:t>2.</a:t>
            </a:r>
            <a:r>
              <a:rPr lang="zh-CN" altLang="en-US" sz="3000" b="1">
                <a:latin typeface="宋体" charset="-122"/>
                <a:sym typeface="宋体" charset="-122"/>
              </a:rPr>
              <a:t>与现代体育场最为相似的古建筑是（　　）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000" b="1">
                <a:latin typeface="宋体" charset="-122"/>
                <a:sym typeface="宋体" charset="-122"/>
              </a:rPr>
              <a:t>A</a:t>
            </a:r>
            <a:r>
              <a:rPr lang="zh-CN" altLang="en-US" sz="3000" b="1">
                <a:latin typeface="宋体" charset="-122"/>
                <a:sym typeface="宋体" charset="-122"/>
              </a:rPr>
              <a:t>．空中花园</a:t>
            </a:r>
            <a:endParaRPr lang="en-US" altLang="zh-CN" sz="3000" b="1">
              <a:latin typeface="宋体" charset="-122"/>
              <a:sym typeface="宋体" charset="-122"/>
            </a:endParaRP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000" b="1">
                <a:latin typeface="宋体" charset="-122"/>
                <a:sym typeface="宋体" charset="-122"/>
              </a:rPr>
              <a:t>B</a:t>
            </a:r>
            <a:r>
              <a:rPr lang="zh-CN" altLang="en-US" sz="3000" b="1">
                <a:latin typeface="宋体" charset="-122"/>
                <a:sym typeface="宋体" charset="-122"/>
              </a:rPr>
              <a:t>．万神殿</a:t>
            </a:r>
            <a:endParaRPr lang="en-US" altLang="zh-CN" sz="3000" b="1">
              <a:latin typeface="宋体" charset="-122"/>
              <a:sym typeface="宋体" charset="-122"/>
            </a:endParaRP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000" b="1">
                <a:latin typeface="宋体" charset="-122"/>
                <a:sym typeface="宋体" charset="-122"/>
              </a:rPr>
              <a:t>C</a:t>
            </a:r>
            <a:r>
              <a:rPr lang="zh-CN" altLang="en-US" sz="3000" b="1">
                <a:latin typeface="宋体" charset="-122"/>
                <a:sym typeface="宋体" charset="-122"/>
              </a:rPr>
              <a:t>．金字塔</a:t>
            </a:r>
            <a:endParaRPr lang="en-US" altLang="zh-CN" sz="3000" b="1">
              <a:latin typeface="宋体" charset="-122"/>
              <a:sym typeface="宋体" charset="-122"/>
            </a:endParaRP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000" b="1">
                <a:latin typeface="宋体" charset="-122"/>
                <a:sym typeface="宋体" charset="-122"/>
              </a:rPr>
              <a:t>D</a:t>
            </a:r>
            <a:r>
              <a:rPr lang="zh-CN" altLang="en-US" sz="3000" b="1">
                <a:latin typeface="宋体" charset="-122"/>
                <a:sym typeface="宋体" charset="-122"/>
              </a:rPr>
              <a:t>．古罗马竞技场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755063" y="1238250"/>
            <a:ext cx="965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6000" b="1" noProof="1">
                <a:solidFill>
                  <a:srgbClr val="0000FF"/>
                </a:solidFill>
                <a:latin typeface="宋体" charset="-122"/>
                <a:sym typeface="宋体" charset="-122"/>
              </a:rPr>
              <a:t>D</a:t>
            </a:r>
            <a:r>
              <a:rPr lang="en-US" altLang="en-US" sz="6000" b="1" noProof="1">
                <a:solidFill>
                  <a:srgbClr val="0000FF"/>
                </a:solidFill>
                <a:latin typeface="宋体" charset="-122"/>
                <a:sym typeface="宋体" charset="-122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ChangeArrowheads="1"/>
          </p:cNvSpPr>
          <p:nvPr/>
        </p:nvSpPr>
        <p:spPr bwMode="auto">
          <a:xfrm>
            <a:off x="315913" y="3565525"/>
            <a:ext cx="3967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Calibri" pitchFamily="34" charset="0"/>
              </a:rPr>
              <a:t>古罗马万神殿（前</a:t>
            </a:r>
            <a:r>
              <a:rPr lang="en-US" altLang="zh-CN" sz="2400" b="1">
                <a:latin typeface="Calibri" pitchFamily="34" charset="0"/>
              </a:rPr>
              <a:t>27</a:t>
            </a:r>
            <a:r>
              <a:rPr lang="zh-CN" altLang="en-US" sz="2400" b="1">
                <a:latin typeface="Calibri" pitchFamily="34" charset="0"/>
              </a:rPr>
              <a:t>年建） </a:t>
            </a:r>
          </a:p>
        </p:txBody>
      </p:sp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7213600" y="2613025"/>
            <a:ext cx="5307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Calibri" pitchFamily="34" charset="0"/>
              </a:rPr>
              <a:t>古罗马竞技场</a:t>
            </a:r>
            <a:r>
              <a:rPr lang="en-US" altLang="zh-CN" sz="2400" b="1">
                <a:latin typeface="Calibri" pitchFamily="34" charset="0"/>
              </a:rPr>
              <a:t>(1</a:t>
            </a:r>
            <a:r>
              <a:rPr lang="zh-CN" altLang="en-US" sz="2400" b="1">
                <a:latin typeface="Calibri" pitchFamily="34" charset="0"/>
              </a:rPr>
              <a:t>世纪</a:t>
            </a:r>
            <a:r>
              <a:rPr lang="en-US" altLang="zh-CN" sz="2400" b="1">
                <a:latin typeface="Calibri" pitchFamily="34" charset="0"/>
              </a:rPr>
              <a:t>)</a:t>
            </a: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7213600" y="5741988"/>
            <a:ext cx="4308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Calibri" pitchFamily="34" charset="0"/>
              </a:rPr>
              <a:t>古罗马凯旋门</a:t>
            </a:r>
            <a:r>
              <a:rPr lang="en-US" altLang="zh-CN" sz="2400" b="1">
                <a:latin typeface="Calibri" pitchFamily="34" charset="0"/>
              </a:rPr>
              <a:t>(4</a:t>
            </a:r>
            <a:r>
              <a:rPr lang="zh-CN" altLang="en-US" sz="2400" b="1">
                <a:latin typeface="Calibri" pitchFamily="34" charset="0"/>
              </a:rPr>
              <a:t>世纪</a:t>
            </a:r>
            <a:r>
              <a:rPr lang="en-US" altLang="zh-CN" sz="2400" b="1">
                <a:latin typeface="Calibri" pitchFamily="34" charset="0"/>
              </a:rPr>
              <a:t>)</a:t>
            </a:r>
          </a:p>
        </p:txBody>
      </p:sp>
      <p:sp>
        <p:nvSpPr>
          <p:cNvPr id="29700" name="WordArt 5"/>
          <p:cNvSpPr>
            <a:spLocks noChangeArrowheads="1" noChangeShapeType="1" noTextEdit="1"/>
          </p:cNvSpPr>
          <p:nvPr/>
        </p:nvSpPr>
        <p:spPr bwMode="auto">
          <a:xfrm rot="5400000">
            <a:off x="4392613" y="2543175"/>
            <a:ext cx="3094038" cy="63023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宋体"/>
                <a:ea typeface="宋体"/>
              </a:rPr>
              <a:t>古罗马建筑</a:t>
            </a:r>
          </a:p>
        </p:txBody>
      </p:sp>
      <p:pic>
        <p:nvPicPr>
          <p:cNvPr id="29701" name="Picture 6" descr="40c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9088" y="177800"/>
            <a:ext cx="4354512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7" descr="罗马万神殿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5425" y="585788"/>
            <a:ext cx="5264150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8" descr="40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59575" y="3240088"/>
            <a:ext cx="4264025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Rectangle 9"/>
          <p:cNvSpPr>
            <a:spLocks noChangeArrowheads="1"/>
          </p:cNvSpPr>
          <p:nvPr/>
        </p:nvSpPr>
        <p:spPr bwMode="auto">
          <a:xfrm>
            <a:off x="3130550" y="4056063"/>
            <a:ext cx="22685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 sz="2400" b="1">
              <a:latin typeface="Calibri" pitchFamily="34" charset="0"/>
            </a:endParaRPr>
          </a:p>
          <a:p>
            <a:pPr>
              <a:buFont typeface="Arial" charset="0"/>
              <a:buNone/>
            </a:pPr>
            <a:endParaRPr lang="zh-CN" altLang="en-US" sz="2400" b="1">
              <a:latin typeface="Calibri" pitchFamily="34" charset="0"/>
            </a:endParaRPr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315913" y="4668838"/>
            <a:ext cx="6081712" cy="1157287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使用柱子和拱形结构，庄严厚重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1_4_91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30238" y="473075"/>
            <a:ext cx="10261600" cy="4378325"/>
          </a:xfrm>
        </p:spPr>
      </p:pic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0" y="4865688"/>
            <a:ext cx="115220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kumimoji="1" lang="en-US" altLang="zh-CN" sz="2800" b="1">
                <a:latin typeface="宋体" charset="-122"/>
              </a:rPr>
              <a:t>1</a:t>
            </a:r>
            <a:r>
              <a:rPr kumimoji="1" lang="zh-CN" altLang="en-US" sz="2800" b="1">
                <a:latin typeface="宋体" charset="-122"/>
              </a:rPr>
              <a:t>、</a:t>
            </a:r>
            <a:r>
              <a:rPr kumimoji="1" lang="zh-CN" altLang="en-US" sz="2800" b="1">
                <a:solidFill>
                  <a:srgbClr val="000000"/>
                </a:solidFill>
                <a:latin typeface="宋体" charset="-122"/>
              </a:rPr>
              <a:t>它是迄今遗存的古罗马建筑工程中最卓越的代表，也是古罗马帝国国威的象征。</a:t>
            </a:r>
            <a:endParaRPr kumimoji="1" lang="zh-CN" altLang="en-US" sz="2800" b="1" i="1">
              <a:solidFill>
                <a:srgbClr val="800080"/>
              </a:solidFill>
              <a:latin typeface="Times New Roman" pitchFamily="18" charset="0"/>
              <a:ea typeface="华文彩云" pitchFamily="2" charset="-122"/>
            </a:endParaRPr>
          </a:p>
        </p:txBody>
      </p:sp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8370888" y="473075"/>
            <a:ext cx="2038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FF00"/>
                </a:solidFill>
                <a:latin typeface="Times New Roman" pitchFamily="18" charset="0"/>
              </a:rPr>
              <a:t>大斗兽场</a:t>
            </a: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0" y="5826125"/>
            <a:ext cx="1152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/>
              <a:t>2</a:t>
            </a:r>
            <a:r>
              <a:rPr lang="zh-CN" altLang="en-US" sz="2800" b="1"/>
              <a:t>、这座斗兽场是为了纪念征服耶路撒冷的胜利而兴建。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200601111832312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338" y="0"/>
            <a:ext cx="11234737" cy="578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769938" y="431800"/>
            <a:ext cx="2359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660033"/>
                </a:solidFill>
              </a:rPr>
              <a:t>图拉真广场 </a:t>
            </a: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0" y="5503863"/>
            <a:ext cx="11522075" cy="8302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660033"/>
                </a:solidFill>
              </a:rPr>
              <a:t>中心广场，是历代皇帝为满足日益增长的社会，法律，商业及节庆的需要而建的。在广场的中心可以发布公告，进行审判和庆祝节日，甚至角斗。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W020061222602093265743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/>
          <a:stretch>
            <a:fillRect/>
          </a:stretch>
        </p:blipFill>
        <p:spPr bwMode="auto">
          <a:xfrm>
            <a:off x="576263" y="0"/>
            <a:ext cx="5040312" cy="660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3" descr="W0200612226020937064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0"/>
            <a:ext cx="557847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44450" y="379413"/>
            <a:ext cx="2646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ea typeface="华文中宋" pitchFamily="2" charset="-122"/>
              </a:rPr>
              <a:t>图拉真纪功柱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ChangeArrowheads="1"/>
          </p:cNvSpPr>
          <p:nvPr/>
        </p:nvSpPr>
        <p:spPr bwMode="auto">
          <a:xfrm>
            <a:off x="0" y="5133975"/>
            <a:ext cx="11522075" cy="1385888"/>
          </a:xfrm>
          <a:prstGeom prst="rect">
            <a:avLst/>
          </a:prstGeom>
          <a:noFill/>
          <a:ln w="9525" algn="ctr">
            <a:solidFill>
              <a:srgbClr val="FF33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万神殿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(Pantheon )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是至今完整保存的唯一一座罗马帝国时期建筑：又称潘提翁神庙。公元前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27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年兴建、公元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120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年重建，万神殿意指必须供奉罗马全部的神。 </a:t>
            </a:r>
          </a:p>
        </p:txBody>
      </p:sp>
      <p:sp>
        <p:nvSpPr>
          <p:cNvPr id="33794" name="Rectangle 3"/>
          <p:cNvSpPr>
            <a:spLocks noChangeArrowheads="1"/>
          </p:cNvSpPr>
          <p:nvPr/>
        </p:nvSpPr>
        <p:spPr bwMode="auto">
          <a:xfrm>
            <a:off x="0" y="0"/>
            <a:ext cx="11522075" cy="17287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2400" b="1"/>
              <a:t>广场是古罗马非常重要的公共建筑。 </a:t>
            </a:r>
          </a:p>
          <a:p>
            <a:pPr marL="342900" indent="-342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2400" b="1"/>
              <a:t>共和国时代的广场是城市的政治、经济和文化中心。 这是一个多功能的开放的空间，周围零散地分布着元老院、会议厅、神庙以及店铺等建筑物。</a:t>
            </a:r>
          </a:p>
        </p:txBody>
      </p:sp>
      <p:pic>
        <p:nvPicPr>
          <p:cNvPr id="33795" name="Picture 4" descr="万神殿风景图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 b="44"/>
          <a:stretch>
            <a:fillRect/>
          </a:stretch>
        </p:blipFill>
        <p:spPr>
          <a:xfrm>
            <a:off x="0" y="0"/>
            <a:ext cx="11522075" cy="5111750"/>
          </a:xfrm>
        </p:spPr>
      </p:pic>
      <p:pic>
        <p:nvPicPr>
          <p:cNvPr id="33796" name="Picture 5" descr="19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 r="9"/>
          <a:stretch>
            <a:fillRect/>
          </a:stretch>
        </p:blipFill>
        <p:spPr bwMode="auto">
          <a:xfrm>
            <a:off x="7392988" y="0"/>
            <a:ext cx="4129087" cy="23034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564</TotalTime>
  <Pages>0</Pages>
  <Words>3624</Words>
  <Characters>0</Characters>
  <DocSecurity>0</DocSecurity>
  <PresentationFormat>自定义</PresentationFormat>
  <Lines>0</Lines>
  <Paragraphs>251</Paragraphs>
  <Slides>48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48</vt:i4>
      </vt:variant>
    </vt:vector>
  </HeadingPairs>
  <TitlesOfParts>
    <vt:vector size="70" baseType="lpstr">
      <vt:lpstr>Arial</vt:lpstr>
      <vt:lpstr>宋体</vt:lpstr>
      <vt:lpstr>Wingdings</vt:lpstr>
      <vt:lpstr>黑体</vt:lpstr>
      <vt:lpstr>隶书</vt:lpstr>
      <vt:lpstr>华文行楷</vt:lpstr>
      <vt:lpstr>微软雅黑</vt:lpstr>
      <vt:lpstr>楷体</vt:lpstr>
      <vt:lpstr>Times New Roman</vt:lpstr>
      <vt:lpstr>华文新魏</vt:lpstr>
      <vt:lpstr>Calibri</vt:lpstr>
      <vt:lpstr>华文彩云</vt:lpstr>
      <vt:lpstr>华文中宋</vt:lpstr>
      <vt:lpstr>楷体_GB2312</vt:lpstr>
      <vt:lpstr>华文楷体</vt:lpstr>
      <vt:lpstr>方正姚体</vt:lpstr>
      <vt:lpstr>Arial Black</vt:lpstr>
      <vt:lpstr>幼圆</vt:lpstr>
      <vt:lpstr>华文细黑</vt:lpstr>
      <vt:lpstr>华文隶书</vt:lpstr>
      <vt:lpstr>+mn-ea</vt:lpstr>
      <vt:lpstr>古瓶荷花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 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2015-07-09T08:14:18Z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