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8"/>
  </p:notesMasterIdLst>
  <p:sldIdLst>
    <p:sldId id="323" r:id="rId2"/>
    <p:sldId id="324" r:id="rId3"/>
    <p:sldId id="325" r:id="rId4"/>
    <p:sldId id="341" r:id="rId5"/>
    <p:sldId id="326" r:id="rId6"/>
    <p:sldId id="329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298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14" autoAdjust="0"/>
  </p:normalViewPr>
  <p:slideViewPr>
    <p:cSldViewPr>
      <p:cViewPr varScale="1">
        <p:scale>
          <a:sx n="80" d="100"/>
          <a:sy n="80" d="100"/>
        </p:scale>
        <p:origin x="-92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DD00AD5-3154-420A-B1B3-4766E87EF795}" type="datetimeFigureOut">
              <a:rPr lang="zh-CN" altLang="en-US"/>
              <a:pPr>
                <a:defRPr/>
              </a:pPr>
              <a:t>2018/9/14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346154F-DA6D-4C22-8EFC-3A3ED6A56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84213" y="4341813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2813" y="4341813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2813" y="4341813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latin typeface="Arial" charset="0"/>
              </a:rPr>
              <a:t>与现代建筑的对比。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FC02DA-EDB6-43D9-92F2-4CFEE4EB5BCF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>
              <a:latin typeface="Arial" charset="0"/>
            </a:endParaRPr>
          </a:p>
        </p:txBody>
      </p:sp>
      <p:sp>
        <p:nvSpPr>
          <p:cNvPr id="35842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84213" y="4341813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06E022-10D2-4944-83DB-A1008BE2F324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B02F-E49E-43CB-B2D3-EC66F323D1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C9D4CE-C0E3-423E-B7C0-B34ED5985DB0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14773-4F88-4EAA-953B-B9BA651770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7CF379-CEC1-48EE-8CC0-7EFE6449F21A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5ABAF-2910-4341-B6AE-0305BD13327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532C9-C9DB-4112-847E-1B080761BE2A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05413-67DF-4335-AE22-55308D87D3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F05F3-2C07-490B-B257-635B076EAD82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D51CF-091F-4714-9AE7-B1D6F723E0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1BE05C-101C-4980-8CBA-D86BA6F7FB9C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6380D-9E23-49D3-9CF9-1B494F6E6E0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A8AC47-6929-4575-A70E-255733B52F52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3DEB4-9BD1-4D52-B8A7-7BBFB6BD6D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C87E4A-15DD-43A2-88AF-8ABB8130DD60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94A8D-69F5-49EF-A47B-6349BF1665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6CA656-2CBA-4E1A-AC79-B50E0DFC774E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D1B7B-BF57-451E-8C58-585A98B6BA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7666D8-80B4-4AA7-A176-ADBADCDD43E7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42387-9F58-421A-A9C7-3D0508FF4A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FE952-2E5D-44AE-8514-B0DC3B2532F8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ED5F8E-A815-4171-91A5-6E558D1EEB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Franklin Gothic Book" pitchFamily="34" charset="0"/>
                <a:ea typeface="华文楷体" pitchFamily="2" charset="-122"/>
              </a:defRPr>
            </a:lvl1pPr>
          </a:lstStyle>
          <a:p>
            <a:fld id="{2F829F08-6EAD-4280-A2AF-52F474333D07}" type="datetimeFigureOut">
              <a:rPr lang="zh-CN" altLang="en-US"/>
              <a:pPr/>
              <a:t>2018/9/14</a:t>
            </a:fld>
            <a:endParaRPr lang="en-US" altLang="zh-CN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Franklin Gothic Book" pitchFamily="34" charset="0"/>
                <a:ea typeface="华文楷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Franklin Gothic Book" pitchFamily="34" charset="0"/>
                <a:ea typeface="华文楷体" pitchFamily="2" charset="-122"/>
              </a:defRPr>
            </a:lvl1pPr>
          </a:lstStyle>
          <a:p>
            <a:fld id="{4F0F642E-4377-4606-9CA0-8C7F4CCD954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ztvu.com/media_file/rm/ip3/zhangxh/2003_01_08/ysxgl/1_stkj/ch_01/htm/02.ht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1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2051050"/>
            <a:ext cx="77406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zh-CN" altLang="en-US" sz="6600" b="1"/>
              <a:t>第</a:t>
            </a:r>
            <a:r>
              <a:rPr lang="en-US" altLang="zh-CN" sz="6600" b="1"/>
              <a:t>6</a:t>
            </a:r>
            <a:r>
              <a:rPr lang="zh-CN" altLang="en-US" sz="6600" b="1"/>
              <a:t>课  </a:t>
            </a:r>
          </a:p>
          <a:p>
            <a:pPr algn="ctr"/>
            <a:r>
              <a:rPr lang="zh-CN" altLang="en-US" sz="6600" b="1"/>
              <a:t>希腊罗马古典文化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/>
              <a:t>哲学和法学</a:t>
            </a:r>
          </a:p>
          <a:p>
            <a:pPr>
              <a:lnSpc>
                <a:spcPct val="80000"/>
              </a:lnSpc>
            </a:pPr>
            <a:r>
              <a:rPr lang="zh-CN" altLang="en-US"/>
              <a:t>哲学：</a:t>
            </a:r>
            <a:r>
              <a:rPr lang="en-US" altLang="zh-CN"/>
              <a:t>1.</a:t>
            </a:r>
            <a:r>
              <a:rPr lang="zh-CN" altLang="en-US"/>
              <a:t>古希腊哲学家德谟克里特提出了“”。</a:t>
            </a:r>
          </a:p>
          <a:p>
            <a:pPr>
              <a:lnSpc>
                <a:spcPct val="80000"/>
              </a:lnSpc>
            </a:pPr>
            <a:r>
              <a:rPr lang="en-US" altLang="zh-CN"/>
              <a:t>2.</a:t>
            </a:r>
            <a:r>
              <a:rPr lang="zh-CN" altLang="en-US"/>
              <a:t>苏格拉底的思考转向人类社会，终生探讨人的灵魂、美德和幸福等问题，他指出，求得知识的最好办法是；他还主张“”，这对认识人的内心世界具有重要的意义。</a:t>
            </a:r>
          </a:p>
          <a:p>
            <a:pPr>
              <a:lnSpc>
                <a:spcPct val="80000"/>
              </a:lnSpc>
            </a:pPr>
            <a:r>
              <a:rPr lang="en-US" altLang="zh-CN"/>
              <a:t>3.</a:t>
            </a:r>
            <a:r>
              <a:rPr lang="zh-CN" altLang="en-US"/>
              <a:t>亚里士多德是一位式的学者。他创立了等新的学科。</a:t>
            </a:r>
          </a:p>
          <a:p>
            <a:pPr>
              <a:lnSpc>
                <a:spcPct val="80000"/>
              </a:lnSpc>
            </a:pPr>
            <a:r>
              <a:rPr lang="zh-CN" altLang="en-US"/>
              <a:t>法学：</a:t>
            </a:r>
            <a:r>
              <a:rPr lang="en-US" altLang="zh-CN"/>
              <a:t>《》</a:t>
            </a:r>
            <a:r>
              <a:rPr lang="zh-CN" altLang="en-US"/>
              <a:t>是罗马法制建设的第一步，是后世罗马法典乃至欧洲法学的渊源。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WordArt 2"/>
          <p:cNvSpPr>
            <a:spLocks noChangeArrowheads="1" noChangeShapeType="1" noTextEdit="1"/>
          </p:cNvSpPr>
          <p:nvPr/>
        </p:nvSpPr>
        <p:spPr bwMode="auto">
          <a:xfrm>
            <a:off x="304800" y="533400"/>
            <a:ext cx="44958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黑体"/>
                <a:ea typeface="黑体"/>
              </a:rPr>
              <a:t>西方哲学的故乡</a:t>
            </a:r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黑体"/>
                <a:ea typeface="黑体"/>
              </a:rPr>
              <a:t>——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3810000" y="51054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Franklin Gothic Book" pitchFamily="34" charset="0"/>
                <a:ea typeface="华文楷体" pitchFamily="2" charset="-122"/>
              </a:rPr>
              <a:t>柏拉图 </a:t>
            </a:r>
          </a:p>
        </p:txBody>
      </p:sp>
      <p:pic>
        <p:nvPicPr>
          <p:cNvPr id="34819" name="Picture 4" descr="p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286000"/>
            <a:ext cx="20383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6019800" y="5105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Franklin Gothic Book" pitchFamily="34" charset="0"/>
                <a:ea typeface="华文楷体" pitchFamily="2" charset="-122"/>
              </a:rPr>
              <a:t>亚里士多德 </a:t>
            </a:r>
          </a:p>
        </p:txBody>
      </p:sp>
      <p:pic>
        <p:nvPicPr>
          <p:cNvPr id="34821" name="Picture 6" descr="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2209800"/>
            <a:ext cx="2286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1143000" y="51054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Franklin Gothic Book" pitchFamily="34" charset="0"/>
                <a:ea typeface="华文楷体" pitchFamily="2" charset="-122"/>
              </a:rPr>
              <a:t>苏格拉底</a:t>
            </a:r>
          </a:p>
        </p:txBody>
      </p:sp>
      <p:pic>
        <p:nvPicPr>
          <p:cNvPr id="34823" name="Picture 8" descr="1284355459DX5XqYZP_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1200" y="2286000"/>
            <a:ext cx="2209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9" name="WordArt 9"/>
          <p:cNvSpPr>
            <a:spLocks noChangeArrowheads="1" noChangeShapeType="1" noTextEdit="1"/>
          </p:cNvSpPr>
          <p:nvPr/>
        </p:nvSpPr>
        <p:spPr bwMode="auto">
          <a:xfrm>
            <a:off x="5410200" y="152400"/>
            <a:ext cx="2819400" cy="1409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古希腊</a:t>
            </a:r>
          </a:p>
        </p:txBody>
      </p:sp>
      <p:sp>
        <p:nvSpPr>
          <p:cNvPr id="34825" name="Text Box 6"/>
          <p:cNvSpPr txBox="1">
            <a:spLocks noChangeArrowheads="1"/>
          </p:cNvSpPr>
          <p:nvPr/>
        </p:nvSpPr>
        <p:spPr bwMode="auto">
          <a:xfrm>
            <a:off x="3200400" y="5791200"/>
            <a:ext cx="2743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希腊三贤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5" grpId="0"/>
      <p:bldP spid="107527" grpId="0"/>
      <p:bldP spid="1075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达芬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44450"/>
            <a:ext cx="5241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5364163" y="333375"/>
            <a:ext cx="352901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猜一猜：</a:t>
            </a:r>
            <a:r>
              <a:rPr lang="zh-CN" altLang="en-US" sz="2800" b="1"/>
              <a:t>他们之间发生了什么？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755650" y="5302250"/>
            <a:ext cx="1727200" cy="6397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古希腊哲学家：</a:t>
            </a:r>
          </a:p>
          <a:p>
            <a:r>
              <a:rPr lang="zh-CN" altLang="en-US" b="1"/>
              <a:t>柏拉图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3060700" y="5302250"/>
            <a:ext cx="1871663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古希腊哲学家：</a:t>
            </a:r>
          </a:p>
          <a:p>
            <a:r>
              <a:rPr lang="zh-CN" altLang="en-US" b="1"/>
              <a:t>亚里士多德</a:t>
            </a:r>
          </a:p>
        </p:txBody>
      </p:sp>
      <p:sp>
        <p:nvSpPr>
          <p:cNvPr id="117766" name="AutoShape 6"/>
          <p:cNvSpPr>
            <a:spLocks noChangeArrowheads="1"/>
          </p:cNvSpPr>
          <p:nvPr/>
        </p:nvSpPr>
        <p:spPr bwMode="auto">
          <a:xfrm>
            <a:off x="5219700" y="4652963"/>
            <a:ext cx="2882900" cy="1006475"/>
          </a:xfrm>
          <a:prstGeom prst="wedgeRectCallout">
            <a:avLst>
              <a:gd name="adj1" fmla="val -77194"/>
              <a:gd name="adj2" fmla="val -5327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FF3300"/>
                </a:solidFill>
                <a:latin typeface="Franklin Gothic Book" pitchFamily="34" charset="0"/>
                <a:ea typeface="华文楷体" pitchFamily="2" charset="-122"/>
              </a:rPr>
              <a:t>吾爱吾师，但吾更爱真理</a:t>
            </a:r>
          </a:p>
          <a:p>
            <a:pPr algn="ctr"/>
            <a:endParaRPr lang="zh-CN" altLang="en-US" sz="2800">
              <a:latin typeface="Franklin Gothic Book" pitchFamily="34" charset="0"/>
              <a:ea typeface="华文楷体" pitchFamily="2" charset="-122"/>
            </a:endParaRP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5580063" y="1341438"/>
            <a:ext cx="3455987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 亚里士多德伸出右手，手掌向下，好象在说明：现实世界才是他的研究课题；柏拉图则右手手指向上，表示一切源于神灵的启示。这两个对立的手势，表达了他们思想上的原则分歧。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ldLvl="0" autoUpdateAnimBg="0"/>
      <p:bldP spid="117766" grpId="0" bldLvl="0" animBg="1" autoUpdateAnimBg="0"/>
      <p:bldP spid="11776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AutoShape 2"/>
          <p:cNvSpPr>
            <a:spLocks noChangeArrowheads="1"/>
          </p:cNvSpPr>
          <p:nvPr/>
        </p:nvSpPr>
        <p:spPr bwMode="auto">
          <a:xfrm>
            <a:off x="250825" y="260350"/>
            <a:ext cx="8705850" cy="1736725"/>
          </a:xfrm>
          <a:prstGeom prst="flowChartAlternateProcess">
            <a:avLst/>
          </a:prstGeom>
          <a:solidFill>
            <a:srgbClr val="0080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材料一：法国是接受罗马法最早的国家之一。</a:t>
            </a:r>
            <a:r>
              <a:rPr lang="en-US" altLang="zh-CN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1804</a:t>
            </a: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法国民法典</a:t>
            </a:r>
            <a:r>
              <a:rPr lang="en-US" altLang="zh-CN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接受了罗马法学关于人和物划分的体系，沿袭了罗马法学。这部法典经过修改，至今认为法兰西共和国民法典。而且成为其他许多欧洲国家制定法典的基础。</a:t>
            </a:r>
          </a:p>
        </p:txBody>
      </p:sp>
      <p:sp>
        <p:nvSpPr>
          <p:cNvPr id="3789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0825" y="2133600"/>
            <a:ext cx="8640763" cy="173513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材料二：德国历届皇帝都宣布罗马法的效力遍及全国，视罗马法为其帝国法。德国大学普遍设置罗马法教程，广输人才学习罗马法。精通罗马法的人才在具体的行政机构中任职。罗马法在德国司法中得以确认。</a:t>
            </a:r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250825" y="4005263"/>
            <a:ext cx="8616950" cy="960437"/>
          </a:xfrm>
          <a:prstGeom prst="roundRect">
            <a:avLst>
              <a:gd name="adj" fmla="val 16667"/>
            </a:avLst>
          </a:prstGeom>
          <a:solidFill>
            <a:srgbClr val="6633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24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材料三：西班牙王室聘请罗马法学家在王室参事府和王室法院任职，学者赴意大利和法国学习罗马法。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4213" y="5084763"/>
            <a:ext cx="6537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以上材料共同说明了什么？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4213" y="5661025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    罗马法影响广泛而深远的古代法律体系，成为近代很多西方国家法律的基础。</a:t>
            </a:r>
            <a:endParaRPr lang="zh-CN" altLang="en-US" sz="24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/>
              <a:t>法学是罗马人最伟大的成就之一。</a:t>
            </a:r>
          </a:p>
          <a:p>
            <a:pPr>
              <a:lnSpc>
                <a:spcPct val="80000"/>
              </a:lnSpc>
            </a:pPr>
            <a:r>
              <a:rPr lang="en-US" altLang="zh-CN" sz="2000"/>
              <a:t>1</a:t>
            </a:r>
            <a:r>
              <a:rPr lang="zh-CN" altLang="en-US" sz="2000"/>
              <a:t>、</a:t>
            </a:r>
            <a:r>
              <a:rPr lang="en-US" altLang="zh-CN" sz="2000"/>
              <a:t>《</a:t>
            </a:r>
            <a:r>
              <a:rPr lang="zh-CN" altLang="en-US" sz="2000"/>
              <a:t>十二铜表法</a:t>
            </a:r>
            <a:r>
              <a:rPr lang="en-US" altLang="zh-CN" sz="2000"/>
              <a:t>》</a:t>
            </a:r>
            <a:r>
              <a:rPr lang="zh-CN" altLang="en-US" sz="2000"/>
              <a:t>是罗马法制建设的第一步，是后世罗马法典乃至欧洲法学的渊源。</a:t>
            </a:r>
          </a:p>
          <a:p>
            <a:pPr>
              <a:lnSpc>
                <a:spcPct val="80000"/>
              </a:lnSpc>
            </a:pPr>
            <a:r>
              <a:rPr lang="en-US" altLang="zh-CN" sz="2000"/>
              <a:t>2</a:t>
            </a:r>
            <a:r>
              <a:rPr lang="zh-CN" altLang="en-US" sz="2000"/>
              <a:t>、罗马帝国的法学家们对法律进行了广泛论证，包括适用于罗马公民和非公民之间关系的万民法、关于商品生产和交换的经济法，以及众多的法律概念。它们共同构成了完整的罗马法学系统。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zh-CN" altLang="en-US" sz="2000" b="1"/>
              <a:t>四、公历的缘起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（一）</a:t>
            </a:r>
            <a:r>
              <a:rPr lang="zh-CN" altLang="en-US" sz="2000"/>
              <a:t>罗马的历法来源于古埃及人的太阳历。凯撒命人以太阳历为蓝本编制新的历法，称“儒略历”。为纠正每年将近</a:t>
            </a:r>
            <a:r>
              <a:rPr lang="en-US" altLang="zh-CN" sz="2000"/>
              <a:t>6</a:t>
            </a:r>
            <a:r>
              <a:rPr lang="zh-CN" altLang="en-US" sz="2000"/>
              <a:t>小时的误差，采取每</a:t>
            </a:r>
            <a:r>
              <a:rPr lang="en-US" altLang="zh-CN" sz="2000"/>
              <a:t>4</a:t>
            </a:r>
            <a:r>
              <a:rPr lang="zh-CN" altLang="en-US" sz="2000"/>
              <a:t>年增加</a:t>
            </a:r>
            <a:r>
              <a:rPr lang="en-US" altLang="zh-CN" sz="2000"/>
              <a:t>1</a:t>
            </a:r>
            <a:r>
              <a:rPr lang="zh-CN" altLang="en-US" sz="2000"/>
              <a:t>天的办法进行调整，即每逢被</a:t>
            </a:r>
            <a:r>
              <a:rPr lang="en-US" altLang="zh-CN" sz="2000"/>
              <a:t>4</a:t>
            </a:r>
            <a:r>
              <a:rPr lang="zh-CN" altLang="en-US" sz="2000"/>
              <a:t>整除的那一年为闰年，在</a:t>
            </a:r>
            <a:r>
              <a:rPr lang="en-US" altLang="zh-CN" sz="2000"/>
              <a:t>2</a:t>
            </a:r>
            <a:r>
              <a:rPr lang="zh-CN" altLang="en-US" sz="2000"/>
              <a:t>月份增加一天。</a:t>
            </a:r>
          </a:p>
          <a:p>
            <a:pPr>
              <a:lnSpc>
                <a:spcPct val="80000"/>
              </a:lnSpc>
            </a:pPr>
            <a:r>
              <a:rPr lang="zh-CN" altLang="en-US" sz="2000"/>
              <a:t>（二）</a:t>
            </a:r>
            <a:r>
              <a:rPr lang="en-US" altLang="zh-CN" sz="2000"/>
              <a:t>4</a:t>
            </a:r>
            <a:r>
              <a:rPr lang="zh-CN" altLang="en-US" sz="2000"/>
              <a:t>世纪，罗马皇帝以此作为基督教历法。儒略历后来成为人们使用公历的基础。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maple_r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5492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468313" y="333375"/>
            <a:ext cx="56165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 b="1">
              <a:ea typeface="楷体_GB2312"/>
              <a:cs typeface="楷体_GB2312"/>
            </a:endParaRPr>
          </a:p>
        </p:txBody>
      </p:sp>
      <p:pic>
        <p:nvPicPr>
          <p:cNvPr id="39939" name="Picture 4" descr="mous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9075" y="5334000"/>
            <a:ext cx="97440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755650" y="2349500"/>
            <a:ext cx="40386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名称：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地位：</a:t>
            </a: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2987675" y="2349500"/>
            <a:ext cx="3529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《</a:t>
            </a:r>
            <a:r>
              <a:rPr lang="zh-CN" altLang="en-US" sz="3200" b="1">
                <a:solidFill>
                  <a:srgbClr val="FF0000"/>
                </a:solidFill>
              </a:rPr>
              <a:t>十二铜表法</a:t>
            </a:r>
            <a:r>
              <a:rPr lang="en-US" altLang="zh-CN" sz="3200" b="1">
                <a:solidFill>
                  <a:srgbClr val="FF0000"/>
                </a:solidFill>
              </a:rPr>
              <a:t>》</a:t>
            </a: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2916238" y="3284538"/>
            <a:ext cx="586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罗马颁布的第一部成文法典</a:t>
            </a:r>
          </a:p>
        </p:txBody>
      </p:sp>
      <p:pic>
        <p:nvPicPr>
          <p:cNvPr id="39943" name="Picture 8" descr="SETBF_0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117475"/>
            <a:ext cx="24399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4" name="Text Box 9"/>
          <p:cNvSpPr txBox="1">
            <a:spLocks noChangeArrowheads="1"/>
          </p:cNvSpPr>
          <p:nvPr/>
        </p:nvSpPr>
        <p:spPr bwMode="auto">
          <a:xfrm>
            <a:off x="709613" y="398463"/>
            <a:ext cx="4799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罗马法是古罗马人留给后人的最重要成就之一。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611560" y="3140968"/>
            <a:ext cx="7886700" cy="706120"/>
          </a:xfrm>
          <a:noFill/>
          <a:ln/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0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谢谢观看</a:t>
            </a:r>
            <a:endParaRPr lang="zh-CN" altLang="en-US" sz="4000" kern="1200" cap="all" dirty="0"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图片 5" descr="QQ截图2013101316161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500438"/>
            <a:ext cx="2286000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矩形 6"/>
          <p:cNvSpPr>
            <a:spLocks noChangeArrowheads="1"/>
          </p:cNvSpPr>
          <p:nvPr/>
        </p:nvSpPr>
        <p:spPr bwMode="auto">
          <a:xfrm>
            <a:off x="0" y="990600"/>
            <a:ext cx="903605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Franklin Gothic Book" pitchFamily="34" charset="0"/>
                <a:ea typeface="华文楷体" pitchFamily="2" charset="-122"/>
              </a:rPr>
              <a:t>一、</a:t>
            </a:r>
            <a:r>
              <a:rPr lang="zh-CN" altLang="en-US" sz="3200" b="1"/>
              <a:t>文学和雕塑</a:t>
            </a:r>
          </a:p>
          <a:p>
            <a:r>
              <a:rPr lang="zh-CN" altLang="en-US" sz="3200" b="1"/>
              <a:t>文学：希腊神话影响广泛，特点是“”。</a:t>
            </a:r>
          </a:p>
          <a:p>
            <a:r>
              <a:rPr lang="en-US" altLang="zh-CN" sz="3200" b="1"/>
              <a:t>《</a:t>
            </a:r>
            <a:r>
              <a:rPr lang="zh-CN" altLang="en-US" sz="3200" b="1"/>
              <a:t>荷马史诗</a:t>
            </a:r>
            <a:r>
              <a:rPr lang="en-US" altLang="zh-CN" sz="3200" b="1"/>
              <a:t>》</a:t>
            </a:r>
            <a:r>
              <a:rPr lang="zh-CN" altLang="en-US" sz="3200" b="1"/>
              <a:t>：是宝贵的文学遗产，也是了解早期社会的主要文献。</a:t>
            </a:r>
          </a:p>
          <a:p>
            <a:r>
              <a:rPr lang="zh-CN" altLang="en-US" sz="3200" b="1"/>
              <a:t>雕塑：</a:t>
            </a:r>
            <a:r>
              <a:rPr lang="en-US" altLang="zh-CN" sz="3200" b="1"/>
              <a:t>《</a:t>
            </a:r>
            <a:r>
              <a:rPr lang="zh-CN" altLang="en-US" sz="3200" b="1"/>
              <a:t>掷铁饼者</a:t>
            </a:r>
            <a:r>
              <a:rPr lang="en-US" altLang="zh-CN" sz="3200" b="1"/>
              <a:t>》</a:t>
            </a:r>
            <a:r>
              <a:rPr lang="zh-CN" altLang="en-US" sz="3200" b="1"/>
              <a:t>是希腊雕塑艺术中的杰作之一。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米隆的《掷铁饼者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765175"/>
            <a:ext cx="220980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900113" y="4724400"/>
            <a:ext cx="611187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</a:rPr>
              <a:t>掷铁饼者</a:t>
            </a:r>
          </a:p>
        </p:txBody>
      </p:sp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692150"/>
            <a:ext cx="1836737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5435600" y="1268413"/>
            <a:ext cx="1038225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en-US" sz="2800" b="1">
              <a:solidFill>
                <a:schemeClr val="accent2"/>
              </a:solidFill>
            </a:endParaRPr>
          </a:p>
          <a:p>
            <a:r>
              <a:rPr lang="zh-CN" altLang="en-US" sz="2800" b="1">
                <a:solidFill>
                  <a:schemeClr val="accent2"/>
                </a:solidFill>
              </a:rPr>
              <a:t>维纳斯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utoUpdateAnimBg="0"/>
      <p:bldP spid="11059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8" name="组合 6"/>
          <p:cNvGrpSpPr>
            <a:grpSpLocks/>
          </p:cNvGrpSpPr>
          <p:nvPr/>
        </p:nvGrpSpPr>
        <p:grpSpPr bwMode="auto">
          <a:xfrm>
            <a:off x="0" y="1484313"/>
            <a:ext cx="7885113" cy="4321175"/>
            <a:chOff x="0" y="0"/>
            <a:chExt cx="40005" cy="13652"/>
          </a:xfrm>
        </p:grpSpPr>
        <p:sp>
          <p:nvSpPr>
            <p:cNvPr id="52229" name="文本框 2"/>
            <p:cNvSpPr txBox="1">
              <a:spLocks noChangeArrowheads="1"/>
            </p:cNvSpPr>
            <p:nvPr/>
          </p:nvSpPr>
          <p:spPr bwMode="auto">
            <a:xfrm>
              <a:off x="0" y="0"/>
              <a:ext cx="6762" cy="29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/>
            </a:p>
          </p:txBody>
        </p:sp>
        <p:grpSp>
          <p:nvGrpSpPr>
            <p:cNvPr id="52230" name="组合 3"/>
            <p:cNvGrpSpPr>
              <a:grpSpLocks/>
            </p:cNvGrpSpPr>
            <p:nvPr/>
          </p:nvGrpSpPr>
          <p:grpSpPr bwMode="auto">
            <a:xfrm>
              <a:off x="10382" y="952"/>
              <a:ext cx="29623" cy="9843"/>
              <a:chOff x="0" y="0"/>
              <a:chExt cx="29622" cy="9842"/>
            </a:xfrm>
          </p:grpSpPr>
          <p:pic>
            <p:nvPicPr>
              <p:cNvPr id="52231" name="图片 1" descr="http://pic2.itrip.com/p/20160422170607-standard-812.jpg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6287" y="95"/>
                <a:ext cx="13335" cy="9696"/>
              </a:xfrm>
              <a:prstGeom prst="rect">
                <a:avLst/>
              </a:prstGeom>
              <a:noFill/>
            </p:spPr>
          </p:pic>
          <p:pic>
            <p:nvPicPr>
              <p:cNvPr id="52232" name="图片 2" descr="https://timgsa.baidu.com/timg?image&amp;quality=80&amp;size=b9999_10000&amp;sec=1531584639313&amp;di=9bd02e503ce5ff793e9445db4b555a26&amp;imgtype=0&amp;src=http%3A%2F%2Fimgsrc.baidu.com%2Fimgad%2Fpic%2Fitem%2Fb999a9014c086e06c9ab4b5f08087bf40ad1cba7.jpg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14573" cy="9842"/>
              </a:xfrm>
              <a:prstGeom prst="rect">
                <a:avLst/>
              </a:prstGeom>
              <a:noFill/>
            </p:spPr>
          </p:pic>
        </p:grpSp>
        <p:sp>
          <p:nvSpPr>
            <p:cNvPr id="52233" name="文本框 2"/>
            <p:cNvSpPr txBox="1">
              <a:spLocks noChangeArrowheads="1"/>
            </p:cNvSpPr>
            <p:nvPr/>
          </p:nvSpPr>
          <p:spPr bwMode="auto">
            <a:xfrm>
              <a:off x="12287" y="10668"/>
              <a:ext cx="26956" cy="29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1000">
                  <a:latin typeface="楷体" pitchFamily="49" charset="-122"/>
                  <a:ea typeface="楷体" pitchFamily="49" charset="-122"/>
                </a:rPr>
                <a:t>希腊</a:t>
              </a:r>
              <a:r>
                <a:rPr lang="en-US" altLang="zh-CN" sz="1000">
                  <a:latin typeface="楷体" pitchFamily="49" charset="-122"/>
                  <a:ea typeface="楷体" pitchFamily="49" charset="-122"/>
                </a:rPr>
                <a:t>《</a:t>
              </a:r>
              <a:r>
                <a:rPr lang="zh-CN" altLang="en-US" sz="1000">
                  <a:latin typeface="楷体" pitchFamily="49" charset="-122"/>
                  <a:ea typeface="楷体" pitchFamily="49" charset="-122"/>
                </a:rPr>
                <a:t>帕特农神庙</a:t>
              </a:r>
              <a:r>
                <a:rPr lang="en-US" altLang="zh-CN" sz="1000">
                  <a:latin typeface="楷体" pitchFamily="49" charset="-122"/>
                  <a:ea typeface="楷体" pitchFamily="49" charset="-122"/>
                </a:rPr>
                <a:t>》</a:t>
              </a:r>
              <a:r>
                <a:rPr lang="zh-CN" altLang="en-US" sz="1000">
                  <a:latin typeface="楷体" pitchFamily="49" charset="-122"/>
                  <a:ea typeface="楷体" pitchFamily="49" charset="-122"/>
                </a:rPr>
                <a:t>图  一</a:t>
              </a:r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凯旋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4346575"/>
            <a:ext cx="2667000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图拉真纪功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38575"/>
            <a:ext cx="222091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304800" y="6361113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/>
                <a:cs typeface="楷体_GB2312"/>
              </a:rPr>
              <a:t>    图拉真纪功柱                                                凯旋门</a:t>
            </a:r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0" y="327025"/>
            <a:ext cx="89916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Franklin Gothic Book" pitchFamily="34" charset="0"/>
                <a:ea typeface="华文楷体" pitchFamily="2" charset="-122"/>
              </a:rPr>
              <a:t>二、建筑艺术</a:t>
            </a:r>
          </a:p>
          <a:p>
            <a:r>
              <a:rPr lang="en-US" altLang="zh-CN" sz="2400" b="1"/>
              <a:t>1.</a:t>
            </a:r>
            <a:r>
              <a:rPr lang="zh-CN" altLang="en-US" sz="2400" b="1"/>
              <a:t>希腊建筑艺术主要体现在神庙。是典型代表。</a:t>
            </a:r>
          </a:p>
          <a:p>
            <a:endParaRPr lang="zh-CN" altLang="en-US" sz="2400" b="1"/>
          </a:p>
          <a:p>
            <a:endParaRPr lang="zh-CN" altLang="en-US" sz="2400" b="1"/>
          </a:p>
          <a:p>
            <a:r>
              <a:rPr lang="en-US" altLang="zh-CN" sz="2400" b="1"/>
              <a:t>2.</a:t>
            </a:r>
            <a:r>
              <a:rPr lang="zh-CN" altLang="en-US" sz="2400" b="1"/>
              <a:t>罗马建筑吸收了希腊建筑的特点，既坚固结实，又。代表性建筑有、引水道工程、凯旋门、方尖碑和万神庙等。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美国议会大厦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60350"/>
            <a:ext cx="417671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罗马万神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700213"/>
            <a:ext cx="3810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0" y="4365625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      罗马万神殿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5867400" y="2924175"/>
            <a:ext cx="169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_GB2312"/>
                <a:ea typeface="楷体_GB2312"/>
                <a:cs typeface="楷体_GB2312"/>
              </a:rPr>
              <a:t>美国白宫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0" y="0"/>
            <a:ext cx="4427538" cy="1373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比较左右图片，看看今天的建筑与古希腊、古罗马建筑有什么相似之处？</a:t>
            </a:r>
          </a:p>
        </p:txBody>
      </p:sp>
      <p:pic>
        <p:nvPicPr>
          <p:cNvPr id="25606" name="Picture 7" descr="比利时议会大厦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3573463"/>
            <a:ext cx="4572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5651500" y="6400800"/>
            <a:ext cx="2328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Franklin Gothic Book" pitchFamily="34" charset="0"/>
                <a:ea typeface="华文楷体" pitchFamily="2" charset="-122"/>
              </a:rPr>
              <a:t>比利时议会大厦</a:t>
            </a: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539750" y="4941888"/>
            <a:ext cx="26844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Franklin Gothic Book" pitchFamily="34" charset="0"/>
                <a:ea typeface="华文楷体" pitchFamily="2" charset="-122"/>
              </a:rPr>
              <a:t>顶部三角形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Franklin Gothic Book" pitchFamily="34" charset="0"/>
                <a:ea typeface="华文楷体" pitchFamily="2" charset="-122"/>
              </a:rPr>
              <a:t>长方形主体建筑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Franklin Gothic Book" pitchFamily="34" charset="0"/>
                <a:ea typeface="华文楷体" pitchFamily="2" charset="-122"/>
              </a:rPr>
              <a:t>前面有圆柱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罗马万神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95738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 descr="凯旋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8925" y="0"/>
            <a:ext cx="37750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 descr="40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79775"/>
            <a:ext cx="3995738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5" descr="水道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3357563"/>
            <a:ext cx="37798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2" name="Picture 6" descr="08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1196975"/>
            <a:ext cx="50292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1187450" y="5302250"/>
            <a:ext cx="7127875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仔细观察图片，说说罗马建筑有哪些特点？</a:t>
            </a:r>
          </a:p>
        </p:txBody>
      </p: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1979613" y="6021388"/>
            <a:ext cx="5256212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多使用柱子和拱形结构，庄严、厚重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3" grpId="0" bldLvl="0" animBg="1" autoUpdateAnimBg="0"/>
      <p:bldP spid="126984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p2.lvpingphoto.com/lvping-com_Bm64fJvx_cust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542141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6" name="矩形 8"/>
          <p:cNvSpPr>
            <a:spLocks noChangeArrowheads="1"/>
          </p:cNvSpPr>
          <p:nvPr/>
        </p:nvSpPr>
        <p:spPr bwMode="auto">
          <a:xfrm>
            <a:off x="1619250" y="4149725"/>
            <a:ext cx="26654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  <a:ea typeface="华文楷体" pitchFamily="2" charset="-122"/>
              </a:rPr>
              <a:t> 古罗马万神殿</a:t>
            </a: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6011863" y="0"/>
            <a:ext cx="3132137" cy="2162175"/>
            <a:chOff x="6012160" y="0"/>
            <a:chExt cx="3131840" cy="2162473"/>
          </a:xfrm>
        </p:grpSpPr>
        <p:pic>
          <p:nvPicPr>
            <p:cNvPr id="9220" name="Picture 4" descr="华盛顿图片_华盛顿风景图片_波多马克公园的杰斐逊纪念堂，跟林肯纪念堂的设计很相似，通体的白色大理石，同样的庄严、肃穆，不同的是纪念堂据说是按杰斐逊喜爱的罗马万神殿风格设计的，整体建筑呈圆柱状，象征杰斐逊总统完整的人格。站立的杰斐逊远望白宫，时刻关注着里面的变化。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2160" y="0"/>
              <a:ext cx="3131840" cy="20784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756" name="矩形 8"/>
            <p:cNvSpPr>
              <a:spLocks noChangeArrowheads="1"/>
            </p:cNvSpPr>
            <p:nvPr/>
          </p:nvSpPr>
          <p:spPr bwMode="auto">
            <a:xfrm>
              <a:off x="6228184" y="1700808"/>
              <a:ext cx="26642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  <a:ea typeface="华文楷体" pitchFamily="2" charset="-122"/>
                </a:rPr>
                <a:t> 美国总统纪念馆</a:t>
              </a:r>
            </a:p>
          </p:txBody>
        </p:sp>
      </p:grpSp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6073775" y="2205038"/>
            <a:ext cx="3070225" cy="2117725"/>
            <a:chOff x="6073135" y="2204864"/>
            <a:chExt cx="3070865" cy="2117849"/>
          </a:xfrm>
        </p:grpSpPr>
        <p:pic>
          <p:nvPicPr>
            <p:cNvPr id="46086" name="Picture 6" descr="http://hiphotos.baidu.com/%C0%CF%B7%F2%CF%C6%D0%EB%D2%BB%D0%A6%D0%DD/pic/item/5d137aa4f2fc2cc19152ee0b.jpg"/>
            <p:cNvPicPr>
              <a:picLocks noChangeAspect="1" noChangeArrowheads="1"/>
            </p:cNvPicPr>
            <p:nvPr/>
          </p:nvPicPr>
          <p:blipFill>
            <a:blip r:embed="rId4" cstate="print"/>
            <a:srcRect l="1924" t="2853" r="2856" b="4431"/>
            <a:stretch>
              <a:fillRect/>
            </a:stretch>
          </p:blipFill>
          <p:spPr bwMode="auto">
            <a:xfrm flipH="1">
              <a:off x="6073135" y="2204864"/>
              <a:ext cx="3070865" cy="201622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754" name="矩形 8"/>
            <p:cNvSpPr>
              <a:spLocks noChangeArrowheads="1"/>
            </p:cNvSpPr>
            <p:nvPr/>
          </p:nvSpPr>
          <p:spPr bwMode="auto">
            <a:xfrm>
              <a:off x="6444208" y="3861048"/>
              <a:ext cx="23042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  <a:ea typeface="华文楷体" pitchFamily="2" charset="-122"/>
                </a:rPr>
                <a:t> 美国最高法院</a:t>
              </a:r>
            </a:p>
          </p:txBody>
        </p:sp>
      </p:grpSp>
      <p:grpSp>
        <p:nvGrpSpPr>
          <p:cNvPr id="5" name="组合 13"/>
          <p:cNvGrpSpPr>
            <a:grpSpLocks/>
          </p:cNvGrpSpPr>
          <p:nvPr/>
        </p:nvGrpSpPr>
        <p:grpSpPr bwMode="auto">
          <a:xfrm>
            <a:off x="6084888" y="4433888"/>
            <a:ext cx="2979737" cy="2336800"/>
            <a:chOff x="6084168" y="4433564"/>
            <a:chExt cx="2981061" cy="2337421"/>
          </a:xfrm>
        </p:grpSpPr>
        <p:pic>
          <p:nvPicPr>
            <p:cNvPr id="9222" name="Picture 6" descr="http://chenhz.tongji.asia/wp-content/uploads/2008/12/187-e997a8e6a5a3e4b88aefbc9ae2809ce7a596e59bbde6849fe8b0a2e4b880e58887e4bc9fe4babae2809de38082e4b88ae696b9e99b95e9a5b0e698afe887aa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84168" y="4433564"/>
              <a:ext cx="2981061" cy="22357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752" name="矩形 8"/>
            <p:cNvSpPr>
              <a:spLocks noChangeArrowheads="1"/>
            </p:cNvSpPr>
            <p:nvPr/>
          </p:nvSpPr>
          <p:spPr bwMode="auto">
            <a:xfrm>
              <a:off x="6660232" y="6309320"/>
              <a:ext cx="20882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  <a:ea typeface="华文楷体" pitchFamily="2" charset="-122"/>
                </a:rPr>
                <a:t> 美国先贤殿</a:t>
              </a:r>
            </a:p>
          </p:txBody>
        </p:sp>
      </p:grpSp>
      <p:sp>
        <p:nvSpPr>
          <p:cNvPr id="14" name="矩形 8"/>
          <p:cNvSpPr>
            <a:spLocks noChangeArrowheads="1"/>
          </p:cNvSpPr>
          <p:nvPr/>
        </p:nvSpPr>
        <p:spPr bwMode="auto">
          <a:xfrm>
            <a:off x="2843213" y="4868863"/>
            <a:ext cx="27352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  <a:ea typeface="华文楷体" pitchFamily="2" charset="-122"/>
              </a:rPr>
              <a:t>相似的不仅是建筑，更是一种理念。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rugesy.cn/pic/YjIuYWMtaW1hZ2VzLmNkbm15c3BhY2UuY24vY25pbWFnZXMwMS8yL2xfMzg1NjUwMTU0YTA2NTRmMTY2NmZmMGE1ZDI4YTk0N2MuanBn.jpg"/>
          <p:cNvPicPr>
            <a:picLocks noChangeAspect="1" noChangeArrowheads="1"/>
          </p:cNvPicPr>
          <p:nvPr/>
        </p:nvPicPr>
        <p:blipFill>
          <a:blip r:embed="rId2" cstate="print"/>
          <a:srcRect b="8429"/>
          <a:stretch>
            <a:fillRect/>
          </a:stretch>
        </p:blipFill>
        <p:spPr bwMode="auto">
          <a:xfrm>
            <a:off x="323528" y="260648"/>
            <a:ext cx="4896544" cy="3617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0" name="矩形 4"/>
          <p:cNvSpPr>
            <a:spLocks noChangeArrowheads="1"/>
          </p:cNvSpPr>
          <p:nvPr/>
        </p:nvSpPr>
        <p:spPr bwMode="auto">
          <a:xfrm>
            <a:off x="1403350" y="3860800"/>
            <a:ext cx="2663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  <a:ea typeface="华文楷体" pitchFamily="2" charset="-122"/>
              </a:rPr>
              <a:t> 古罗马竞技场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5664200" y="0"/>
            <a:ext cx="3479800" cy="2593975"/>
            <a:chOff x="5664200" y="0"/>
            <a:chExt cx="3479800" cy="2594521"/>
          </a:xfrm>
        </p:grpSpPr>
        <p:pic>
          <p:nvPicPr>
            <p:cNvPr id="32776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64200" y="0"/>
              <a:ext cx="3479800" cy="2179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7" name="矩形 8"/>
            <p:cNvSpPr>
              <a:spLocks noChangeArrowheads="1"/>
            </p:cNvSpPr>
            <p:nvPr/>
          </p:nvSpPr>
          <p:spPr bwMode="auto">
            <a:xfrm>
              <a:off x="6012160" y="2132856"/>
              <a:ext cx="26642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  <a:ea typeface="华文楷体" pitchFamily="2" charset="-122"/>
                </a:rPr>
                <a:t>荷兰现代歌剧院</a:t>
              </a:r>
            </a:p>
          </p:txBody>
        </p:sp>
      </p:grpSp>
      <p:grpSp>
        <p:nvGrpSpPr>
          <p:cNvPr id="5" name="组合 9"/>
          <p:cNvGrpSpPr>
            <a:grpSpLocks/>
          </p:cNvGrpSpPr>
          <p:nvPr/>
        </p:nvGrpSpPr>
        <p:grpSpPr bwMode="auto">
          <a:xfrm>
            <a:off x="5867400" y="2565400"/>
            <a:ext cx="3025775" cy="4148138"/>
            <a:chOff x="5724128" y="2708920"/>
            <a:chExt cx="3024336" cy="4149080"/>
          </a:xfrm>
        </p:grpSpPr>
        <p:pic>
          <p:nvPicPr>
            <p:cNvPr id="4" name="Picture 11" descr="http://barb.sznews.com/res/1/21/2008-11/11/A24/res01_attpic_brief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24128" y="2708920"/>
              <a:ext cx="2857500" cy="36861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775" name="矩形 8"/>
            <p:cNvSpPr>
              <a:spLocks noChangeArrowheads="1"/>
            </p:cNvSpPr>
            <p:nvPr/>
          </p:nvSpPr>
          <p:spPr bwMode="auto">
            <a:xfrm>
              <a:off x="5868144" y="6396335"/>
              <a:ext cx="288032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C00000"/>
                  </a:solidFill>
                  <a:latin typeface="Calibri" pitchFamily="34" charset="0"/>
                  <a:ea typeface="华文楷体" pitchFamily="2" charset="-122"/>
                </a:rPr>
                <a:t> 英国奥林匹克中心</a:t>
              </a:r>
            </a:p>
          </p:txBody>
        </p:sp>
      </p:grpSp>
      <p:sp>
        <p:nvSpPr>
          <p:cNvPr id="33799" name="矩形 8"/>
          <p:cNvSpPr>
            <a:spLocks noChangeArrowheads="1"/>
          </p:cNvSpPr>
          <p:nvPr/>
        </p:nvSpPr>
        <p:spPr bwMode="auto">
          <a:xfrm>
            <a:off x="2771775" y="4630738"/>
            <a:ext cx="230346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  <a:ea typeface="华文楷体" pitchFamily="2" charset="-122"/>
              </a:rPr>
              <a:t>      这不只是古老元素的重现，更是新元素的加入。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1167</Words>
  <PresentationFormat>全屏显示(4:3)</PresentationFormat>
  <Paragraphs>68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Franklin Gothic Book</vt:lpstr>
      <vt:lpstr>华文楷体</vt:lpstr>
      <vt:lpstr>宋体</vt:lpstr>
      <vt:lpstr>Arial</vt:lpstr>
      <vt:lpstr>Franklin Gothic Medium</vt:lpstr>
      <vt:lpstr>隶书</vt:lpstr>
      <vt:lpstr>Wingdings 2</vt:lpstr>
      <vt:lpstr>Calibri</vt:lpstr>
      <vt:lpstr>Garamond</vt:lpstr>
      <vt:lpstr>黑体</vt:lpstr>
      <vt:lpstr>Times New Roman</vt:lpstr>
      <vt:lpstr>楷体_GB2312</vt:lpstr>
      <vt:lpstr>楷体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2018-08-16T15:52:51Z</dcterms:created>
  <dcterms:modified xsi:type="dcterms:W3CDTF">2018-10-22T01:41:56Z</dcterms:modified>
</cp:coreProperties>
</file>