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302" r:id="rId18"/>
    <p:sldId id="303" r:id="rId19"/>
    <p:sldId id="304" r:id="rId20"/>
    <p:sldId id="305" r:id="rId21"/>
    <p:sldId id="306" r:id="rId22"/>
    <p:sldId id="272" r:id="rId23"/>
    <p:sldId id="320" r:id="rId24"/>
    <p:sldId id="314" r:id="rId25"/>
    <p:sldId id="312" r:id="rId26"/>
    <p:sldId id="321" r:id="rId27"/>
    <p:sldId id="322" r:id="rId28"/>
    <p:sldId id="323" r:id="rId29"/>
    <p:sldId id="324" r:id="rId30"/>
    <p:sldId id="325" r:id="rId31"/>
    <p:sldId id="326" r:id="rId32"/>
    <p:sldId id="273" r:id="rId33"/>
    <p:sldId id="274" r:id="rId34"/>
    <p:sldId id="275" r:id="rId35"/>
    <p:sldId id="276"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75" autoAdjust="0"/>
    <p:restoredTop sz="94660"/>
  </p:normalViewPr>
  <p:slideViewPr>
    <p:cSldViewPr>
      <p:cViewPr varScale="1">
        <p:scale>
          <a:sx n="83" d="100"/>
          <a:sy n="83" d="100"/>
        </p:scale>
        <p:origin x="-876" y="-7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1768D8-FBED-4F10-880C-05446BE93BD2}" type="datetimeFigureOut">
              <a:rPr lang="zh-CN" altLang="en-US" smtClean="0"/>
              <a:t>2018/8/31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26DE9D-9570-443B-94F3-617C20DBDBBB}" type="slidenum">
              <a:rPr lang="zh-CN" altLang="en-US" smtClean="0"/>
              <a:t>‹#›</a:t>
            </a:fld>
            <a:endParaRPr lang="zh-CN" altLang="en-US"/>
          </a:p>
        </p:txBody>
      </p:sp>
    </p:spTree>
    <p:extLst>
      <p:ext uri="{BB962C8B-B14F-4D97-AF65-F5344CB8AC3E}">
        <p14:creationId xmlns:p14="http://schemas.microsoft.com/office/powerpoint/2010/main" val="163033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26DE9D-9570-443B-94F3-617C20DBDBBB}" type="slidenum">
              <a:rPr lang="zh-CN" altLang="en-US" smtClean="0"/>
              <a:t>22</a:t>
            </a:fld>
            <a:endParaRPr lang="zh-CN" altLang="en-US"/>
          </a:p>
        </p:txBody>
      </p:sp>
    </p:spTree>
    <p:extLst>
      <p:ext uri="{BB962C8B-B14F-4D97-AF65-F5344CB8AC3E}">
        <p14:creationId xmlns:p14="http://schemas.microsoft.com/office/powerpoint/2010/main" val="1846823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1143000" y="685800"/>
            <a:ext cx="4572000" cy="3429000"/>
          </a:xfrm>
          <a:noFill/>
          <a:ln>
            <a:solidFill>
              <a:srgbClr val="000000"/>
            </a:solidFill>
            <a:miter lim="800000"/>
          </a:ln>
        </p:spPr>
      </p:sp>
      <p:sp>
        <p:nvSpPr>
          <p:cNvPr id="123907" name="Rectangle 3"/>
          <p:cNvSpPr>
            <a:spLocks noGrp="1"/>
          </p:cNvSpPr>
          <p:nvPr>
            <p:ph type="body" idx="1"/>
          </p:nvPr>
        </p:nvSpPr>
        <p:spPr bwMode="auto">
          <a:xfrm>
            <a:off x="685800" y="4343400"/>
            <a:ext cx="5486400" cy="4114800"/>
          </a:xfrm>
          <a:noFill/>
        </p:spPr>
        <p:txBody>
          <a:bodyPr/>
          <a:lstStyle/>
          <a:p>
            <a:endParaRPr lang="zh-CN" altLang="en-US" smtClean="0"/>
          </a:p>
          <a:p>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TextEdit="1"/>
          </p:cNvSpPr>
          <p:nvPr>
            <p:ph type="sldImg"/>
          </p:nvPr>
        </p:nvSpPr>
        <p:spPr bwMode="auto">
          <a:xfrm>
            <a:off x="1143000" y="685800"/>
            <a:ext cx="4572000" cy="3429000"/>
          </a:xfrm>
          <a:noFill/>
          <a:ln>
            <a:solidFill>
              <a:srgbClr val="000000"/>
            </a:solidFill>
            <a:miter lim="800000"/>
          </a:ln>
        </p:spPr>
      </p:sp>
      <p:sp>
        <p:nvSpPr>
          <p:cNvPr id="117763" name="Rectangle 3"/>
          <p:cNvSpPr>
            <a:spLocks noGrp="1"/>
          </p:cNvSpPr>
          <p:nvPr>
            <p:ph type="body" idx="1"/>
          </p:nvPr>
        </p:nvSpPr>
        <p:spPr bwMode="auto">
          <a:xfrm>
            <a:off x="685800" y="4343400"/>
            <a:ext cx="5486400" cy="4114800"/>
          </a:xfrm>
          <a:noFill/>
        </p:spPr>
        <p:txBody>
          <a:bodyPr/>
          <a:lstStyle/>
          <a:p>
            <a:endParaRPr lang="zh-CN" altLang="en-US" smtClean="0"/>
          </a:p>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2018/8/31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zh-CN" altLang="en-US" smtClean="0"/>
              <a:t>单击此处编辑母版标题样式</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2018/8/31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2018/8/31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30820CF-B880-4189-942D-D702A7CBA730}" type="datetimeFigureOut">
              <a:rPr lang="zh-CN" altLang="en-US" smtClean="0"/>
              <a:t>2018/8/31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8" name="Title 7"/>
          <p:cNvSpPr>
            <a:spLocks noGrp="1"/>
          </p:cNvSpPr>
          <p:nvPr>
            <p:ph type="title"/>
          </p:nvPr>
        </p:nvSpPr>
        <p:spPr/>
        <p:txBody>
          <a:bodyPr/>
          <a:lstStyle/>
          <a:p>
            <a:r>
              <a:rPr lang="zh-CN" altLang="en-US" smtClean="0"/>
              <a:t>单击此处编辑母版标题样式</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2018/8/31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30820CF-B880-4189-942D-D702A7CBA730}" type="datetimeFigureOut">
              <a:rPr lang="zh-CN" altLang="en-US" smtClean="0"/>
              <a:t>2018/8/31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2018/8/31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30820CF-B880-4189-942D-D702A7CBA730}" type="datetimeFigureOut">
              <a:rPr lang="zh-CN" altLang="en-US" smtClean="0"/>
              <a:t>2018/8/31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2018/8/31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2018/8/31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2018/8/31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zh-CN" altLang="en-US" smtClean="0"/>
              <a:t>单击此处编辑母版标题样式</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530820CF-B880-4189-942D-D702A7CBA730}" type="datetimeFigureOut">
              <a:rPr lang="zh-CN" altLang="en-US" smtClean="0"/>
              <a:t>2018/8/31</a:t>
            </a:fld>
            <a:endParaRPr lang="zh-CN" altLang="en-US"/>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zh-CN" alt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268760"/>
            <a:ext cx="3888432" cy="301143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1268760"/>
            <a:ext cx="4050208" cy="301143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67544" y="332655"/>
            <a:ext cx="8064896" cy="769441"/>
          </a:xfrm>
          <a:prstGeom prst="rect">
            <a:avLst/>
          </a:prstGeom>
          <a:noFill/>
        </p:spPr>
        <p:txBody>
          <a:bodyPr wrap="square" rtlCol="0">
            <a:spAutoFit/>
          </a:bodyPr>
          <a:lstStyle/>
          <a:p>
            <a:pPr algn="ctr"/>
            <a:r>
              <a:rPr lang="zh-CN" alt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新魏" pitchFamily="2" charset="-122"/>
                <a:ea typeface="华文新魏" pitchFamily="2" charset="-122"/>
              </a:rPr>
              <a:t>“光荣属于希腊，伟大属于罗马</a:t>
            </a:r>
            <a:r>
              <a:rPr lang="zh-CN" altLang="en-US"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新魏" pitchFamily="2" charset="-122"/>
                <a:ea typeface="华文新魏" pitchFamily="2" charset="-122"/>
              </a:rPr>
              <a:t>”</a:t>
            </a:r>
          </a:p>
        </p:txBody>
      </p:sp>
      <p:sp>
        <p:nvSpPr>
          <p:cNvPr id="5" name="TextBox 4"/>
          <p:cNvSpPr txBox="1"/>
          <p:nvPr/>
        </p:nvSpPr>
        <p:spPr>
          <a:xfrm>
            <a:off x="269280" y="4437112"/>
            <a:ext cx="8623200" cy="2246769"/>
          </a:xfrm>
          <a:prstGeom prst="rect">
            <a:avLst/>
          </a:prstGeom>
          <a:noFill/>
        </p:spPr>
        <p:txBody>
          <a:bodyPr wrap="square" rtlCol="0">
            <a:spAutoFit/>
          </a:bodyPr>
          <a:lstStyle/>
          <a:p>
            <a:r>
              <a:rPr lang="zh-CN" altLang="en-US" sz="2800" b="1" dirty="0" smtClean="0">
                <a:latin typeface="华文新魏" pitchFamily="2" charset="-122"/>
                <a:ea typeface="华文新魏" pitchFamily="2" charset="-122"/>
              </a:rPr>
              <a:t>        </a:t>
            </a:r>
            <a:r>
              <a:rPr lang="zh-CN" altLang="en-US" sz="2800" b="1" dirty="0" smtClean="0">
                <a:latin typeface="楷体" pitchFamily="49" charset="-122"/>
                <a:ea typeface="楷体" pitchFamily="49" charset="-122"/>
              </a:rPr>
              <a:t>希腊罗马古典文化最为西方人津津乐道。古希腊文化是古罗马文化的源头，古罗马文化在其基础上不断地发展与创新，创造出许许多多独树一帜的文化、艺术构想和杰作。这一时期也涌现了苏格拉底、亚里士多德等思想巨匠。</a:t>
            </a:r>
            <a:endParaRPr lang="zh-CN" altLang="en-US" sz="2800" b="1" dirty="0">
              <a:latin typeface="楷体" pitchFamily="49" charset="-122"/>
              <a:ea typeface="楷体" pitchFamily="49" charset="-122"/>
            </a:endParaRPr>
          </a:p>
        </p:txBody>
      </p:sp>
    </p:spTree>
    <p:extLst>
      <p:ext uri="{BB962C8B-B14F-4D97-AF65-F5344CB8AC3E}">
        <p14:creationId xmlns:p14="http://schemas.microsoft.com/office/powerpoint/2010/main" val="26854021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107504" y="188640"/>
            <a:ext cx="1979712" cy="648072"/>
          </a:xfrm>
          <a:prstGeom prst="homePlate">
            <a:avLst/>
          </a:prstGeom>
        </p:spPr>
        <p:style>
          <a:lnRef idx="0">
            <a:schemeClr val="accent5"/>
          </a:lnRef>
          <a:fillRef idx="3">
            <a:schemeClr val="accent5"/>
          </a:fillRef>
          <a:effectRef idx="3">
            <a:schemeClr val="accent5"/>
          </a:effectRef>
          <a:fontRef idx="minor">
            <a:schemeClr val="lt1"/>
          </a:fontRef>
        </p:style>
        <p:txBody>
          <a:bodyPr rtlCol="0" anchor="ctr"/>
          <a:lstStyle/>
          <a:p>
            <a:r>
              <a:rPr lang="en-US" altLang="zh-CN" sz="3600" b="1" dirty="0" smtClean="0">
                <a:latin typeface="幼圆" pitchFamily="49" charset="-122"/>
                <a:ea typeface="幼圆" pitchFamily="49" charset="-122"/>
              </a:rPr>
              <a:t>2.</a:t>
            </a:r>
            <a:r>
              <a:rPr lang="zh-CN" altLang="en-US" sz="3600" b="1" dirty="0" smtClean="0">
                <a:latin typeface="幼圆" pitchFamily="49" charset="-122"/>
                <a:ea typeface="幼圆" pitchFamily="49" charset="-122"/>
              </a:rPr>
              <a:t>雕塑</a:t>
            </a:r>
            <a:endParaRPr lang="zh-CN" altLang="en-US" sz="3600" b="1" dirty="0">
              <a:latin typeface="幼圆" pitchFamily="49" charset="-122"/>
              <a:ea typeface="幼圆" pitchFamily="49" charset="-122"/>
            </a:endParaRPr>
          </a:p>
        </p:txBody>
      </p:sp>
      <p:sp>
        <p:nvSpPr>
          <p:cNvPr id="3" name="TextBox 2"/>
          <p:cNvSpPr txBox="1"/>
          <p:nvPr/>
        </p:nvSpPr>
        <p:spPr>
          <a:xfrm>
            <a:off x="1714693" y="1083304"/>
            <a:ext cx="6787008" cy="523220"/>
          </a:xfrm>
          <a:prstGeom prst="rect">
            <a:avLst/>
          </a:prstGeom>
          <a:noFill/>
        </p:spPr>
        <p:txBody>
          <a:bodyPr wrap="square" rtlCol="0">
            <a:spAutoFit/>
          </a:bodyPr>
          <a:lstStyle/>
          <a:p>
            <a:r>
              <a:rPr lang="zh-CN" altLang="en-US" sz="2800" b="1" dirty="0" smtClean="0">
                <a:latin typeface="幼圆" pitchFamily="49" charset="-122"/>
                <a:ea typeface="幼圆" pitchFamily="49" charset="-122"/>
              </a:rPr>
              <a:t>希腊的人物雕刻艺术达到了一种完美境界</a:t>
            </a:r>
            <a:endParaRPr lang="zh-CN" altLang="en-US" sz="2800" b="1" dirty="0">
              <a:latin typeface="幼圆" pitchFamily="49" charset="-122"/>
              <a:ea typeface="幼圆" pitchFamily="49" charset="-122"/>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288" y="1776947"/>
            <a:ext cx="4464496" cy="330823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6300192" y="-243408"/>
            <a:ext cx="3674482" cy="461665"/>
          </a:xfrm>
          <a:prstGeom prst="rect">
            <a:avLst/>
          </a:prstGeom>
        </p:spPr>
        <p:txBody>
          <a:bodyPr wrap="square">
            <a:spAutoFit/>
          </a:bodyPr>
          <a:lstStyle/>
          <a:p>
            <a:pPr lvl="0"/>
            <a:r>
              <a:rPr lang="zh-CN" altLang="en-US" sz="2400" b="1" dirty="0" smtClean="0">
                <a:solidFill>
                  <a:prstClr val="black"/>
                </a:solidFill>
                <a:latin typeface="隶书" pitchFamily="49" charset="-122"/>
                <a:ea typeface="隶书" pitchFamily="49" charset="-122"/>
              </a:rPr>
              <a:t>    </a:t>
            </a:r>
            <a:endParaRPr lang="zh-CN" altLang="en-US" sz="2400" b="1" dirty="0">
              <a:solidFill>
                <a:prstClr val="black"/>
              </a:solidFill>
              <a:latin typeface="隶书" pitchFamily="49" charset="-122"/>
              <a:ea typeface="隶书" pitchFamily="49" charset="-122"/>
            </a:endParaRPr>
          </a:p>
        </p:txBody>
      </p:sp>
      <p:sp>
        <p:nvSpPr>
          <p:cNvPr id="5" name="TextBox 4"/>
          <p:cNvSpPr txBox="1"/>
          <p:nvPr/>
        </p:nvSpPr>
        <p:spPr>
          <a:xfrm>
            <a:off x="449288" y="1052527"/>
            <a:ext cx="1296144" cy="584775"/>
          </a:xfrm>
          <a:prstGeom prst="rect">
            <a:avLst/>
          </a:prstGeom>
          <a:noFill/>
        </p:spPr>
        <p:txBody>
          <a:bodyPr wrap="square" rtlCol="0">
            <a:spAutoFit/>
          </a:bodyPr>
          <a:lstStyle/>
          <a:p>
            <a:r>
              <a:rPr lang="zh-CN" alt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幼圆" pitchFamily="49" charset="-122"/>
                <a:ea typeface="幼圆" pitchFamily="49" charset="-122"/>
              </a:rPr>
              <a:t>特点：</a:t>
            </a:r>
            <a:endParaRPr lang="zh-CN" alt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幼圆" pitchFamily="49" charset="-122"/>
              <a:ea typeface="幼圆" pitchFamily="49" charset="-122"/>
            </a:endParaRP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8197" y="1811049"/>
            <a:ext cx="3568259" cy="327413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449290" y="5157192"/>
            <a:ext cx="8227166" cy="1569660"/>
          </a:xfrm>
          <a:prstGeom prst="rect">
            <a:avLst/>
          </a:prstGeom>
        </p:spPr>
        <p:txBody>
          <a:bodyPr wrap="square">
            <a:spAutoFit/>
          </a:bodyPr>
          <a:lstStyle/>
          <a:p>
            <a:pPr lvl="0"/>
            <a:r>
              <a:rPr lang="zh-CN" altLang="en-US" sz="2400" b="1" dirty="0" smtClean="0">
                <a:latin typeface="楷体" pitchFamily="49" charset="-122"/>
                <a:ea typeface="楷体" pitchFamily="49" charset="-122"/>
              </a:rPr>
              <a:t>    宙斯是</a:t>
            </a:r>
            <a:r>
              <a:rPr lang="zh-CN" altLang="en-US" sz="2400" b="1" dirty="0">
                <a:latin typeface="楷体" pitchFamily="49" charset="-122"/>
                <a:ea typeface="楷体" pitchFamily="49" charset="-122"/>
              </a:rPr>
              <a:t>希腊神话众神之神，是奥林匹</a:t>
            </a:r>
            <a:r>
              <a:rPr lang="zh-CN" altLang="en-US" sz="2400" b="1" dirty="0" smtClean="0">
                <a:latin typeface="楷体" pitchFamily="49" charset="-122"/>
                <a:ea typeface="楷体" pitchFamily="49" charset="-122"/>
              </a:rPr>
              <a:t>亚的</a:t>
            </a:r>
            <a:r>
              <a:rPr lang="zh-CN" altLang="en-US" sz="2400" b="1" dirty="0">
                <a:latin typeface="楷体" pitchFamily="49" charset="-122"/>
                <a:ea typeface="楷体" pitchFamily="49" charset="-122"/>
              </a:rPr>
              <a:t>主神，为表崇拜而兴建的宙斯神像是当世最大的室内雕像，</a:t>
            </a:r>
            <a:r>
              <a:rPr lang="zh-CN" altLang="en-US" sz="2400" b="1" dirty="0">
                <a:solidFill>
                  <a:srgbClr val="FF0000"/>
                </a:solidFill>
                <a:latin typeface="楷体" pitchFamily="49" charset="-122"/>
                <a:ea typeface="楷体" pitchFamily="49" charset="-122"/>
              </a:rPr>
              <a:t>宙斯神像</a:t>
            </a:r>
            <a:r>
              <a:rPr lang="zh-CN" altLang="en-US" sz="2400" b="1" dirty="0">
                <a:latin typeface="楷体" pitchFamily="49" charset="-122"/>
                <a:ea typeface="楷体" pitchFamily="49" charset="-122"/>
              </a:rPr>
              <a:t>所在的宙斯神殿则是奥林匹克运动会的发源地</a:t>
            </a:r>
            <a:r>
              <a:rPr lang="zh-CN" altLang="en-US" sz="2400" b="1" dirty="0" smtClean="0">
                <a:latin typeface="楷体" pitchFamily="49" charset="-122"/>
                <a:ea typeface="楷体" pitchFamily="49" charset="-122"/>
              </a:rPr>
              <a:t>。</a:t>
            </a:r>
            <a:r>
              <a:rPr lang="zh-CN" altLang="en-US" sz="2400" b="1" dirty="0">
                <a:solidFill>
                  <a:prstClr val="black"/>
                </a:solidFill>
                <a:latin typeface="楷体" pitchFamily="49" charset="-122"/>
                <a:ea typeface="楷体" pitchFamily="49" charset="-122"/>
              </a:rPr>
              <a:t>奥林匹亚神庙中的宙斯神像是</a:t>
            </a:r>
            <a:r>
              <a:rPr lang="zh-CN" altLang="en-US" sz="2400" b="1" dirty="0">
                <a:solidFill>
                  <a:srgbClr val="FF0000"/>
                </a:solidFill>
                <a:latin typeface="楷体" pitchFamily="49" charset="-122"/>
                <a:ea typeface="楷体" pitchFamily="49" charset="-122"/>
              </a:rPr>
              <a:t>古代世界七大奇迹</a:t>
            </a:r>
            <a:r>
              <a:rPr lang="zh-CN" altLang="en-US" sz="2400" b="1" dirty="0" smtClean="0">
                <a:solidFill>
                  <a:srgbClr val="FF0000"/>
                </a:solidFill>
                <a:latin typeface="楷体" pitchFamily="49" charset="-122"/>
                <a:ea typeface="楷体" pitchFamily="49" charset="-122"/>
              </a:rPr>
              <a:t>之一</a:t>
            </a:r>
            <a:r>
              <a:rPr lang="zh-CN" altLang="en-US" sz="2400" b="1" dirty="0" smtClean="0">
                <a:solidFill>
                  <a:prstClr val="black"/>
                </a:solidFill>
                <a:latin typeface="楷体" pitchFamily="49" charset="-122"/>
                <a:ea typeface="楷体" pitchFamily="49" charset="-122"/>
              </a:rPr>
              <a:t>。</a:t>
            </a:r>
            <a:endParaRPr lang="zh-CN" altLang="en-US" sz="2400" b="1" dirty="0">
              <a:solidFill>
                <a:prstClr val="black"/>
              </a:solidFill>
              <a:latin typeface="楷体" pitchFamily="49" charset="-122"/>
              <a:ea typeface="楷体" pitchFamily="49" charset="-122"/>
            </a:endParaRPr>
          </a:p>
        </p:txBody>
      </p:sp>
    </p:spTree>
    <p:extLst>
      <p:ext uri="{BB962C8B-B14F-4D97-AF65-F5344CB8AC3E}">
        <p14:creationId xmlns:p14="http://schemas.microsoft.com/office/powerpoint/2010/main" val="34880664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404664"/>
            <a:ext cx="3716621" cy="554461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674226" y="6021288"/>
            <a:ext cx="2232248" cy="523220"/>
          </a:xfrm>
          <a:prstGeom prst="rect">
            <a:avLst/>
          </a:prstGeom>
          <a:noFill/>
        </p:spPr>
        <p:txBody>
          <a:bodyPr wrap="square" rtlCol="0">
            <a:spAutoFit/>
          </a:bodyPr>
          <a:lstStyle/>
          <a:p>
            <a:pPr algn="ctr"/>
            <a:r>
              <a:rPr lang="en-US" altLang="zh-CN" sz="2800" b="1" dirty="0" smtClean="0">
                <a:latin typeface="隶书" pitchFamily="49" charset="-122"/>
                <a:ea typeface="隶书" pitchFamily="49" charset="-122"/>
              </a:rPr>
              <a:t>《</a:t>
            </a:r>
            <a:r>
              <a:rPr lang="zh-CN" altLang="en-US" sz="2800" b="1" dirty="0">
                <a:latin typeface="隶书" pitchFamily="49" charset="-122"/>
                <a:ea typeface="隶书" pitchFamily="49" charset="-122"/>
              </a:rPr>
              <a:t>掷铁饼者</a:t>
            </a:r>
            <a:r>
              <a:rPr lang="en-US" altLang="zh-CN" sz="2800" b="1" dirty="0" smtClean="0">
                <a:latin typeface="隶书" pitchFamily="49" charset="-122"/>
                <a:ea typeface="隶书" pitchFamily="49" charset="-122"/>
              </a:rPr>
              <a:t>》</a:t>
            </a:r>
            <a:endParaRPr lang="zh-CN" altLang="en-US" sz="2800" b="1" dirty="0">
              <a:latin typeface="隶书" pitchFamily="49" charset="-122"/>
              <a:ea typeface="隶书" pitchFamily="49" charset="-122"/>
            </a:endParaRPr>
          </a:p>
        </p:txBody>
      </p:sp>
      <p:sp>
        <p:nvSpPr>
          <p:cNvPr id="3" name="TextBox 2"/>
          <p:cNvSpPr txBox="1"/>
          <p:nvPr/>
        </p:nvSpPr>
        <p:spPr>
          <a:xfrm>
            <a:off x="251520" y="271963"/>
            <a:ext cx="4536504" cy="6370975"/>
          </a:xfrm>
          <a:prstGeom prst="rect">
            <a:avLst/>
          </a:prstGeom>
          <a:noFill/>
        </p:spPr>
        <p:txBody>
          <a:bodyPr wrap="square" rtlCol="0">
            <a:spAutoFit/>
          </a:bodyPr>
          <a:lstStyle/>
          <a:p>
            <a:r>
              <a:rPr lang="en-US" altLang="zh-CN" sz="2400" b="1" dirty="0" smtClean="0">
                <a:latin typeface="楷体" pitchFamily="49" charset="-122"/>
                <a:ea typeface="楷体" pitchFamily="49" charset="-122"/>
              </a:rPr>
              <a:t>   《</a:t>
            </a:r>
            <a:r>
              <a:rPr lang="zh-CN" altLang="en-US" sz="2400" b="1" dirty="0">
                <a:latin typeface="楷体" pitchFamily="49" charset="-122"/>
                <a:ea typeface="楷体" pitchFamily="49" charset="-122"/>
              </a:rPr>
              <a:t>掷铁饼者</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是希腊雕塑艺术中的杰作之一。是</a:t>
            </a:r>
            <a:r>
              <a:rPr lang="zh-CN" altLang="en-US" sz="2400" b="1" dirty="0">
                <a:latin typeface="楷体" pitchFamily="49" charset="-122"/>
                <a:ea typeface="楷体" pitchFamily="49" charset="-122"/>
              </a:rPr>
              <a:t>希腊雕刻家米隆于约公元前</a:t>
            </a:r>
            <a:r>
              <a:rPr lang="en-US" altLang="zh-CN" sz="2400" b="1" dirty="0">
                <a:latin typeface="楷体" pitchFamily="49" charset="-122"/>
                <a:ea typeface="楷体" pitchFamily="49" charset="-122"/>
              </a:rPr>
              <a:t>450</a:t>
            </a:r>
            <a:r>
              <a:rPr lang="zh-CN" altLang="en-US" sz="2400" b="1" dirty="0">
                <a:latin typeface="楷体" pitchFamily="49" charset="-122"/>
                <a:ea typeface="楷体" pitchFamily="49" charset="-122"/>
              </a:rPr>
              <a:t>年雕刻的青铜雕塑，原作已经丢失，复制品现收藏于罗马国立博物馆、特尔梅博物馆、梵蒂冈博物馆。</a:t>
            </a:r>
          </a:p>
          <a:p>
            <a:r>
              <a:rPr lang="en-US" altLang="zh-CN" sz="2400" b="1" dirty="0" smtClean="0">
                <a:latin typeface="楷体" pitchFamily="49" charset="-122"/>
                <a:ea typeface="楷体" pitchFamily="49" charset="-122"/>
              </a:rPr>
              <a:t>   《</a:t>
            </a:r>
            <a:r>
              <a:rPr lang="zh-CN" altLang="en-US" sz="2400" b="1" dirty="0" smtClean="0">
                <a:latin typeface="楷体" pitchFamily="49" charset="-122"/>
                <a:ea typeface="楷体" pitchFamily="49" charset="-122"/>
              </a:rPr>
              <a:t>掷铁饼</a:t>
            </a:r>
            <a:r>
              <a:rPr lang="zh-CN" altLang="en-US" sz="2400" b="1" dirty="0">
                <a:latin typeface="楷体" pitchFamily="49" charset="-122"/>
                <a:ea typeface="楷体" pitchFamily="49" charset="-122"/>
              </a:rPr>
              <a:t>者</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取材于希腊现实生活中的体育竞技活动</a:t>
            </a:r>
            <a:r>
              <a:rPr lang="zh-CN" altLang="en-US" sz="2400" b="1" dirty="0" smtClean="0">
                <a:latin typeface="楷体" pitchFamily="49" charset="-122"/>
                <a:ea typeface="楷体" pitchFamily="49" charset="-122"/>
              </a:rPr>
              <a:t>，雕塑</a:t>
            </a:r>
            <a:r>
              <a:rPr lang="zh-CN" altLang="en-US" sz="2400" b="1" dirty="0">
                <a:latin typeface="楷体" pitchFamily="49" charset="-122"/>
                <a:ea typeface="楷体" pitchFamily="49" charset="-122"/>
              </a:rPr>
              <a:t>选择的铁饼摆回到最高点、即将抛出的一刹那，有着强烈的“引而不发”的吸引力。虽然是一件静止的雕塑，但艺术家把握住了从一种状态转换到另一种状态的关键环节，达到了使观众心理上获得“运动感”的效果，成为后世艺术创作的典范，也是研究古希腊雕刻的重要资料。</a:t>
            </a:r>
          </a:p>
        </p:txBody>
      </p:sp>
    </p:spTree>
    <p:extLst>
      <p:ext uri="{BB962C8B-B14F-4D97-AF65-F5344CB8AC3E}">
        <p14:creationId xmlns:p14="http://schemas.microsoft.com/office/powerpoint/2010/main" val="4108558532"/>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199" y="404664"/>
            <a:ext cx="2376265" cy="345638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556199" y="3848746"/>
            <a:ext cx="2376265" cy="707886"/>
          </a:xfrm>
          <a:prstGeom prst="rect">
            <a:avLst/>
          </a:prstGeom>
        </p:spPr>
        <p:txBody>
          <a:bodyPr wrap="square">
            <a:spAutoFit/>
          </a:bodyPr>
          <a:lstStyle/>
          <a:p>
            <a:pPr algn="ctr"/>
            <a:r>
              <a:rPr lang="en-US" altLang="zh-CN" sz="2000" b="1" dirty="0">
                <a:latin typeface="隶书" pitchFamily="49" charset="-122"/>
                <a:ea typeface="隶书" pitchFamily="49" charset="-122"/>
              </a:rPr>
              <a:t>《</a:t>
            </a:r>
            <a:r>
              <a:rPr lang="zh-CN" altLang="en-US" sz="2000" b="1" dirty="0">
                <a:latin typeface="隶书" pitchFamily="49" charset="-122"/>
                <a:ea typeface="隶书" pitchFamily="49" charset="-122"/>
              </a:rPr>
              <a:t>萨莫色雷斯的胜利女神</a:t>
            </a:r>
            <a:r>
              <a:rPr lang="en-US" altLang="zh-CN" sz="2000" b="1" dirty="0">
                <a:latin typeface="隶书" pitchFamily="49" charset="-122"/>
                <a:ea typeface="隶书" pitchFamily="49" charset="-122"/>
              </a:rPr>
              <a:t>》</a:t>
            </a:r>
            <a:endParaRPr lang="zh-CN" altLang="en-US" sz="2000" b="1" dirty="0">
              <a:latin typeface="隶书" pitchFamily="49" charset="-122"/>
              <a:ea typeface="隶书" pitchFamily="49" charset="-122"/>
            </a:endParaRPr>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864" y="404665"/>
            <a:ext cx="2304256"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3352502" y="3923820"/>
            <a:ext cx="2283207" cy="400110"/>
          </a:xfrm>
          <a:prstGeom prst="rect">
            <a:avLst/>
          </a:prstGeom>
        </p:spPr>
        <p:txBody>
          <a:bodyPr wrap="square">
            <a:spAutoFit/>
          </a:bodyPr>
          <a:lstStyle/>
          <a:p>
            <a:pPr algn="ctr"/>
            <a:r>
              <a:rPr lang="en-US" altLang="zh-CN" sz="2000" b="1" dirty="0">
                <a:latin typeface="隶书" pitchFamily="49" charset="-122"/>
                <a:ea typeface="隶书" pitchFamily="49" charset="-122"/>
              </a:rPr>
              <a:t>《</a:t>
            </a:r>
            <a:r>
              <a:rPr lang="zh-CN" altLang="en-US" sz="2000" b="1" dirty="0">
                <a:latin typeface="隶书" pitchFamily="49" charset="-122"/>
                <a:ea typeface="隶书" pitchFamily="49" charset="-122"/>
              </a:rPr>
              <a:t>米洛斯的维纳斯</a:t>
            </a:r>
            <a:r>
              <a:rPr lang="en-US" altLang="zh-CN" sz="2000" b="1" dirty="0">
                <a:latin typeface="隶书" pitchFamily="49" charset="-122"/>
                <a:ea typeface="隶书" pitchFamily="49" charset="-122"/>
              </a:rPr>
              <a:t>》</a:t>
            </a:r>
            <a:endParaRPr lang="zh-CN" altLang="en-US" sz="2000" b="1" dirty="0">
              <a:latin typeface="隶书" pitchFamily="49" charset="-122"/>
              <a:ea typeface="隶书" pitchFamily="49" charset="-122"/>
            </a:endParaRPr>
          </a:p>
        </p:txBody>
      </p:sp>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416436"/>
            <a:ext cx="2415158" cy="344593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6368129" y="3923820"/>
            <a:ext cx="1991251" cy="400110"/>
          </a:xfrm>
          <a:prstGeom prst="rect">
            <a:avLst/>
          </a:prstGeom>
        </p:spPr>
        <p:txBody>
          <a:bodyPr wrap="none">
            <a:spAutoFit/>
          </a:bodyPr>
          <a:lstStyle/>
          <a:p>
            <a:pPr algn="ctr"/>
            <a:r>
              <a:rPr lang="en-US" altLang="zh-CN" sz="2000" b="1" dirty="0">
                <a:latin typeface="隶书" pitchFamily="49" charset="-122"/>
                <a:ea typeface="隶书" pitchFamily="49" charset="-122"/>
              </a:rPr>
              <a:t>《</a:t>
            </a:r>
            <a:r>
              <a:rPr lang="zh-CN" altLang="en-US" sz="2000" b="1" dirty="0">
                <a:latin typeface="隶书" pitchFamily="49" charset="-122"/>
                <a:ea typeface="隶书" pitchFamily="49" charset="-122"/>
              </a:rPr>
              <a:t>雅典娜神像</a:t>
            </a:r>
            <a:r>
              <a:rPr lang="en-US" altLang="zh-CN" sz="2000" b="1" dirty="0">
                <a:latin typeface="隶书" pitchFamily="49" charset="-122"/>
                <a:ea typeface="隶书" pitchFamily="49" charset="-122"/>
              </a:rPr>
              <a:t>》</a:t>
            </a:r>
            <a:endParaRPr lang="zh-CN" altLang="en-US" sz="2000" b="1" dirty="0">
              <a:latin typeface="隶书" pitchFamily="49" charset="-122"/>
              <a:ea typeface="隶书" pitchFamily="49" charset="-122"/>
            </a:endParaRPr>
          </a:p>
        </p:txBody>
      </p:sp>
      <p:sp>
        <p:nvSpPr>
          <p:cNvPr id="5" name="TextBox 4"/>
          <p:cNvSpPr txBox="1"/>
          <p:nvPr/>
        </p:nvSpPr>
        <p:spPr>
          <a:xfrm>
            <a:off x="556199" y="4725144"/>
            <a:ext cx="8015135" cy="193899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altLang="zh-CN" sz="2400" b="1" dirty="0" smtClean="0">
                <a:latin typeface="楷体" pitchFamily="49" charset="-122"/>
                <a:ea typeface="楷体" pitchFamily="49" charset="-122"/>
              </a:rPr>
              <a:t>1.</a:t>
            </a:r>
            <a:r>
              <a:rPr lang="zh-CN" altLang="en-US" sz="2400" b="1" dirty="0" smtClean="0">
                <a:latin typeface="楷体" pitchFamily="49" charset="-122"/>
                <a:ea typeface="楷体" pitchFamily="49" charset="-122"/>
              </a:rPr>
              <a:t>古希腊雕塑都是以人为题材，这体现了古希腊雕塑以人为中心。</a:t>
            </a:r>
            <a:endParaRPr lang="en-US" altLang="zh-CN" sz="2400" b="1" dirty="0" smtClean="0">
              <a:latin typeface="楷体" pitchFamily="49" charset="-122"/>
              <a:ea typeface="楷体" pitchFamily="49" charset="-122"/>
            </a:endParaRPr>
          </a:p>
          <a:p>
            <a:r>
              <a:rPr lang="en-US" altLang="zh-CN" sz="2400" b="1" dirty="0" smtClean="0">
                <a:latin typeface="楷体" pitchFamily="49" charset="-122"/>
                <a:ea typeface="楷体" pitchFamily="49" charset="-122"/>
              </a:rPr>
              <a:t>2.</a:t>
            </a:r>
            <a:r>
              <a:rPr lang="zh-CN" altLang="en-US" sz="2400" b="1" dirty="0" smtClean="0">
                <a:latin typeface="楷体" pitchFamily="49" charset="-122"/>
                <a:ea typeface="楷体" pitchFamily="49" charset="-122"/>
              </a:rPr>
              <a:t>古希腊雕塑重在表现肉体的健康与力量。四肢、肌肉是雕塑着力表现的部分，通过匀称身体反映出古希腊人的审美观念。</a:t>
            </a:r>
            <a:endParaRPr lang="zh-CN" altLang="en-US" sz="2400" b="1" dirty="0">
              <a:latin typeface="楷体" pitchFamily="49" charset="-122"/>
              <a:ea typeface="楷体" pitchFamily="49" charset="-122"/>
            </a:endParaRPr>
          </a:p>
        </p:txBody>
      </p:sp>
    </p:spTree>
    <p:extLst>
      <p:ext uri="{BB962C8B-B14F-4D97-AF65-F5344CB8AC3E}">
        <p14:creationId xmlns:p14="http://schemas.microsoft.com/office/powerpoint/2010/main" val="12603299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88640"/>
            <a:ext cx="2592288" cy="707886"/>
          </a:xfrm>
          <a:prstGeom prst="rect">
            <a:avLst/>
          </a:prstGeom>
          <a:noFill/>
        </p:spPr>
        <p:txBody>
          <a:bodyPr wrap="square" rtlCol="0">
            <a:spAutoFit/>
          </a:bodyPr>
          <a:lstStyle/>
          <a:p>
            <a:r>
              <a:rPr lang="zh-CN" altLang="en-US"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rPr>
              <a:t>相关史事：</a:t>
            </a:r>
            <a:endParaRPr lang="zh-CN" altLang="en-US" sz="4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980728"/>
            <a:ext cx="4320480" cy="266429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3789040"/>
            <a:ext cx="4320480" cy="266509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4932040" y="1013534"/>
            <a:ext cx="3888432" cy="5262979"/>
          </a:xfrm>
          <a:prstGeom prst="rect">
            <a:avLst/>
          </a:prstGeom>
          <a:noFill/>
        </p:spPr>
        <p:txBody>
          <a:bodyPr wrap="square" rtlCol="0">
            <a:spAutoFit/>
          </a:bodyPr>
          <a:lstStyle/>
          <a:p>
            <a:r>
              <a:rPr lang="zh-CN" altLang="en-US" sz="2800" b="1" dirty="0" smtClean="0">
                <a:latin typeface="楷体" pitchFamily="49" charset="-122"/>
                <a:ea typeface="楷体" pitchFamily="49" charset="-122"/>
              </a:rPr>
              <a:t>    奥林匹克运动会</a:t>
            </a:r>
            <a:r>
              <a:rPr lang="zh-CN" altLang="en-US" sz="2800" b="1" dirty="0">
                <a:latin typeface="楷体" pitchFamily="49" charset="-122"/>
                <a:ea typeface="楷体" pitchFamily="49" charset="-122"/>
              </a:rPr>
              <a:t>源于古希腊伯罗奔尼撒半岛西北部</a:t>
            </a:r>
            <a:r>
              <a:rPr lang="zh-CN" altLang="en-US" sz="2800" b="1" dirty="0" smtClean="0">
                <a:latin typeface="楷体" pitchFamily="49" charset="-122"/>
                <a:ea typeface="楷体" pitchFamily="49" charset="-122"/>
              </a:rPr>
              <a:t>的城市</a:t>
            </a:r>
            <a:r>
              <a:rPr lang="zh-CN" altLang="en-US" sz="2800" b="1" dirty="0">
                <a:latin typeface="楷体" pitchFamily="49" charset="-122"/>
                <a:ea typeface="楷体" pitchFamily="49" charset="-122"/>
              </a:rPr>
              <a:t>奥林匹亚，在公元前</a:t>
            </a:r>
            <a:r>
              <a:rPr lang="en-US" altLang="zh-CN" sz="2800" b="1" dirty="0">
                <a:latin typeface="楷体" pitchFamily="49" charset="-122"/>
                <a:ea typeface="楷体" pitchFamily="49" charset="-122"/>
              </a:rPr>
              <a:t>776</a:t>
            </a:r>
            <a:r>
              <a:rPr lang="zh-CN" altLang="en-US" sz="2800" b="1" dirty="0">
                <a:latin typeface="楷体" pitchFamily="49" charset="-122"/>
                <a:ea typeface="楷体" pitchFamily="49" charset="-122"/>
              </a:rPr>
              <a:t>年以后发展为全希腊的</a:t>
            </a:r>
            <a:r>
              <a:rPr lang="zh-CN" altLang="en-US" sz="2800" b="1" dirty="0" smtClean="0">
                <a:latin typeface="楷体" pitchFamily="49" charset="-122"/>
                <a:ea typeface="楷体" pitchFamily="49" charset="-122"/>
              </a:rPr>
              <a:t>运动会</a:t>
            </a:r>
            <a:r>
              <a:rPr lang="zh-CN" altLang="en-US" sz="2800" b="1" dirty="0">
                <a:latin typeface="楷体" pitchFamily="49" charset="-122"/>
                <a:ea typeface="楷体" pitchFamily="49" charset="-122"/>
              </a:rPr>
              <a:t>，每</a:t>
            </a:r>
            <a:r>
              <a:rPr lang="en-US" altLang="zh-CN" sz="2800" b="1" dirty="0">
                <a:latin typeface="楷体" pitchFamily="49" charset="-122"/>
                <a:ea typeface="楷体" pitchFamily="49" charset="-122"/>
              </a:rPr>
              <a:t>4</a:t>
            </a:r>
            <a:r>
              <a:rPr lang="zh-CN" altLang="en-US" sz="2800" b="1" dirty="0">
                <a:latin typeface="楷体" pitchFamily="49" charset="-122"/>
                <a:ea typeface="楷体" pitchFamily="49" charset="-122"/>
              </a:rPr>
              <a:t>年举行一次。运动会期间，各城邦之间所有</a:t>
            </a:r>
            <a:r>
              <a:rPr lang="zh-CN" altLang="en-US" sz="2800" b="1" dirty="0" smtClean="0">
                <a:latin typeface="楷体" pitchFamily="49" charset="-122"/>
                <a:ea typeface="楷体" pitchFamily="49" charset="-122"/>
              </a:rPr>
              <a:t>敌对活动</a:t>
            </a:r>
            <a:r>
              <a:rPr lang="zh-CN" altLang="en-US" sz="2800" b="1" dirty="0">
                <a:latin typeface="楷体" pitchFamily="49" charset="-122"/>
                <a:ea typeface="楷体" pitchFamily="49" charset="-122"/>
              </a:rPr>
              <a:t>一律停止。比赛项目最初只有赛跑一项，后来不断</a:t>
            </a:r>
            <a:r>
              <a:rPr lang="zh-CN" altLang="en-US" sz="2800" b="1" dirty="0" smtClean="0">
                <a:latin typeface="楷体" pitchFamily="49" charset="-122"/>
                <a:ea typeface="楷体" pitchFamily="49" charset="-122"/>
              </a:rPr>
              <a:t>设置</a:t>
            </a:r>
            <a:r>
              <a:rPr lang="zh-CN" altLang="en-US" sz="2800" b="1" dirty="0">
                <a:latin typeface="楷体" pitchFamily="49" charset="-122"/>
                <a:ea typeface="楷体" pitchFamily="49" charset="-122"/>
              </a:rPr>
              <a:t>新的项目。比赛获胜者被本城邦人视为英雄</a:t>
            </a:r>
            <a:r>
              <a:rPr lang="zh-CN" altLang="en-US" sz="2800" b="1" dirty="0" smtClean="0">
                <a:latin typeface="楷体" pitchFamily="49" charset="-122"/>
                <a:ea typeface="楷体" pitchFamily="49" charset="-122"/>
              </a:rPr>
              <a:t>。</a:t>
            </a:r>
            <a:endParaRPr lang="zh-CN" altLang="en-US" sz="2800" b="1" dirty="0">
              <a:latin typeface="楷体" pitchFamily="49" charset="-122"/>
              <a:ea typeface="楷体" pitchFamily="49" charset="-122"/>
            </a:endParaRPr>
          </a:p>
        </p:txBody>
      </p:sp>
    </p:spTree>
    <p:extLst>
      <p:ext uri="{BB962C8B-B14F-4D97-AF65-F5344CB8AC3E}">
        <p14:creationId xmlns:p14="http://schemas.microsoft.com/office/powerpoint/2010/main" val="364306842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2440321"/>
            <a:ext cx="7344816" cy="1200329"/>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rPr>
              <a:t>二、建筑艺术</a:t>
            </a:r>
            <a:endParaRPr lang="zh-CN" altLang="en-US"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endParaRPr>
          </a:p>
        </p:txBody>
      </p:sp>
    </p:spTree>
    <p:extLst>
      <p:ext uri="{BB962C8B-B14F-4D97-AF65-F5344CB8AC3E}">
        <p14:creationId xmlns:p14="http://schemas.microsoft.com/office/powerpoint/2010/main" val="258905967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269266"/>
            <a:ext cx="2592288" cy="707886"/>
          </a:xfrm>
          <a:prstGeom prst="rect">
            <a:avLst/>
          </a:prstGeom>
          <a:noFill/>
        </p:spPr>
        <p:txBody>
          <a:bodyPr wrap="square" rtlCol="0">
            <a:spAutoFit/>
          </a:bodyPr>
          <a:lstStyle/>
          <a:p>
            <a:r>
              <a:rPr lang="zh-CN" altLang="en-US"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rPr>
              <a:t>自主学习：</a:t>
            </a:r>
            <a:endParaRPr lang="zh-CN" altLang="en-US" sz="4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endParaRPr>
          </a:p>
        </p:txBody>
      </p:sp>
      <p:sp>
        <p:nvSpPr>
          <p:cNvPr id="3" name="TextBox 2"/>
          <p:cNvSpPr txBox="1"/>
          <p:nvPr/>
        </p:nvSpPr>
        <p:spPr>
          <a:xfrm>
            <a:off x="2627784" y="352961"/>
            <a:ext cx="5112568" cy="584775"/>
          </a:xfrm>
          <a:prstGeom prst="rect">
            <a:avLst/>
          </a:prstGeom>
          <a:noFill/>
        </p:spPr>
        <p:txBody>
          <a:bodyPr wrap="square" rtlCol="0">
            <a:spAutoFit/>
          </a:bodyPr>
          <a:lstStyle/>
          <a:p>
            <a:r>
              <a:rPr lang="zh-CN" altLang="en-US" sz="3200" b="1" dirty="0" smtClean="0">
                <a:latin typeface="宋体" pitchFamily="2" charset="-122"/>
                <a:ea typeface="宋体" pitchFamily="2" charset="-122"/>
              </a:rPr>
              <a:t>阅读课本，完成下列表格。</a:t>
            </a:r>
            <a:endParaRPr lang="zh-CN" altLang="en-US" sz="3200" b="1" dirty="0">
              <a:latin typeface="宋体" pitchFamily="2" charset="-122"/>
              <a:ea typeface="宋体" pitchFamily="2"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2370575712"/>
              </p:ext>
            </p:extLst>
          </p:nvPr>
        </p:nvGraphicFramePr>
        <p:xfrm>
          <a:off x="395534" y="1124744"/>
          <a:ext cx="8352929" cy="5184576"/>
        </p:xfrm>
        <a:graphic>
          <a:graphicData uri="http://schemas.openxmlformats.org/drawingml/2006/table">
            <a:tbl>
              <a:tblPr firstRow="1" bandRow="1">
                <a:tableStyleId>{5C22544A-7EE6-4342-B048-85BDC9FD1C3A}</a:tableStyleId>
              </a:tblPr>
              <a:tblGrid>
                <a:gridCol w="1152130"/>
                <a:gridCol w="3024335"/>
                <a:gridCol w="2088232"/>
                <a:gridCol w="2088232"/>
              </a:tblGrid>
              <a:tr h="615887">
                <a:tc>
                  <a:txBody>
                    <a:bodyPr/>
                    <a:lstStyle/>
                    <a:p>
                      <a:pPr algn="ctr"/>
                      <a:r>
                        <a:rPr lang="zh-CN" altLang="en-US" sz="2800" b="1" dirty="0" smtClean="0">
                          <a:latin typeface="幼圆" pitchFamily="49" charset="-122"/>
                          <a:ea typeface="幼圆" pitchFamily="49" charset="-122"/>
                        </a:rPr>
                        <a:t>地区</a:t>
                      </a:r>
                      <a:endParaRPr lang="zh-CN" altLang="en-US" sz="2800" b="1" dirty="0">
                        <a:latin typeface="幼圆" pitchFamily="49" charset="-122"/>
                        <a:ea typeface="幼圆" pitchFamily="49" charset="-122"/>
                      </a:endParaRPr>
                    </a:p>
                  </a:txBody>
                  <a:tcPr/>
                </a:tc>
                <a:tc>
                  <a:txBody>
                    <a:bodyPr/>
                    <a:lstStyle/>
                    <a:p>
                      <a:pPr algn="ctr"/>
                      <a:r>
                        <a:rPr lang="zh-CN" altLang="en-US" sz="2800" b="1" dirty="0" smtClean="0">
                          <a:latin typeface="幼圆" pitchFamily="49" charset="-122"/>
                          <a:ea typeface="幼圆" pitchFamily="49" charset="-122"/>
                        </a:rPr>
                        <a:t>特点</a:t>
                      </a:r>
                      <a:endParaRPr lang="zh-CN" altLang="en-US" sz="2800" b="1" dirty="0">
                        <a:latin typeface="幼圆" pitchFamily="49" charset="-122"/>
                        <a:ea typeface="幼圆" pitchFamily="49" charset="-122"/>
                      </a:endParaRPr>
                    </a:p>
                  </a:txBody>
                  <a:tcPr/>
                </a:tc>
                <a:tc>
                  <a:txBody>
                    <a:bodyPr/>
                    <a:lstStyle/>
                    <a:p>
                      <a:pPr algn="ctr"/>
                      <a:r>
                        <a:rPr lang="zh-CN" altLang="en-US" sz="2800" b="1" dirty="0" smtClean="0">
                          <a:latin typeface="幼圆" pitchFamily="49" charset="-122"/>
                          <a:ea typeface="幼圆" pitchFamily="49" charset="-122"/>
                        </a:rPr>
                        <a:t>代表</a:t>
                      </a:r>
                      <a:endParaRPr lang="zh-CN" altLang="en-US" sz="2800" b="1" dirty="0">
                        <a:latin typeface="幼圆" pitchFamily="49" charset="-122"/>
                        <a:ea typeface="幼圆" pitchFamily="49" charset="-122"/>
                      </a:endParaRPr>
                    </a:p>
                  </a:txBody>
                  <a:tcPr/>
                </a:tc>
                <a:tc>
                  <a:txBody>
                    <a:bodyPr/>
                    <a:lstStyle/>
                    <a:p>
                      <a:pPr algn="ctr"/>
                      <a:r>
                        <a:rPr lang="zh-CN" altLang="en-US" sz="2800" b="1" dirty="0" smtClean="0">
                          <a:latin typeface="幼圆" pitchFamily="49" charset="-122"/>
                          <a:ea typeface="幼圆" pitchFamily="49" charset="-122"/>
                        </a:rPr>
                        <a:t>影响</a:t>
                      </a:r>
                      <a:endParaRPr lang="zh-CN" altLang="en-US" sz="2800" b="1" dirty="0">
                        <a:latin typeface="幼圆" pitchFamily="49" charset="-122"/>
                        <a:ea typeface="幼圆" pitchFamily="49" charset="-122"/>
                      </a:endParaRPr>
                    </a:p>
                  </a:txBody>
                  <a:tcPr/>
                </a:tc>
              </a:tr>
              <a:tr h="1832385">
                <a:tc>
                  <a:txBody>
                    <a:bodyPr/>
                    <a:lstStyle/>
                    <a:p>
                      <a:pPr algn="ctr"/>
                      <a:endParaRPr lang="en-US" altLang="zh-CN" sz="2800" b="1" dirty="0" smtClean="0">
                        <a:latin typeface="幼圆" pitchFamily="49" charset="-122"/>
                        <a:ea typeface="幼圆" pitchFamily="49" charset="-122"/>
                      </a:endParaRPr>
                    </a:p>
                    <a:p>
                      <a:pPr algn="ctr"/>
                      <a:endParaRPr lang="en-US" altLang="zh-CN" sz="2800" b="1" dirty="0" smtClean="0">
                        <a:latin typeface="幼圆" pitchFamily="49" charset="-122"/>
                        <a:ea typeface="幼圆" pitchFamily="49" charset="-122"/>
                      </a:endParaRPr>
                    </a:p>
                    <a:p>
                      <a:pPr algn="ctr"/>
                      <a:r>
                        <a:rPr lang="zh-CN" altLang="en-US" sz="2800" b="1" dirty="0" smtClean="0">
                          <a:latin typeface="幼圆" pitchFamily="49" charset="-122"/>
                          <a:ea typeface="幼圆" pitchFamily="49" charset="-122"/>
                        </a:rPr>
                        <a:t>希腊</a:t>
                      </a:r>
                      <a:endParaRPr lang="zh-CN" altLang="en-US" sz="2800" b="1" dirty="0">
                        <a:latin typeface="幼圆" pitchFamily="49" charset="-122"/>
                        <a:ea typeface="幼圆" pitchFamily="49" charset="-122"/>
                      </a:endParaRPr>
                    </a:p>
                  </a:txBody>
                  <a:tcPr/>
                </a:tc>
                <a:tc>
                  <a:txBody>
                    <a:bodyPr/>
                    <a:lstStyle/>
                    <a:p>
                      <a:pPr algn="ctr"/>
                      <a:endParaRPr lang="zh-CN" altLang="en-US" sz="2800" b="1" dirty="0">
                        <a:latin typeface="幼圆" pitchFamily="49" charset="-122"/>
                        <a:ea typeface="幼圆" pitchFamily="49" charset="-122"/>
                      </a:endParaRPr>
                    </a:p>
                  </a:txBody>
                  <a:tcPr/>
                </a:tc>
                <a:tc>
                  <a:txBody>
                    <a:bodyPr/>
                    <a:lstStyle/>
                    <a:p>
                      <a:pPr algn="ctr"/>
                      <a:endParaRPr lang="zh-CN" altLang="en-US" sz="2800" b="1" dirty="0">
                        <a:latin typeface="幼圆" pitchFamily="49" charset="-122"/>
                        <a:ea typeface="幼圆" pitchFamily="49" charset="-122"/>
                      </a:endParaRPr>
                    </a:p>
                  </a:txBody>
                  <a:tcPr/>
                </a:tc>
                <a:tc rowSpan="2">
                  <a:txBody>
                    <a:bodyPr/>
                    <a:lstStyle/>
                    <a:p>
                      <a:pPr algn="ctr"/>
                      <a:endParaRPr lang="zh-CN" altLang="en-US" sz="2800" b="1" dirty="0">
                        <a:latin typeface="幼圆" pitchFamily="49" charset="-122"/>
                        <a:ea typeface="幼圆" pitchFamily="49" charset="-122"/>
                      </a:endParaRPr>
                    </a:p>
                  </a:txBody>
                  <a:tcPr>
                    <a:solidFill>
                      <a:schemeClr val="bg1">
                        <a:lumMod val="95000"/>
                      </a:schemeClr>
                    </a:solidFill>
                  </a:tcPr>
                </a:tc>
              </a:tr>
              <a:tr h="2736304">
                <a:tc>
                  <a:txBody>
                    <a:bodyPr/>
                    <a:lstStyle/>
                    <a:p>
                      <a:pPr algn="ctr"/>
                      <a:endParaRPr lang="en-US" altLang="zh-CN" sz="2800" b="1" dirty="0" smtClean="0">
                        <a:latin typeface="幼圆" pitchFamily="49" charset="-122"/>
                        <a:ea typeface="幼圆" pitchFamily="49" charset="-122"/>
                      </a:endParaRPr>
                    </a:p>
                    <a:p>
                      <a:pPr algn="ctr"/>
                      <a:endParaRPr lang="en-US" altLang="zh-CN" sz="2800" b="1" dirty="0" smtClean="0">
                        <a:latin typeface="幼圆" pitchFamily="49" charset="-122"/>
                        <a:ea typeface="幼圆" pitchFamily="49" charset="-122"/>
                      </a:endParaRPr>
                    </a:p>
                    <a:p>
                      <a:pPr algn="ctr"/>
                      <a:r>
                        <a:rPr lang="zh-CN" altLang="en-US" sz="2800" b="1" dirty="0" smtClean="0">
                          <a:latin typeface="幼圆" pitchFamily="49" charset="-122"/>
                          <a:ea typeface="幼圆" pitchFamily="49" charset="-122"/>
                        </a:rPr>
                        <a:t>罗马</a:t>
                      </a:r>
                      <a:endParaRPr lang="zh-CN" altLang="en-US" sz="2800" b="1" dirty="0">
                        <a:latin typeface="幼圆" pitchFamily="49" charset="-122"/>
                        <a:ea typeface="幼圆" pitchFamily="49" charset="-122"/>
                      </a:endParaRPr>
                    </a:p>
                  </a:txBody>
                  <a:tcPr/>
                </a:tc>
                <a:tc>
                  <a:txBody>
                    <a:bodyPr/>
                    <a:lstStyle/>
                    <a:p>
                      <a:pPr algn="ctr"/>
                      <a:endParaRPr lang="zh-CN" altLang="en-US" sz="2800" b="1">
                        <a:latin typeface="幼圆" pitchFamily="49" charset="-122"/>
                        <a:ea typeface="幼圆" pitchFamily="49" charset="-122"/>
                      </a:endParaRPr>
                    </a:p>
                  </a:txBody>
                  <a:tcPr/>
                </a:tc>
                <a:tc>
                  <a:txBody>
                    <a:bodyPr/>
                    <a:lstStyle/>
                    <a:p>
                      <a:pPr algn="ctr"/>
                      <a:endParaRPr lang="zh-CN" altLang="en-US" sz="2800" b="1" dirty="0">
                        <a:latin typeface="幼圆" pitchFamily="49" charset="-122"/>
                        <a:ea typeface="幼圆" pitchFamily="49" charset="-122"/>
                      </a:endParaRPr>
                    </a:p>
                  </a:txBody>
                  <a:tcPr/>
                </a:tc>
                <a:tc vMerge="1">
                  <a:txBody>
                    <a:bodyPr/>
                    <a:lstStyle/>
                    <a:p>
                      <a:endParaRPr lang="zh-CN" altLang="en-US" dirty="0"/>
                    </a:p>
                  </a:txBody>
                  <a:tcPr/>
                </a:tc>
              </a:tr>
            </a:tbl>
          </a:graphicData>
        </a:graphic>
      </p:graphicFrame>
      <p:sp>
        <p:nvSpPr>
          <p:cNvPr id="4" name="TextBox 3"/>
          <p:cNvSpPr txBox="1"/>
          <p:nvPr/>
        </p:nvSpPr>
        <p:spPr>
          <a:xfrm>
            <a:off x="1619672" y="1772816"/>
            <a:ext cx="2880318" cy="1815882"/>
          </a:xfrm>
          <a:prstGeom prst="rect">
            <a:avLst/>
          </a:prstGeom>
          <a:noFill/>
        </p:spPr>
        <p:txBody>
          <a:bodyPr wrap="square" rtlCol="0">
            <a:spAutoFit/>
          </a:bodyPr>
          <a:lstStyle/>
          <a:p>
            <a:r>
              <a:rPr lang="zh-CN" altLang="en-US" sz="2800" b="1" dirty="0" smtClean="0">
                <a:latin typeface="楷体" pitchFamily="49" charset="-122"/>
                <a:ea typeface="楷体" pitchFamily="49" charset="-122"/>
              </a:rPr>
              <a:t>主要体现在神庙。神庙四周以廊柱环绕，柱身有粗有细。</a:t>
            </a:r>
            <a:endParaRPr lang="zh-CN" altLang="en-US" sz="2800" b="1" dirty="0">
              <a:latin typeface="楷体" pitchFamily="49" charset="-122"/>
              <a:ea typeface="楷体" pitchFamily="49" charset="-122"/>
            </a:endParaRPr>
          </a:p>
        </p:txBody>
      </p:sp>
      <p:sp>
        <p:nvSpPr>
          <p:cNvPr id="6" name="TextBox 5"/>
          <p:cNvSpPr txBox="1"/>
          <p:nvPr/>
        </p:nvSpPr>
        <p:spPr>
          <a:xfrm>
            <a:off x="1619672" y="3588698"/>
            <a:ext cx="2880318" cy="2677656"/>
          </a:xfrm>
          <a:prstGeom prst="rect">
            <a:avLst/>
          </a:prstGeom>
          <a:noFill/>
        </p:spPr>
        <p:txBody>
          <a:bodyPr wrap="square" rtlCol="0">
            <a:spAutoFit/>
          </a:bodyPr>
          <a:lstStyle/>
          <a:p>
            <a:r>
              <a:rPr lang="zh-CN" altLang="en-US" sz="2800" b="1" dirty="0" smtClean="0">
                <a:latin typeface="楷体" pitchFamily="49" charset="-122"/>
                <a:ea typeface="楷体" pitchFamily="49" charset="-122"/>
              </a:rPr>
              <a:t>吸收了希腊建筑的特点，并有所创新，如石拱门、穹顶等，既坚固结实，又华丽宏伟。</a:t>
            </a:r>
            <a:endParaRPr lang="zh-CN" altLang="en-US" sz="2800" b="1" dirty="0">
              <a:latin typeface="楷体" pitchFamily="49" charset="-122"/>
              <a:ea typeface="楷体" pitchFamily="49" charset="-122"/>
            </a:endParaRPr>
          </a:p>
        </p:txBody>
      </p:sp>
      <p:sp>
        <p:nvSpPr>
          <p:cNvPr id="7" name="TextBox 6"/>
          <p:cNvSpPr txBox="1"/>
          <p:nvPr/>
        </p:nvSpPr>
        <p:spPr>
          <a:xfrm>
            <a:off x="4656557" y="2203703"/>
            <a:ext cx="1935834" cy="954107"/>
          </a:xfrm>
          <a:prstGeom prst="rect">
            <a:avLst/>
          </a:prstGeom>
          <a:noFill/>
        </p:spPr>
        <p:txBody>
          <a:bodyPr wrap="square" rtlCol="0">
            <a:spAutoFit/>
          </a:bodyPr>
          <a:lstStyle/>
          <a:p>
            <a:r>
              <a:rPr lang="zh-CN" altLang="en-US" sz="2800" b="1" dirty="0" smtClean="0">
                <a:latin typeface="楷体" pitchFamily="49" charset="-122"/>
                <a:ea typeface="楷体" pitchFamily="49" charset="-122"/>
              </a:rPr>
              <a:t>雅典帕特农神庙</a:t>
            </a:r>
            <a:endParaRPr lang="zh-CN" altLang="en-US" sz="2800" b="1" dirty="0">
              <a:latin typeface="楷体" pitchFamily="49" charset="-122"/>
              <a:ea typeface="楷体" pitchFamily="49" charset="-122"/>
            </a:endParaRPr>
          </a:p>
        </p:txBody>
      </p:sp>
      <p:sp>
        <p:nvSpPr>
          <p:cNvPr id="8" name="TextBox 7"/>
          <p:cNvSpPr txBox="1"/>
          <p:nvPr/>
        </p:nvSpPr>
        <p:spPr>
          <a:xfrm>
            <a:off x="4655391" y="3588698"/>
            <a:ext cx="1935834" cy="2677656"/>
          </a:xfrm>
          <a:prstGeom prst="rect">
            <a:avLst/>
          </a:prstGeom>
          <a:noFill/>
        </p:spPr>
        <p:txBody>
          <a:bodyPr wrap="square" rtlCol="0">
            <a:spAutoFit/>
          </a:bodyPr>
          <a:lstStyle/>
          <a:p>
            <a:r>
              <a:rPr lang="zh-CN" altLang="en-US" sz="2800" b="1" dirty="0" smtClean="0">
                <a:latin typeface="楷体" pitchFamily="49" charset="-122"/>
                <a:ea typeface="楷体" pitchFamily="49" charset="-122"/>
              </a:rPr>
              <a:t>罗马大竞技场；引水道工程；凯旋门、方尖碑和万神庙</a:t>
            </a:r>
            <a:endParaRPr lang="zh-CN" altLang="en-US" sz="2800" b="1" dirty="0">
              <a:latin typeface="楷体" pitchFamily="49" charset="-122"/>
              <a:ea typeface="楷体" pitchFamily="49" charset="-122"/>
            </a:endParaRPr>
          </a:p>
        </p:txBody>
      </p:sp>
      <p:sp>
        <p:nvSpPr>
          <p:cNvPr id="9" name="TextBox 8"/>
          <p:cNvSpPr txBox="1"/>
          <p:nvPr/>
        </p:nvSpPr>
        <p:spPr>
          <a:xfrm>
            <a:off x="6772435" y="2420888"/>
            <a:ext cx="1832013" cy="3108543"/>
          </a:xfrm>
          <a:prstGeom prst="rect">
            <a:avLst/>
          </a:prstGeom>
          <a:noFill/>
        </p:spPr>
        <p:txBody>
          <a:bodyPr wrap="square" rtlCol="0">
            <a:spAutoFit/>
          </a:bodyPr>
          <a:lstStyle/>
          <a:p>
            <a:r>
              <a:rPr lang="zh-CN" altLang="en-US" sz="2800" b="1" dirty="0" smtClean="0">
                <a:latin typeface="楷体" pitchFamily="49" charset="-122"/>
                <a:ea typeface="楷体" pitchFamily="49" charset="-122"/>
              </a:rPr>
              <a:t>希腊、罗马的建筑艺术对后世的建筑风格产生了深远影响。</a:t>
            </a:r>
            <a:endParaRPr lang="zh-CN" altLang="en-US" sz="2800" b="1" dirty="0">
              <a:latin typeface="楷体" pitchFamily="49" charset="-122"/>
              <a:ea typeface="楷体" pitchFamily="49" charset="-122"/>
            </a:endParaRPr>
          </a:p>
        </p:txBody>
      </p:sp>
    </p:spTree>
    <p:extLst>
      <p:ext uri="{BB962C8B-B14F-4D97-AF65-F5344CB8AC3E}">
        <p14:creationId xmlns:p14="http://schemas.microsoft.com/office/powerpoint/2010/main" val="42178240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392694">
            <a:off x="342796" y="3551276"/>
            <a:ext cx="4317627" cy="282284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284840">
            <a:off x="460883" y="446060"/>
            <a:ext cx="4185469" cy="293989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
        <p:nvSpPr>
          <p:cNvPr id="2" name="矩形 1"/>
          <p:cNvSpPr/>
          <p:nvPr/>
        </p:nvSpPr>
        <p:spPr>
          <a:xfrm>
            <a:off x="5004048" y="260648"/>
            <a:ext cx="3923928" cy="6370975"/>
          </a:xfrm>
          <a:prstGeom prst="rect">
            <a:avLst/>
          </a:prstGeom>
        </p:spPr>
        <p:txBody>
          <a:bodyPr wrap="square">
            <a:spAutoFit/>
          </a:bodyPr>
          <a:lstStyle/>
          <a:p>
            <a:r>
              <a:rPr lang="zh-CN" altLang="en-US" sz="2400" b="1" dirty="0" smtClean="0">
                <a:latin typeface="楷体" pitchFamily="49" charset="-122"/>
                <a:ea typeface="楷体" pitchFamily="49" charset="-122"/>
              </a:rPr>
              <a:t>    帕特</a:t>
            </a:r>
            <a:r>
              <a:rPr lang="zh-CN" altLang="en-US" sz="2400" b="1" dirty="0">
                <a:latin typeface="楷体" pitchFamily="49" charset="-122"/>
                <a:ea typeface="楷体" pitchFamily="49" charset="-122"/>
              </a:rPr>
              <a:t>农神庙位于希腊共和国首都雅典卫城坐落的古城堡中心、石灰岩的山岗上，耸峙着一座巍峨的矩形建筑物，神庙矗立在卫城的</a:t>
            </a:r>
            <a:r>
              <a:rPr lang="zh-CN" altLang="en-US" sz="2400" b="1" dirty="0" smtClean="0">
                <a:latin typeface="楷体" pitchFamily="49" charset="-122"/>
                <a:ea typeface="楷体" pitchFamily="49" charset="-122"/>
              </a:rPr>
              <a:t>最高点。</a:t>
            </a:r>
            <a:endParaRPr lang="zh-CN" altLang="en-US" sz="2400" b="1" dirty="0">
              <a:latin typeface="楷体" pitchFamily="49" charset="-122"/>
              <a:ea typeface="楷体" pitchFamily="49" charset="-122"/>
            </a:endParaRPr>
          </a:p>
          <a:p>
            <a:r>
              <a:rPr lang="zh-CN" altLang="en-US" sz="2400" b="1" dirty="0" smtClean="0">
                <a:latin typeface="楷体" pitchFamily="49" charset="-122"/>
                <a:ea typeface="楷体" pitchFamily="49" charset="-122"/>
              </a:rPr>
              <a:t>    神庙</a:t>
            </a:r>
            <a:r>
              <a:rPr lang="zh-CN" altLang="en-US" sz="2400" b="1" dirty="0">
                <a:latin typeface="楷体" pitchFamily="49" charset="-122"/>
                <a:ea typeface="楷体" pitchFamily="49" charset="-122"/>
              </a:rPr>
              <a:t>历经两千多年的沧桑之变，如今庙顶已坍塌，雕像荡然无存，浮雕剥蚀严重，但从巍然屹立的柱廊中，还可以看出神庙当年的丰姿</a:t>
            </a:r>
            <a:r>
              <a:rPr lang="zh-CN" altLang="en-US" sz="2400" b="1" dirty="0" smtClean="0">
                <a:latin typeface="楷体" pitchFamily="49" charset="-122"/>
                <a:ea typeface="楷体" pitchFamily="49" charset="-122"/>
              </a:rPr>
              <a:t>。</a:t>
            </a:r>
            <a:endParaRPr lang="en-US" altLang="zh-CN" sz="2400" b="1" dirty="0" smtClean="0">
              <a:latin typeface="楷体" pitchFamily="49" charset="-122"/>
              <a:ea typeface="楷体" pitchFamily="49" charset="-122"/>
            </a:endParaRPr>
          </a:p>
          <a:p>
            <a:r>
              <a:rPr lang="zh-CN" altLang="en-US" sz="2400" b="1" dirty="0" smtClean="0">
                <a:latin typeface="楷体" pitchFamily="49" charset="-122"/>
                <a:ea typeface="楷体" pitchFamily="49" charset="-122"/>
              </a:rPr>
              <a:t>    帕特</a:t>
            </a:r>
            <a:r>
              <a:rPr lang="zh-CN" altLang="en-US" sz="2400" b="1" dirty="0">
                <a:latin typeface="楷体" pitchFamily="49" charset="-122"/>
                <a:ea typeface="楷体" pitchFamily="49" charset="-122"/>
              </a:rPr>
              <a:t>农神庙也译为“巴特农神庙”，是雅典卫城最重要的主体建筑。帕特农神庙之名出于雅典娜的别号。柱式上，帕特农神庙采用的多立克柱式。</a:t>
            </a:r>
          </a:p>
        </p:txBody>
      </p:sp>
    </p:spTree>
    <p:extLst>
      <p:ext uri="{BB962C8B-B14F-4D97-AF65-F5344CB8AC3E}">
        <p14:creationId xmlns:p14="http://schemas.microsoft.com/office/powerpoint/2010/main" val="124941586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0860" y="363835"/>
            <a:ext cx="4338240" cy="29931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8590" y="3573016"/>
            <a:ext cx="4338240" cy="28083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TextBox 1"/>
          <p:cNvSpPr txBox="1"/>
          <p:nvPr/>
        </p:nvSpPr>
        <p:spPr>
          <a:xfrm>
            <a:off x="251520" y="363835"/>
            <a:ext cx="3960440" cy="6217087"/>
          </a:xfrm>
          <a:prstGeom prst="rect">
            <a:avLst/>
          </a:prstGeom>
          <a:noFill/>
        </p:spPr>
        <p:txBody>
          <a:bodyPr wrap="square" rtlCol="0">
            <a:spAutoFit/>
          </a:bodyPr>
          <a:lstStyle/>
          <a:p>
            <a:r>
              <a:rPr lang="zh-CN" altLang="en-US" sz="2400" b="1" dirty="0" smtClean="0">
                <a:latin typeface="楷体" pitchFamily="49" charset="-122"/>
                <a:ea typeface="楷体" pitchFamily="49" charset="-122"/>
              </a:rPr>
              <a:t>    </a:t>
            </a:r>
            <a:r>
              <a:rPr lang="zh-CN" altLang="en-US" sz="2200" b="1" dirty="0" smtClean="0">
                <a:latin typeface="楷体" pitchFamily="49" charset="-122"/>
                <a:ea typeface="楷体" pitchFamily="49" charset="-122"/>
              </a:rPr>
              <a:t>罗马</a:t>
            </a:r>
            <a:r>
              <a:rPr lang="zh-CN" altLang="en-US" sz="2200" b="1" dirty="0">
                <a:latin typeface="楷体" pitchFamily="49" charset="-122"/>
                <a:ea typeface="楷体" pitchFamily="49" charset="-122"/>
              </a:rPr>
              <a:t>斗兽场，原名弗拉维圆形</a:t>
            </a:r>
            <a:r>
              <a:rPr lang="zh-CN" altLang="en-US" sz="2200" b="1" dirty="0" smtClean="0">
                <a:latin typeface="楷体" pitchFamily="49" charset="-122"/>
                <a:ea typeface="楷体" pitchFamily="49" charset="-122"/>
              </a:rPr>
              <a:t>剧场。</a:t>
            </a:r>
            <a:r>
              <a:rPr lang="zh-CN" altLang="en-US" sz="2200" b="1" dirty="0">
                <a:latin typeface="楷体" pitchFamily="49" charset="-122"/>
                <a:ea typeface="楷体" pitchFamily="49" charset="-122"/>
              </a:rPr>
              <a:t>是古罗马帝国专供奴隶主、贵族和自由民观看斗兽或奴隶角斗的</a:t>
            </a:r>
            <a:r>
              <a:rPr lang="zh-CN" altLang="en-US" sz="2200" b="1" dirty="0" smtClean="0">
                <a:latin typeface="楷体" pitchFamily="49" charset="-122"/>
                <a:ea typeface="楷体" pitchFamily="49" charset="-122"/>
              </a:rPr>
              <a:t>地方</a:t>
            </a:r>
            <a:r>
              <a:rPr lang="zh-CN" altLang="en-US" sz="2200" b="1" dirty="0">
                <a:latin typeface="楷体" pitchFamily="49" charset="-122"/>
                <a:ea typeface="楷体" pitchFamily="49" charset="-122"/>
              </a:rPr>
              <a:t>。</a:t>
            </a:r>
            <a:r>
              <a:rPr lang="zh-CN" altLang="en-US" sz="2200" b="1" dirty="0" smtClean="0">
                <a:latin typeface="楷体" pitchFamily="49" charset="-122"/>
                <a:ea typeface="楷体" pitchFamily="49" charset="-122"/>
              </a:rPr>
              <a:t>建</a:t>
            </a:r>
            <a:r>
              <a:rPr lang="zh-CN" altLang="en-US" sz="2200" b="1" dirty="0">
                <a:latin typeface="楷体" pitchFamily="49" charset="-122"/>
                <a:ea typeface="楷体" pitchFamily="49" charset="-122"/>
              </a:rPr>
              <a:t>于</a:t>
            </a:r>
            <a:r>
              <a:rPr lang="en-US" altLang="zh-CN" sz="2200" b="1" dirty="0" smtClean="0">
                <a:latin typeface="楷体" pitchFamily="49" charset="-122"/>
                <a:ea typeface="楷体" pitchFamily="49" charset="-122"/>
              </a:rPr>
              <a:t>72—80</a:t>
            </a:r>
            <a:r>
              <a:rPr lang="zh-CN" altLang="en-US" sz="2200" b="1" dirty="0">
                <a:latin typeface="楷体" pitchFamily="49" charset="-122"/>
                <a:ea typeface="楷体" pitchFamily="49" charset="-122"/>
              </a:rPr>
              <a:t>年间，是古罗马文明的象征。遗址位于意大利首都罗马市中心，它在威尼斯广场的南面，古罗马市场附近。</a:t>
            </a:r>
          </a:p>
          <a:p>
            <a:r>
              <a:rPr lang="zh-CN" altLang="en-US" sz="2200" b="1" dirty="0" smtClean="0">
                <a:latin typeface="楷体" pitchFamily="49" charset="-122"/>
                <a:ea typeface="楷体" pitchFamily="49" charset="-122"/>
              </a:rPr>
              <a:t>    从</a:t>
            </a:r>
            <a:r>
              <a:rPr lang="zh-CN" altLang="en-US" sz="2200" b="1" dirty="0">
                <a:latin typeface="楷体" pitchFamily="49" charset="-122"/>
                <a:ea typeface="楷体" pitchFamily="49" charset="-122"/>
              </a:rPr>
              <a:t>外观上看，它呈正圆形；俯瞰时，它是椭圆形的。它的占地面积约</a:t>
            </a:r>
            <a:r>
              <a:rPr lang="en-US" altLang="zh-CN" sz="2200" b="1" dirty="0">
                <a:latin typeface="楷体" pitchFamily="49" charset="-122"/>
                <a:ea typeface="楷体" pitchFamily="49" charset="-122"/>
              </a:rPr>
              <a:t>2</a:t>
            </a:r>
            <a:r>
              <a:rPr lang="zh-CN" altLang="en-US" sz="2200" b="1" dirty="0">
                <a:latin typeface="楷体" pitchFamily="49" charset="-122"/>
                <a:ea typeface="楷体" pitchFamily="49" charset="-122"/>
              </a:rPr>
              <a:t>万</a:t>
            </a:r>
            <a:r>
              <a:rPr lang="zh-CN" altLang="en-US" sz="2200" b="1" dirty="0" smtClean="0">
                <a:latin typeface="楷体" pitchFamily="49" charset="-122"/>
                <a:ea typeface="楷体" pitchFamily="49" charset="-122"/>
              </a:rPr>
              <a:t>平方米，可容纳</a:t>
            </a:r>
            <a:r>
              <a:rPr lang="zh-CN" altLang="en-US" sz="2200" b="1" dirty="0">
                <a:latin typeface="楷体" pitchFamily="49" charset="-122"/>
                <a:ea typeface="楷体" pitchFamily="49" charset="-122"/>
              </a:rPr>
              <a:t>近九万人数的观众</a:t>
            </a:r>
            <a:r>
              <a:rPr lang="zh-CN" altLang="en-US" sz="2200" b="1" dirty="0" smtClean="0">
                <a:latin typeface="楷体" pitchFamily="49" charset="-122"/>
                <a:ea typeface="楷体" pitchFamily="49" charset="-122"/>
              </a:rPr>
              <a:t>。</a:t>
            </a:r>
            <a:endParaRPr lang="en-US" altLang="zh-CN" sz="2200" b="1" dirty="0" smtClean="0">
              <a:latin typeface="楷体" pitchFamily="49" charset="-122"/>
              <a:ea typeface="楷体" pitchFamily="49" charset="-122"/>
            </a:endParaRPr>
          </a:p>
          <a:p>
            <a:r>
              <a:rPr lang="zh-CN" altLang="en-US" sz="2200" b="1" dirty="0" smtClean="0">
                <a:latin typeface="楷体" pitchFamily="49" charset="-122"/>
                <a:ea typeface="楷体" pitchFamily="49" charset="-122"/>
              </a:rPr>
              <a:t>    斗兽场围墙</a:t>
            </a:r>
            <a:r>
              <a:rPr lang="zh-CN" altLang="en-US" sz="2200" b="1" dirty="0">
                <a:latin typeface="楷体" pitchFamily="49" charset="-122"/>
                <a:ea typeface="楷体" pitchFamily="49" charset="-122"/>
              </a:rPr>
              <a:t>共分四层，前三层均有柱式装饰，依次为多立克柱式、爱奥尼柱式、科林斯柱式，也就是在古代雅典看到的三种柱式</a:t>
            </a:r>
            <a:r>
              <a:rPr lang="zh-CN" altLang="en-US" sz="2200" b="1" dirty="0" smtClean="0">
                <a:latin typeface="楷体" pitchFamily="49" charset="-122"/>
                <a:ea typeface="楷体" pitchFamily="49" charset="-122"/>
              </a:rPr>
              <a:t>。罗马斗</a:t>
            </a:r>
            <a:r>
              <a:rPr lang="zh-CN" altLang="en-US" sz="2200" b="1" dirty="0">
                <a:latin typeface="楷体" pitchFamily="49" charset="-122"/>
                <a:ea typeface="楷体" pitchFamily="49" charset="-122"/>
              </a:rPr>
              <a:t>兽场以宏伟、独特的造型闻名于世。</a:t>
            </a:r>
          </a:p>
        </p:txBody>
      </p:sp>
    </p:spTree>
    <p:extLst>
      <p:ext uri="{BB962C8B-B14F-4D97-AF65-F5344CB8AC3E}">
        <p14:creationId xmlns:p14="http://schemas.microsoft.com/office/powerpoint/2010/main" val="3652858650"/>
      </p:ext>
    </p:extLst>
  </p:cSld>
  <p:clrMapOvr>
    <a:masterClrMapping/>
  </p:clrMapOvr>
  <mc:AlternateContent xmlns:mc="http://schemas.openxmlformats.org/markup-compatibility/2006">
    <mc:Choice xmlns:p14="http://schemas.microsoft.com/office/powerpoint/2010/main" Requires="p14">
      <p:transition spd="slow" p14:dur="800">
        <p:diamond/>
      </p:transition>
    </mc:Choice>
    <mc:Fallback>
      <p:transition spd="slow">
        <p:diamon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370" y="597098"/>
            <a:ext cx="4052614" cy="275989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4" name="Picture 8" descr="40"/>
          <p:cNvPicPr>
            <a:picLocks noChangeAspect="1" noChangeArrowheads="1"/>
          </p:cNvPicPr>
          <p:nvPr/>
        </p:nvPicPr>
        <p:blipFill>
          <a:blip r:embed="rId3"/>
          <a:srcRect/>
          <a:stretch>
            <a:fillRect/>
          </a:stretch>
        </p:blipFill>
        <p:spPr bwMode="auto">
          <a:xfrm flipH="1">
            <a:off x="4716016" y="607614"/>
            <a:ext cx="4052614" cy="274937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72716" y="3645024"/>
            <a:ext cx="4052614" cy="273630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2758" y="3645024"/>
            <a:ext cx="4035871" cy="273630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TextBox 1"/>
          <p:cNvSpPr txBox="1"/>
          <p:nvPr/>
        </p:nvSpPr>
        <p:spPr>
          <a:xfrm>
            <a:off x="1642939" y="625236"/>
            <a:ext cx="1512168" cy="40011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zh-CN" altLang="en-US" sz="2000" b="1" dirty="0" smtClean="0">
                <a:latin typeface="隶书" pitchFamily="49" charset="-122"/>
                <a:ea typeface="隶书" pitchFamily="49" charset="-122"/>
              </a:rPr>
              <a:t>引水道工程</a:t>
            </a:r>
            <a:endParaRPr lang="zh-CN" altLang="en-US" sz="2000" b="1" dirty="0">
              <a:latin typeface="隶书" pitchFamily="49" charset="-122"/>
              <a:ea typeface="隶书" pitchFamily="49" charset="-122"/>
            </a:endParaRPr>
          </a:p>
        </p:txBody>
      </p:sp>
      <p:sp>
        <p:nvSpPr>
          <p:cNvPr id="8" name="TextBox 7"/>
          <p:cNvSpPr txBox="1"/>
          <p:nvPr/>
        </p:nvSpPr>
        <p:spPr>
          <a:xfrm>
            <a:off x="5801628" y="628053"/>
            <a:ext cx="1898130" cy="40011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zh-CN" altLang="en-US" sz="2000" b="1" dirty="0" smtClean="0">
                <a:latin typeface="隶书" pitchFamily="49" charset="-122"/>
                <a:ea typeface="隶书" pitchFamily="49" charset="-122"/>
              </a:rPr>
              <a:t>古罗马凯旋门</a:t>
            </a:r>
            <a:endParaRPr lang="zh-CN" altLang="en-US" sz="2000" b="1" dirty="0">
              <a:latin typeface="隶书" pitchFamily="49" charset="-122"/>
              <a:ea typeface="隶书" pitchFamily="49" charset="-122"/>
            </a:endParaRPr>
          </a:p>
        </p:txBody>
      </p:sp>
      <p:sp>
        <p:nvSpPr>
          <p:cNvPr id="9" name="TextBox 8"/>
          <p:cNvSpPr txBox="1"/>
          <p:nvPr/>
        </p:nvSpPr>
        <p:spPr>
          <a:xfrm>
            <a:off x="1701986" y="5981218"/>
            <a:ext cx="1394073" cy="40011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zh-CN" altLang="en-US" sz="2000" b="1" dirty="0" smtClean="0">
                <a:latin typeface="隶书" pitchFamily="49" charset="-122"/>
                <a:ea typeface="隶书" pitchFamily="49" charset="-122"/>
              </a:rPr>
              <a:t>方尖碑</a:t>
            </a:r>
            <a:endParaRPr lang="zh-CN" altLang="en-US" sz="2000" b="1" dirty="0">
              <a:latin typeface="隶书" pitchFamily="49" charset="-122"/>
              <a:ea typeface="隶书" pitchFamily="49" charset="-122"/>
            </a:endParaRPr>
          </a:p>
        </p:txBody>
      </p:sp>
      <p:sp>
        <p:nvSpPr>
          <p:cNvPr id="10" name="TextBox 9"/>
          <p:cNvSpPr txBox="1"/>
          <p:nvPr/>
        </p:nvSpPr>
        <p:spPr>
          <a:xfrm>
            <a:off x="6085475" y="5981218"/>
            <a:ext cx="1313695" cy="40011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zh-CN" altLang="en-US" sz="2000" b="1" dirty="0" smtClean="0">
                <a:latin typeface="隶书" pitchFamily="49" charset="-122"/>
                <a:ea typeface="隶书" pitchFamily="49" charset="-122"/>
              </a:rPr>
              <a:t>万神庙</a:t>
            </a:r>
            <a:endParaRPr lang="zh-CN" altLang="en-US" sz="2000" b="1" dirty="0">
              <a:latin typeface="隶书" pitchFamily="49" charset="-122"/>
              <a:ea typeface="隶书" pitchFamily="49" charset="-122"/>
            </a:endParaRPr>
          </a:p>
        </p:txBody>
      </p:sp>
    </p:spTree>
    <p:extLst>
      <p:ext uri="{BB962C8B-B14F-4D97-AF65-F5344CB8AC3E}">
        <p14:creationId xmlns:p14="http://schemas.microsoft.com/office/powerpoint/2010/main" val="2458640203"/>
      </p:ext>
    </p:extLst>
  </p:cSld>
  <p:clrMapOvr>
    <a:masterClrMapping/>
  </p:clrMapOvr>
  <p:transition spd="slow">
    <p:wheel spokes="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404664"/>
            <a:ext cx="4104456" cy="316835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404665"/>
            <a:ext cx="4104456" cy="316835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251520" y="3645024"/>
            <a:ext cx="8496944" cy="3046988"/>
          </a:xfrm>
          <a:prstGeom prst="rect">
            <a:avLst/>
          </a:prstGeom>
        </p:spPr>
        <p:txBody>
          <a:bodyPr wrap="square">
            <a:spAutoFit/>
          </a:bodyPr>
          <a:lstStyle/>
          <a:p>
            <a:r>
              <a:rPr lang="zh-CN" altLang="en-US" sz="2400" b="1" dirty="0" smtClean="0">
                <a:latin typeface="楷体" pitchFamily="49" charset="-122"/>
                <a:ea typeface="楷体" pitchFamily="49" charset="-122"/>
              </a:rPr>
              <a:t>    万</a:t>
            </a:r>
            <a:r>
              <a:rPr lang="zh-CN" altLang="en-US" sz="2400" b="1" dirty="0">
                <a:latin typeface="楷体" pitchFamily="49" charset="-122"/>
                <a:ea typeface="楷体" pitchFamily="49" charset="-122"/>
              </a:rPr>
              <a:t>神殿，又译万神庙、潘提翁神殿，是至今完整保存的唯一一座罗马帝国时期建筑，始建于公元前</a:t>
            </a:r>
            <a:r>
              <a:rPr lang="en-US" altLang="zh-CN" sz="2400" b="1" dirty="0">
                <a:latin typeface="楷体" pitchFamily="49" charset="-122"/>
                <a:ea typeface="楷体" pitchFamily="49" charset="-122"/>
              </a:rPr>
              <a:t>27-25</a:t>
            </a:r>
            <a:r>
              <a:rPr lang="zh-CN" altLang="en-US" sz="2400" b="1" dirty="0">
                <a:latin typeface="楷体" pitchFamily="49" charset="-122"/>
                <a:ea typeface="楷体" pitchFamily="49" charset="-122"/>
              </a:rPr>
              <a:t>年，由罗马帝国首任皇帝屋大维的女婿阿格里帕建造，用以供奉奥林匹亚山上诸神，可谓奥古斯都时期的经典建筑</a:t>
            </a:r>
            <a:r>
              <a:rPr lang="zh-CN" altLang="en-US" sz="2400" b="1" dirty="0" smtClean="0">
                <a:latin typeface="楷体" pitchFamily="49" charset="-122"/>
                <a:ea typeface="楷体" pitchFamily="49" charset="-122"/>
              </a:rPr>
              <a:t>。</a:t>
            </a:r>
            <a:endParaRPr lang="en-US" altLang="zh-CN" sz="2400" b="1" dirty="0" smtClean="0">
              <a:latin typeface="楷体" pitchFamily="49" charset="-122"/>
              <a:ea typeface="楷体" pitchFamily="49" charset="-122"/>
            </a:endParaRPr>
          </a:p>
          <a:p>
            <a:r>
              <a:rPr lang="zh-CN" altLang="en-US" sz="2400" b="1" dirty="0" smtClean="0">
                <a:latin typeface="楷体" pitchFamily="49" charset="-122"/>
                <a:ea typeface="楷体" pitchFamily="49" charset="-122"/>
              </a:rPr>
              <a:t>    穹顶</a:t>
            </a:r>
            <a:r>
              <a:rPr lang="zh-CN" altLang="en-US" sz="2400" b="1" dirty="0">
                <a:latin typeface="楷体" pitchFamily="49" charset="-122"/>
                <a:ea typeface="楷体" pitchFamily="49" charset="-122"/>
              </a:rPr>
              <a:t>直径</a:t>
            </a:r>
            <a:r>
              <a:rPr lang="en-US" altLang="zh-CN" sz="2400" b="1" dirty="0">
                <a:latin typeface="楷体" pitchFamily="49" charset="-122"/>
                <a:ea typeface="楷体" pitchFamily="49" charset="-122"/>
              </a:rPr>
              <a:t>43.3</a:t>
            </a:r>
            <a:r>
              <a:rPr lang="zh-CN" altLang="en-US" sz="2400" b="1" dirty="0">
                <a:latin typeface="楷体" pitchFamily="49" charset="-122"/>
                <a:ea typeface="楷体" pitchFamily="49" charset="-122"/>
              </a:rPr>
              <a:t>米，大圆顶的基座从总高度的一半的地方开始建起。殿顶圆形曲线继续向下延伸，形成一个完整的球体与地相接。这是建筑史上的奇迹，表现出古罗马的建筑师们高深的建筑知识和深奥的计算方法。</a:t>
            </a:r>
          </a:p>
        </p:txBody>
      </p:sp>
    </p:spTree>
    <p:extLst>
      <p:ext uri="{BB962C8B-B14F-4D97-AF65-F5344CB8AC3E}">
        <p14:creationId xmlns:p14="http://schemas.microsoft.com/office/powerpoint/2010/main" val="3391037592"/>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3868" y="1484784"/>
            <a:ext cx="7416824" cy="3416320"/>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50000"/>
              </a:lnSpc>
            </a:pPr>
            <a:r>
              <a:rPr lang="zh-CN" altLang="en-US"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rPr>
              <a:t>第</a:t>
            </a:r>
            <a:r>
              <a:rPr lang="en-US" altLang="zh-CN"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rPr>
              <a:t>6</a:t>
            </a:r>
            <a:r>
              <a:rPr lang="zh-CN" altLang="en-US"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rPr>
              <a:t>课  希腊罗马古典文化</a:t>
            </a:r>
            <a:endParaRPr lang="zh-CN" altLang="en-US"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endParaRPr>
          </a:p>
        </p:txBody>
      </p:sp>
    </p:spTree>
    <p:extLst>
      <p:ext uri="{BB962C8B-B14F-4D97-AF65-F5344CB8AC3E}">
        <p14:creationId xmlns:p14="http://schemas.microsoft.com/office/powerpoint/2010/main" val="4248921997"/>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2440321"/>
            <a:ext cx="7344816" cy="1200329"/>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rPr>
              <a:t>三、哲学和法学</a:t>
            </a:r>
            <a:endParaRPr lang="zh-CN" altLang="en-US"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endParaRPr>
          </a:p>
        </p:txBody>
      </p:sp>
    </p:spTree>
    <p:extLst>
      <p:ext uri="{BB962C8B-B14F-4D97-AF65-F5344CB8AC3E}">
        <p14:creationId xmlns:p14="http://schemas.microsoft.com/office/powerpoint/2010/main" val="241878079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269266"/>
            <a:ext cx="2592288" cy="707886"/>
          </a:xfrm>
          <a:prstGeom prst="rect">
            <a:avLst/>
          </a:prstGeom>
          <a:noFill/>
        </p:spPr>
        <p:txBody>
          <a:bodyPr wrap="square" rtlCol="0">
            <a:spAutoFit/>
          </a:bodyPr>
          <a:lstStyle/>
          <a:p>
            <a:r>
              <a:rPr lang="zh-CN" altLang="en-US"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rPr>
              <a:t>自主学习：</a:t>
            </a:r>
            <a:endParaRPr lang="zh-CN" altLang="en-US" sz="4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endParaRPr>
          </a:p>
        </p:txBody>
      </p:sp>
      <p:sp>
        <p:nvSpPr>
          <p:cNvPr id="3" name="TextBox 2"/>
          <p:cNvSpPr txBox="1"/>
          <p:nvPr/>
        </p:nvSpPr>
        <p:spPr>
          <a:xfrm>
            <a:off x="2627784" y="352961"/>
            <a:ext cx="5112568" cy="584775"/>
          </a:xfrm>
          <a:prstGeom prst="rect">
            <a:avLst/>
          </a:prstGeom>
          <a:noFill/>
        </p:spPr>
        <p:txBody>
          <a:bodyPr wrap="square" rtlCol="0">
            <a:spAutoFit/>
          </a:bodyPr>
          <a:lstStyle/>
          <a:p>
            <a:r>
              <a:rPr lang="zh-CN" altLang="en-US" sz="3200" b="1" dirty="0" smtClean="0">
                <a:latin typeface="宋体" pitchFamily="2" charset="-122"/>
                <a:ea typeface="宋体" pitchFamily="2" charset="-122"/>
              </a:rPr>
              <a:t>阅读课本，完成下列表格。</a:t>
            </a:r>
            <a:endParaRPr lang="zh-CN" altLang="en-US" sz="3200" b="1" dirty="0">
              <a:latin typeface="宋体" pitchFamily="2" charset="-122"/>
              <a:ea typeface="宋体" pitchFamily="2"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988438496"/>
              </p:ext>
            </p:extLst>
          </p:nvPr>
        </p:nvGraphicFramePr>
        <p:xfrm>
          <a:off x="467544" y="1340768"/>
          <a:ext cx="8208912" cy="4464496"/>
        </p:xfrm>
        <a:graphic>
          <a:graphicData uri="http://schemas.openxmlformats.org/drawingml/2006/table">
            <a:tbl>
              <a:tblPr firstRow="1" bandRow="1">
                <a:tableStyleId>{5C22544A-7EE6-4342-B048-85BDC9FD1C3A}</a:tableStyleId>
              </a:tblPr>
              <a:tblGrid>
                <a:gridCol w="1728192"/>
                <a:gridCol w="6480720"/>
              </a:tblGrid>
              <a:tr h="683176">
                <a:tc>
                  <a:txBody>
                    <a:bodyPr/>
                    <a:lstStyle/>
                    <a:p>
                      <a:pPr algn="ctr"/>
                      <a:r>
                        <a:rPr lang="zh-CN" altLang="en-US" sz="2800" b="1" dirty="0" smtClean="0">
                          <a:latin typeface="幼圆" pitchFamily="49" charset="-122"/>
                          <a:ea typeface="幼圆" pitchFamily="49" charset="-122"/>
                        </a:rPr>
                        <a:t>哲学家</a:t>
                      </a:r>
                      <a:endParaRPr lang="zh-CN" altLang="en-US" sz="2800" b="1" dirty="0">
                        <a:latin typeface="幼圆" pitchFamily="49" charset="-122"/>
                        <a:ea typeface="幼圆" pitchFamily="49" charset="-122"/>
                      </a:endParaRPr>
                    </a:p>
                  </a:txBody>
                  <a:tcPr/>
                </a:tc>
                <a:tc>
                  <a:txBody>
                    <a:bodyPr/>
                    <a:lstStyle/>
                    <a:p>
                      <a:pPr algn="ctr"/>
                      <a:r>
                        <a:rPr lang="zh-CN" altLang="en-US" sz="2800" b="1" dirty="0" smtClean="0">
                          <a:latin typeface="幼圆" pitchFamily="49" charset="-122"/>
                          <a:ea typeface="幼圆" pitchFamily="49" charset="-122"/>
                        </a:rPr>
                        <a:t>思想主张及成就</a:t>
                      </a:r>
                      <a:endParaRPr lang="zh-CN" altLang="en-US" sz="2800" b="1" dirty="0">
                        <a:latin typeface="幼圆" pitchFamily="49" charset="-122"/>
                        <a:ea typeface="幼圆" pitchFamily="49" charset="-122"/>
                      </a:endParaRPr>
                    </a:p>
                  </a:txBody>
                  <a:tcPr/>
                </a:tc>
              </a:tr>
              <a:tr h="1045016">
                <a:tc>
                  <a:txBody>
                    <a:bodyPr/>
                    <a:lstStyle/>
                    <a:p>
                      <a:pPr algn="ctr"/>
                      <a:r>
                        <a:rPr lang="zh-CN" altLang="en-US" sz="2800" b="1" dirty="0" smtClean="0">
                          <a:latin typeface="幼圆" pitchFamily="49" charset="-122"/>
                          <a:ea typeface="幼圆" pitchFamily="49" charset="-122"/>
                        </a:rPr>
                        <a:t>德谟克里特</a:t>
                      </a:r>
                      <a:endParaRPr lang="zh-CN" altLang="en-US" sz="2800" b="1" dirty="0">
                        <a:latin typeface="幼圆" pitchFamily="49" charset="-122"/>
                        <a:ea typeface="幼圆" pitchFamily="49" charset="-122"/>
                      </a:endParaRPr>
                    </a:p>
                  </a:txBody>
                  <a:tcPr/>
                </a:tc>
                <a:tc>
                  <a:txBody>
                    <a:bodyPr/>
                    <a:lstStyle/>
                    <a:p>
                      <a:pPr algn="ctr"/>
                      <a:endParaRPr lang="zh-CN" altLang="en-US" sz="2800" b="1" dirty="0">
                        <a:latin typeface="幼圆" pitchFamily="49" charset="-122"/>
                        <a:ea typeface="幼圆" pitchFamily="49" charset="-122"/>
                      </a:endParaRPr>
                    </a:p>
                  </a:txBody>
                  <a:tcPr/>
                </a:tc>
              </a:tr>
              <a:tr h="1584176">
                <a:tc>
                  <a:txBody>
                    <a:bodyPr/>
                    <a:lstStyle/>
                    <a:p>
                      <a:pPr algn="ctr"/>
                      <a:endParaRPr lang="en-US" altLang="zh-CN" sz="2800" b="1" dirty="0" smtClean="0">
                        <a:latin typeface="幼圆" pitchFamily="49" charset="-122"/>
                        <a:ea typeface="幼圆" pitchFamily="49" charset="-122"/>
                      </a:endParaRPr>
                    </a:p>
                    <a:p>
                      <a:pPr algn="ctr"/>
                      <a:r>
                        <a:rPr lang="zh-CN" altLang="en-US" sz="2800" b="1" dirty="0" smtClean="0">
                          <a:latin typeface="幼圆" pitchFamily="49" charset="-122"/>
                          <a:ea typeface="幼圆" pitchFamily="49" charset="-122"/>
                        </a:rPr>
                        <a:t>苏格拉底</a:t>
                      </a:r>
                      <a:endParaRPr lang="zh-CN" altLang="en-US" sz="2800" b="1" dirty="0">
                        <a:latin typeface="幼圆" pitchFamily="49" charset="-122"/>
                        <a:ea typeface="幼圆" pitchFamily="49" charset="-122"/>
                      </a:endParaRPr>
                    </a:p>
                  </a:txBody>
                  <a:tcPr/>
                </a:tc>
                <a:tc>
                  <a:txBody>
                    <a:bodyPr/>
                    <a:lstStyle/>
                    <a:p>
                      <a:pPr algn="ctr"/>
                      <a:endParaRPr lang="zh-CN" altLang="en-US" sz="2800" b="1" dirty="0">
                        <a:latin typeface="幼圆" pitchFamily="49" charset="-122"/>
                        <a:ea typeface="幼圆" pitchFamily="49" charset="-122"/>
                      </a:endParaRPr>
                    </a:p>
                  </a:txBody>
                  <a:tcPr/>
                </a:tc>
              </a:tr>
              <a:tr h="1152128">
                <a:tc>
                  <a:txBody>
                    <a:bodyPr/>
                    <a:lstStyle/>
                    <a:p>
                      <a:pPr algn="ctr"/>
                      <a:r>
                        <a:rPr lang="zh-CN" altLang="en-US" sz="2800" b="1" dirty="0" smtClean="0">
                          <a:latin typeface="幼圆" pitchFamily="49" charset="-122"/>
                          <a:ea typeface="幼圆" pitchFamily="49" charset="-122"/>
                        </a:rPr>
                        <a:t>亚里士多德</a:t>
                      </a:r>
                      <a:endParaRPr lang="zh-CN" altLang="en-US" sz="2800" b="1" dirty="0">
                        <a:latin typeface="幼圆" pitchFamily="49" charset="-122"/>
                        <a:ea typeface="幼圆" pitchFamily="49" charset="-122"/>
                      </a:endParaRPr>
                    </a:p>
                  </a:txBody>
                  <a:tcPr/>
                </a:tc>
                <a:tc>
                  <a:txBody>
                    <a:bodyPr/>
                    <a:lstStyle/>
                    <a:p>
                      <a:pPr algn="ctr"/>
                      <a:endParaRPr lang="zh-CN" altLang="en-US" sz="2800" b="1" dirty="0">
                        <a:latin typeface="幼圆" pitchFamily="49" charset="-122"/>
                        <a:ea typeface="幼圆" pitchFamily="49" charset="-122"/>
                      </a:endParaRPr>
                    </a:p>
                  </a:txBody>
                  <a:tcPr/>
                </a:tc>
              </a:tr>
            </a:tbl>
          </a:graphicData>
        </a:graphic>
      </p:graphicFrame>
      <p:sp>
        <p:nvSpPr>
          <p:cNvPr id="5" name="TextBox 4"/>
          <p:cNvSpPr txBox="1"/>
          <p:nvPr/>
        </p:nvSpPr>
        <p:spPr>
          <a:xfrm>
            <a:off x="2267744" y="2132856"/>
            <a:ext cx="6336704" cy="830997"/>
          </a:xfrm>
          <a:prstGeom prst="rect">
            <a:avLst/>
          </a:prstGeom>
          <a:noFill/>
        </p:spPr>
        <p:txBody>
          <a:bodyPr wrap="square" rtlCol="0">
            <a:spAutoFit/>
          </a:bodyPr>
          <a:lstStyle/>
          <a:p>
            <a:r>
              <a:rPr lang="zh-CN" altLang="en-US" sz="2400" b="1" dirty="0" smtClean="0">
                <a:latin typeface="楷体" pitchFamily="49" charset="-122"/>
                <a:ea typeface="楷体" pitchFamily="49" charset="-122"/>
              </a:rPr>
              <a:t>    提出了“</a:t>
            </a:r>
            <a:r>
              <a:rPr lang="zh-CN" altLang="en-US" sz="2400" b="1" dirty="0" smtClean="0">
                <a:solidFill>
                  <a:srgbClr val="FF0000"/>
                </a:solidFill>
                <a:latin typeface="楷体" pitchFamily="49" charset="-122"/>
                <a:ea typeface="楷体" pitchFamily="49" charset="-122"/>
              </a:rPr>
              <a:t>原子论</a:t>
            </a:r>
            <a:r>
              <a:rPr lang="zh-CN" altLang="en-US" sz="2400" b="1" dirty="0" smtClean="0">
                <a:latin typeface="楷体" pitchFamily="49" charset="-122"/>
                <a:ea typeface="楷体" pitchFamily="49" charset="-122"/>
              </a:rPr>
              <a:t>”，认为宇宙万物是由微小的“原子”组成</a:t>
            </a:r>
            <a:endParaRPr lang="zh-CN" altLang="en-US" sz="2400" b="1" dirty="0">
              <a:latin typeface="楷体" pitchFamily="49" charset="-122"/>
              <a:ea typeface="楷体" pitchFamily="49" charset="-122"/>
            </a:endParaRPr>
          </a:p>
        </p:txBody>
      </p:sp>
      <p:sp>
        <p:nvSpPr>
          <p:cNvPr id="6" name="TextBox 5"/>
          <p:cNvSpPr txBox="1"/>
          <p:nvPr/>
        </p:nvSpPr>
        <p:spPr>
          <a:xfrm>
            <a:off x="2267744" y="3281823"/>
            <a:ext cx="6336704" cy="1200329"/>
          </a:xfrm>
          <a:prstGeom prst="rect">
            <a:avLst/>
          </a:prstGeom>
          <a:noFill/>
        </p:spPr>
        <p:txBody>
          <a:bodyPr wrap="square" rtlCol="0">
            <a:spAutoFit/>
          </a:bodyPr>
          <a:lstStyle/>
          <a:p>
            <a:r>
              <a:rPr lang="zh-CN" altLang="en-US" sz="2400" b="1" dirty="0" smtClean="0">
                <a:latin typeface="楷体" pitchFamily="49" charset="-122"/>
                <a:ea typeface="楷体" pitchFamily="49" charset="-122"/>
              </a:rPr>
              <a:t>    思考转向人类社会，探讨人的</a:t>
            </a:r>
            <a:r>
              <a:rPr lang="zh-CN" altLang="en-US" sz="2400" b="1" dirty="0" smtClean="0">
                <a:solidFill>
                  <a:srgbClr val="FF0000"/>
                </a:solidFill>
                <a:latin typeface="楷体" pitchFamily="49" charset="-122"/>
                <a:ea typeface="楷体" pitchFamily="49" charset="-122"/>
              </a:rPr>
              <a:t>灵魂</a:t>
            </a:r>
            <a:r>
              <a:rPr lang="zh-CN" altLang="en-US" sz="2400" b="1" dirty="0" smtClean="0">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美德</a:t>
            </a:r>
            <a:r>
              <a:rPr lang="zh-CN" altLang="en-US" sz="2400" b="1" dirty="0" smtClean="0">
                <a:latin typeface="楷体" pitchFamily="49" charset="-122"/>
                <a:ea typeface="楷体" pitchFamily="49" charset="-122"/>
              </a:rPr>
              <a:t>和</a:t>
            </a:r>
            <a:r>
              <a:rPr lang="zh-CN" altLang="en-US" sz="2400" b="1" dirty="0" smtClean="0">
                <a:solidFill>
                  <a:srgbClr val="FF0000"/>
                </a:solidFill>
                <a:latin typeface="楷体" pitchFamily="49" charset="-122"/>
                <a:ea typeface="楷体" pitchFamily="49" charset="-122"/>
              </a:rPr>
              <a:t>幸福</a:t>
            </a:r>
            <a:r>
              <a:rPr lang="zh-CN" altLang="en-US" sz="2400" b="1" dirty="0" smtClean="0">
                <a:latin typeface="楷体" pitchFamily="49" charset="-122"/>
                <a:ea typeface="楷体" pitchFamily="49" charset="-122"/>
              </a:rPr>
              <a:t>等问题。他指出，求得知识的最好办法是</a:t>
            </a:r>
            <a:r>
              <a:rPr lang="zh-CN" altLang="en-US" sz="2400" b="1" dirty="0" smtClean="0">
                <a:solidFill>
                  <a:srgbClr val="FF0000"/>
                </a:solidFill>
                <a:latin typeface="楷体" pitchFamily="49" charset="-122"/>
                <a:ea typeface="楷体" pitchFamily="49" charset="-122"/>
              </a:rPr>
              <a:t>有系统的问和答</a:t>
            </a:r>
            <a:r>
              <a:rPr lang="zh-CN" altLang="en-US" sz="2400" b="1" dirty="0" smtClean="0">
                <a:latin typeface="楷体" pitchFamily="49" charset="-122"/>
                <a:ea typeface="楷体" pitchFamily="49" charset="-122"/>
              </a:rPr>
              <a:t>；主张“</a:t>
            </a:r>
            <a:r>
              <a:rPr lang="zh-CN" altLang="en-US" sz="2400" b="1" dirty="0" smtClean="0">
                <a:solidFill>
                  <a:srgbClr val="FF0000"/>
                </a:solidFill>
                <a:latin typeface="楷体" pitchFamily="49" charset="-122"/>
                <a:ea typeface="楷体" pitchFamily="49" charset="-122"/>
              </a:rPr>
              <a:t>人应该认识你自己</a:t>
            </a:r>
            <a:r>
              <a:rPr lang="zh-CN" altLang="en-US" sz="2400" b="1" dirty="0" smtClean="0">
                <a:latin typeface="楷体" pitchFamily="49" charset="-122"/>
                <a:ea typeface="楷体" pitchFamily="49" charset="-122"/>
              </a:rPr>
              <a:t>”</a:t>
            </a:r>
            <a:endParaRPr lang="zh-CN" altLang="en-US" sz="2400" b="1" dirty="0">
              <a:latin typeface="楷体" pitchFamily="49" charset="-122"/>
              <a:ea typeface="楷体" pitchFamily="49" charset="-122"/>
            </a:endParaRPr>
          </a:p>
        </p:txBody>
      </p:sp>
      <p:sp>
        <p:nvSpPr>
          <p:cNvPr id="7" name="TextBox 6"/>
          <p:cNvSpPr txBox="1"/>
          <p:nvPr/>
        </p:nvSpPr>
        <p:spPr>
          <a:xfrm>
            <a:off x="2267744" y="4797152"/>
            <a:ext cx="6336704" cy="830997"/>
          </a:xfrm>
          <a:prstGeom prst="rect">
            <a:avLst/>
          </a:prstGeom>
          <a:noFill/>
        </p:spPr>
        <p:txBody>
          <a:bodyPr wrap="square" rtlCol="0">
            <a:spAutoFit/>
          </a:bodyPr>
          <a:lstStyle/>
          <a:p>
            <a:r>
              <a:rPr lang="zh-CN" altLang="en-US" sz="2400" b="1" dirty="0" smtClean="0">
                <a:latin typeface="楷体" pitchFamily="49" charset="-122"/>
                <a:ea typeface="楷体" pitchFamily="49" charset="-122"/>
              </a:rPr>
              <a:t>    一位</a:t>
            </a:r>
            <a:r>
              <a:rPr lang="zh-CN" altLang="en-US" sz="2400" b="1" dirty="0" smtClean="0">
                <a:solidFill>
                  <a:srgbClr val="FF0000"/>
                </a:solidFill>
                <a:latin typeface="楷体" pitchFamily="49" charset="-122"/>
                <a:ea typeface="楷体" pitchFamily="49" charset="-122"/>
              </a:rPr>
              <a:t>百科全书式</a:t>
            </a:r>
            <a:r>
              <a:rPr lang="zh-CN" altLang="en-US" sz="2400" b="1" dirty="0" smtClean="0">
                <a:latin typeface="楷体" pitchFamily="49" charset="-122"/>
                <a:ea typeface="楷体" pitchFamily="49" charset="-122"/>
              </a:rPr>
              <a:t>的学者，对许多科学都有贡献，创立了</a:t>
            </a:r>
            <a:r>
              <a:rPr lang="zh-CN" altLang="en-US" sz="2400" b="1" dirty="0" smtClean="0">
                <a:solidFill>
                  <a:srgbClr val="FF0000"/>
                </a:solidFill>
                <a:latin typeface="楷体" pitchFamily="49" charset="-122"/>
                <a:ea typeface="楷体" pitchFamily="49" charset="-122"/>
              </a:rPr>
              <a:t>逻辑学</a:t>
            </a:r>
            <a:r>
              <a:rPr lang="zh-CN" altLang="en-US" sz="2400" b="1" dirty="0" smtClean="0">
                <a:latin typeface="楷体" pitchFamily="49" charset="-122"/>
                <a:ea typeface="楷体" pitchFamily="49" charset="-122"/>
              </a:rPr>
              <a:t>等新的学科</a:t>
            </a:r>
            <a:endParaRPr lang="zh-CN" altLang="en-US" sz="2400" b="1" dirty="0">
              <a:latin typeface="楷体" pitchFamily="49" charset="-122"/>
              <a:ea typeface="楷体" pitchFamily="49" charset="-122"/>
            </a:endParaRPr>
          </a:p>
        </p:txBody>
      </p:sp>
    </p:spTree>
    <p:extLst>
      <p:ext uri="{BB962C8B-B14F-4D97-AF65-F5344CB8AC3E}">
        <p14:creationId xmlns:p14="http://schemas.microsoft.com/office/powerpoint/2010/main" val="3249101967"/>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71800" y="332656"/>
            <a:ext cx="3600400" cy="830997"/>
          </a:xfrm>
          <a:prstGeom prst="rect">
            <a:avLst/>
          </a:prstGeom>
          <a:noFill/>
        </p:spPr>
        <p:txBody>
          <a:bodyPr wrap="square" rtlCol="0">
            <a:spAutoFit/>
          </a:bodyPr>
          <a:lstStyle/>
          <a:p>
            <a:r>
              <a:rPr lang="zh-CN" altLang="en-US"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itchFamily="34" charset="-122"/>
                <a:ea typeface="微软雅黑" pitchFamily="34" charset="-122"/>
              </a:rPr>
              <a:t>古希腊三贤？</a:t>
            </a:r>
            <a:endParaRPr lang="zh-CN" altLang="en-US" sz="4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itchFamily="34" charset="-122"/>
              <a:ea typeface="微软雅黑" pitchFamily="34" charset="-122"/>
            </a:endParaRPr>
          </a:p>
        </p:txBody>
      </p:sp>
      <p:grpSp>
        <p:nvGrpSpPr>
          <p:cNvPr id="11" name="组合 10"/>
          <p:cNvGrpSpPr/>
          <p:nvPr/>
        </p:nvGrpSpPr>
        <p:grpSpPr>
          <a:xfrm>
            <a:off x="6339478" y="1414365"/>
            <a:ext cx="2279650" cy="3166619"/>
            <a:chOff x="6339478" y="1414365"/>
            <a:chExt cx="2279650" cy="3166619"/>
          </a:xfrm>
        </p:grpSpPr>
        <p:pic>
          <p:nvPicPr>
            <p:cNvPr id="3"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9478" y="1414365"/>
              <a:ext cx="2279650" cy="268128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nvSpPr>
          <p:spPr bwMode="auto">
            <a:xfrm>
              <a:off x="6543211" y="4119319"/>
              <a:ext cx="18721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2400" b="1" dirty="0">
                  <a:latin typeface="隶书" pitchFamily="49" charset="-122"/>
                  <a:ea typeface="隶书" pitchFamily="49" charset="-122"/>
                </a:rPr>
                <a:t>亚里士多德</a:t>
              </a:r>
              <a:endParaRPr lang="zh-CN" altLang="en-US" sz="2000" b="1" dirty="0">
                <a:latin typeface="隶书" pitchFamily="49" charset="-122"/>
                <a:ea typeface="隶书" pitchFamily="49" charset="-122"/>
              </a:endParaRPr>
            </a:p>
          </p:txBody>
        </p:sp>
      </p:grpSp>
      <p:grpSp>
        <p:nvGrpSpPr>
          <p:cNvPr id="9" name="组合 8"/>
          <p:cNvGrpSpPr/>
          <p:nvPr/>
        </p:nvGrpSpPr>
        <p:grpSpPr>
          <a:xfrm>
            <a:off x="627087" y="1412776"/>
            <a:ext cx="2216721" cy="3144540"/>
            <a:chOff x="627087" y="1412776"/>
            <a:chExt cx="2216721" cy="3144540"/>
          </a:xfrm>
        </p:grpSpPr>
        <p:sp>
          <p:nvSpPr>
            <p:cNvPr id="4" name="文本框 5"/>
            <p:cNvSpPr txBox="1">
              <a:spLocks noChangeArrowheads="1"/>
            </p:cNvSpPr>
            <p:nvPr/>
          </p:nvSpPr>
          <p:spPr bwMode="auto">
            <a:xfrm>
              <a:off x="826752" y="4095651"/>
              <a:ext cx="18173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2400" b="1" dirty="0">
                  <a:latin typeface="隶书" pitchFamily="49" charset="-122"/>
                  <a:ea typeface="隶书" pitchFamily="49" charset="-122"/>
                </a:rPr>
                <a:t>苏格拉底</a:t>
              </a:r>
            </a:p>
          </p:txBody>
        </p:sp>
        <p:pic>
          <p:nvPicPr>
            <p:cNvPr id="7"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7087" y="1412776"/>
              <a:ext cx="2216721" cy="26828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组合 9"/>
          <p:cNvGrpSpPr/>
          <p:nvPr/>
        </p:nvGrpSpPr>
        <p:grpSpPr>
          <a:xfrm>
            <a:off x="3376612" y="1449692"/>
            <a:ext cx="2390775" cy="3165611"/>
            <a:chOff x="3376612" y="1412775"/>
            <a:chExt cx="2390775" cy="3165611"/>
          </a:xfrm>
        </p:grpSpPr>
        <p:sp>
          <p:nvSpPr>
            <p:cNvPr id="5" name="文本框 6"/>
            <p:cNvSpPr txBox="1">
              <a:spLocks noChangeArrowheads="1"/>
            </p:cNvSpPr>
            <p:nvPr/>
          </p:nvSpPr>
          <p:spPr bwMode="auto">
            <a:xfrm>
              <a:off x="3924274" y="4116721"/>
              <a:ext cx="12954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2400" b="1" dirty="0">
                  <a:latin typeface="隶书" pitchFamily="49" charset="-122"/>
                  <a:ea typeface="隶书" pitchFamily="49" charset="-122"/>
                </a:rPr>
                <a:t>柏拉图</a:t>
              </a:r>
            </a:p>
          </p:txBody>
        </p:sp>
        <p:pic>
          <p:nvPicPr>
            <p:cNvPr id="8" name="图片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76612" y="1412775"/>
              <a:ext cx="2390775" cy="26828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矩形 11"/>
          <p:cNvSpPr/>
          <p:nvPr/>
        </p:nvSpPr>
        <p:spPr>
          <a:xfrm>
            <a:off x="613372" y="4725144"/>
            <a:ext cx="8005755" cy="1569660"/>
          </a:xfrm>
          <a:prstGeom prst="rect">
            <a:avLst/>
          </a:prstGeom>
        </p:spPr>
        <p:txBody>
          <a:bodyPr wrap="square">
            <a:spAutoFit/>
          </a:bodyPr>
          <a:lstStyle/>
          <a:p>
            <a:r>
              <a:rPr lang="zh-CN" altLang="en-US" sz="2400" b="1" dirty="0" smtClean="0">
                <a:latin typeface="楷体" pitchFamily="49" charset="-122"/>
                <a:ea typeface="楷体" pitchFamily="49" charset="-122"/>
              </a:rPr>
              <a:t>    “希腊三贤”</a:t>
            </a:r>
            <a:r>
              <a:rPr lang="zh-CN" altLang="en-US" sz="2400" b="1" dirty="0">
                <a:latin typeface="楷体" pitchFamily="49" charset="-122"/>
                <a:ea typeface="楷体" pitchFamily="49" charset="-122"/>
              </a:rPr>
              <a:t>即苏格拉底、柏拉图、亚里士多德，苏格拉底是柏拉图的老师，柏拉图是亚里士多德的老师。他们三人在古希腊文学、艺术、哲学领域做出的非凡贡献至今影响着世界范围内的文学艺术发展</a:t>
            </a:r>
            <a:r>
              <a:rPr lang="zh-CN" altLang="en-US" sz="2400" b="1" dirty="0" smtClean="0">
                <a:latin typeface="楷体" pitchFamily="49" charset="-122"/>
                <a:ea typeface="楷体" pitchFamily="49" charset="-122"/>
              </a:rPr>
              <a:t>方向。</a:t>
            </a:r>
            <a:endParaRPr lang="zh-CN" altLang="en-US" sz="2400" b="1" dirty="0">
              <a:latin typeface="楷体" pitchFamily="49" charset="-122"/>
              <a:ea typeface="楷体" pitchFamily="49" charset="-122"/>
            </a:endParaRPr>
          </a:p>
        </p:txBody>
      </p:sp>
    </p:spTree>
    <p:extLst>
      <p:ext uri="{BB962C8B-B14F-4D97-AF65-F5344CB8AC3E}">
        <p14:creationId xmlns:p14="http://schemas.microsoft.com/office/powerpoint/2010/main" val="93198350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B%D5%B8%F1%C0%AD%B5%D7%D6%AE%CB%C0"/>
          <p:cNvPicPr>
            <a:picLocks noChangeAspect="1" noChangeArrowheads="1"/>
          </p:cNvPicPr>
          <p:nvPr/>
        </p:nvPicPr>
        <p:blipFill>
          <a:blip r:embed="rId2"/>
          <a:srcRect/>
          <a:stretch>
            <a:fillRect/>
          </a:stretch>
        </p:blipFill>
        <p:spPr bwMode="auto">
          <a:xfrm>
            <a:off x="345628" y="2794289"/>
            <a:ext cx="8402835" cy="3803064"/>
          </a:xfrm>
          <a:prstGeom prst="rect">
            <a:avLst/>
          </a:prstGeom>
          <a:ln>
            <a:noFill/>
          </a:ln>
          <a:effectLst>
            <a:softEdge rad="112500"/>
          </a:effectLst>
        </p:spPr>
      </p:pic>
      <p:sp>
        <p:nvSpPr>
          <p:cNvPr id="3" name="TextBox 2"/>
          <p:cNvSpPr txBox="1"/>
          <p:nvPr/>
        </p:nvSpPr>
        <p:spPr>
          <a:xfrm>
            <a:off x="251520" y="116632"/>
            <a:ext cx="8640960" cy="2677656"/>
          </a:xfrm>
          <a:prstGeom prst="rect">
            <a:avLst/>
          </a:prstGeom>
          <a:noFill/>
        </p:spPr>
        <p:txBody>
          <a:bodyPr wrap="square" rtlCol="0">
            <a:spAutoFit/>
          </a:bodyPr>
          <a:lstStyle/>
          <a:p>
            <a:r>
              <a:rPr lang="zh-CN" altLang="en-US" sz="2400" b="1" dirty="0" smtClean="0">
                <a:latin typeface="楷体" pitchFamily="49" charset="-122"/>
                <a:ea typeface="楷体" pitchFamily="49" charset="-122"/>
              </a:rPr>
              <a:t>    苏格拉底</a:t>
            </a:r>
            <a:r>
              <a:rPr lang="zh-CN" altLang="en-US" sz="2400" b="1" dirty="0">
                <a:latin typeface="楷体" pitchFamily="49" charset="-122"/>
                <a:ea typeface="楷体" pitchFamily="49" charset="-122"/>
              </a:rPr>
              <a:t>（公元前</a:t>
            </a:r>
            <a:r>
              <a:rPr lang="en-US" altLang="zh-CN" sz="2400" b="1" dirty="0" smtClean="0">
                <a:latin typeface="楷体" pitchFamily="49" charset="-122"/>
                <a:ea typeface="楷体" pitchFamily="49" charset="-122"/>
              </a:rPr>
              <a:t>469—</a:t>
            </a:r>
            <a:r>
              <a:rPr lang="zh-CN" altLang="en-US" sz="2400" b="1" dirty="0" smtClean="0">
                <a:latin typeface="楷体" pitchFamily="49" charset="-122"/>
                <a:ea typeface="楷体" pitchFamily="49" charset="-122"/>
              </a:rPr>
              <a:t>前</a:t>
            </a:r>
            <a:r>
              <a:rPr lang="en-US" altLang="zh-CN" sz="2400" b="1" dirty="0">
                <a:latin typeface="楷体" pitchFamily="49" charset="-122"/>
                <a:ea typeface="楷体" pitchFamily="49" charset="-122"/>
              </a:rPr>
              <a:t>399</a:t>
            </a:r>
            <a:r>
              <a:rPr lang="zh-CN" altLang="en-US" sz="2400" b="1" dirty="0">
                <a:latin typeface="楷体" pitchFamily="49" charset="-122"/>
                <a:ea typeface="楷体" pitchFamily="49" charset="-122"/>
              </a:rPr>
              <a:t>）是雅典公民。据</a:t>
            </a:r>
            <a:r>
              <a:rPr lang="zh-CN" altLang="en-US" sz="2400" b="1" dirty="0" smtClean="0">
                <a:latin typeface="楷体" pitchFamily="49" charset="-122"/>
                <a:ea typeface="楷体" pitchFamily="49" charset="-122"/>
              </a:rPr>
              <a:t>记载</a:t>
            </a:r>
            <a:r>
              <a:rPr lang="zh-CN" altLang="en-US" sz="2400" b="1" dirty="0">
                <a:latin typeface="楷体" pitchFamily="49" charset="-122"/>
                <a:ea typeface="楷体" pitchFamily="49" charset="-122"/>
              </a:rPr>
              <a:t>，他最后被雅典法庭以引进新神和腐蚀雅典青年思想</a:t>
            </a:r>
            <a:r>
              <a:rPr lang="zh-CN" altLang="en-US" sz="2400" b="1" dirty="0" smtClean="0">
                <a:latin typeface="楷体" pitchFamily="49" charset="-122"/>
                <a:ea typeface="楷体" pitchFamily="49" charset="-122"/>
              </a:rPr>
              <a:t>的罪名</a:t>
            </a:r>
            <a:r>
              <a:rPr lang="zh-CN" altLang="en-US" sz="2400" b="1" dirty="0">
                <a:latin typeface="楷体" pitchFamily="49" charset="-122"/>
                <a:ea typeface="楷体" pitchFamily="49" charset="-122"/>
              </a:rPr>
              <a:t>判处死刑。在被投入监狱一个月后，这位年已七句</a:t>
            </a:r>
            <a:r>
              <a:rPr lang="zh-CN" altLang="en-US" sz="2400" b="1" dirty="0" smtClean="0">
                <a:latin typeface="楷体" pitchFamily="49" charset="-122"/>
                <a:ea typeface="楷体" pitchFamily="49" charset="-122"/>
              </a:rPr>
              <a:t>的哲人</a:t>
            </a:r>
            <a:r>
              <a:rPr lang="zh-CN" altLang="en-US" sz="2400" b="1" dirty="0">
                <a:latin typeface="楷体" pitchFamily="49" charset="-122"/>
                <a:ea typeface="楷体" pitchFamily="49" charset="-122"/>
              </a:rPr>
              <a:t>遣退妻儿，在众位</a:t>
            </a:r>
            <a:r>
              <a:rPr lang="zh-CN" altLang="en-US" sz="2400" b="1" dirty="0" smtClean="0">
                <a:latin typeface="楷体" pitchFamily="49" charset="-122"/>
                <a:ea typeface="楷体" pitchFamily="49" charset="-122"/>
              </a:rPr>
              <a:t>弟子面前饮鸩，</a:t>
            </a:r>
            <a:r>
              <a:rPr lang="zh-CN" altLang="en-US" sz="2400" b="1" dirty="0">
                <a:latin typeface="楷体" pitchFamily="49" charset="-122"/>
                <a:ea typeface="楷体" pitchFamily="49" charset="-122"/>
              </a:rPr>
              <a:t>从容就死。他认为</a:t>
            </a:r>
            <a:r>
              <a:rPr lang="zh-CN" altLang="en-US" sz="2400" b="1" dirty="0" smtClean="0">
                <a:latin typeface="楷体" pitchFamily="49" charset="-122"/>
                <a:ea typeface="楷体" pitchFamily="49" charset="-122"/>
              </a:rPr>
              <a:t>，众人</a:t>
            </a:r>
            <a:r>
              <a:rPr lang="zh-CN" altLang="en-US" sz="2400" b="1" dirty="0">
                <a:latin typeface="楷体" pitchFamily="49" charset="-122"/>
                <a:ea typeface="楷体" pitchFamily="49" charset="-122"/>
              </a:rPr>
              <a:t>往往凭感觉和情绪来作出决策，很容易盲目行事，</a:t>
            </a:r>
            <a:r>
              <a:rPr lang="zh-CN" altLang="en-US" sz="2400" b="1" dirty="0" smtClean="0">
                <a:latin typeface="楷体" pitchFamily="49" charset="-122"/>
                <a:ea typeface="楷体" pitchFamily="49" charset="-122"/>
              </a:rPr>
              <a:t>所以</a:t>
            </a:r>
            <a:r>
              <a:rPr lang="zh-CN" altLang="en-US" sz="2400" b="1" dirty="0">
                <a:latin typeface="楷体" pitchFamily="49" charset="-122"/>
                <a:ea typeface="楷体" pitchFamily="49" charset="-122"/>
              </a:rPr>
              <a:t>多数不一定代表正义</a:t>
            </a:r>
            <a:r>
              <a:rPr lang="zh-CN" altLang="en-US" sz="2400" b="1" dirty="0" smtClean="0">
                <a:latin typeface="楷体" pitchFamily="49" charset="-122"/>
                <a:ea typeface="楷体" pitchFamily="49" charset="-122"/>
              </a:rPr>
              <a:t>。他</a:t>
            </a:r>
            <a:r>
              <a:rPr lang="zh-CN" altLang="en-US" sz="2400" b="1" dirty="0">
                <a:latin typeface="楷体" pitchFamily="49" charset="-122"/>
                <a:ea typeface="楷体" pitchFamily="49" charset="-122"/>
              </a:rPr>
              <a:t>要求发出不同的声音，</a:t>
            </a:r>
            <a:r>
              <a:rPr lang="zh-CN" altLang="en-US" sz="2400" b="1" dirty="0" smtClean="0">
                <a:latin typeface="楷体" pitchFamily="49" charset="-122"/>
                <a:ea typeface="楷体" pitchFamily="49" charset="-122"/>
              </a:rPr>
              <a:t>从而</a:t>
            </a:r>
            <a:r>
              <a:rPr lang="zh-CN" altLang="en-US" sz="2400" b="1" dirty="0">
                <a:latin typeface="楷体" pitchFamily="49" charset="-122"/>
                <a:ea typeface="楷体" pitchFamily="49" charset="-122"/>
              </a:rPr>
              <a:t>对雅典简单多数的民主</a:t>
            </a:r>
            <a:r>
              <a:rPr lang="zh-CN" altLang="en-US" sz="2400" b="1" dirty="0" smtClean="0">
                <a:latin typeface="楷体" pitchFamily="49" charset="-122"/>
                <a:ea typeface="楷体" pitchFamily="49" charset="-122"/>
              </a:rPr>
              <a:t>制提出</a:t>
            </a:r>
            <a:r>
              <a:rPr lang="zh-CN" altLang="en-US" sz="2400" b="1" dirty="0">
                <a:latin typeface="楷体" pitchFamily="49" charset="-122"/>
                <a:ea typeface="楷体" pitchFamily="49" charset="-122"/>
              </a:rPr>
              <a:t>异议。尽管可以逃生</a:t>
            </a:r>
            <a:r>
              <a:rPr lang="zh-CN" altLang="en-US" sz="2400" b="1" dirty="0" smtClean="0">
                <a:latin typeface="楷体" pitchFamily="49" charset="-122"/>
                <a:ea typeface="楷体" pitchFamily="49" charset="-122"/>
              </a:rPr>
              <a:t>，但</a:t>
            </a:r>
            <a:r>
              <a:rPr lang="zh-CN" altLang="en-US" sz="2400" b="1" dirty="0">
                <a:latin typeface="楷体" pitchFamily="49" charset="-122"/>
                <a:ea typeface="楷体" pitchFamily="49" charset="-122"/>
              </a:rPr>
              <a:t>苏格拉底宁可为坚持</a:t>
            </a:r>
            <a:r>
              <a:rPr lang="zh-CN" altLang="en-US" sz="2400" b="1" dirty="0" smtClean="0">
                <a:latin typeface="楷体" pitchFamily="49" charset="-122"/>
                <a:ea typeface="楷体" pitchFamily="49" charset="-122"/>
              </a:rPr>
              <a:t>自己</a:t>
            </a:r>
            <a:r>
              <a:rPr lang="zh-CN" altLang="en-US" sz="2400" b="1" dirty="0">
                <a:latin typeface="楷体" pitchFamily="49" charset="-122"/>
                <a:ea typeface="楷体" pitchFamily="49" charset="-122"/>
              </a:rPr>
              <a:t>的信念而死</a:t>
            </a:r>
            <a:r>
              <a:rPr lang="zh-CN" altLang="en-US" sz="2400" b="1" dirty="0" smtClean="0">
                <a:latin typeface="楷体" pitchFamily="49" charset="-122"/>
                <a:ea typeface="楷体" pitchFamily="49" charset="-122"/>
              </a:rPr>
              <a:t>。</a:t>
            </a:r>
            <a:endParaRPr lang="zh-CN" altLang="en-US" sz="2400" b="1" dirty="0">
              <a:latin typeface="楷体" pitchFamily="49" charset="-122"/>
              <a:ea typeface="楷体" pitchFamily="49" charset="-122"/>
            </a:endParaRPr>
          </a:p>
        </p:txBody>
      </p:sp>
      <p:sp>
        <p:nvSpPr>
          <p:cNvPr id="4" name="TextBox 3"/>
          <p:cNvSpPr txBox="1"/>
          <p:nvPr/>
        </p:nvSpPr>
        <p:spPr>
          <a:xfrm>
            <a:off x="467544" y="2928267"/>
            <a:ext cx="2304256" cy="400110"/>
          </a:xfrm>
          <a:prstGeom prst="rect">
            <a:avLst/>
          </a:prstGeom>
          <a:noFill/>
        </p:spPr>
        <p:txBody>
          <a:bodyPr wrap="square" rtlCol="0">
            <a:spAutoFit/>
          </a:bodyPr>
          <a:lstStyle/>
          <a:p>
            <a:r>
              <a:rPr lang="en-US" altLang="zh-CN" sz="2000" b="1" dirty="0" smtClean="0">
                <a:solidFill>
                  <a:schemeClr val="bg1"/>
                </a:solidFill>
                <a:latin typeface="隶书" pitchFamily="49" charset="-122"/>
                <a:ea typeface="隶书" pitchFamily="49" charset="-122"/>
              </a:rPr>
              <a:t>《</a:t>
            </a:r>
            <a:r>
              <a:rPr lang="zh-CN" altLang="en-US" sz="2000" b="1" dirty="0" smtClean="0">
                <a:solidFill>
                  <a:schemeClr val="bg1"/>
                </a:solidFill>
                <a:latin typeface="隶书" pitchFamily="49" charset="-122"/>
                <a:ea typeface="隶书" pitchFamily="49" charset="-122"/>
              </a:rPr>
              <a:t>苏格拉底之死</a:t>
            </a:r>
            <a:r>
              <a:rPr lang="en-US" altLang="zh-CN" sz="2000" b="1" dirty="0" smtClean="0">
                <a:solidFill>
                  <a:schemeClr val="bg1"/>
                </a:solidFill>
                <a:latin typeface="隶书" pitchFamily="49" charset="-122"/>
                <a:ea typeface="隶书" pitchFamily="49" charset="-122"/>
              </a:rPr>
              <a:t>》</a:t>
            </a:r>
            <a:endParaRPr lang="zh-CN" altLang="en-US" sz="2000" b="1" dirty="0">
              <a:solidFill>
                <a:schemeClr val="bg1"/>
              </a:solidFill>
              <a:latin typeface="隶书" pitchFamily="49" charset="-122"/>
              <a:ea typeface="隶书" pitchFamily="49" charset="-122"/>
            </a:endParaRPr>
          </a:p>
        </p:txBody>
      </p:sp>
    </p:spTree>
    <p:extLst>
      <p:ext uri="{BB962C8B-B14F-4D97-AF65-F5344CB8AC3E}">
        <p14:creationId xmlns:p14="http://schemas.microsoft.com/office/powerpoint/2010/main" val="263176199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ChangeArrowheads="1"/>
          </p:cNvSpPr>
          <p:nvPr/>
        </p:nvSpPr>
        <p:spPr bwMode="auto">
          <a:xfrm>
            <a:off x="4479925" y="3641725"/>
            <a:ext cx="184150" cy="641350"/>
          </a:xfrm>
          <a:prstGeom prst="rect">
            <a:avLst/>
          </a:prstGeom>
          <a:noFill/>
          <a:ln w="9525">
            <a:noFill/>
            <a:miter lim="800000"/>
          </a:ln>
          <a:effectLst/>
        </p:spPr>
        <p:txBody>
          <a:bodyPr wrap="none" anchor="ctr">
            <a:spAutoFit/>
          </a:bodyPr>
          <a:lstStyle/>
          <a:p>
            <a:r>
              <a:rPr lang="zh-CN" altLang="en-US"/>
              <a:t/>
            </a:r>
            <a:br>
              <a:rPr lang="zh-CN" altLang="en-US"/>
            </a:br>
            <a:endParaRPr lang="zh-CN" altLang="en-US"/>
          </a:p>
        </p:txBody>
      </p:sp>
      <p:sp>
        <p:nvSpPr>
          <p:cNvPr id="122883" name="Rectangle 3"/>
          <p:cNvSpPr>
            <a:spLocks noChangeArrowheads="1"/>
          </p:cNvSpPr>
          <p:nvPr/>
        </p:nvSpPr>
        <p:spPr bwMode="auto">
          <a:xfrm>
            <a:off x="4479925" y="3641725"/>
            <a:ext cx="184150" cy="641350"/>
          </a:xfrm>
          <a:prstGeom prst="rect">
            <a:avLst/>
          </a:prstGeom>
          <a:noFill/>
          <a:ln w="9525">
            <a:noFill/>
            <a:miter lim="800000"/>
          </a:ln>
          <a:effectLst/>
        </p:spPr>
        <p:txBody>
          <a:bodyPr wrap="none" anchor="ctr">
            <a:spAutoFit/>
          </a:bodyPr>
          <a:lstStyle/>
          <a:p>
            <a:r>
              <a:rPr lang="zh-CN" altLang="en-US"/>
              <a:t/>
            </a:r>
            <a:br>
              <a:rPr lang="zh-CN" altLang="en-US"/>
            </a:br>
            <a:endParaRPr lang="zh-CN" altLang="en-US"/>
          </a:p>
        </p:txBody>
      </p:sp>
      <p:sp>
        <p:nvSpPr>
          <p:cNvPr id="122885" name="Text Box 5"/>
          <p:cNvSpPr txBox="1">
            <a:spLocks noChangeArrowheads="1"/>
          </p:cNvSpPr>
          <p:nvPr/>
        </p:nvSpPr>
        <p:spPr bwMode="auto">
          <a:xfrm>
            <a:off x="4824969" y="692696"/>
            <a:ext cx="4051176" cy="1785104"/>
          </a:xfrm>
          <a:prstGeom prst="rect">
            <a:avLst/>
          </a:prstGeom>
          <a:noFill/>
          <a:ln w="9525">
            <a:noFill/>
            <a:miter lim="800000"/>
          </a:ln>
          <a:effectLst/>
        </p:spPr>
        <p:txBody>
          <a:bodyPr wrap="square">
            <a:spAutoFit/>
          </a:bodyPr>
          <a:lstStyle/>
          <a:p>
            <a:pPr algn="ctr">
              <a:spcBef>
                <a:spcPct val="50000"/>
              </a:spcBef>
            </a:pPr>
            <a:r>
              <a:rPr lang="zh-CN" altLang="en-US"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新魏" pitchFamily="2" charset="-122"/>
                <a:ea typeface="华文新魏" pitchFamily="2" charset="-122"/>
                <a:cs typeface="楷体_GB2312"/>
              </a:rPr>
              <a:t>“吾爱吾师，</a:t>
            </a:r>
          </a:p>
          <a:p>
            <a:pPr algn="ctr">
              <a:spcBef>
                <a:spcPct val="50000"/>
              </a:spcBef>
            </a:pPr>
            <a:r>
              <a:rPr lang="zh-CN" altLang="en-US"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新魏" pitchFamily="2" charset="-122"/>
                <a:ea typeface="华文新魏" pitchFamily="2" charset="-122"/>
                <a:cs typeface="楷体_GB2312"/>
              </a:rPr>
              <a:t>吾更爱真理！”</a:t>
            </a:r>
          </a:p>
        </p:txBody>
      </p:sp>
      <p:pic>
        <p:nvPicPr>
          <p:cNvPr id="122886" name="Picture 6" descr="达芬奇"/>
          <p:cNvPicPr>
            <a:picLocks noChangeAspect="1" noChangeArrowheads="1"/>
          </p:cNvPicPr>
          <p:nvPr/>
        </p:nvPicPr>
        <p:blipFill>
          <a:blip r:embed="rId3"/>
          <a:srcRect/>
          <a:stretch>
            <a:fillRect/>
          </a:stretch>
        </p:blipFill>
        <p:spPr bwMode="auto">
          <a:xfrm>
            <a:off x="443668" y="476672"/>
            <a:ext cx="4156397" cy="5472608"/>
          </a:xfrm>
          <a:prstGeom prst="rect">
            <a:avLst/>
          </a:prstGeom>
          <a:ln>
            <a:noFill/>
          </a:ln>
          <a:effectLst>
            <a:outerShdw blurRad="190500" algn="tl" rotWithShape="0">
              <a:srgbClr val="000000">
                <a:alpha val="70000"/>
              </a:srgbClr>
            </a:outerShdw>
          </a:effectLst>
        </p:spPr>
      </p:pic>
      <p:sp>
        <p:nvSpPr>
          <p:cNvPr id="2" name="TextBox 1"/>
          <p:cNvSpPr txBox="1"/>
          <p:nvPr/>
        </p:nvSpPr>
        <p:spPr>
          <a:xfrm>
            <a:off x="1115616" y="6042425"/>
            <a:ext cx="1224136" cy="461665"/>
          </a:xfrm>
          <a:prstGeom prst="rect">
            <a:avLst/>
          </a:prstGeom>
          <a:noFill/>
        </p:spPr>
        <p:txBody>
          <a:bodyPr wrap="square" rtlCol="0">
            <a:spAutoFit/>
          </a:bodyPr>
          <a:lstStyle/>
          <a:p>
            <a:pPr algn="ctr"/>
            <a:r>
              <a:rPr lang="zh-CN" altLang="en-US" sz="2400" b="1" dirty="0" smtClean="0">
                <a:latin typeface="隶书" pitchFamily="49" charset="-122"/>
                <a:ea typeface="隶书" pitchFamily="49" charset="-122"/>
              </a:rPr>
              <a:t>柏拉图</a:t>
            </a:r>
            <a:endParaRPr lang="zh-CN" altLang="en-US" sz="2400" b="1" dirty="0">
              <a:latin typeface="隶书" pitchFamily="49" charset="-122"/>
              <a:ea typeface="隶书" pitchFamily="49" charset="-122"/>
            </a:endParaRPr>
          </a:p>
        </p:txBody>
      </p:sp>
      <p:sp>
        <p:nvSpPr>
          <p:cNvPr id="9" name="TextBox 8"/>
          <p:cNvSpPr txBox="1"/>
          <p:nvPr/>
        </p:nvSpPr>
        <p:spPr>
          <a:xfrm>
            <a:off x="2679724" y="6037838"/>
            <a:ext cx="1892276" cy="461665"/>
          </a:xfrm>
          <a:prstGeom prst="rect">
            <a:avLst/>
          </a:prstGeom>
          <a:noFill/>
        </p:spPr>
        <p:txBody>
          <a:bodyPr wrap="square" rtlCol="0">
            <a:spAutoFit/>
          </a:bodyPr>
          <a:lstStyle/>
          <a:p>
            <a:pPr algn="ctr"/>
            <a:r>
              <a:rPr lang="zh-CN" altLang="en-US" sz="2400" b="1" dirty="0" smtClean="0">
                <a:latin typeface="隶书" pitchFamily="49" charset="-122"/>
                <a:ea typeface="隶书" pitchFamily="49" charset="-122"/>
              </a:rPr>
              <a:t>亚里士多德</a:t>
            </a:r>
            <a:endParaRPr lang="zh-CN" altLang="en-US" sz="2400" b="1" dirty="0">
              <a:latin typeface="隶书" pitchFamily="49" charset="-122"/>
              <a:ea typeface="隶书" pitchFamily="49" charset="-122"/>
            </a:endParaRPr>
          </a:p>
        </p:txBody>
      </p:sp>
      <p:sp>
        <p:nvSpPr>
          <p:cNvPr id="3" name="TextBox 2"/>
          <p:cNvSpPr txBox="1"/>
          <p:nvPr/>
        </p:nvSpPr>
        <p:spPr>
          <a:xfrm>
            <a:off x="4826775" y="2929295"/>
            <a:ext cx="3872097" cy="3108543"/>
          </a:xfrm>
          <a:prstGeom prst="rect">
            <a:avLst/>
          </a:prstGeom>
          <a:noFill/>
        </p:spPr>
        <p:txBody>
          <a:bodyPr wrap="square" rtlCol="0">
            <a:spAutoFit/>
          </a:bodyPr>
          <a:lstStyle/>
          <a:p>
            <a:r>
              <a:rPr lang="zh-CN" altLang="en-US" sz="2800" b="1" dirty="0" smtClean="0">
                <a:latin typeface="楷体" pitchFamily="49" charset="-122"/>
                <a:ea typeface="楷体" pitchFamily="49" charset="-122"/>
              </a:rPr>
              <a:t>    亚里士多德是柏拉图的学生。他解剖了许多动物，奠定了动物学基础。他是逻辑学的创始人，提出的演绎等方法成为科学研究的方法论基础。</a:t>
            </a:r>
            <a:endParaRPr lang="zh-CN" altLang="en-US" sz="2800" b="1" dirty="0">
              <a:latin typeface="楷体" pitchFamily="49" charset="-122"/>
              <a:ea typeface="楷体" pitchFamily="49" charset="-122"/>
            </a:endParaRPr>
          </a:p>
        </p:txBody>
      </p:sp>
    </p:spTree>
    <p:extLst>
      <p:ext uri="{BB962C8B-B14F-4D97-AF65-F5344CB8AC3E}">
        <p14:creationId xmlns:p14="http://schemas.microsoft.com/office/powerpoint/2010/main" val="1390302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descr="b11cdaa141a8f19147106494"/>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116740" name="Line 4"/>
          <p:cNvSpPr>
            <a:spLocks noChangeShapeType="1"/>
          </p:cNvSpPr>
          <p:nvPr/>
        </p:nvSpPr>
        <p:spPr bwMode="auto">
          <a:xfrm>
            <a:off x="4343400" y="2966244"/>
            <a:ext cx="0" cy="431800"/>
          </a:xfrm>
          <a:prstGeom prst="line">
            <a:avLst/>
          </a:prstGeom>
          <a:noFill/>
          <a:ln w="63500">
            <a:solidFill>
              <a:srgbClr val="000000"/>
            </a:solidFill>
            <a:round/>
            <a:tailEnd type="triangle" w="med" len="med"/>
          </a:ln>
          <a:effectLst/>
        </p:spPr>
        <p:txBody>
          <a:bodyPr/>
          <a:lstStyle/>
          <a:p>
            <a:endParaRPr lang="zh-CN" altLang="en-US"/>
          </a:p>
        </p:txBody>
      </p:sp>
      <p:sp>
        <p:nvSpPr>
          <p:cNvPr id="116741" name="Line 5"/>
          <p:cNvSpPr>
            <a:spLocks noChangeShapeType="1"/>
          </p:cNvSpPr>
          <p:nvPr/>
        </p:nvSpPr>
        <p:spPr bwMode="auto">
          <a:xfrm>
            <a:off x="4787900" y="2997200"/>
            <a:ext cx="0" cy="360363"/>
          </a:xfrm>
          <a:prstGeom prst="line">
            <a:avLst/>
          </a:prstGeom>
          <a:noFill/>
          <a:ln w="63500">
            <a:solidFill>
              <a:srgbClr val="000000"/>
            </a:solidFill>
            <a:round/>
            <a:tailEnd type="triangle" w="med" len="med"/>
          </a:ln>
          <a:effectLst/>
        </p:spPr>
        <p:txBody>
          <a:bodyPr/>
          <a:lstStyle/>
          <a:p>
            <a:endParaRPr lang="zh-CN" altLang="en-US"/>
          </a:p>
        </p:txBody>
      </p:sp>
      <p:sp>
        <p:nvSpPr>
          <p:cNvPr id="116742" name="Line 6"/>
          <p:cNvSpPr>
            <a:spLocks noChangeShapeType="1"/>
          </p:cNvSpPr>
          <p:nvPr/>
        </p:nvSpPr>
        <p:spPr bwMode="auto">
          <a:xfrm>
            <a:off x="3093606" y="2769347"/>
            <a:ext cx="0" cy="576263"/>
          </a:xfrm>
          <a:prstGeom prst="line">
            <a:avLst/>
          </a:prstGeom>
          <a:noFill/>
          <a:ln w="63500">
            <a:solidFill>
              <a:srgbClr val="000000"/>
            </a:solidFill>
            <a:round/>
            <a:tailEnd type="triangle" w="med" len="med"/>
          </a:ln>
          <a:effectLst/>
        </p:spPr>
        <p:txBody>
          <a:bodyPr/>
          <a:lstStyle/>
          <a:p>
            <a:endParaRPr lang="zh-CN" altLang="en-US"/>
          </a:p>
        </p:txBody>
      </p:sp>
      <p:sp>
        <p:nvSpPr>
          <p:cNvPr id="116743" name="Oval 7"/>
          <p:cNvSpPr>
            <a:spLocks noChangeArrowheads="1"/>
          </p:cNvSpPr>
          <p:nvPr/>
        </p:nvSpPr>
        <p:spPr bwMode="auto">
          <a:xfrm>
            <a:off x="4032250" y="2039361"/>
            <a:ext cx="647700" cy="935038"/>
          </a:xfrm>
          <a:prstGeom prst="ellipse">
            <a:avLst/>
          </a:prstGeom>
          <a:noFill/>
          <a:ln w="9525">
            <a:noFill/>
            <a:round/>
          </a:ln>
          <a:effectLst/>
        </p:spPr>
        <p:txBody>
          <a:bodyPr wrap="none" anchor="ctr"/>
          <a:lstStyle/>
          <a:p>
            <a:pPr algn="ctr"/>
            <a:r>
              <a:rPr lang="zh-CN" altLang="en-US" sz="2000" b="1" dirty="0">
                <a:solidFill>
                  <a:srgbClr val="000000"/>
                </a:solidFill>
                <a:latin typeface="微软雅黑" pitchFamily="34" charset="-122"/>
                <a:ea typeface="微软雅黑" pitchFamily="34" charset="-122"/>
              </a:rPr>
              <a:t>柏</a:t>
            </a:r>
          </a:p>
          <a:p>
            <a:pPr algn="ctr"/>
            <a:r>
              <a:rPr lang="zh-CN" altLang="en-US" sz="2000" b="1" dirty="0">
                <a:solidFill>
                  <a:srgbClr val="000000"/>
                </a:solidFill>
                <a:latin typeface="微软雅黑" pitchFamily="34" charset="-122"/>
                <a:ea typeface="微软雅黑" pitchFamily="34" charset="-122"/>
              </a:rPr>
              <a:t>拉</a:t>
            </a:r>
          </a:p>
          <a:p>
            <a:pPr algn="ctr"/>
            <a:r>
              <a:rPr lang="zh-CN" altLang="en-US" sz="2000" b="1" dirty="0">
                <a:solidFill>
                  <a:srgbClr val="000000"/>
                </a:solidFill>
                <a:latin typeface="微软雅黑" pitchFamily="34" charset="-122"/>
                <a:ea typeface="微软雅黑" pitchFamily="34" charset="-122"/>
              </a:rPr>
              <a:t>图</a:t>
            </a:r>
          </a:p>
        </p:txBody>
      </p:sp>
      <p:sp>
        <p:nvSpPr>
          <p:cNvPr id="116744" name="Oval 8"/>
          <p:cNvSpPr>
            <a:spLocks noChangeArrowheads="1"/>
          </p:cNvSpPr>
          <p:nvPr/>
        </p:nvSpPr>
        <p:spPr bwMode="auto">
          <a:xfrm>
            <a:off x="4428331" y="1364775"/>
            <a:ext cx="719138" cy="1511300"/>
          </a:xfrm>
          <a:prstGeom prst="ellipse">
            <a:avLst/>
          </a:prstGeom>
          <a:noFill/>
          <a:ln w="9525">
            <a:noFill/>
            <a:round/>
          </a:ln>
          <a:effectLst/>
        </p:spPr>
        <p:txBody>
          <a:bodyPr wrap="none" anchor="ctr"/>
          <a:lstStyle/>
          <a:p>
            <a:pPr algn="ctr"/>
            <a:r>
              <a:rPr lang="zh-CN" altLang="en-US" sz="2000" b="1" dirty="0">
                <a:solidFill>
                  <a:srgbClr val="000000"/>
                </a:solidFill>
                <a:latin typeface="微软雅黑" pitchFamily="34" charset="-122"/>
                <a:ea typeface="微软雅黑" pitchFamily="34" charset="-122"/>
              </a:rPr>
              <a:t>亚</a:t>
            </a:r>
          </a:p>
          <a:p>
            <a:pPr algn="ctr"/>
            <a:r>
              <a:rPr lang="zh-CN" altLang="en-US" sz="2000" b="1" dirty="0">
                <a:solidFill>
                  <a:srgbClr val="000000"/>
                </a:solidFill>
                <a:latin typeface="微软雅黑" pitchFamily="34" charset="-122"/>
                <a:ea typeface="微软雅黑" pitchFamily="34" charset="-122"/>
              </a:rPr>
              <a:t>里</a:t>
            </a:r>
          </a:p>
          <a:p>
            <a:pPr algn="ctr"/>
            <a:r>
              <a:rPr lang="zh-CN" altLang="en-US" sz="2000" b="1" dirty="0">
                <a:solidFill>
                  <a:srgbClr val="000000"/>
                </a:solidFill>
                <a:latin typeface="微软雅黑" pitchFamily="34" charset="-122"/>
                <a:ea typeface="微软雅黑" pitchFamily="34" charset="-122"/>
              </a:rPr>
              <a:t>士</a:t>
            </a:r>
          </a:p>
          <a:p>
            <a:pPr algn="ctr"/>
            <a:r>
              <a:rPr lang="zh-CN" altLang="en-US" sz="2000" b="1" dirty="0">
                <a:solidFill>
                  <a:srgbClr val="000000"/>
                </a:solidFill>
                <a:latin typeface="微软雅黑" pitchFamily="34" charset="-122"/>
                <a:ea typeface="微软雅黑" pitchFamily="34" charset="-122"/>
              </a:rPr>
              <a:t>多</a:t>
            </a:r>
          </a:p>
          <a:p>
            <a:pPr algn="ctr"/>
            <a:r>
              <a:rPr lang="zh-CN" altLang="en-US" sz="2000" b="1" dirty="0">
                <a:solidFill>
                  <a:srgbClr val="000000"/>
                </a:solidFill>
                <a:latin typeface="微软雅黑" pitchFamily="34" charset="-122"/>
                <a:ea typeface="微软雅黑" pitchFamily="34" charset="-122"/>
              </a:rPr>
              <a:t>德</a:t>
            </a:r>
          </a:p>
        </p:txBody>
      </p:sp>
      <p:sp>
        <p:nvSpPr>
          <p:cNvPr id="116745" name="Oval 9"/>
          <p:cNvSpPr>
            <a:spLocks noChangeArrowheads="1"/>
          </p:cNvSpPr>
          <p:nvPr/>
        </p:nvSpPr>
        <p:spPr bwMode="auto">
          <a:xfrm>
            <a:off x="2733243" y="1437007"/>
            <a:ext cx="720725" cy="1366837"/>
          </a:xfrm>
          <a:prstGeom prst="ellipse">
            <a:avLst/>
          </a:prstGeom>
          <a:noFill/>
          <a:ln w="9525">
            <a:noFill/>
            <a:round/>
          </a:ln>
          <a:effectLst/>
        </p:spPr>
        <p:txBody>
          <a:bodyPr wrap="none" anchor="ctr"/>
          <a:lstStyle/>
          <a:p>
            <a:pPr algn="ctr"/>
            <a:r>
              <a:rPr lang="zh-CN" altLang="en-US" sz="2000" b="1" dirty="0">
                <a:solidFill>
                  <a:srgbClr val="000000"/>
                </a:solidFill>
                <a:latin typeface="微软雅黑" pitchFamily="34" charset="-122"/>
                <a:ea typeface="微软雅黑" pitchFamily="34" charset="-122"/>
              </a:rPr>
              <a:t>苏</a:t>
            </a:r>
          </a:p>
          <a:p>
            <a:pPr algn="ctr"/>
            <a:r>
              <a:rPr lang="zh-CN" altLang="en-US" sz="2000" b="1" dirty="0">
                <a:solidFill>
                  <a:srgbClr val="000000"/>
                </a:solidFill>
                <a:latin typeface="微软雅黑" pitchFamily="34" charset="-122"/>
                <a:ea typeface="微软雅黑" pitchFamily="34" charset="-122"/>
              </a:rPr>
              <a:t>格</a:t>
            </a:r>
          </a:p>
          <a:p>
            <a:pPr algn="ctr"/>
            <a:r>
              <a:rPr lang="zh-CN" altLang="en-US" sz="2000" b="1" dirty="0">
                <a:solidFill>
                  <a:srgbClr val="000000"/>
                </a:solidFill>
                <a:latin typeface="微软雅黑" pitchFamily="34" charset="-122"/>
                <a:ea typeface="微软雅黑" pitchFamily="34" charset="-122"/>
              </a:rPr>
              <a:t>拉</a:t>
            </a:r>
          </a:p>
          <a:p>
            <a:pPr algn="ctr"/>
            <a:r>
              <a:rPr lang="zh-CN" altLang="en-US" sz="2000" b="1" dirty="0">
                <a:solidFill>
                  <a:srgbClr val="000000"/>
                </a:solidFill>
                <a:latin typeface="微软雅黑" pitchFamily="34" charset="-122"/>
                <a:ea typeface="微软雅黑" pitchFamily="34" charset="-122"/>
              </a:rPr>
              <a:t>底</a:t>
            </a:r>
          </a:p>
        </p:txBody>
      </p:sp>
      <p:sp>
        <p:nvSpPr>
          <p:cNvPr id="2" name="TextBox 1"/>
          <p:cNvSpPr txBox="1"/>
          <p:nvPr/>
        </p:nvSpPr>
        <p:spPr>
          <a:xfrm>
            <a:off x="3059832" y="116632"/>
            <a:ext cx="3024336" cy="923330"/>
          </a:xfrm>
          <a:prstGeom prst="rect">
            <a:avLst/>
          </a:prstGeom>
          <a:noFill/>
        </p:spPr>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zh-CN" altLang="en-US" sz="5400" b="1" dirty="0" smtClean="0">
                <a:ln/>
                <a:solidFill>
                  <a:srgbClr val="FFFF00"/>
                </a:solidFill>
                <a:latin typeface="微软雅黑" pitchFamily="34" charset="-122"/>
                <a:ea typeface="微软雅黑" pitchFamily="34" charset="-122"/>
              </a:rPr>
              <a:t>雅典学院</a:t>
            </a:r>
            <a:endParaRPr lang="zh-CN" altLang="en-US" sz="5400" b="1" dirty="0">
              <a:ln/>
              <a:solidFill>
                <a:srgbClr val="FFFF00"/>
              </a:solidFill>
              <a:latin typeface="微软雅黑" pitchFamily="34" charset="-122"/>
              <a:ea typeface="微软雅黑" pitchFamily="34" charset="-122"/>
            </a:endParaRPr>
          </a:p>
        </p:txBody>
      </p:sp>
      <p:sp>
        <p:nvSpPr>
          <p:cNvPr id="3" name="矩形 2"/>
          <p:cNvSpPr/>
          <p:nvPr/>
        </p:nvSpPr>
        <p:spPr>
          <a:xfrm>
            <a:off x="179512" y="5877272"/>
            <a:ext cx="8784976" cy="830997"/>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2400" b="1" dirty="0">
                <a:latin typeface="幼圆" pitchFamily="49" charset="-122"/>
                <a:ea typeface="幼圆" pitchFamily="49" charset="-122"/>
              </a:rPr>
              <a:t>整个画面充满浓厚的学术探讨和争鸣的气氛，赞美了人类对智慧的热爱和对理想的追求，以及古希腊哲学的繁荣。</a:t>
            </a:r>
          </a:p>
        </p:txBody>
      </p:sp>
    </p:spTree>
    <p:extLst>
      <p:ext uri="{BB962C8B-B14F-4D97-AF65-F5344CB8AC3E}">
        <p14:creationId xmlns:p14="http://schemas.microsoft.com/office/powerpoint/2010/main" val="315926762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16743"/>
                                        </p:tgtEl>
                                        <p:attrNameLst>
                                          <p:attrName>style.visibility</p:attrName>
                                        </p:attrNameLst>
                                      </p:cBhvr>
                                      <p:to>
                                        <p:strVal val="visible"/>
                                      </p:to>
                                    </p:set>
                                    <p:animEffect transition="in" filter="slide(fromTop)">
                                      <p:cBhvr>
                                        <p:cTn id="7" dur="500"/>
                                        <p:tgtEl>
                                          <p:spTgt spid="116743"/>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116740"/>
                                        </p:tgtEl>
                                        <p:attrNameLst>
                                          <p:attrName>style.visibility</p:attrName>
                                        </p:attrNameLst>
                                      </p:cBhvr>
                                      <p:to>
                                        <p:strVal val="visible"/>
                                      </p:to>
                                    </p:set>
                                    <p:animEffect transition="in" filter="slide(fromTop)">
                                      <p:cBhvr>
                                        <p:cTn id="11" dur="500"/>
                                        <p:tgtEl>
                                          <p:spTgt spid="116740"/>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grpId="0" nodeType="clickEffect">
                                  <p:stCondLst>
                                    <p:cond delay="0"/>
                                  </p:stCondLst>
                                  <p:childTnLst>
                                    <p:set>
                                      <p:cBhvr>
                                        <p:cTn id="15" dur="1" fill="hold">
                                          <p:stCondLst>
                                            <p:cond delay="0"/>
                                          </p:stCondLst>
                                        </p:cTn>
                                        <p:tgtEl>
                                          <p:spTgt spid="116744"/>
                                        </p:tgtEl>
                                        <p:attrNameLst>
                                          <p:attrName>style.visibility</p:attrName>
                                        </p:attrNameLst>
                                      </p:cBhvr>
                                      <p:to>
                                        <p:strVal val="visible"/>
                                      </p:to>
                                    </p:set>
                                    <p:animEffect transition="in" filter="slide(fromTop)">
                                      <p:cBhvr>
                                        <p:cTn id="16" dur="500"/>
                                        <p:tgtEl>
                                          <p:spTgt spid="116744"/>
                                        </p:tgtEl>
                                      </p:cBhvr>
                                    </p:animEffect>
                                  </p:childTnLst>
                                </p:cTn>
                              </p:par>
                            </p:childTnLst>
                          </p:cTn>
                        </p:par>
                        <p:par>
                          <p:cTn id="17" fill="hold">
                            <p:stCondLst>
                              <p:cond delay="500"/>
                            </p:stCondLst>
                            <p:childTnLst>
                              <p:par>
                                <p:cTn id="18" presetID="12" presetClass="entr" presetSubtype="1" fill="hold" grpId="0" nodeType="afterEffect">
                                  <p:stCondLst>
                                    <p:cond delay="0"/>
                                  </p:stCondLst>
                                  <p:childTnLst>
                                    <p:set>
                                      <p:cBhvr>
                                        <p:cTn id="19" dur="1" fill="hold">
                                          <p:stCondLst>
                                            <p:cond delay="0"/>
                                          </p:stCondLst>
                                        </p:cTn>
                                        <p:tgtEl>
                                          <p:spTgt spid="116741"/>
                                        </p:tgtEl>
                                        <p:attrNameLst>
                                          <p:attrName>style.visibility</p:attrName>
                                        </p:attrNameLst>
                                      </p:cBhvr>
                                      <p:to>
                                        <p:strVal val="visible"/>
                                      </p:to>
                                    </p:set>
                                    <p:animEffect transition="in" filter="slide(fromTop)">
                                      <p:cBhvr>
                                        <p:cTn id="20" dur="500"/>
                                        <p:tgtEl>
                                          <p:spTgt spid="11674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16742"/>
                                        </p:tgtEl>
                                        <p:attrNameLst>
                                          <p:attrName>style.visibility</p:attrName>
                                        </p:attrNameLst>
                                      </p:cBhvr>
                                      <p:to>
                                        <p:strVal val="visible"/>
                                      </p:to>
                                    </p:set>
                                    <p:animEffect transition="in" filter="slide(fromTop)">
                                      <p:cBhvr>
                                        <p:cTn id="25" dur="500"/>
                                        <p:tgtEl>
                                          <p:spTgt spid="116742"/>
                                        </p:tgtEl>
                                      </p:cBhvr>
                                    </p:animEffect>
                                  </p:childTnLst>
                                </p:cTn>
                              </p:par>
                            </p:childTnLst>
                          </p:cTn>
                        </p:par>
                        <p:par>
                          <p:cTn id="26" fill="hold">
                            <p:stCondLst>
                              <p:cond delay="500"/>
                            </p:stCondLst>
                            <p:childTnLst>
                              <p:par>
                                <p:cTn id="27" presetID="12" presetClass="entr" presetSubtype="1" fill="hold" grpId="0" nodeType="afterEffect">
                                  <p:stCondLst>
                                    <p:cond delay="0"/>
                                  </p:stCondLst>
                                  <p:childTnLst>
                                    <p:set>
                                      <p:cBhvr>
                                        <p:cTn id="28" dur="1" fill="hold">
                                          <p:stCondLst>
                                            <p:cond delay="0"/>
                                          </p:stCondLst>
                                        </p:cTn>
                                        <p:tgtEl>
                                          <p:spTgt spid="116745"/>
                                        </p:tgtEl>
                                        <p:attrNameLst>
                                          <p:attrName>style.visibility</p:attrName>
                                        </p:attrNameLst>
                                      </p:cBhvr>
                                      <p:to>
                                        <p:strVal val="visible"/>
                                      </p:to>
                                    </p:set>
                                    <p:animEffect transition="in" filter="slide(fromTop)">
                                      <p:cBhvr>
                                        <p:cTn id="29" dur="500"/>
                                        <p:tgtEl>
                                          <p:spTgt spid="116745"/>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randombar(horizontal)">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0" grpId="0" animBg="1"/>
      <p:bldP spid="116741" grpId="0" animBg="1"/>
      <p:bldP spid="116742" grpId="0" animBg="1"/>
      <p:bldP spid="116743" grpId="0"/>
      <p:bldP spid="116744" grpId="0"/>
      <p:bldP spid="116745" grpId="0"/>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360235"/>
            <a:ext cx="2592288" cy="707886"/>
          </a:xfrm>
          <a:prstGeom prst="rect">
            <a:avLst/>
          </a:prstGeom>
          <a:noFill/>
        </p:spPr>
        <p:txBody>
          <a:bodyPr wrap="square" rtlCol="0">
            <a:spAutoFit/>
          </a:bodyPr>
          <a:lstStyle/>
          <a:p>
            <a:r>
              <a:rPr lang="zh-CN" altLang="en-US"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rPr>
              <a:t>问题思考：</a:t>
            </a:r>
            <a:endParaRPr lang="zh-CN" altLang="en-US" sz="4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endParaRPr>
          </a:p>
        </p:txBody>
      </p:sp>
      <p:sp>
        <p:nvSpPr>
          <p:cNvPr id="3" name="TextBox 2"/>
          <p:cNvSpPr txBox="1"/>
          <p:nvPr/>
        </p:nvSpPr>
        <p:spPr>
          <a:xfrm>
            <a:off x="2698265" y="405559"/>
            <a:ext cx="6192688" cy="954107"/>
          </a:xfrm>
          <a:prstGeom prst="rect">
            <a:avLst/>
          </a:prstGeom>
          <a:noFill/>
        </p:spPr>
        <p:txBody>
          <a:bodyPr wrap="square" rtlCol="0">
            <a:spAutoFit/>
          </a:bodyPr>
          <a:lstStyle/>
          <a:p>
            <a:r>
              <a:rPr lang="zh-CN" altLang="en-US" sz="2800" b="1" dirty="0" smtClean="0">
                <a:latin typeface="宋体" pitchFamily="2" charset="-122"/>
                <a:ea typeface="宋体" pitchFamily="2" charset="-122"/>
              </a:rPr>
              <a:t>你知道中国这一时期的思想家是如何认识世界的吗？</a:t>
            </a:r>
            <a:endParaRPr lang="zh-CN" altLang="en-US" sz="2800" b="1" dirty="0">
              <a:latin typeface="宋体" pitchFamily="2" charset="-122"/>
              <a:ea typeface="宋体" pitchFamily="2" charset="-122"/>
            </a:endParaRPr>
          </a:p>
        </p:txBody>
      </p:sp>
      <p:sp>
        <p:nvSpPr>
          <p:cNvPr id="4" name="TextBox 3"/>
          <p:cNvSpPr txBox="1"/>
          <p:nvPr/>
        </p:nvSpPr>
        <p:spPr>
          <a:xfrm>
            <a:off x="5292080" y="1772816"/>
            <a:ext cx="3024336" cy="4401205"/>
          </a:xfrm>
          <a:prstGeom prst="rect">
            <a:avLst/>
          </a:prstGeom>
          <a:noFill/>
        </p:spPr>
        <p:txBody>
          <a:bodyPr wrap="square" rtlCol="0">
            <a:spAutoFit/>
          </a:bodyPr>
          <a:lstStyle/>
          <a:p>
            <a:pPr>
              <a:lnSpc>
                <a:spcPct val="125000"/>
              </a:lnSpc>
            </a:pPr>
            <a:r>
              <a:rPr lang="zh-CN" altLang="en-US" sz="2800" b="1" dirty="0" smtClean="0">
                <a:latin typeface="幼圆" pitchFamily="49" charset="-122"/>
                <a:ea typeface="幼圆" pitchFamily="49" charset="-122"/>
              </a:rPr>
              <a:t>    如老子认为，万物运行有其自然的法则，人们应该顺应自然；世界的事务都有其对立面，对立的双方是可以相互转化的。</a:t>
            </a:r>
            <a:endParaRPr lang="zh-CN" altLang="en-US" sz="2800" b="1" dirty="0">
              <a:latin typeface="幼圆" pitchFamily="49" charset="-122"/>
              <a:ea typeface="幼圆"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628800"/>
            <a:ext cx="4248150" cy="454522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4991681"/>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476672"/>
            <a:ext cx="7848872" cy="646331"/>
          </a:xfrm>
          <a:prstGeom prst="rect">
            <a:avLst/>
          </a:prstGeom>
          <a:noFill/>
        </p:spPr>
        <p:txBody>
          <a:bodyPr wrap="square" rtlCol="0">
            <a:spAutoFit/>
          </a:bodyPr>
          <a:lstStyle/>
          <a:p>
            <a:r>
              <a:rPr lang="zh-CN" alt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幼圆" pitchFamily="49" charset="-122"/>
                <a:ea typeface="幼圆" pitchFamily="49" charset="-122"/>
              </a:rPr>
              <a:t>法学是罗马人最伟大的成就之一</a:t>
            </a:r>
            <a:endParaRPr lang="zh-CN" alt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幼圆" pitchFamily="49" charset="-122"/>
              <a:ea typeface="幼圆"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340768"/>
            <a:ext cx="5112568" cy="489654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5964018" y="2204864"/>
            <a:ext cx="2784446" cy="2785378"/>
          </a:xfrm>
          <a:prstGeom prst="rect">
            <a:avLst/>
          </a:prstGeom>
          <a:noFill/>
        </p:spPr>
        <p:txBody>
          <a:bodyPr wrap="square" rtlCol="0">
            <a:spAutoFit/>
          </a:bodyPr>
          <a:lstStyle/>
          <a:p>
            <a:pPr>
              <a:lnSpc>
                <a:spcPct val="125000"/>
              </a:lnSpc>
            </a:pP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十二铜表法</a:t>
            </a: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是罗马法制建设的第一步，是后世罗马法典乃至欧洲法学的渊源。</a:t>
            </a:r>
            <a:endParaRPr lang="zh-CN" altLang="en-US" sz="2800" b="1" dirty="0">
              <a:latin typeface="宋体" pitchFamily="2" charset="-122"/>
              <a:ea typeface="宋体" pitchFamily="2" charset="-122"/>
            </a:endParaRPr>
          </a:p>
        </p:txBody>
      </p:sp>
    </p:spTree>
    <p:extLst>
      <p:ext uri="{BB962C8B-B14F-4D97-AF65-F5344CB8AC3E}">
        <p14:creationId xmlns:p14="http://schemas.microsoft.com/office/powerpoint/2010/main" val="2536256706"/>
      </p:ext>
    </p:extLst>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32656"/>
            <a:ext cx="8568952" cy="1569660"/>
          </a:xfrm>
          <a:prstGeom prst="rect">
            <a:avLst/>
          </a:prstGeom>
          <a:noFill/>
        </p:spPr>
        <p:txBody>
          <a:bodyPr wrap="square" rtlCol="0">
            <a:spAutoFit/>
          </a:bodyPr>
          <a:lstStyle/>
          <a:p>
            <a:r>
              <a:rPr lang="zh-CN" altLang="en-US" sz="2400" b="1" dirty="0" smtClean="0">
                <a:latin typeface="楷体" pitchFamily="49" charset="-122"/>
                <a:ea typeface="楷体" pitchFamily="49" charset="-122"/>
              </a:rPr>
              <a:t>    </a:t>
            </a:r>
            <a:r>
              <a:rPr lang="zh-CN" altLang="en-US" sz="2400" b="1" dirty="0" smtClean="0">
                <a:latin typeface="幼圆" pitchFamily="49" charset="-122"/>
                <a:ea typeface="幼圆" pitchFamily="49" charset="-122"/>
              </a:rPr>
              <a:t>罗马帝国</a:t>
            </a:r>
            <a:r>
              <a:rPr lang="zh-CN" altLang="en-US" sz="2400" b="1" dirty="0">
                <a:latin typeface="幼圆" pitchFamily="49" charset="-122"/>
                <a:ea typeface="幼圆" pitchFamily="49" charset="-122"/>
              </a:rPr>
              <a:t>的法学家们对法律进行了广泛论证，包括</a:t>
            </a:r>
            <a:r>
              <a:rPr lang="zh-CN" altLang="en-US" sz="2400" b="1" dirty="0" smtClean="0">
                <a:latin typeface="幼圆" pitchFamily="49" charset="-122"/>
                <a:ea typeface="幼圆" pitchFamily="49" charset="-122"/>
              </a:rPr>
              <a:t>适用于</a:t>
            </a:r>
            <a:r>
              <a:rPr lang="zh-CN" altLang="en-US" sz="2400" b="1" dirty="0">
                <a:latin typeface="幼圆" pitchFamily="49" charset="-122"/>
                <a:ea typeface="幼圆" pitchFamily="49" charset="-122"/>
              </a:rPr>
              <a:t>罗马公民和非公民之间关系的</a:t>
            </a:r>
            <a:r>
              <a:rPr lang="zh-CN" altLang="en-US" sz="2400" b="1" dirty="0">
                <a:solidFill>
                  <a:srgbClr val="FF0000"/>
                </a:solidFill>
                <a:latin typeface="幼圆" pitchFamily="49" charset="-122"/>
                <a:ea typeface="幼圆" pitchFamily="49" charset="-122"/>
              </a:rPr>
              <a:t>万民法</a:t>
            </a:r>
            <a:r>
              <a:rPr lang="zh-CN" altLang="en-US" sz="2400" b="1" dirty="0">
                <a:latin typeface="幼圆" pitchFamily="49" charset="-122"/>
                <a:ea typeface="幼圆" pitchFamily="49" charset="-122"/>
              </a:rPr>
              <a:t>、关于</a:t>
            </a:r>
            <a:r>
              <a:rPr lang="zh-CN" altLang="en-US" sz="2400" b="1" dirty="0" smtClean="0">
                <a:latin typeface="幼圆" pitchFamily="49" charset="-122"/>
                <a:ea typeface="幼圆" pitchFamily="49" charset="-122"/>
              </a:rPr>
              <a:t>商品生产和</a:t>
            </a:r>
            <a:r>
              <a:rPr lang="zh-CN" altLang="en-US" sz="2400" b="1" dirty="0">
                <a:latin typeface="幼圆" pitchFamily="49" charset="-122"/>
                <a:ea typeface="幼圆" pitchFamily="49" charset="-122"/>
              </a:rPr>
              <a:t>交换的</a:t>
            </a:r>
            <a:r>
              <a:rPr lang="zh-CN" altLang="en-US" sz="2400" b="1" dirty="0">
                <a:solidFill>
                  <a:srgbClr val="FF0000"/>
                </a:solidFill>
                <a:latin typeface="幼圆" pitchFamily="49" charset="-122"/>
                <a:ea typeface="幼圆" pitchFamily="49" charset="-122"/>
              </a:rPr>
              <a:t>经济法</a:t>
            </a:r>
            <a:r>
              <a:rPr lang="zh-CN" altLang="en-US" sz="2400" b="1" dirty="0">
                <a:latin typeface="幼圆" pitchFamily="49" charset="-122"/>
                <a:ea typeface="幼圆" pitchFamily="49" charset="-122"/>
              </a:rPr>
              <a:t>，以及众多的</a:t>
            </a:r>
            <a:r>
              <a:rPr lang="zh-CN" altLang="en-US" sz="2400" b="1" dirty="0" smtClean="0">
                <a:latin typeface="幼圆" pitchFamily="49" charset="-122"/>
                <a:ea typeface="幼圆" pitchFamily="49" charset="-122"/>
              </a:rPr>
              <a:t>法律概念。</a:t>
            </a:r>
            <a:r>
              <a:rPr lang="zh-CN" altLang="en-US" sz="2400" b="1" dirty="0">
                <a:latin typeface="幼圆" pitchFamily="49" charset="-122"/>
                <a:ea typeface="幼圆" pitchFamily="49" charset="-122"/>
              </a:rPr>
              <a:t>它们共同构成</a:t>
            </a:r>
            <a:r>
              <a:rPr lang="zh-CN" altLang="en-US" sz="2400" b="1" dirty="0" smtClean="0">
                <a:latin typeface="幼圆" pitchFamily="49" charset="-122"/>
                <a:ea typeface="幼圆" pitchFamily="49" charset="-122"/>
              </a:rPr>
              <a:t>了完整</a:t>
            </a:r>
            <a:r>
              <a:rPr lang="zh-CN" altLang="en-US" sz="2400" b="1" dirty="0">
                <a:latin typeface="幼圆" pitchFamily="49" charset="-122"/>
                <a:ea typeface="幼圆" pitchFamily="49" charset="-122"/>
              </a:rPr>
              <a:t>的</a:t>
            </a:r>
            <a:r>
              <a:rPr lang="zh-CN" altLang="en-US" sz="2400" b="1" dirty="0">
                <a:solidFill>
                  <a:srgbClr val="FF0000"/>
                </a:solidFill>
                <a:latin typeface="幼圆" pitchFamily="49" charset="-122"/>
                <a:ea typeface="幼圆" pitchFamily="49" charset="-122"/>
              </a:rPr>
              <a:t>罗马法学系统</a:t>
            </a:r>
            <a:r>
              <a:rPr lang="zh-CN" altLang="en-US" sz="2400" b="1" dirty="0" smtClean="0">
                <a:latin typeface="幼圆" pitchFamily="49" charset="-122"/>
                <a:ea typeface="幼圆" pitchFamily="49" charset="-122"/>
              </a:rPr>
              <a:t>。</a:t>
            </a:r>
            <a:endParaRPr lang="en-US" altLang="zh-CN" sz="2400" b="1" dirty="0">
              <a:latin typeface="幼圆" pitchFamily="49" charset="-122"/>
              <a:ea typeface="幼圆" pitchFamily="49" charset="-122"/>
            </a:endParaRP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036974"/>
            <a:ext cx="3312368" cy="43508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4211960" y="1929459"/>
            <a:ext cx="4572000" cy="4524315"/>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r>
              <a:rPr lang="zh-CN" altLang="en-US" sz="2400" b="1" dirty="0" smtClean="0">
                <a:latin typeface="楷体" pitchFamily="49" charset="-122"/>
                <a:ea typeface="楷体" pitchFamily="49" charset="-122"/>
              </a:rPr>
              <a:t>    万民法，罗马法</a:t>
            </a:r>
            <a:r>
              <a:rPr lang="zh-CN" altLang="en-US" sz="2400" b="1" dirty="0">
                <a:latin typeface="楷体" pitchFamily="49" charset="-122"/>
                <a:ea typeface="楷体" pitchFamily="49" charset="-122"/>
              </a:rPr>
              <a:t>中调整</a:t>
            </a:r>
            <a:r>
              <a:rPr lang="zh-CN" altLang="en-US" sz="2400" b="1" dirty="0">
                <a:solidFill>
                  <a:srgbClr val="FF0000"/>
                </a:solidFill>
                <a:latin typeface="楷体" pitchFamily="49" charset="-122"/>
                <a:ea typeface="楷体" pitchFamily="49" charset="-122"/>
              </a:rPr>
              <a:t>罗马公民和非</a:t>
            </a:r>
            <a:r>
              <a:rPr lang="zh-CN" altLang="en-US" sz="2400" b="1" dirty="0" smtClean="0">
                <a:solidFill>
                  <a:srgbClr val="FF0000"/>
                </a:solidFill>
                <a:latin typeface="楷体" pitchFamily="49" charset="-122"/>
                <a:ea typeface="楷体" pitchFamily="49" charset="-122"/>
              </a:rPr>
              <a:t>公民</a:t>
            </a:r>
            <a:r>
              <a:rPr lang="zh-CN" altLang="en-US" sz="2400" b="1" dirty="0" smtClean="0">
                <a:latin typeface="楷体" pitchFamily="49" charset="-122"/>
                <a:ea typeface="楷体" pitchFamily="49" charset="-122"/>
              </a:rPr>
              <a:t>之间相互</a:t>
            </a:r>
            <a:r>
              <a:rPr lang="zh-CN" altLang="en-US" sz="2400" b="1" dirty="0">
                <a:latin typeface="楷体" pitchFamily="49" charset="-122"/>
                <a:ea typeface="楷体" pitchFamily="49" charset="-122"/>
              </a:rPr>
              <a:t>关系的法律。在法的渊源上，主要采取裁判官告示或司法文件、法学家解答、皇帝敕令等形式</a:t>
            </a:r>
            <a:r>
              <a:rPr lang="zh-CN" altLang="en-US" sz="2400" b="1" dirty="0" smtClean="0">
                <a:latin typeface="楷体" pitchFamily="49" charset="-122"/>
                <a:ea typeface="楷体" pitchFamily="49" charset="-122"/>
              </a:rPr>
              <a:t>。在</a:t>
            </a:r>
            <a:r>
              <a:rPr lang="zh-CN" altLang="en-US" sz="2400" b="1" dirty="0">
                <a:latin typeface="楷体" pitchFamily="49" charset="-122"/>
                <a:ea typeface="楷体" pitchFamily="49" charset="-122"/>
              </a:rPr>
              <a:t>内容上，更多的涉及财产关系和商业关系。体系较市民法更加完备，程序上较为简便灵活，更适用于</a:t>
            </a:r>
            <a:r>
              <a:rPr lang="zh-CN" altLang="en-US" sz="2400" b="1" dirty="0">
                <a:solidFill>
                  <a:srgbClr val="FF0000"/>
                </a:solidFill>
                <a:latin typeface="楷体" pitchFamily="49" charset="-122"/>
                <a:ea typeface="楷体" pitchFamily="49" charset="-122"/>
              </a:rPr>
              <a:t>维护罗马奴隶制和社会经济关系的要求</a:t>
            </a:r>
            <a:r>
              <a:rPr lang="zh-CN" altLang="en-US" sz="2400" b="1" dirty="0">
                <a:latin typeface="楷体" pitchFamily="49" charset="-122"/>
                <a:ea typeface="楷体" pitchFamily="49" charset="-122"/>
              </a:rPr>
              <a:t>，具有某种国际法和自然法的性质，现代国际法的语源就直接来自万民法，产生于公元前</a:t>
            </a:r>
            <a:r>
              <a:rPr lang="en-US" altLang="zh-CN" sz="2400" b="1" dirty="0">
                <a:latin typeface="楷体" pitchFamily="49" charset="-122"/>
                <a:ea typeface="楷体" pitchFamily="49" charset="-122"/>
              </a:rPr>
              <a:t>242</a:t>
            </a:r>
            <a:r>
              <a:rPr lang="zh-CN" altLang="en-US" sz="2400" b="1" dirty="0">
                <a:latin typeface="楷体" pitchFamily="49" charset="-122"/>
                <a:ea typeface="楷体" pitchFamily="49" charset="-122"/>
              </a:rPr>
              <a:t>年。</a:t>
            </a:r>
          </a:p>
        </p:txBody>
      </p:sp>
    </p:spTree>
    <p:extLst>
      <p:ext uri="{BB962C8B-B14F-4D97-AF65-F5344CB8AC3E}">
        <p14:creationId xmlns:p14="http://schemas.microsoft.com/office/powerpoint/2010/main" val="105368708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360235"/>
            <a:ext cx="2592288" cy="707886"/>
          </a:xfrm>
          <a:prstGeom prst="rect">
            <a:avLst/>
          </a:prstGeom>
          <a:noFill/>
        </p:spPr>
        <p:txBody>
          <a:bodyPr wrap="square" rtlCol="0">
            <a:spAutoFit/>
          </a:bodyPr>
          <a:lstStyle/>
          <a:p>
            <a:r>
              <a:rPr lang="zh-CN" altLang="en-US"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rPr>
              <a:t>相关史</a:t>
            </a:r>
            <a:r>
              <a:rPr lang="zh-CN" altLang="en-US" sz="4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rPr>
              <a:t>事：</a:t>
            </a:r>
          </a:p>
        </p:txBody>
      </p:sp>
      <p:sp>
        <p:nvSpPr>
          <p:cNvPr id="3" name="TextBox 2"/>
          <p:cNvSpPr txBox="1"/>
          <p:nvPr/>
        </p:nvSpPr>
        <p:spPr>
          <a:xfrm>
            <a:off x="611560" y="1340768"/>
            <a:ext cx="3240360" cy="483209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zh-CN" altLang="en-US" sz="2400" b="1" dirty="0" smtClean="0">
                <a:latin typeface="楷体" pitchFamily="49" charset="-122"/>
                <a:ea typeface="楷体" pitchFamily="49" charset="-122"/>
              </a:rPr>
              <a:t>    </a:t>
            </a:r>
            <a:r>
              <a:rPr lang="zh-CN" altLang="en-US" sz="2800" b="1" dirty="0" smtClean="0">
                <a:latin typeface="楷体" pitchFamily="49" charset="-122"/>
                <a:ea typeface="楷体" pitchFamily="49" charset="-122"/>
              </a:rPr>
              <a:t>罗马</a:t>
            </a:r>
            <a:r>
              <a:rPr lang="zh-CN" altLang="en-US" sz="2800" b="1" dirty="0">
                <a:latin typeface="楷体" pitchFamily="49" charset="-122"/>
                <a:ea typeface="楷体" pitchFamily="49" charset="-122"/>
              </a:rPr>
              <a:t>的法学家有权在</a:t>
            </a:r>
            <a:r>
              <a:rPr lang="zh-CN" altLang="en-US" sz="2800" b="1" dirty="0" smtClean="0">
                <a:latin typeface="楷体" pitchFamily="49" charset="-122"/>
                <a:ea typeface="楷体" pitchFamily="49" charset="-122"/>
              </a:rPr>
              <a:t>法庭审案</a:t>
            </a:r>
            <a:r>
              <a:rPr lang="zh-CN" altLang="en-US" sz="2800" b="1" dirty="0">
                <a:latin typeface="楷体" pitchFamily="49" charset="-122"/>
                <a:ea typeface="楷体" pitchFamily="49" charset="-122"/>
              </a:rPr>
              <a:t>时</a:t>
            </a:r>
            <a:r>
              <a:rPr lang="zh-CN" altLang="en-US" sz="2800" b="1" dirty="0" smtClean="0">
                <a:latin typeface="楷体" pitchFamily="49" charset="-122"/>
                <a:ea typeface="楷体" pitchFamily="49" charset="-122"/>
              </a:rPr>
              <a:t>发表意见</a:t>
            </a:r>
            <a:r>
              <a:rPr lang="zh-CN" altLang="en-US" sz="2800" b="1" dirty="0">
                <a:latin typeface="楷体" pitchFamily="49" charset="-122"/>
                <a:ea typeface="楷体" pitchFamily="49" charset="-122"/>
              </a:rPr>
              <a:t>，有权解释法律。他们的著作将</a:t>
            </a:r>
            <a:r>
              <a:rPr lang="zh-CN" altLang="en-US" sz="2800" b="1" dirty="0" smtClean="0">
                <a:latin typeface="楷体" pitchFamily="49" charset="-122"/>
                <a:ea typeface="楷体" pitchFamily="49" charset="-122"/>
              </a:rPr>
              <a:t>各种法学</a:t>
            </a:r>
            <a:r>
              <a:rPr lang="zh-CN" altLang="en-US" sz="2800" b="1" dirty="0">
                <a:latin typeface="楷体" pitchFamily="49" charset="-122"/>
                <a:ea typeface="楷体" pitchFamily="49" charset="-122"/>
              </a:rPr>
              <a:t>原理变得可操作，成为罗马法学的</a:t>
            </a:r>
            <a:r>
              <a:rPr lang="zh-CN" altLang="en-US" sz="2800" b="1" dirty="0" smtClean="0">
                <a:latin typeface="楷体" pitchFamily="49" charset="-122"/>
                <a:ea typeface="楷体" pitchFamily="49" charset="-122"/>
              </a:rPr>
              <a:t>基础</a:t>
            </a:r>
            <a:r>
              <a:rPr lang="zh-CN" altLang="en-US" sz="2800" b="1" dirty="0">
                <a:latin typeface="楷体" pitchFamily="49" charset="-122"/>
                <a:ea typeface="楷体" pitchFamily="49" charset="-122"/>
              </a:rPr>
              <a:t>和权威。罗马规定，若有法学方面的</a:t>
            </a:r>
            <a:r>
              <a:rPr lang="zh-CN" altLang="en-US" sz="2800" b="1" dirty="0" smtClean="0">
                <a:latin typeface="楷体" pitchFamily="49" charset="-122"/>
                <a:ea typeface="楷体" pitchFamily="49" charset="-122"/>
              </a:rPr>
              <a:t>疑难</a:t>
            </a:r>
            <a:r>
              <a:rPr lang="zh-CN" altLang="en-US" sz="2800" b="1" dirty="0">
                <a:latin typeface="楷体" pitchFamily="49" charset="-122"/>
                <a:ea typeface="楷体" pitchFamily="49" charset="-122"/>
              </a:rPr>
              <a:t>问题，应到法学家著作中寻找答案</a:t>
            </a:r>
            <a:r>
              <a:rPr lang="zh-CN" altLang="en-US" sz="2800" b="1" dirty="0" smtClean="0">
                <a:latin typeface="楷体" pitchFamily="49" charset="-122"/>
                <a:ea typeface="楷体" pitchFamily="49" charset="-122"/>
              </a:rPr>
              <a:t>。</a:t>
            </a:r>
            <a:endParaRPr lang="zh-CN" altLang="en-US" sz="2800" b="1" dirty="0">
              <a:latin typeface="楷体" pitchFamily="49" charset="-122"/>
              <a:ea typeface="楷体" pitchFamily="49" charset="-122"/>
            </a:endParaRPr>
          </a:p>
        </p:txBody>
      </p:sp>
      <p:sp>
        <p:nvSpPr>
          <p:cNvPr id="4" name="TextBox 3"/>
          <p:cNvSpPr txBox="1"/>
          <p:nvPr/>
        </p:nvSpPr>
        <p:spPr>
          <a:xfrm>
            <a:off x="4067944" y="1341982"/>
            <a:ext cx="4752528" cy="138499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2800" b="1" dirty="0" smtClean="0">
                <a:latin typeface="楷体" pitchFamily="49" charset="-122"/>
                <a:ea typeface="楷体" pitchFamily="49" charset="-122"/>
              </a:rPr>
              <a:t>    真正</a:t>
            </a:r>
            <a:r>
              <a:rPr lang="zh-CN" altLang="en-US" sz="2800" b="1" dirty="0">
                <a:latin typeface="楷体" pitchFamily="49" charset="-122"/>
                <a:ea typeface="楷体" pitchFamily="49" charset="-122"/>
              </a:rPr>
              <a:t>的法律应该对一切人有效</a:t>
            </a:r>
            <a:r>
              <a:rPr lang="zh-CN" altLang="en-US" sz="2800" b="1" dirty="0" smtClean="0">
                <a:latin typeface="楷体" pitchFamily="49" charset="-122"/>
                <a:ea typeface="楷体" pitchFamily="49" charset="-122"/>
              </a:rPr>
              <a:t>，应该</a:t>
            </a:r>
            <a:r>
              <a:rPr lang="zh-CN" altLang="en-US" sz="2800" b="1" dirty="0">
                <a:latin typeface="楷体" pitchFamily="49" charset="-122"/>
                <a:ea typeface="楷体" pitchFamily="49" charset="-122"/>
              </a:rPr>
              <a:t>永远有效。</a:t>
            </a:r>
          </a:p>
          <a:p>
            <a:r>
              <a:rPr lang="en-US" altLang="zh-CN" sz="2800" b="1" dirty="0" smtClean="0">
                <a:latin typeface="楷体" pitchFamily="49" charset="-122"/>
                <a:ea typeface="楷体" pitchFamily="49" charset="-122"/>
              </a:rPr>
              <a:t>    ——</a:t>
            </a:r>
            <a:r>
              <a:rPr lang="zh-CN" altLang="en-US" sz="2800" b="1" dirty="0">
                <a:latin typeface="楷体" pitchFamily="49" charset="-122"/>
                <a:ea typeface="楷体" pitchFamily="49" charset="-122"/>
              </a:rPr>
              <a:t>罗马政治家</a:t>
            </a:r>
            <a:r>
              <a:rPr lang="zh-CN" altLang="en-US" sz="2800" b="1" dirty="0" smtClean="0">
                <a:latin typeface="楷体" pitchFamily="49" charset="-122"/>
                <a:ea typeface="楷体" pitchFamily="49" charset="-122"/>
              </a:rPr>
              <a:t>西塞罗</a:t>
            </a:r>
            <a:endParaRPr lang="zh-CN" altLang="en-US" sz="2800" b="1" dirty="0">
              <a:latin typeface="楷体" pitchFamily="49" charset="-122"/>
              <a:ea typeface="楷体" pitchFamily="49" charset="-122"/>
            </a:endParaRPr>
          </a:p>
        </p:txBody>
      </p:sp>
      <p:sp>
        <p:nvSpPr>
          <p:cNvPr id="5" name="矩形 4"/>
          <p:cNvSpPr/>
          <p:nvPr/>
        </p:nvSpPr>
        <p:spPr>
          <a:xfrm>
            <a:off x="4355976" y="2885528"/>
            <a:ext cx="3416320" cy="523220"/>
          </a:xfrm>
          <a:prstGeom prst="rect">
            <a:avLst/>
          </a:prstGeom>
        </p:spPr>
        <p:txBody>
          <a:bodyPr wrap="none">
            <a:spAutoFit/>
          </a:bodyPr>
          <a:lstStyle/>
          <a:p>
            <a:pPr lvl="0"/>
            <a:r>
              <a:rPr lang="zh-CN" altLang="en-US" sz="2800" b="1" dirty="0">
                <a:solidFill>
                  <a:prstClr val="black"/>
                </a:solidFill>
                <a:latin typeface="宋体" pitchFamily="2" charset="-122"/>
                <a:ea typeface="宋体" pitchFamily="2" charset="-122"/>
              </a:rPr>
              <a:t>你如何理解这句话？</a:t>
            </a:r>
          </a:p>
        </p:txBody>
      </p:sp>
      <p:sp>
        <p:nvSpPr>
          <p:cNvPr id="6" name="TextBox 5"/>
          <p:cNvSpPr txBox="1"/>
          <p:nvPr/>
        </p:nvSpPr>
        <p:spPr>
          <a:xfrm>
            <a:off x="4350607" y="3735955"/>
            <a:ext cx="4176464" cy="2246769"/>
          </a:xfrm>
          <a:prstGeom prst="rect">
            <a:avLst/>
          </a:prstGeom>
          <a:noFill/>
        </p:spPr>
        <p:txBody>
          <a:bodyPr wrap="square" rtlCol="0">
            <a:spAutoFit/>
          </a:bodyPr>
          <a:lstStyle/>
          <a:p>
            <a:pPr>
              <a:lnSpc>
                <a:spcPct val="125000"/>
              </a:lnSpc>
            </a:pPr>
            <a:r>
              <a:rPr lang="zh-CN" altLang="en-US" sz="2800" b="1" dirty="0" smtClean="0">
                <a:latin typeface="楷体" pitchFamily="49" charset="-122"/>
                <a:ea typeface="楷体" pitchFamily="49" charset="-122"/>
              </a:rPr>
              <a:t>（</a:t>
            </a:r>
            <a:r>
              <a:rPr lang="en-US" altLang="zh-CN" sz="2800" b="1" dirty="0" smtClean="0">
                <a:latin typeface="楷体" pitchFamily="49" charset="-122"/>
                <a:ea typeface="楷体" pitchFamily="49" charset="-122"/>
              </a:rPr>
              <a:t>1</a:t>
            </a:r>
            <a:r>
              <a:rPr lang="zh-CN" altLang="en-US" sz="2800" b="1" dirty="0" smtClean="0">
                <a:latin typeface="楷体" pitchFamily="49" charset="-122"/>
                <a:ea typeface="楷体" pitchFamily="49" charset="-122"/>
              </a:rPr>
              <a:t>）法律</a:t>
            </a:r>
            <a:r>
              <a:rPr lang="zh-CN" altLang="en-US" sz="2800" b="1" dirty="0">
                <a:latin typeface="楷体" pitchFamily="49" charset="-122"/>
                <a:ea typeface="楷体" pitchFamily="49" charset="-122"/>
              </a:rPr>
              <a:t>适用于所有人，在法律面前，</a:t>
            </a:r>
            <a:r>
              <a:rPr lang="zh-CN" altLang="en-US" sz="2800" b="1" dirty="0" smtClean="0">
                <a:latin typeface="楷体" pitchFamily="49" charset="-122"/>
                <a:ea typeface="楷体" pitchFamily="49" charset="-122"/>
              </a:rPr>
              <a:t>人人</a:t>
            </a:r>
            <a:r>
              <a:rPr lang="zh-CN" altLang="en-US" sz="2800" b="1" dirty="0">
                <a:latin typeface="楷体" pitchFamily="49" charset="-122"/>
                <a:ea typeface="楷体" pitchFamily="49" charset="-122"/>
              </a:rPr>
              <a:t>平等</a:t>
            </a:r>
            <a:r>
              <a:rPr lang="zh-CN" altLang="en-US" sz="2800" b="1" dirty="0" smtClean="0">
                <a:latin typeface="楷体" pitchFamily="49" charset="-122"/>
                <a:ea typeface="楷体" pitchFamily="49" charset="-122"/>
              </a:rPr>
              <a:t>；</a:t>
            </a:r>
            <a:endParaRPr lang="en-US" altLang="zh-CN" sz="2800" b="1" dirty="0" smtClean="0">
              <a:latin typeface="楷体" pitchFamily="49" charset="-122"/>
              <a:ea typeface="楷体" pitchFamily="49" charset="-122"/>
            </a:endParaRPr>
          </a:p>
          <a:p>
            <a:pPr>
              <a:lnSpc>
                <a:spcPct val="125000"/>
              </a:lnSpc>
            </a:pPr>
            <a:r>
              <a:rPr lang="zh-CN" altLang="en-US" sz="2800" b="1" dirty="0" smtClean="0">
                <a:latin typeface="楷体" pitchFamily="49" charset="-122"/>
                <a:ea typeface="楷体" pitchFamily="49" charset="-122"/>
              </a:rPr>
              <a:t>（</a:t>
            </a:r>
            <a:r>
              <a:rPr lang="en-US" altLang="zh-CN" sz="2800" b="1" dirty="0" smtClean="0">
                <a:latin typeface="楷体" pitchFamily="49" charset="-122"/>
                <a:ea typeface="楷体" pitchFamily="49" charset="-122"/>
              </a:rPr>
              <a:t>2</a:t>
            </a:r>
            <a:r>
              <a:rPr lang="zh-CN" altLang="en-US" sz="2800" b="1" dirty="0" smtClean="0">
                <a:latin typeface="楷体" pitchFamily="49" charset="-122"/>
                <a:ea typeface="楷体" pitchFamily="49" charset="-122"/>
              </a:rPr>
              <a:t>）法律</a:t>
            </a:r>
            <a:r>
              <a:rPr lang="zh-CN" altLang="en-US" sz="2800" b="1" dirty="0">
                <a:latin typeface="楷体" pitchFamily="49" charset="-122"/>
                <a:ea typeface="楷体" pitchFamily="49" charset="-122"/>
              </a:rPr>
              <a:t>原则具有超越时空的</a:t>
            </a:r>
            <a:r>
              <a:rPr lang="zh-CN" altLang="en-US" sz="2800" b="1" dirty="0" smtClean="0">
                <a:latin typeface="楷体" pitchFamily="49" charset="-122"/>
                <a:ea typeface="楷体" pitchFamily="49" charset="-122"/>
              </a:rPr>
              <a:t>借鉴价值。</a:t>
            </a:r>
            <a:endParaRPr lang="zh-CN" altLang="en-US" sz="2800" b="1" dirty="0">
              <a:latin typeface="楷体" pitchFamily="49" charset="-122"/>
              <a:ea typeface="楷体" pitchFamily="49" charset="-122"/>
            </a:endParaRPr>
          </a:p>
        </p:txBody>
      </p:sp>
    </p:spTree>
    <p:extLst>
      <p:ext uri="{BB962C8B-B14F-4D97-AF65-F5344CB8AC3E}">
        <p14:creationId xmlns:p14="http://schemas.microsoft.com/office/powerpoint/2010/main" val="2148615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75856" y="500762"/>
            <a:ext cx="2664296" cy="707886"/>
          </a:xfrm>
          <a:prstGeom prst="rect">
            <a:avLst/>
          </a:prstGeom>
          <a:noFill/>
        </p:spPr>
        <p:txBody>
          <a:bodyPr wrap="square" rtlCol="0">
            <a:spAutoFit/>
          </a:bodyPr>
          <a:lstStyle/>
          <a:p>
            <a:pPr algn="ctr"/>
            <a:r>
              <a:rPr lang="zh-CN" altLang="en-US" sz="4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微软雅黑" pitchFamily="34" charset="-122"/>
                <a:ea typeface="微软雅黑" pitchFamily="34" charset="-122"/>
              </a:rPr>
              <a:t>学习目标</a:t>
            </a:r>
            <a:endParaRPr lang="zh-CN" altLang="en-US" sz="4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微软雅黑" pitchFamily="34" charset="-122"/>
              <a:ea typeface="微软雅黑" pitchFamily="34" charset="-122"/>
            </a:endParaRPr>
          </a:p>
        </p:txBody>
      </p:sp>
      <p:sp>
        <p:nvSpPr>
          <p:cNvPr id="3" name="TextBox 2"/>
          <p:cNvSpPr txBox="1"/>
          <p:nvPr/>
        </p:nvSpPr>
        <p:spPr>
          <a:xfrm>
            <a:off x="971600" y="1412776"/>
            <a:ext cx="7272808" cy="4316566"/>
          </a:xfrm>
          <a:prstGeom prst="rect">
            <a:avLst/>
          </a:prstGeom>
          <a:noFill/>
        </p:spPr>
        <p:txBody>
          <a:bodyPr wrap="square" rtlCol="0">
            <a:spAutoFit/>
          </a:bodyPr>
          <a:lstStyle/>
          <a:p>
            <a:pPr>
              <a:lnSpc>
                <a:spcPct val="125000"/>
              </a:lnSpc>
            </a:pPr>
            <a:r>
              <a:rPr lang="en-US" altLang="zh-CN" sz="3200" b="1" dirty="0" smtClean="0">
                <a:latin typeface="宋体" pitchFamily="2" charset="-122"/>
                <a:ea typeface="宋体" pitchFamily="2" charset="-122"/>
              </a:rPr>
              <a:t>1.</a:t>
            </a:r>
            <a:r>
              <a:rPr lang="zh-CN" altLang="en-US" sz="3200" b="1" dirty="0" smtClean="0">
                <a:latin typeface="宋体" pitchFamily="2" charset="-122"/>
                <a:ea typeface="宋体" pitchFamily="2" charset="-122"/>
              </a:rPr>
              <a:t>知道</a:t>
            </a:r>
            <a:r>
              <a:rPr lang="en-US" altLang="zh-CN" sz="3200" b="1" dirty="0" smtClean="0">
                <a:latin typeface="宋体" pitchFamily="2" charset="-122"/>
                <a:ea typeface="宋体" pitchFamily="2" charset="-122"/>
              </a:rPr>
              <a:t>《</a:t>
            </a:r>
            <a:r>
              <a:rPr lang="zh-CN" altLang="en-US" sz="3200" b="1" dirty="0" smtClean="0">
                <a:latin typeface="宋体" pitchFamily="2" charset="-122"/>
                <a:ea typeface="宋体" pitchFamily="2" charset="-122"/>
              </a:rPr>
              <a:t>荷马史诗</a:t>
            </a:r>
            <a:r>
              <a:rPr lang="en-US" altLang="zh-CN" sz="3200" b="1" dirty="0" smtClean="0">
                <a:latin typeface="宋体" pitchFamily="2" charset="-122"/>
                <a:ea typeface="宋体" pitchFamily="2" charset="-122"/>
              </a:rPr>
              <a:t>》</a:t>
            </a:r>
            <a:r>
              <a:rPr lang="zh-CN" altLang="en-US" sz="3200" b="1" dirty="0" smtClean="0">
                <a:latin typeface="宋体" pitchFamily="2" charset="-122"/>
                <a:ea typeface="宋体" pitchFamily="2" charset="-122"/>
              </a:rPr>
              <a:t>和古希腊著名雕塑的名称。</a:t>
            </a:r>
            <a:endParaRPr lang="en-US" altLang="zh-CN" sz="3200" b="1" dirty="0" smtClean="0">
              <a:latin typeface="宋体" pitchFamily="2" charset="-122"/>
              <a:ea typeface="宋体" pitchFamily="2" charset="-122"/>
            </a:endParaRPr>
          </a:p>
          <a:p>
            <a:pPr>
              <a:lnSpc>
                <a:spcPct val="125000"/>
              </a:lnSpc>
            </a:pPr>
            <a:r>
              <a:rPr lang="en-US" altLang="zh-CN" sz="3200" b="1" dirty="0" smtClean="0">
                <a:latin typeface="宋体" pitchFamily="2" charset="-122"/>
                <a:ea typeface="宋体" pitchFamily="2" charset="-122"/>
              </a:rPr>
              <a:t>2.</a:t>
            </a:r>
            <a:r>
              <a:rPr lang="zh-CN" altLang="en-US" sz="3200" b="1" dirty="0" smtClean="0">
                <a:latin typeface="宋体" pitchFamily="2" charset="-122"/>
                <a:ea typeface="宋体" pitchFamily="2" charset="-122"/>
              </a:rPr>
              <a:t>了解古希腊、罗马建筑艺术的典型代表和特点。</a:t>
            </a:r>
            <a:endParaRPr lang="en-US" altLang="zh-CN" sz="3200" b="1" dirty="0" smtClean="0">
              <a:latin typeface="宋体" pitchFamily="2" charset="-122"/>
              <a:ea typeface="宋体" pitchFamily="2" charset="-122"/>
            </a:endParaRPr>
          </a:p>
          <a:p>
            <a:pPr>
              <a:lnSpc>
                <a:spcPct val="125000"/>
              </a:lnSpc>
            </a:pPr>
            <a:r>
              <a:rPr lang="en-US" altLang="zh-CN" sz="3200" b="1" dirty="0" smtClean="0">
                <a:latin typeface="宋体" pitchFamily="2" charset="-122"/>
                <a:ea typeface="宋体" pitchFamily="2" charset="-122"/>
              </a:rPr>
              <a:t>3.</a:t>
            </a:r>
            <a:r>
              <a:rPr lang="zh-CN" altLang="en-US" sz="3200" b="1" dirty="0" smtClean="0">
                <a:latin typeface="宋体" pitchFamily="2" charset="-122"/>
                <a:ea typeface="宋体" pitchFamily="2" charset="-122"/>
              </a:rPr>
              <a:t>知道古希腊著名的哲学家，了解他们的哲学观点。</a:t>
            </a:r>
            <a:endParaRPr lang="en-US" altLang="zh-CN" sz="3200" b="1" dirty="0" smtClean="0">
              <a:latin typeface="宋体" pitchFamily="2" charset="-122"/>
              <a:ea typeface="宋体" pitchFamily="2" charset="-122"/>
            </a:endParaRPr>
          </a:p>
          <a:p>
            <a:pPr>
              <a:lnSpc>
                <a:spcPct val="125000"/>
              </a:lnSpc>
            </a:pPr>
            <a:r>
              <a:rPr lang="en-US" altLang="zh-CN" sz="3200" b="1" dirty="0" smtClean="0">
                <a:latin typeface="宋体" pitchFamily="2" charset="-122"/>
                <a:ea typeface="宋体" pitchFamily="2" charset="-122"/>
              </a:rPr>
              <a:t>4.</a:t>
            </a:r>
            <a:r>
              <a:rPr lang="zh-CN" altLang="en-US" sz="3200" b="1" dirty="0" smtClean="0">
                <a:latin typeface="宋体" pitchFamily="2" charset="-122"/>
                <a:ea typeface="宋体" pitchFamily="2" charset="-122"/>
              </a:rPr>
              <a:t>掌握罗马法的形成，了解公历的缘起。</a:t>
            </a:r>
            <a:endParaRPr lang="zh-CN" altLang="en-US" sz="3200" b="1" dirty="0">
              <a:latin typeface="宋体" pitchFamily="2" charset="-122"/>
              <a:ea typeface="宋体" pitchFamily="2" charset="-122"/>
            </a:endParaRPr>
          </a:p>
        </p:txBody>
      </p:sp>
    </p:spTree>
    <p:extLst>
      <p:ext uri="{BB962C8B-B14F-4D97-AF65-F5344CB8AC3E}">
        <p14:creationId xmlns:p14="http://schemas.microsoft.com/office/powerpoint/2010/main" val="275750668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2440321"/>
            <a:ext cx="7344816" cy="1200329"/>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rPr>
              <a:t>四、公历的缘起</a:t>
            </a:r>
            <a:endParaRPr lang="zh-CN" altLang="en-US"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endParaRPr>
          </a:p>
        </p:txBody>
      </p:sp>
    </p:spTree>
    <p:extLst>
      <p:ext uri="{BB962C8B-B14F-4D97-AF65-F5344CB8AC3E}">
        <p14:creationId xmlns:p14="http://schemas.microsoft.com/office/powerpoint/2010/main" val="3141972412"/>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269266"/>
            <a:ext cx="2592288" cy="707886"/>
          </a:xfrm>
          <a:prstGeom prst="rect">
            <a:avLst/>
          </a:prstGeom>
          <a:noFill/>
        </p:spPr>
        <p:txBody>
          <a:bodyPr wrap="square" rtlCol="0">
            <a:spAutoFit/>
          </a:bodyPr>
          <a:lstStyle/>
          <a:p>
            <a:r>
              <a:rPr lang="zh-CN" altLang="en-US"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rPr>
              <a:t>自主学习：</a:t>
            </a:r>
            <a:endParaRPr lang="zh-CN" altLang="en-US" sz="4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endParaRPr>
          </a:p>
        </p:txBody>
      </p:sp>
      <p:sp>
        <p:nvSpPr>
          <p:cNvPr id="3" name="TextBox 2"/>
          <p:cNvSpPr txBox="1"/>
          <p:nvPr/>
        </p:nvSpPr>
        <p:spPr>
          <a:xfrm>
            <a:off x="2627784" y="352961"/>
            <a:ext cx="5112568" cy="584775"/>
          </a:xfrm>
          <a:prstGeom prst="rect">
            <a:avLst/>
          </a:prstGeom>
          <a:noFill/>
        </p:spPr>
        <p:txBody>
          <a:bodyPr wrap="square" rtlCol="0">
            <a:spAutoFit/>
          </a:bodyPr>
          <a:lstStyle/>
          <a:p>
            <a:r>
              <a:rPr lang="zh-CN" altLang="en-US" sz="3200" b="1" dirty="0" smtClean="0">
                <a:latin typeface="宋体" pitchFamily="2" charset="-122"/>
                <a:ea typeface="宋体" pitchFamily="2" charset="-122"/>
              </a:rPr>
              <a:t>阅读课本，完成下列表格。</a:t>
            </a:r>
            <a:endParaRPr lang="zh-CN" altLang="en-US" sz="3200" b="1" dirty="0">
              <a:latin typeface="宋体" pitchFamily="2" charset="-122"/>
              <a:ea typeface="宋体" pitchFamily="2"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3731764601"/>
              </p:ext>
            </p:extLst>
          </p:nvPr>
        </p:nvGraphicFramePr>
        <p:xfrm>
          <a:off x="467544" y="1268760"/>
          <a:ext cx="8208912" cy="4464496"/>
        </p:xfrm>
        <a:graphic>
          <a:graphicData uri="http://schemas.openxmlformats.org/drawingml/2006/table">
            <a:tbl>
              <a:tblPr bandRow="1">
                <a:tableStyleId>{93296810-A885-4BE3-A3E7-6D5BEEA58F35}</a:tableStyleId>
              </a:tblPr>
              <a:tblGrid>
                <a:gridCol w="1296144"/>
                <a:gridCol w="6912768"/>
              </a:tblGrid>
              <a:tr h="648072">
                <a:tc>
                  <a:txBody>
                    <a:bodyPr/>
                    <a:lstStyle/>
                    <a:p>
                      <a:pPr algn="ctr"/>
                      <a:r>
                        <a:rPr lang="zh-CN" altLang="en-US" sz="2800" b="1" dirty="0" smtClean="0">
                          <a:latin typeface="幼圆" pitchFamily="49" charset="-122"/>
                          <a:ea typeface="幼圆" pitchFamily="49" charset="-122"/>
                        </a:rPr>
                        <a:t>来源</a:t>
                      </a:r>
                      <a:endParaRPr lang="zh-CN" altLang="en-US" sz="2800" b="1" dirty="0">
                        <a:latin typeface="幼圆" pitchFamily="49" charset="-122"/>
                        <a:ea typeface="幼圆" pitchFamily="49" charset="-122"/>
                      </a:endParaRPr>
                    </a:p>
                  </a:txBody>
                  <a:tcPr/>
                </a:tc>
                <a:tc>
                  <a:txBody>
                    <a:bodyPr/>
                    <a:lstStyle/>
                    <a:p>
                      <a:pPr algn="ctr"/>
                      <a:endParaRPr lang="zh-CN" altLang="en-US" sz="2800" b="1" dirty="0">
                        <a:latin typeface="幼圆" pitchFamily="49" charset="-122"/>
                        <a:ea typeface="幼圆" pitchFamily="49" charset="-122"/>
                      </a:endParaRPr>
                    </a:p>
                  </a:txBody>
                  <a:tcPr/>
                </a:tc>
              </a:tr>
              <a:tr h="1146147">
                <a:tc>
                  <a:txBody>
                    <a:bodyPr/>
                    <a:lstStyle/>
                    <a:p>
                      <a:pPr algn="ctr"/>
                      <a:r>
                        <a:rPr lang="zh-CN" altLang="en-US" sz="2800" b="1" dirty="0" smtClean="0">
                          <a:latin typeface="幼圆" pitchFamily="49" charset="-122"/>
                          <a:ea typeface="幼圆" pitchFamily="49" charset="-122"/>
                        </a:rPr>
                        <a:t>编制</a:t>
                      </a:r>
                      <a:endParaRPr lang="zh-CN" altLang="en-US" sz="2800" b="1" dirty="0">
                        <a:latin typeface="幼圆" pitchFamily="49" charset="-122"/>
                        <a:ea typeface="幼圆" pitchFamily="49" charset="-122"/>
                      </a:endParaRPr>
                    </a:p>
                  </a:txBody>
                  <a:tcPr/>
                </a:tc>
                <a:tc>
                  <a:txBody>
                    <a:bodyPr/>
                    <a:lstStyle/>
                    <a:p>
                      <a:pPr algn="ctr"/>
                      <a:endParaRPr lang="zh-CN" altLang="en-US" sz="2800" b="1" dirty="0">
                        <a:latin typeface="幼圆" pitchFamily="49" charset="-122"/>
                        <a:ea typeface="幼圆" pitchFamily="49" charset="-122"/>
                      </a:endParaRPr>
                    </a:p>
                  </a:txBody>
                  <a:tcPr/>
                </a:tc>
              </a:tr>
              <a:tr h="1518149">
                <a:tc>
                  <a:txBody>
                    <a:bodyPr/>
                    <a:lstStyle/>
                    <a:p>
                      <a:pPr algn="ctr"/>
                      <a:endParaRPr lang="en-US" altLang="zh-CN" sz="2800" b="1" dirty="0" smtClean="0">
                        <a:latin typeface="幼圆" pitchFamily="49" charset="-122"/>
                        <a:ea typeface="幼圆" pitchFamily="49" charset="-122"/>
                      </a:endParaRPr>
                    </a:p>
                    <a:p>
                      <a:pPr algn="ctr"/>
                      <a:r>
                        <a:rPr lang="zh-CN" altLang="en-US" sz="2800" b="1" dirty="0" smtClean="0">
                          <a:latin typeface="幼圆" pitchFamily="49" charset="-122"/>
                          <a:ea typeface="幼圆" pitchFamily="49" charset="-122"/>
                        </a:rPr>
                        <a:t>内容</a:t>
                      </a:r>
                      <a:endParaRPr lang="zh-CN" altLang="en-US" sz="2800" b="1" dirty="0">
                        <a:latin typeface="幼圆" pitchFamily="49" charset="-122"/>
                        <a:ea typeface="幼圆" pitchFamily="49" charset="-122"/>
                      </a:endParaRPr>
                    </a:p>
                  </a:txBody>
                  <a:tcPr/>
                </a:tc>
                <a:tc>
                  <a:txBody>
                    <a:bodyPr/>
                    <a:lstStyle/>
                    <a:p>
                      <a:pPr algn="ctr"/>
                      <a:endParaRPr lang="zh-CN" altLang="en-US" sz="2800" b="1" dirty="0">
                        <a:latin typeface="幼圆" pitchFamily="49" charset="-122"/>
                        <a:ea typeface="幼圆" pitchFamily="49" charset="-122"/>
                      </a:endParaRPr>
                    </a:p>
                  </a:txBody>
                  <a:tcPr/>
                </a:tc>
              </a:tr>
              <a:tr h="1152128">
                <a:tc>
                  <a:txBody>
                    <a:bodyPr/>
                    <a:lstStyle/>
                    <a:p>
                      <a:pPr algn="ctr"/>
                      <a:r>
                        <a:rPr lang="zh-CN" altLang="en-US" sz="2800" b="1" dirty="0" smtClean="0">
                          <a:latin typeface="幼圆" pitchFamily="49" charset="-122"/>
                          <a:ea typeface="幼圆" pitchFamily="49" charset="-122"/>
                        </a:rPr>
                        <a:t>影响</a:t>
                      </a:r>
                      <a:endParaRPr lang="zh-CN" altLang="en-US" sz="2800" b="1" dirty="0">
                        <a:latin typeface="幼圆" pitchFamily="49" charset="-122"/>
                        <a:ea typeface="幼圆" pitchFamily="49" charset="-122"/>
                      </a:endParaRPr>
                    </a:p>
                  </a:txBody>
                  <a:tcPr/>
                </a:tc>
                <a:tc>
                  <a:txBody>
                    <a:bodyPr/>
                    <a:lstStyle/>
                    <a:p>
                      <a:pPr algn="ctr"/>
                      <a:endParaRPr lang="zh-CN" altLang="en-US" sz="2800" b="1" dirty="0">
                        <a:latin typeface="幼圆" pitchFamily="49" charset="-122"/>
                        <a:ea typeface="幼圆" pitchFamily="49" charset="-122"/>
                      </a:endParaRPr>
                    </a:p>
                  </a:txBody>
                  <a:tcPr/>
                </a:tc>
              </a:tr>
            </a:tbl>
          </a:graphicData>
        </a:graphic>
      </p:graphicFrame>
      <p:sp>
        <p:nvSpPr>
          <p:cNvPr id="6" name="TextBox 5"/>
          <p:cNvSpPr txBox="1"/>
          <p:nvPr/>
        </p:nvSpPr>
        <p:spPr>
          <a:xfrm>
            <a:off x="2459926" y="1343090"/>
            <a:ext cx="5544616" cy="461665"/>
          </a:xfrm>
          <a:prstGeom prst="rect">
            <a:avLst/>
          </a:prstGeom>
          <a:noFill/>
        </p:spPr>
        <p:txBody>
          <a:bodyPr wrap="square" rtlCol="0">
            <a:spAutoFit/>
          </a:bodyPr>
          <a:lstStyle/>
          <a:p>
            <a:r>
              <a:rPr lang="zh-CN" altLang="en-US" sz="2400" b="1" dirty="0" smtClean="0">
                <a:latin typeface="楷体" pitchFamily="49" charset="-122"/>
                <a:ea typeface="楷体" pitchFamily="49" charset="-122"/>
              </a:rPr>
              <a:t> 罗马的历法来源于古埃及人的</a:t>
            </a:r>
            <a:r>
              <a:rPr lang="zh-CN" altLang="en-US" sz="2400" b="1" dirty="0" smtClean="0">
                <a:solidFill>
                  <a:srgbClr val="FF0000"/>
                </a:solidFill>
                <a:latin typeface="楷体" pitchFamily="49" charset="-122"/>
                <a:ea typeface="楷体" pitchFamily="49" charset="-122"/>
              </a:rPr>
              <a:t>太阳历</a:t>
            </a:r>
            <a:endParaRPr lang="zh-CN" altLang="en-US" sz="2400" b="1" dirty="0">
              <a:solidFill>
                <a:srgbClr val="FF0000"/>
              </a:solidFill>
              <a:latin typeface="楷体" pitchFamily="49" charset="-122"/>
              <a:ea typeface="楷体" pitchFamily="49" charset="-122"/>
            </a:endParaRPr>
          </a:p>
        </p:txBody>
      </p:sp>
      <p:sp>
        <p:nvSpPr>
          <p:cNvPr id="7" name="TextBox 6"/>
          <p:cNvSpPr txBox="1"/>
          <p:nvPr/>
        </p:nvSpPr>
        <p:spPr>
          <a:xfrm>
            <a:off x="2051720" y="2060848"/>
            <a:ext cx="6336704" cy="830997"/>
          </a:xfrm>
          <a:prstGeom prst="rect">
            <a:avLst/>
          </a:prstGeom>
          <a:noFill/>
        </p:spPr>
        <p:txBody>
          <a:bodyPr wrap="square" rtlCol="0">
            <a:spAutoFit/>
          </a:bodyPr>
          <a:lstStyle/>
          <a:p>
            <a:r>
              <a:rPr lang="zh-CN" altLang="en-US" sz="2400" b="1" dirty="0" smtClean="0">
                <a:latin typeface="楷体" pitchFamily="49" charset="-122"/>
                <a:ea typeface="楷体" pitchFamily="49" charset="-122"/>
              </a:rPr>
              <a:t>    </a:t>
            </a:r>
            <a:r>
              <a:rPr lang="zh-CN" altLang="en-US" sz="2400" b="1" dirty="0" smtClean="0">
                <a:solidFill>
                  <a:srgbClr val="FF0000"/>
                </a:solidFill>
                <a:latin typeface="楷体" pitchFamily="49" charset="-122"/>
                <a:ea typeface="楷体" pitchFamily="49" charset="-122"/>
              </a:rPr>
              <a:t>凯撒</a:t>
            </a:r>
            <a:r>
              <a:rPr lang="zh-CN" altLang="en-US" sz="2400" b="1" dirty="0" smtClean="0">
                <a:latin typeface="楷体" pitchFamily="49" charset="-122"/>
                <a:ea typeface="楷体" pitchFamily="49" charset="-122"/>
              </a:rPr>
              <a:t>命人以太阳历为蓝本编制新的历法，称 </a:t>
            </a:r>
            <a:r>
              <a:rPr lang="zh-CN" altLang="en-US" sz="2400" b="1" dirty="0" smtClean="0">
                <a:solidFill>
                  <a:srgbClr val="FF0000"/>
                </a:solidFill>
                <a:latin typeface="楷体" pitchFamily="49" charset="-122"/>
                <a:ea typeface="楷体" pitchFamily="49" charset="-122"/>
              </a:rPr>
              <a:t>“儒略历”</a:t>
            </a:r>
            <a:endParaRPr lang="zh-CN" altLang="en-US" sz="2400" b="1" dirty="0">
              <a:solidFill>
                <a:srgbClr val="FF0000"/>
              </a:solidFill>
              <a:latin typeface="楷体" pitchFamily="49" charset="-122"/>
              <a:ea typeface="楷体" pitchFamily="49" charset="-122"/>
            </a:endParaRPr>
          </a:p>
        </p:txBody>
      </p:sp>
      <p:sp>
        <p:nvSpPr>
          <p:cNvPr id="8" name="TextBox 7"/>
          <p:cNvSpPr txBox="1"/>
          <p:nvPr/>
        </p:nvSpPr>
        <p:spPr>
          <a:xfrm>
            <a:off x="2015716" y="3212976"/>
            <a:ext cx="6336704" cy="1200329"/>
          </a:xfrm>
          <a:prstGeom prst="rect">
            <a:avLst/>
          </a:prstGeom>
          <a:noFill/>
        </p:spPr>
        <p:txBody>
          <a:bodyPr wrap="square" rtlCol="0">
            <a:spAutoFit/>
          </a:bodyPr>
          <a:lstStyle/>
          <a:p>
            <a:r>
              <a:rPr lang="zh-CN" altLang="en-US" sz="2400" b="1" dirty="0" smtClean="0">
                <a:latin typeface="楷体" pitchFamily="49" charset="-122"/>
                <a:ea typeface="楷体" pitchFamily="49" charset="-122"/>
              </a:rPr>
              <a:t>    为</a:t>
            </a:r>
            <a:r>
              <a:rPr lang="zh-CN" altLang="en-US" sz="2400" b="1" dirty="0">
                <a:latin typeface="楷体" pitchFamily="49" charset="-122"/>
                <a:ea typeface="楷体" pitchFamily="49" charset="-122"/>
              </a:rPr>
              <a:t>纠正</a:t>
            </a:r>
            <a:r>
              <a:rPr lang="zh-CN" altLang="en-US" sz="2400" b="1" dirty="0" smtClean="0">
                <a:latin typeface="楷体" pitchFamily="49" charset="-122"/>
                <a:ea typeface="楷体" pitchFamily="49" charset="-122"/>
              </a:rPr>
              <a:t>每年将近</a:t>
            </a:r>
            <a:r>
              <a:rPr lang="en-US" altLang="zh-CN" sz="2400" b="1" dirty="0" smtClean="0">
                <a:latin typeface="楷体" pitchFamily="49" charset="-122"/>
                <a:ea typeface="楷体" pitchFamily="49" charset="-122"/>
              </a:rPr>
              <a:t>6</a:t>
            </a:r>
            <a:r>
              <a:rPr lang="zh-CN" altLang="en-US" sz="2400" b="1" dirty="0">
                <a:latin typeface="楷体" pitchFamily="49" charset="-122"/>
                <a:ea typeface="楷体" pitchFamily="49" charset="-122"/>
              </a:rPr>
              <a:t>小时的误差，采取每</a:t>
            </a:r>
            <a:r>
              <a:rPr lang="en-US" altLang="zh-CN" sz="2400" b="1" dirty="0">
                <a:latin typeface="楷体" pitchFamily="49" charset="-122"/>
                <a:ea typeface="楷体" pitchFamily="49" charset="-122"/>
              </a:rPr>
              <a:t>4</a:t>
            </a:r>
            <a:r>
              <a:rPr lang="zh-CN" altLang="en-US" sz="2400" b="1" dirty="0">
                <a:latin typeface="楷体" pitchFamily="49" charset="-122"/>
                <a:ea typeface="楷体" pitchFamily="49" charset="-122"/>
              </a:rPr>
              <a:t>年</a:t>
            </a:r>
            <a:r>
              <a:rPr lang="zh-CN" altLang="en-US" sz="2400" b="1" dirty="0" smtClean="0">
                <a:latin typeface="楷体" pitchFamily="49" charset="-122"/>
                <a:ea typeface="楷体" pitchFamily="49" charset="-122"/>
              </a:rPr>
              <a:t>增加</a:t>
            </a:r>
            <a:r>
              <a:rPr lang="en-US" altLang="zh-CN" sz="2400" b="1" dirty="0" smtClean="0">
                <a:latin typeface="楷体" pitchFamily="49" charset="-122"/>
                <a:ea typeface="楷体" pitchFamily="49" charset="-122"/>
              </a:rPr>
              <a:t>1</a:t>
            </a:r>
            <a:r>
              <a:rPr lang="zh-CN" altLang="en-US" sz="2400" b="1" dirty="0" smtClean="0">
                <a:latin typeface="楷体" pitchFamily="49" charset="-122"/>
                <a:ea typeface="楷体" pitchFamily="49" charset="-122"/>
              </a:rPr>
              <a:t>天</a:t>
            </a:r>
            <a:r>
              <a:rPr lang="zh-CN" altLang="en-US" sz="2400" b="1" dirty="0">
                <a:latin typeface="楷体" pitchFamily="49" charset="-122"/>
                <a:ea typeface="楷体" pitchFamily="49" charset="-122"/>
              </a:rPr>
              <a:t>的办法进行</a:t>
            </a:r>
            <a:r>
              <a:rPr lang="zh-CN" altLang="en-US" sz="2400" b="1" dirty="0" smtClean="0">
                <a:latin typeface="楷体" pitchFamily="49" charset="-122"/>
                <a:ea typeface="楷体" pitchFamily="49" charset="-122"/>
              </a:rPr>
              <a:t>调整，即每逢能被</a:t>
            </a:r>
            <a:r>
              <a:rPr lang="en-US" altLang="zh-CN" sz="2400" b="1" dirty="0" smtClean="0">
                <a:latin typeface="楷体" pitchFamily="49" charset="-122"/>
                <a:ea typeface="楷体" pitchFamily="49" charset="-122"/>
              </a:rPr>
              <a:t>4</a:t>
            </a:r>
            <a:r>
              <a:rPr lang="zh-CN" altLang="en-US" sz="2400" b="1" dirty="0" smtClean="0">
                <a:latin typeface="楷体" pitchFamily="49" charset="-122"/>
                <a:ea typeface="楷体" pitchFamily="49" charset="-122"/>
              </a:rPr>
              <a:t>整除的</a:t>
            </a:r>
            <a:r>
              <a:rPr lang="zh-CN" altLang="en-US" sz="2400" b="1" dirty="0">
                <a:latin typeface="楷体" pitchFamily="49" charset="-122"/>
                <a:ea typeface="楷体" pitchFamily="49" charset="-122"/>
              </a:rPr>
              <a:t>那一年</a:t>
            </a:r>
            <a:r>
              <a:rPr lang="zh-CN" altLang="en-US" sz="2400" b="1" dirty="0" smtClean="0">
                <a:latin typeface="楷体" pitchFamily="49" charset="-122"/>
                <a:ea typeface="楷体" pitchFamily="49" charset="-122"/>
              </a:rPr>
              <a:t>为</a:t>
            </a:r>
            <a:r>
              <a:rPr lang="zh-CN" altLang="en-US" sz="2400" b="1" dirty="0" smtClean="0">
                <a:solidFill>
                  <a:srgbClr val="FF0000"/>
                </a:solidFill>
                <a:latin typeface="楷体" pitchFamily="49" charset="-122"/>
                <a:ea typeface="楷体" pitchFamily="49" charset="-122"/>
              </a:rPr>
              <a:t>闰年</a:t>
            </a:r>
            <a:r>
              <a:rPr lang="zh-CN" altLang="en-US" sz="2400" b="1" dirty="0">
                <a:latin typeface="楷体" pitchFamily="49" charset="-122"/>
                <a:ea typeface="楷体" pitchFamily="49" charset="-122"/>
              </a:rPr>
              <a:t>，在</a:t>
            </a:r>
            <a:r>
              <a:rPr lang="en-US" altLang="zh-CN" sz="2400" b="1" dirty="0">
                <a:latin typeface="楷体" pitchFamily="49" charset="-122"/>
                <a:ea typeface="楷体" pitchFamily="49" charset="-122"/>
              </a:rPr>
              <a:t>2</a:t>
            </a:r>
            <a:r>
              <a:rPr lang="zh-CN" altLang="en-US" sz="2400" b="1" dirty="0">
                <a:latin typeface="楷体" pitchFamily="49" charset="-122"/>
                <a:ea typeface="楷体" pitchFamily="49" charset="-122"/>
              </a:rPr>
              <a:t>月份增加</a:t>
            </a:r>
            <a:r>
              <a:rPr lang="en-US" altLang="zh-CN" sz="2400" b="1" dirty="0">
                <a:latin typeface="楷体" pitchFamily="49" charset="-122"/>
                <a:ea typeface="楷体" pitchFamily="49" charset="-122"/>
              </a:rPr>
              <a:t>1</a:t>
            </a:r>
            <a:r>
              <a:rPr lang="zh-CN" altLang="en-US" sz="2400" b="1" dirty="0" smtClean="0">
                <a:latin typeface="楷体" pitchFamily="49" charset="-122"/>
                <a:ea typeface="楷体" pitchFamily="49" charset="-122"/>
              </a:rPr>
              <a:t>天</a:t>
            </a:r>
            <a:endParaRPr lang="zh-CN" altLang="en-US" sz="2400" b="1" dirty="0">
              <a:latin typeface="楷体" pitchFamily="49" charset="-122"/>
              <a:ea typeface="楷体" pitchFamily="49" charset="-122"/>
            </a:endParaRPr>
          </a:p>
        </p:txBody>
      </p:sp>
      <p:sp>
        <p:nvSpPr>
          <p:cNvPr id="9" name="矩形 8"/>
          <p:cNvSpPr/>
          <p:nvPr/>
        </p:nvSpPr>
        <p:spPr>
          <a:xfrm>
            <a:off x="2051720" y="4653136"/>
            <a:ext cx="6336704" cy="830997"/>
          </a:xfrm>
          <a:prstGeom prst="rect">
            <a:avLst/>
          </a:prstGeom>
        </p:spPr>
        <p:txBody>
          <a:bodyPr wrap="square">
            <a:spAutoFit/>
          </a:bodyPr>
          <a:lstStyle/>
          <a:p>
            <a:pPr lvl="0"/>
            <a:r>
              <a:rPr lang="en-US" altLang="zh-CN" sz="2400" b="1" dirty="0" smtClean="0">
                <a:solidFill>
                  <a:prstClr val="black"/>
                </a:solidFill>
                <a:latin typeface="楷体" pitchFamily="49" charset="-122"/>
                <a:ea typeface="楷体" pitchFamily="49" charset="-122"/>
              </a:rPr>
              <a:t>    4</a:t>
            </a:r>
            <a:r>
              <a:rPr lang="zh-CN" altLang="en-US" sz="2400" b="1" dirty="0">
                <a:solidFill>
                  <a:prstClr val="black"/>
                </a:solidFill>
                <a:latin typeface="楷体" pitchFamily="49" charset="-122"/>
                <a:ea typeface="楷体" pitchFamily="49" charset="-122"/>
              </a:rPr>
              <a:t>世纪，</a:t>
            </a:r>
            <a:r>
              <a:rPr lang="zh-CN" altLang="en-US" sz="2400" b="1" dirty="0" smtClean="0">
                <a:solidFill>
                  <a:prstClr val="black"/>
                </a:solidFill>
                <a:latin typeface="楷体" pitchFamily="49" charset="-122"/>
                <a:ea typeface="楷体" pitchFamily="49" charset="-122"/>
              </a:rPr>
              <a:t>罗马教皇以此</a:t>
            </a:r>
            <a:r>
              <a:rPr lang="zh-CN" altLang="en-US" sz="2400" b="1" dirty="0">
                <a:solidFill>
                  <a:prstClr val="black"/>
                </a:solidFill>
                <a:latin typeface="楷体" pitchFamily="49" charset="-122"/>
                <a:ea typeface="楷体" pitchFamily="49" charset="-122"/>
              </a:rPr>
              <a:t>作为</a:t>
            </a:r>
            <a:r>
              <a:rPr lang="zh-CN" altLang="en-US" sz="2400" b="1" dirty="0">
                <a:solidFill>
                  <a:srgbClr val="FF0000"/>
                </a:solidFill>
                <a:latin typeface="楷体" pitchFamily="49" charset="-122"/>
                <a:ea typeface="楷体" pitchFamily="49" charset="-122"/>
              </a:rPr>
              <a:t>基督教历法</a:t>
            </a:r>
            <a:r>
              <a:rPr lang="zh-CN" altLang="en-US" sz="2400" b="1" dirty="0">
                <a:solidFill>
                  <a:prstClr val="black"/>
                </a:solidFill>
                <a:latin typeface="楷体" pitchFamily="49" charset="-122"/>
                <a:ea typeface="楷体" pitchFamily="49" charset="-122"/>
              </a:rPr>
              <a:t>。儒略历后来成为</a:t>
            </a:r>
            <a:r>
              <a:rPr lang="zh-CN" altLang="en-US" sz="2400" b="1" dirty="0" smtClean="0">
                <a:solidFill>
                  <a:prstClr val="black"/>
                </a:solidFill>
                <a:latin typeface="楷体" pitchFamily="49" charset="-122"/>
                <a:ea typeface="楷体" pitchFamily="49" charset="-122"/>
              </a:rPr>
              <a:t>今天</a:t>
            </a:r>
            <a:r>
              <a:rPr lang="zh-CN" altLang="en-US" sz="2400" b="1" dirty="0">
                <a:solidFill>
                  <a:prstClr val="black"/>
                </a:solidFill>
                <a:latin typeface="楷体" pitchFamily="49" charset="-122"/>
                <a:ea typeface="楷体" pitchFamily="49" charset="-122"/>
              </a:rPr>
              <a:t>人们使用的公历的</a:t>
            </a:r>
            <a:r>
              <a:rPr lang="zh-CN" altLang="en-US" sz="2400" b="1" dirty="0" smtClean="0">
                <a:solidFill>
                  <a:prstClr val="black"/>
                </a:solidFill>
                <a:latin typeface="楷体" pitchFamily="49" charset="-122"/>
                <a:ea typeface="楷体" pitchFamily="49" charset="-122"/>
              </a:rPr>
              <a:t>基础</a:t>
            </a:r>
            <a:endParaRPr lang="zh-CN" altLang="en-US" sz="2400" b="1" dirty="0">
              <a:solidFill>
                <a:prstClr val="black"/>
              </a:solidFill>
              <a:latin typeface="楷体" pitchFamily="49" charset="-122"/>
              <a:ea typeface="楷体" pitchFamily="49" charset="-122"/>
            </a:endParaRPr>
          </a:p>
        </p:txBody>
      </p:sp>
    </p:spTree>
    <p:extLst>
      <p:ext uri="{BB962C8B-B14F-4D97-AF65-F5344CB8AC3E}">
        <p14:creationId xmlns:p14="http://schemas.microsoft.com/office/powerpoint/2010/main" val="245996393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269266"/>
            <a:ext cx="2592288" cy="707886"/>
          </a:xfrm>
          <a:prstGeom prst="rect">
            <a:avLst/>
          </a:prstGeom>
          <a:noFill/>
        </p:spPr>
        <p:txBody>
          <a:bodyPr wrap="square" rtlCol="0">
            <a:spAutoFit/>
          </a:bodyPr>
          <a:lstStyle/>
          <a:p>
            <a:r>
              <a:rPr lang="zh-CN" altLang="en-US"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rPr>
              <a:t>知识拓展：</a:t>
            </a:r>
            <a:endParaRPr lang="zh-CN" altLang="en-US" sz="4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endParaRPr>
          </a:p>
        </p:txBody>
      </p:sp>
      <p:sp>
        <p:nvSpPr>
          <p:cNvPr id="3" name="TextBox 2"/>
          <p:cNvSpPr txBox="1"/>
          <p:nvPr/>
        </p:nvSpPr>
        <p:spPr>
          <a:xfrm>
            <a:off x="395536" y="1196752"/>
            <a:ext cx="8424936" cy="5262979"/>
          </a:xfrm>
          <a:prstGeom prst="rect">
            <a:avLst/>
          </a:prstGeom>
          <a:noFill/>
        </p:spPr>
        <p:txBody>
          <a:bodyPr wrap="square" rtlCol="0">
            <a:spAutoFit/>
          </a:bodyPr>
          <a:lstStyle/>
          <a:p>
            <a:pPr algn="ctr"/>
            <a:r>
              <a:rPr lang="zh-CN" altLang="en-US" sz="2800" b="1" dirty="0">
                <a:latin typeface="微软雅黑" pitchFamily="34" charset="-122"/>
                <a:ea typeface="微软雅黑" pitchFamily="34" charset="-122"/>
              </a:rPr>
              <a:t>公历是如何减少误差的</a:t>
            </a:r>
            <a:r>
              <a:rPr lang="en-US" altLang="zh-CN" sz="2800" b="1" dirty="0">
                <a:latin typeface="微软雅黑" pitchFamily="34" charset="-122"/>
                <a:ea typeface="微软雅黑" pitchFamily="34" charset="-122"/>
              </a:rPr>
              <a:t>?</a:t>
            </a:r>
          </a:p>
          <a:p>
            <a:r>
              <a:rPr lang="zh-CN" altLang="en-US" sz="2800" b="1" dirty="0" smtClean="0">
                <a:latin typeface="楷体" pitchFamily="49" charset="-122"/>
                <a:ea typeface="楷体" pitchFamily="49" charset="-122"/>
              </a:rPr>
              <a:t>    公历</a:t>
            </a:r>
            <a:r>
              <a:rPr lang="zh-CN" altLang="en-US" sz="2800" b="1" dirty="0">
                <a:latin typeface="楷体" pitchFamily="49" charset="-122"/>
                <a:ea typeface="楷体" pitchFamily="49" charset="-122"/>
              </a:rPr>
              <a:t>每月的天数不全相同，其实是人为的结果。每年</a:t>
            </a:r>
            <a:r>
              <a:rPr lang="en-US" altLang="zh-CN" sz="2800" b="1" dirty="0">
                <a:latin typeface="楷体" pitchFamily="49" charset="-122"/>
                <a:ea typeface="楷体" pitchFamily="49" charset="-122"/>
              </a:rPr>
              <a:t>365</a:t>
            </a:r>
            <a:r>
              <a:rPr lang="zh-CN" altLang="en-US" sz="2800" b="1" dirty="0">
                <a:latin typeface="楷体" pitchFamily="49" charset="-122"/>
                <a:ea typeface="楷体" pitchFamily="49" charset="-122"/>
              </a:rPr>
              <a:t>天原是这样分配：</a:t>
            </a:r>
            <a:r>
              <a:rPr lang="zh-CN" altLang="en-US" sz="2800" b="1" dirty="0" smtClean="0">
                <a:latin typeface="楷体" pitchFamily="49" charset="-122"/>
                <a:ea typeface="楷体" pitchFamily="49" charset="-122"/>
              </a:rPr>
              <a:t>单月</a:t>
            </a:r>
            <a:r>
              <a:rPr lang="en-US" altLang="zh-CN" sz="2800" b="1" dirty="0">
                <a:latin typeface="楷体" pitchFamily="49" charset="-122"/>
                <a:ea typeface="楷体" pitchFamily="49" charset="-122"/>
              </a:rPr>
              <a:t>31</a:t>
            </a:r>
            <a:r>
              <a:rPr lang="zh-CN" altLang="en-US" sz="2800" b="1" dirty="0">
                <a:latin typeface="楷体" pitchFamily="49" charset="-122"/>
                <a:ea typeface="楷体" pitchFamily="49" charset="-122"/>
              </a:rPr>
              <a:t>天，双月</a:t>
            </a:r>
            <a:r>
              <a:rPr lang="en-US" altLang="zh-CN" sz="2800" b="1" dirty="0">
                <a:latin typeface="楷体" pitchFamily="49" charset="-122"/>
                <a:ea typeface="楷体" pitchFamily="49" charset="-122"/>
              </a:rPr>
              <a:t>30</a:t>
            </a:r>
            <a:r>
              <a:rPr lang="zh-CN" altLang="en-US" sz="2800" b="1" dirty="0">
                <a:latin typeface="楷体" pitchFamily="49" charset="-122"/>
                <a:ea typeface="楷体" pitchFamily="49" charset="-122"/>
              </a:rPr>
              <a:t>天，只有</a:t>
            </a:r>
            <a:r>
              <a:rPr lang="en-US" altLang="zh-CN" sz="2800" b="1" dirty="0">
                <a:latin typeface="楷体" pitchFamily="49" charset="-122"/>
                <a:ea typeface="楷体" pitchFamily="49" charset="-122"/>
              </a:rPr>
              <a:t>2</a:t>
            </a:r>
            <a:r>
              <a:rPr lang="zh-CN" altLang="en-US" sz="2800" b="1" dirty="0">
                <a:latin typeface="楷体" pitchFamily="49" charset="-122"/>
                <a:ea typeface="楷体" pitchFamily="49" charset="-122"/>
              </a:rPr>
              <a:t>月为</a:t>
            </a:r>
            <a:r>
              <a:rPr lang="en-US" altLang="zh-CN" sz="2800" b="1" dirty="0">
                <a:latin typeface="楷体" pitchFamily="49" charset="-122"/>
                <a:ea typeface="楷体" pitchFamily="49" charset="-122"/>
              </a:rPr>
              <a:t>29</a:t>
            </a:r>
            <a:r>
              <a:rPr lang="zh-CN" altLang="en-US" sz="2800" b="1" dirty="0">
                <a:latin typeface="楷体" pitchFamily="49" charset="-122"/>
                <a:ea typeface="楷体" pitchFamily="49" charset="-122"/>
              </a:rPr>
              <a:t>天</a:t>
            </a:r>
            <a:r>
              <a:rPr lang="zh-CN" altLang="en-US" sz="2800" b="1" dirty="0" smtClean="0">
                <a:latin typeface="楷体" pitchFamily="49" charset="-122"/>
                <a:ea typeface="楷体" pitchFamily="49" charset="-122"/>
              </a:rPr>
              <a:t>。凯撒的</a:t>
            </a:r>
            <a:r>
              <a:rPr lang="zh-CN" altLang="en-US" sz="2800" b="1" dirty="0">
                <a:latin typeface="楷体" pitchFamily="49" charset="-122"/>
                <a:ea typeface="楷体" pitchFamily="49" charset="-122"/>
              </a:rPr>
              <a:t>继承人屋大维的生日在</a:t>
            </a:r>
            <a:r>
              <a:rPr lang="en-US" altLang="zh-CN" sz="2800" b="1" dirty="0">
                <a:latin typeface="楷体" pitchFamily="49" charset="-122"/>
                <a:ea typeface="楷体" pitchFamily="49" charset="-122"/>
              </a:rPr>
              <a:t>8</a:t>
            </a:r>
            <a:r>
              <a:rPr lang="zh-CN" altLang="en-US" sz="2800" b="1" dirty="0">
                <a:latin typeface="楷体" pitchFamily="49" charset="-122"/>
                <a:ea typeface="楷体" pitchFamily="49" charset="-122"/>
              </a:rPr>
              <a:t>月，他从</a:t>
            </a:r>
            <a:r>
              <a:rPr lang="en-US" altLang="zh-CN" sz="2800" b="1" dirty="0" smtClean="0">
                <a:latin typeface="楷体" pitchFamily="49" charset="-122"/>
                <a:ea typeface="楷体" pitchFamily="49" charset="-122"/>
              </a:rPr>
              <a:t>2</a:t>
            </a:r>
            <a:r>
              <a:rPr lang="zh-CN" altLang="en-US" sz="2800" b="1" dirty="0" smtClean="0">
                <a:latin typeface="楷体" pitchFamily="49" charset="-122"/>
                <a:ea typeface="楷体" pitchFamily="49" charset="-122"/>
              </a:rPr>
              <a:t>月</a:t>
            </a:r>
            <a:r>
              <a:rPr lang="zh-CN" altLang="en-US" sz="2800" b="1" dirty="0">
                <a:latin typeface="楷体" pitchFamily="49" charset="-122"/>
                <a:ea typeface="楷体" pitchFamily="49" charset="-122"/>
              </a:rPr>
              <a:t>抽出</a:t>
            </a:r>
            <a:r>
              <a:rPr lang="en-US" altLang="zh-CN" sz="2800" b="1" dirty="0">
                <a:latin typeface="楷体" pitchFamily="49" charset="-122"/>
                <a:ea typeface="楷体" pitchFamily="49" charset="-122"/>
              </a:rPr>
              <a:t>1</a:t>
            </a:r>
            <a:r>
              <a:rPr lang="zh-CN" altLang="en-US" sz="2800" b="1" dirty="0">
                <a:latin typeface="楷体" pitchFamily="49" charset="-122"/>
                <a:ea typeface="楷体" pitchFamily="49" charset="-122"/>
              </a:rPr>
              <a:t>天加到</a:t>
            </a:r>
            <a:r>
              <a:rPr lang="en-US" altLang="zh-CN" sz="2800" b="1" dirty="0">
                <a:latin typeface="楷体" pitchFamily="49" charset="-122"/>
                <a:ea typeface="楷体" pitchFamily="49" charset="-122"/>
              </a:rPr>
              <a:t>8</a:t>
            </a:r>
            <a:r>
              <a:rPr lang="zh-CN" altLang="en-US" sz="2800" b="1" dirty="0">
                <a:latin typeface="楷体" pitchFamily="49" charset="-122"/>
                <a:ea typeface="楷体" pitchFamily="49" charset="-122"/>
              </a:rPr>
              <a:t>月，结果</a:t>
            </a:r>
            <a:r>
              <a:rPr lang="en-US" altLang="zh-CN" sz="2800" b="1" dirty="0">
                <a:latin typeface="楷体" pitchFamily="49" charset="-122"/>
                <a:ea typeface="楷体" pitchFamily="49" charset="-122"/>
              </a:rPr>
              <a:t>2</a:t>
            </a:r>
            <a:r>
              <a:rPr lang="zh-CN" altLang="en-US" sz="2800" b="1" dirty="0">
                <a:latin typeface="楷体" pitchFamily="49" charset="-122"/>
                <a:ea typeface="楷体" pitchFamily="49" charset="-122"/>
              </a:rPr>
              <a:t>月减少至</a:t>
            </a:r>
            <a:r>
              <a:rPr lang="en-US" altLang="zh-CN" sz="2800" b="1" dirty="0">
                <a:latin typeface="楷体" pitchFamily="49" charset="-122"/>
                <a:ea typeface="楷体" pitchFamily="49" charset="-122"/>
              </a:rPr>
              <a:t>28</a:t>
            </a:r>
            <a:r>
              <a:rPr lang="zh-CN" altLang="en-US" sz="2800" b="1" dirty="0">
                <a:latin typeface="楷体" pitchFamily="49" charset="-122"/>
                <a:ea typeface="楷体" pitchFamily="49" charset="-122"/>
              </a:rPr>
              <a:t>天，</a:t>
            </a:r>
            <a:r>
              <a:rPr lang="en-US" altLang="zh-CN" sz="2800" b="1" dirty="0">
                <a:latin typeface="楷体" pitchFamily="49" charset="-122"/>
                <a:ea typeface="楷体" pitchFamily="49" charset="-122"/>
              </a:rPr>
              <a:t>8</a:t>
            </a:r>
            <a:r>
              <a:rPr lang="zh-CN" altLang="en-US" sz="2800" b="1" dirty="0">
                <a:latin typeface="楷体" pitchFamily="49" charset="-122"/>
                <a:ea typeface="楷体" pitchFamily="49" charset="-122"/>
              </a:rPr>
              <a:t>月变成大月</a:t>
            </a:r>
            <a:r>
              <a:rPr lang="en-US" altLang="zh-CN" sz="2800" b="1" dirty="0">
                <a:latin typeface="楷体" pitchFamily="49" charset="-122"/>
                <a:ea typeface="楷体" pitchFamily="49" charset="-122"/>
              </a:rPr>
              <a:t>31</a:t>
            </a:r>
            <a:r>
              <a:rPr lang="zh-CN" altLang="en-US" sz="2800" b="1" dirty="0">
                <a:latin typeface="楷体" pitchFamily="49" charset="-122"/>
                <a:ea typeface="楷体" pitchFamily="49" charset="-122"/>
              </a:rPr>
              <a:t>天。最终，形成了</a:t>
            </a:r>
            <a:r>
              <a:rPr lang="zh-CN" altLang="en-US" sz="2800" b="1" dirty="0" smtClean="0">
                <a:latin typeface="楷体" pitchFamily="49" charset="-122"/>
                <a:ea typeface="楷体" pitchFamily="49" charset="-122"/>
              </a:rPr>
              <a:t>“七前</a:t>
            </a:r>
            <a:r>
              <a:rPr lang="zh-CN" altLang="en-US" sz="2800" b="1" dirty="0">
                <a:latin typeface="楷体" pitchFamily="49" charset="-122"/>
                <a:ea typeface="楷体" pitchFamily="49" charset="-122"/>
              </a:rPr>
              <a:t>单月大、七后双月大”的历制。</a:t>
            </a:r>
          </a:p>
          <a:p>
            <a:r>
              <a:rPr lang="zh-CN" altLang="en-US" sz="2800" b="1" dirty="0" smtClean="0">
                <a:latin typeface="楷体" pitchFamily="49" charset="-122"/>
                <a:ea typeface="楷体" pitchFamily="49" charset="-122"/>
              </a:rPr>
              <a:t>    公历</a:t>
            </a:r>
            <a:r>
              <a:rPr lang="zh-CN" altLang="en-US" sz="2800" b="1" dirty="0">
                <a:latin typeface="楷体" pitchFamily="49" charset="-122"/>
                <a:ea typeface="楷体" pitchFamily="49" charset="-122"/>
              </a:rPr>
              <a:t>使用到</a:t>
            </a:r>
            <a:r>
              <a:rPr lang="en-US" altLang="zh-CN" sz="2800" b="1" dirty="0" smtClean="0">
                <a:latin typeface="楷体" pitchFamily="49" charset="-122"/>
                <a:ea typeface="楷体" pitchFamily="49" charset="-122"/>
              </a:rPr>
              <a:t>16</a:t>
            </a:r>
            <a:r>
              <a:rPr lang="zh-CN" altLang="en-US" sz="2800" b="1" dirty="0" smtClean="0">
                <a:latin typeface="楷体" pitchFamily="49" charset="-122"/>
                <a:ea typeface="楷体" pitchFamily="49" charset="-122"/>
              </a:rPr>
              <a:t>世纪时</a:t>
            </a:r>
            <a:r>
              <a:rPr lang="zh-CN" altLang="en-US" sz="2800" b="1" dirty="0">
                <a:latin typeface="楷体" pitchFamily="49" charset="-122"/>
                <a:ea typeface="楷体" pitchFamily="49" charset="-122"/>
              </a:rPr>
              <a:t>，又产生</a:t>
            </a:r>
            <a:r>
              <a:rPr lang="zh-CN" altLang="en-US" sz="2800" b="1" dirty="0" smtClean="0">
                <a:latin typeface="楷体" pitchFamily="49" charset="-122"/>
                <a:ea typeface="楷体" pitchFamily="49" charset="-122"/>
              </a:rPr>
              <a:t>了误差。</a:t>
            </a:r>
            <a:r>
              <a:rPr lang="zh-CN" altLang="en-US" sz="2800" b="1" dirty="0">
                <a:latin typeface="楷体" pitchFamily="49" charset="-122"/>
                <a:ea typeface="楷体" pitchFamily="49" charset="-122"/>
              </a:rPr>
              <a:t>于是当时的</a:t>
            </a:r>
            <a:r>
              <a:rPr lang="zh-CN" altLang="en-US" sz="2800" b="1" dirty="0" smtClean="0">
                <a:latin typeface="楷体" pitchFamily="49" charset="-122"/>
                <a:ea typeface="楷体" pitchFamily="49" charset="-122"/>
              </a:rPr>
              <a:t>罗马教皇格列</a:t>
            </a:r>
            <a:r>
              <a:rPr lang="zh-CN" altLang="en-US" sz="2800" b="1" dirty="0">
                <a:latin typeface="楷体" pitchFamily="49" charset="-122"/>
                <a:ea typeface="楷体" pitchFamily="49" charset="-122"/>
              </a:rPr>
              <a:t>高利十三世</a:t>
            </a:r>
            <a:r>
              <a:rPr lang="zh-CN" altLang="en-US" sz="2800" b="1" dirty="0" smtClean="0">
                <a:latin typeface="楷体" pitchFamily="49" charset="-122"/>
                <a:ea typeface="楷体" pitchFamily="49" charset="-122"/>
              </a:rPr>
              <a:t>对闰制进行改革，</a:t>
            </a:r>
            <a:r>
              <a:rPr lang="zh-CN" altLang="en-US" sz="2800" b="1" dirty="0">
                <a:latin typeface="楷体" pitchFamily="49" charset="-122"/>
                <a:ea typeface="楷体" pitchFamily="49" charset="-122"/>
              </a:rPr>
              <a:t>即</a:t>
            </a:r>
            <a:r>
              <a:rPr lang="zh-CN" altLang="en-US" sz="2800" b="1" dirty="0" smtClean="0">
                <a:latin typeface="楷体" pitchFamily="49" charset="-122"/>
                <a:ea typeface="楷体" pitchFamily="49" charset="-122"/>
              </a:rPr>
              <a:t>仍然</a:t>
            </a:r>
            <a:r>
              <a:rPr lang="en-US" altLang="zh-CN" sz="2800" b="1" dirty="0" smtClean="0">
                <a:latin typeface="楷体" pitchFamily="49" charset="-122"/>
                <a:ea typeface="楷体" pitchFamily="49" charset="-122"/>
              </a:rPr>
              <a:t>4</a:t>
            </a:r>
            <a:r>
              <a:rPr lang="zh-CN" altLang="en-US" sz="2800" b="1" dirty="0" smtClean="0">
                <a:latin typeface="楷体" pitchFamily="49" charset="-122"/>
                <a:ea typeface="楷体" pitchFamily="49" charset="-122"/>
              </a:rPr>
              <a:t>年一闰，但逢能</a:t>
            </a:r>
            <a:r>
              <a:rPr lang="zh-CN" altLang="en-US" sz="2800" b="1" dirty="0">
                <a:latin typeface="楷体" pitchFamily="49" charset="-122"/>
                <a:ea typeface="楷体" pitchFamily="49" charset="-122"/>
              </a:rPr>
              <a:t>被</a:t>
            </a:r>
            <a:r>
              <a:rPr lang="en-US" altLang="zh-CN" sz="2800" b="1" dirty="0">
                <a:latin typeface="楷体" pitchFamily="49" charset="-122"/>
                <a:ea typeface="楷体" pitchFamily="49" charset="-122"/>
              </a:rPr>
              <a:t>100</a:t>
            </a:r>
            <a:r>
              <a:rPr lang="zh-CN" altLang="en-US" sz="2800" b="1" dirty="0">
                <a:latin typeface="楷体" pitchFamily="49" charset="-122"/>
                <a:ea typeface="楷体" pitchFamily="49" charset="-122"/>
              </a:rPr>
              <a:t>整除的那一年</a:t>
            </a:r>
            <a:r>
              <a:rPr lang="zh-CN" altLang="en-US" sz="2800" b="1" dirty="0" smtClean="0">
                <a:latin typeface="楷体" pitchFamily="49" charset="-122"/>
                <a:ea typeface="楷体" pitchFamily="49" charset="-122"/>
              </a:rPr>
              <a:t>不闰，</a:t>
            </a:r>
            <a:r>
              <a:rPr lang="zh-CN" altLang="en-US" sz="2800" b="1" dirty="0">
                <a:latin typeface="楷体" pitchFamily="49" charset="-122"/>
                <a:ea typeface="楷体" pitchFamily="49" charset="-122"/>
              </a:rPr>
              <a:t>到</a:t>
            </a:r>
            <a:r>
              <a:rPr lang="zh-CN" altLang="en-US" sz="2800" b="1" dirty="0" smtClean="0">
                <a:latin typeface="楷体" pitchFamily="49" charset="-122"/>
                <a:ea typeface="楷体" pitchFamily="49" charset="-122"/>
              </a:rPr>
              <a:t>能被</a:t>
            </a:r>
            <a:r>
              <a:rPr lang="en-US" altLang="zh-CN" sz="2800" b="1" dirty="0" smtClean="0">
                <a:latin typeface="楷体" pitchFamily="49" charset="-122"/>
                <a:ea typeface="楷体" pitchFamily="49" charset="-122"/>
              </a:rPr>
              <a:t>400</a:t>
            </a:r>
            <a:r>
              <a:rPr lang="zh-CN" altLang="en-US" sz="2800" b="1" dirty="0" smtClean="0">
                <a:latin typeface="楷体" pitchFamily="49" charset="-122"/>
                <a:ea typeface="楷体" pitchFamily="49" charset="-122"/>
              </a:rPr>
              <a:t>整除的那一年再闰，</a:t>
            </a:r>
            <a:r>
              <a:rPr lang="zh-CN" altLang="en-US" sz="2800" b="1" dirty="0">
                <a:latin typeface="楷体" pitchFamily="49" charset="-122"/>
                <a:ea typeface="楷体" pitchFamily="49" charset="-122"/>
              </a:rPr>
              <a:t>这样</a:t>
            </a:r>
            <a:r>
              <a:rPr lang="zh-CN" altLang="en-US" sz="2800" b="1" dirty="0" smtClean="0">
                <a:latin typeface="楷体" pitchFamily="49" charset="-122"/>
                <a:ea typeface="楷体" pitchFamily="49" charset="-122"/>
              </a:rPr>
              <a:t>每</a:t>
            </a:r>
            <a:r>
              <a:rPr lang="en-US" altLang="zh-CN" sz="2800" b="1" dirty="0" smtClean="0">
                <a:latin typeface="楷体" pitchFamily="49" charset="-122"/>
                <a:ea typeface="楷体" pitchFamily="49" charset="-122"/>
              </a:rPr>
              <a:t>400</a:t>
            </a:r>
            <a:r>
              <a:rPr lang="zh-CN" altLang="en-US" sz="2800" b="1" dirty="0" smtClean="0">
                <a:latin typeface="楷体" pitchFamily="49" charset="-122"/>
                <a:ea typeface="楷体" pitchFamily="49" charset="-122"/>
              </a:rPr>
              <a:t>年闰</a:t>
            </a:r>
            <a:r>
              <a:rPr lang="en-US" altLang="zh-CN" sz="2800" b="1" dirty="0" smtClean="0">
                <a:latin typeface="楷体" pitchFamily="49" charset="-122"/>
                <a:ea typeface="楷体" pitchFamily="49" charset="-122"/>
              </a:rPr>
              <a:t>97</a:t>
            </a:r>
            <a:r>
              <a:rPr lang="zh-CN" altLang="en-US" sz="2800" b="1" dirty="0" smtClean="0">
                <a:latin typeface="楷体" pitchFamily="49" charset="-122"/>
                <a:ea typeface="楷体" pitchFamily="49" charset="-122"/>
              </a:rPr>
              <a:t>次，</a:t>
            </a:r>
            <a:r>
              <a:rPr lang="zh-CN" altLang="en-US" sz="2800" b="1" dirty="0">
                <a:latin typeface="楷体" pitchFamily="49" charset="-122"/>
                <a:ea typeface="楷体" pitchFamily="49" charset="-122"/>
              </a:rPr>
              <a:t>误差</a:t>
            </a:r>
            <a:r>
              <a:rPr lang="zh-CN" altLang="en-US" sz="2800" b="1" dirty="0" smtClean="0">
                <a:latin typeface="楷体" pitchFamily="49" charset="-122"/>
                <a:ea typeface="楷体" pitchFamily="49" charset="-122"/>
              </a:rPr>
              <a:t>就极小</a:t>
            </a:r>
            <a:r>
              <a:rPr lang="zh-CN" altLang="en-US" sz="2800" b="1" dirty="0">
                <a:latin typeface="楷体" pitchFamily="49" charset="-122"/>
                <a:ea typeface="楷体" pitchFamily="49" charset="-122"/>
              </a:rPr>
              <a:t>了。因此现在通用</a:t>
            </a:r>
            <a:r>
              <a:rPr lang="zh-CN" altLang="en-US" sz="2800" b="1" dirty="0" smtClean="0">
                <a:latin typeface="楷体" pitchFamily="49" charset="-122"/>
                <a:ea typeface="楷体" pitchFamily="49" charset="-122"/>
              </a:rPr>
              <a:t>的公历又叫“格列</a:t>
            </a:r>
            <a:r>
              <a:rPr lang="zh-CN" altLang="en-US" sz="2800" b="1" dirty="0">
                <a:latin typeface="楷体" pitchFamily="49" charset="-122"/>
                <a:ea typeface="楷体" pitchFamily="49" charset="-122"/>
              </a:rPr>
              <a:t>高利历”</a:t>
            </a:r>
            <a:r>
              <a:rPr lang="zh-CN" altLang="en-US" sz="2800" b="1" dirty="0" smtClean="0">
                <a:latin typeface="楷体" pitchFamily="49" charset="-122"/>
                <a:ea typeface="楷体" pitchFamily="49" charset="-122"/>
              </a:rPr>
              <a:t>。</a:t>
            </a:r>
            <a:endParaRPr lang="zh-CN" altLang="en-US" sz="2800" b="1" dirty="0">
              <a:latin typeface="楷体" pitchFamily="49" charset="-122"/>
              <a:ea typeface="楷体" pitchFamily="49" charset="-122"/>
            </a:endParaRPr>
          </a:p>
        </p:txBody>
      </p:sp>
    </p:spTree>
    <p:extLst>
      <p:ext uri="{BB962C8B-B14F-4D97-AF65-F5344CB8AC3E}">
        <p14:creationId xmlns:p14="http://schemas.microsoft.com/office/powerpoint/2010/main" val="99478902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269266"/>
            <a:ext cx="2592288" cy="707886"/>
          </a:xfrm>
          <a:prstGeom prst="rect">
            <a:avLst/>
          </a:prstGeom>
          <a:noFill/>
        </p:spPr>
        <p:txBody>
          <a:bodyPr wrap="square" rtlCol="0">
            <a:spAutoFit/>
          </a:bodyPr>
          <a:lstStyle/>
          <a:p>
            <a:r>
              <a:rPr lang="zh-CN" altLang="en-US"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rPr>
              <a:t>知识拓展：</a:t>
            </a:r>
            <a:endParaRPr lang="zh-CN" altLang="en-US" sz="4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endParaRPr>
          </a:p>
        </p:txBody>
      </p:sp>
      <p:sp>
        <p:nvSpPr>
          <p:cNvPr id="4" name="TextBox 3"/>
          <p:cNvSpPr txBox="1"/>
          <p:nvPr/>
        </p:nvSpPr>
        <p:spPr>
          <a:xfrm>
            <a:off x="833691" y="1988840"/>
            <a:ext cx="7410717" cy="3862596"/>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nSpc>
                <a:spcPct val="125000"/>
              </a:lnSpc>
            </a:pPr>
            <a:r>
              <a:rPr lang="en-US" altLang="zh-CN" sz="2800" b="1" dirty="0" smtClean="0">
                <a:latin typeface="楷体" pitchFamily="49" charset="-122"/>
                <a:ea typeface="楷体" pitchFamily="49" charset="-122"/>
              </a:rPr>
              <a:t>1</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发达的经济是文化繁荣的基础</a:t>
            </a:r>
            <a:r>
              <a:rPr lang="zh-CN" altLang="en-US" sz="2800" b="1" dirty="0" smtClean="0">
                <a:latin typeface="楷体" pitchFamily="49" charset="-122"/>
                <a:ea typeface="楷体" pitchFamily="49" charset="-122"/>
              </a:rPr>
              <a:t>。</a:t>
            </a:r>
            <a:endParaRPr lang="en-US" altLang="zh-CN" sz="2800" b="1" dirty="0" smtClean="0">
              <a:latin typeface="楷体" pitchFamily="49" charset="-122"/>
              <a:ea typeface="楷体" pitchFamily="49" charset="-122"/>
            </a:endParaRPr>
          </a:p>
          <a:p>
            <a:pPr>
              <a:lnSpc>
                <a:spcPct val="125000"/>
              </a:lnSpc>
            </a:pPr>
            <a:r>
              <a:rPr lang="en-US" altLang="zh-CN" sz="2800" b="1" dirty="0" smtClean="0">
                <a:latin typeface="楷体" pitchFamily="49" charset="-122"/>
                <a:ea typeface="楷体" pitchFamily="49" charset="-122"/>
              </a:rPr>
              <a:t>2.</a:t>
            </a:r>
            <a:r>
              <a:rPr lang="zh-CN" altLang="en-US" sz="2800" b="1" dirty="0" smtClean="0">
                <a:latin typeface="楷体" pitchFamily="49" charset="-122"/>
                <a:ea typeface="楷体" pitchFamily="49" charset="-122"/>
              </a:rPr>
              <a:t>海洋交通</a:t>
            </a:r>
            <a:r>
              <a:rPr lang="zh-CN" altLang="en-US" sz="2800" b="1" dirty="0">
                <a:latin typeface="楷体" pitchFamily="49" charset="-122"/>
                <a:ea typeface="楷体" pitchFamily="49" charset="-122"/>
              </a:rPr>
              <a:t>的开拓</a:t>
            </a:r>
            <a:r>
              <a:rPr lang="zh-CN" altLang="en-US" sz="2800" b="1" dirty="0" smtClean="0">
                <a:latin typeface="楷体" pitchFamily="49" charset="-122"/>
                <a:ea typeface="楷体" pitchFamily="49" charset="-122"/>
              </a:rPr>
              <a:t>，便于</a:t>
            </a:r>
            <a:r>
              <a:rPr lang="zh-CN" altLang="en-US" sz="2800" b="1" dirty="0">
                <a:latin typeface="楷体" pitchFamily="49" charset="-122"/>
                <a:ea typeface="楷体" pitchFamily="49" charset="-122"/>
              </a:rPr>
              <a:t>交流和吸收别人的长处。</a:t>
            </a:r>
          </a:p>
          <a:p>
            <a:pPr>
              <a:lnSpc>
                <a:spcPct val="125000"/>
              </a:lnSpc>
            </a:pPr>
            <a:r>
              <a:rPr lang="en-US" altLang="zh-CN" sz="2800" b="1" dirty="0">
                <a:latin typeface="楷体" pitchFamily="49" charset="-122"/>
                <a:ea typeface="楷体" pitchFamily="49" charset="-122"/>
              </a:rPr>
              <a:t>3.</a:t>
            </a:r>
            <a:r>
              <a:rPr lang="zh-CN" altLang="en-US" sz="2800" b="1" dirty="0">
                <a:latin typeface="楷体" pitchFamily="49" charset="-122"/>
                <a:ea typeface="楷体" pitchFamily="49" charset="-122"/>
              </a:rPr>
              <a:t>人民的辛勤劳动是文化的源泉。</a:t>
            </a:r>
          </a:p>
          <a:p>
            <a:pPr>
              <a:lnSpc>
                <a:spcPct val="125000"/>
              </a:lnSpc>
            </a:pPr>
            <a:r>
              <a:rPr lang="en-US" altLang="zh-CN" sz="2800" b="1" dirty="0">
                <a:latin typeface="楷体" pitchFamily="49" charset="-122"/>
                <a:ea typeface="楷体" pitchFamily="49" charset="-122"/>
              </a:rPr>
              <a:t>4.</a:t>
            </a:r>
            <a:r>
              <a:rPr lang="zh-CN" altLang="en-US" sz="2800" b="1" dirty="0">
                <a:latin typeface="楷体" pitchFamily="49" charset="-122"/>
                <a:ea typeface="楷体" pitchFamily="49" charset="-122"/>
              </a:rPr>
              <a:t>文人学者、艺术家与科学家刻苦钻研与总结人民群众实践，</a:t>
            </a:r>
            <a:r>
              <a:rPr lang="zh-CN" altLang="en-US" sz="2800" b="1" dirty="0" smtClean="0">
                <a:latin typeface="楷体" pitchFamily="49" charset="-122"/>
                <a:ea typeface="楷体" pitchFamily="49" charset="-122"/>
              </a:rPr>
              <a:t>形成了</a:t>
            </a:r>
            <a:r>
              <a:rPr lang="zh-CN" altLang="en-US" sz="2800" b="1" dirty="0">
                <a:latin typeface="楷体" pitchFamily="49" charset="-122"/>
                <a:ea typeface="楷体" pitchFamily="49" charset="-122"/>
              </a:rPr>
              <a:t>伟大的成就。</a:t>
            </a:r>
          </a:p>
          <a:p>
            <a:pPr>
              <a:lnSpc>
                <a:spcPct val="125000"/>
              </a:lnSpc>
            </a:pPr>
            <a:r>
              <a:rPr lang="en-US" altLang="zh-CN" sz="2800" b="1" dirty="0">
                <a:latin typeface="楷体" pitchFamily="49" charset="-122"/>
                <a:ea typeface="楷体" pitchFamily="49" charset="-122"/>
              </a:rPr>
              <a:t>5.</a:t>
            </a:r>
            <a:r>
              <a:rPr lang="zh-CN" altLang="en-US" sz="2800" b="1" dirty="0">
                <a:latin typeface="楷体" pitchFamily="49" charset="-122"/>
                <a:ea typeface="楷体" pitchFamily="49" charset="-122"/>
              </a:rPr>
              <a:t>民主制度的推动，政府对文化的重视</a:t>
            </a:r>
            <a:r>
              <a:rPr lang="zh-CN" altLang="en-US" sz="2800" b="1" dirty="0" smtClean="0">
                <a:latin typeface="楷体" pitchFamily="49" charset="-122"/>
                <a:ea typeface="楷体" pitchFamily="49" charset="-122"/>
              </a:rPr>
              <a:t>。</a:t>
            </a:r>
            <a:endParaRPr lang="zh-CN" altLang="en-US" sz="2800" b="1" dirty="0">
              <a:latin typeface="楷体" pitchFamily="49" charset="-122"/>
              <a:ea typeface="楷体" pitchFamily="49" charset="-122"/>
            </a:endParaRPr>
          </a:p>
        </p:txBody>
      </p:sp>
      <p:sp>
        <p:nvSpPr>
          <p:cNvPr id="5" name="矩形 4"/>
          <p:cNvSpPr/>
          <p:nvPr/>
        </p:nvSpPr>
        <p:spPr>
          <a:xfrm>
            <a:off x="835039" y="1124744"/>
            <a:ext cx="7560840" cy="584775"/>
          </a:xfrm>
          <a:prstGeom prst="rect">
            <a:avLst/>
          </a:prstGeom>
        </p:spPr>
        <p:txBody>
          <a:bodyPr wrap="square">
            <a:spAutoFit/>
          </a:bodyPr>
          <a:lstStyle/>
          <a:p>
            <a:r>
              <a:rPr lang="zh-CN" altLang="en-US" sz="3200" b="1" dirty="0">
                <a:solidFill>
                  <a:prstClr val="black"/>
                </a:solidFill>
                <a:latin typeface="幼圆" pitchFamily="49" charset="-122"/>
                <a:ea typeface="幼圆" pitchFamily="49" charset="-122"/>
              </a:rPr>
              <a:t>古希腊、罗马取得辉煌文化成就的</a:t>
            </a:r>
            <a:r>
              <a:rPr lang="zh-CN" altLang="en-US" sz="3200" b="1" dirty="0" smtClean="0">
                <a:solidFill>
                  <a:prstClr val="black"/>
                </a:solidFill>
                <a:latin typeface="幼圆" pitchFamily="49" charset="-122"/>
                <a:ea typeface="幼圆" pitchFamily="49" charset="-122"/>
              </a:rPr>
              <a:t>原因？</a:t>
            </a:r>
            <a:endParaRPr lang="zh-CN" altLang="en-US" sz="3200" b="1" dirty="0">
              <a:latin typeface="幼圆" pitchFamily="49" charset="-122"/>
              <a:ea typeface="幼圆" pitchFamily="49" charset="-122"/>
            </a:endParaRPr>
          </a:p>
        </p:txBody>
      </p:sp>
    </p:spTree>
    <p:extLst>
      <p:ext uri="{BB962C8B-B14F-4D97-AF65-F5344CB8AC3E}">
        <p14:creationId xmlns:p14="http://schemas.microsoft.com/office/powerpoint/2010/main" val="61775743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down)">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down)">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269266"/>
            <a:ext cx="2592288" cy="707886"/>
          </a:xfrm>
          <a:prstGeom prst="rect">
            <a:avLst/>
          </a:prstGeom>
          <a:noFill/>
        </p:spPr>
        <p:txBody>
          <a:bodyPr wrap="square" rtlCol="0">
            <a:spAutoFit/>
          </a:bodyPr>
          <a:lstStyle/>
          <a:p>
            <a:r>
              <a:rPr lang="zh-CN" altLang="en-US"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rPr>
              <a:t>课后活动：</a:t>
            </a:r>
            <a:endParaRPr lang="zh-CN" altLang="en-US" sz="4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endParaRPr>
          </a:p>
        </p:txBody>
      </p:sp>
      <p:sp>
        <p:nvSpPr>
          <p:cNvPr id="3" name="TextBox 2"/>
          <p:cNvSpPr txBox="1"/>
          <p:nvPr/>
        </p:nvSpPr>
        <p:spPr>
          <a:xfrm>
            <a:off x="467544" y="1100643"/>
            <a:ext cx="8208912" cy="181588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dirty="0" smtClean="0">
                <a:latin typeface="楷体" pitchFamily="49" charset="-122"/>
                <a:ea typeface="楷体" pitchFamily="49" charset="-122"/>
              </a:rPr>
              <a:t>德国</a:t>
            </a:r>
            <a:r>
              <a:rPr lang="zh-CN" altLang="en-US" sz="2800" b="1" dirty="0">
                <a:latin typeface="楷体" pitchFamily="49" charset="-122"/>
                <a:ea typeface="楷体" pitchFamily="49" charset="-122"/>
              </a:rPr>
              <a:t>的一位法学家说：</a:t>
            </a:r>
          </a:p>
          <a:p>
            <a:r>
              <a:rPr lang="zh-CN" altLang="en-US" sz="2800" b="1" dirty="0" smtClean="0">
                <a:latin typeface="楷体" pitchFamily="49" charset="-122"/>
                <a:ea typeface="楷体" pitchFamily="49" charset="-122"/>
              </a:rPr>
              <a:t>    “</a:t>
            </a:r>
            <a:r>
              <a:rPr lang="zh-CN" altLang="en-US" sz="2800" b="1" dirty="0">
                <a:latin typeface="楷体" pitchFamily="49" charset="-122"/>
                <a:ea typeface="楷体" pitchFamily="49" charset="-122"/>
              </a:rPr>
              <a:t>罗马曾经三次征服世界：第一次以武力，第二次以宗教，第三次则以法律。</a:t>
            </a:r>
            <a:r>
              <a:rPr lang="zh-CN" altLang="en-US" sz="2800" b="1" dirty="0" smtClean="0">
                <a:latin typeface="楷体" pitchFamily="49" charset="-122"/>
                <a:ea typeface="楷体" pitchFamily="49" charset="-122"/>
              </a:rPr>
              <a:t>而这</a:t>
            </a:r>
            <a:r>
              <a:rPr lang="zh-CN" altLang="en-US" sz="2800" b="1" dirty="0">
                <a:latin typeface="楷体" pitchFamily="49" charset="-122"/>
                <a:ea typeface="楷体" pitchFamily="49" charset="-122"/>
              </a:rPr>
              <a:t>第三次征服也许是其中最为平和、最为持久的一次。</a:t>
            </a:r>
            <a:r>
              <a:rPr lang="zh-CN" altLang="en-US" sz="2800" b="1" dirty="0" smtClean="0">
                <a:latin typeface="楷体" pitchFamily="49" charset="-122"/>
                <a:ea typeface="楷体" pitchFamily="49" charset="-122"/>
              </a:rPr>
              <a:t>”</a:t>
            </a:r>
            <a:endParaRPr lang="zh-CN" altLang="en-US" sz="2800" b="1" dirty="0">
              <a:latin typeface="楷体" pitchFamily="49" charset="-122"/>
              <a:ea typeface="楷体" pitchFamily="49" charset="-122"/>
            </a:endParaRPr>
          </a:p>
        </p:txBody>
      </p:sp>
      <p:sp>
        <p:nvSpPr>
          <p:cNvPr id="4" name="矩形 3"/>
          <p:cNvSpPr/>
          <p:nvPr/>
        </p:nvSpPr>
        <p:spPr>
          <a:xfrm>
            <a:off x="2627784" y="361599"/>
            <a:ext cx="3480440" cy="584775"/>
          </a:xfrm>
          <a:prstGeom prst="rect">
            <a:avLst/>
          </a:prstGeom>
        </p:spPr>
        <p:txBody>
          <a:bodyPr wrap="none">
            <a:spAutoFit/>
          </a:bodyPr>
          <a:lstStyle/>
          <a:p>
            <a:pPr lvl="0"/>
            <a:r>
              <a:rPr lang="zh-CN" altLang="en-US" sz="3200" b="1" dirty="0">
                <a:solidFill>
                  <a:prstClr val="black"/>
                </a:solidFill>
                <a:latin typeface="宋体" pitchFamily="2" charset="-122"/>
                <a:ea typeface="宋体" pitchFamily="2" charset="-122"/>
              </a:rPr>
              <a:t>读材料，想问题。</a:t>
            </a:r>
            <a:endParaRPr lang="zh-CN" altLang="en-US" sz="3200" b="1" dirty="0">
              <a:solidFill>
                <a:prstClr val="black"/>
              </a:solidFill>
              <a:latin typeface="宋体" pitchFamily="2" charset="-122"/>
              <a:ea typeface="宋体" pitchFamily="2" charset="-122"/>
            </a:endParaRPr>
          </a:p>
        </p:txBody>
      </p:sp>
      <p:sp>
        <p:nvSpPr>
          <p:cNvPr id="5" name="矩形 4"/>
          <p:cNvSpPr/>
          <p:nvPr/>
        </p:nvSpPr>
        <p:spPr>
          <a:xfrm>
            <a:off x="767604" y="2980735"/>
            <a:ext cx="7200800" cy="523220"/>
          </a:xfrm>
          <a:prstGeom prst="rect">
            <a:avLst/>
          </a:prstGeom>
        </p:spPr>
        <p:txBody>
          <a:bodyPr wrap="square">
            <a:spAutoFit/>
          </a:bodyPr>
          <a:lstStyle/>
          <a:p>
            <a:pPr lvl="0"/>
            <a:r>
              <a:rPr lang="zh-CN" altLang="en-US" sz="2800" b="1" dirty="0">
                <a:solidFill>
                  <a:prstClr val="black"/>
                </a:solidFill>
                <a:latin typeface="宋体" pitchFamily="2" charset="-122"/>
                <a:ea typeface="宋体" pitchFamily="2" charset="-122"/>
              </a:rPr>
              <a:t>想一想：他说的话有道理吗？你怎样理解？</a:t>
            </a:r>
            <a:endParaRPr lang="zh-CN" altLang="en-US" sz="2800" b="1" dirty="0">
              <a:solidFill>
                <a:prstClr val="black"/>
              </a:solidFill>
              <a:latin typeface="宋体" pitchFamily="2" charset="-122"/>
              <a:ea typeface="宋体" pitchFamily="2" charset="-122"/>
            </a:endParaRPr>
          </a:p>
        </p:txBody>
      </p:sp>
      <p:sp>
        <p:nvSpPr>
          <p:cNvPr id="6" name="TextBox 5"/>
          <p:cNvSpPr txBox="1"/>
          <p:nvPr/>
        </p:nvSpPr>
        <p:spPr>
          <a:xfrm>
            <a:off x="448537" y="3573016"/>
            <a:ext cx="8208912" cy="267765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zh-CN" altLang="en-US" sz="2400" b="1" dirty="0" smtClean="0">
                <a:latin typeface="楷体" pitchFamily="49" charset="-122"/>
                <a:ea typeface="楷体" pitchFamily="49" charset="-122"/>
              </a:rPr>
              <a:t>    有道理。“</a:t>
            </a:r>
            <a:r>
              <a:rPr lang="zh-CN" altLang="en-US" sz="2400" b="1" dirty="0">
                <a:latin typeface="楷体" pitchFamily="49" charset="-122"/>
                <a:ea typeface="楷体" pitchFamily="49" charset="-122"/>
              </a:rPr>
              <a:t>第三次则以法律”指的</a:t>
            </a:r>
            <a:r>
              <a:rPr lang="zh-CN" altLang="en-US" sz="2400" b="1" dirty="0" smtClean="0">
                <a:latin typeface="楷体" pitchFamily="49" charset="-122"/>
                <a:ea typeface="楷体" pitchFamily="49" charset="-122"/>
              </a:rPr>
              <a:t>是</a:t>
            </a:r>
            <a:r>
              <a:rPr lang="zh-CN" altLang="en-US" sz="2400" b="1" dirty="0" smtClean="0">
                <a:solidFill>
                  <a:srgbClr val="FF0000"/>
                </a:solidFill>
                <a:latin typeface="楷体" pitchFamily="49" charset="-122"/>
                <a:ea typeface="楷体" pitchFamily="49" charset="-122"/>
              </a:rPr>
              <a:t>罗马法</a:t>
            </a:r>
            <a:r>
              <a:rPr lang="zh-CN" altLang="en-US" sz="2400" b="1" dirty="0">
                <a:latin typeface="楷体" pitchFamily="49" charset="-122"/>
                <a:ea typeface="楷体" pitchFamily="49" charset="-122"/>
              </a:rPr>
              <a:t>在世界法制史上所产生的重要影响。它成为</a:t>
            </a:r>
            <a:r>
              <a:rPr lang="zh-CN" altLang="en-US" sz="2400" b="1" dirty="0" smtClean="0">
                <a:solidFill>
                  <a:srgbClr val="FF0000"/>
                </a:solidFill>
                <a:latin typeface="楷体" pitchFamily="49" charset="-122"/>
                <a:ea typeface="楷体" pitchFamily="49" charset="-122"/>
              </a:rPr>
              <a:t>近代资产阶级</a:t>
            </a:r>
            <a:r>
              <a:rPr lang="zh-CN" altLang="en-US" sz="2400" b="1" dirty="0">
                <a:solidFill>
                  <a:srgbClr val="FF0000"/>
                </a:solidFill>
                <a:latin typeface="楷体" pitchFamily="49" charset="-122"/>
                <a:ea typeface="楷体" pitchFamily="49" charset="-122"/>
              </a:rPr>
              <a:t>法学的渊源</a:t>
            </a:r>
            <a:r>
              <a:rPr lang="zh-CN" altLang="en-US" sz="2400" b="1" dirty="0">
                <a:latin typeface="楷体" pitchFamily="49" charset="-122"/>
                <a:ea typeface="楷体" pitchFamily="49" charset="-122"/>
              </a:rPr>
              <a:t>和</a:t>
            </a:r>
            <a:r>
              <a:rPr lang="zh-CN" altLang="en-US" sz="2400" b="1" dirty="0">
                <a:solidFill>
                  <a:srgbClr val="FF0000"/>
                </a:solidFill>
                <a:latin typeface="楷体" pitchFamily="49" charset="-122"/>
                <a:ea typeface="楷体" pitchFamily="49" charset="-122"/>
              </a:rPr>
              <a:t>近现代法律的先驱</a:t>
            </a:r>
            <a:r>
              <a:rPr lang="zh-CN" altLang="en-US" sz="2400" b="1" dirty="0">
                <a:latin typeface="楷体" pitchFamily="49" charset="-122"/>
                <a:ea typeface="楷体" pitchFamily="49" charset="-122"/>
              </a:rPr>
              <a:t>，从而</a:t>
            </a:r>
            <a:r>
              <a:rPr lang="zh-CN" altLang="en-US" sz="2400" b="1" dirty="0" smtClean="0">
                <a:latin typeface="楷体" pitchFamily="49" charset="-122"/>
                <a:ea typeface="楷体" pitchFamily="49" charset="-122"/>
              </a:rPr>
              <a:t>使罗马法</a:t>
            </a:r>
            <a:r>
              <a:rPr lang="zh-CN" altLang="en-US" sz="2400" b="1" dirty="0">
                <a:latin typeface="楷体" pitchFamily="49" charset="-122"/>
                <a:ea typeface="楷体" pitchFamily="49" charset="-122"/>
              </a:rPr>
              <a:t>中所蕴含的人人平等、公正至上的法律观念</a:t>
            </a:r>
            <a:r>
              <a:rPr lang="zh-CN" altLang="en-US" sz="2400" b="1" dirty="0" smtClean="0">
                <a:latin typeface="楷体" pitchFamily="49" charset="-122"/>
                <a:ea typeface="楷体" pitchFamily="49" charset="-122"/>
              </a:rPr>
              <a:t>，具有</a:t>
            </a:r>
            <a:r>
              <a:rPr lang="zh-CN" altLang="en-US" sz="2400" b="1" dirty="0">
                <a:latin typeface="楷体" pitchFamily="49" charset="-122"/>
                <a:ea typeface="楷体" pitchFamily="49" charset="-122"/>
              </a:rPr>
              <a:t>了超越时间、地域与民族的永恒</a:t>
            </a:r>
            <a:r>
              <a:rPr lang="zh-CN" altLang="en-US" sz="2400" b="1" dirty="0" smtClean="0">
                <a:latin typeface="楷体" pitchFamily="49" charset="-122"/>
                <a:ea typeface="楷体" pitchFamily="49" charset="-122"/>
              </a:rPr>
              <a:t>价值。</a:t>
            </a:r>
            <a:r>
              <a:rPr lang="zh-CN" altLang="en-US" sz="2400" b="1" dirty="0">
                <a:latin typeface="楷体" pitchFamily="49" charset="-122"/>
                <a:ea typeface="楷体" pitchFamily="49" charset="-122"/>
              </a:rPr>
              <a:t>这次以法律为武器的征服是</a:t>
            </a:r>
            <a:r>
              <a:rPr lang="zh-CN" altLang="en-US" sz="2400" b="1" dirty="0" smtClean="0">
                <a:latin typeface="楷体" pitchFamily="49" charset="-122"/>
                <a:ea typeface="楷体" pitchFamily="49" charset="-122"/>
              </a:rPr>
              <a:t>各地区</a:t>
            </a:r>
            <a:r>
              <a:rPr lang="zh-CN" altLang="en-US" sz="2400" b="1" dirty="0">
                <a:latin typeface="楷体" pitchFamily="49" charset="-122"/>
                <a:ea typeface="楷体" pitchFamily="49" charset="-122"/>
              </a:rPr>
              <a:t>广泛接受的结果，是人类文明发展所必需的，</a:t>
            </a:r>
            <a:r>
              <a:rPr lang="zh-CN" altLang="en-US" sz="2400" b="1" dirty="0" smtClean="0">
                <a:latin typeface="楷体" pitchFamily="49" charset="-122"/>
                <a:ea typeface="楷体" pitchFamily="49" charset="-122"/>
              </a:rPr>
              <a:t>而非伴随武力，</a:t>
            </a:r>
            <a:r>
              <a:rPr lang="zh-CN" altLang="en-US" sz="2400" b="1" dirty="0">
                <a:latin typeface="楷体" pitchFamily="49" charset="-122"/>
                <a:ea typeface="楷体" pitchFamily="49" charset="-122"/>
              </a:rPr>
              <a:t>所以，也就成了最为平和、最为持久</a:t>
            </a:r>
            <a:r>
              <a:rPr lang="zh-CN" altLang="en-US" sz="2400" b="1" dirty="0" smtClean="0">
                <a:latin typeface="楷体" pitchFamily="49" charset="-122"/>
                <a:ea typeface="楷体" pitchFamily="49" charset="-122"/>
              </a:rPr>
              <a:t>的征服。</a:t>
            </a:r>
            <a:endParaRPr lang="zh-CN" altLang="en-US" sz="2400" b="1" dirty="0">
              <a:latin typeface="楷体" pitchFamily="49" charset="-122"/>
              <a:ea typeface="楷体" pitchFamily="49" charset="-122"/>
            </a:endParaRPr>
          </a:p>
        </p:txBody>
      </p:sp>
    </p:spTree>
    <p:extLst>
      <p:ext uri="{BB962C8B-B14F-4D97-AF65-F5344CB8AC3E}">
        <p14:creationId xmlns:p14="http://schemas.microsoft.com/office/powerpoint/2010/main" val="39048138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03848" y="188640"/>
            <a:ext cx="2592288" cy="707886"/>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rPr>
              <a:t>知识小结</a:t>
            </a:r>
            <a:endParaRPr lang="zh-CN" altLang="en-US"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endParaRPr>
          </a:p>
        </p:txBody>
      </p:sp>
      <p:sp>
        <p:nvSpPr>
          <p:cNvPr id="3" name="TextBox 2"/>
          <p:cNvSpPr txBox="1"/>
          <p:nvPr/>
        </p:nvSpPr>
        <p:spPr>
          <a:xfrm>
            <a:off x="467544" y="1340768"/>
            <a:ext cx="1008112"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400" b="1" dirty="0" smtClean="0">
                <a:latin typeface="宋体" pitchFamily="2" charset="-122"/>
                <a:ea typeface="宋体" pitchFamily="2" charset="-122"/>
              </a:rPr>
              <a:t>文学</a:t>
            </a:r>
            <a:endParaRPr lang="zh-CN" altLang="en-US" sz="2400" b="1" dirty="0">
              <a:latin typeface="宋体" pitchFamily="2" charset="-122"/>
              <a:ea typeface="宋体" pitchFamily="2" charset="-122"/>
            </a:endParaRPr>
          </a:p>
        </p:txBody>
      </p:sp>
      <p:sp>
        <p:nvSpPr>
          <p:cNvPr id="4" name="TextBox 3"/>
          <p:cNvSpPr txBox="1"/>
          <p:nvPr/>
        </p:nvSpPr>
        <p:spPr>
          <a:xfrm>
            <a:off x="467544" y="2060848"/>
            <a:ext cx="1008112"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400" b="1" dirty="0" smtClean="0">
                <a:latin typeface="宋体" pitchFamily="2" charset="-122"/>
                <a:ea typeface="宋体" pitchFamily="2" charset="-122"/>
              </a:rPr>
              <a:t>雕塑</a:t>
            </a:r>
            <a:endParaRPr lang="zh-CN" altLang="en-US" sz="2400" b="1" dirty="0">
              <a:latin typeface="宋体" pitchFamily="2" charset="-122"/>
              <a:ea typeface="宋体" pitchFamily="2" charset="-122"/>
            </a:endParaRPr>
          </a:p>
        </p:txBody>
      </p:sp>
      <p:sp>
        <p:nvSpPr>
          <p:cNvPr id="5" name="TextBox 4"/>
          <p:cNvSpPr txBox="1"/>
          <p:nvPr/>
        </p:nvSpPr>
        <p:spPr>
          <a:xfrm>
            <a:off x="467544" y="2780928"/>
            <a:ext cx="1008112"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400" b="1" dirty="0">
                <a:latin typeface="宋体" pitchFamily="2" charset="-122"/>
                <a:ea typeface="宋体" pitchFamily="2" charset="-122"/>
              </a:rPr>
              <a:t>哲学</a:t>
            </a:r>
          </a:p>
        </p:txBody>
      </p:sp>
      <p:sp>
        <p:nvSpPr>
          <p:cNvPr id="6" name="TextBox 5"/>
          <p:cNvSpPr txBox="1"/>
          <p:nvPr/>
        </p:nvSpPr>
        <p:spPr>
          <a:xfrm>
            <a:off x="467544" y="3861048"/>
            <a:ext cx="1008112"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400" b="1" dirty="0" smtClean="0">
                <a:latin typeface="宋体" pitchFamily="2" charset="-122"/>
                <a:ea typeface="宋体" pitchFamily="2" charset="-122"/>
              </a:rPr>
              <a:t>建筑</a:t>
            </a:r>
            <a:endParaRPr lang="zh-CN" altLang="en-US" sz="2400" b="1" dirty="0">
              <a:latin typeface="宋体" pitchFamily="2" charset="-122"/>
              <a:ea typeface="宋体" pitchFamily="2" charset="-122"/>
            </a:endParaRPr>
          </a:p>
        </p:txBody>
      </p:sp>
      <p:sp>
        <p:nvSpPr>
          <p:cNvPr id="7" name="TextBox 6"/>
          <p:cNvSpPr txBox="1"/>
          <p:nvPr/>
        </p:nvSpPr>
        <p:spPr>
          <a:xfrm>
            <a:off x="467544" y="4941168"/>
            <a:ext cx="1008112"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400" b="1" dirty="0" smtClean="0">
                <a:latin typeface="宋体" pitchFamily="2" charset="-122"/>
                <a:ea typeface="宋体" pitchFamily="2" charset="-122"/>
              </a:rPr>
              <a:t>法学</a:t>
            </a:r>
            <a:endParaRPr lang="zh-CN" altLang="en-US" sz="2400" b="1" dirty="0">
              <a:latin typeface="宋体" pitchFamily="2" charset="-122"/>
              <a:ea typeface="宋体" pitchFamily="2" charset="-122"/>
            </a:endParaRPr>
          </a:p>
        </p:txBody>
      </p:sp>
      <p:sp>
        <p:nvSpPr>
          <p:cNvPr id="8" name="TextBox 7"/>
          <p:cNvSpPr txBox="1"/>
          <p:nvPr/>
        </p:nvSpPr>
        <p:spPr>
          <a:xfrm>
            <a:off x="467544" y="5661246"/>
            <a:ext cx="1008112"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400" b="1" dirty="0" smtClean="0">
                <a:latin typeface="宋体" pitchFamily="2" charset="-122"/>
                <a:ea typeface="宋体" pitchFamily="2" charset="-122"/>
              </a:rPr>
              <a:t>历法</a:t>
            </a:r>
            <a:endParaRPr lang="zh-CN" altLang="en-US" sz="2400" b="1" dirty="0">
              <a:latin typeface="宋体" pitchFamily="2" charset="-122"/>
              <a:ea typeface="宋体" pitchFamily="2" charset="-122"/>
            </a:endParaRPr>
          </a:p>
        </p:txBody>
      </p:sp>
      <p:sp>
        <p:nvSpPr>
          <p:cNvPr id="9" name="TextBox 8"/>
          <p:cNvSpPr txBox="1"/>
          <p:nvPr/>
        </p:nvSpPr>
        <p:spPr>
          <a:xfrm>
            <a:off x="1927403" y="1340766"/>
            <a:ext cx="3272969"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荷马史诗</a:t>
            </a:r>
            <a:r>
              <a:rPr lang="en-US" altLang="zh-CN"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p:txBody>
      </p:sp>
      <p:sp>
        <p:nvSpPr>
          <p:cNvPr id="11" name="TextBox 10"/>
          <p:cNvSpPr txBox="1"/>
          <p:nvPr/>
        </p:nvSpPr>
        <p:spPr>
          <a:xfrm>
            <a:off x="1927403" y="2060848"/>
            <a:ext cx="5145177"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400" b="1" dirty="0" smtClean="0">
                <a:latin typeface="宋体" pitchFamily="2" charset="-122"/>
                <a:ea typeface="宋体" pitchFamily="2" charset="-122"/>
              </a:rPr>
              <a:t>奥林匹亚神庙宙斯像、</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掷铁饼者</a:t>
            </a:r>
            <a:r>
              <a:rPr lang="en-US" altLang="zh-CN"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p:txBody>
      </p:sp>
      <p:sp>
        <p:nvSpPr>
          <p:cNvPr id="12" name="TextBox 11"/>
          <p:cNvSpPr txBox="1"/>
          <p:nvPr/>
        </p:nvSpPr>
        <p:spPr>
          <a:xfrm>
            <a:off x="1927402" y="2780927"/>
            <a:ext cx="5145177"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400" b="1" dirty="0" smtClean="0">
                <a:latin typeface="宋体" pitchFamily="2" charset="-122"/>
                <a:ea typeface="宋体" pitchFamily="2" charset="-122"/>
              </a:rPr>
              <a:t>德谟克里特、苏格拉底、亚里士多德</a:t>
            </a:r>
            <a:endParaRPr lang="zh-CN" altLang="en-US" sz="2400" b="1" dirty="0">
              <a:latin typeface="宋体" pitchFamily="2" charset="-122"/>
              <a:ea typeface="宋体" pitchFamily="2" charset="-122"/>
            </a:endParaRPr>
          </a:p>
        </p:txBody>
      </p:sp>
      <p:sp>
        <p:nvSpPr>
          <p:cNvPr id="13" name="TextBox 12"/>
          <p:cNvSpPr txBox="1"/>
          <p:nvPr/>
        </p:nvSpPr>
        <p:spPr>
          <a:xfrm>
            <a:off x="1927403" y="3501008"/>
            <a:ext cx="3272969"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400" b="1" dirty="0" smtClean="0">
                <a:latin typeface="宋体" pitchFamily="2" charset="-122"/>
                <a:ea typeface="宋体" pitchFamily="2" charset="-122"/>
              </a:rPr>
              <a:t>雅典帕特农神庙</a:t>
            </a:r>
            <a:endParaRPr lang="zh-CN" altLang="en-US" sz="2400" b="1" dirty="0">
              <a:latin typeface="宋体" pitchFamily="2" charset="-122"/>
              <a:ea typeface="宋体" pitchFamily="2" charset="-122"/>
            </a:endParaRPr>
          </a:p>
        </p:txBody>
      </p:sp>
      <p:sp>
        <p:nvSpPr>
          <p:cNvPr id="14" name="TextBox 13"/>
          <p:cNvSpPr txBox="1"/>
          <p:nvPr/>
        </p:nvSpPr>
        <p:spPr>
          <a:xfrm>
            <a:off x="1927401" y="4221088"/>
            <a:ext cx="3272971"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400" b="1" dirty="0" smtClean="0">
                <a:latin typeface="宋体" pitchFamily="2" charset="-122"/>
                <a:ea typeface="宋体" pitchFamily="2" charset="-122"/>
              </a:rPr>
              <a:t>罗马大竞技场、万神庙</a:t>
            </a:r>
            <a:endParaRPr lang="zh-CN" altLang="en-US" sz="2400" b="1" dirty="0">
              <a:latin typeface="宋体" pitchFamily="2" charset="-122"/>
              <a:ea typeface="宋体" pitchFamily="2" charset="-122"/>
            </a:endParaRPr>
          </a:p>
        </p:txBody>
      </p:sp>
      <p:sp>
        <p:nvSpPr>
          <p:cNvPr id="15" name="TextBox 14"/>
          <p:cNvSpPr txBox="1"/>
          <p:nvPr/>
        </p:nvSpPr>
        <p:spPr>
          <a:xfrm>
            <a:off x="1927403" y="4941168"/>
            <a:ext cx="2212549"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十二铜表法</a:t>
            </a:r>
            <a:r>
              <a:rPr lang="en-US" altLang="zh-CN"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p:txBody>
      </p:sp>
      <p:sp>
        <p:nvSpPr>
          <p:cNvPr id="16" name="TextBox 15"/>
          <p:cNvSpPr txBox="1"/>
          <p:nvPr/>
        </p:nvSpPr>
        <p:spPr>
          <a:xfrm>
            <a:off x="4652391" y="4941167"/>
            <a:ext cx="2151857"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400" b="1" dirty="0" smtClean="0">
                <a:latin typeface="宋体" pitchFamily="2" charset="-122"/>
                <a:ea typeface="宋体" pitchFamily="2" charset="-122"/>
              </a:rPr>
              <a:t>罗马法学系统</a:t>
            </a:r>
            <a:endParaRPr lang="zh-CN" altLang="en-US" sz="2400" b="1" dirty="0">
              <a:latin typeface="宋体" pitchFamily="2" charset="-122"/>
              <a:ea typeface="宋体" pitchFamily="2" charset="-122"/>
            </a:endParaRPr>
          </a:p>
        </p:txBody>
      </p:sp>
      <p:sp>
        <p:nvSpPr>
          <p:cNvPr id="17" name="TextBox 16"/>
          <p:cNvSpPr txBox="1"/>
          <p:nvPr/>
        </p:nvSpPr>
        <p:spPr>
          <a:xfrm>
            <a:off x="1927401" y="5661248"/>
            <a:ext cx="2212551"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400" b="1" dirty="0" smtClean="0">
                <a:latin typeface="宋体" pitchFamily="2" charset="-122"/>
                <a:ea typeface="宋体" pitchFamily="2" charset="-122"/>
              </a:rPr>
              <a:t>儒略历</a:t>
            </a:r>
            <a:endParaRPr lang="zh-CN" altLang="en-US" sz="2400" b="1" dirty="0">
              <a:latin typeface="宋体" pitchFamily="2" charset="-122"/>
              <a:ea typeface="宋体" pitchFamily="2" charset="-122"/>
            </a:endParaRPr>
          </a:p>
        </p:txBody>
      </p:sp>
      <p:cxnSp>
        <p:nvCxnSpPr>
          <p:cNvPr id="19" name="直接箭头连接符 18"/>
          <p:cNvCxnSpPr>
            <a:stCxn id="3" idx="3"/>
            <a:endCxn id="9" idx="1"/>
          </p:cNvCxnSpPr>
          <p:nvPr/>
        </p:nvCxnSpPr>
        <p:spPr>
          <a:xfrm flipV="1">
            <a:off x="1475656" y="1571599"/>
            <a:ext cx="451747" cy="2"/>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21" name="直接箭头连接符 20"/>
          <p:cNvCxnSpPr>
            <a:stCxn id="4" idx="3"/>
            <a:endCxn id="11" idx="1"/>
          </p:cNvCxnSpPr>
          <p:nvPr/>
        </p:nvCxnSpPr>
        <p:spPr>
          <a:xfrm>
            <a:off x="1475656" y="2291681"/>
            <a:ext cx="451747" cy="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23" name="直接箭头连接符 22"/>
          <p:cNvCxnSpPr>
            <a:stCxn id="5" idx="3"/>
            <a:endCxn id="12" idx="1"/>
          </p:cNvCxnSpPr>
          <p:nvPr/>
        </p:nvCxnSpPr>
        <p:spPr>
          <a:xfrm flipV="1">
            <a:off x="1475656" y="3011760"/>
            <a:ext cx="451746" cy="1"/>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25" name="直接箭头连接符 24"/>
          <p:cNvCxnSpPr>
            <a:stCxn id="6" idx="3"/>
            <a:endCxn id="13" idx="1"/>
          </p:cNvCxnSpPr>
          <p:nvPr/>
        </p:nvCxnSpPr>
        <p:spPr>
          <a:xfrm flipV="1">
            <a:off x="1475656" y="3731841"/>
            <a:ext cx="451747" cy="36004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27" name="直接箭头连接符 26"/>
          <p:cNvCxnSpPr>
            <a:stCxn id="6" idx="3"/>
            <a:endCxn id="14" idx="1"/>
          </p:cNvCxnSpPr>
          <p:nvPr/>
        </p:nvCxnSpPr>
        <p:spPr>
          <a:xfrm>
            <a:off x="1475656" y="4091881"/>
            <a:ext cx="451745" cy="36004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29" name="直接箭头连接符 28"/>
          <p:cNvCxnSpPr>
            <a:stCxn id="7" idx="3"/>
            <a:endCxn id="15" idx="1"/>
          </p:cNvCxnSpPr>
          <p:nvPr/>
        </p:nvCxnSpPr>
        <p:spPr>
          <a:xfrm>
            <a:off x="1475656" y="5172001"/>
            <a:ext cx="451747" cy="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31" name="直接箭头连接符 30"/>
          <p:cNvCxnSpPr>
            <a:stCxn id="8" idx="3"/>
            <a:endCxn id="17" idx="1"/>
          </p:cNvCxnSpPr>
          <p:nvPr/>
        </p:nvCxnSpPr>
        <p:spPr>
          <a:xfrm>
            <a:off x="1475656" y="5892079"/>
            <a:ext cx="451745" cy="2"/>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33" name="直接箭头连接符 32"/>
          <p:cNvCxnSpPr>
            <a:stCxn id="15" idx="3"/>
            <a:endCxn id="16" idx="1"/>
          </p:cNvCxnSpPr>
          <p:nvPr/>
        </p:nvCxnSpPr>
        <p:spPr>
          <a:xfrm flipV="1">
            <a:off x="4139952" y="5172000"/>
            <a:ext cx="512439" cy="1"/>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35" name="直接连接符 34"/>
          <p:cNvCxnSpPr>
            <a:stCxn id="9" idx="3"/>
          </p:cNvCxnSpPr>
          <p:nvPr/>
        </p:nvCxnSpPr>
        <p:spPr>
          <a:xfrm>
            <a:off x="5200372" y="1571599"/>
            <a:ext cx="2493899" cy="2"/>
          </a:xfrm>
          <a:prstGeom prst="line">
            <a:avLst/>
          </a:prstGeom>
        </p:spPr>
        <p:style>
          <a:lnRef idx="3">
            <a:schemeClr val="accent5"/>
          </a:lnRef>
          <a:fillRef idx="0">
            <a:schemeClr val="accent5"/>
          </a:fillRef>
          <a:effectRef idx="2">
            <a:schemeClr val="accent5"/>
          </a:effectRef>
          <a:fontRef idx="minor">
            <a:schemeClr val="tx1"/>
          </a:fontRef>
        </p:style>
      </p:cxnSp>
      <p:sp>
        <p:nvSpPr>
          <p:cNvPr id="36" name="TextBox 35"/>
          <p:cNvSpPr txBox="1"/>
          <p:nvPr/>
        </p:nvSpPr>
        <p:spPr>
          <a:xfrm>
            <a:off x="7442243" y="2180764"/>
            <a:ext cx="504056"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400" b="1" dirty="0" smtClean="0">
                <a:latin typeface="宋体" pitchFamily="2" charset="-122"/>
                <a:ea typeface="宋体" pitchFamily="2" charset="-122"/>
              </a:rPr>
              <a:t>希腊</a:t>
            </a:r>
            <a:endParaRPr lang="zh-CN" altLang="en-US" sz="2400" b="1" dirty="0">
              <a:latin typeface="宋体" pitchFamily="2" charset="-122"/>
              <a:ea typeface="宋体" pitchFamily="2" charset="-122"/>
            </a:endParaRPr>
          </a:p>
        </p:txBody>
      </p:sp>
      <p:cxnSp>
        <p:nvCxnSpPr>
          <p:cNvPr id="38" name="直接连接符 37"/>
          <p:cNvCxnSpPr>
            <a:stCxn id="36" idx="0"/>
          </p:cNvCxnSpPr>
          <p:nvPr/>
        </p:nvCxnSpPr>
        <p:spPr>
          <a:xfrm flipV="1">
            <a:off x="7694271" y="1571601"/>
            <a:ext cx="0" cy="609163"/>
          </a:xfrm>
          <a:prstGeom prst="line">
            <a:avLst/>
          </a:prstGeom>
        </p:spPr>
        <p:style>
          <a:lnRef idx="3">
            <a:schemeClr val="accent5"/>
          </a:lnRef>
          <a:fillRef idx="0">
            <a:schemeClr val="accent5"/>
          </a:fillRef>
          <a:effectRef idx="2">
            <a:schemeClr val="accent5"/>
          </a:effectRef>
          <a:fontRef idx="minor">
            <a:schemeClr val="tx1"/>
          </a:fontRef>
        </p:style>
      </p:cxnSp>
      <p:cxnSp>
        <p:nvCxnSpPr>
          <p:cNvPr id="40" name="直接连接符 39"/>
          <p:cNvCxnSpPr/>
          <p:nvPr/>
        </p:nvCxnSpPr>
        <p:spPr>
          <a:xfrm>
            <a:off x="5200371" y="3731838"/>
            <a:ext cx="2493899" cy="2"/>
          </a:xfrm>
          <a:prstGeom prst="line">
            <a:avLst/>
          </a:prstGeom>
        </p:spPr>
        <p:style>
          <a:lnRef idx="3">
            <a:schemeClr val="accent5"/>
          </a:lnRef>
          <a:fillRef idx="0">
            <a:schemeClr val="accent5"/>
          </a:fillRef>
          <a:effectRef idx="2">
            <a:schemeClr val="accent5"/>
          </a:effectRef>
          <a:fontRef idx="minor">
            <a:schemeClr val="tx1"/>
          </a:fontRef>
        </p:style>
      </p:cxnSp>
      <p:cxnSp>
        <p:nvCxnSpPr>
          <p:cNvPr id="41" name="直接连接符 40"/>
          <p:cNvCxnSpPr/>
          <p:nvPr/>
        </p:nvCxnSpPr>
        <p:spPr>
          <a:xfrm flipH="1" flipV="1">
            <a:off x="7690032" y="3011762"/>
            <a:ext cx="4238" cy="720079"/>
          </a:xfrm>
          <a:prstGeom prst="line">
            <a:avLst/>
          </a:prstGeom>
        </p:spPr>
        <p:style>
          <a:lnRef idx="3">
            <a:schemeClr val="accent5"/>
          </a:lnRef>
          <a:fillRef idx="0">
            <a:schemeClr val="accent5"/>
          </a:fillRef>
          <a:effectRef idx="2">
            <a:schemeClr val="accent5"/>
          </a:effectRef>
          <a:fontRef idx="minor">
            <a:schemeClr val="tx1"/>
          </a:fontRef>
        </p:style>
      </p:cxnSp>
      <p:cxnSp>
        <p:nvCxnSpPr>
          <p:cNvPr id="43" name="直接连接符 42"/>
          <p:cNvCxnSpPr/>
          <p:nvPr/>
        </p:nvCxnSpPr>
        <p:spPr>
          <a:xfrm>
            <a:off x="5200372" y="4451921"/>
            <a:ext cx="2493899" cy="2"/>
          </a:xfrm>
          <a:prstGeom prst="line">
            <a:avLst/>
          </a:prstGeom>
        </p:spPr>
        <p:style>
          <a:lnRef idx="3">
            <a:schemeClr val="accent5"/>
          </a:lnRef>
          <a:fillRef idx="0">
            <a:schemeClr val="accent5"/>
          </a:fillRef>
          <a:effectRef idx="2">
            <a:schemeClr val="accent5"/>
          </a:effectRef>
          <a:fontRef idx="minor">
            <a:schemeClr val="tx1"/>
          </a:fontRef>
        </p:style>
      </p:cxnSp>
      <p:cxnSp>
        <p:nvCxnSpPr>
          <p:cNvPr id="44" name="直接连接符 43"/>
          <p:cNvCxnSpPr/>
          <p:nvPr/>
        </p:nvCxnSpPr>
        <p:spPr>
          <a:xfrm>
            <a:off x="4131264" y="5883088"/>
            <a:ext cx="3563007"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45" name="直接连接符 44"/>
          <p:cNvCxnSpPr>
            <a:stCxn id="46" idx="0"/>
          </p:cNvCxnSpPr>
          <p:nvPr/>
        </p:nvCxnSpPr>
        <p:spPr>
          <a:xfrm flipV="1">
            <a:off x="7694271" y="4461043"/>
            <a:ext cx="0" cy="304577"/>
          </a:xfrm>
          <a:prstGeom prst="line">
            <a:avLst/>
          </a:prstGeom>
        </p:spPr>
        <p:style>
          <a:lnRef idx="3">
            <a:schemeClr val="accent5"/>
          </a:lnRef>
          <a:fillRef idx="0">
            <a:schemeClr val="accent5"/>
          </a:fillRef>
          <a:effectRef idx="2">
            <a:schemeClr val="accent5"/>
          </a:effectRef>
          <a:fontRef idx="minor">
            <a:schemeClr val="tx1"/>
          </a:fontRef>
        </p:style>
      </p:cxnSp>
      <p:sp>
        <p:nvSpPr>
          <p:cNvPr id="46" name="TextBox 45"/>
          <p:cNvSpPr txBox="1"/>
          <p:nvPr/>
        </p:nvSpPr>
        <p:spPr>
          <a:xfrm>
            <a:off x="7442243" y="4765620"/>
            <a:ext cx="504056"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400" b="1" dirty="0" smtClean="0">
                <a:latin typeface="宋体" pitchFamily="2" charset="-122"/>
                <a:ea typeface="宋体" pitchFamily="2" charset="-122"/>
              </a:rPr>
              <a:t>罗马</a:t>
            </a:r>
            <a:endParaRPr lang="zh-CN" altLang="en-US" sz="2400" b="1" dirty="0">
              <a:latin typeface="宋体" pitchFamily="2" charset="-122"/>
              <a:ea typeface="宋体" pitchFamily="2" charset="-122"/>
            </a:endParaRPr>
          </a:p>
        </p:txBody>
      </p:sp>
      <p:cxnSp>
        <p:nvCxnSpPr>
          <p:cNvPr id="50" name="直接连接符 49"/>
          <p:cNvCxnSpPr/>
          <p:nvPr/>
        </p:nvCxnSpPr>
        <p:spPr>
          <a:xfrm flipV="1">
            <a:off x="7694271" y="5578511"/>
            <a:ext cx="0" cy="304577"/>
          </a:xfrm>
          <a:prstGeom prst="line">
            <a:avLst/>
          </a:prstGeom>
        </p:spPr>
        <p:style>
          <a:lnRef idx="3">
            <a:schemeClr val="accent5"/>
          </a:lnRef>
          <a:fillRef idx="0">
            <a:schemeClr val="accent5"/>
          </a:fillRef>
          <a:effectRef idx="2">
            <a:schemeClr val="accent5"/>
          </a:effectRef>
          <a:fontRef idx="minor">
            <a:schemeClr val="tx1"/>
          </a:fontRef>
        </p:style>
      </p:cxnSp>
      <p:sp>
        <p:nvSpPr>
          <p:cNvPr id="51" name="TextBox 50"/>
          <p:cNvSpPr txBox="1"/>
          <p:nvPr/>
        </p:nvSpPr>
        <p:spPr>
          <a:xfrm>
            <a:off x="8388424" y="3187074"/>
            <a:ext cx="504056" cy="156966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400" b="1" dirty="0" smtClean="0">
                <a:latin typeface="宋体" pitchFamily="2" charset="-122"/>
                <a:ea typeface="宋体" pitchFamily="2" charset="-122"/>
              </a:rPr>
              <a:t>古典文化</a:t>
            </a:r>
            <a:endParaRPr lang="zh-CN" altLang="en-US" sz="2400" b="1" dirty="0">
              <a:latin typeface="宋体" pitchFamily="2" charset="-122"/>
              <a:ea typeface="宋体" pitchFamily="2" charset="-122"/>
            </a:endParaRPr>
          </a:p>
        </p:txBody>
      </p:sp>
      <p:cxnSp>
        <p:nvCxnSpPr>
          <p:cNvPr id="53" name="直接连接符 52"/>
          <p:cNvCxnSpPr>
            <a:stCxn id="36" idx="3"/>
          </p:cNvCxnSpPr>
          <p:nvPr/>
        </p:nvCxnSpPr>
        <p:spPr>
          <a:xfrm flipV="1">
            <a:off x="7946299" y="2596262"/>
            <a:ext cx="694153" cy="1"/>
          </a:xfrm>
          <a:prstGeom prst="line">
            <a:avLst/>
          </a:prstGeom>
        </p:spPr>
        <p:style>
          <a:lnRef idx="3">
            <a:schemeClr val="accent5"/>
          </a:lnRef>
          <a:fillRef idx="0">
            <a:schemeClr val="accent5"/>
          </a:fillRef>
          <a:effectRef idx="2">
            <a:schemeClr val="accent5"/>
          </a:effectRef>
          <a:fontRef idx="minor">
            <a:schemeClr val="tx1"/>
          </a:fontRef>
        </p:style>
      </p:cxnSp>
      <p:cxnSp>
        <p:nvCxnSpPr>
          <p:cNvPr id="55" name="直接连接符 54"/>
          <p:cNvCxnSpPr>
            <a:stCxn id="51" idx="0"/>
          </p:cNvCxnSpPr>
          <p:nvPr/>
        </p:nvCxnSpPr>
        <p:spPr>
          <a:xfrm flipV="1">
            <a:off x="8640452" y="2596262"/>
            <a:ext cx="0" cy="590812"/>
          </a:xfrm>
          <a:prstGeom prst="line">
            <a:avLst/>
          </a:prstGeom>
        </p:spPr>
        <p:style>
          <a:lnRef idx="3">
            <a:schemeClr val="accent5"/>
          </a:lnRef>
          <a:fillRef idx="0">
            <a:schemeClr val="accent5"/>
          </a:fillRef>
          <a:effectRef idx="2">
            <a:schemeClr val="accent5"/>
          </a:effectRef>
          <a:fontRef idx="minor">
            <a:schemeClr val="tx1"/>
          </a:fontRef>
        </p:style>
      </p:cxnSp>
      <p:cxnSp>
        <p:nvCxnSpPr>
          <p:cNvPr id="57" name="直接连接符 56"/>
          <p:cNvCxnSpPr>
            <a:stCxn id="46" idx="3"/>
          </p:cNvCxnSpPr>
          <p:nvPr/>
        </p:nvCxnSpPr>
        <p:spPr>
          <a:xfrm flipV="1">
            <a:off x="7946299" y="5181118"/>
            <a:ext cx="694153" cy="1"/>
          </a:xfrm>
          <a:prstGeom prst="line">
            <a:avLst/>
          </a:prstGeom>
        </p:spPr>
        <p:style>
          <a:lnRef idx="3">
            <a:schemeClr val="accent5"/>
          </a:lnRef>
          <a:fillRef idx="0">
            <a:schemeClr val="accent5"/>
          </a:fillRef>
          <a:effectRef idx="2">
            <a:schemeClr val="accent5"/>
          </a:effectRef>
          <a:fontRef idx="minor">
            <a:schemeClr val="tx1"/>
          </a:fontRef>
        </p:style>
      </p:cxnSp>
      <p:cxnSp>
        <p:nvCxnSpPr>
          <p:cNvPr id="59" name="直接连接符 58"/>
          <p:cNvCxnSpPr>
            <a:stCxn id="51" idx="2"/>
          </p:cNvCxnSpPr>
          <p:nvPr/>
        </p:nvCxnSpPr>
        <p:spPr>
          <a:xfrm>
            <a:off x="8640452" y="4756734"/>
            <a:ext cx="0" cy="424385"/>
          </a:xfrm>
          <a:prstGeom prst="line">
            <a:avLst/>
          </a:prstGeom>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4209689330"/>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2440321"/>
            <a:ext cx="7344816" cy="1200329"/>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rPr>
              <a:t>一、文学和雕塑</a:t>
            </a:r>
            <a:endParaRPr lang="zh-CN" altLang="en-US"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endParaRPr>
          </a:p>
        </p:txBody>
      </p:sp>
    </p:spTree>
    <p:extLst>
      <p:ext uri="{BB962C8B-B14F-4D97-AF65-F5344CB8AC3E}">
        <p14:creationId xmlns:p14="http://schemas.microsoft.com/office/powerpoint/2010/main" val="372495487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107504" y="188640"/>
            <a:ext cx="1979712" cy="648072"/>
          </a:xfrm>
          <a:prstGeom prst="homePlate">
            <a:avLst/>
          </a:prstGeom>
        </p:spPr>
        <p:style>
          <a:lnRef idx="0">
            <a:schemeClr val="accent5"/>
          </a:lnRef>
          <a:fillRef idx="3">
            <a:schemeClr val="accent5"/>
          </a:fillRef>
          <a:effectRef idx="3">
            <a:schemeClr val="accent5"/>
          </a:effectRef>
          <a:fontRef idx="minor">
            <a:schemeClr val="lt1"/>
          </a:fontRef>
        </p:style>
        <p:txBody>
          <a:bodyPr rtlCol="0" anchor="ctr"/>
          <a:lstStyle/>
          <a:p>
            <a:r>
              <a:rPr lang="en-US" altLang="zh-CN" sz="3600" b="1" dirty="0" smtClean="0">
                <a:latin typeface="幼圆" pitchFamily="49" charset="-122"/>
                <a:ea typeface="幼圆" pitchFamily="49" charset="-122"/>
              </a:rPr>
              <a:t>1.</a:t>
            </a:r>
            <a:r>
              <a:rPr lang="zh-CN" altLang="en-US" sz="3600" b="1" dirty="0" smtClean="0">
                <a:latin typeface="幼圆" pitchFamily="49" charset="-122"/>
                <a:ea typeface="幼圆" pitchFamily="49" charset="-122"/>
              </a:rPr>
              <a:t>文学</a:t>
            </a:r>
            <a:endParaRPr lang="zh-CN" altLang="en-US" sz="3600" b="1" dirty="0">
              <a:latin typeface="幼圆" pitchFamily="49" charset="-122"/>
              <a:ea typeface="幼圆"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195" y="1124744"/>
            <a:ext cx="3960440" cy="50405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3" name="矩形 2"/>
          <p:cNvSpPr/>
          <p:nvPr/>
        </p:nvSpPr>
        <p:spPr>
          <a:xfrm>
            <a:off x="4545462" y="980728"/>
            <a:ext cx="4486632" cy="5632311"/>
          </a:xfrm>
          <a:prstGeom prst="rect">
            <a:avLst/>
          </a:prstGeom>
        </p:spPr>
        <p:txBody>
          <a:bodyPr wrap="square">
            <a:spAutoFit/>
          </a:bodyPr>
          <a:lstStyle/>
          <a:p>
            <a:r>
              <a:rPr lang="zh-CN" altLang="en-US" sz="2400" b="1" dirty="0" smtClean="0">
                <a:latin typeface="楷体" pitchFamily="49" charset="-122"/>
                <a:ea typeface="楷体" pitchFamily="49" charset="-122"/>
              </a:rPr>
              <a:t>    希腊神话，即</a:t>
            </a:r>
            <a:r>
              <a:rPr lang="zh-CN" altLang="en-US" sz="2400" b="1" dirty="0">
                <a:latin typeface="楷体" pitchFamily="49" charset="-122"/>
                <a:ea typeface="楷体" pitchFamily="49" charset="-122"/>
              </a:rPr>
              <a:t>一切有关古希腊人的神、英雄、自然和宇宙历史的神话</a:t>
            </a:r>
            <a:r>
              <a:rPr lang="zh-CN" altLang="en-US" sz="2400" b="1" dirty="0" smtClean="0">
                <a:latin typeface="楷体" pitchFamily="49" charset="-122"/>
                <a:ea typeface="楷体" pitchFamily="49" charset="-122"/>
              </a:rPr>
              <a:t>。</a:t>
            </a:r>
            <a:endParaRPr lang="en-US" altLang="zh-CN" sz="2400" b="1" dirty="0">
              <a:latin typeface="楷体" pitchFamily="49" charset="-122"/>
              <a:ea typeface="楷体" pitchFamily="49" charset="-122"/>
            </a:endParaRPr>
          </a:p>
          <a:p>
            <a:r>
              <a:rPr lang="zh-CN" altLang="en-US" sz="2400" b="1" dirty="0" smtClean="0">
                <a:latin typeface="楷体" pitchFamily="49" charset="-122"/>
                <a:ea typeface="楷体" pitchFamily="49" charset="-122"/>
              </a:rPr>
              <a:t>    希腊神话</a:t>
            </a:r>
            <a:r>
              <a:rPr lang="zh-CN" altLang="en-US" sz="2400" b="1" dirty="0">
                <a:latin typeface="楷体" pitchFamily="49" charset="-122"/>
                <a:ea typeface="楷体" pitchFamily="49" charset="-122"/>
              </a:rPr>
              <a:t>是</a:t>
            </a:r>
            <a:r>
              <a:rPr lang="zh-CN" altLang="en-US" sz="2400" b="1" dirty="0">
                <a:solidFill>
                  <a:srgbClr val="FF0000"/>
                </a:solidFill>
                <a:latin typeface="楷体" pitchFamily="49" charset="-122"/>
                <a:ea typeface="楷体" pitchFamily="49" charset="-122"/>
              </a:rPr>
              <a:t>原始氏族社会</a:t>
            </a:r>
            <a:r>
              <a:rPr lang="zh-CN" altLang="en-US" sz="2400" b="1" dirty="0">
                <a:latin typeface="楷体" pitchFamily="49" charset="-122"/>
                <a:ea typeface="楷体" pitchFamily="49" charset="-122"/>
              </a:rPr>
              <a:t>的精神产物，欧洲最早的文学形式。大约产生于公元前</a:t>
            </a:r>
            <a:r>
              <a:rPr lang="en-US" altLang="zh-CN" sz="2400" b="1" dirty="0">
                <a:latin typeface="楷体" pitchFamily="49" charset="-122"/>
                <a:ea typeface="楷体" pitchFamily="49" charset="-122"/>
              </a:rPr>
              <a:t>8</a:t>
            </a:r>
            <a:r>
              <a:rPr lang="zh-CN" altLang="en-US" sz="2400" b="1" dirty="0">
                <a:latin typeface="楷体" pitchFamily="49" charset="-122"/>
                <a:ea typeface="楷体" pitchFamily="49" charset="-122"/>
              </a:rPr>
              <a:t>世纪，它在古希腊原住民长期口头相传并借鉴了流传到希腊的其他各国的神话的基础上形成基本规模，后来在荷马的</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荷马史诗</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和赫西俄德的</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神谱</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及古希腊的诗歌、戏剧、历史、哲学等著作中记录下来，后人将它们整理成现在的古希腊神话故事，分为</a:t>
            </a:r>
            <a:r>
              <a:rPr lang="zh-CN" altLang="en-US" sz="2400" b="1" dirty="0">
                <a:solidFill>
                  <a:srgbClr val="FF0000"/>
                </a:solidFill>
                <a:latin typeface="楷体" pitchFamily="49" charset="-122"/>
                <a:ea typeface="楷体" pitchFamily="49" charset="-122"/>
              </a:rPr>
              <a:t>神的故事</a:t>
            </a:r>
            <a:r>
              <a:rPr lang="zh-CN" altLang="en-US" sz="2400" b="1" dirty="0">
                <a:latin typeface="楷体" pitchFamily="49" charset="-122"/>
                <a:ea typeface="楷体" pitchFamily="49" charset="-122"/>
              </a:rPr>
              <a:t>和</a:t>
            </a:r>
            <a:r>
              <a:rPr lang="zh-CN" altLang="en-US" sz="2400" b="1" dirty="0">
                <a:solidFill>
                  <a:srgbClr val="FF0000"/>
                </a:solidFill>
                <a:latin typeface="楷体" pitchFamily="49" charset="-122"/>
                <a:ea typeface="楷体" pitchFamily="49" charset="-122"/>
              </a:rPr>
              <a:t>英雄传说</a:t>
            </a:r>
            <a:r>
              <a:rPr lang="zh-CN" altLang="en-US" sz="2400" b="1" dirty="0">
                <a:latin typeface="楷体" pitchFamily="49" charset="-122"/>
                <a:ea typeface="楷体" pitchFamily="49" charset="-122"/>
              </a:rPr>
              <a:t>两部分。</a:t>
            </a:r>
          </a:p>
        </p:txBody>
      </p:sp>
      <p:sp>
        <p:nvSpPr>
          <p:cNvPr id="4" name="TextBox 3"/>
          <p:cNvSpPr txBox="1"/>
          <p:nvPr/>
        </p:nvSpPr>
        <p:spPr>
          <a:xfrm>
            <a:off x="1565323" y="6237312"/>
            <a:ext cx="1656184" cy="461665"/>
          </a:xfrm>
          <a:prstGeom prst="rect">
            <a:avLst/>
          </a:prstGeom>
          <a:noFill/>
        </p:spPr>
        <p:txBody>
          <a:bodyPr wrap="square" rtlCol="0">
            <a:spAutoFit/>
          </a:bodyPr>
          <a:lstStyle/>
          <a:p>
            <a:pPr algn="ctr"/>
            <a:r>
              <a:rPr lang="zh-CN" altLang="en-US" sz="2400" b="1" dirty="0" smtClean="0">
                <a:latin typeface="隶书" pitchFamily="49" charset="-122"/>
                <a:ea typeface="隶书" pitchFamily="49" charset="-122"/>
              </a:rPr>
              <a:t>希腊神话</a:t>
            </a:r>
            <a:endParaRPr lang="zh-CN" altLang="en-US" sz="2400" b="1" dirty="0">
              <a:latin typeface="隶书" pitchFamily="49" charset="-122"/>
              <a:ea typeface="隶书" pitchFamily="49" charset="-122"/>
            </a:endParaRPr>
          </a:p>
        </p:txBody>
      </p:sp>
      <p:sp>
        <p:nvSpPr>
          <p:cNvPr id="5" name="TextBox 4"/>
          <p:cNvSpPr txBox="1"/>
          <p:nvPr/>
        </p:nvSpPr>
        <p:spPr>
          <a:xfrm>
            <a:off x="2105511" y="251066"/>
            <a:ext cx="2538625" cy="523220"/>
          </a:xfrm>
          <a:prstGeom prst="rect">
            <a:avLst/>
          </a:prstGeom>
          <a:noFill/>
        </p:spPr>
        <p:txBody>
          <a:bodyPr wrap="square" rtlCol="0">
            <a:spAutoFit/>
          </a:bodyPr>
          <a:lstStyle/>
          <a:p>
            <a:r>
              <a:rPr lang="en-US" altLang="zh-CN" sz="2800" b="1" dirty="0" smtClean="0">
                <a:latin typeface="幼圆" pitchFamily="49" charset="-122"/>
                <a:ea typeface="幼圆" pitchFamily="49" charset="-122"/>
              </a:rPr>
              <a:t>——</a:t>
            </a:r>
            <a:r>
              <a:rPr lang="zh-CN" altLang="en-US" sz="2800" b="1" dirty="0" smtClean="0">
                <a:latin typeface="幼圆" pitchFamily="49" charset="-122"/>
                <a:ea typeface="幼圆" pitchFamily="49" charset="-122"/>
              </a:rPr>
              <a:t>希腊神话</a:t>
            </a:r>
            <a:endParaRPr lang="zh-CN" altLang="en-US" sz="2800" b="1" dirty="0">
              <a:latin typeface="幼圆" pitchFamily="49" charset="-122"/>
              <a:ea typeface="幼圆" pitchFamily="49" charset="-122"/>
            </a:endParaRPr>
          </a:p>
        </p:txBody>
      </p:sp>
    </p:spTree>
    <p:extLst>
      <p:ext uri="{BB962C8B-B14F-4D97-AF65-F5344CB8AC3E}">
        <p14:creationId xmlns:p14="http://schemas.microsoft.com/office/powerpoint/2010/main" val="4178221386"/>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291695"/>
            <a:ext cx="4461892" cy="62388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79512" y="311708"/>
            <a:ext cx="3384376" cy="584775"/>
          </a:xfrm>
          <a:prstGeom prst="rect">
            <a:avLst/>
          </a:prstGeom>
          <a:noFill/>
        </p:spPr>
        <p:txBody>
          <a:bodyPr wrap="square" rtlCol="0">
            <a:spAutoFit/>
          </a:bodyPr>
          <a:lstStyle/>
          <a:p>
            <a:r>
              <a:rPr lang="zh-CN" alt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幼圆" pitchFamily="49" charset="-122"/>
                <a:ea typeface="幼圆" pitchFamily="49" charset="-122"/>
              </a:rPr>
              <a:t>希腊神话的特点：</a:t>
            </a:r>
            <a:endParaRPr lang="zh-CN" alt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幼圆" pitchFamily="49" charset="-122"/>
              <a:ea typeface="幼圆" pitchFamily="49" charset="-122"/>
            </a:endParaRPr>
          </a:p>
        </p:txBody>
      </p:sp>
      <p:sp>
        <p:nvSpPr>
          <p:cNvPr id="3" name="TextBox 2"/>
          <p:cNvSpPr txBox="1"/>
          <p:nvPr/>
        </p:nvSpPr>
        <p:spPr>
          <a:xfrm>
            <a:off x="647564" y="980728"/>
            <a:ext cx="3024336" cy="523220"/>
          </a:xfrm>
          <a:prstGeom prst="rect">
            <a:avLst/>
          </a:prstGeom>
          <a:noFill/>
        </p:spPr>
        <p:txBody>
          <a:bodyPr wrap="square" rtlCol="0">
            <a:spAutoFit/>
          </a:bodyPr>
          <a:lstStyle/>
          <a:p>
            <a:pPr algn="ctr"/>
            <a:r>
              <a:rPr lang="zh-CN" altLang="en-US" sz="2800" b="1" dirty="0" smtClean="0">
                <a:latin typeface="楷体" pitchFamily="49" charset="-122"/>
                <a:ea typeface="楷体" pitchFamily="49" charset="-122"/>
              </a:rPr>
              <a:t>“神人同形同性”</a:t>
            </a:r>
            <a:endParaRPr lang="zh-CN" altLang="en-US" sz="2800" b="1" dirty="0">
              <a:latin typeface="楷体" pitchFamily="49" charset="-122"/>
              <a:ea typeface="楷体" pitchFamily="49" charset="-122"/>
            </a:endParaRPr>
          </a:p>
        </p:txBody>
      </p:sp>
      <p:sp>
        <p:nvSpPr>
          <p:cNvPr id="4" name="矩形 3"/>
          <p:cNvSpPr/>
          <p:nvPr/>
        </p:nvSpPr>
        <p:spPr>
          <a:xfrm>
            <a:off x="179512" y="1698478"/>
            <a:ext cx="3960440" cy="483209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2200" b="1" dirty="0" smtClean="0">
                <a:latin typeface="隶书" pitchFamily="49" charset="-122"/>
                <a:ea typeface="隶书" pitchFamily="49" charset="-122"/>
              </a:rPr>
              <a:t>    希腊神话</a:t>
            </a:r>
            <a:r>
              <a:rPr lang="zh-CN" altLang="en-US" sz="2200" b="1" dirty="0">
                <a:latin typeface="隶书" pitchFamily="49" charset="-122"/>
                <a:ea typeface="隶书" pitchFamily="49" charset="-122"/>
              </a:rPr>
              <a:t>中的神与人同形同性，既有人的体态美，也有人的七情六欲，懂得喜怒哀乐，参与人的活动。神与人的区别仅仅在于前者永生，无死亡期；后者生命有限，有生老病死。希腊神话中的神个性鲜明，没有禁欲主义因素，也很少有神秘主义色彩。希腊神话的美丽就在于神依然有命运，依然会为情所困，为自己的利益做出坏事。因此，希腊神话不仅是希腊文学的土壤，而且对后来的欧洲文学有着深远的影响。</a:t>
            </a:r>
          </a:p>
        </p:txBody>
      </p:sp>
    </p:spTree>
    <p:extLst>
      <p:ext uri="{BB962C8B-B14F-4D97-AF65-F5344CB8AC3E}">
        <p14:creationId xmlns:p14="http://schemas.microsoft.com/office/powerpoint/2010/main" val="366789217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1916832"/>
            <a:ext cx="4464496" cy="25922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3" name="五边形 2"/>
          <p:cNvSpPr/>
          <p:nvPr/>
        </p:nvSpPr>
        <p:spPr>
          <a:xfrm>
            <a:off x="107504" y="188640"/>
            <a:ext cx="1979712" cy="648072"/>
          </a:xfrm>
          <a:prstGeom prst="homePlate">
            <a:avLst/>
          </a:prstGeom>
        </p:spPr>
        <p:style>
          <a:lnRef idx="0">
            <a:schemeClr val="accent5"/>
          </a:lnRef>
          <a:fillRef idx="3">
            <a:schemeClr val="accent5"/>
          </a:fillRef>
          <a:effectRef idx="3">
            <a:schemeClr val="accent5"/>
          </a:effectRef>
          <a:fontRef idx="minor">
            <a:schemeClr val="lt1"/>
          </a:fontRef>
        </p:style>
        <p:txBody>
          <a:bodyPr rtlCol="0" anchor="ctr"/>
          <a:lstStyle/>
          <a:p>
            <a:r>
              <a:rPr lang="en-US" altLang="zh-CN" sz="3600" b="1" dirty="0" smtClean="0">
                <a:latin typeface="幼圆" pitchFamily="49" charset="-122"/>
                <a:ea typeface="幼圆" pitchFamily="49" charset="-122"/>
              </a:rPr>
              <a:t>1.</a:t>
            </a:r>
            <a:r>
              <a:rPr lang="zh-CN" altLang="en-US" sz="3600" b="1" dirty="0" smtClean="0">
                <a:latin typeface="幼圆" pitchFamily="49" charset="-122"/>
                <a:ea typeface="幼圆" pitchFamily="49" charset="-122"/>
              </a:rPr>
              <a:t>文学</a:t>
            </a:r>
            <a:endParaRPr lang="zh-CN" altLang="en-US" sz="3600" b="1" dirty="0">
              <a:latin typeface="幼圆" pitchFamily="49" charset="-122"/>
              <a:ea typeface="幼圆" pitchFamily="49" charset="-122"/>
            </a:endParaRPr>
          </a:p>
        </p:txBody>
      </p:sp>
      <p:sp>
        <p:nvSpPr>
          <p:cNvPr id="4" name="TextBox 3"/>
          <p:cNvSpPr txBox="1"/>
          <p:nvPr/>
        </p:nvSpPr>
        <p:spPr>
          <a:xfrm>
            <a:off x="2105511" y="251066"/>
            <a:ext cx="2898537" cy="523220"/>
          </a:xfrm>
          <a:prstGeom prst="rect">
            <a:avLst/>
          </a:prstGeom>
          <a:noFill/>
        </p:spPr>
        <p:txBody>
          <a:bodyPr wrap="square" rtlCol="0">
            <a:spAutoFit/>
          </a:bodyPr>
          <a:lstStyle/>
          <a:p>
            <a:r>
              <a:rPr lang="en-US" altLang="zh-CN" sz="2800" b="1" dirty="0" smtClean="0">
                <a:latin typeface="幼圆" pitchFamily="49" charset="-122"/>
                <a:ea typeface="幼圆" pitchFamily="49" charset="-122"/>
              </a:rPr>
              <a:t>——《</a:t>
            </a:r>
            <a:r>
              <a:rPr lang="zh-CN" altLang="en-US" sz="2800" b="1" dirty="0" smtClean="0">
                <a:latin typeface="幼圆" pitchFamily="49" charset="-122"/>
                <a:ea typeface="幼圆" pitchFamily="49" charset="-122"/>
              </a:rPr>
              <a:t>荷马史诗</a:t>
            </a:r>
            <a:r>
              <a:rPr lang="en-US" altLang="zh-CN" sz="2800" b="1" dirty="0" smtClean="0">
                <a:latin typeface="幼圆" pitchFamily="49" charset="-122"/>
                <a:ea typeface="幼圆" pitchFamily="49" charset="-122"/>
              </a:rPr>
              <a:t>》</a:t>
            </a:r>
            <a:endParaRPr lang="zh-CN" altLang="en-US" sz="2800" b="1" dirty="0">
              <a:latin typeface="幼圆" pitchFamily="49" charset="-122"/>
              <a:ea typeface="幼圆" pitchFamily="49" charset="-122"/>
            </a:endParaRP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7360" y="1916832"/>
            <a:ext cx="2178496" cy="25922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矩形 1"/>
          <p:cNvSpPr/>
          <p:nvPr/>
        </p:nvSpPr>
        <p:spPr>
          <a:xfrm>
            <a:off x="251520" y="4653136"/>
            <a:ext cx="8712968" cy="1938992"/>
          </a:xfrm>
          <a:prstGeom prst="rect">
            <a:avLst/>
          </a:prstGeom>
        </p:spPr>
        <p:txBody>
          <a:bodyPr wrap="square">
            <a:spAutoFit/>
          </a:bodyPr>
          <a:lstStyle/>
          <a:p>
            <a:r>
              <a:rPr lang="zh-CN" altLang="en-US" sz="2400" b="1" dirty="0" smtClean="0">
                <a:latin typeface="楷体" pitchFamily="49" charset="-122"/>
                <a:ea typeface="楷体" pitchFamily="49" charset="-122"/>
              </a:rPr>
              <a:t>    </a:t>
            </a:r>
            <a:r>
              <a:rPr lang="zh-CN" altLang="en-US" sz="2400" b="1" dirty="0" smtClean="0">
                <a:latin typeface="隶书" pitchFamily="49" charset="-122"/>
                <a:ea typeface="隶书" pitchFamily="49" charset="-122"/>
              </a:rPr>
              <a:t>荷马（约</a:t>
            </a:r>
            <a:r>
              <a:rPr lang="zh-CN" altLang="en-US" sz="2400" b="1" dirty="0">
                <a:latin typeface="隶书" pitchFamily="49" charset="-122"/>
                <a:ea typeface="隶书" pitchFamily="49" charset="-122"/>
              </a:rPr>
              <a:t>前</a:t>
            </a:r>
            <a:r>
              <a:rPr lang="en-US" altLang="zh-CN" sz="2400" b="1" dirty="0">
                <a:latin typeface="隶书" pitchFamily="49" charset="-122"/>
                <a:ea typeface="隶书" pitchFamily="49" charset="-122"/>
              </a:rPr>
              <a:t>9</a:t>
            </a:r>
            <a:r>
              <a:rPr lang="zh-CN" altLang="en-US" sz="2400" b="1" dirty="0">
                <a:latin typeface="隶书" pitchFamily="49" charset="-122"/>
                <a:ea typeface="隶书" pitchFamily="49" charset="-122"/>
              </a:rPr>
              <a:t>世纪</a:t>
            </a:r>
            <a:r>
              <a:rPr lang="en-US" altLang="zh-CN" sz="2400" b="1" dirty="0">
                <a:latin typeface="隶书" pitchFamily="49" charset="-122"/>
                <a:ea typeface="隶书" pitchFamily="49" charset="-122"/>
              </a:rPr>
              <a:t>—</a:t>
            </a:r>
            <a:r>
              <a:rPr lang="zh-CN" altLang="en-US" sz="2400" b="1" dirty="0">
                <a:latin typeface="隶书" pitchFamily="49" charset="-122"/>
                <a:ea typeface="隶书" pitchFamily="49" charset="-122"/>
              </a:rPr>
              <a:t>前</a:t>
            </a:r>
            <a:r>
              <a:rPr lang="en-US" altLang="zh-CN" sz="2400" b="1" dirty="0">
                <a:latin typeface="隶书" pitchFamily="49" charset="-122"/>
                <a:ea typeface="隶书" pitchFamily="49" charset="-122"/>
              </a:rPr>
              <a:t>8</a:t>
            </a:r>
            <a:r>
              <a:rPr lang="zh-CN" altLang="en-US" sz="2400" b="1" dirty="0">
                <a:latin typeface="隶书" pitchFamily="49" charset="-122"/>
                <a:ea typeface="隶书" pitchFamily="49" charset="-122"/>
              </a:rPr>
              <a:t>世纪），古希腊盲诗人。相传记述了公元前</a:t>
            </a:r>
            <a:r>
              <a:rPr lang="en-US" altLang="zh-CN" sz="2400" b="1" dirty="0">
                <a:latin typeface="隶书" pitchFamily="49" charset="-122"/>
                <a:ea typeface="隶书" pitchFamily="49" charset="-122"/>
              </a:rPr>
              <a:t>12</a:t>
            </a:r>
            <a:r>
              <a:rPr lang="zh-CN" altLang="en-US" sz="2400" b="1" dirty="0">
                <a:latin typeface="隶书" pitchFamily="49" charset="-122"/>
                <a:ea typeface="隶书" pitchFamily="49" charset="-122"/>
              </a:rPr>
              <a:t>～前</a:t>
            </a:r>
            <a:r>
              <a:rPr lang="en-US" altLang="zh-CN" sz="2400" b="1" dirty="0">
                <a:latin typeface="隶书" pitchFamily="49" charset="-122"/>
                <a:ea typeface="隶书" pitchFamily="49" charset="-122"/>
              </a:rPr>
              <a:t>11</a:t>
            </a:r>
            <a:r>
              <a:rPr lang="zh-CN" altLang="en-US" sz="2400" b="1" dirty="0">
                <a:latin typeface="隶书" pitchFamily="49" charset="-122"/>
                <a:ea typeface="隶书" pitchFamily="49" charset="-122"/>
              </a:rPr>
              <a:t>世纪特洛伊战争，以及关于海上冒险故事的古希腊长篇叙事代表作</a:t>
            </a:r>
            <a:r>
              <a:rPr lang="en-US" altLang="zh-CN" sz="2400" b="1" dirty="0">
                <a:latin typeface="隶书" pitchFamily="49" charset="-122"/>
                <a:ea typeface="隶书" pitchFamily="49" charset="-122"/>
              </a:rPr>
              <a:t>——</a:t>
            </a:r>
            <a:r>
              <a:rPr lang="zh-CN" altLang="en-US" sz="2400" b="1" dirty="0">
                <a:latin typeface="隶书" pitchFamily="49" charset="-122"/>
                <a:ea typeface="隶书" pitchFamily="49" charset="-122"/>
              </a:rPr>
              <a:t>史诗</a:t>
            </a:r>
            <a:r>
              <a:rPr lang="en-US" altLang="zh-CN" sz="2400" b="1" dirty="0">
                <a:latin typeface="隶书" pitchFamily="49" charset="-122"/>
                <a:ea typeface="隶书" pitchFamily="49" charset="-122"/>
              </a:rPr>
              <a:t>《</a:t>
            </a:r>
            <a:r>
              <a:rPr lang="zh-CN" altLang="en-US" sz="2400" b="1" dirty="0">
                <a:latin typeface="隶书" pitchFamily="49" charset="-122"/>
                <a:ea typeface="隶书" pitchFamily="49" charset="-122"/>
              </a:rPr>
              <a:t>伊利亚特</a:t>
            </a:r>
            <a:r>
              <a:rPr lang="en-US" altLang="zh-CN" sz="2400" b="1" dirty="0">
                <a:latin typeface="隶书" pitchFamily="49" charset="-122"/>
                <a:ea typeface="隶书" pitchFamily="49" charset="-122"/>
              </a:rPr>
              <a:t>》</a:t>
            </a:r>
            <a:r>
              <a:rPr lang="zh-CN" altLang="en-US" sz="2400" b="1" dirty="0">
                <a:latin typeface="隶书" pitchFamily="49" charset="-122"/>
                <a:ea typeface="隶书" pitchFamily="49" charset="-122"/>
              </a:rPr>
              <a:t>和</a:t>
            </a:r>
            <a:r>
              <a:rPr lang="en-US" altLang="zh-CN" sz="2400" b="1" dirty="0">
                <a:latin typeface="隶书" pitchFamily="49" charset="-122"/>
                <a:ea typeface="隶书" pitchFamily="49" charset="-122"/>
              </a:rPr>
              <a:t>《</a:t>
            </a:r>
            <a:r>
              <a:rPr lang="zh-CN" altLang="en-US" sz="2400" b="1" dirty="0">
                <a:latin typeface="隶书" pitchFamily="49" charset="-122"/>
                <a:ea typeface="隶书" pitchFamily="49" charset="-122"/>
              </a:rPr>
              <a:t>奥德赛</a:t>
            </a:r>
            <a:r>
              <a:rPr lang="en-US" altLang="zh-CN" sz="2400" b="1" dirty="0">
                <a:latin typeface="隶书" pitchFamily="49" charset="-122"/>
                <a:ea typeface="隶书" pitchFamily="49" charset="-122"/>
              </a:rPr>
              <a:t>》</a:t>
            </a:r>
            <a:r>
              <a:rPr lang="zh-CN" altLang="en-US" sz="2400" b="1" dirty="0">
                <a:latin typeface="隶书" pitchFamily="49" charset="-122"/>
                <a:ea typeface="隶书" pitchFamily="49" charset="-122"/>
              </a:rPr>
              <a:t>，即是他根据民间流传的短歌综合编写而成</a:t>
            </a:r>
            <a:r>
              <a:rPr lang="zh-CN" altLang="en-US" sz="2400" b="1" dirty="0" smtClean="0">
                <a:latin typeface="隶书" pitchFamily="49" charset="-122"/>
                <a:ea typeface="隶书" pitchFamily="49" charset="-122"/>
              </a:rPr>
              <a:t>。他</a:t>
            </a:r>
            <a:r>
              <a:rPr lang="zh-CN" altLang="en-US" sz="2400" b="1" dirty="0">
                <a:latin typeface="隶书" pitchFamily="49" charset="-122"/>
                <a:ea typeface="隶书" pitchFamily="49" charset="-122"/>
              </a:rPr>
              <a:t>的杰作</a:t>
            </a:r>
            <a:r>
              <a:rPr lang="en-US" altLang="zh-CN" sz="2400" b="1" dirty="0">
                <a:latin typeface="隶书" pitchFamily="49" charset="-122"/>
                <a:ea typeface="隶书" pitchFamily="49" charset="-122"/>
              </a:rPr>
              <a:t>《</a:t>
            </a:r>
            <a:r>
              <a:rPr lang="zh-CN" altLang="en-US" sz="2400" b="1" dirty="0">
                <a:latin typeface="隶书" pitchFamily="49" charset="-122"/>
                <a:ea typeface="隶书" pitchFamily="49" charset="-122"/>
              </a:rPr>
              <a:t>荷马史诗</a:t>
            </a:r>
            <a:r>
              <a:rPr lang="en-US" altLang="zh-CN" sz="2400" b="1" dirty="0">
                <a:latin typeface="隶书" pitchFamily="49" charset="-122"/>
                <a:ea typeface="隶书" pitchFamily="49" charset="-122"/>
              </a:rPr>
              <a:t>》</a:t>
            </a:r>
            <a:r>
              <a:rPr lang="zh-CN" altLang="en-US" sz="2400" b="1" dirty="0">
                <a:latin typeface="隶书" pitchFamily="49" charset="-122"/>
                <a:ea typeface="隶书" pitchFamily="49" charset="-122"/>
              </a:rPr>
              <a:t>，在很长时间里影响了西方的宗教、文化和伦理观。</a:t>
            </a:r>
          </a:p>
        </p:txBody>
      </p:sp>
      <p:sp>
        <p:nvSpPr>
          <p:cNvPr id="5" name="TextBox 4"/>
          <p:cNvSpPr txBox="1"/>
          <p:nvPr/>
        </p:nvSpPr>
        <p:spPr>
          <a:xfrm>
            <a:off x="539552" y="980728"/>
            <a:ext cx="8136904" cy="830997"/>
          </a:xfrm>
          <a:prstGeom prst="rect">
            <a:avLst/>
          </a:prstGeom>
          <a:noFill/>
        </p:spPr>
        <p:txBody>
          <a:bodyPr wrap="square" rtlCol="0">
            <a:spAutoFit/>
          </a:bodyPr>
          <a:lstStyle/>
          <a:p>
            <a:r>
              <a:rPr lang="en-US" altLang="zh-CN" sz="2400" b="1" dirty="0" smtClean="0">
                <a:latin typeface="楷体" pitchFamily="49" charset="-122"/>
                <a:ea typeface="楷体" pitchFamily="49" charset="-122"/>
              </a:rPr>
              <a:t>    《</a:t>
            </a:r>
            <a:r>
              <a:rPr lang="zh-CN" altLang="en-US" sz="2400" b="1" dirty="0" smtClean="0">
                <a:latin typeface="楷体" pitchFamily="49" charset="-122"/>
                <a:ea typeface="楷体" pitchFamily="49" charset="-122"/>
              </a:rPr>
              <a:t>荷马史诗</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是宝贵的文学遗产，也是了解早期希腊社会的主要文献。</a:t>
            </a:r>
            <a:endParaRPr lang="zh-CN" altLang="en-US" sz="2400" b="1" dirty="0">
              <a:latin typeface="楷体" pitchFamily="49" charset="-122"/>
              <a:ea typeface="楷体" pitchFamily="49" charset="-122"/>
            </a:endParaRPr>
          </a:p>
        </p:txBody>
      </p:sp>
    </p:spTree>
    <p:extLst>
      <p:ext uri="{BB962C8B-B14F-4D97-AF65-F5344CB8AC3E}">
        <p14:creationId xmlns:p14="http://schemas.microsoft.com/office/powerpoint/2010/main" val="1059389192"/>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0" y="908096"/>
            <a:ext cx="4248472" cy="5293757"/>
          </a:xfrm>
          <a:prstGeom prst="rect">
            <a:avLst/>
          </a:prstGeom>
        </p:spPr>
        <p:txBody>
          <a:bodyPr wrap="square">
            <a:spAutoFit/>
          </a:bodyPr>
          <a:lstStyle/>
          <a:p>
            <a:r>
              <a:rPr lang="zh-CN" altLang="en-US" sz="2400" b="1" dirty="0" smtClean="0">
                <a:latin typeface="楷体" pitchFamily="49" charset="-122"/>
                <a:ea typeface="楷体" pitchFamily="49" charset="-122"/>
              </a:rPr>
              <a:t>    </a:t>
            </a:r>
            <a:r>
              <a:rPr lang="zh-CN" altLang="en-US" sz="2600" b="1" dirty="0" smtClean="0">
                <a:latin typeface="楷体" pitchFamily="49" charset="-122"/>
                <a:ea typeface="楷体" pitchFamily="49" charset="-122"/>
              </a:rPr>
              <a:t>荷马</a:t>
            </a:r>
            <a:r>
              <a:rPr lang="zh-CN" altLang="en-US" sz="2600" b="1" dirty="0">
                <a:latin typeface="楷体" pitchFamily="49" charset="-122"/>
                <a:ea typeface="楷体" pitchFamily="49" charset="-122"/>
              </a:rPr>
              <a:t>史诗两部史诗都分成</a:t>
            </a:r>
            <a:r>
              <a:rPr lang="en-US" altLang="zh-CN" sz="2600" b="1" dirty="0">
                <a:latin typeface="楷体" pitchFamily="49" charset="-122"/>
                <a:ea typeface="楷体" pitchFamily="49" charset="-122"/>
              </a:rPr>
              <a:t>24</a:t>
            </a:r>
            <a:r>
              <a:rPr lang="zh-CN" altLang="en-US" sz="2600" b="1" dirty="0">
                <a:latin typeface="楷体" pitchFamily="49" charset="-122"/>
                <a:ea typeface="楷体" pitchFamily="49" charset="-122"/>
              </a:rPr>
              <a:t>卷。</a:t>
            </a:r>
            <a:r>
              <a:rPr lang="en-US" altLang="zh-CN" sz="2600" b="1" dirty="0">
                <a:latin typeface="楷体" pitchFamily="49" charset="-122"/>
                <a:ea typeface="楷体" pitchFamily="49" charset="-122"/>
              </a:rPr>
              <a:t>《</a:t>
            </a:r>
            <a:r>
              <a:rPr lang="zh-CN" altLang="en-US" sz="2600" b="1" dirty="0">
                <a:latin typeface="楷体" pitchFamily="49" charset="-122"/>
                <a:ea typeface="楷体" pitchFamily="49" charset="-122"/>
              </a:rPr>
              <a:t>荷马史诗</a:t>
            </a:r>
            <a:r>
              <a:rPr lang="en-US" altLang="zh-CN" sz="2600" b="1" dirty="0">
                <a:latin typeface="楷体" pitchFamily="49" charset="-122"/>
                <a:ea typeface="楷体" pitchFamily="49" charset="-122"/>
              </a:rPr>
              <a:t>》</a:t>
            </a:r>
            <a:r>
              <a:rPr lang="zh-CN" altLang="en-US" sz="2600" b="1" dirty="0">
                <a:latin typeface="楷体" pitchFamily="49" charset="-122"/>
                <a:ea typeface="楷体" pitchFamily="49" charset="-122"/>
              </a:rPr>
              <a:t>以扬抑格六</a:t>
            </a:r>
            <a:r>
              <a:rPr lang="zh-CN" altLang="en-US" sz="2600" b="1" dirty="0" smtClean="0">
                <a:latin typeface="楷体" pitchFamily="49" charset="-122"/>
                <a:ea typeface="楷体" pitchFamily="49" charset="-122"/>
              </a:rPr>
              <a:t>音部写</a:t>
            </a:r>
            <a:r>
              <a:rPr lang="zh-CN" altLang="en-US" sz="2600" b="1" dirty="0">
                <a:latin typeface="楷体" pitchFamily="49" charset="-122"/>
                <a:ea typeface="楷体" pitchFamily="49" charset="-122"/>
              </a:rPr>
              <a:t>成，集古希腊口述文学之大成，是古希腊最伟大的作品，也是西方文学中最伟大的作品。西方学者将其作为史料去研究</a:t>
            </a:r>
            <a:r>
              <a:rPr lang="zh-CN" altLang="en-US" sz="2600" b="1" dirty="0">
                <a:solidFill>
                  <a:srgbClr val="FF0000"/>
                </a:solidFill>
                <a:latin typeface="楷体" pitchFamily="49" charset="-122"/>
                <a:ea typeface="楷体" pitchFamily="49" charset="-122"/>
              </a:rPr>
              <a:t>公元前</a:t>
            </a:r>
            <a:r>
              <a:rPr lang="en-US" altLang="zh-CN" sz="2600" b="1" dirty="0">
                <a:solidFill>
                  <a:srgbClr val="FF0000"/>
                </a:solidFill>
                <a:latin typeface="楷体" pitchFamily="49" charset="-122"/>
                <a:ea typeface="楷体" pitchFamily="49" charset="-122"/>
              </a:rPr>
              <a:t>11</a:t>
            </a:r>
            <a:r>
              <a:rPr lang="zh-CN" altLang="en-US" sz="2600" b="1" dirty="0">
                <a:solidFill>
                  <a:srgbClr val="FF0000"/>
                </a:solidFill>
                <a:latin typeface="楷体" pitchFamily="49" charset="-122"/>
                <a:ea typeface="楷体" pitchFamily="49" charset="-122"/>
              </a:rPr>
              <a:t>世纪到公元前</a:t>
            </a:r>
            <a:r>
              <a:rPr lang="en-US" altLang="zh-CN" sz="2600" b="1" dirty="0">
                <a:solidFill>
                  <a:srgbClr val="FF0000"/>
                </a:solidFill>
                <a:latin typeface="楷体" pitchFamily="49" charset="-122"/>
                <a:ea typeface="楷体" pitchFamily="49" charset="-122"/>
              </a:rPr>
              <a:t>9</a:t>
            </a:r>
            <a:r>
              <a:rPr lang="zh-CN" altLang="en-US" sz="2600" b="1" dirty="0">
                <a:solidFill>
                  <a:srgbClr val="FF0000"/>
                </a:solidFill>
                <a:latin typeface="楷体" pitchFamily="49" charset="-122"/>
                <a:ea typeface="楷体" pitchFamily="49" charset="-122"/>
              </a:rPr>
              <a:t>世纪的社会</a:t>
            </a:r>
            <a:r>
              <a:rPr lang="zh-CN" altLang="en-US" sz="2600" b="1" dirty="0">
                <a:latin typeface="楷体" pitchFamily="49" charset="-122"/>
                <a:ea typeface="楷体" pitchFamily="49" charset="-122"/>
              </a:rPr>
              <a:t>和</a:t>
            </a:r>
            <a:r>
              <a:rPr lang="zh-CN" altLang="en-US" sz="2600" b="1" dirty="0">
                <a:solidFill>
                  <a:srgbClr val="FF0000"/>
                </a:solidFill>
                <a:latin typeface="楷体" pitchFamily="49" charset="-122"/>
                <a:ea typeface="楷体" pitchFamily="49" charset="-122"/>
              </a:rPr>
              <a:t>迈锡尼文明</a:t>
            </a:r>
            <a:r>
              <a:rPr lang="zh-CN" altLang="en-US" sz="2600" b="1" dirty="0">
                <a:latin typeface="楷体" pitchFamily="49" charset="-122"/>
                <a:ea typeface="楷体" pitchFamily="49" charset="-122"/>
              </a:rPr>
              <a:t>。</a:t>
            </a:r>
            <a:r>
              <a:rPr lang="en-US" altLang="zh-CN" sz="2600" b="1" dirty="0">
                <a:latin typeface="楷体" pitchFamily="49" charset="-122"/>
                <a:ea typeface="楷体" pitchFamily="49" charset="-122"/>
              </a:rPr>
              <a:t>《</a:t>
            </a:r>
            <a:r>
              <a:rPr lang="zh-CN" altLang="en-US" sz="2600" b="1" dirty="0">
                <a:latin typeface="楷体" pitchFamily="49" charset="-122"/>
                <a:ea typeface="楷体" pitchFamily="49" charset="-122"/>
              </a:rPr>
              <a:t>荷马史诗</a:t>
            </a:r>
            <a:r>
              <a:rPr lang="en-US" altLang="zh-CN" sz="2600" b="1" dirty="0">
                <a:latin typeface="楷体" pitchFamily="49" charset="-122"/>
                <a:ea typeface="楷体" pitchFamily="49" charset="-122"/>
              </a:rPr>
              <a:t>》</a:t>
            </a:r>
            <a:r>
              <a:rPr lang="zh-CN" altLang="en-US" sz="2600" b="1" dirty="0">
                <a:latin typeface="楷体" pitchFamily="49" charset="-122"/>
                <a:ea typeface="楷体" pitchFamily="49" charset="-122"/>
              </a:rPr>
              <a:t>具有文学艺术上的重要价值，它在历史、地理、考古学和民俗学方面也提供给后世很多值得研究的东西。</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764704"/>
            <a:ext cx="4057650" cy="54483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95593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24814" r="13974" b="25049"/>
          <a:stretch/>
        </p:blipFill>
        <p:spPr>
          <a:xfrm>
            <a:off x="286761" y="441017"/>
            <a:ext cx="8568952" cy="2880320"/>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311"/>
          <a:stretch/>
        </p:blipFill>
        <p:spPr bwMode="auto">
          <a:xfrm>
            <a:off x="1043608" y="693045"/>
            <a:ext cx="1944216" cy="23762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95536" y="973236"/>
            <a:ext cx="504056" cy="1815882"/>
          </a:xfrm>
          <a:prstGeom prst="rect">
            <a:avLst/>
          </a:prstGeom>
          <a:noFill/>
        </p:spPr>
        <p:txBody>
          <a:bodyPr wrap="square" rtlCol="0">
            <a:spAutoFit/>
          </a:bodyPr>
          <a:lstStyle/>
          <a:p>
            <a:pPr algn="ctr"/>
            <a:r>
              <a:rPr lang="zh-CN" altLang="en-US" sz="2800" b="1" dirty="0" smtClean="0">
                <a:latin typeface="华文新魏" pitchFamily="2" charset="-122"/>
                <a:ea typeface="华文新魏" pitchFamily="2" charset="-122"/>
              </a:rPr>
              <a:t>伊利亚特</a:t>
            </a:r>
            <a:endParaRPr lang="zh-CN" altLang="en-US" sz="2800" b="1" dirty="0">
              <a:latin typeface="华文新魏" pitchFamily="2" charset="-122"/>
              <a:ea typeface="华文新魏" pitchFamily="2" charset="-122"/>
            </a:endParaRPr>
          </a:p>
        </p:txBody>
      </p:sp>
      <p:sp>
        <p:nvSpPr>
          <p:cNvPr id="4" name="矩形 3"/>
          <p:cNvSpPr/>
          <p:nvPr/>
        </p:nvSpPr>
        <p:spPr>
          <a:xfrm>
            <a:off x="3131840" y="911681"/>
            <a:ext cx="5472608" cy="1938992"/>
          </a:xfrm>
          <a:prstGeom prst="rect">
            <a:avLst/>
          </a:prstGeom>
        </p:spPr>
        <p:txBody>
          <a:bodyPr wrap="square">
            <a:spAutoFit/>
          </a:bodyPr>
          <a:lstStyle/>
          <a:p>
            <a:r>
              <a:rPr lang="en-US" altLang="zh-CN" sz="2400" b="1" dirty="0" smtClean="0">
                <a:latin typeface="隶书" pitchFamily="49" charset="-122"/>
                <a:ea typeface="隶书" pitchFamily="49" charset="-122"/>
              </a:rPr>
              <a:t>    《</a:t>
            </a:r>
            <a:r>
              <a:rPr lang="zh-CN" altLang="en-US" sz="2400" b="1" dirty="0">
                <a:latin typeface="隶书" pitchFamily="49" charset="-122"/>
                <a:ea typeface="隶书" pitchFamily="49" charset="-122"/>
              </a:rPr>
              <a:t>伊利亚特</a:t>
            </a:r>
            <a:r>
              <a:rPr lang="en-US" altLang="zh-CN" sz="2400" b="1" dirty="0">
                <a:latin typeface="隶书" pitchFamily="49" charset="-122"/>
                <a:ea typeface="隶书" pitchFamily="49" charset="-122"/>
              </a:rPr>
              <a:t>》</a:t>
            </a:r>
            <a:r>
              <a:rPr lang="zh-CN" altLang="en-US" sz="2400" b="1" dirty="0">
                <a:latin typeface="隶书" pitchFamily="49" charset="-122"/>
                <a:ea typeface="隶书" pitchFamily="49" charset="-122"/>
              </a:rPr>
              <a:t>全诗共</a:t>
            </a:r>
            <a:r>
              <a:rPr lang="en-US" altLang="zh-CN" sz="2400" b="1" dirty="0">
                <a:latin typeface="隶书" pitchFamily="49" charset="-122"/>
                <a:ea typeface="隶书" pitchFamily="49" charset="-122"/>
              </a:rPr>
              <a:t>15,693</a:t>
            </a:r>
            <a:r>
              <a:rPr lang="zh-CN" altLang="en-US" sz="2400" b="1" dirty="0">
                <a:latin typeface="隶书" pitchFamily="49" charset="-122"/>
                <a:ea typeface="隶书" pitchFamily="49" charset="-122"/>
              </a:rPr>
              <a:t>行，分为</a:t>
            </a:r>
            <a:r>
              <a:rPr lang="en-US" altLang="zh-CN" sz="2400" b="1" dirty="0">
                <a:latin typeface="隶书" pitchFamily="49" charset="-122"/>
                <a:ea typeface="隶书" pitchFamily="49" charset="-122"/>
              </a:rPr>
              <a:t>24</a:t>
            </a:r>
            <a:r>
              <a:rPr lang="zh-CN" altLang="en-US" sz="2400" b="1" dirty="0">
                <a:latin typeface="隶书" pitchFamily="49" charset="-122"/>
                <a:ea typeface="隶书" pitchFamily="49" charset="-122"/>
              </a:rPr>
              <a:t>卷，主要内容是叙述希腊人远征特洛伊城的故事。它通过对特洛伊战争的描写，歌颂英勇善战、维护集体利益、为集体建立功勋的英雄。</a:t>
            </a: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24814" r="13974" b="25049"/>
          <a:stretch/>
        </p:blipFill>
        <p:spPr>
          <a:xfrm>
            <a:off x="286761" y="3573015"/>
            <a:ext cx="8568952" cy="2880320"/>
          </a:xfrm>
          <a:prstGeom prst="roundRect">
            <a:avLst>
              <a:gd name="adj" fmla="val 7037"/>
            </a:avLst>
          </a:prstGeom>
          <a:ln>
            <a:solidFill>
              <a:schemeClr val="bg2">
                <a:lumMod val="50000"/>
              </a:schemeClr>
            </a:solidFill>
          </a:ln>
          <a:effectLst>
            <a:outerShdw blurRad="292100" dist="139700" dir="2700000" algn="tl" rotWithShape="0">
              <a:srgbClr val="333333">
                <a:alpha val="65000"/>
              </a:srgbClr>
            </a:outerShdw>
          </a:effec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9" y="3727201"/>
            <a:ext cx="1944216" cy="257194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395536" y="4320678"/>
            <a:ext cx="504056" cy="1384995"/>
          </a:xfrm>
          <a:prstGeom prst="rect">
            <a:avLst/>
          </a:prstGeom>
          <a:noFill/>
        </p:spPr>
        <p:txBody>
          <a:bodyPr wrap="square" rtlCol="0">
            <a:spAutoFit/>
          </a:bodyPr>
          <a:lstStyle/>
          <a:p>
            <a:pPr algn="ctr"/>
            <a:r>
              <a:rPr lang="zh-CN" altLang="en-US" sz="2800" b="1" dirty="0" smtClean="0">
                <a:latin typeface="华文新魏" pitchFamily="2" charset="-122"/>
                <a:ea typeface="华文新魏" pitchFamily="2" charset="-122"/>
              </a:rPr>
              <a:t>奥德赛</a:t>
            </a:r>
            <a:endParaRPr lang="zh-CN" altLang="en-US" sz="2800" b="1" dirty="0">
              <a:latin typeface="华文新魏" pitchFamily="2" charset="-122"/>
              <a:ea typeface="华文新魏" pitchFamily="2" charset="-122"/>
            </a:endParaRPr>
          </a:p>
        </p:txBody>
      </p:sp>
      <p:sp>
        <p:nvSpPr>
          <p:cNvPr id="5" name="矩形 4"/>
          <p:cNvSpPr/>
          <p:nvPr/>
        </p:nvSpPr>
        <p:spPr>
          <a:xfrm>
            <a:off x="3131840" y="3727201"/>
            <a:ext cx="5472608" cy="2554545"/>
          </a:xfrm>
          <a:prstGeom prst="rect">
            <a:avLst/>
          </a:prstGeom>
        </p:spPr>
        <p:txBody>
          <a:bodyPr wrap="square">
            <a:spAutoFit/>
          </a:bodyPr>
          <a:lstStyle/>
          <a:p>
            <a:r>
              <a:rPr lang="en-US" altLang="zh-CN" sz="2000" b="1" dirty="0" smtClean="0">
                <a:latin typeface="隶书" pitchFamily="49" charset="-122"/>
                <a:ea typeface="隶书" pitchFamily="49" charset="-122"/>
              </a:rPr>
              <a:t>   《</a:t>
            </a:r>
            <a:r>
              <a:rPr lang="zh-CN" altLang="en-US" sz="2000" b="1" dirty="0">
                <a:latin typeface="隶书" pitchFamily="49" charset="-122"/>
                <a:ea typeface="隶书" pitchFamily="49" charset="-122"/>
              </a:rPr>
              <a:t>奥德赛</a:t>
            </a:r>
            <a:r>
              <a:rPr lang="en-US" altLang="zh-CN" sz="2000" b="1" dirty="0">
                <a:latin typeface="隶书" pitchFamily="49" charset="-122"/>
                <a:ea typeface="隶书" pitchFamily="49" charset="-122"/>
              </a:rPr>
              <a:t>》</a:t>
            </a:r>
            <a:r>
              <a:rPr lang="zh-CN" altLang="en-US" sz="2000" b="1" dirty="0">
                <a:latin typeface="隶书" pitchFamily="49" charset="-122"/>
                <a:ea typeface="隶书" pitchFamily="49" charset="-122"/>
              </a:rPr>
              <a:t>共</a:t>
            </a:r>
            <a:r>
              <a:rPr lang="en-US" altLang="zh-CN" sz="2000" b="1" dirty="0">
                <a:latin typeface="隶书" pitchFamily="49" charset="-122"/>
                <a:ea typeface="隶书" pitchFamily="49" charset="-122"/>
              </a:rPr>
              <a:t>12000</a:t>
            </a:r>
            <a:r>
              <a:rPr lang="zh-CN" altLang="en-US" sz="2000" b="1" dirty="0">
                <a:latin typeface="隶书" pitchFamily="49" charset="-122"/>
                <a:ea typeface="隶书" pitchFamily="49" charset="-122"/>
              </a:rPr>
              <a:t>多行，也分为</a:t>
            </a:r>
            <a:r>
              <a:rPr lang="en-US" altLang="zh-CN" sz="2000" b="1" dirty="0">
                <a:latin typeface="隶书" pitchFamily="49" charset="-122"/>
                <a:ea typeface="隶书" pitchFamily="49" charset="-122"/>
              </a:rPr>
              <a:t>24</a:t>
            </a:r>
            <a:r>
              <a:rPr lang="zh-CN" altLang="en-US" sz="2000" b="1" dirty="0">
                <a:latin typeface="隶书" pitchFamily="49" charset="-122"/>
                <a:ea typeface="隶书" pitchFamily="49" charset="-122"/>
              </a:rPr>
              <a:t>卷。诗人把奥德修斯的</a:t>
            </a:r>
            <a:r>
              <a:rPr lang="en-US" altLang="zh-CN" sz="2000" b="1" dirty="0">
                <a:latin typeface="隶书" pitchFamily="49" charset="-122"/>
                <a:ea typeface="隶书" pitchFamily="49" charset="-122"/>
              </a:rPr>
              <a:t>10</a:t>
            </a:r>
            <a:r>
              <a:rPr lang="zh-CN" altLang="en-US" sz="2000" b="1" dirty="0">
                <a:latin typeface="隶书" pitchFamily="49" charset="-122"/>
                <a:ea typeface="隶书" pitchFamily="49" charset="-122"/>
              </a:rPr>
              <a:t>年海上历险，用倒叙的手法放在他临到家前</a:t>
            </a:r>
            <a:r>
              <a:rPr lang="en-US" altLang="zh-CN" sz="2000" b="1" dirty="0">
                <a:latin typeface="隶书" pitchFamily="49" charset="-122"/>
                <a:ea typeface="隶书" pitchFamily="49" charset="-122"/>
              </a:rPr>
              <a:t>40</a:t>
            </a:r>
            <a:r>
              <a:rPr lang="zh-CN" altLang="en-US" sz="2000" b="1" dirty="0">
                <a:latin typeface="隶书" pitchFamily="49" charset="-122"/>
                <a:ea typeface="隶书" pitchFamily="49" charset="-122"/>
              </a:rPr>
              <a:t>多天的时间里来描述。这</a:t>
            </a:r>
            <a:r>
              <a:rPr lang="en-US" altLang="zh-CN" sz="2000" b="1" dirty="0">
                <a:latin typeface="隶书" pitchFamily="49" charset="-122"/>
                <a:ea typeface="隶书" pitchFamily="49" charset="-122"/>
              </a:rPr>
              <a:t>10</a:t>
            </a:r>
            <a:r>
              <a:rPr lang="zh-CN" altLang="en-US" sz="2000" b="1" dirty="0">
                <a:latin typeface="隶书" pitchFamily="49" charset="-122"/>
                <a:ea typeface="隶书" pitchFamily="49" charset="-122"/>
              </a:rPr>
              <a:t>年惊心动魄的经历，包含了许多远古的神话，反映出经幻想加工过的自然现象以及古希腊人同自然的斗争和胜利。第</a:t>
            </a:r>
            <a:r>
              <a:rPr lang="en-US" altLang="zh-CN" sz="2000" b="1" dirty="0">
                <a:latin typeface="隶书" pitchFamily="49" charset="-122"/>
                <a:ea typeface="隶书" pitchFamily="49" charset="-122"/>
              </a:rPr>
              <a:t>9</a:t>
            </a:r>
            <a:r>
              <a:rPr lang="zh-CN" altLang="en-US" sz="2000" b="1" dirty="0">
                <a:latin typeface="隶书" pitchFamily="49" charset="-122"/>
                <a:ea typeface="隶书" pitchFamily="49" charset="-122"/>
              </a:rPr>
              <a:t>卷中所写的奥德修斯用计制胜巨人族波吕斐摩斯的故事，突出地表现了他的机智和勇敢。</a:t>
            </a:r>
          </a:p>
        </p:txBody>
      </p:sp>
    </p:spTree>
    <p:extLst>
      <p:ext uri="{BB962C8B-B14F-4D97-AF65-F5344CB8AC3E}">
        <p14:creationId xmlns:p14="http://schemas.microsoft.com/office/powerpoint/2010/main" val="444997338"/>
      </p:ext>
    </p:extLst>
  </p:cSld>
  <p:clrMapOvr>
    <a:masterClrMapping/>
  </p:clrMapOvr>
  <mc:AlternateContent xmlns:mc="http://schemas.openxmlformats.org/markup-compatibility/2006">
    <mc:Choice xmlns:p14="http://schemas.microsoft.com/office/powerpoint/2010/main" Requires="p14">
      <p:transition spd="slow" p14:dur="1500">
        <p:split/>
      </p:transition>
    </mc:Choice>
    <mc:Fallback>
      <p:transition spd="slow">
        <p:split/>
      </p:transition>
    </mc:Fallback>
  </mc:AlternateContent>
  <p:timing>
    <p:tnLst>
      <p:par>
        <p:cTn id="1" dur="indefinite" restart="never" nodeType="tmRoot"/>
      </p:par>
    </p:tnLst>
  </p:timing>
</p:sld>
</file>

<file path=ppt/theme/theme1.xml><?xml version="1.0" encoding="utf-8"?>
<a:theme xmlns:a="http://schemas.openxmlformats.org/drawingml/2006/main" name="气流">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气流">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648</TotalTime>
  <Words>2904</Words>
  <PresentationFormat>全屏显示(4:3)</PresentationFormat>
  <Paragraphs>173</Paragraphs>
  <Slides>35</Slides>
  <Notes>3</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气流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dcterms:created xsi:type="dcterms:W3CDTF">2018-08-29T03:40:35Z</dcterms:created>
  <dcterms:modified xsi:type="dcterms:W3CDTF">2018-10-22T01:41:56Z</dcterms:modified>
</cp:coreProperties>
</file>