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22"/>
  </p:notesMasterIdLst>
  <p:sldIdLst>
    <p:sldId id="486" r:id="rId4"/>
    <p:sldId id="315" r:id="rId5"/>
    <p:sldId id="393" r:id="rId6"/>
    <p:sldId id="411" r:id="rId7"/>
    <p:sldId id="414" r:id="rId8"/>
    <p:sldId id="415" r:id="rId9"/>
    <p:sldId id="449" r:id="rId10"/>
    <p:sldId id="416" r:id="rId11"/>
    <p:sldId id="419" r:id="rId12"/>
    <p:sldId id="476" r:id="rId13"/>
    <p:sldId id="410" r:id="rId14"/>
    <p:sldId id="412" r:id="rId15"/>
    <p:sldId id="477" r:id="rId16"/>
    <p:sldId id="481" r:id="rId17"/>
    <p:sldId id="482" r:id="rId18"/>
    <p:sldId id="483" r:id="rId19"/>
    <p:sldId id="484" r:id="rId20"/>
    <p:sldId id="407" r:id="rId21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5208"/>
    <a:srgbClr val="C16B08"/>
    <a:srgbClr val="7B3B18"/>
    <a:srgbClr val="D8090F"/>
    <a:srgbClr val="0000FF"/>
    <a:srgbClr val="1D4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7821F8C-EEBE-42D9-8ACB-B0F12C21152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3"/>
          <p:cNvSpPr txBox="1">
            <a:spLocks noChangeArrowheads="1"/>
          </p:cNvSpPr>
          <p:nvPr/>
        </p:nvSpPr>
        <p:spPr bwMode="auto">
          <a:xfrm>
            <a:off x="769938" y="862013"/>
            <a:ext cx="4127500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474663" y="4672013"/>
            <a:ext cx="112823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基督教的兴起和法兰克王国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34963" y="3663950"/>
            <a:ext cx="11277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第三单元 封建时代的欧洲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7"/>
          <p:cNvSpPr txBox="1">
            <a:spLocks noChangeArrowheads="1"/>
          </p:cNvSpPr>
          <p:nvPr/>
        </p:nvSpPr>
        <p:spPr bwMode="auto">
          <a:xfrm>
            <a:off x="769938" y="444500"/>
            <a:ext cx="4878387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</a:rPr>
              <a:t>（二）封君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对封臣</a:t>
            </a:r>
            <a:r>
              <a:rPr lang="zh-CN" altLang="en-US" sz="2400">
                <a:solidFill>
                  <a:srgbClr val="FF0000"/>
                </a:solidFill>
              </a:rPr>
              <a:t>的义务</a:t>
            </a:r>
          </a:p>
        </p:txBody>
      </p:sp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1054100" y="904875"/>
            <a:ext cx="950595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latin typeface="方正楷体_GBK" pitchFamily="65" charset="-122"/>
                <a:ea typeface="方正楷体_GBK" pitchFamily="65" charset="-122"/>
              </a:rPr>
              <a:t>封君不能任意侵害封臣的荣誉、人身和财产安全；当封臣受到外来攻击时，封君必须提供保护。</a:t>
            </a:r>
          </a:p>
        </p:txBody>
      </p:sp>
      <p:sp>
        <p:nvSpPr>
          <p:cNvPr id="35843" name="文本框 6"/>
          <p:cNvSpPr txBox="1">
            <a:spLocks noChangeArrowheads="1"/>
          </p:cNvSpPr>
          <p:nvPr/>
        </p:nvSpPr>
        <p:spPr bwMode="auto">
          <a:xfrm>
            <a:off x="769938" y="1735138"/>
            <a:ext cx="5167312" cy="49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特点</a:t>
            </a: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1054100" y="2225675"/>
            <a:ext cx="1051242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封君与封臣的关系有着严格的等级性，</a:t>
            </a:r>
            <a:r>
              <a:rPr lang="zh-CN" altLang="en-US" sz="2400">
                <a:sym typeface="+mn-ea"/>
              </a:rPr>
              <a:t>以土地为纽带；层层分封；</a:t>
            </a:r>
            <a:r>
              <a:rPr lang="zh-CN" altLang="en-US" sz="2400"/>
              <a:t>而且权利、义务交织在一起，带有一定的契约意义。</a:t>
            </a:r>
          </a:p>
        </p:txBody>
      </p:sp>
      <p:sp>
        <p:nvSpPr>
          <p:cNvPr id="35845" name="文本框 3"/>
          <p:cNvSpPr txBox="1">
            <a:spLocks noChangeArrowheads="1"/>
          </p:cNvSpPr>
          <p:nvPr/>
        </p:nvSpPr>
        <p:spPr bwMode="auto">
          <a:xfrm>
            <a:off x="769938" y="3425825"/>
            <a:ext cx="5167312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影响</a:t>
            </a:r>
          </a:p>
        </p:txBody>
      </p:sp>
      <p:sp>
        <p:nvSpPr>
          <p:cNvPr id="35846" name="文本框 4"/>
          <p:cNvSpPr txBox="1">
            <a:spLocks noChangeArrowheads="1"/>
          </p:cNvSpPr>
          <p:nvPr/>
        </p:nvSpPr>
        <p:spPr bwMode="auto">
          <a:xfrm>
            <a:off x="769938" y="3916363"/>
            <a:ext cx="11083925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/>
              <a:t>    </a:t>
            </a:r>
            <a:r>
              <a:rPr lang="zh-CN" altLang="en-US" sz="2400"/>
              <a:t>由于封建等级制度是因土地的层层分封而形成的，各级封君与封臣之间都互有义务。所以,封臣即附庸只承认自己直接受封的领主为封君，而对自己封君的封君却没有臣属关系。所以，中世纪的西欧出现了“我的附庸的附庸不是我的附庸”的现象。这种复杂的关系，在封建主之间造成一团乱麻的权利和义务，使封建主之间不断发生争夺和混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35842" grpId="0"/>
      <p:bldP spid="35843" grpId="0"/>
      <p:bldP spid="35844" grpId="0"/>
      <p:bldP spid="35845" grpId="0"/>
      <p:bldP spid="358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1444639907_308936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9713" y="1484313"/>
            <a:ext cx="6238875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文本框 11265"/>
          <p:cNvSpPr txBox="1">
            <a:spLocks noChangeArrowheads="1"/>
          </p:cNvSpPr>
          <p:nvPr/>
        </p:nvSpPr>
        <p:spPr bwMode="auto">
          <a:xfrm>
            <a:off x="6575425" y="1196975"/>
            <a:ext cx="5183188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    这条常规流行于西欧封建社会时期的某些国家和地区：</a:t>
            </a:r>
            <a:endParaRPr lang="en-US" altLang="zh-CN" sz="2400" b="1">
              <a:latin typeface="宋体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“我的附庸的附庸，不是我的附庸。”</a:t>
            </a:r>
            <a:endParaRPr lang="en-US" altLang="zh-CN" sz="24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    意思：每个领主只可以管辖自己的附庸，但无权管辖自己附庸的附庸。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2289" descr="4"/>
          <p:cNvPicPr>
            <a:picLocks noChangeAspect="1"/>
          </p:cNvPicPr>
          <p:nvPr/>
        </p:nvPicPr>
        <p:blipFill>
          <a:blip r:embed="rId1"/>
          <a:srcRect t="20970"/>
          <a:stretch>
            <a:fillRect/>
          </a:stretch>
        </p:blipFill>
        <p:spPr bwMode="auto">
          <a:xfrm>
            <a:off x="2336800" y="762000"/>
            <a:ext cx="6924675" cy="543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6151"/>
          <p:cNvSpPr txBox="1">
            <a:spLocks noChangeArrowheads="1"/>
          </p:cNvSpPr>
          <p:nvPr/>
        </p:nvSpPr>
        <p:spPr bwMode="auto">
          <a:xfrm>
            <a:off x="487363" y="471488"/>
            <a:ext cx="60483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.查理曼帝国</a:t>
            </a:r>
          </a:p>
        </p:txBody>
      </p:sp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487363" y="1055688"/>
            <a:ext cx="46720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宋体" charset="-122"/>
              </a:rPr>
              <a:t>1.法兰克王国的扩张</a:t>
            </a:r>
          </a:p>
        </p:txBody>
      </p:sp>
      <p:sp>
        <p:nvSpPr>
          <p:cNvPr id="38915" name="文本框 2"/>
          <p:cNvSpPr txBox="1">
            <a:spLocks noChangeArrowheads="1"/>
          </p:cNvSpPr>
          <p:nvPr/>
        </p:nvSpPr>
        <p:spPr bwMode="auto">
          <a:xfrm>
            <a:off x="769938" y="1577975"/>
            <a:ext cx="100726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/>
              <a:t>8</a:t>
            </a:r>
            <a:r>
              <a:rPr lang="zh-CN" altLang="zh-CN" sz="2400"/>
              <a:t>世纪，查理成为法兰克王位，四处征伐 ，进行扩张。</a:t>
            </a:r>
          </a:p>
        </p:txBody>
      </p:sp>
      <p:pic>
        <p:nvPicPr>
          <p:cNvPr id="38916" name="图片 1" descr="01300000030421121920043294075"/>
          <p:cNvPicPr>
            <a:picLocks noChangeAspect="1"/>
          </p:cNvPicPr>
          <p:nvPr/>
        </p:nvPicPr>
        <p:blipFill>
          <a:blip r:embed="rId1"/>
          <a:srcRect b="1733"/>
          <a:stretch>
            <a:fillRect/>
          </a:stretch>
        </p:blipFill>
        <p:spPr bwMode="auto">
          <a:xfrm>
            <a:off x="2540000" y="2135188"/>
            <a:ext cx="7583488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  <p:bldP spid="389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"/>
          <p:cNvSpPr txBox="1">
            <a:spLocks noChangeArrowheads="1"/>
          </p:cNvSpPr>
          <p:nvPr/>
        </p:nvSpPr>
        <p:spPr bwMode="auto">
          <a:xfrm>
            <a:off x="1016000" y="292100"/>
            <a:ext cx="536733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扩张范围</a:t>
            </a:r>
          </a:p>
        </p:txBody>
      </p:sp>
      <p:sp>
        <p:nvSpPr>
          <p:cNvPr id="39938" name="文本框 2"/>
          <p:cNvSpPr txBox="1">
            <a:spLocks noChangeArrowheads="1"/>
          </p:cNvSpPr>
          <p:nvPr/>
        </p:nvSpPr>
        <p:spPr bwMode="auto">
          <a:xfrm>
            <a:off x="1016000" y="919163"/>
            <a:ext cx="96678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/>
              <a:t>800年前后，法兰克王国的版图扩展到今天的意大利北部、西班牙北部和德国西部的广大地区，与原来西罗马帝国的欧洲部分基本相当，成为当时西欧最大的王国。</a:t>
            </a:r>
          </a:p>
        </p:txBody>
      </p:sp>
      <p:sp>
        <p:nvSpPr>
          <p:cNvPr id="39939" name="文本框 3"/>
          <p:cNvSpPr txBox="1">
            <a:spLocks noChangeArrowheads="1"/>
          </p:cNvSpPr>
          <p:nvPr/>
        </p:nvSpPr>
        <p:spPr bwMode="auto">
          <a:xfrm>
            <a:off x="1016000" y="2487613"/>
            <a:ext cx="46736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chemeClr val="accent2"/>
                </a:solidFill>
                <a:latin typeface="宋体" charset="-122"/>
              </a:rPr>
              <a:t>加冕为帝</a:t>
            </a:r>
          </a:p>
        </p:txBody>
      </p:sp>
      <p:sp>
        <p:nvSpPr>
          <p:cNvPr id="39940" name="文本框 4"/>
          <p:cNvSpPr txBox="1">
            <a:spLocks noChangeArrowheads="1"/>
          </p:cNvSpPr>
          <p:nvPr/>
        </p:nvSpPr>
        <p:spPr bwMode="auto">
          <a:xfrm>
            <a:off x="1179513" y="3009900"/>
            <a:ext cx="9340850" cy="2306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史料</a:t>
            </a:r>
            <a:r>
              <a:rPr lang="zh-CN" altLang="en-US" sz="2400"/>
              <a:t>  </a:t>
            </a:r>
            <a:r>
              <a:rPr lang="zh-CN" altLang="en-US" sz="2400">
                <a:latin typeface="方正楷体_GBK" pitchFamily="65" charset="-122"/>
                <a:ea typeface="方正楷体_GBK" pitchFamily="65" charset="-122"/>
              </a:rPr>
              <a:t>世俗政权与教会的结合是查理曼政权的重要特征。加强与教会的结盟，是查理曼成功的重要原因之一。查理曼以教会保护人的姿态,极力维护和提高罗马教会的权益。他每征服一地都强化基督教势力，强迫他们皈依基督教，要求人民缴纳“什一税”同时还极力维</a:t>
            </a:r>
            <a:r>
              <a:rPr lang="zh-CN" altLang="en-US" sz="2400">
                <a:latin typeface="方正楷体_GBK" pitchFamily="65" charset="-122"/>
                <a:ea typeface="方正楷体_GBK" pitchFamily="65" charset="-122"/>
                <a:sym typeface="+mn-ea"/>
              </a:rPr>
              <a:t>护罗马教皇的统治地位。</a:t>
            </a:r>
            <a:r>
              <a:rPr lang="zh-CN" altLang="en-US" sz="240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8" grpId="0"/>
      <p:bldP spid="39939" grpId="0"/>
      <p:bldP spid="399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"/>
          <p:cNvSpPr txBox="1">
            <a:spLocks noChangeArrowheads="1"/>
          </p:cNvSpPr>
          <p:nvPr/>
        </p:nvSpPr>
        <p:spPr bwMode="auto">
          <a:xfrm>
            <a:off x="1073150" y="336550"/>
            <a:ext cx="10247313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>
                <a:latin typeface="方正楷体_GBK" pitchFamily="65" charset="-122"/>
                <a:ea typeface="方正楷体_GBK" pitchFamily="65" charset="-122"/>
              </a:rPr>
              <a:t>795 年教皇利奥三世以阴谋手段登上教皇宝座，遭到罗马一些大贵族的反对。利奥派使者赴法兰克王国向查理曼求救，并把彼得大殿的钥匙和罗马城的旗帜呈献给查理，以示臣服与忠诚，得到查理的支持，从而保住了地位。799年4月，利奥三世又被罗主马贵族废黜，只身逃离罗马。</a:t>
            </a:r>
            <a:endParaRPr lang="zh-CN" altLang="en-US" sz="2400">
              <a:latin typeface="方正楷体_GBK" pitchFamily="65" charset="-122"/>
              <a:ea typeface="方正楷体_GBK" pitchFamily="65" charset="-122"/>
            </a:endParaRPr>
          </a:p>
          <a:p>
            <a:pPr indent="609600">
              <a:buFont typeface="Arial" charset="0"/>
              <a:buNone/>
            </a:pPr>
            <a:r>
              <a:rPr lang="zh-CN" altLang="en-US" sz="2400">
                <a:latin typeface="方正楷体_GBK" pitchFamily="65" charset="-122"/>
                <a:ea typeface="方正楷体_GBK" pitchFamily="65" charset="-122"/>
              </a:rPr>
              <a:t> 800年，查理曼把利奥三世救出，并亲自送回罗马，扶其复位。因此这一年圣诞节。感恩图报的利奥三世为查理加冕，授予他“罗马人的皇帝”称号。自此、法兰克王国运成为查理曼帝国。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3"/>
          <p:cNvSpPr txBox="1">
            <a:spLocks noChangeArrowheads="1"/>
          </p:cNvSpPr>
          <p:nvPr/>
        </p:nvSpPr>
        <p:spPr bwMode="auto">
          <a:xfrm>
            <a:off x="1016000" y="498475"/>
            <a:ext cx="4673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chemeClr val="accent2"/>
                </a:solidFill>
                <a:latin typeface="宋体" charset="-122"/>
              </a:rPr>
              <a:t>查理曼帝国的分裂</a:t>
            </a:r>
          </a:p>
        </p:txBody>
      </p:sp>
      <p:sp>
        <p:nvSpPr>
          <p:cNvPr id="41986" name="文本框 4"/>
          <p:cNvSpPr txBox="1">
            <a:spLocks noChangeArrowheads="1"/>
          </p:cNvSpPr>
          <p:nvPr/>
        </p:nvSpPr>
        <p:spPr bwMode="auto">
          <a:xfrm>
            <a:off x="1198563" y="1290638"/>
            <a:ext cx="9196387" cy="1690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60400">
              <a:buFont typeface="Arial" charset="0"/>
              <a:buNone/>
            </a:pPr>
            <a:r>
              <a:rPr lang="zh-CN" altLang="en-US" sz="2600"/>
              <a:t>814年，查理曼去世。843年，查理曼的三个孙子缔结条约，将国一分为三，形成以后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德意志</a:t>
            </a:r>
            <a:r>
              <a:rPr lang="zh-CN" altLang="en-US" sz="2600"/>
              <a:t>、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法兰西</a:t>
            </a:r>
            <a:r>
              <a:rPr lang="zh-CN" altLang="en-US" sz="2600"/>
              <a:t>和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意大利</a:t>
            </a:r>
            <a:r>
              <a:rPr lang="zh-CN" altLang="en-US" sz="2600"/>
              <a:t>个国家的雏形。按照约定，三个王国彼此间不存隶属关系。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47788" y="1020763"/>
            <a:ext cx="8897937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文本框 1"/>
          <p:cNvSpPr txBox="1">
            <a:spLocks noChangeArrowheads="1"/>
          </p:cNvSpPr>
          <p:nvPr/>
        </p:nvSpPr>
        <p:spPr bwMode="auto">
          <a:xfrm>
            <a:off x="2698750" y="5022850"/>
            <a:ext cx="75057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4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27650" name="图片 2" descr="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1981200"/>
            <a:ext cx="45339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4" descr="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4013" y="3733800"/>
            <a:ext cx="40640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C:\Users\Administrator\Desktop\图片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3338" y="908050"/>
            <a:ext cx="4887912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20060606105722995"/>
          <p:cNvPicPr>
            <a:picLocks noChangeAspect="1"/>
          </p:cNvPicPr>
          <p:nvPr/>
        </p:nvPicPr>
        <p:blipFill>
          <a:blip r:embed="rId1"/>
          <a:srcRect b="8266"/>
          <a:stretch>
            <a:fillRect/>
          </a:stretch>
        </p:blipFill>
        <p:spPr bwMode="auto">
          <a:xfrm>
            <a:off x="431800" y="1844675"/>
            <a:ext cx="1140777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622300" y="1125538"/>
            <a:ext cx="10896600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Clr>
                <a:srgbClr val="FFFF00"/>
              </a:buClr>
              <a:buSzPct val="80000"/>
              <a:buFont typeface="Wingdings" pitchFamily="2" charset="2"/>
              <a:buNone/>
            </a:pPr>
            <a:r>
              <a:rPr lang="en-US" altLang="zh-CN" sz="2800" b="1">
                <a:latin typeface="宋体" charset="-122"/>
              </a:rPr>
              <a:t>“</a:t>
            </a:r>
            <a:r>
              <a:rPr lang="zh-CN" altLang="en-US" sz="2800" b="1">
                <a:latin typeface="宋体" charset="-122"/>
              </a:rPr>
              <a:t>中古”</a:t>
            </a:r>
            <a:r>
              <a:rPr lang="en-US" altLang="zh-CN" sz="2800" b="1">
                <a:latin typeface="宋体" charset="-122"/>
              </a:rPr>
              <a:t>:</a:t>
            </a:r>
            <a:r>
              <a:rPr lang="zh-CN" altLang="en-US" sz="2800" b="1">
                <a:latin typeface="宋体" charset="-122"/>
              </a:rPr>
              <a:t>也称“中世纪”</a:t>
            </a:r>
            <a:r>
              <a:rPr lang="en-US" altLang="zh-CN" sz="2800" b="1">
                <a:latin typeface="宋体" charset="-122"/>
              </a:rPr>
              <a:t>,</a:t>
            </a:r>
            <a:r>
              <a:rPr lang="zh-CN" altLang="en-US" sz="2800" b="1">
                <a:latin typeface="宋体" charset="-122"/>
              </a:rPr>
              <a:t>指封建社会历史阶段。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6151"/>
          <p:cNvSpPr txBox="1">
            <a:spLocks noChangeArrowheads="1"/>
          </p:cNvSpPr>
          <p:nvPr/>
        </p:nvSpPr>
        <p:spPr bwMode="auto">
          <a:xfrm>
            <a:off x="334963" y="919163"/>
            <a:ext cx="60483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1.基督教的兴起</a:t>
            </a:r>
          </a:p>
        </p:txBody>
      </p:sp>
      <p:grpSp>
        <p:nvGrpSpPr>
          <p:cNvPr id="6148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2970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6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sp>
        <p:nvSpPr>
          <p:cNvPr id="29699" name="文本框 1"/>
          <p:cNvSpPr txBox="1">
            <a:spLocks noChangeArrowheads="1"/>
          </p:cNvSpPr>
          <p:nvPr/>
        </p:nvSpPr>
        <p:spPr bwMode="auto">
          <a:xfrm>
            <a:off x="811213" y="1503363"/>
            <a:ext cx="21828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FF"/>
                </a:solidFill>
                <a:latin typeface="宋体" charset="-122"/>
              </a:rPr>
              <a:t>1.背景</a:t>
            </a:r>
          </a:p>
        </p:txBody>
      </p:sp>
      <p:sp>
        <p:nvSpPr>
          <p:cNvPr id="29700" name="文本框 2"/>
          <p:cNvSpPr txBox="1">
            <a:spLocks noChangeArrowheads="1"/>
          </p:cNvSpPr>
          <p:nvPr/>
        </p:nvSpPr>
        <p:spPr bwMode="auto">
          <a:xfrm>
            <a:off x="811213" y="2025650"/>
            <a:ext cx="9669462" cy="88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1世纪时，在罗马帝国统治下的巴勒斯坦地区，犹太人长期遭受苦难，渴望“救世主”的到来。</a:t>
            </a:r>
            <a:endParaRPr lang="zh-CN" altLang="en-US" sz="2600"/>
          </a:p>
        </p:txBody>
      </p:sp>
      <p:sp>
        <p:nvSpPr>
          <p:cNvPr id="29701" name="文本框 3"/>
          <p:cNvSpPr txBox="1">
            <a:spLocks noChangeArrowheads="1"/>
          </p:cNvSpPr>
          <p:nvPr/>
        </p:nvSpPr>
        <p:spPr bwMode="auto">
          <a:xfrm>
            <a:off x="811213" y="2989263"/>
            <a:ext cx="30400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FF"/>
                </a:solidFill>
                <a:latin typeface="宋体" charset="-122"/>
              </a:rPr>
              <a:t>2.发展情况</a:t>
            </a:r>
          </a:p>
        </p:txBody>
      </p:sp>
      <p:sp>
        <p:nvSpPr>
          <p:cNvPr id="29702" name="文本框 4"/>
          <p:cNvSpPr txBox="1">
            <a:spLocks noChangeArrowheads="1"/>
          </p:cNvSpPr>
          <p:nvPr/>
        </p:nvSpPr>
        <p:spPr bwMode="auto">
          <a:xfrm>
            <a:off x="1052513" y="3511550"/>
            <a:ext cx="9428162" cy="88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基督教起源于公元1世纪；4世纪初，获得合法地位，4世纪末，基督教被定为罗马国教。</a:t>
            </a:r>
            <a:endParaRPr lang="zh-CN" altLang="en-US" sz="2600"/>
          </a:p>
        </p:txBody>
      </p:sp>
      <p:sp>
        <p:nvSpPr>
          <p:cNvPr id="29703" name="文本框 5"/>
          <p:cNvSpPr txBox="1">
            <a:spLocks noChangeArrowheads="1"/>
          </p:cNvSpPr>
          <p:nvPr/>
        </p:nvSpPr>
        <p:spPr bwMode="auto">
          <a:xfrm>
            <a:off x="811213" y="4657725"/>
            <a:ext cx="3040062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FF"/>
                </a:solidFill>
                <a:latin typeface="宋体" charset="-122"/>
              </a:rPr>
              <a:t>3.</a:t>
            </a:r>
            <a:r>
              <a:rPr lang="zh-CN" altLang="zh-CN" sz="2800" b="1">
                <a:solidFill>
                  <a:srgbClr val="FF00FF"/>
                </a:solidFill>
                <a:latin typeface="宋体" charset="-122"/>
              </a:rPr>
              <a:t>创立者</a:t>
            </a:r>
          </a:p>
        </p:txBody>
      </p:sp>
      <p:sp>
        <p:nvSpPr>
          <p:cNvPr id="29704" name="文本框 6"/>
          <p:cNvSpPr txBox="1">
            <a:spLocks noChangeArrowheads="1"/>
          </p:cNvSpPr>
          <p:nvPr/>
        </p:nvSpPr>
        <p:spPr bwMode="auto">
          <a:xfrm>
            <a:off x="3214688" y="4672013"/>
            <a:ext cx="2795587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latin typeface="黑体" pitchFamily="49" charset="-122"/>
                <a:ea typeface="黑体" pitchFamily="49" charset="-122"/>
              </a:rPr>
              <a:t>耶稣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9" grpId="0"/>
      <p:bldP spid="29700" grpId="0"/>
      <p:bldP spid="29701" grpId="0"/>
      <p:bldP spid="29702" grpId="0"/>
      <p:bldP spid="29703" grpId="0"/>
      <p:bldP spid="297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1266" descr="20064184274258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5688" y="1931988"/>
            <a:ext cx="440055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11267" descr="birthjesu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3975" y="2003425"/>
            <a:ext cx="4346575" cy="41433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239713" y="317500"/>
            <a:ext cx="11423650" cy="128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4.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基督教的教义及经典：</a:t>
            </a:r>
            <a:r>
              <a:rPr lang="zh-CN" altLang="en-US" sz="2600" b="1">
                <a:latin typeface="宋体" charset="-122"/>
              </a:rPr>
              <a:t>①宣扬上帝是宇宙的最高主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宰</a:t>
            </a:r>
            <a:r>
              <a:rPr lang="en-US" altLang="zh-CN" sz="2600" b="1">
                <a:latin typeface="宋体" charset="-122"/>
              </a:rPr>
              <a:t>,</a:t>
            </a:r>
            <a:r>
              <a:rPr lang="zh-CN" altLang="en-US" sz="2600" b="1">
                <a:latin typeface="宋体" charset="-122"/>
              </a:rPr>
              <a:t>在上帝面前人人平等；</a:t>
            </a:r>
            <a:r>
              <a:rPr lang="en-US" altLang="zh-CN" sz="2600" b="1">
                <a:latin typeface="宋体" charset="-122"/>
              </a:rPr>
              <a:t>②</a:t>
            </a:r>
            <a:r>
              <a:rPr lang="zh-CN" altLang="en-US" sz="2600" b="1">
                <a:latin typeface="宋体" charset="-122"/>
              </a:rPr>
              <a:t>人类与生俱来即有“原罪”</a:t>
            </a:r>
            <a:r>
              <a:rPr lang="en-US" altLang="zh-CN" sz="2600" b="1">
                <a:latin typeface="宋体" charset="-122"/>
              </a:rPr>
              <a:t>,</a:t>
            </a:r>
            <a:r>
              <a:rPr lang="zh-CN" altLang="en-US" sz="2600" b="1">
                <a:latin typeface="宋体" charset="-122"/>
              </a:rPr>
              <a:t>耶稣是“救世主”，人们忍受苦难，死后可升入“天堂”。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6"/>
          <p:cNvSpPr txBox="1">
            <a:spLocks noChangeArrowheads="1"/>
          </p:cNvSpPr>
          <p:nvPr/>
        </p:nvSpPr>
        <p:spPr bwMode="auto">
          <a:xfrm>
            <a:off x="827088" y="1225550"/>
            <a:ext cx="893445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FF"/>
                </a:solidFill>
              </a:rPr>
              <a:t>建立时间</a:t>
            </a:r>
            <a:r>
              <a:rPr lang="zh-CN" altLang="en-US" sz="2400"/>
              <a:t>：</a:t>
            </a:r>
            <a:r>
              <a:rPr lang="en-US" altLang="en-US" sz="2600" b="1">
                <a:latin typeface="宋体" charset="-122"/>
              </a:rPr>
              <a:t>481年。</a:t>
            </a: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>
              <a:solidFill>
                <a:srgbClr val="FF00FF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FF"/>
                </a:solidFill>
              </a:rPr>
              <a:t>建立者</a:t>
            </a:r>
            <a:r>
              <a:rPr lang="zh-CN" altLang="en-US" sz="2600"/>
              <a:t>：</a:t>
            </a:r>
            <a:r>
              <a:rPr lang="en-US" altLang="en-US" sz="2600" b="1">
                <a:latin typeface="宋体" charset="-122"/>
              </a:rPr>
              <a:t>克洛维。</a:t>
            </a: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>
              <a:solidFill>
                <a:srgbClr val="FF00FF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FF"/>
                </a:solidFill>
              </a:rPr>
              <a:t>关键措施</a:t>
            </a:r>
            <a:r>
              <a:rPr lang="zh-CN" altLang="en-US" sz="2400"/>
              <a:t>：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en-US" altLang="en-US" sz="2600" b="1">
                <a:latin typeface="宋体" charset="-122"/>
              </a:rPr>
              <a:t>（1）克洛维饭依了基督教，承认罗马教会在欧洲的重要地位；</a:t>
            </a:r>
            <a:endParaRPr lang="en-US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en-US" altLang="en-US" sz="2600" b="1">
                <a:latin typeface="宋体" charset="-122"/>
              </a:rPr>
              <a:t>（2）在征服罗马帝国的过程中，他没收了2/3的土地，并分封给自己的亲兵、廷臣和主教。</a:t>
            </a:r>
          </a:p>
        </p:txBody>
      </p:sp>
      <p:sp>
        <p:nvSpPr>
          <p:cNvPr id="31746" name="文本框 6151"/>
          <p:cNvSpPr txBox="1">
            <a:spLocks noChangeArrowheads="1"/>
          </p:cNvSpPr>
          <p:nvPr/>
        </p:nvSpPr>
        <p:spPr bwMode="auto">
          <a:xfrm>
            <a:off x="692150" y="471488"/>
            <a:ext cx="60483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.法兰克王国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0038" y="425450"/>
            <a:ext cx="61468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3713" y="1308100"/>
            <a:ext cx="4440237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文本框 3"/>
          <p:cNvSpPr txBox="1">
            <a:spLocks noChangeArrowheads="1"/>
          </p:cNvSpPr>
          <p:nvPr/>
        </p:nvSpPr>
        <p:spPr bwMode="auto">
          <a:xfrm>
            <a:off x="7370763" y="4584700"/>
            <a:ext cx="338613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/>
              <a:t>克洛维(约466-511)</a:t>
            </a:r>
          </a:p>
        </p:txBody>
      </p:sp>
      <p:sp>
        <p:nvSpPr>
          <p:cNvPr id="32772" name="文本框 4"/>
          <p:cNvSpPr txBox="1">
            <a:spLocks noChangeArrowheads="1"/>
          </p:cNvSpPr>
          <p:nvPr/>
        </p:nvSpPr>
        <p:spPr bwMode="auto">
          <a:xfrm>
            <a:off x="1681163" y="4953000"/>
            <a:ext cx="338613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/>
              <a:t>5-6世纪的法兰克王国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6151"/>
          <p:cNvSpPr txBox="1">
            <a:spLocks noChangeArrowheads="1"/>
          </p:cNvSpPr>
          <p:nvPr/>
        </p:nvSpPr>
        <p:spPr bwMode="auto">
          <a:xfrm>
            <a:off x="673100" y="471488"/>
            <a:ext cx="60483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.封君与封臣</a:t>
            </a:r>
          </a:p>
        </p:txBody>
      </p:sp>
      <p:sp>
        <p:nvSpPr>
          <p:cNvPr id="33794" name="文本框 4"/>
          <p:cNvSpPr txBox="1">
            <a:spLocks noChangeArrowheads="1"/>
          </p:cNvSpPr>
          <p:nvPr/>
        </p:nvSpPr>
        <p:spPr bwMode="auto">
          <a:xfrm>
            <a:off x="928688" y="1562100"/>
            <a:ext cx="9507537" cy="366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1D4B1C"/>
                </a:solidFill>
                <a:latin typeface="方正楷体_GBK" pitchFamily="65" charset="-122"/>
                <a:ea typeface="方正楷体_GBK" pitchFamily="65" charset="-122"/>
              </a:rPr>
              <a:t>1.废除了无条件分赠土地的制度，推行采邑制。把从叛乱贵族那里没收来的土地和一些教会的土地分赠给贵族,但他们必须要为国王服兵役,要履行臣民的义务，宣誓效忠。</a:t>
            </a:r>
            <a:endParaRPr lang="zh-CN" altLang="en-US" sz="2600">
              <a:solidFill>
                <a:srgbClr val="1D4B1C"/>
              </a:solidFill>
              <a:latin typeface="方正楷体_GBK" pitchFamily="65" charset="-122"/>
              <a:ea typeface="方正楷体_GBK" pitchFamily="65" charset="-122"/>
            </a:endParaRP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1D4B1C"/>
                </a:solidFill>
                <a:latin typeface="方正楷体_GBK" pitchFamily="65" charset="-122"/>
                <a:ea typeface="方正楷体_GBK" pitchFamily="65" charset="-122"/>
              </a:rPr>
              <a:t>2.采邑的赐予者也有义务保护忠心效力的受领者，使其不受他人的侵害。</a:t>
            </a:r>
            <a:endParaRPr lang="zh-CN" altLang="en-US" sz="2600">
              <a:solidFill>
                <a:srgbClr val="1D4B1C"/>
              </a:solidFill>
              <a:latin typeface="方正楷体_GBK" pitchFamily="65" charset="-122"/>
              <a:ea typeface="方正楷体_GBK" pitchFamily="65" charset="-122"/>
            </a:endParaRP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1D4B1C"/>
                </a:solidFill>
                <a:latin typeface="方正楷体_GBK" pitchFamily="65" charset="-122"/>
                <a:ea typeface="方正楷体_GBK" pitchFamily="65" charset="-122"/>
              </a:rPr>
              <a:t>3.规定采邑不得世袭，只限终身，而且如果受封者不履行义务或者死亡，赐于者有权收回采邑，终止封授关系，要是继续以前的关系。则必须重新分封</a:t>
            </a:r>
            <a:r>
              <a:rPr lang="zh-CN" altLang="en-US" sz="2600">
                <a:solidFill>
                  <a:srgbClr val="1C1A0E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</a:p>
        </p:txBody>
      </p:sp>
      <p:sp>
        <p:nvSpPr>
          <p:cNvPr id="33795" name="文本框 6"/>
          <p:cNvSpPr txBox="1">
            <a:spLocks noChangeArrowheads="1"/>
          </p:cNvSpPr>
          <p:nvPr/>
        </p:nvSpPr>
        <p:spPr bwMode="auto">
          <a:xfrm>
            <a:off x="928688" y="1055688"/>
            <a:ext cx="9507537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1.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背景</a:t>
            </a:r>
            <a:r>
              <a:rPr lang="zh-CN" altLang="en-US" sz="2600">
                <a:sym typeface="+mn-ea"/>
              </a:rPr>
              <a:t> </a:t>
            </a:r>
            <a:r>
              <a:rPr lang="zh-CN" altLang="en-US" sz="2400">
                <a:sym typeface="+mn-ea"/>
              </a:rPr>
              <a:t>8世纪前期，法兰克王国对土地的分封形式进行了改革。主要内容：</a:t>
            </a:r>
            <a:endParaRPr lang="zh-CN" altLang="en-US" sz="2400">
              <a:solidFill>
                <a:srgbClr val="0000FF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/>
      <p:bldP spid="337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6"/>
          <p:cNvSpPr txBox="1">
            <a:spLocks noChangeArrowheads="1"/>
          </p:cNvSpPr>
          <p:nvPr/>
        </p:nvSpPr>
        <p:spPr bwMode="auto">
          <a:xfrm>
            <a:off x="830263" y="276225"/>
            <a:ext cx="516731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2.交织的权利与义务</a:t>
            </a:r>
          </a:p>
        </p:txBody>
      </p:sp>
      <p:sp>
        <p:nvSpPr>
          <p:cNvPr id="34818" name="文本框 7"/>
          <p:cNvSpPr txBox="1">
            <a:spLocks noChangeArrowheads="1"/>
          </p:cNvSpPr>
          <p:nvPr/>
        </p:nvSpPr>
        <p:spPr bwMode="auto">
          <a:xfrm>
            <a:off x="830263" y="768350"/>
            <a:ext cx="4879975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（一）封臣对封君的义务</a:t>
            </a:r>
          </a:p>
        </p:txBody>
      </p:sp>
      <p:sp>
        <p:nvSpPr>
          <p:cNvPr id="34819" name="文本框 8"/>
          <p:cNvSpPr txBox="1">
            <a:spLocks noChangeArrowheads="1"/>
          </p:cNvSpPr>
          <p:nvPr/>
        </p:nvSpPr>
        <p:spPr bwMode="auto">
          <a:xfrm>
            <a:off x="1160463" y="1309688"/>
            <a:ext cx="10688637" cy="443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ea typeface="方正楷体_GBK" pitchFamily="65" charset="-122"/>
              </a:rPr>
              <a:t>无害，即不能加害封君的身体；</a:t>
            </a:r>
            <a:endParaRPr lang="en-US" altLang="zh-CN" sz="2400" b="1">
              <a:ea typeface="方正楷体_GBK" pitchFamily="65" charset="-122"/>
            </a:endParaRPr>
          </a:p>
          <a:p>
            <a:pPr>
              <a:buFont typeface="Arial" charset="0"/>
              <a:buNone/>
            </a:pPr>
            <a:r>
              <a:rPr lang="en-US" altLang="zh-CN" sz="2400" b="1">
                <a:ea typeface="方正楷体_GBK" pitchFamily="65" charset="-122"/>
              </a:rPr>
              <a:t>安全，保证封君安全，不能疏忽于防卫，不能背弃责任；</a:t>
            </a:r>
            <a:endParaRPr lang="en-US" altLang="zh-CN" sz="2400" b="1">
              <a:ea typeface="方正楷体_GBK" pitchFamily="65" charset="-122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ea typeface="方正楷体_GBK" pitchFamily="65" charset="-122"/>
              </a:rPr>
              <a:t>忠诚</a:t>
            </a:r>
            <a:r>
              <a:rPr lang="zh-CN" altLang="en-US" sz="2400" b="1">
                <a:ea typeface="方正楷体_GBK" pitchFamily="65" charset="-122"/>
              </a:rPr>
              <a:t>，</a:t>
            </a:r>
            <a:r>
              <a:rPr lang="en-US" altLang="zh-CN" sz="2400" b="1">
                <a:ea typeface="方正楷体_GBK" pitchFamily="65" charset="-122"/>
              </a:rPr>
              <a:t>尊敬、正直，不能在司法审判上做有害封君名誉的事情；</a:t>
            </a:r>
            <a:endParaRPr lang="en-US" altLang="zh-CN" sz="2400" b="1">
              <a:ea typeface="方正楷体_GBK" pitchFamily="65" charset="-122"/>
            </a:endParaRPr>
          </a:p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0000FF"/>
                </a:solidFill>
                <a:ea typeface="方正楷体_GBK" pitchFamily="65" charset="-122"/>
              </a:rPr>
              <a:t>服军役</a:t>
            </a:r>
            <a:r>
              <a:rPr lang="en-US" altLang="zh-CN" sz="2400" b="1">
                <a:ea typeface="方正楷体_GBK" pitchFamily="65" charset="-122"/>
              </a:rPr>
              <a:t>，身为封臣应该随时应召军事任务，其核心任务主要是防卫性的工作，一直应该维持到敌人退却；</a:t>
            </a:r>
            <a:endParaRPr lang="en-US" altLang="zh-CN" sz="2400" b="1">
              <a:ea typeface="方正楷体_GBK" pitchFamily="65" charset="-122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ea typeface="方正楷体_GBK" pitchFamily="65" charset="-122"/>
              </a:rPr>
              <a:t>提供金钱</a:t>
            </a:r>
            <a:r>
              <a:rPr lang="zh-CN" altLang="en-US" sz="2400" b="1">
                <a:ea typeface="方正楷体_GBK" pitchFamily="65" charset="-122"/>
              </a:rPr>
              <a:t>，</a:t>
            </a:r>
            <a:r>
              <a:rPr lang="en-US" altLang="zh-CN" sz="2400" b="1">
                <a:ea typeface="方正楷体_GBK" pitchFamily="65" charset="-122"/>
              </a:rPr>
              <a:t>这一内容广泛，比如封君情况紧急时给予金钱支持（也就是赎金），封君儿女授骑士礼、出嫁的排场费用，以及封君出行时的费用。</a:t>
            </a:r>
            <a:endParaRPr lang="en-US" altLang="zh-CN" sz="2400" b="1">
              <a:ea typeface="方正楷体_GBK" pitchFamily="65" charset="-122"/>
            </a:endParaRPr>
          </a:p>
          <a:p>
            <a:pPr>
              <a:buFont typeface="Arial" charset="0"/>
              <a:buNone/>
            </a:pPr>
            <a:r>
              <a:rPr lang="en-US" altLang="zh-CN" sz="2400" b="1">
                <a:ea typeface="方正楷体_GBK" pitchFamily="65" charset="-122"/>
              </a:rPr>
              <a:t>劝告，提出种种意见，使封君作出最合理的判断，而且事无巨细得一一过问。</a:t>
            </a:r>
            <a:endParaRPr lang="en-US" altLang="zh-CN" b="1"/>
          </a:p>
          <a:p>
            <a:pPr>
              <a:buFont typeface="Arial" charset="0"/>
              <a:buNone/>
            </a:pPr>
            <a:endParaRPr lang="en-US" altLang="zh-CN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18" grpId="0" bldLvl="0" animBg="1"/>
      <p:bldP spid="3481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1776</Words>
  <PresentationFormat>自定义</PresentationFormat>
  <Paragraphs>102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