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329" r:id="rId3"/>
    <p:sldId id="327" r:id="rId4"/>
    <p:sldId id="330" r:id="rId5"/>
    <p:sldId id="331" r:id="rId6"/>
    <p:sldId id="324" r:id="rId7"/>
    <p:sldId id="304" r:id="rId8"/>
    <p:sldId id="305" r:id="rId9"/>
    <p:sldId id="262" r:id="rId10"/>
    <p:sldId id="322" r:id="rId11"/>
    <p:sldId id="267" r:id="rId12"/>
    <p:sldId id="268" r:id="rId13"/>
    <p:sldId id="269" r:id="rId14"/>
    <p:sldId id="323" r:id="rId15"/>
    <p:sldId id="306" r:id="rId16"/>
    <p:sldId id="276" r:id="rId17"/>
    <p:sldId id="307" r:id="rId18"/>
    <p:sldId id="272" r:id="rId19"/>
    <p:sldId id="273" r:id="rId20"/>
    <p:sldId id="275" r:id="rId21"/>
    <p:sldId id="277" r:id="rId22"/>
    <p:sldId id="278" r:id="rId23"/>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4704" autoAdjust="0"/>
  </p:normalViewPr>
  <p:slideViewPr>
    <p:cSldViewPr snapToGrid="0">
      <p:cViewPr varScale="1">
        <p:scale>
          <a:sx n="80" d="100"/>
          <a:sy n="80" d="100"/>
        </p:scale>
        <p:origin x="-864"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078163"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zh-CN" altLang="en-US"/>
          </a:p>
        </p:txBody>
      </p:sp>
      <p:sp>
        <p:nvSpPr>
          <p:cNvPr id="37891" name="Rectangle 3"/>
          <p:cNvSpPr>
            <a:spLocks noGrp="1" noChangeArrowheads="1"/>
          </p:cNvSpPr>
          <p:nvPr>
            <p:ph type="dt" idx="1"/>
          </p:nvPr>
        </p:nvSpPr>
        <p:spPr bwMode="auto">
          <a:xfrm>
            <a:off x="4024313" y="0"/>
            <a:ext cx="3078162"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28789DF9-29C6-495D-BEFA-94F2D442C14A}" type="datetimeFigureOut">
              <a:rPr lang="zh-CN" altLang="en-US"/>
              <a:pPr/>
              <a:t>2018/9/14</a:t>
            </a:fld>
            <a:endParaRPr lang="en-US" altLang="zh-CN"/>
          </a:p>
        </p:txBody>
      </p:sp>
      <p:sp>
        <p:nvSpPr>
          <p:cNvPr id="37892" name="Rectangle 4"/>
          <p:cNvSpPr>
            <a:spLocks noRot="1" noChangeArrowheads="1" noTextEdit="1"/>
          </p:cNvSpPr>
          <p:nvPr>
            <p:ph type="sldImg" idx="2"/>
          </p:nvPr>
        </p:nvSpPr>
        <p:spPr bwMode="auto">
          <a:xfrm>
            <a:off x="142875" y="768350"/>
            <a:ext cx="6818313" cy="3836988"/>
          </a:xfrm>
          <a:prstGeom prst="rect">
            <a:avLst/>
          </a:prstGeom>
          <a:noFill/>
          <a:ln w="9525">
            <a:solidFill>
              <a:srgbClr val="000000"/>
            </a:solidFill>
            <a:miter lim="800000"/>
            <a:headEnd/>
            <a:tailEnd/>
          </a:ln>
          <a:effectLst/>
        </p:spPr>
      </p:sp>
      <p:sp>
        <p:nvSpPr>
          <p:cNvPr id="37893" name="Rectangle 5"/>
          <p:cNvSpPr>
            <a:spLocks noGrp="1" noChangeArrowheads="1"/>
          </p:cNvSpPr>
          <p:nvPr>
            <p:ph type="body" sz="quarter" idx="3"/>
          </p:nvPr>
        </p:nvSpPr>
        <p:spPr bwMode="auto">
          <a:xfrm>
            <a:off x="711200" y="4860925"/>
            <a:ext cx="5683250" cy="46053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7894" name="Rectangle 6"/>
          <p:cNvSpPr>
            <a:spLocks noGrp="1" noChangeArrowheads="1"/>
          </p:cNvSpPr>
          <p:nvPr>
            <p:ph type="ftr" sz="quarter" idx="4"/>
          </p:nvPr>
        </p:nvSpPr>
        <p:spPr bwMode="auto">
          <a:xfrm>
            <a:off x="0" y="9721850"/>
            <a:ext cx="3078163"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ltLang="zh-CN"/>
          </a:p>
        </p:txBody>
      </p:sp>
      <p:sp>
        <p:nvSpPr>
          <p:cNvPr id="37895" name="Rectangle 7"/>
          <p:cNvSpPr>
            <a:spLocks noGrp="1" noChangeArrowheads="1"/>
          </p:cNvSpPr>
          <p:nvPr>
            <p:ph type="sldNum" sz="quarter" idx="5"/>
          </p:nvPr>
        </p:nvSpPr>
        <p:spPr bwMode="auto">
          <a:xfrm>
            <a:off x="4024313" y="9721850"/>
            <a:ext cx="3078162"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A790F335-8EC7-423F-B8F0-7BDE20C0B687}"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Ro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Ro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92EDD4D-401C-4F59-9F86-A700F63BD92F}" type="datetimeFigureOut">
              <a:rPr lang="zh-CN" altLang="en-US"/>
              <a:pPr>
                <a:defRPr/>
              </a:pPr>
              <a:t>2018/9/14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C49F541-3C30-4BAE-A204-7D6F74A638E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89D2B0CF-746D-4275-B51B-2F07285C332F}" type="datetimeFigureOut">
              <a:rPr lang="zh-CN" altLang="en-US"/>
              <a:pPr>
                <a:defRPr/>
              </a:pPr>
              <a:t>2018/9/14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7E8500A-C4B1-4F2C-AA39-7411D1A6744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defRPr noProof="1">
                <a:latin typeface="Arial" panose="020B0604020202020204" pitchFamily="34" charset="0"/>
              </a:defRPr>
            </a:lvl1pPr>
          </a:lstStyle>
          <a:p>
            <a:pPr>
              <a:defRPr/>
            </a:pPr>
            <a:endParaRPr lang="zh-CN" altLang="en-US"/>
          </a:p>
        </p:txBody>
      </p:sp>
      <p:sp>
        <p:nvSpPr>
          <p:cNvPr id="3" name="页脚占位符 2"/>
          <p:cNvSpPr>
            <a:spLocks noGrp="1"/>
          </p:cNvSpPr>
          <p:nvPr>
            <p:ph type="ftr" sz="quarter" idx="11"/>
          </p:nvPr>
        </p:nvSpPr>
        <p:spPr/>
        <p:txBody>
          <a:bodyPr/>
          <a:lstStyle>
            <a:lvl1pPr fontAlgn="base">
              <a:defRPr noProof="1">
                <a:latin typeface="Arial" panose="020B0604020202020204" pitchFamily="34" charset="0"/>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defRPr noProof="1">
                <a:latin typeface="Arial" panose="020B0604020202020204" pitchFamily="34" charset="0"/>
              </a:defRPr>
            </a:lvl1pPr>
          </a:lstStyle>
          <a:p>
            <a:pPr>
              <a:defRPr/>
            </a:pPr>
            <a:fld id="{18D009A9-6420-43B0-9706-5420D67FDE3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84579A-9F57-4CD2-A81C-B195B8FF0145}" type="datetimeFigureOut">
              <a:rPr lang="zh-CN" altLang="en-US"/>
              <a:pPr>
                <a:defRPr/>
              </a:pPr>
              <a:t>2018/9/14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D2C9471-248A-4415-9A1E-AC3BE7EDCE2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4A27D37-ACAB-4734-BD47-4AE0E77B41D1}" type="datetimeFigureOut">
              <a:rPr lang="zh-CN" altLang="en-US"/>
              <a:pPr>
                <a:defRPr/>
              </a:pPr>
              <a:t>2018/9/14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E1B605-239C-4A5C-8CCA-AEA00196EA49}"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C09DBD7-EC06-4C7A-965E-1D791237FA43}" type="datetimeFigureOut">
              <a:rPr lang="zh-CN" altLang="en-US"/>
              <a:pPr>
                <a:defRPr/>
              </a:pPr>
              <a:t>2018/9/14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F15D3EB-453B-457A-AE37-D6B1473EE9CD}"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CAFDF77-5E44-4E6B-B2BF-FDE9C005EEE2}" type="datetimeFigureOut">
              <a:rPr lang="zh-CN" altLang="en-US"/>
              <a:pPr>
                <a:defRPr/>
              </a:pPr>
              <a:t>2018/9/14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F8A0005-AA0E-482F-98E9-DE31E87DDFE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64295A9-B7DD-40E4-98FF-0FD14C370931}" type="datetimeFigureOut">
              <a:rPr lang="zh-CN" altLang="en-US"/>
              <a:pPr>
                <a:defRPr/>
              </a:pPr>
              <a:t>2018/9/14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BCE86AC-56FF-4CDF-A3CC-2237570C4CF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3E65C26-D042-4ABD-B2BC-03FA0ABE84C1}" type="datetimeFigureOut">
              <a:rPr lang="zh-CN" altLang="en-US"/>
              <a:pPr>
                <a:defRPr/>
              </a:pPr>
              <a:t>2018/9/14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AF3FEBF-C021-431E-A237-926CBEBA2BB8}"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9F98074-552C-4F5D-8237-A77C124D8760}" type="datetimeFigureOut">
              <a:rPr lang="zh-CN" altLang="en-US"/>
              <a:pPr>
                <a:defRPr/>
              </a:pPr>
              <a:t>2018/9/14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B28B2E8-1BB4-4BFD-BE53-667FFEE71007}"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3172546-A3BC-467F-9B34-390AB52160A2}" type="datetimeFigureOut">
              <a:rPr lang="zh-CN" altLang="en-US"/>
              <a:pPr>
                <a:defRPr/>
              </a:pPr>
              <a:t>2018/9/14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A9A48FE-E057-4F07-8BE0-02955026E3B6}"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283D85D2-CC5B-4C08-9A84-208067963D35}" type="datetimeFigureOut">
              <a:rPr lang="zh-CN" altLang="en-US"/>
              <a:pPr>
                <a:defRPr/>
              </a:pPr>
              <a:t>2018/9/14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A568642F-4B63-4DF4-AB19-A2C846576F8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284163" y="2686050"/>
            <a:ext cx="10863262" cy="2387600"/>
          </a:xfrm>
        </p:spPr>
        <p:txBody>
          <a:bodyPr rtlCol="0">
            <a:normAutofit fontScale="90000"/>
          </a:bodyPr>
          <a:lstStyle/>
          <a:p>
            <a:pPr fontAlgn="auto">
              <a:spcAft>
                <a:spcPts val="0"/>
              </a:spcAft>
              <a:defRPr/>
            </a:pPr>
            <a:r>
              <a:rPr lang="zh-CN" altLang="en-US" b="1" dirty="0" smtClean="0">
                <a:sym typeface="+mn-ea"/>
              </a:rPr>
              <a:t>第</a:t>
            </a:r>
            <a:r>
              <a:rPr lang="en-US" altLang="zh-CN" b="1" dirty="0" smtClean="0">
                <a:sym typeface="+mn-ea"/>
              </a:rPr>
              <a:t>7</a:t>
            </a:r>
            <a:r>
              <a:rPr lang="zh-CN" altLang="en-US" b="1" dirty="0" smtClean="0">
                <a:sym typeface="+mn-ea"/>
              </a:rPr>
              <a:t>课  基督教的兴起和法兰克王国</a:t>
            </a:r>
            <a:r>
              <a:rPr lang="zh-CN" altLang="en-US" b="1" dirty="0"/>
              <a:t/>
            </a:r>
            <a:br>
              <a:rPr lang="zh-CN" altLang="en-US" b="1" dirty="0"/>
            </a:b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6153"/>
          <p:cNvSpPr txBox="1">
            <a:spLocks noChangeArrowheads="1"/>
          </p:cNvSpPr>
          <p:nvPr/>
        </p:nvSpPr>
        <p:spPr bwMode="auto">
          <a:xfrm>
            <a:off x="311150" y="1562100"/>
            <a:ext cx="9994900" cy="2060575"/>
          </a:xfrm>
          <a:prstGeom prst="rect">
            <a:avLst/>
          </a:prstGeom>
          <a:noFill/>
          <a:ln w="9525">
            <a:noFill/>
            <a:miter lim="800000"/>
            <a:headEnd/>
            <a:tailEnd/>
          </a:ln>
        </p:spPr>
        <p:txBody>
          <a:bodyPr>
            <a:spAutoFit/>
          </a:bodyPr>
          <a:lstStyle/>
          <a:p>
            <a:pPr>
              <a:spcBef>
                <a:spcPct val="50000"/>
              </a:spcBef>
            </a:pPr>
            <a:r>
              <a:rPr lang="zh-CN" altLang="en-US" sz="3200" b="1">
                <a:latin typeface="宋体" charset="-122"/>
              </a:rPr>
              <a:t>（</a:t>
            </a:r>
            <a:r>
              <a:rPr lang="en-US" altLang="zh-CN" sz="3200" b="1">
                <a:latin typeface="宋体" charset="-122"/>
              </a:rPr>
              <a:t>1</a:t>
            </a:r>
            <a:r>
              <a:rPr lang="zh-CN" altLang="en-US" sz="3200" b="1">
                <a:latin typeface="宋体" charset="-122"/>
              </a:rPr>
              <a:t>）皈依基督教，承认罗马教会在欧洲的重要地位；</a:t>
            </a:r>
            <a:endParaRPr lang="en-US" altLang="zh-CN" sz="3200" b="1">
              <a:latin typeface="宋体" charset="-122"/>
            </a:endParaRPr>
          </a:p>
          <a:p>
            <a:pPr>
              <a:spcBef>
                <a:spcPct val="50000"/>
              </a:spcBef>
            </a:pPr>
            <a:endParaRPr lang="en-US" altLang="zh-CN" sz="3200" b="1">
              <a:latin typeface="宋体" charset="-122"/>
            </a:endParaRPr>
          </a:p>
          <a:p>
            <a:pPr>
              <a:spcBef>
                <a:spcPct val="50000"/>
              </a:spcBef>
            </a:pPr>
            <a:endParaRPr lang="en-US" altLang="zh-CN" sz="3200" b="1">
              <a:latin typeface="宋体" charset="-122"/>
            </a:endParaRPr>
          </a:p>
        </p:txBody>
      </p:sp>
      <p:sp>
        <p:nvSpPr>
          <p:cNvPr id="21506" name="矩形 7197"/>
          <p:cNvSpPr>
            <a:spLocks noChangeArrowheads="1"/>
          </p:cNvSpPr>
          <p:nvPr/>
        </p:nvSpPr>
        <p:spPr bwMode="auto">
          <a:xfrm>
            <a:off x="311150" y="227013"/>
            <a:ext cx="4246563" cy="584200"/>
          </a:xfrm>
          <a:prstGeom prst="rect">
            <a:avLst/>
          </a:prstGeom>
          <a:noFill/>
          <a:ln w="9525">
            <a:noFill/>
            <a:miter lim="800000"/>
            <a:headEnd/>
            <a:tailEnd/>
          </a:ln>
        </p:spPr>
        <p:txBody>
          <a:bodyPr wrap="none">
            <a:spAutoFit/>
          </a:bodyPr>
          <a:lstStyle/>
          <a:p>
            <a:r>
              <a:rPr lang="zh-CN" altLang="en-US" sz="3200">
                <a:solidFill>
                  <a:srgbClr val="0000FF"/>
                </a:solidFill>
                <a:latin typeface="微软雅黑" pitchFamily="34" charset="-122"/>
                <a:ea typeface="微软雅黑" pitchFamily="34" charset="-122"/>
                <a:sym typeface="宋体" charset="-122"/>
              </a:rPr>
              <a:t>克洛维巩固统治的措施</a:t>
            </a:r>
            <a:endParaRPr lang="zh-CN" altLang="zh-CN" sz="3200">
              <a:solidFill>
                <a:srgbClr val="0000FF"/>
              </a:solidFill>
              <a:latin typeface="微软雅黑" pitchFamily="34" charset="-122"/>
              <a:ea typeface="微软雅黑" pitchFamily="34" charset="-122"/>
              <a:sym typeface="宋体" charset="-122"/>
            </a:endParaRPr>
          </a:p>
        </p:txBody>
      </p:sp>
      <p:sp>
        <p:nvSpPr>
          <p:cNvPr id="21507" name="文本框 2"/>
          <p:cNvSpPr txBox="1">
            <a:spLocks noChangeArrowheads="1"/>
          </p:cNvSpPr>
          <p:nvPr/>
        </p:nvSpPr>
        <p:spPr bwMode="auto">
          <a:xfrm>
            <a:off x="620713" y="4079875"/>
            <a:ext cx="10423525" cy="1076325"/>
          </a:xfrm>
          <a:prstGeom prst="rect">
            <a:avLst/>
          </a:prstGeom>
          <a:noFill/>
          <a:ln w="9525">
            <a:noFill/>
            <a:miter lim="800000"/>
            <a:headEnd/>
            <a:tailEnd/>
          </a:ln>
        </p:spPr>
        <p:txBody>
          <a:bodyPr>
            <a:spAutoFit/>
          </a:bodyPr>
          <a:lstStyle/>
          <a:p>
            <a:r>
              <a:rPr lang="zh-CN" altLang="en-US" sz="3200" b="1">
                <a:latin typeface="宋体" charset="-122"/>
              </a:rPr>
              <a:t>（</a:t>
            </a:r>
            <a:r>
              <a:rPr lang="en-US" altLang="zh-CN" sz="3200" b="1">
                <a:latin typeface="宋体" charset="-122"/>
              </a:rPr>
              <a:t>2</a:t>
            </a:r>
            <a:r>
              <a:rPr lang="zh-CN" altLang="en-US" sz="3200" b="1">
                <a:latin typeface="宋体" charset="-122"/>
              </a:rPr>
              <a:t>）保留原来罗马大地主的土地，把国有土地和无主土地赐给教会和部下；</a:t>
            </a:r>
            <a:endParaRPr lang="zh-CN" altLang="en-US" sz="3200"/>
          </a:p>
        </p:txBody>
      </p:sp>
      <p:sp>
        <p:nvSpPr>
          <p:cNvPr id="5" name="椭圆形标注 4"/>
          <p:cNvSpPr/>
          <p:nvPr/>
        </p:nvSpPr>
        <p:spPr>
          <a:xfrm>
            <a:off x="5334000" y="-98425"/>
            <a:ext cx="4968875" cy="1439863"/>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3200" b="1" noProof="1">
                <a:solidFill>
                  <a:srgbClr val="FF0000"/>
                </a:solidFill>
              </a:rPr>
              <a:t>整个法兰克王国都信仰了基督教</a:t>
            </a:r>
          </a:p>
        </p:txBody>
      </p:sp>
      <p:sp>
        <p:nvSpPr>
          <p:cNvPr id="6" name="椭圆形标注 5"/>
          <p:cNvSpPr/>
          <p:nvPr/>
        </p:nvSpPr>
        <p:spPr>
          <a:xfrm>
            <a:off x="4344988" y="2038350"/>
            <a:ext cx="7380287" cy="187325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800" b="1" noProof="1">
                <a:solidFill>
                  <a:srgbClr val="FF0000"/>
                </a:solidFill>
              </a:rPr>
              <a:t>取得了罗马教会、信基督教的高卢罗马人和部下的广泛支持</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06675" y="385763"/>
            <a:ext cx="10515600" cy="1325562"/>
          </a:xfrm>
        </p:spPr>
        <p:txBody>
          <a:bodyPr/>
          <a:lstStyle/>
          <a:p>
            <a:pPr algn="ctr"/>
            <a:r>
              <a:rPr lang="zh-CN" altLang="en-US" sz="7200" b="1" smtClean="0">
                <a:solidFill>
                  <a:srgbClr val="FF0000"/>
                </a:solidFill>
              </a:rPr>
              <a:t>封君与封臣</a:t>
            </a:r>
          </a:p>
        </p:txBody>
      </p:sp>
      <p:sp>
        <p:nvSpPr>
          <p:cNvPr id="4" name="内容占位符 3"/>
          <p:cNvSpPr>
            <a:spLocks noGrp="1"/>
          </p:cNvSpPr>
          <p:nvPr>
            <p:ph sz="half" idx="1"/>
          </p:nvPr>
        </p:nvSpPr>
        <p:spPr>
          <a:xfrm>
            <a:off x="4370388" y="2195513"/>
            <a:ext cx="3098800" cy="530225"/>
          </a:xfrm>
        </p:spPr>
        <p:txBody>
          <a:bodyPr/>
          <a:lstStyle/>
          <a:p>
            <a:r>
              <a:rPr lang="zh-CN" altLang="en-US" sz="4400" b="1" smtClean="0"/>
              <a:t>改革前</a:t>
            </a:r>
          </a:p>
        </p:txBody>
      </p:sp>
      <p:sp>
        <p:nvSpPr>
          <p:cNvPr id="5" name="内容占位符 4"/>
          <p:cNvSpPr>
            <a:spLocks noGrp="1"/>
          </p:cNvSpPr>
          <p:nvPr>
            <p:ph sz="half" idx="2"/>
          </p:nvPr>
        </p:nvSpPr>
        <p:spPr>
          <a:xfrm>
            <a:off x="4291013" y="4965700"/>
            <a:ext cx="2608262" cy="706438"/>
          </a:xfrm>
        </p:spPr>
        <p:txBody>
          <a:bodyPr/>
          <a:lstStyle/>
          <a:p>
            <a:r>
              <a:rPr lang="zh-CN" altLang="en-US" sz="4400" b="1" smtClean="0"/>
              <a:t>改革后</a:t>
            </a:r>
          </a:p>
        </p:txBody>
      </p:sp>
      <p:sp>
        <p:nvSpPr>
          <p:cNvPr id="8" name="矩形 7"/>
          <p:cNvSpPr/>
          <p:nvPr/>
        </p:nvSpPr>
        <p:spPr>
          <a:xfrm>
            <a:off x="7272655" y="2195195"/>
            <a:ext cx="2735580" cy="706755"/>
          </a:xfrm>
          <a:prstGeom prst="rect">
            <a:avLst/>
          </a:prstGeom>
          <a:noFill/>
          <a:ln>
            <a:noFill/>
          </a:ln>
        </p:spPr>
        <p:txBody>
          <a:bodyPr wrap="none">
            <a:spAutoFit/>
          </a:bodyPr>
          <a:lstStyle/>
          <a:p>
            <a:pPr algn="ctr" fontAlgn="auto">
              <a:spcBef>
                <a:spcPts val="0"/>
              </a:spcBef>
              <a:spcAft>
                <a:spcPts val="0"/>
              </a:spcAft>
              <a:defRPr/>
            </a:pPr>
            <a:r>
              <a:rPr lang="zh-CN" altLang="en-US" sz="4000" b="1">
                <a:ln w="22225">
                  <a:solidFill>
                    <a:schemeClr val="accent2"/>
                  </a:solidFill>
                  <a:prstDash val="solid"/>
                </a:ln>
                <a:solidFill>
                  <a:schemeClr val="accent2">
                    <a:lumMod val="40000"/>
                    <a:lumOff val="60000"/>
                  </a:schemeClr>
                </a:solidFill>
                <a:latin typeface="+mn-lt"/>
                <a:ea typeface="+mn-ea"/>
              </a:rPr>
              <a:t>无偿的赏赐</a:t>
            </a:r>
          </a:p>
        </p:txBody>
      </p:sp>
      <p:sp>
        <p:nvSpPr>
          <p:cNvPr id="10" name="矩形 9"/>
          <p:cNvSpPr/>
          <p:nvPr/>
        </p:nvSpPr>
        <p:spPr>
          <a:xfrm>
            <a:off x="7537450" y="4965700"/>
            <a:ext cx="2735580" cy="706755"/>
          </a:xfrm>
          <a:prstGeom prst="rect">
            <a:avLst/>
          </a:prstGeom>
          <a:noFill/>
          <a:ln>
            <a:noFill/>
          </a:ln>
        </p:spPr>
        <p:txBody>
          <a:bodyPr wrap="none">
            <a:spAutoFit/>
          </a:bodyPr>
          <a:lstStyle/>
          <a:p>
            <a:pPr algn="ctr" fontAlgn="auto">
              <a:spcBef>
                <a:spcPts val="0"/>
              </a:spcBef>
              <a:spcAft>
                <a:spcPts val="0"/>
              </a:spcAft>
              <a:defRPr/>
            </a:pPr>
            <a:r>
              <a:rPr lang="zh-CN" altLang="en-US" sz="4000" b="1">
                <a:ln w="22225">
                  <a:solidFill>
                    <a:schemeClr val="accent2"/>
                  </a:solidFill>
                  <a:prstDash val="solid"/>
                </a:ln>
                <a:solidFill>
                  <a:schemeClr val="accent2">
                    <a:lumMod val="40000"/>
                    <a:lumOff val="60000"/>
                  </a:schemeClr>
                </a:solidFill>
                <a:latin typeface="+mn-lt"/>
                <a:ea typeface="+mn-ea"/>
              </a:rPr>
              <a:t>有偿的封赏</a:t>
            </a:r>
          </a:p>
        </p:txBody>
      </p:sp>
      <p:pic>
        <p:nvPicPr>
          <p:cNvPr id="22534" name="内容占位符 19" descr="a8014c086e061d95f00924837bf40ad162d9ca3a[1]"/>
          <p:cNvPicPr>
            <a:picLocks noChangeAspect="1"/>
          </p:cNvPicPr>
          <p:nvPr/>
        </p:nvPicPr>
        <p:blipFill>
          <a:blip r:embed="rId2"/>
          <a:srcRect/>
          <a:stretch>
            <a:fillRect/>
          </a:stretch>
        </p:blipFill>
        <p:spPr bwMode="auto">
          <a:xfrm>
            <a:off x="3175" y="-4763"/>
            <a:ext cx="3792538" cy="5919788"/>
          </a:xfrm>
          <a:prstGeom prst="rect">
            <a:avLst/>
          </a:prstGeom>
          <a:noFill/>
          <a:ln w="9525">
            <a:noFill/>
            <a:miter lim="800000"/>
            <a:headEnd/>
            <a:tailEnd/>
          </a:ln>
        </p:spPr>
      </p:pic>
      <p:sp>
        <p:nvSpPr>
          <p:cNvPr id="22535" name="文本框 5"/>
          <p:cNvSpPr txBox="1">
            <a:spLocks noChangeArrowheads="1"/>
          </p:cNvSpPr>
          <p:nvPr/>
        </p:nvSpPr>
        <p:spPr bwMode="auto">
          <a:xfrm>
            <a:off x="377825" y="6207125"/>
            <a:ext cx="2336800" cy="582613"/>
          </a:xfrm>
          <a:prstGeom prst="rect">
            <a:avLst/>
          </a:prstGeom>
          <a:noFill/>
          <a:ln w="9525">
            <a:noFill/>
            <a:miter lim="800000"/>
            <a:headEnd/>
            <a:tailEnd/>
          </a:ln>
        </p:spPr>
        <p:txBody>
          <a:bodyPr>
            <a:spAutoFit/>
          </a:bodyPr>
          <a:lstStyle/>
          <a:p>
            <a:pPr algn="ctr"/>
            <a:r>
              <a:rPr lang="zh-CN" altLang="en-US" sz="3200" b="1">
                <a:latin typeface="Calibri" pitchFamily="34" charset="0"/>
              </a:rPr>
              <a:t>查理</a:t>
            </a:r>
            <a:r>
              <a:rPr lang="en-US" altLang="zh-CN" sz="3200" b="1">
                <a:latin typeface="Calibri" pitchFamily="34" charset="0"/>
              </a:rPr>
              <a:t>·</a:t>
            </a:r>
            <a:r>
              <a:rPr lang="zh-CN" altLang="en-US" sz="3200" b="1">
                <a:latin typeface="Calibri" pitchFamily="34" charset="0"/>
              </a:rPr>
              <a:t>马特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trips(downLeft)">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838200" y="-25400"/>
            <a:ext cx="10515600" cy="1325563"/>
          </a:xfrm>
        </p:spPr>
        <p:txBody>
          <a:bodyPr/>
          <a:lstStyle/>
          <a:p>
            <a:pPr algn="ctr"/>
            <a:r>
              <a:rPr lang="zh-CN" altLang="en-US" b="1" smtClean="0">
                <a:sym typeface="+mn-ea"/>
              </a:rPr>
              <a:t>封君与封臣</a:t>
            </a:r>
            <a:endParaRPr lang="zh-CN" altLang="en-US" smtClean="0"/>
          </a:p>
        </p:txBody>
      </p:sp>
      <p:sp>
        <p:nvSpPr>
          <p:cNvPr id="4" name="内容占位符 3"/>
          <p:cNvSpPr>
            <a:spLocks noGrp="1"/>
          </p:cNvSpPr>
          <p:nvPr>
            <p:ph sz="half" idx="2"/>
          </p:nvPr>
        </p:nvSpPr>
        <p:spPr>
          <a:xfrm>
            <a:off x="6064250" y="1119188"/>
            <a:ext cx="5854700" cy="5464175"/>
          </a:xfrm>
        </p:spPr>
        <p:txBody>
          <a:bodyPr rtlCol="0">
            <a:normAutofit lnSpcReduction="20000"/>
          </a:bodyPr>
          <a:lstStyle/>
          <a:p>
            <a:pPr fontAlgn="auto">
              <a:spcAft>
                <a:spcPts val="0"/>
              </a:spcAft>
              <a:buFont typeface="Arial" panose="020B0604020202020204" pitchFamily="34" charset="0"/>
              <a:buChar char="•"/>
              <a:defRPr/>
            </a:pPr>
            <a:r>
              <a:rPr lang="en-US" altLang="zh-CN" b="1"/>
              <a:t>1</a:t>
            </a:r>
            <a:r>
              <a:rPr lang="zh-CN" altLang="en-US" b="1"/>
              <a:t>、封君与封臣分别有怎样的义务？</a:t>
            </a:r>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r>
              <a:rPr lang="en-US" altLang="zh-CN" b="1"/>
              <a:t>2</a:t>
            </a:r>
            <a:r>
              <a:rPr lang="zh-CN" altLang="en-US" b="1"/>
              <a:t>、</a:t>
            </a:r>
            <a:r>
              <a:rPr lang="zh-CN" altLang="en-US" b="1">
                <a:sym typeface="+mn-ea"/>
              </a:rPr>
              <a:t>概括封君、封臣关系的特点。</a:t>
            </a: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r>
              <a:rPr lang="en-US" altLang="zh-CN" b="1"/>
              <a:t>3</a:t>
            </a:r>
            <a:r>
              <a:rPr lang="zh-CN" altLang="en-US" b="1"/>
              <a:t>、</a:t>
            </a:r>
            <a:r>
              <a:rPr lang="zh-CN" altLang="en-US" b="1">
                <a:sym typeface="+mn-ea"/>
              </a:rPr>
              <a:t>封君与封臣关系的纽带是什么？</a:t>
            </a:r>
            <a:endParaRPr lang="zh-CN" altLang="en-US" b="1"/>
          </a:p>
          <a:p>
            <a:pPr marL="0" indent="0" fontAlgn="auto">
              <a:spcAft>
                <a:spcPts val="0"/>
              </a:spcAft>
              <a:buFont typeface="Arial" panose="020B0604020202020204" pitchFamily="34" charset="0"/>
              <a:buNone/>
              <a:defRPr/>
            </a:pPr>
            <a:endParaRPr lang="zh-CN" altLang="en-US" b="1"/>
          </a:p>
        </p:txBody>
      </p:sp>
      <p:pic>
        <p:nvPicPr>
          <p:cNvPr id="23555" name="内容占位符 8"/>
          <p:cNvPicPr>
            <a:picLocks noChangeAspect="1"/>
          </p:cNvPicPr>
          <p:nvPr>
            <p:ph sz="half" idx="1"/>
          </p:nvPr>
        </p:nvPicPr>
        <p:blipFill>
          <a:blip r:embed="rId2"/>
          <a:srcRect/>
          <a:stretch>
            <a:fillRect/>
          </a:stretch>
        </p:blipFill>
        <p:spPr>
          <a:xfrm>
            <a:off x="79375" y="1117600"/>
            <a:ext cx="5284788" cy="5654675"/>
          </a:xfrm>
        </p:spPr>
      </p:pic>
      <p:graphicFrame>
        <p:nvGraphicFramePr>
          <p:cNvPr id="6" name="表格 5"/>
          <p:cNvGraphicFramePr/>
          <p:nvPr/>
        </p:nvGraphicFramePr>
        <p:xfrm>
          <a:off x="6318250" y="1758950"/>
          <a:ext cx="5497513" cy="1860550"/>
        </p:xfrm>
        <a:graphic>
          <a:graphicData uri="http://schemas.openxmlformats.org/drawingml/2006/table">
            <a:tbl>
              <a:tblPr firstRow="1" bandRow="1">
                <a:tableStyleId>{5C22544A-7EE6-4342-B048-85BDC9FD1C3A}</a:tableStyleId>
              </a:tblPr>
              <a:tblGrid>
                <a:gridCol w="1071245"/>
                <a:gridCol w="4425315"/>
              </a:tblGrid>
              <a:tr h="620395">
                <a:tc>
                  <a:txBody>
                    <a:bodyPr/>
                    <a:lstStyle/>
                    <a:p>
                      <a:pPr>
                        <a:buNone/>
                      </a:pPr>
                      <a:endParaRPr lang="zh-CN" altLang="en-US"/>
                    </a:p>
                  </a:txBody>
                  <a:tcPr/>
                </a:tc>
                <a:tc>
                  <a:txBody>
                    <a:bodyPr/>
                    <a:lstStyle/>
                    <a:p>
                      <a:pPr algn="ctr">
                        <a:buNone/>
                      </a:pPr>
                      <a:r>
                        <a:rPr lang="zh-CN" altLang="en-US" sz="2800"/>
                        <a:t>义务</a:t>
                      </a:r>
                    </a:p>
                  </a:txBody>
                  <a:tcPr/>
                </a:tc>
              </a:tr>
              <a:tr h="620395">
                <a:tc>
                  <a:txBody>
                    <a:bodyPr/>
                    <a:lstStyle/>
                    <a:p>
                      <a:pPr>
                        <a:buNone/>
                      </a:pPr>
                      <a:r>
                        <a:rPr lang="zh-CN" altLang="en-US" sz="2800"/>
                        <a:t>封君</a:t>
                      </a:r>
                    </a:p>
                  </a:txBody>
                  <a:tcPr/>
                </a:tc>
                <a:tc>
                  <a:txBody>
                    <a:bodyPr/>
                    <a:lstStyle/>
                    <a:p>
                      <a:pPr algn="ctr">
                        <a:buNone/>
                      </a:pPr>
                      <a:endParaRPr lang="zh-CN" altLang="en-US" sz="2800"/>
                    </a:p>
                  </a:txBody>
                  <a:tcPr/>
                </a:tc>
              </a:tr>
              <a:tr h="620395">
                <a:tc>
                  <a:txBody>
                    <a:bodyPr/>
                    <a:lstStyle/>
                    <a:p>
                      <a:pPr>
                        <a:buNone/>
                      </a:pPr>
                      <a:r>
                        <a:rPr lang="zh-CN" altLang="en-US" sz="2800"/>
                        <a:t>封臣</a:t>
                      </a:r>
                    </a:p>
                  </a:txBody>
                  <a:tcPr/>
                </a:tc>
                <a:tc>
                  <a:txBody>
                    <a:bodyPr/>
                    <a:lstStyle/>
                    <a:p>
                      <a:pPr algn="ctr">
                        <a:buNone/>
                      </a:pPr>
                      <a:endParaRPr lang="zh-CN" altLang="en-US" sz="2800"/>
                    </a:p>
                  </a:txBody>
                  <a:tcPr/>
                </a:tc>
              </a:tr>
            </a:tbl>
          </a:graphicData>
        </a:graphic>
      </p:graphicFrame>
      <p:sp>
        <p:nvSpPr>
          <p:cNvPr id="7" name="文本框 6"/>
          <p:cNvSpPr txBox="1">
            <a:spLocks noChangeArrowheads="1"/>
          </p:cNvSpPr>
          <p:nvPr/>
        </p:nvSpPr>
        <p:spPr bwMode="auto">
          <a:xfrm>
            <a:off x="7445375" y="2949575"/>
            <a:ext cx="4473575" cy="522288"/>
          </a:xfrm>
          <a:prstGeom prst="rect">
            <a:avLst/>
          </a:prstGeom>
          <a:noFill/>
          <a:ln w="9525">
            <a:noFill/>
            <a:miter lim="800000"/>
            <a:headEnd/>
            <a:tailEnd/>
          </a:ln>
        </p:spPr>
        <p:txBody>
          <a:bodyPr wrap="none">
            <a:spAutoFit/>
          </a:bodyPr>
          <a:lstStyle/>
          <a:p>
            <a:r>
              <a:rPr lang="zh-CN" altLang="en-US" sz="2800" b="1">
                <a:solidFill>
                  <a:srgbClr val="FF0000"/>
                </a:solidFill>
                <a:latin typeface="Calibri" pitchFamily="34" charset="0"/>
                <a:sym typeface="+mn-ea"/>
              </a:rPr>
              <a:t>效忠、服兵役、提供金钱等</a:t>
            </a:r>
          </a:p>
        </p:txBody>
      </p:sp>
      <p:sp>
        <p:nvSpPr>
          <p:cNvPr id="8" name="文本框 7"/>
          <p:cNvSpPr txBox="1">
            <a:spLocks noChangeArrowheads="1"/>
          </p:cNvSpPr>
          <p:nvPr/>
        </p:nvSpPr>
        <p:spPr bwMode="auto">
          <a:xfrm>
            <a:off x="7529513" y="2428875"/>
            <a:ext cx="3757612" cy="520700"/>
          </a:xfrm>
          <a:prstGeom prst="rect">
            <a:avLst/>
          </a:prstGeom>
          <a:noFill/>
          <a:ln w="9525">
            <a:noFill/>
            <a:miter lim="800000"/>
            <a:headEnd/>
            <a:tailEnd/>
          </a:ln>
        </p:spPr>
        <p:txBody>
          <a:bodyPr wrap="none">
            <a:spAutoFit/>
          </a:bodyPr>
          <a:lstStyle/>
          <a:p>
            <a:r>
              <a:rPr lang="zh-CN" altLang="en-US" sz="2800" b="1">
                <a:solidFill>
                  <a:srgbClr val="FF0000"/>
                </a:solidFill>
                <a:latin typeface="Calibri" pitchFamily="34" charset="0"/>
                <a:sym typeface="+mn-ea"/>
              </a:rPr>
              <a:t>给予土地、提供保护等</a:t>
            </a:r>
          </a:p>
        </p:txBody>
      </p:sp>
      <p:sp>
        <p:nvSpPr>
          <p:cNvPr id="23572" name="文本框 2"/>
          <p:cNvSpPr txBox="1">
            <a:spLocks noChangeArrowheads="1"/>
          </p:cNvSpPr>
          <p:nvPr/>
        </p:nvSpPr>
        <p:spPr bwMode="auto">
          <a:xfrm>
            <a:off x="3854450" y="1754188"/>
            <a:ext cx="1174750" cy="368300"/>
          </a:xfrm>
          <a:prstGeom prst="rect">
            <a:avLst/>
          </a:prstGeom>
          <a:noFill/>
          <a:ln w="9525">
            <a:noFill/>
            <a:miter lim="800000"/>
            <a:headEnd/>
            <a:tailEnd/>
          </a:ln>
        </p:spPr>
        <p:txBody>
          <a:bodyPr>
            <a:spAutoFit/>
          </a:bodyPr>
          <a:lstStyle/>
          <a:p>
            <a:r>
              <a:rPr lang="zh-CN" altLang="en-US" b="1">
                <a:solidFill>
                  <a:srgbClr val="FF0000"/>
                </a:solidFill>
                <a:latin typeface="Calibri" pitchFamily="34" charset="0"/>
              </a:rPr>
              <a:t>（国王）</a:t>
            </a:r>
          </a:p>
        </p:txBody>
      </p:sp>
      <p:sp>
        <p:nvSpPr>
          <p:cNvPr id="23573" name="文本框 4"/>
          <p:cNvSpPr txBox="1">
            <a:spLocks noChangeArrowheads="1"/>
          </p:cNvSpPr>
          <p:nvPr/>
        </p:nvSpPr>
        <p:spPr bwMode="auto">
          <a:xfrm>
            <a:off x="4340225" y="3275013"/>
            <a:ext cx="1978025" cy="368300"/>
          </a:xfrm>
          <a:prstGeom prst="rect">
            <a:avLst/>
          </a:prstGeom>
          <a:noFill/>
          <a:ln w="9525">
            <a:noFill/>
            <a:miter lim="800000"/>
            <a:headEnd/>
            <a:tailEnd/>
          </a:ln>
        </p:spPr>
        <p:txBody>
          <a:bodyPr>
            <a:spAutoFit/>
          </a:bodyPr>
          <a:lstStyle/>
          <a:p>
            <a:r>
              <a:rPr lang="zh-CN" altLang="en-US" b="1">
                <a:solidFill>
                  <a:srgbClr val="FF0000"/>
                </a:solidFill>
                <a:latin typeface="Calibri" pitchFamily="34" charset="0"/>
              </a:rPr>
              <a:t>（公侯伯子男爵）</a:t>
            </a:r>
          </a:p>
        </p:txBody>
      </p:sp>
      <p:sp>
        <p:nvSpPr>
          <p:cNvPr id="23574" name="文本框 11"/>
          <p:cNvSpPr txBox="1">
            <a:spLocks noChangeArrowheads="1"/>
          </p:cNvSpPr>
          <p:nvPr/>
        </p:nvSpPr>
        <p:spPr bwMode="auto">
          <a:xfrm>
            <a:off x="4841875" y="4684713"/>
            <a:ext cx="1174750" cy="368300"/>
          </a:xfrm>
          <a:prstGeom prst="rect">
            <a:avLst/>
          </a:prstGeom>
          <a:noFill/>
          <a:ln w="9525">
            <a:noFill/>
            <a:miter lim="800000"/>
            <a:headEnd/>
            <a:tailEnd/>
          </a:ln>
        </p:spPr>
        <p:txBody>
          <a:bodyPr>
            <a:spAutoFit/>
          </a:bodyPr>
          <a:lstStyle/>
          <a:p>
            <a:r>
              <a:rPr lang="zh-CN" altLang="en-US" b="1">
                <a:solidFill>
                  <a:srgbClr val="FF0000"/>
                </a:solidFill>
                <a:latin typeface="Calibri" pitchFamily="34" charset="0"/>
              </a:rPr>
              <a:t>（骑士）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75" y="922338"/>
            <a:ext cx="7485063" cy="5262562"/>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fontAlgn="auto">
              <a:lnSpc>
                <a:spcPct val="200000"/>
              </a:lnSpc>
              <a:spcBef>
                <a:spcPts val="0"/>
              </a:spcBef>
              <a:spcAft>
                <a:spcPts val="0"/>
              </a:spcAft>
              <a:defRPr/>
            </a:pPr>
            <a:r>
              <a:rPr lang="zh-CN" altLang="en-US" sz="2800" b="1" dirty="0">
                <a:solidFill>
                  <a:srgbClr val="FFFF00"/>
                </a:solidFill>
              </a:rPr>
              <a:t>        封臣（解下武器，脱帽，下跪，双手放在封君合拢的手掌之中）：阁下，我是您的人了。</a:t>
            </a:r>
            <a:endParaRPr lang="en-US" altLang="zh-CN" sz="2800" b="1" dirty="0">
              <a:solidFill>
                <a:srgbClr val="FFFF00"/>
              </a:solidFill>
            </a:endParaRPr>
          </a:p>
          <a:p>
            <a:pPr fontAlgn="auto">
              <a:lnSpc>
                <a:spcPct val="200000"/>
              </a:lnSpc>
              <a:spcBef>
                <a:spcPts val="0"/>
              </a:spcBef>
              <a:spcAft>
                <a:spcPts val="0"/>
              </a:spcAft>
              <a:defRPr/>
            </a:pPr>
            <a:r>
              <a:rPr lang="zh-CN" altLang="en-US" sz="2800" b="1" dirty="0">
                <a:solidFill>
                  <a:srgbClr val="FFFF00"/>
                </a:solidFill>
              </a:rPr>
              <a:t>        封臣（作发誓状）：从现在起，我将像一个封臣对封君那样真诚无欺地效忠于您。</a:t>
            </a:r>
            <a:endParaRPr lang="en-US" altLang="zh-CN" sz="2800" b="1" dirty="0">
              <a:solidFill>
                <a:srgbClr val="FFFF00"/>
              </a:solidFill>
            </a:endParaRPr>
          </a:p>
          <a:p>
            <a:pPr fontAlgn="auto">
              <a:lnSpc>
                <a:spcPct val="200000"/>
              </a:lnSpc>
              <a:spcBef>
                <a:spcPts val="0"/>
              </a:spcBef>
              <a:spcAft>
                <a:spcPts val="0"/>
              </a:spcAft>
              <a:defRPr/>
            </a:pPr>
            <a:r>
              <a:rPr lang="zh-CN" altLang="en-US" sz="2800" b="1" dirty="0">
                <a:solidFill>
                  <a:srgbClr val="FFFF00"/>
                </a:solidFill>
              </a:rPr>
              <a:t>        封君（拉起封臣，亲吻他的脸颊）：我的封臣，我会尽我所能保护你。</a:t>
            </a:r>
            <a:endParaRPr lang="zh-CN" altLang="en-US" sz="2800" b="1" dirty="0">
              <a:solidFill>
                <a:srgbClr val="FFFF00"/>
              </a:solidFill>
            </a:endParaRPr>
          </a:p>
        </p:txBody>
      </p:sp>
      <p:pic>
        <p:nvPicPr>
          <p:cNvPr id="24578" name="图片 5"/>
          <p:cNvPicPr>
            <a:picLocks noChangeAspect="1"/>
          </p:cNvPicPr>
          <p:nvPr/>
        </p:nvPicPr>
        <p:blipFill>
          <a:blip r:embed="rId2"/>
          <a:srcRect/>
          <a:stretch>
            <a:fillRect/>
          </a:stretch>
        </p:blipFill>
        <p:spPr bwMode="auto">
          <a:xfrm>
            <a:off x="7612063" y="922338"/>
            <a:ext cx="4273550" cy="56689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838200" y="-25400"/>
            <a:ext cx="10515600" cy="1325563"/>
          </a:xfrm>
        </p:spPr>
        <p:txBody>
          <a:bodyPr/>
          <a:lstStyle/>
          <a:p>
            <a:pPr algn="ctr"/>
            <a:r>
              <a:rPr lang="zh-CN" altLang="en-US" b="1" smtClean="0">
                <a:sym typeface="+mn-ea"/>
              </a:rPr>
              <a:t>封君与封臣</a:t>
            </a:r>
            <a:endParaRPr lang="zh-CN" altLang="en-US" smtClean="0"/>
          </a:p>
        </p:txBody>
      </p:sp>
      <p:sp>
        <p:nvSpPr>
          <p:cNvPr id="4" name="内容占位符 3"/>
          <p:cNvSpPr>
            <a:spLocks noGrp="1"/>
          </p:cNvSpPr>
          <p:nvPr>
            <p:ph sz="half" idx="2"/>
          </p:nvPr>
        </p:nvSpPr>
        <p:spPr>
          <a:xfrm>
            <a:off x="6064250" y="1119188"/>
            <a:ext cx="5854700" cy="5464175"/>
          </a:xfrm>
        </p:spPr>
        <p:txBody>
          <a:bodyPr rtlCol="0">
            <a:normAutofit lnSpcReduction="20000"/>
          </a:bodyPr>
          <a:lstStyle/>
          <a:p>
            <a:pPr fontAlgn="auto">
              <a:spcAft>
                <a:spcPts val="0"/>
              </a:spcAft>
              <a:buFont typeface="Arial" panose="020B0604020202020204" pitchFamily="34" charset="0"/>
              <a:buChar char="•"/>
              <a:defRPr/>
            </a:pPr>
            <a:r>
              <a:rPr lang="en-US" altLang="zh-CN" b="1"/>
              <a:t>1</a:t>
            </a:r>
            <a:r>
              <a:rPr lang="zh-CN" altLang="en-US" b="1"/>
              <a:t>、封君与封臣分别有怎样的义务？</a:t>
            </a:r>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r>
              <a:rPr lang="en-US" altLang="zh-CN" b="1"/>
              <a:t>2</a:t>
            </a:r>
            <a:r>
              <a:rPr lang="zh-CN" altLang="en-US" b="1"/>
              <a:t>、</a:t>
            </a:r>
            <a:r>
              <a:rPr lang="zh-CN" altLang="en-US" b="1">
                <a:sym typeface="+mn-ea"/>
              </a:rPr>
              <a:t>概括封君、封臣关系的特点。</a:t>
            </a: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endParaRPr lang="zh-CN" altLang="en-US" b="1"/>
          </a:p>
          <a:p>
            <a:pPr fontAlgn="auto">
              <a:spcAft>
                <a:spcPts val="0"/>
              </a:spcAft>
              <a:buFont typeface="Arial" panose="020B0604020202020204" pitchFamily="34" charset="0"/>
              <a:buChar char="•"/>
              <a:defRPr/>
            </a:pPr>
            <a:r>
              <a:rPr lang="en-US" altLang="zh-CN" b="1"/>
              <a:t>3</a:t>
            </a:r>
            <a:r>
              <a:rPr lang="zh-CN" altLang="en-US" b="1"/>
              <a:t>、</a:t>
            </a:r>
            <a:r>
              <a:rPr lang="zh-CN" altLang="en-US" b="1">
                <a:sym typeface="+mn-ea"/>
              </a:rPr>
              <a:t>封君与封臣关系的纽带是什么？</a:t>
            </a:r>
            <a:endParaRPr lang="zh-CN" altLang="en-US" b="1"/>
          </a:p>
          <a:p>
            <a:pPr marL="0" indent="0" fontAlgn="auto">
              <a:spcAft>
                <a:spcPts val="0"/>
              </a:spcAft>
              <a:buFont typeface="Arial" panose="020B0604020202020204" pitchFamily="34" charset="0"/>
              <a:buNone/>
              <a:defRPr/>
            </a:pPr>
            <a:endParaRPr lang="zh-CN" altLang="en-US" b="1"/>
          </a:p>
        </p:txBody>
      </p:sp>
      <p:pic>
        <p:nvPicPr>
          <p:cNvPr id="25603" name="内容占位符 8"/>
          <p:cNvPicPr>
            <a:picLocks noChangeAspect="1"/>
          </p:cNvPicPr>
          <p:nvPr>
            <p:ph sz="half" idx="1"/>
          </p:nvPr>
        </p:nvPicPr>
        <p:blipFill>
          <a:blip r:embed="rId2"/>
          <a:srcRect/>
          <a:stretch>
            <a:fillRect/>
          </a:stretch>
        </p:blipFill>
        <p:spPr>
          <a:xfrm>
            <a:off x="79375" y="1117600"/>
            <a:ext cx="5284788" cy="5654675"/>
          </a:xfrm>
        </p:spPr>
      </p:pic>
      <p:graphicFrame>
        <p:nvGraphicFramePr>
          <p:cNvPr id="6" name="表格 5"/>
          <p:cNvGraphicFramePr/>
          <p:nvPr/>
        </p:nvGraphicFramePr>
        <p:xfrm>
          <a:off x="6318250" y="1758950"/>
          <a:ext cx="5497513" cy="1860550"/>
        </p:xfrm>
        <a:graphic>
          <a:graphicData uri="http://schemas.openxmlformats.org/drawingml/2006/table">
            <a:tbl>
              <a:tblPr firstRow="1" bandRow="1">
                <a:tableStyleId>{5C22544A-7EE6-4342-B048-85BDC9FD1C3A}</a:tableStyleId>
              </a:tblPr>
              <a:tblGrid>
                <a:gridCol w="1071245"/>
                <a:gridCol w="4425315"/>
              </a:tblGrid>
              <a:tr h="620395">
                <a:tc>
                  <a:txBody>
                    <a:bodyPr/>
                    <a:lstStyle/>
                    <a:p>
                      <a:pPr>
                        <a:buNone/>
                      </a:pPr>
                      <a:endParaRPr lang="zh-CN" altLang="en-US"/>
                    </a:p>
                  </a:txBody>
                  <a:tcPr/>
                </a:tc>
                <a:tc>
                  <a:txBody>
                    <a:bodyPr/>
                    <a:lstStyle/>
                    <a:p>
                      <a:pPr algn="ctr">
                        <a:buNone/>
                      </a:pPr>
                      <a:r>
                        <a:rPr lang="zh-CN" altLang="en-US" sz="2800"/>
                        <a:t>义务</a:t>
                      </a:r>
                    </a:p>
                  </a:txBody>
                  <a:tcPr/>
                </a:tc>
              </a:tr>
              <a:tr h="620395">
                <a:tc>
                  <a:txBody>
                    <a:bodyPr/>
                    <a:lstStyle/>
                    <a:p>
                      <a:pPr>
                        <a:buNone/>
                      </a:pPr>
                      <a:r>
                        <a:rPr lang="zh-CN" altLang="en-US" sz="2800"/>
                        <a:t>封君</a:t>
                      </a:r>
                    </a:p>
                  </a:txBody>
                  <a:tcPr/>
                </a:tc>
                <a:tc>
                  <a:txBody>
                    <a:bodyPr/>
                    <a:lstStyle/>
                    <a:p>
                      <a:pPr algn="ctr">
                        <a:buNone/>
                      </a:pPr>
                      <a:endParaRPr lang="zh-CN" altLang="en-US" sz="2800"/>
                    </a:p>
                  </a:txBody>
                  <a:tcPr/>
                </a:tc>
              </a:tr>
              <a:tr h="620395">
                <a:tc>
                  <a:txBody>
                    <a:bodyPr/>
                    <a:lstStyle/>
                    <a:p>
                      <a:pPr>
                        <a:buNone/>
                      </a:pPr>
                      <a:r>
                        <a:rPr lang="zh-CN" altLang="en-US" sz="2800"/>
                        <a:t>封臣</a:t>
                      </a:r>
                    </a:p>
                  </a:txBody>
                  <a:tcPr/>
                </a:tc>
                <a:tc>
                  <a:txBody>
                    <a:bodyPr/>
                    <a:lstStyle/>
                    <a:p>
                      <a:pPr algn="ctr">
                        <a:buNone/>
                      </a:pPr>
                      <a:endParaRPr lang="zh-CN" altLang="en-US" sz="2800"/>
                    </a:p>
                  </a:txBody>
                  <a:tcPr/>
                </a:tc>
              </a:tr>
            </a:tbl>
          </a:graphicData>
        </a:graphic>
      </p:graphicFrame>
      <p:sp>
        <p:nvSpPr>
          <p:cNvPr id="25618" name="文本框 6"/>
          <p:cNvSpPr txBox="1">
            <a:spLocks noChangeArrowheads="1"/>
          </p:cNvSpPr>
          <p:nvPr/>
        </p:nvSpPr>
        <p:spPr bwMode="auto">
          <a:xfrm>
            <a:off x="7445375" y="2949575"/>
            <a:ext cx="4473575" cy="522288"/>
          </a:xfrm>
          <a:prstGeom prst="rect">
            <a:avLst/>
          </a:prstGeom>
          <a:noFill/>
          <a:ln w="9525">
            <a:noFill/>
            <a:miter lim="800000"/>
            <a:headEnd/>
            <a:tailEnd/>
          </a:ln>
        </p:spPr>
        <p:txBody>
          <a:bodyPr wrap="none">
            <a:spAutoFit/>
          </a:bodyPr>
          <a:lstStyle/>
          <a:p>
            <a:r>
              <a:rPr lang="zh-CN" altLang="en-US" sz="2800" b="1">
                <a:solidFill>
                  <a:srgbClr val="FF0000"/>
                </a:solidFill>
                <a:latin typeface="Calibri" pitchFamily="34" charset="0"/>
                <a:sym typeface="+mn-ea"/>
              </a:rPr>
              <a:t>效忠、服兵役、提供金钱等</a:t>
            </a:r>
          </a:p>
        </p:txBody>
      </p:sp>
      <p:sp>
        <p:nvSpPr>
          <p:cNvPr id="25619" name="文本框 7"/>
          <p:cNvSpPr txBox="1">
            <a:spLocks noChangeArrowheads="1"/>
          </p:cNvSpPr>
          <p:nvPr/>
        </p:nvSpPr>
        <p:spPr bwMode="auto">
          <a:xfrm>
            <a:off x="7529513" y="2428875"/>
            <a:ext cx="3757612" cy="520700"/>
          </a:xfrm>
          <a:prstGeom prst="rect">
            <a:avLst/>
          </a:prstGeom>
          <a:noFill/>
          <a:ln w="9525">
            <a:noFill/>
            <a:miter lim="800000"/>
            <a:headEnd/>
            <a:tailEnd/>
          </a:ln>
        </p:spPr>
        <p:txBody>
          <a:bodyPr wrap="none">
            <a:spAutoFit/>
          </a:bodyPr>
          <a:lstStyle/>
          <a:p>
            <a:r>
              <a:rPr lang="zh-CN" altLang="en-US" sz="2800" b="1">
                <a:solidFill>
                  <a:srgbClr val="FF0000"/>
                </a:solidFill>
                <a:latin typeface="Calibri" pitchFamily="34" charset="0"/>
                <a:sym typeface="+mn-ea"/>
              </a:rPr>
              <a:t>给予土地、提供保护等</a:t>
            </a:r>
          </a:p>
        </p:txBody>
      </p:sp>
      <p:sp>
        <p:nvSpPr>
          <p:cNvPr id="10" name="矩形 9"/>
          <p:cNvSpPr/>
          <p:nvPr/>
        </p:nvSpPr>
        <p:spPr>
          <a:xfrm>
            <a:off x="8567738" y="5868988"/>
            <a:ext cx="998537" cy="584200"/>
          </a:xfrm>
          <a:prstGeom prst="rect">
            <a:avLst/>
          </a:prstGeom>
          <a:noFill/>
          <a:ln>
            <a:noFill/>
          </a:ln>
        </p:spPr>
        <p:txBody>
          <a:bodyPr wrap="none">
            <a:spAutoFit/>
          </a:bodyPr>
          <a:lstStyle/>
          <a:p>
            <a:pPr algn="ctr" fontAlgn="auto">
              <a:spcBef>
                <a:spcPts val="0"/>
              </a:spcBef>
              <a:spcAft>
                <a:spcPts val="0"/>
              </a:spcAft>
              <a:defRPr/>
            </a:pPr>
            <a:r>
              <a:rPr lang="zh-CN" altLang="en-US" sz="3200" b="1">
                <a:solidFill>
                  <a:srgbClr val="FF0000"/>
                </a:solidFill>
                <a:effectLst>
                  <a:outerShdw blurRad="38100" dist="19050" dir="2700000" algn="tl" rotWithShape="0">
                    <a:schemeClr val="dk1">
                      <a:alpha val="40000"/>
                    </a:schemeClr>
                  </a:outerShdw>
                </a:effectLst>
                <a:latin typeface="+mn-lt"/>
                <a:ea typeface="+mn-ea"/>
              </a:rPr>
              <a:t>土地</a:t>
            </a:r>
          </a:p>
        </p:txBody>
      </p:sp>
      <p:sp>
        <p:nvSpPr>
          <p:cNvPr id="9227" name="文本框 9226"/>
          <p:cNvSpPr txBox="1">
            <a:spLocks noChangeArrowheads="1"/>
          </p:cNvSpPr>
          <p:nvPr/>
        </p:nvSpPr>
        <p:spPr bwMode="auto">
          <a:xfrm>
            <a:off x="6670675" y="3870325"/>
            <a:ext cx="5145088" cy="1600200"/>
          </a:xfrm>
          <a:prstGeom prst="rect">
            <a:avLst/>
          </a:prstGeom>
          <a:noFill/>
          <a:ln w="9525">
            <a:noFill/>
            <a:miter lim="800000"/>
            <a:headEnd/>
            <a:tailEnd/>
          </a:ln>
        </p:spPr>
        <p:txBody>
          <a:bodyPr>
            <a:spAutoFit/>
          </a:bodyPr>
          <a:lstStyle/>
          <a:p>
            <a:pPr>
              <a:spcBef>
                <a:spcPct val="50000"/>
              </a:spcBef>
            </a:pPr>
            <a:r>
              <a:rPr lang="zh-CN" altLang="zh-CN" sz="2800" b="1" noProof="1">
                <a:solidFill>
                  <a:srgbClr val="FF0000"/>
                </a:solidFill>
                <a:latin typeface="Calibri" pitchFamily="34" charset="0"/>
              </a:rPr>
              <a:t> </a:t>
            </a:r>
          </a:p>
          <a:p>
            <a:pPr>
              <a:spcBef>
                <a:spcPct val="50000"/>
              </a:spcBef>
            </a:pPr>
            <a:r>
              <a:rPr lang="zh-CN" altLang="en-US" sz="2800" b="1" noProof="1">
                <a:solidFill>
                  <a:srgbClr val="FF0000"/>
                </a:solidFill>
                <a:latin typeface="Calibri" pitchFamily="34" charset="0"/>
              </a:rPr>
              <a:t>等级森严，权利和义务交织在一起，</a:t>
            </a:r>
            <a:r>
              <a:rPr lang="zh-CN" altLang="en-US" sz="2800" b="1">
                <a:solidFill>
                  <a:srgbClr val="FF0000"/>
                </a:solidFill>
                <a:latin typeface="Calibri" pitchFamily="34" charset="0"/>
                <a:sym typeface="+mn-ea"/>
              </a:rPr>
              <a:t>带有一定的契约意义</a:t>
            </a:r>
            <a:r>
              <a:rPr lang="zh-CN" altLang="en-US" sz="2800" b="1" noProof="1">
                <a:solidFill>
                  <a:srgbClr val="FF0000"/>
                </a:solidFill>
                <a:latin typeface="Calibri" pitchFamily="34" charset="0"/>
              </a:rPr>
              <a:t>。</a:t>
            </a:r>
            <a:endParaRPr lang="zh-CN" altLang="zh-CN" sz="2800" b="1" noProof="1">
              <a:solidFill>
                <a:srgbClr val="FF0000"/>
              </a:solidFill>
              <a:latin typeface="Calibri" pitchFamily="34" charset="0"/>
            </a:endParaRPr>
          </a:p>
        </p:txBody>
      </p:sp>
      <p:sp>
        <p:nvSpPr>
          <p:cNvPr id="11" name="矩形 10"/>
          <p:cNvSpPr/>
          <p:nvPr/>
        </p:nvSpPr>
        <p:spPr>
          <a:xfrm>
            <a:off x="11430" y="38100"/>
            <a:ext cx="4773930" cy="1014730"/>
          </a:xfrm>
          <a:prstGeom prst="rect">
            <a:avLst/>
          </a:prstGeom>
          <a:noFill/>
          <a:ln>
            <a:noFill/>
          </a:ln>
        </p:spPr>
        <p:txBody>
          <a:bodyPr wrap="none">
            <a:spAutoFit/>
          </a:bodyPr>
          <a:lstStyle/>
          <a:p>
            <a:pPr algn="ctr" fontAlgn="auto">
              <a:spcBef>
                <a:spcPts val="0"/>
              </a:spcBef>
              <a:spcAft>
                <a:spcPts val="0"/>
              </a:spcAft>
              <a:defRPr/>
            </a:pPr>
            <a:r>
              <a:rPr lang="zh-CN" altLang="en-US" sz="6000" b="1">
                <a:ln w="22225">
                  <a:solidFill>
                    <a:schemeClr val="accent2"/>
                  </a:solidFill>
                  <a:prstDash val="solid"/>
                </a:ln>
                <a:solidFill>
                  <a:schemeClr val="accent2">
                    <a:lumMod val="40000"/>
                    <a:lumOff val="60000"/>
                  </a:schemeClr>
                </a:solidFill>
                <a:latin typeface="+mn-lt"/>
                <a:ea typeface="+mn-ea"/>
              </a:rPr>
              <a:t>封建等级制度</a:t>
            </a:r>
          </a:p>
        </p:txBody>
      </p:sp>
      <p:sp>
        <p:nvSpPr>
          <p:cNvPr id="25623" name="文本框 2"/>
          <p:cNvSpPr txBox="1">
            <a:spLocks noChangeArrowheads="1"/>
          </p:cNvSpPr>
          <p:nvPr/>
        </p:nvSpPr>
        <p:spPr bwMode="auto">
          <a:xfrm>
            <a:off x="3854450" y="1754188"/>
            <a:ext cx="1174750" cy="368300"/>
          </a:xfrm>
          <a:prstGeom prst="rect">
            <a:avLst/>
          </a:prstGeom>
          <a:noFill/>
          <a:ln w="9525">
            <a:noFill/>
            <a:miter lim="800000"/>
            <a:headEnd/>
            <a:tailEnd/>
          </a:ln>
        </p:spPr>
        <p:txBody>
          <a:bodyPr>
            <a:spAutoFit/>
          </a:bodyPr>
          <a:lstStyle/>
          <a:p>
            <a:r>
              <a:rPr lang="zh-CN" altLang="en-US" b="1">
                <a:solidFill>
                  <a:srgbClr val="FF0000"/>
                </a:solidFill>
                <a:latin typeface="Calibri" pitchFamily="34" charset="0"/>
              </a:rPr>
              <a:t>（国王）</a:t>
            </a:r>
          </a:p>
        </p:txBody>
      </p:sp>
      <p:sp>
        <p:nvSpPr>
          <p:cNvPr id="25624" name="文本框 4"/>
          <p:cNvSpPr txBox="1">
            <a:spLocks noChangeArrowheads="1"/>
          </p:cNvSpPr>
          <p:nvPr/>
        </p:nvSpPr>
        <p:spPr bwMode="auto">
          <a:xfrm>
            <a:off x="4340225" y="3275013"/>
            <a:ext cx="1978025" cy="368300"/>
          </a:xfrm>
          <a:prstGeom prst="rect">
            <a:avLst/>
          </a:prstGeom>
          <a:noFill/>
          <a:ln w="9525">
            <a:noFill/>
            <a:miter lim="800000"/>
            <a:headEnd/>
            <a:tailEnd/>
          </a:ln>
        </p:spPr>
        <p:txBody>
          <a:bodyPr>
            <a:spAutoFit/>
          </a:bodyPr>
          <a:lstStyle/>
          <a:p>
            <a:r>
              <a:rPr lang="zh-CN" altLang="en-US" b="1">
                <a:solidFill>
                  <a:srgbClr val="FF0000"/>
                </a:solidFill>
                <a:latin typeface="Calibri" pitchFamily="34" charset="0"/>
              </a:rPr>
              <a:t>（公侯伯子男爵）</a:t>
            </a:r>
          </a:p>
        </p:txBody>
      </p:sp>
      <p:sp>
        <p:nvSpPr>
          <p:cNvPr id="25625" name="文本框 11"/>
          <p:cNvSpPr txBox="1">
            <a:spLocks noChangeArrowheads="1"/>
          </p:cNvSpPr>
          <p:nvPr/>
        </p:nvSpPr>
        <p:spPr bwMode="auto">
          <a:xfrm>
            <a:off x="4841875" y="4684713"/>
            <a:ext cx="1174750" cy="368300"/>
          </a:xfrm>
          <a:prstGeom prst="rect">
            <a:avLst/>
          </a:prstGeom>
          <a:noFill/>
          <a:ln w="9525">
            <a:noFill/>
            <a:miter lim="800000"/>
            <a:headEnd/>
            <a:tailEnd/>
          </a:ln>
        </p:spPr>
        <p:txBody>
          <a:bodyPr>
            <a:spAutoFit/>
          </a:bodyPr>
          <a:lstStyle/>
          <a:p>
            <a:r>
              <a:rPr lang="zh-CN" altLang="en-US" b="1">
                <a:solidFill>
                  <a:srgbClr val="FF0000"/>
                </a:solidFill>
                <a:latin typeface="Calibri" pitchFamily="34" charset="0"/>
              </a:rPr>
              <a:t>（骑士）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7"/>
                                        </p:tgtEl>
                                        <p:attrNameLst>
                                          <p:attrName>style.visibility</p:attrName>
                                        </p:attrNameLst>
                                      </p:cBhvr>
                                      <p:to>
                                        <p:strVal val="visible"/>
                                      </p:to>
                                    </p:set>
                                    <p:anim calcmode="lin" valueType="num">
                                      <p:cBhvr>
                                        <p:cTn id="7" dur="500" fill="hold"/>
                                        <p:tgtEl>
                                          <p:spTgt spid="9227"/>
                                        </p:tgtEl>
                                        <p:attrNameLst>
                                          <p:attrName>ppt_x</p:attrName>
                                        </p:attrNameLst>
                                      </p:cBhvr>
                                      <p:tavLst>
                                        <p:tav tm="0">
                                          <p:val>
                                            <p:strVal val="#ppt_x"/>
                                          </p:val>
                                        </p:tav>
                                        <p:tav tm="100000">
                                          <p:val>
                                            <p:strVal val="#ppt_x"/>
                                          </p:val>
                                        </p:tav>
                                      </p:tavLst>
                                    </p:anim>
                                    <p:anim calcmode="lin" valueType="num">
                                      <p:cBhvr>
                                        <p:cTn id="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227"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8"/>
          <p:cNvPicPr>
            <a:picLocks noChangeAspect="1"/>
          </p:cNvPicPr>
          <p:nvPr/>
        </p:nvPicPr>
        <p:blipFill>
          <a:blip r:embed="rId2"/>
          <a:srcRect/>
          <a:stretch>
            <a:fillRect/>
          </a:stretch>
        </p:blipFill>
        <p:spPr bwMode="auto">
          <a:xfrm>
            <a:off x="38100" y="341313"/>
            <a:ext cx="4048125" cy="6015037"/>
          </a:xfrm>
          <a:prstGeom prst="rect">
            <a:avLst/>
          </a:prstGeom>
          <a:noFill/>
          <a:ln w="9525">
            <a:noFill/>
            <a:miter lim="800000"/>
            <a:headEnd/>
            <a:tailEnd/>
          </a:ln>
        </p:spPr>
      </p:pic>
      <p:pic>
        <p:nvPicPr>
          <p:cNvPr id="2" name="图片 1" descr="96c37d6762223b72cd137a4ae11affd5_fad05f1f19a34118a7390d4b6e32fd21"/>
          <p:cNvPicPr>
            <a:picLocks noChangeAspect="1"/>
          </p:cNvPicPr>
          <p:nvPr/>
        </p:nvPicPr>
        <p:blipFill>
          <a:blip r:embed="rId3"/>
          <a:srcRect/>
          <a:stretch>
            <a:fillRect/>
          </a:stretch>
        </p:blipFill>
        <p:spPr bwMode="auto">
          <a:xfrm>
            <a:off x="4187825" y="341313"/>
            <a:ext cx="3362325" cy="6013450"/>
          </a:xfrm>
          <a:prstGeom prst="rect">
            <a:avLst/>
          </a:prstGeom>
          <a:noFill/>
          <a:ln w="9525">
            <a:noFill/>
            <a:miter lim="800000"/>
            <a:headEnd/>
            <a:tailEnd/>
          </a:ln>
        </p:spPr>
      </p:pic>
      <p:sp>
        <p:nvSpPr>
          <p:cNvPr id="3" name="文本框 2"/>
          <p:cNvSpPr txBox="1">
            <a:spLocks noChangeArrowheads="1"/>
          </p:cNvSpPr>
          <p:nvPr/>
        </p:nvSpPr>
        <p:spPr bwMode="auto">
          <a:xfrm>
            <a:off x="7248525" y="1276350"/>
            <a:ext cx="4219575" cy="1568450"/>
          </a:xfrm>
          <a:prstGeom prst="rect">
            <a:avLst/>
          </a:prstGeom>
          <a:noFill/>
          <a:ln w="9525">
            <a:noFill/>
            <a:miter lim="800000"/>
            <a:headEnd/>
            <a:tailEnd/>
          </a:ln>
        </p:spPr>
        <p:txBody>
          <a:bodyPr>
            <a:spAutoFit/>
          </a:bodyPr>
          <a:lstStyle/>
          <a:p>
            <a:r>
              <a:rPr lang="zh-CN" altLang="en-US" sz="3200" b="1">
                <a:solidFill>
                  <a:srgbClr val="002060"/>
                </a:solidFill>
                <a:latin typeface="楷体" pitchFamily="49" charset="-122"/>
                <a:ea typeface="楷体" pitchFamily="49" charset="-122"/>
              </a:rPr>
              <a:t>普天之下莫非王土，率土之滨莫非王臣。</a:t>
            </a:r>
          </a:p>
          <a:p>
            <a:pPr algn="r"/>
            <a:r>
              <a:rPr lang="en-US" altLang="zh-CN" sz="3200" b="1">
                <a:solidFill>
                  <a:srgbClr val="002060"/>
                </a:solidFill>
                <a:latin typeface="楷体" pitchFamily="49" charset="-122"/>
                <a:ea typeface="楷体" pitchFamily="49" charset="-122"/>
              </a:rPr>
              <a:t>——</a:t>
            </a:r>
            <a:r>
              <a:rPr lang="zh-CN" altLang="en-US" sz="3200" b="1">
                <a:solidFill>
                  <a:srgbClr val="002060"/>
                </a:solidFill>
                <a:latin typeface="楷体" pitchFamily="49" charset="-122"/>
                <a:ea typeface="楷体" pitchFamily="49" charset="-122"/>
              </a:rPr>
              <a:t>《战国策》</a:t>
            </a:r>
          </a:p>
        </p:txBody>
      </p:sp>
      <p:sp>
        <p:nvSpPr>
          <p:cNvPr id="4" name="文本框 3"/>
          <p:cNvSpPr txBox="1">
            <a:spLocks noChangeArrowheads="1"/>
          </p:cNvSpPr>
          <p:nvPr/>
        </p:nvSpPr>
        <p:spPr bwMode="auto">
          <a:xfrm>
            <a:off x="7248525" y="4606925"/>
            <a:ext cx="4522788" cy="1568450"/>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我的附庸的附庸，不是我的附庸。</a:t>
            </a:r>
          </a:p>
          <a:p>
            <a:pPr algn="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《查理·马特改革》</a:t>
            </a:r>
          </a:p>
        </p:txBody>
      </p:sp>
      <p:sp>
        <p:nvSpPr>
          <p:cNvPr id="26629" name="文本框 4"/>
          <p:cNvSpPr txBox="1">
            <a:spLocks noChangeArrowheads="1"/>
          </p:cNvSpPr>
          <p:nvPr/>
        </p:nvSpPr>
        <p:spPr bwMode="auto">
          <a:xfrm>
            <a:off x="609600" y="6354763"/>
            <a:ext cx="3251200" cy="584200"/>
          </a:xfrm>
          <a:prstGeom prst="rect">
            <a:avLst/>
          </a:prstGeom>
          <a:noFill/>
          <a:ln w="9525">
            <a:noFill/>
            <a:miter lim="800000"/>
            <a:headEnd/>
            <a:tailEnd/>
          </a:ln>
        </p:spPr>
        <p:txBody>
          <a:bodyPr>
            <a:spAutoFit/>
          </a:bodyPr>
          <a:lstStyle/>
          <a:p>
            <a:r>
              <a:rPr lang="zh-CN" altLang="en-US" sz="3200" b="1">
                <a:solidFill>
                  <a:srgbClr val="FF0000"/>
                </a:solidFill>
                <a:latin typeface="Calibri" pitchFamily="34" charset="0"/>
              </a:rPr>
              <a:t>西欧封建制</a:t>
            </a:r>
          </a:p>
        </p:txBody>
      </p:sp>
      <p:sp>
        <p:nvSpPr>
          <p:cNvPr id="6" name="文本框 5"/>
          <p:cNvSpPr txBox="1">
            <a:spLocks noChangeArrowheads="1"/>
          </p:cNvSpPr>
          <p:nvPr/>
        </p:nvSpPr>
        <p:spPr bwMode="auto">
          <a:xfrm>
            <a:off x="4665663" y="6354763"/>
            <a:ext cx="3005137" cy="584200"/>
          </a:xfrm>
          <a:prstGeom prst="rect">
            <a:avLst/>
          </a:prstGeom>
          <a:noFill/>
          <a:ln w="9525">
            <a:noFill/>
            <a:miter lim="800000"/>
            <a:headEnd/>
            <a:tailEnd/>
          </a:ln>
        </p:spPr>
        <p:txBody>
          <a:bodyPr>
            <a:spAutoFit/>
          </a:bodyPr>
          <a:lstStyle/>
          <a:p>
            <a:r>
              <a:rPr lang="zh-CN" altLang="en-US" sz="3200" b="1">
                <a:solidFill>
                  <a:srgbClr val="FF0000"/>
                </a:solidFill>
                <a:latin typeface="Calibri" pitchFamily="34" charset="0"/>
              </a:rPr>
              <a:t>西周分封制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1"/>
          <p:cNvPicPr>
            <a:picLocks noChangeAspect="1"/>
          </p:cNvPicPr>
          <p:nvPr/>
        </p:nvPicPr>
        <p:blipFill>
          <a:blip r:embed="rId2"/>
          <a:srcRect/>
          <a:stretch>
            <a:fillRect/>
          </a:stretch>
        </p:blipFill>
        <p:spPr bwMode="auto">
          <a:xfrm>
            <a:off x="-15875" y="30163"/>
            <a:ext cx="3276600" cy="5378450"/>
          </a:xfrm>
          <a:prstGeom prst="rect">
            <a:avLst/>
          </a:prstGeom>
          <a:noFill/>
          <a:ln w="9525">
            <a:noFill/>
            <a:miter lim="800000"/>
            <a:headEnd/>
            <a:tailEnd/>
          </a:ln>
        </p:spPr>
      </p:pic>
      <p:pic>
        <p:nvPicPr>
          <p:cNvPr id="27650" name="图片 7"/>
          <p:cNvPicPr>
            <a:picLocks noChangeAspect="1"/>
          </p:cNvPicPr>
          <p:nvPr/>
        </p:nvPicPr>
        <p:blipFill>
          <a:blip r:embed="rId3"/>
          <a:srcRect/>
          <a:stretch>
            <a:fillRect/>
          </a:stretch>
        </p:blipFill>
        <p:spPr bwMode="auto">
          <a:xfrm>
            <a:off x="9293225" y="31750"/>
            <a:ext cx="2901950" cy="5368925"/>
          </a:xfrm>
          <a:prstGeom prst="rect">
            <a:avLst/>
          </a:prstGeom>
          <a:noFill/>
          <a:ln w="9525">
            <a:noFill/>
            <a:miter lim="800000"/>
            <a:headEnd/>
            <a:tailEnd/>
          </a:ln>
        </p:spPr>
      </p:pic>
      <p:sp>
        <p:nvSpPr>
          <p:cNvPr id="9" name="文本框 8"/>
          <p:cNvSpPr txBox="1">
            <a:spLocks noChangeArrowheads="1"/>
          </p:cNvSpPr>
          <p:nvPr/>
        </p:nvSpPr>
        <p:spPr bwMode="auto">
          <a:xfrm>
            <a:off x="550863" y="5513388"/>
            <a:ext cx="2346325" cy="460375"/>
          </a:xfrm>
          <a:prstGeom prst="rect">
            <a:avLst/>
          </a:prstGeom>
          <a:noFill/>
          <a:ln w="9525">
            <a:noFill/>
            <a:miter lim="800000"/>
            <a:headEnd/>
            <a:tailEnd/>
          </a:ln>
        </p:spPr>
        <p:txBody>
          <a:bodyPr>
            <a:spAutoFit/>
          </a:bodyPr>
          <a:lstStyle/>
          <a:p>
            <a:pPr algn="ctr"/>
            <a:r>
              <a:rPr lang="zh-CN" altLang="en-US" sz="2400" b="1">
                <a:latin typeface="Calibri" pitchFamily="34" charset="0"/>
              </a:rPr>
              <a:t>查理大帝</a:t>
            </a:r>
          </a:p>
        </p:txBody>
      </p:sp>
      <p:sp>
        <p:nvSpPr>
          <p:cNvPr id="10" name="文本框 9"/>
          <p:cNvSpPr txBox="1">
            <a:spLocks noChangeArrowheads="1"/>
          </p:cNvSpPr>
          <p:nvPr/>
        </p:nvSpPr>
        <p:spPr bwMode="auto">
          <a:xfrm>
            <a:off x="9571038" y="5559425"/>
            <a:ext cx="2346325" cy="460375"/>
          </a:xfrm>
          <a:prstGeom prst="rect">
            <a:avLst/>
          </a:prstGeom>
          <a:noFill/>
          <a:ln w="9525">
            <a:noFill/>
            <a:miter lim="800000"/>
            <a:headEnd/>
            <a:tailEnd/>
          </a:ln>
        </p:spPr>
        <p:txBody>
          <a:bodyPr>
            <a:spAutoFit/>
          </a:bodyPr>
          <a:lstStyle/>
          <a:p>
            <a:pPr algn="ctr"/>
            <a:r>
              <a:rPr lang="zh-CN" altLang="en-US" sz="2400" b="1">
                <a:latin typeface="Calibri" pitchFamily="34" charset="0"/>
              </a:rPr>
              <a:t>亚历山大大帝</a:t>
            </a:r>
          </a:p>
        </p:txBody>
      </p:sp>
      <p:pic>
        <p:nvPicPr>
          <p:cNvPr id="27653" name="图片 3" descr="timg[4]"/>
          <p:cNvPicPr>
            <a:picLocks noChangeAspect="1"/>
          </p:cNvPicPr>
          <p:nvPr/>
        </p:nvPicPr>
        <p:blipFill>
          <a:blip r:embed="rId4"/>
          <a:srcRect/>
          <a:stretch>
            <a:fillRect/>
          </a:stretch>
        </p:blipFill>
        <p:spPr bwMode="auto">
          <a:xfrm>
            <a:off x="6153150" y="30163"/>
            <a:ext cx="3140075" cy="5370512"/>
          </a:xfrm>
          <a:prstGeom prst="rect">
            <a:avLst/>
          </a:prstGeom>
          <a:noFill/>
          <a:ln w="9525">
            <a:noFill/>
            <a:miter lim="800000"/>
            <a:headEnd/>
            <a:tailEnd/>
          </a:ln>
        </p:spPr>
      </p:pic>
      <p:sp>
        <p:nvSpPr>
          <p:cNvPr id="6" name="文本框 5"/>
          <p:cNvSpPr txBox="1">
            <a:spLocks noChangeArrowheads="1"/>
          </p:cNvSpPr>
          <p:nvPr/>
        </p:nvSpPr>
        <p:spPr bwMode="auto">
          <a:xfrm>
            <a:off x="6719888" y="5513388"/>
            <a:ext cx="2346325" cy="460375"/>
          </a:xfrm>
          <a:prstGeom prst="rect">
            <a:avLst/>
          </a:prstGeom>
          <a:noFill/>
          <a:ln w="9525">
            <a:noFill/>
            <a:miter lim="800000"/>
            <a:headEnd/>
            <a:tailEnd/>
          </a:ln>
        </p:spPr>
        <p:txBody>
          <a:bodyPr>
            <a:spAutoFit/>
          </a:bodyPr>
          <a:lstStyle/>
          <a:p>
            <a:pPr algn="ctr"/>
            <a:r>
              <a:rPr lang="zh-CN" altLang="en-US" sz="2400" b="1">
                <a:latin typeface="Calibri" pitchFamily="34" charset="0"/>
              </a:rPr>
              <a:t>凯撒大帝</a:t>
            </a:r>
          </a:p>
        </p:txBody>
      </p:sp>
      <p:pic>
        <p:nvPicPr>
          <p:cNvPr id="27655" name="图片 10"/>
          <p:cNvPicPr>
            <a:picLocks noChangeAspect="1"/>
          </p:cNvPicPr>
          <p:nvPr/>
        </p:nvPicPr>
        <p:blipFill>
          <a:blip r:embed="rId5"/>
          <a:srcRect/>
          <a:stretch>
            <a:fillRect/>
          </a:stretch>
        </p:blipFill>
        <p:spPr bwMode="auto">
          <a:xfrm>
            <a:off x="3260725" y="31750"/>
            <a:ext cx="2892425" cy="5376863"/>
          </a:xfrm>
          <a:prstGeom prst="rect">
            <a:avLst/>
          </a:prstGeom>
          <a:noFill/>
          <a:ln w="9525">
            <a:noFill/>
            <a:miter lim="800000"/>
            <a:headEnd/>
            <a:tailEnd/>
          </a:ln>
        </p:spPr>
      </p:pic>
      <p:sp>
        <p:nvSpPr>
          <p:cNvPr id="12" name="文本框 11"/>
          <p:cNvSpPr txBox="1">
            <a:spLocks noChangeArrowheads="1"/>
          </p:cNvSpPr>
          <p:nvPr/>
        </p:nvSpPr>
        <p:spPr bwMode="auto">
          <a:xfrm>
            <a:off x="4214813" y="5561013"/>
            <a:ext cx="1614487" cy="460375"/>
          </a:xfrm>
          <a:prstGeom prst="rect">
            <a:avLst/>
          </a:prstGeom>
          <a:noFill/>
          <a:ln w="9525">
            <a:noFill/>
            <a:miter lim="800000"/>
            <a:headEnd/>
            <a:tailEnd/>
          </a:ln>
        </p:spPr>
        <p:txBody>
          <a:bodyPr>
            <a:spAutoFit/>
          </a:bodyPr>
          <a:lstStyle/>
          <a:p>
            <a:r>
              <a:rPr lang="zh-CN" altLang="en-US" sz="2400" b="1">
                <a:latin typeface="Calibri" pitchFamily="34" charset="0"/>
              </a:rPr>
              <a:t>大卫王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6"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7197"/>
          <p:cNvSpPr>
            <a:spLocks noChangeArrowheads="1"/>
          </p:cNvSpPr>
          <p:nvPr/>
        </p:nvSpPr>
        <p:spPr bwMode="auto">
          <a:xfrm>
            <a:off x="176213" y="-4763"/>
            <a:ext cx="2976562" cy="768351"/>
          </a:xfrm>
          <a:prstGeom prst="rect">
            <a:avLst/>
          </a:prstGeom>
          <a:noFill/>
          <a:ln w="9525">
            <a:noFill/>
            <a:miter lim="800000"/>
            <a:headEnd/>
            <a:tailEnd/>
          </a:ln>
        </p:spPr>
        <p:txBody>
          <a:bodyPr wrap="none">
            <a:spAutoFit/>
          </a:bodyPr>
          <a:lstStyle/>
          <a:p>
            <a:r>
              <a:rPr lang="zh-CN" altLang="en-US" sz="4400" b="1">
                <a:solidFill>
                  <a:srgbClr val="0000FF"/>
                </a:solidFill>
                <a:latin typeface="微软雅黑" pitchFamily="34" charset="-122"/>
                <a:ea typeface="微软雅黑" pitchFamily="34" charset="-122"/>
                <a:sym typeface="宋体" charset="-122"/>
              </a:rPr>
              <a:t>查理曼帝国</a:t>
            </a:r>
          </a:p>
        </p:txBody>
      </p:sp>
      <p:pic>
        <p:nvPicPr>
          <p:cNvPr id="28674" name="Picture 3"/>
          <p:cNvPicPr>
            <a:picLocks noChangeAspect="1"/>
          </p:cNvPicPr>
          <p:nvPr/>
        </p:nvPicPr>
        <p:blipFill>
          <a:blip r:embed="rId2"/>
          <a:srcRect/>
          <a:stretch>
            <a:fillRect/>
          </a:stretch>
        </p:blipFill>
        <p:spPr bwMode="auto">
          <a:xfrm>
            <a:off x="-47625" y="936625"/>
            <a:ext cx="12287250" cy="5918200"/>
          </a:xfrm>
          <a:prstGeom prst="rect">
            <a:avLst/>
          </a:prstGeom>
          <a:noFill/>
          <a:ln w="9525">
            <a:noFill/>
            <a:miter lim="800000"/>
            <a:headEnd/>
            <a:tailEnd/>
          </a:ln>
        </p:spPr>
      </p:pic>
    </p:spTree>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762000" y="6350"/>
            <a:ext cx="10515600" cy="1325563"/>
          </a:xfrm>
        </p:spPr>
        <p:txBody>
          <a:bodyPr/>
          <a:lstStyle/>
          <a:p>
            <a:pPr algn="ctr"/>
            <a:r>
              <a:rPr lang="zh-CN" altLang="en-US" b="1" smtClean="0"/>
              <a:t>查理曼帝国</a:t>
            </a:r>
          </a:p>
        </p:txBody>
      </p:sp>
      <p:pic>
        <p:nvPicPr>
          <p:cNvPr id="29698" name="图片 14"/>
          <p:cNvPicPr>
            <a:picLocks noChangeAspect="1"/>
          </p:cNvPicPr>
          <p:nvPr/>
        </p:nvPicPr>
        <p:blipFill>
          <a:blip r:embed="rId2"/>
          <a:srcRect/>
          <a:stretch>
            <a:fillRect/>
          </a:stretch>
        </p:blipFill>
        <p:spPr bwMode="auto">
          <a:xfrm>
            <a:off x="552450" y="2692400"/>
            <a:ext cx="2790825" cy="3121025"/>
          </a:xfrm>
          <a:prstGeom prst="rect">
            <a:avLst/>
          </a:prstGeom>
          <a:noFill/>
          <a:ln w="9525">
            <a:noFill/>
            <a:miter lim="800000"/>
            <a:headEnd/>
            <a:tailEnd/>
          </a:ln>
        </p:spPr>
      </p:pic>
      <p:sp>
        <p:nvSpPr>
          <p:cNvPr id="29699" name="文本框 3"/>
          <p:cNvSpPr txBox="1">
            <a:spLocks noChangeArrowheads="1"/>
          </p:cNvSpPr>
          <p:nvPr/>
        </p:nvSpPr>
        <p:spPr bwMode="auto">
          <a:xfrm>
            <a:off x="476250" y="5735638"/>
            <a:ext cx="2540000" cy="460375"/>
          </a:xfrm>
          <a:prstGeom prst="rect">
            <a:avLst/>
          </a:prstGeom>
          <a:noFill/>
          <a:ln w="9525">
            <a:noFill/>
            <a:miter lim="800000"/>
            <a:headEnd/>
            <a:tailEnd/>
          </a:ln>
        </p:spPr>
        <p:txBody>
          <a:bodyPr>
            <a:spAutoFit/>
          </a:bodyPr>
          <a:lstStyle/>
          <a:p>
            <a:pPr algn="ctr"/>
            <a:r>
              <a:rPr lang="zh-CN" altLang="en-US" sz="2400" b="1">
                <a:latin typeface="Calibri" pitchFamily="34" charset="0"/>
              </a:rPr>
              <a:t>查理大帝</a:t>
            </a:r>
          </a:p>
        </p:txBody>
      </p:sp>
      <p:pic>
        <p:nvPicPr>
          <p:cNvPr id="29700" name="Picture 7" descr="910203"/>
          <p:cNvPicPr>
            <a:picLocks noChangeAspect="1" noChangeArrowheads="1"/>
          </p:cNvPicPr>
          <p:nvPr>
            <p:ph idx="1"/>
          </p:nvPr>
        </p:nvPicPr>
        <p:blipFill>
          <a:blip r:embed="rId3"/>
          <a:srcRect l="772" r="1285" b="2199"/>
          <a:stretch>
            <a:fillRect/>
          </a:stretch>
        </p:blipFill>
        <p:spPr>
          <a:xfrm>
            <a:off x="3016250" y="1073150"/>
            <a:ext cx="4365625" cy="3590925"/>
          </a:xfrm>
        </p:spPr>
      </p:pic>
      <p:pic>
        <p:nvPicPr>
          <p:cNvPr id="6" name="Picture 3" descr="910110"/>
          <p:cNvPicPr>
            <a:picLocks noChangeAspect="1" noChangeArrowheads="1"/>
          </p:cNvPicPr>
          <p:nvPr/>
        </p:nvPicPr>
        <p:blipFill>
          <a:blip r:embed="rId4"/>
          <a:srcRect l="935" t="1521" r="1556" b="1596"/>
          <a:stretch>
            <a:fillRect/>
          </a:stretch>
        </p:blipFill>
        <p:spPr bwMode="auto">
          <a:xfrm>
            <a:off x="7381875" y="1073150"/>
            <a:ext cx="4618038" cy="3592513"/>
          </a:xfrm>
          <a:prstGeom prst="rect">
            <a:avLst/>
          </a:prstGeom>
          <a:noFill/>
          <a:ln w="9525">
            <a:noFill/>
            <a:miter lim="800000"/>
            <a:headEnd/>
            <a:tailEnd/>
          </a:ln>
        </p:spPr>
      </p:pic>
      <p:sp>
        <p:nvSpPr>
          <p:cNvPr id="9" name="任意多边形 8"/>
          <p:cNvSpPr/>
          <p:nvPr/>
        </p:nvSpPr>
        <p:spPr>
          <a:xfrm>
            <a:off x="3575050" y="1333500"/>
            <a:ext cx="3302000" cy="3213100"/>
          </a:xfrm>
          <a:custGeom>
            <a:avLst/>
            <a:gdLst>
              <a:gd name="connsiteX0" fmla="*/ 3002280 w 4389120"/>
              <a:gd name="connsiteY0" fmla="*/ 0 h 4069080"/>
              <a:gd name="connsiteX1" fmla="*/ 3169920 w 4389120"/>
              <a:gd name="connsiteY1" fmla="*/ 365760 h 4069080"/>
              <a:gd name="connsiteX2" fmla="*/ 3459480 w 4389120"/>
              <a:gd name="connsiteY2" fmla="*/ 457200 h 4069080"/>
              <a:gd name="connsiteX3" fmla="*/ 3474720 w 4389120"/>
              <a:gd name="connsiteY3" fmla="*/ 822960 h 4069080"/>
              <a:gd name="connsiteX4" fmla="*/ 3276600 w 4389120"/>
              <a:gd name="connsiteY4" fmla="*/ 1188720 h 4069080"/>
              <a:gd name="connsiteX5" fmla="*/ 3276600 w 4389120"/>
              <a:gd name="connsiteY5" fmla="*/ 1417320 h 4069080"/>
              <a:gd name="connsiteX6" fmla="*/ 3489960 w 4389120"/>
              <a:gd name="connsiteY6" fmla="*/ 1371600 h 4069080"/>
              <a:gd name="connsiteX7" fmla="*/ 3947160 w 4389120"/>
              <a:gd name="connsiteY7" fmla="*/ 1783080 h 4069080"/>
              <a:gd name="connsiteX8" fmla="*/ 4145280 w 4389120"/>
              <a:gd name="connsiteY8" fmla="*/ 1767840 h 4069080"/>
              <a:gd name="connsiteX9" fmla="*/ 4282440 w 4389120"/>
              <a:gd name="connsiteY9" fmla="*/ 1813560 h 4069080"/>
              <a:gd name="connsiteX10" fmla="*/ 4297680 w 4389120"/>
              <a:gd name="connsiteY10" fmla="*/ 2179320 h 4069080"/>
              <a:gd name="connsiteX11" fmla="*/ 4389120 w 4389120"/>
              <a:gd name="connsiteY11" fmla="*/ 2438400 h 4069080"/>
              <a:gd name="connsiteX12" fmla="*/ 4282440 w 4389120"/>
              <a:gd name="connsiteY12" fmla="*/ 2788920 h 4069080"/>
              <a:gd name="connsiteX13" fmla="*/ 4084320 w 4389120"/>
              <a:gd name="connsiteY13" fmla="*/ 2697480 h 4069080"/>
              <a:gd name="connsiteX14" fmla="*/ 4038600 w 4389120"/>
              <a:gd name="connsiteY14" fmla="*/ 2880360 h 4069080"/>
              <a:gd name="connsiteX15" fmla="*/ 3870960 w 4389120"/>
              <a:gd name="connsiteY15" fmla="*/ 2788920 h 4069080"/>
              <a:gd name="connsiteX16" fmla="*/ 3657600 w 4389120"/>
              <a:gd name="connsiteY16" fmla="*/ 2621280 h 4069080"/>
              <a:gd name="connsiteX17" fmla="*/ 3535680 w 4389120"/>
              <a:gd name="connsiteY17" fmla="*/ 2819400 h 4069080"/>
              <a:gd name="connsiteX18" fmla="*/ 3657600 w 4389120"/>
              <a:gd name="connsiteY18" fmla="*/ 3093720 h 4069080"/>
              <a:gd name="connsiteX19" fmla="*/ 4069080 w 4389120"/>
              <a:gd name="connsiteY19" fmla="*/ 3627120 h 4069080"/>
              <a:gd name="connsiteX20" fmla="*/ 4008120 w 4389120"/>
              <a:gd name="connsiteY20" fmla="*/ 3855720 h 4069080"/>
              <a:gd name="connsiteX21" fmla="*/ 3825240 w 4389120"/>
              <a:gd name="connsiteY21" fmla="*/ 4069080 h 4069080"/>
              <a:gd name="connsiteX22" fmla="*/ 3550920 w 4389120"/>
              <a:gd name="connsiteY22" fmla="*/ 3992880 h 4069080"/>
              <a:gd name="connsiteX23" fmla="*/ 2758440 w 4389120"/>
              <a:gd name="connsiteY23" fmla="*/ 3124200 h 4069080"/>
              <a:gd name="connsiteX24" fmla="*/ 2057400 w 4389120"/>
              <a:gd name="connsiteY24" fmla="*/ 3505200 h 4069080"/>
              <a:gd name="connsiteX25" fmla="*/ 1554480 w 4389120"/>
              <a:gd name="connsiteY25" fmla="*/ 3307080 h 4069080"/>
              <a:gd name="connsiteX26" fmla="*/ 1325880 w 4389120"/>
              <a:gd name="connsiteY26" fmla="*/ 3444240 h 4069080"/>
              <a:gd name="connsiteX27" fmla="*/ 1371600 w 4389120"/>
              <a:gd name="connsiteY27" fmla="*/ 3672840 h 4069080"/>
              <a:gd name="connsiteX28" fmla="*/ 1005840 w 4389120"/>
              <a:gd name="connsiteY28" fmla="*/ 3931920 h 4069080"/>
              <a:gd name="connsiteX29" fmla="*/ 228600 w 4389120"/>
              <a:gd name="connsiteY29" fmla="*/ 3520440 h 4069080"/>
              <a:gd name="connsiteX30" fmla="*/ 0 w 4389120"/>
              <a:gd name="connsiteY30" fmla="*/ 3398520 h 4069080"/>
              <a:gd name="connsiteX31" fmla="*/ 213360 w 4389120"/>
              <a:gd name="connsiteY31" fmla="*/ 3200400 h 4069080"/>
              <a:gd name="connsiteX32" fmla="*/ 487680 w 4389120"/>
              <a:gd name="connsiteY32" fmla="*/ 2362200 h 4069080"/>
              <a:gd name="connsiteX33" fmla="*/ 259080 w 4389120"/>
              <a:gd name="connsiteY33" fmla="*/ 2026920 h 4069080"/>
              <a:gd name="connsiteX34" fmla="*/ 487680 w 4389120"/>
              <a:gd name="connsiteY34" fmla="*/ 1600200 h 4069080"/>
              <a:gd name="connsiteX35" fmla="*/ 457200 w 4389120"/>
              <a:gd name="connsiteY35" fmla="*/ 1264920 h 4069080"/>
              <a:gd name="connsiteX36" fmla="*/ 685800 w 4389120"/>
              <a:gd name="connsiteY36" fmla="*/ 1264920 h 4069080"/>
              <a:gd name="connsiteX37" fmla="*/ 838200 w 4389120"/>
              <a:gd name="connsiteY37" fmla="*/ 1447800 h 4069080"/>
              <a:gd name="connsiteX38" fmla="*/ 944880 w 4389120"/>
              <a:gd name="connsiteY38" fmla="*/ 1264920 h 4069080"/>
              <a:gd name="connsiteX39" fmla="*/ 1143000 w 4389120"/>
              <a:gd name="connsiteY39" fmla="*/ 1280160 h 4069080"/>
              <a:gd name="connsiteX40" fmla="*/ 1219200 w 4389120"/>
              <a:gd name="connsiteY40" fmla="*/ 990600 h 4069080"/>
              <a:gd name="connsiteX41" fmla="*/ 1630680 w 4389120"/>
              <a:gd name="connsiteY41" fmla="*/ 822960 h 4069080"/>
              <a:gd name="connsiteX42" fmla="*/ 1889760 w 4389120"/>
              <a:gd name="connsiteY42" fmla="*/ 487680 h 4069080"/>
              <a:gd name="connsiteX43" fmla="*/ 2042160 w 4389120"/>
              <a:gd name="connsiteY43" fmla="*/ 289560 h 4069080"/>
              <a:gd name="connsiteX44" fmla="*/ 2743200 w 4389120"/>
              <a:gd name="connsiteY44" fmla="*/ 60960 h 4069080"/>
              <a:gd name="connsiteX45" fmla="*/ 2941320 w 4389120"/>
              <a:gd name="connsiteY45" fmla="*/ 0 h 4069080"/>
              <a:gd name="connsiteX46" fmla="*/ 3002280 w 4389120"/>
              <a:gd name="connsiteY46" fmla="*/ 0 h 406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9120" h="4069080">
                <a:moveTo>
                  <a:pt x="3002280" y="0"/>
                </a:moveTo>
                <a:lnTo>
                  <a:pt x="3169920" y="365760"/>
                </a:lnTo>
                <a:lnTo>
                  <a:pt x="3459480" y="457200"/>
                </a:lnTo>
                <a:lnTo>
                  <a:pt x="3474720" y="822960"/>
                </a:lnTo>
                <a:lnTo>
                  <a:pt x="3276600" y="1188720"/>
                </a:lnTo>
                <a:lnTo>
                  <a:pt x="3276600" y="1417320"/>
                </a:lnTo>
                <a:lnTo>
                  <a:pt x="3489960" y="1371600"/>
                </a:lnTo>
                <a:lnTo>
                  <a:pt x="3947160" y="1783080"/>
                </a:lnTo>
                <a:lnTo>
                  <a:pt x="4145280" y="1767840"/>
                </a:lnTo>
                <a:lnTo>
                  <a:pt x="4282440" y="1813560"/>
                </a:lnTo>
                <a:lnTo>
                  <a:pt x="4297680" y="2179320"/>
                </a:lnTo>
                <a:lnTo>
                  <a:pt x="4389120" y="2438400"/>
                </a:lnTo>
                <a:lnTo>
                  <a:pt x="4282440" y="2788920"/>
                </a:lnTo>
                <a:lnTo>
                  <a:pt x="4084320" y="2697480"/>
                </a:lnTo>
                <a:lnTo>
                  <a:pt x="4038600" y="2880360"/>
                </a:lnTo>
                <a:lnTo>
                  <a:pt x="3870960" y="2788920"/>
                </a:lnTo>
                <a:lnTo>
                  <a:pt x="3657600" y="2621280"/>
                </a:lnTo>
                <a:lnTo>
                  <a:pt x="3535680" y="2819400"/>
                </a:lnTo>
                <a:lnTo>
                  <a:pt x="3657600" y="3093720"/>
                </a:lnTo>
                <a:lnTo>
                  <a:pt x="4069080" y="3627120"/>
                </a:lnTo>
                <a:lnTo>
                  <a:pt x="4008120" y="3855720"/>
                </a:lnTo>
                <a:lnTo>
                  <a:pt x="3825240" y="4069080"/>
                </a:lnTo>
                <a:lnTo>
                  <a:pt x="3550920" y="3992880"/>
                </a:lnTo>
                <a:lnTo>
                  <a:pt x="2758440" y="3124200"/>
                </a:lnTo>
                <a:lnTo>
                  <a:pt x="2057400" y="3505200"/>
                </a:lnTo>
                <a:lnTo>
                  <a:pt x="1554480" y="3307080"/>
                </a:lnTo>
                <a:lnTo>
                  <a:pt x="1325880" y="3444240"/>
                </a:lnTo>
                <a:lnTo>
                  <a:pt x="1371600" y="3672840"/>
                </a:lnTo>
                <a:lnTo>
                  <a:pt x="1005840" y="3931920"/>
                </a:lnTo>
                <a:lnTo>
                  <a:pt x="228600" y="3520440"/>
                </a:lnTo>
                <a:lnTo>
                  <a:pt x="0" y="3398520"/>
                </a:lnTo>
                <a:lnTo>
                  <a:pt x="213360" y="3200400"/>
                </a:lnTo>
                <a:lnTo>
                  <a:pt x="487680" y="2362200"/>
                </a:lnTo>
                <a:lnTo>
                  <a:pt x="259080" y="2026920"/>
                </a:lnTo>
                <a:lnTo>
                  <a:pt x="487680" y="1600200"/>
                </a:lnTo>
                <a:lnTo>
                  <a:pt x="457200" y="1264920"/>
                </a:lnTo>
                <a:lnTo>
                  <a:pt x="685800" y="1264920"/>
                </a:lnTo>
                <a:lnTo>
                  <a:pt x="838200" y="1447800"/>
                </a:lnTo>
                <a:lnTo>
                  <a:pt x="944880" y="1264920"/>
                </a:lnTo>
                <a:lnTo>
                  <a:pt x="1143000" y="1280160"/>
                </a:lnTo>
                <a:lnTo>
                  <a:pt x="1219200" y="990600"/>
                </a:lnTo>
                <a:lnTo>
                  <a:pt x="1630680" y="822960"/>
                </a:lnTo>
                <a:lnTo>
                  <a:pt x="1889760" y="487680"/>
                </a:lnTo>
                <a:lnTo>
                  <a:pt x="2042160" y="289560"/>
                </a:lnTo>
                <a:lnTo>
                  <a:pt x="2743200" y="60960"/>
                </a:lnTo>
                <a:lnTo>
                  <a:pt x="2941320" y="0"/>
                </a:lnTo>
                <a:lnTo>
                  <a:pt x="3002280" y="0"/>
                </a:lnTo>
                <a:close/>
              </a:path>
            </a:pathLst>
          </a:custGeom>
          <a:noFill/>
          <a:ln w="76200">
            <a:solidFill>
              <a:srgbClr val="FF0000"/>
            </a:solidFill>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7494588" y="1835150"/>
            <a:ext cx="2835275" cy="20669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2"/>
          <p:cNvSpPr txBox="1"/>
          <p:nvPr/>
        </p:nvSpPr>
        <p:spPr>
          <a:xfrm>
            <a:off x="3343275" y="5014913"/>
            <a:ext cx="8705850" cy="10763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zh-CN" altLang="en-US" sz="3200" b="1" dirty="0">
                <a:solidFill>
                  <a:schemeClr val="bg1"/>
                </a:solidFill>
              </a:rPr>
              <a:t>查理曼帝国版图，与西罗马帝国欧洲部分基本相当，成为当时西欧最大的王国。</a:t>
            </a:r>
            <a:endParaRPr lang="zh-CN" altLang="en-US" sz="32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bldLvl="0" animBg="1"/>
      <p:bldP spid="1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838200" y="-187325"/>
            <a:ext cx="10515600" cy="1325563"/>
          </a:xfrm>
        </p:spPr>
        <p:txBody>
          <a:bodyPr/>
          <a:lstStyle/>
          <a:p>
            <a:pPr algn="ctr"/>
            <a:r>
              <a:rPr lang="zh-CN" altLang="en-US" b="1" smtClean="0">
                <a:sym typeface="+mn-ea"/>
              </a:rPr>
              <a:t>查理曼帝国</a:t>
            </a:r>
            <a:endParaRPr lang="zh-CN" altLang="en-US" smtClean="0"/>
          </a:p>
        </p:txBody>
      </p:sp>
      <p:sp>
        <p:nvSpPr>
          <p:cNvPr id="30722" name="内容占位符 2"/>
          <p:cNvSpPr>
            <a:spLocks noGrp="1"/>
          </p:cNvSpPr>
          <p:nvPr>
            <p:ph idx="1"/>
          </p:nvPr>
        </p:nvSpPr>
        <p:spPr>
          <a:xfrm>
            <a:off x="65088" y="857250"/>
            <a:ext cx="11853862" cy="3070225"/>
          </a:xfrm>
        </p:spPr>
        <p:txBody>
          <a:bodyPr/>
          <a:lstStyle/>
          <a:p>
            <a:pPr marL="457200" lvl="1" indent="0">
              <a:buFont typeface="Arial" charset="0"/>
              <a:buNone/>
            </a:pPr>
            <a:r>
              <a:rPr lang="zh-CN" altLang="en-US" sz="2800" b="1" smtClean="0">
                <a:latin typeface="楷体" pitchFamily="49" charset="-122"/>
                <a:ea typeface="楷体" pitchFamily="49" charset="-122"/>
                <a:sym typeface="+mn-ea"/>
              </a:rPr>
              <a:t>材料：</a:t>
            </a:r>
          </a:p>
          <a:p>
            <a:pPr marL="457200" lvl="1" indent="0">
              <a:buFont typeface="Arial" charset="0"/>
              <a:buNone/>
            </a:pPr>
            <a:r>
              <a:rPr lang="en-US" altLang="zh-CN" sz="2800" b="1" smtClean="0">
                <a:latin typeface="楷体" pitchFamily="49" charset="-122"/>
                <a:ea typeface="楷体" pitchFamily="49" charset="-122"/>
                <a:sym typeface="+mn-ea"/>
              </a:rPr>
              <a:t>6</a:t>
            </a:r>
            <a:r>
              <a:rPr lang="zh-CN" altLang="en-US" sz="2800" b="1" smtClean="0">
                <a:latin typeface="楷体" pitchFamily="49" charset="-122"/>
                <a:ea typeface="楷体" pitchFamily="49" charset="-122"/>
                <a:sym typeface="+mn-ea"/>
              </a:rPr>
              <a:t>世纪，教会利用 </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圣经</a:t>
            </a:r>
            <a:r>
              <a:rPr lang="en-US" altLang="zh-CN" sz="2800" b="1" smtClean="0">
                <a:latin typeface="楷体" pitchFamily="49" charset="-122"/>
                <a:ea typeface="楷体" pitchFamily="49" charset="-122"/>
                <a:sym typeface="+mn-ea"/>
              </a:rPr>
              <a:t>》 </a:t>
            </a:r>
            <a:r>
              <a:rPr lang="zh-CN" altLang="en-US" sz="2800" b="1" smtClean="0">
                <a:latin typeface="楷体" pitchFamily="49" charset="-122"/>
                <a:ea typeface="楷体" pitchFamily="49" charset="-122"/>
                <a:sym typeface="+mn-ea"/>
              </a:rPr>
              <a:t>中农牧产品的</a:t>
            </a:r>
            <a:r>
              <a:rPr lang="en-US" altLang="zh-CN" sz="2800" b="1" smtClean="0">
                <a:latin typeface="楷体" pitchFamily="49" charset="-122"/>
                <a:ea typeface="楷体" pitchFamily="49" charset="-122"/>
                <a:sym typeface="+mn-ea"/>
              </a:rPr>
              <a:t>1/10</a:t>
            </a:r>
            <a:r>
              <a:rPr lang="zh-CN" altLang="en-US" sz="2800" b="1" smtClean="0">
                <a:latin typeface="楷体" pitchFamily="49" charset="-122"/>
                <a:ea typeface="楷体" pitchFamily="49" charset="-122"/>
                <a:sym typeface="+mn-ea"/>
              </a:rPr>
              <a:t>“属于上帝”的说法，开始向基督教信徒征收此税。</a:t>
            </a:r>
          </a:p>
          <a:p>
            <a:pPr marL="457200" lvl="1" indent="0">
              <a:buFont typeface="Arial" charset="0"/>
              <a:buNone/>
            </a:pPr>
            <a:r>
              <a:rPr lang="en-US" altLang="zh-CN" sz="2800" b="1" smtClean="0">
                <a:latin typeface="楷体" pitchFamily="49" charset="-122"/>
                <a:ea typeface="楷体" pitchFamily="49" charset="-122"/>
                <a:sym typeface="+mn-ea"/>
              </a:rPr>
              <a:t>779</a:t>
            </a:r>
            <a:r>
              <a:rPr lang="zh-CN" altLang="en-US" sz="2800" b="1" smtClean="0">
                <a:latin typeface="楷体" pitchFamily="49" charset="-122"/>
                <a:ea typeface="楷体" pitchFamily="49" charset="-122"/>
                <a:sym typeface="+mn-ea"/>
              </a:rPr>
              <a:t>年，法兰克国王查理大帝规定：缴纳什一税是每个法兰克王国居民的义务</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（所征实物）分为大什一税 </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粮食</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、小什一税 </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蔬菜、水果</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、血什一税</a:t>
            </a:r>
            <a:r>
              <a:rPr lang="en-US" altLang="zh-CN" sz="2800" b="1" smtClean="0">
                <a:latin typeface="楷体" pitchFamily="49" charset="-122"/>
                <a:ea typeface="楷体" pitchFamily="49" charset="-122"/>
                <a:sym typeface="+mn-ea"/>
              </a:rPr>
              <a:t>(</a:t>
            </a:r>
            <a:r>
              <a:rPr lang="zh-CN" altLang="en-US" sz="2800" b="1" smtClean="0">
                <a:latin typeface="楷体" pitchFamily="49" charset="-122"/>
                <a:ea typeface="楷体" pitchFamily="49" charset="-122"/>
                <a:sym typeface="+mn-ea"/>
              </a:rPr>
              <a:t>牲畜</a:t>
            </a:r>
            <a:r>
              <a:rPr lang="en-US" altLang="zh-CN" sz="2800" b="1" smtClean="0">
                <a:latin typeface="楷体" pitchFamily="49" charset="-122"/>
                <a:ea typeface="楷体" pitchFamily="49" charset="-122"/>
                <a:sym typeface="+mn-ea"/>
              </a:rPr>
              <a:t>) </a:t>
            </a:r>
            <a:r>
              <a:rPr lang="zh-CN" altLang="en-US" sz="2800" b="1" smtClean="0">
                <a:latin typeface="楷体" pitchFamily="49" charset="-122"/>
                <a:ea typeface="楷体" pitchFamily="49" charset="-122"/>
                <a:sym typeface="+mn-ea"/>
              </a:rPr>
              <a:t>等，税额往往超过纳税人收入的</a:t>
            </a:r>
            <a:r>
              <a:rPr lang="en-US" altLang="zh-CN" sz="2800" b="1" smtClean="0">
                <a:latin typeface="楷体" pitchFamily="49" charset="-122"/>
                <a:ea typeface="楷体" pitchFamily="49" charset="-122"/>
                <a:sym typeface="+mn-ea"/>
              </a:rPr>
              <a:t>1/10</a:t>
            </a:r>
            <a:r>
              <a:rPr lang="zh-CN" altLang="en-US" sz="2800" b="1" smtClean="0">
                <a:latin typeface="楷体" pitchFamily="49" charset="-122"/>
                <a:ea typeface="楷体" pitchFamily="49" charset="-122"/>
                <a:sym typeface="+mn-ea"/>
              </a:rPr>
              <a:t>，负担主要落在农民身上。</a:t>
            </a:r>
            <a:endParaRPr lang="zh-CN" altLang="en-US" sz="2800" b="1" smtClean="0">
              <a:latin typeface="楷体" pitchFamily="49" charset="-122"/>
              <a:ea typeface="楷体" pitchFamily="49" charset="-122"/>
            </a:endParaRPr>
          </a:p>
        </p:txBody>
      </p:sp>
      <p:sp>
        <p:nvSpPr>
          <p:cNvPr id="30723" name="文本框 3"/>
          <p:cNvSpPr txBox="1">
            <a:spLocks noChangeArrowheads="1"/>
          </p:cNvSpPr>
          <p:nvPr/>
        </p:nvSpPr>
        <p:spPr bwMode="auto">
          <a:xfrm>
            <a:off x="241300" y="3879850"/>
            <a:ext cx="10660063" cy="1230313"/>
          </a:xfrm>
          <a:prstGeom prst="rect">
            <a:avLst/>
          </a:prstGeom>
          <a:noFill/>
          <a:ln w="9525">
            <a:noFill/>
            <a:miter lim="800000"/>
            <a:headEnd/>
            <a:tailEnd/>
          </a:ln>
        </p:spPr>
        <p:txBody>
          <a:bodyPr>
            <a:spAutoFit/>
          </a:bodyPr>
          <a:lstStyle/>
          <a:p>
            <a:endParaRPr lang="zh-CN" altLang="en-US" sz="2800" b="1">
              <a:solidFill>
                <a:srgbClr val="002060"/>
              </a:solidFill>
              <a:latin typeface="Calibri" pitchFamily="34" charset="0"/>
            </a:endParaRPr>
          </a:p>
          <a:p>
            <a:r>
              <a:rPr lang="en-US" altLang="zh-CN" sz="2800" b="1">
                <a:solidFill>
                  <a:srgbClr val="002060"/>
                </a:solidFill>
                <a:latin typeface="Calibri" pitchFamily="34" charset="0"/>
              </a:rPr>
              <a:t>1</a:t>
            </a:r>
            <a:r>
              <a:rPr lang="zh-CN" altLang="en-US" sz="2800" b="1">
                <a:solidFill>
                  <a:srgbClr val="002060"/>
                </a:solidFill>
                <a:latin typeface="Calibri" pitchFamily="34" charset="0"/>
              </a:rPr>
              <a:t>、结合所学知识，说一说查理大帝实行了鼓励什么宗教的政策？</a:t>
            </a:r>
            <a:endParaRPr lang="zh-CN" altLang="en-US">
              <a:solidFill>
                <a:srgbClr val="002060"/>
              </a:solidFill>
              <a:latin typeface="Calibri" pitchFamily="34" charset="0"/>
            </a:endParaRPr>
          </a:p>
          <a:p>
            <a:endParaRPr lang="zh-CN" altLang="en-US">
              <a:solidFill>
                <a:srgbClr val="002060"/>
              </a:solidFill>
              <a:latin typeface="Calibri" pitchFamily="34" charset="0"/>
            </a:endParaRPr>
          </a:p>
        </p:txBody>
      </p:sp>
      <p:sp>
        <p:nvSpPr>
          <p:cNvPr id="5" name="文本框 4"/>
          <p:cNvSpPr txBox="1">
            <a:spLocks noChangeArrowheads="1"/>
          </p:cNvSpPr>
          <p:nvPr/>
        </p:nvSpPr>
        <p:spPr bwMode="auto">
          <a:xfrm>
            <a:off x="10901363" y="4257675"/>
            <a:ext cx="3271837" cy="520700"/>
          </a:xfrm>
          <a:prstGeom prst="rect">
            <a:avLst/>
          </a:prstGeom>
          <a:noFill/>
          <a:ln w="9525">
            <a:noFill/>
            <a:miter lim="800000"/>
            <a:headEnd/>
            <a:tailEnd/>
          </a:ln>
        </p:spPr>
        <p:txBody>
          <a:bodyPr>
            <a:spAutoFit/>
          </a:bodyPr>
          <a:lstStyle/>
          <a:p>
            <a:r>
              <a:rPr lang="zh-CN" altLang="en-US" sz="2800" b="1">
                <a:solidFill>
                  <a:srgbClr val="7030A0"/>
                </a:solidFill>
                <a:latin typeface="微软雅黑" pitchFamily="34" charset="-122"/>
                <a:ea typeface="微软雅黑" pitchFamily="34" charset="-122"/>
              </a:rPr>
              <a:t>基督教</a:t>
            </a:r>
          </a:p>
        </p:txBody>
      </p:sp>
      <p:sp>
        <p:nvSpPr>
          <p:cNvPr id="30725" name="文本框 5"/>
          <p:cNvSpPr txBox="1">
            <a:spLocks noChangeArrowheads="1"/>
          </p:cNvSpPr>
          <p:nvPr/>
        </p:nvSpPr>
        <p:spPr bwMode="auto">
          <a:xfrm>
            <a:off x="241300" y="4530725"/>
            <a:ext cx="10660063" cy="1230313"/>
          </a:xfrm>
          <a:prstGeom prst="rect">
            <a:avLst/>
          </a:prstGeom>
          <a:noFill/>
          <a:ln w="9525">
            <a:noFill/>
            <a:miter lim="800000"/>
            <a:headEnd/>
            <a:tailEnd/>
          </a:ln>
        </p:spPr>
        <p:txBody>
          <a:bodyPr>
            <a:spAutoFit/>
          </a:bodyPr>
          <a:lstStyle/>
          <a:p>
            <a:endParaRPr lang="zh-CN" altLang="en-US" sz="2800" b="1">
              <a:solidFill>
                <a:srgbClr val="002060"/>
              </a:solidFill>
              <a:latin typeface="Calibri" pitchFamily="34" charset="0"/>
            </a:endParaRPr>
          </a:p>
          <a:p>
            <a:r>
              <a:rPr lang="en-US" altLang="zh-CN" sz="2800" b="1">
                <a:solidFill>
                  <a:srgbClr val="002060"/>
                </a:solidFill>
                <a:latin typeface="Calibri" pitchFamily="34" charset="0"/>
              </a:rPr>
              <a:t>2</a:t>
            </a:r>
            <a:r>
              <a:rPr lang="zh-CN" altLang="en-US" sz="2800" b="1">
                <a:solidFill>
                  <a:srgbClr val="002060"/>
                </a:solidFill>
                <a:latin typeface="Calibri" pitchFamily="34" charset="0"/>
              </a:rPr>
              <a:t>、根据材料，指出为鼓励该宗教发展查理大帝采取了什么措施？</a:t>
            </a:r>
            <a:endParaRPr lang="zh-CN" altLang="en-US">
              <a:solidFill>
                <a:srgbClr val="002060"/>
              </a:solidFill>
              <a:latin typeface="Calibri" pitchFamily="34" charset="0"/>
            </a:endParaRPr>
          </a:p>
          <a:p>
            <a:endParaRPr lang="zh-CN" altLang="en-US">
              <a:solidFill>
                <a:srgbClr val="002060"/>
              </a:solidFill>
              <a:latin typeface="Calibri" pitchFamily="34" charset="0"/>
            </a:endParaRPr>
          </a:p>
        </p:txBody>
      </p:sp>
      <p:sp>
        <p:nvSpPr>
          <p:cNvPr id="8" name="文本框 7"/>
          <p:cNvSpPr txBox="1">
            <a:spLocks noChangeArrowheads="1"/>
          </p:cNvSpPr>
          <p:nvPr/>
        </p:nvSpPr>
        <p:spPr bwMode="auto">
          <a:xfrm>
            <a:off x="10367963" y="4941888"/>
            <a:ext cx="3273425" cy="522287"/>
          </a:xfrm>
          <a:prstGeom prst="rect">
            <a:avLst/>
          </a:prstGeom>
          <a:noFill/>
          <a:ln w="9525">
            <a:noFill/>
            <a:miter lim="800000"/>
            <a:headEnd/>
            <a:tailEnd/>
          </a:ln>
        </p:spPr>
        <p:txBody>
          <a:bodyPr>
            <a:spAutoFit/>
          </a:bodyPr>
          <a:lstStyle/>
          <a:p>
            <a:r>
              <a:rPr lang="en-US" altLang="zh-CN" sz="2800" b="1">
                <a:solidFill>
                  <a:srgbClr val="7030A0"/>
                </a:solidFill>
                <a:latin typeface="微软雅黑" pitchFamily="34" charset="-122"/>
                <a:ea typeface="微软雅黑" pitchFamily="34" charset="-122"/>
              </a:rPr>
              <a:t>“</a:t>
            </a:r>
            <a:r>
              <a:rPr lang="zh-CN" altLang="en-US" sz="2800" b="1">
                <a:solidFill>
                  <a:srgbClr val="7030A0"/>
                </a:solidFill>
                <a:latin typeface="微软雅黑" pitchFamily="34" charset="-122"/>
                <a:ea typeface="微软雅黑" pitchFamily="34" charset="-122"/>
              </a:rPr>
              <a:t>什一税</a:t>
            </a:r>
            <a:r>
              <a:rPr lang="en-US" altLang="zh-CN" sz="2800" b="1">
                <a:solidFill>
                  <a:srgbClr val="7030A0"/>
                </a:solidFill>
                <a:latin typeface="微软雅黑" pitchFamily="34" charset="-122"/>
                <a:ea typeface="微软雅黑" pitchFamily="34" charset="-122"/>
              </a:rPr>
              <a:t>”</a:t>
            </a:r>
          </a:p>
        </p:txBody>
      </p:sp>
      <p:sp>
        <p:nvSpPr>
          <p:cNvPr id="30727" name="文本框 8"/>
          <p:cNvSpPr txBox="1">
            <a:spLocks noChangeArrowheads="1"/>
          </p:cNvSpPr>
          <p:nvPr/>
        </p:nvSpPr>
        <p:spPr bwMode="auto">
          <a:xfrm>
            <a:off x="241300" y="5110163"/>
            <a:ext cx="10660063" cy="1230312"/>
          </a:xfrm>
          <a:prstGeom prst="rect">
            <a:avLst/>
          </a:prstGeom>
          <a:noFill/>
          <a:ln w="9525">
            <a:noFill/>
            <a:miter lim="800000"/>
            <a:headEnd/>
            <a:tailEnd/>
          </a:ln>
        </p:spPr>
        <p:txBody>
          <a:bodyPr>
            <a:spAutoFit/>
          </a:bodyPr>
          <a:lstStyle/>
          <a:p>
            <a:endParaRPr lang="zh-CN" altLang="en-US" sz="2800" b="1">
              <a:solidFill>
                <a:srgbClr val="002060"/>
              </a:solidFill>
              <a:latin typeface="Calibri" pitchFamily="34" charset="0"/>
            </a:endParaRPr>
          </a:p>
          <a:p>
            <a:r>
              <a:rPr lang="en-US" altLang="zh-CN" sz="2800" b="1">
                <a:solidFill>
                  <a:srgbClr val="002060"/>
                </a:solidFill>
                <a:latin typeface="Calibri" pitchFamily="34" charset="0"/>
              </a:rPr>
              <a:t>3</a:t>
            </a:r>
            <a:r>
              <a:rPr lang="zh-CN" altLang="en-US" sz="2800" b="1">
                <a:solidFill>
                  <a:srgbClr val="002060"/>
                </a:solidFill>
                <a:latin typeface="Calibri" pitchFamily="34" charset="0"/>
              </a:rPr>
              <a:t>、结合所学知识，分析这一措施的影响？</a:t>
            </a:r>
            <a:endParaRPr lang="zh-CN" altLang="en-US">
              <a:solidFill>
                <a:srgbClr val="002060"/>
              </a:solidFill>
              <a:latin typeface="Calibri" pitchFamily="34" charset="0"/>
            </a:endParaRPr>
          </a:p>
          <a:p>
            <a:endParaRPr lang="zh-CN" altLang="en-US">
              <a:solidFill>
                <a:srgbClr val="002060"/>
              </a:solidFill>
              <a:latin typeface="Calibri" pitchFamily="34" charset="0"/>
            </a:endParaRPr>
          </a:p>
        </p:txBody>
      </p:sp>
      <p:sp>
        <p:nvSpPr>
          <p:cNvPr id="10" name="文本框 9"/>
          <p:cNvSpPr txBox="1">
            <a:spLocks noChangeArrowheads="1"/>
          </p:cNvSpPr>
          <p:nvPr/>
        </p:nvSpPr>
        <p:spPr bwMode="auto">
          <a:xfrm>
            <a:off x="7348538" y="5464175"/>
            <a:ext cx="4570412" cy="522288"/>
          </a:xfrm>
          <a:prstGeom prst="rect">
            <a:avLst/>
          </a:prstGeom>
          <a:noFill/>
          <a:ln w="9525">
            <a:noFill/>
            <a:miter lim="800000"/>
            <a:headEnd/>
            <a:tailEnd/>
          </a:ln>
        </p:spPr>
        <p:txBody>
          <a:bodyPr>
            <a:spAutoFit/>
          </a:bodyPr>
          <a:lstStyle/>
          <a:p>
            <a:r>
              <a:rPr lang="zh-CN" altLang="en-US" sz="2800" b="1">
                <a:solidFill>
                  <a:srgbClr val="7030A0"/>
                </a:solidFill>
                <a:latin typeface="微软雅黑" pitchFamily="34" charset="-122"/>
                <a:ea typeface="微软雅黑" pitchFamily="34" charset="-122"/>
              </a:rPr>
              <a:t>教会富有、势力强大</a:t>
            </a:r>
          </a:p>
        </p:txBody>
      </p:sp>
      <p:sp>
        <p:nvSpPr>
          <p:cNvPr id="11" name="文本框 10"/>
          <p:cNvSpPr txBox="1">
            <a:spLocks noChangeArrowheads="1"/>
          </p:cNvSpPr>
          <p:nvPr/>
        </p:nvSpPr>
        <p:spPr bwMode="auto">
          <a:xfrm>
            <a:off x="7467600" y="6070600"/>
            <a:ext cx="4570413" cy="520700"/>
          </a:xfrm>
          <a:prstGeom prst="rect">
            <a:avLst/>
          </a:prstGeom>
          <a:noFill/>
          <a:ln w="9525">
            <a:noFill/>
            <a:miter lim="800000"/>
            <a:headEnd/>
            <a:tailEnd/>
          </a:ln>
        </p:spPr>
        <p:txBody>
          <a:bodyPr>
            <a:spAutoFit/>
          </a:bodyPr>
          <a:lstStyle/>
          <a:p>
            <a:r>
              <a:rPr lang="zh-CN" altLang="en-US" sz="2800" b="1">
                <a:solidFill>
                  <a:srgbClr val="7030A0"/>
                </a:solidFill>
                <a:latin typeface="微软雅黑" pitchFamily="34" charset="-122"/>
                <a:ea typeface="微软雅黑" pitchFamily="34" charset="-122"/>
              </a:rPr>
              <a:t>查理曼得到教会的支持</a:t>
            </a:r>
          </a:p>
        </p:txBody>
      </p:sp>
      <p:cxnSp>
        <p:nvCxnSpPr>
          <p:cNvPr id="7" name="直接连接符 6"/>
          <p:cNvCxnSpPr/>
          <p:nvPr/>
        </p:nvCxnSpPr>
        <p:spPr>
          <a:xfrm>
            <a:off x="1331913" y="3757613"/>
            <a:ext cx="720725" cy="15875"/>
          </a:xfrm>
          <a:prstGeom prst="line">
            <a:avLst/>
          </a:prstGeom>
          <a:ln w="28575" cmpd="sng">
            <a:solidFill>
              <a:srgbClr val="FF0000"/>
            </a:solidFill>
            <a:prstDash val="solid"/>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linds(horizontal)">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blinds(horizontal)">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strips(down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aaa"/>
          <p:cNvPicPr>
            <a:picLocks noChangeAspect="1" noChangeArrowheads="1"/>
          </p:cNvPicPr>
          <p:nvPr/>
        </p:nvPicPr>
        <p:blipFill>
          <a:blip r:embed="rId3"/>
          <a:srcRect/>
          <a:stretch>
            <a:fillRect/>
          </a:stretch>
        </p:blipFill>
        <p:spPr bwMode="auto">
          <a:xfrm>
            <a:off x="0" y="549275"/>
            <a:ext cx="12192000" cy="6119813"/>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3"/>
          <p:cNvSpPr txBox="1">
            <a:spLocks noChangeArrowheads="1"/>
          </p:cNvSpPr>
          <p:nvPr/>
        </p:nvSpPr>
        <p:spPr bwMode="auto">
          <a:xfrm>
            <a:off x="4602163" y="1203325"/>
            <a:ext cx="3284537" cy="766763"/>
          </a:xfrm>
          <a:prstGeom prst="rect">
            <a:avLst/>
          </a:prstGeom>
          <a:noFill/>
          <a:ln w="9525">
            <a:noFill/>
            <a:miter lim="800000"/>
            <a:headEnd/>
            <a:tailEnd/>
          </a:ln>
        </p:spPr>
        <p:txBody>
          <a:bodyPr>
            <a:spAutoFit/>
          </a:bodyPr>
          <a:lstStyle/>
          <a:p>
            <a:r>
              <a:rPr lang="zh-CN" altLang="en-US" sz="2800" b="1">
                <a:solidFill>
                  <a:schemeClr val="bg1"/>
                </a:solidFill>
              </a:rPr>
              <a:t>查理加冕</a:t>
            </a:r>
          </a:p>
        </p:txBody>
      </p:sp>
      <p:pic>
        <p:nvPicPr>
          <p:cNvPr id="31746" name="图片 4"/>
          <p:cNvPicPr>
            <a:picLocks noChangeAspect="1"/>
          </p:cNvPicPr>
          <p:nvPr/>
        </p:nvPicPr>
        <p:blipFill>
          <a:blip r:embed="rId2"/>
          <a:srcRect/>
          <a:stretch>
            <a:fillRect/>
          </a:stretch>
        </p:blipFill>
        <p:spPr bwMode="auto">
          <a:xfrm>
            <a:off x="550863" y="1604963"/>
            <a:ext cx="7086600" cy="4989512"/>
          </a:xfrm>
          <a:prstGeom prst="rect">
            <a:avLst/>
          </a:prstGeom>
          <a:noFill/>
          <a:ln w="9525">
            <a:noFill/>
            <a:miter lim="800000"/>
            <a:headEnd/>
            <a:tailEnd/>
          </a:ln>
        </p:spPr>
      </p:pic>
      <p:pic>
        <p:nvPicPr>
          <p:cNvPr id="31747" name="图片 5"/>
          <p:cNvPicPr>
            <a:picLocks noChangeAspect="1"/>
          </p:cNvPicPr>
          <p:nvPr/>
        </p:nvPicPr>
        <p:blipFill>
          <a:blip r:embed="rId3"/>
          <a:srcRect b="10782"/>
          <a:stretch>
            <a:fillRect/>
          </a:stretch>
        </p:blipFill>
        <p:spPr bwMode="auto">
          <a:xfrm>
            <a:off x="8277225" y="911225"/>
            <a:ext cx="3649663" cy="5770563"/>
          </a:xfrm>
          <a:prstGeom prst="rect">
            <a:avLst/>
          </a:prstGeom>
          <a:noFill/>
          <a:ln w="9525">
            <a:noFill/>
            <a:miter lim="800000"/>
            <a:headEnd/>
            <a:tailEnd/>
          </a:ln>
        </p:spPr>
      </p:pic>
      <p:sp>
        <p:nvSpPr>
          <p:cNvPr id="31748" name="文本框 11"/>
          <p:cNvSpPr txBox="1">
            <a:spLocks noChangeArrowheads="1"/>
          </p:cNvSpPr>
          <p:nvPr/>
        </p:nvSpPr>
        <p:spPr bwMode="auto">
          <a:xfrm>
            <a:off x="192088" y="-6350"/>
            <a:ext cx="7694612" cy="1292225"/>
          </a:xfrm>
          <a:prstGeom prst="rect">
            <a:avLst/>
          </a:prstGeom>
          <a:noFill/>
          <a:ln w="9525">
            <a:noFill/>
            <a:miter lim="800000"/>
            <a:headEnd/>
            <a:tailEnd/>
          </a:ln>
        </p:spPr>
        <p:txBody>
          <a:bodyPr>
            <a:spAutoFit/>
          </a:bodyPr>
          <a:lstStyle/>
          <a:p>
            <a:r>
              <a:rPr lang="zh-CN" altLang="en-US" sz="2600" b="1">
                <a:solidFill>
                  <a:srgbClr val="FF0000"/>
                </a:solidFill>
                <a:latin typeface="Calibri" pitchFamily="34" charset="0"/>
              </a:rPr>
              <a:t>公元</a:t>
            </a:r>
            <a:r>
              <a:rPr lang="en-US" altLang="zh-CN" sz="2600" b="1">
                <a:solidFill>
                  <a:srgbClr val="FF0000"/>
                </a:solidFill>
                <a:latin typeface="Calibri" pitchFamily="34" charset="0"/>
              </a:rPr>
              <a:t>800</a:t>
            </a:r>
            <a:r>
              <a:rPr lang="zh-CN" altLang="en-US" sz="2600" b="1">
                <a:solidFill>
                  <a:srgbClr val="FF0000"/>
                </a:solidFill>
                <a:latin typeface="Calibri" pitchFamily="34" charset="0"/>
              </a:rPr>
              <a:t>年</a:t>
            </a:r>
            <a:r>
              <a:rPr lang="zh-CN" altLang="en-US" sz="2600" b="1">
                <a:latin typeface="Calibri" pitchFamily="34" charset="0"/>
              </a:rPr>
              <a:t>的圣诞节，教皇在罗马为查理举行了加冕礼，称其为“</a:t>
            </a:r>
            <a:r>
              <a:rPr lang="zh-CN" altLang="en-US" sz="2600" b="1">
                <a:solidFill>
                  <a:srgbClr val="FF0000"/>
                </a:solidFill>
                <a:latin typeface="Calibri" pitchFamily="34" charset="0"/>
              </a:rPr>
              <a:t>罗马人的皇帝</a:t>
            </a:r>
            <a:r>
              <a:rPr lang="zh-CN" altLang="en-US" sz="2600" b="1">
                <a:latin typeface="Calibri" pitchFamily="34" charset="0"/>
              </a:rPr>
              <a:t>”。</a:t>
            </a:r>
            <a:endParaRPr lang="en-US" altLang="zh-CN" sz="2600" b="1">
              <a:latin typeface="Calibri" pitchFamily="34" charset="0"/>
            </a:endParaRPr>
          </a:p>
          <a:p>
            <a:r>
              <a:rPr lang="zh-CN" altLang="en-US" sz="2600" b="1">
                <a:latin typeface="Calibri" pitchFamily="34" charset="0"/>
              </a:rPr>
              <a:t>他统治时期的法兰克王国，史称“</a:t>
            </a:r>
            <a:r>
              <a:rPr lang="zh-CN" altLang="en-US" sz="2600" b="1">
                <a:solidFill>
                  <a:srgbClr val="FF0000"/>
                </a:solidFill>
                <a:latin typeface="Calibri" pitchFamily="34" charset="0"/>
              </a:rPr>
              <a:t>查理曼帝国</a:t>
            </a:r>
            <a:r>
              <a:rPr lang="zh-CN" altLang="en-US" sz="2600" b="1">
                <a:latin typeface="Calibri" pitchFamily="34" charset="0"/>
              </a:rPr>
              <a:t>”。</a:t>
            </a:r>
          </a:p>
        </p:txBody>
      </p:sp>
      <p:sp>
        <p:nvSpPr>
          <p:cNvPr id="2" name="椭圆形标注 1"/>
          <p:cNvSpPr/>
          <p:nvPr/>
        </p:nvSpPr>
        <p:spPr>
          <a:xfrm>
            <a:off x="6024563" y="1355725"/>
            <a:ext cx="2941637" cy="1844675"/>
          </a:xfrm>
          <a:prstGeom prst="wedgeEllipseCallout">
            <a:avLst>
              <a:gd name="adj1" fmla="val 71086"/>
              <a:gd name="adj2" fmla="val 1613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t>查理大帝</a:t>
            </a:r>
            <a:endParaRPr lang="en-US" altLang="zh-CN" sz="3200" b="1" dirty="0"/>
          </a:p>
          <a:p>
            <a:pPr algn="ctr" fontAlgn="auto">
              <a:spcBef>
                <a:spcPts val="0"/>
              </a:spcBef>
              <a:spcAft>
                <a:spcPts val="0"/>
              </a:spcAft>
              <a:defRPr/>
            </a:pPr>
            <a:r>
              <a:rPr lang="zh-CN" altLang="en-US" sz="3200" b="1" dirty="0"/>
              <a:t>或</a:t>
            </a:r>
            <a:endParaRPr lang="en-US" altLang="zh-CN" sz="3200" b="1" dirty="0"/>
          </a:p>
          <a:p>
            <a:pPr algn="ctr" fontAlgn="auto">
              <a:spcBef>
                <a:spcPts val="0"/>
              </a:spcBef>
              <a:spcAft>
                <a:spcPts val="0"/>
              </a:spcAft>
              <a:defRPr/>
            </a:pPr>
            <a:r>
              <a:rPr lang="zh-CN" altLang="en-US" sz="3200" b="1" dirty="0"/>
              <a:t>查理曼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1"/>
          <p:cNvPicPr>
            <a:picLocks noChangeAspect="1"/>
          </p:cNvPicPr>
          <p:nvPr/>
        </p:nvPicPr>
        <p:blipFill>
          <a:blip r:embed="rId2"/>
          <a:srcRect/>
          <a:stretch>
            <a:fillRect/>
          </a:stretch>
        </p:blipFill>
        <p:spPr bwMode="auto">
          <a:xfrm>
            <a:off x="0" y="0"/>
            <a:ext cx="6359525" cy="6858000"/>
          </a:xfrm>
          <a:prstGeom prst="rect">
            <a:avLst/>
          </a:prstGeom>
          <a:noFill/>
          <a:ln w="9525">
            <a:noFill/>
            <a:miter lim="800000"/>
            <a:headEnd/>
            <a:tailEnd/>
          </a:ln>
        </p:spPr>
      </p:pic>
      <p:sp>
        <p:nvSpPr>
          <p:cNvPr id="32770" name="文本框 2"/>
          <p:cNvSpPr txBox="1">
            <a:spLocks noChangeArrowheads="1"/>
          </p:cNvSpPr>
          <p:nvPr/>
        </p:nvSpPr>
        <p:spPr bwMode="auto">
          <a:xfrm>
            <a:off x="6654800" y="187325"/>
            <a:ext cx="5414963" cy="3230563"/>
          </a:xfrm>
          <a:prstGeom prst="rect">
            <a:avLst/>
          </a:prstGeom>
          <a:noFill/>
          <a:ln w="9525">
            <a:noFill/>
            <a:miter lim="800000"/>
            <a:headEnd/>
            <a:tailEnd/>
          </a:ln>
        </p:spPr>
        <p:txBody>
          <a:bodyPr>
            <a:spAutoFit/>
          </a:bodyPr>
          <a:lstStyle/>
          <a:p>
            <a:pPr>
              <a:lnSpc>
                <a:spcPct val="150000"/>
              </a:lnSpc>
            </a:pPr>
            <a:r>
              <a:rPr lang="en-US" altLang="zh-CN" sz="3600" b="1">
                <a:latin typeface="Calibri" pitchFamily="34" charset="0"/>
              </a:rPr>
              <a:t>814</a:t>
            </a:r>
            <a:r>
              <a:rPr lang="zh-CN" altLang="en-US" sz="3600" b="1">
                <a:latin typeface="Calibri" pitchFamily="34" charset="0"/>
              </a:rPr>
              <a:t>年，</a:t>
            </a:r>
          </a:p>
          <a:p>
            <a:pPr>
              <a:lnSpc>
                <a:spcPct val="150000"/>
              </a:lnSpc>
            </a:pPr>
            <a:r>
              <a:rPr lang="zh-CN" altLang="en-US" sz="3600" b="1">
                <a:latin typeface="Calibri" pitchFamily="34" charset="0"/>
              </a:rPr>
              <a:t>查理曼去世后，</a:t>
            </a:r>
          </a:p>
          <a:p>
            <a:pPr>
              <a:lnSpc>
                <a:spcPct val="150000"/>
              </a:lnSpc>
            </a:pPr>
            <a:r>
              <a:rPr lang="zh-CN" altLang="en-US" sz="3600" b="1">
                <a:latin typeface="Calibri" pitchFamily="34" charset="0"/>
              </a:rPr>
              <a:t>帝国走向分裂。</a:t>
            </a:r>
            <a:endParaRPr lang="en-US" altLang="zh-CN" sz="3600" b="1">
              <a:latin typeface="Calibri" pitchFamily="34" charset="0"/>
            </a:endParaRPr>
          </a:p>
          <a:p>
            <a:pPr>
              <a:lnSpc>
                <a:spcPct val="150000"/>
              </a:lnSpc>
            </a:pPr>
            <a:r>
              <a:rPr lang="en-US" altLang="zh-CN" sz="2800">
                <a:latin typeface="Calibri" pitchFamily="34" charset="0"/>
              </a:rPr>
              <a:t>  </a:t>
            </a:r>
            <a:endParaRPr lang="zh-CN" altLang="en-US" sz="2800">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15900" y="4883150"/>
            <a:ext cx="11755438" cy="920750"/>
          </a:xfrm>
          <a:prstGeom prst="rect">
            <a:avLst/>
          </a:prstGeom>
          <a:noFill/>
          <a:ln w="9525">
            <a:noFill/>
            <a:miter lim="800000"/>
            <a:headEnd/>
            <a:tailEnd/>
          </a:ln>
        </p:spPr>
        <p:txBody>
          <a:bodyPr>
            <a:spAutoFit/>
          </a:bodyPr>
          <a:lstStyle/>
          <a:p>
            <a:pPr>
              <a:lnSpc>
                <a:spcPct val="150000"/>
              </a:lnSpc>
            </a:pPr>
            <a:r>
              <a:rPr lang="en-US" altLang="zh-CN">
                <a:latin typeface="Calibri" pitchFamily="34" charset="0"/>
                <a:sym typeface="+mn-ea"/>
              </a:rPr>
              <a:t>  </a:t>
            </a:r>
            <a:r>
              <a:rPr lang="en-US" altLang="zh-CN" sz="3600" b="1">
                <a:latin typeface="Calibri" pitchFamily="34" charset="0"/>
                <a:sym typeface="+mn-ea"/>
              </a:rPr>
              <a:t>843</a:t>
            </a:r>
            <a:r>
              <a:rPr lang="zh-CN" altLang="en-US" sz="3600" b="1">
                <a:latin typeface="Calibri" pitchFamily="34" charset="0"/>
                <a:sym typeface="+mn-ea"/>
              </a:rPr>
              <a:t>年，查理曼帝国一分为三，互不隶属。</a:t>
            </a:r>
            <a:endParaRPr lang="zh-CN" altLang="en-US" sz="3600" b="1">
              <a:latin typeface="Calibri" pitchFamily="34" charset="0"/>
            </a:endParaRPr>
          </a:p>
        </p:txBody>
      </p:sp>
      <p:pic>
        <p:nvPicPr>
          <p:cNvPr id="7" name="图片 6"/>
          <p:cNvPicPr>
            <a:picLocks noChangeAspect="1"/>
          </p:cNvPicPr>
          <p:nvPr/>
        </p:nvPicPr>
        <p:blipFill>
          <a:blip r:embed="rId2"/>
          <a:srcRect/>
          <a:stretch>
            <a:fillRect/>
          </a:stretch>
        </p:blipFill>
        <p:spPr bwMode="auto">
          <a:xfrm>
            <a:off x="215900" y="288925"/>
            <a:ext cx="5470525" cy="4594225"/>
          </a:xfrm>
          <a:prstGeom prst="rect">
            <a:avLst/>
          </a:prstGeom>
          <a:noFill/>
          <a:ln w="9525">
            <a:noFill/>
            <a:miter lim="800000"/>
            <a:headEnd/>
            <a:tailEnd/>
          </a:ln>
        </p:spPr>
      </p:pic>
      <p:pic>
        <p:nvPicPr>
          <p:cNvPr id="3" name="图片 2" descr="timgNNNJI8XR"/>
          <p:cNvPicPr>
            <a:picLocks noChangeAspect="1"/>
          </p:cNvPicPr>
          <p:nvPr/>
        </p:nvPicPr>
        <p:blipFill>
          <a:blip r:embed="rId3"/>
          <a:srcRect/>
          <a:stretch>
            <a:fillRect/>
          </a:stretch>
        </p:blipFill>
        <p:spPr bwMode="auto">
          <a:xfrm>
            <a:off x="5819775" y="288925"/>
            <a:ext cx="6264275" cy="4691063"/>
          </a:xfrm>
          <a:prstGeom prst="rect">
            <a:avLst/>
          </a:prstGeom>
          <a:noFill/>
          <a:ln w="9525">
            <a:noFill/>
            <a:miter lim="800000"/>
            <a:headEnd/>
            <a:tailEnd/>
          </a:ln>
        </p:spPr>
      </p:pic>
      <p:sp>
        <p:nvSpPr>
          <p:cNvPr id="4" name="文本框 3"/>
          <p:cNvSpPr txBox="1">
            <a:spLocks noChangeArrowheads="1"/>
          </p:cNvSpPr>
          <p:nvPr/>
        </p:nvSpPr>
        <p:spPr bwMode="auto">
          <a:xfrm>
            <a:off x="282575" y="5707063"/>
            <a:ext cx="10742613" cy="922337"/>
          </a:xfrm>
          <a:prstGeom prst="rect">
            <a:avLst/>
          </a:prstGeom>
          <a:noFill/>
          <a:ln w="9525">
            <a:noFill/>
            <a:miter lim="800000"/>
            <a:headEnd/>
            <a:tailEnd/>
          </a:ln>
        </p:spPr>
        <p:txBody>
          <a:bodyPr wrap="none">
            <a:spAutoFit/>
          </a:bodyPr>
          <a:lstStyle/>
          <a:p>
            <a:pPr>
              <a:lnSpc>
                <a:spcPct val="150000"/>
              </a:lnSpc>
            </a:pPr>
            <a:r>
              <a:rPr lang="zh-CN" altLang="en-US" sz="3600" b="1">
                <a:latin typeface="Calibri" pitchFamily="34" charset="0"/>
                <a:sym typeface="+mn-ea"/>
              </a:rPr>
              <a:t>成为以后</a:t>
            </a:r>
            <a:r>
              <a:rPr lang="zh-CN" altLang="en-US" sz="3600" b="1">
                <a:solidFill>
                  <a:srgbClr val="002060"/>
                </a:solidFill>
                <a:latin typeface="Calibri" pitchFamily="34" charset="0"/>
                <a:sym typeface="+mn-ea"/>
              </a:rPr>
              <a:t>德意志、法兰西和意大利</a:t>
            </a:r>
            <a:r>
              <a:rPr lang="zh-CN" altLang="en-US" sz="3600" b="1">
                <a:latin typeface="Calibri" pitchFamily="34" charset="0"/>
                <a:sym typeface="+mn-ea"/>
              </a:rPr>
              <a:t>三个国家的雏形。</a:t>
            </a:r>
          </a:p>
        </p:txBody>
      </p:sp>
      <p:pic>
        <p:nvPicPr>
          <p:cNvPr id="6" name="图片 5"/>
          <p:cNvPicPr>
            <a:picLocks noChangeAspect="1"/>
          </p:cNvPicPr>
          <p:nvPr/>
        </p:nvPicPr>
        <p:blipFill>
          <a:blip r:embed="rId4"/>
          <a:srcRect/>
          <a:stretch>
            <a:fillRect/>
          </a:stretch>
        </p:blipFill>
        <p:spPr bwMode="auto">
          <a:xfrm>
            <a:off x="82550" y="239713"/>
            <a:ext cx="5737225" cy="4691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46038" y="1557338"/>
            <a:ext cx="9985375" cy="519112"/>
          </a:xfrm>
          <a:prstGeom prst="rect">
            <a:avLst/>
          </a:prstGeom>
          <a:noFill/>
          <a:ln w="12700" cap="sq">
            <a:noFill/>
            <a:miter lim="800000"/>
            <a:headEnd type="none" w="sm" len="sm"/>
            <a:tailEnd type="none" w="sm" len="sm"/>
          </a:ln>
          <a:effectLst/>
        </p:spPr>
        <p:txBody>
          <a:bodyPr>
            <a:spAutoFit/>
          </a:bodyPr>
          <a:lstStyle/>
          <a:p>
            <a:r>
              <a:rPr kumimoji="1" lang="en-US" altLang="zh-CN" sz="2800" b="1">
                <a:latin typeface="宋体" charset="-122"/>
              </a:rPr>
              <a:t>1</a:t>
            </a:r>
            <a:r>
              <a:rPr kumimoji="1" lang="zh-CN" altLang="en-US" sz="2800" b="1">
                <a:latin typeface="宋体" charset="-122"/>
              </a:rPr>
              <a:t>、基督教产生的时间？地点？原因？经典？</a:t>
            </a:r>
          </a:p>
        </p:txBody>
      </p:sp>
      <p:sp>
        <p:nvSpPr>
          <p:cNvPr id="44037" name="Text Box 5"/>
          <p:cNvSpPr txBox="1">
            <a:spLocks noChangeArrowheads="1"/>
          </p:cNvSpPr>
          <p:nvPr/>
        </p:nvSpPr>
        <p:spPr bwMode="auto">
          <a:xfrm>
            <a:off x="334963" y="3500438"/>
            <a:ext cx="11712575" cy="2654300"/>
          </a:xfrm>
          <a:prstGeom prst="rect">
            <a:avLst/>
          </a:prstGeom>
          <a:noFill/>
          <a:ln w="9525">
            <a:noFill/>
            <a:miter lim="800000"/>
            <a:headEnd/>
            <a:tailEnd/>
          </a:ln>
          <a:effectLst/>
        </p:spPr>
        <p:txBody>
          <a:bodyPr>
            <a:spAutoFit/>
          </a:bodyPr>
          <a:lstStyle/>
          <a:p>
            <a:r>
              <a:rPr kumimoji="1" lang="zh-CN" altLang="en-US" sz="2800" b="1">
                <a:solidFill>
                  <a:srgbClr val="FF0000"/>
                </a:solidFill>
                <a:latin typeface="Times New Roman" pitchFamily="18" charset="0"/>
              </a:rPr>
              <a:t>早期基督教的教徒以穷人为主，后来，越来越多的富人加入教会，并取得了教会的领导权。许多国王先后皈依了基督教，教皇也利用国王的力量扩大自己的影响。教会不仅通过各种手段占有大量地产，还经常干涉和控制各国的事务，垄断文化教育。这样，基督教就逐渐成为欧洲中世纪占统治地位的思想。</a:t>
            </a:r>
            <a:endParaRPr kumimoji="1" lang="zh-CN" altLang="en-US" sz="2800">
              <a:solidFill>
                <a:srgbClr val="FF0000"/>
              </a:solidFill>
              <a:latin typeface="Times New Roman" pitchFamily="18" charset="0"/>
            </a:endParaRPr>
          </a:p>
        </p:txBody>
      </p:sp>
      <p:sp>
        <p:nvSpPr>
          <p:cNvPr id="44038" name="Text Box 6"/>
          <p:cNvSpPr txBox="1">
            <a:spLocks noChangeArrowheads="1"/>
          </p:cNvSpPr>
          <p:nvPr/>
        </p:nvSpPr>
        <p:spPr bwMode="auto">
          <a:xfrm>
            <a:off x="144463" y="2981325"/>
            <a:ext cx="12671425" cy="519113"/>
          </a:xfrm>
          <a:prstGeom prst="rect">
            <a:avLst/>
          </a:prstGeom>
          <a:noFill/>
          <a:ln w="9525">
            <a:noFill/>
            <a:miter lim="800000"/>
            <a:headEnd/>
            <a:tailEnd/>
          </a:ln>
          <a:effectLst/>
        </p:spPr>
        <p:txBody>
          <a:bodyPr>
            <a:spAutoFit/>
          </a:bodyPr>
          <a:lstStyle/>
          <a:p>
            <a:r>
              <a:rPr kumimoji="1" lang="en-US" altLang="zh-CN" sz="2800" b="1">
                <a:latin typeface="Times New Roman" pitchFamily="18" charset="0"/>
              </a:rPr>
              <a:t>2</a:t>
            </a:r>
            <a:r>
              <a:rPr kumimoji="1" lang="zh-CN" altLang="en-US" sz="2800" b="1">
                <a:latin typeface="Times New Roman" pitchFamily="18" charset="0"/>
              </a:rPr>
              <a:t>、基督教为什么能成为欧洲中世纪占统治地位的思想？</a:t>
            </a:r>
          </a:p>
        </p:txBody>
      </p:sp>
      <p:sp>
        <p:nvSpPr>
          <p:cNvPr id="44039" name="Text Box 7"/>
          <p:cNvSpPr txBox="1">
            <a:spLocks noChangeArrowheads="1"/>
          </p:cNvSpPr>
          <p:nvPr/>
        </p:nvSpPr>
        <p:spPr bwMode="auto">
          <a:xfrm>
            <a:off x="527050" y="2146300"/>
            <a:ext cx="10656888" cy="519113"/>
          </a:xfrm>
          <a:prstGeom prst="rect">
            <a:avLst/>
          </a:prstGeom>
          <a:noFill/>
          <a:ln w="9525">
            <a:noFill/>
            <a:miter lim="800000"/>
            <a:headEnd/>
            <a:tailEnd/>
          </a:ln>
          <a:effectLst/>
        </p:spPr>
        <p:txBody>
          <a:bodyPr>
            <a:spAutoFit/>
          </a:bodyPr>
          <a:lstStyle/>
          <a:p>
            <a:r>
              <a:rPr kumimoji="1" lang="en-US" altLang="zh-CN" sz="2800" b="1">
                <a:solidFill>
                  <a:srgbClr val="FF0000"/>
                </a:solidFill>
                <a:latin typeface="华文新魏" pitchFamily="2" charset="-122"/>
                <a:ea typeface="华文新魏" pitchFamily="2" charset="-122"/>
              </a:rPr>
              <a:t>1</a:t>
            </a:r>
            <a:r>
              <a:rPr kumimoji="1" lang="zh-CN" altLang="en-US" sz="2800" b="1">
                <a:solidFill>
                  <a:srgbClr val="FF0000"/>
                </a:solidFill>
                <a:latin typeface="华文新魏" pitchFamily="2" charset="-122"/>
                <a:ea typeface="华文新魏" pitchFamily="2" charset="-122"/>
              </a:rPr>
              <a:t>世纪，巴勒斯坦，犹太人遭受苦难，</a:t>
            </a:r>
            <a:r>
              <a:rPr kumimoji="1" lang="en-US" altLang="zh-CN" sz="2800" b="1">
                <a:solidFill>
                  <a:srgbClr val="FF0000"/>
                </a:solidFill>
                <a:latin typeface="华文新魏" pitchFamily="2" charset="-122"/>
                <a:ea typeface="华文新魏" pitchFamily="2" charset="-122"/>
              </a:rPr>
              <a:t>《</a:t>
            </a:r>
            <a:r>
              <a:rPr kumimoji="1" lang="zh-CN" altLang="en-US" sz="2800" b="1">
                <a:solidFill>
                  <a:srgbClr val="FF0000"/>
                </a:solidFill>
                <a:latin typeface="华文新魏" pitchFamily="2" charset="-122"/>
                <a:ea typeface="华文新魏" pitchFamily="2" charset="-122"/>
              </a:rPr>
              <a:t>圣经</a:t>
            </a:r>
            <a:r>
              <a:rPr kumimoji="1" lang="en-US" altLang="zh-CN" sz="2800" b="1">
                <a:solidFill>
                  <a:srgbClr val="FF0000"/>
                </a:solidFill>
                <a:latin typeface="华文新魏" pitchFamily="2" charset="-122"/>
                <a:ea typeface="华文新魏" pitchFamily="2" charset="-122"/>
              </a:rPr>
              <a:t>》</a:t>
            </a:r>
          </a:p>
        </p:txBody>
      </p:sp>
      <p:sp>
        <p:nvSpPr>
          <p:cNvPr id="6" name="矩形 5"/>
          <p:cNvSpPr/>
          <p:nvPr/>
        </p:nvSpPr>
        <p:spPr>
          <a:xfrm>
            <a:off x="763588" y="146050"/>
            <a:ext cx="7524750" cy="1189038"/>
          </a:xfrm>
          <a:prstGeom prst="rect">
            <a:avLst/>
          </a:prstGeom>
          <a:noFill/>
          <a:ln>
            <a:noFill/>
          </a:ln>
        </p:spPr>
        <p:txBody>
          <a:bodyPr wrap="none">
            <a:spAutoFit/>
          </a:bodyPr>
          <a:lstStyle/>
          <a:p>
            <a:pPr algn="ctr"/>
            <a:r>
              <a:rPr lang="zh-CN" altLang="en-US" sz="7200" b="1">
                <a:effectLst>
                  <a:outerShdw blurRad="38100" dist="38100" dir="2700000" algn="tl">
                    <a:srgbClr val="C0C0C0"/>
                  </a:outerShdw>
                </a:effectLst>
                <a:latin typeface="Calibri" pitchFamily="34" charset="0"/>
              </a:rPr>
              <a:t>一、基督教的兴起</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Effect transition="in" filter="slide(fromBottom)">
                                      <p:cBhvr>
                                        <p:cTn id="7" dur="500"/>
                                        <p:tgtEl>
                                          <p:spTgt spid="440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4039"/>
                                        </p:tgtEl>
                                        <p:attrNameLst>
                                          <p:attrName>style.visibility</p:attrName>
                                        </p:attrNameLst>
                                      </p:cBhvr>
                                      <p:to>
                                        <p:strVal val="visible"/>
                                      </p:to>
                                    </p:set>
                                    <p:anim calcmode="lin" valueType="num">
                                      <p:cBhvr additive="base">
                                        <p:cTn id="12" dur="500" fill="hold"/>
                                        <p:tgtEl>
                                          <p:spTgt spid="44039"/>
                                        </p:tgtEl>
                                        <p:attrNameLst>
                                          <p:attrName>ppt_x</p:attrName>
                                        </p:attrNameLst>
                                      </p:cBhvr>
                                      <p:tavLst>
                                        <p:tav tm="0">
                                          <p:val>
                                            <p:strVal val="#ppt_x"/>
                                          </p:val>
                                        </p:tav>
                                        <p:tav tm="100000">
                                          <p:val>
                                            <p:strVal val="#ppt_x"/>
                                          </p:val>
                                        </p:tav>
                                      </p:tavLst>
                                    </p:anim>
                                    <p:anim calcmode="lin" valueType="num">
                                      <p:cBhvr additive="base">
                                        <p:cTn id="13" dur="500" fill="hold"/>
                                        <p:tgtEl>
                                          <p:spTgt spid="440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4038"/>
                                        </p:tgtEl>
                                        <p:attrNameLst>
                                          <p:attrName>style.visibility</p:attrName>
                                        </p:attrNameLst>
                                      </p:cBhvr>
                                      <p:to>
                                        <p:strVal val="visible"/>
                                      </p:to>
                                    </p:set>
                                    <p:anim calcmode="lin" valueType="num">
                                      <p:cBhvr additive="base">
                                        <p:cTn id="18" dur="500" fill="hold"/>
                                        <p:tgtEl>
                                          <p:spTgt spid="44038"/>
                                        </p:tgtEl>
                                        <p:attrNameLst>
                                          <p:attrName>ppt_x</p:attrName>
                                        </p:attrNameLst>
                                      </p:cBhvr>
                                      <p:tavLst>
                                        <p:tav tm="0">
                                          <p:val>
                                            <p:strVal val="#ppt_x"/>
                                          </p:val>
                                        </p:tav>
                                        <p:tav tm="100000">
                                          <p:val>
                                            <p:strVal val="#ppt_x"/>
                                          </p:val>
                                        </p:tav>
                                      </p:tavLst>
                                    </p:anim>
                                    <p:anim calcmode="lin" valueType="num">
                                      <p:cBhvr additive="base">
                                        <p:cTn id="19" dur="500" fill="hold"/>
                                        <p:tgtEl>
                                          <p:spTgt spid="4403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44037"/>
                                        </p:tgtEl>
                                        <p:attrNameLst>
                                          <p:attrName>style.visibility</p:attrName>
                                        </p:attrNameLst>
                                      </p:cBhvr>
                                      <p:to>
                                        <p:strVal val="visible"/>
                                      </p:to>
                                    </p:set>
                                    <p:animEffect transition="in" filter="slide(fromBottom)">
                                      <p:cBhvr>
                                        <p:cTn id="24"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P spid="44038" grpId="0"/>
      <p:bldP spid="440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814388" y="1700213"/>
            <a:ext cx="10177462" cy="3990975"/>
          </a:xfrm>
          <a:prstGeom prst="rect">
            <a:avLst/>
          </a:prstGeom>
          <a:noFill/>
          <a:ln w="9525">
            <a:noFill/>
            <a:miter lim="800000"/>
            <a:headEnd/>
            <a:tailEnd/>
          </a:ln>
          <a:effectLst/>
        </p:spPr>
        <p:txBody>
          <a:bodyPr>
            <a:spAutoFit/>
          </a:bodyPr>
          <a:lstStyle/>
          <a:p>
            <a:pPr>
              <a:spcBef>
                <a:spcPct val="50000"/>
              </a:spcBef>
            </a:pPr>
            <a:r>
              <a:rPr lang="zh-CN" altLang="en-US" sz="2000" b="1"/>
              <a:t>       </a:t>
            </a:r>
            <a:r>
              <a:rPr lang="zh-CN" altLang="en-US" sz="3200" b="1"/>
              <a:t>基督教是奉耶酥基督为救世主之名教派的统称，包括天主教、东正教、新教等。在中国，基督教一词通常是狭义的名称，专指新教。基督教的主要节日是圣诞节和复活节，前者纪念耶酥诞生，时间在</a:t>
            </a:r>
            <a:r>
              <a:rPr lang="en-US" altLang="zh-CN" sz="3200" b="1"/>
              <a:t>12</a:t>
            </a:r>
            <a:r>
              <a:rPr lang="zh-CN" altLang="en-US" sz="3200" b="1"/>
              <a:t>月</a:t>
            </a:r>
            <a:r>
              <a:rPr lang="en-US" altLang="zh-CN" sz="3200" b="1"/>
              <a:t>25</a:t>
            </a:r>
            <a:r>
              <a:rPr lang="zh-CN" altLang="en-US" sz="3200" b="1"/>
              <a:t>日；后者纪念耶酥死而复活，时间在</a:t>
            </a:r>
            <a:r>
              <a:rPr lang="en-US" altLang="zh-CN" sz="3200" b="1"/>
              <a:t>3</a:t>
            </a:r>
            <a:r>
              <a:rPr lang="zh-CN" altLang="en-US" sz="3200" b="1"/>
              <a:t>月下旬至</a:t>
            </a:r>
            <a:r>
              <a:rPr lang="en-US" altLang="zh-CN" sz="3200" b="1"/>
              <a:t>4</a:t>
            </a:r>
            <a:r>
              <a:rPr lang="zh-CN" altLang="en-US" sz="3200" b="1"/>
              <a:t>月下旬之间。 </a:t>
            </a:r>
            <a:br>
              <a:rPr lang="zh-CN" altLang="en-US" sz="3200" b="1"/>
            </a:br>
            <a:r>
              <a:rPr lang="zh-CN" altLang="en-US" sz="3200" b="1"/>
              <a:t>     </a:t>
            </a:r>
            <a:endParaRPr lang="zh-CN" altLang="en-US" sz="2000" b="1"/>
          </a:p>
        </p:txBody>
      </p:sp>
      <p:sp>
        <p:nvSpPr>
          <p:cNvPr id="50179" name="Text Box 3"/>
          <p:cNvSpPr txBox="1">
            <a:spLocks noChangeArrowheads="1"/>
          </p:cNvSpPr>
          <p:nvPr/>
        </p:nvSpPr>
        <p:spPr bwMode="auto">
          <a:xfrm>
            <a:off x="912813" y="404813"/>
            <a:ext cx="8064500" cy="823912"/>
          </a:xfrm>
          <a:prstGeom prst="rect">
            <a:avLst/>
          </a:prstGeom>
          <a:noFill/>
          <a:ln w="9525">
            <a:noFill/>
            <a:miter lim="800000"/>
            <a:headEnd/>
            <a:tailEnd/>
          </a:ln>
          <a:effectLst/>
        </p:spPr>
        <p:txBody>
          <a:bodyPr>
            <a:spAutoFit/>
          </a:bodyPr>
          <a:lstStyle/>
          <a:p>
            <a:pPr>
              <a:spcBef>
                <a:spcPct val="50000"/>
              </a:spcBef>
            </a:pPr>
            <a:r>
              <a:rPr lang="zh-CN" altLang="en-US" sz="3600" b="1">
                <a:solidFill>
                  <a:srgbClr val="0000CC"/>
                </a:solidFill>
                <a:latin typeface="黑体" pitchFamily="49" charset="-122"/>
                <a:ea typeface="黑体" pitchFamily="49" charset="-122"/>
              </a:rPr>
              <a:t>          </a:t>
            </a:r>
            <a:r>
              <a:rPr lang="zh-CN" altLang="en-US" sz="4800" b="1">
                <a:solidFill>
                  <a:srgbClr val="0000CC"/>
                </a:solidFill>
                <a:latin typeface="黑体" pitchFamily="49" charset="-122"/>
                <a:ea typeface="黑体" pitchFamily="49" charset="-122"/>
              </a:rPr>
              <a:t>走近基督教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diamond(in)">
                                      <p:cBhvr>
                                        <p:cTn id="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1103313" y="1628775"/>
            <a:ext cx="9956800" cy="519113"/>
          </a:xfrm>
          <a:prstGeom prst="rect">
            <a:avLst/>
          </a:prstGeom>
          <a:noFill/>
          <a:ln w="9525">
            <a:noFill/>
            <a:miter lim="800000"/>
            <a:headEnd/>
            <a:tailEnd/>
          </a:ln>
          <a:effectLst/>
        </p:spPr>
        <p:txBody>
          <a:bodyPr>
            <a:spAutoFit/>
          </a:bodyPr>
          <a:lstStyle/>
          <a:p>
            <a:pPr>
              <a:spcBef>
                <a:spcPct val="50000"/>
              </a:spcBef>
            </a:pPr>
            <a:endParaRPr kumimoji="1" lang="zh-CN" altLang="en-US" sz="2800" b="1">
              <a:solidFill>
                <a:srgbClr val="003300"/>
              </a:solidFill>
              <a:latin typeface="Tahoma" pitchFamily="34" charset="0"/>
            </a:endParaRPr>
          </a:p>
        </p:txBody>
      </p:sp>
      <p:sp>
        <p:nvSpPr>
          <p:cNvPr id="52227" name="Rectangle 3"/>
          <p:cNvSpPr>
            <a:spLocks noChangeArrowheads="1"/>
          </p:cNvSpPr>
          <p:nvPr/>
        </p:nvSpPr>
        <p:spPr bwMode="auto">
          <a:xfrm>
            <a:off x="1200150" y="3789363"/>
            <a:ext cx="8832850" cy="519112"/>
          </a:xfrm>
          <a:prstGeom prst="rect">
            <a:avLst/>
          </a:prstGeom>
          <a:noFill/>
          <a:ln w="9525">
            <a:noFill/>
            <a:miter lim="800000"/>
            <a:headEnd/>
            <a:tailEnd/>
          </a:ln>
          <a:effectLst/>
        </p:spPr>
        <p:txBody>
          <a:bodyPr>
            <a:spAutoFit/>
          </a:bodyPr>
          <a:lstStyle/>
          <a:p>
            <a:endParaRPr kumimoji="1" lang="zh-CN" altLang="en-US" sz="2800" b="1">
              <a:solidFill>
                <a:srgbClr val="003300"/>
              </a:solidFill>
              <a:latin typeface="Tahoma" pitchFamily="34" charset="0"/>
            </a:endParaRPr>
          </a:p>
        </p:txBody>
      </p:sp>
      <p:sp>
        <p:nvSpPr>
          <p:cNvPr id="52228" name="Rectangle 4"/>
          <p:cNvSpPr>
            <a:spLocks noChangeArrowheads="1"/>
          </p:cNvSpPr>
          <p:nvPr/>
        </p:nvSpPr>
        <p:spPr bwMode="auto">
          <a:xfrm>
            <a:off x="1200150" y="1916113"/>
            <a:ext cx="10272713" cy="641350"/>
          </a:xfrm>
          <a:prstGeom prst="rect">
            <a:avLst/>
          </a:prstGeom>
          <a:noFill/>
          <a:ln w="9525">
            <a:noFill/>
            <a:miter lim="800000"/>
            <a:headEnd/>
            <a:tailEnd/>
          </a:ln>
          <a:effectLst/>
        </p:spPr>
        <p:txBody>
          <a:bodyPr>
            <a:spAutoFit/>
          </a:bodyPr>
          <a:lstStyle/>
          <a:p>
            <a:r>
              <a:rPr kumimoji="1" lang="zh-CN" altLang="en-US" sz="3600" b="1">
                <a:solidFill>
                  <a:srgbClr val="003300"/>
                </a:solidFill>
                <a:latin typeface="Tahoma" pitchFamily="34" charset="0"/>
              </a:rPr>
              <a:t>基督教的经典与教义是什么？</a:t>
            </a:r>
          </a:p>
        </p:txBody>
      </p:sp>
      <p:sp>
        <p:nvSpPr>
          <p:cNvPr id="52229" name="Text Box 5"/>
          <p:cNvSpPr txBox="1">
            <a:spLocks noChangeArrowheads="1"/>
          </p:cNvSpPr>
          <p:nvPr/>
        </p:nvSpPr>
        <p:spPr bwMode="auto">
          <a:xfrm>
            <a:off x="1103313" y="2708275"/>
            <a:ext cx="10656887" cy="457200"/>
          </a:xfrm>
          <a:prstGeom prst="rect">
            <a:avLst/>
          </a:prstGeom>
          <a:noFill/>
          <a:ln w="9525">
            <a:noFill/>
            <a:miter lim="800000"/>
            <a:headEnd/>
            <a:tailEnd/>
          </a:ln>
          <a:effectLst/>
        </p:spPr>
        <p:txBody>
          <a:bodyPr>
            <a:spAutoFit/>
          </a:bodyPr>
          <a:lstStyle/>
          <a:p>
            <a:endParaRPr kumimoji="1" lang="zh-CN" altLang="en-US" sz="2400" b="1">
              <a:solidFill>
                <a:srgbClr val="C82E04"/>
              </a:solidFill>
              <a:latin typeface="Tahoma" pitchFamily="34" charset="0"/>
            </a:endParaRPr>
          </a:p>
        </p:txBody>
      </p:sp>
      <p:sp>
        <p:nvSpPr>
          <p:cNvPr id="52230" name="Text Box 6"/>
          <p:cNvSpPr txBox="1">
            <a:spLocks noChangeArrowheads="1"/>
          </p:cNvSpPr>
          <p:nvPr/>
        </p:nvSpPr>
        <p:spPr bwMode="auto">
          <a:xfrm>
            <a:off x="1103313" y="4581525"/>
            <a:ext cx="10587037" cy="579438"/>
          </a:xfrm>
          <a:prstGeom prst="rect">
            <a:avLst/>
          </a:prstGeom>
          <a:noFill/>
          <a:ln w="9525">
            <a:noFill/>
            <a:miter lim="800000"/>
            <a:headEnd/>
            <a:tailEnd/>
          </a:ln>
          <a:effectLst/>
        </p:spPr>
        <p:txBody>
          <a:bodyPr>
            <a:spAutoFit/>
          </a:bodyPr>
          <a:lstStyle/>
          <a:p>
            <a:endParaRPr kumimoji="1" lang="zh-CN" altLang="en-US" sz="3200" b="1">
              <a:solidFill>
                <a:srgbClr val="C82E04"/>
              </a:solidFill>
              <a:latin typeface="Tahoma" pitchFamily="34" charset="0"/>
            </a:endParaRPr>
          </a:p>
        </p:txBody>
      </p:sp>
      <p:sp>
        <p:nvSpPr>
          <p:cNvPr id="52232" name="Text Box 8"/>
          <p:cNvSpPr txBox="1">
            <a:spLocks noChangeArrowheads="1"/>
          </p:cNvSpPr>
          <p:nvPr/>
        </p:nvSpPr>
        <p:spPr bwMode="auto">
          <a:xfrm>
            <a:off x="1487488" y="2852738"/>
            <a:ext cx="9026525" cy="1311275"/>
          </a:xfrm>
          <a:prstGeom prst="rect">
            <a:avLst/>
          </a:prstGeom>
          <a:noFill/>
          <a:ln w="9525">
            <a:noFill/>
            <a:miter lim="800000"/>
            <a:headEnd/>
            <a:tailEnd/>
          </a:ln>
          <a:effectLst/>
        </p:spPr>
        <p:txBody>
          <a:bodyPr>
            <a:spAutoFit/>
          </a:bodyPr>
          <a:lstStyle/>
          <a:p>
            <a:pPr>
              <a:spcBef>
                <a:spcPct val="50000"/>
              </a:spcBef>
            </a:pPr>
            <a:r>
              <a:rPr kumimoji="1" lang="zh-CN" altLang="en-US" sz="4000" b="1">
                <a:solidFill>
                  <a:srgbClr val="660066"/>
                </a:solidFill>
              </a:rPr>
              <a:t>基督教的</a:t>
            </a:r>
            <a:r>
              <a:rPr kumimoji="1" lang="en-US" altLang="zh-CN" sz="4000" b="1">
                <a:solidFill>
                  <a:srgbClr val="660066"/>
                </a:solidFill>
              </a:rPr>
              <a:t>《</a:t>
            </a:r>
            <a:r>
              <a:rPr kumimoji="1" lang="zh-CN" altLang="en-US" sz="4000" b="1">
                <a:solidFill>
                  <a:srgbClr val="660066"/>
                </a:solidFill>
              </a:rPr>
              <a:t>圣经</a:t>
            </a:r>
            <a:r>
              <a:rPr kumimoji="1" lang="en-US" altLang="zh-CN" sz="4000" b="1">
                <a:solidFill>
                  <a:srgbClr val="660066"/>
                </a:solidFill>
              </a:rPr>
              <a:t>》</a:t>
            </a:r>
            <a:r>
              <a:rPr kumimoji="1" lang="zh-CN" altLang="en-US" sz="4000" b="1">
                <a:solidFill>
                  <a:srgbClr val="660066"/>
                </a:solidFill>
              </a:rPr>
              <a:t>包含了“新约”和“旧约”两部分</a:t>
            </a:r>
          </a:p>
        </p:txBody>
      </p:sp>
      <p:sp>
        <p:nvSpPr>
          <p:cNvPr id="52233" name="Text Box 9"/>
          <p:cNvSpPr txBox="1">
            <a:spLocks noChangeArrowheads="1"/>
          </p:cNvSpPr>
          <p:nvPr/>
        </p:nvSpPr>
        <p:spPr bwMode="auto">
          <a:xfrm>
            <a:off x="1103313" y="4221163"/>
            <a:ext cx="10560050" cy="2441575"/>
          </a:xfrm>
          <a:prstGeom prst="rect">
            <a:avLst/>
          </a:prstGeom>
          <a:noFill/>
          <a:ln w="9525">
            <a:noFill/>
            <a:miter lim="800000"/>
            <a:headEnd/>
            <a:tailEnd/>
          </a:ln>
          <a:effectLst/>
        </p:spPr>
        <p:txBody>
          <a:bodyPr>
            <a:spAutoFit/>
          </a:bodyPr>
          <a:lstStyle/>
          <a:p>
            <a:r>
              <a:rPr kumimoji="1" lang="zh-CN" altLang="en-US" sz="2800" b="1">
                <a:solidFill>
                  <a:srgbClr val="0000CC"/>
                </a:solidFill>
              </a:rPr>
              <a:t>      </a:t>
            </a:r>
            <a:r>
              <a:rPr kumimoji="1" lang="en-US" altLang="zh-CN" sz="2800" b="1">
                <a:solidFill>
                  <a:srgbClr val="0000CC"/>
                </a:solidFill>
              </a:rPr>
              <a:t>《</a:t>
            </a:r>
            <a:r>
              <a:rPr kumimoji="1" lang="zh-CN" altLang="en-US" sz="2800" b="1">
                <a:solidFill>
                  <a:srgbClr val="0000CC"/>
                </a:solidFill>
              </a:rPr>
              <a:t>旧约</a:t>
            </a:r>
            <a:r>
              <a:rPr kumimoji="1" lang="en-US" altLang="zh-CN" sz="2800" b="1">
                <a:solidFill>
                  <a:srgbClr val="0000CC"/>
                </a:solidFill>
              </a:rPr>
              <a:t>》</a:t>
            </a:r>
            <a:r>
              <a:rPr kumimoji="1" lang="zh-CN" altLang="en-US" sz="2800" b="1">
                <a:solidFill>
                  <a:srgbClr val="0000CC"/>
                </a:solidFill>
              </a:rPr>
              <a:t>是基督教从犹太教继承过来的经典；</a:t>
            </a:r>
            <a:r>
              <a:rPr kumimoji="1" lang="en-US" altLang="zh-CN" sz="2800" b="1">
                <a:solidFill>
                  <a:srgbClr val="0000CC"/>
                </a:solidFill>
              </a:rPr>
              <a:t>《</a:t>
            </a:r>
            <a:r>
              <a:rPr kumimoji="1" lang="zh-CN" altLang="en-US" sz="2800" b="1">
                <a:solidFill>
                  <a:srgbClr val="0000CC"/>
                </a:solidFill>
              </a:rPr>
              <a:t>新约</a:t>
            </a:r>
            <a:r>
              <a:rPr kumimoji="1" lang="en-US" altLang="zh-CN" sz="2800" b="1">
                <a:solidFill>
                  <a:srgbClr val="0000CC"/>
                </a:solidFill>
              </a:rPr>
              <a:t>》</a:t>
            </a:r>
            <a:r>
              <a:rPr kumimoji="1" lang="zh-CN" altLang="en-US" sz="2800" b="1">
                <a:solidFill>
                  <a:srgbClr val="0000CC"/>
                </a:solidFill>
              </a:rPr>
              <a:t>是它自身的经典。基督教认为他们的区别在于前者是耶稣降生以前的经书，后者是耶酥降生以后的经书。</a:t>
            </a:r>
          </a:p>
          <a:p>
            <a:pPr>
              <a:spcBef>
                <a:spcPct val="50000"/>
              </a:spcBef>
            </a:pPr>
            <a:endParaRPr lang="zh-CN" altLang="en-US" sz="2800">
              <a:solidFill>
                <a:srgbClr val="0000CC"/>
              </a:solidFill>
            </a:endParaRPr>
          </a:p>
        </p:txBody>
      </p:sp>
      <p:sp>
        <p:nvSpPr>
          <p:cNvPr id="52234" name="Text Box 10"/>
          <p:cNvSpPr txBox="1">
            <a:spLocks noChangeArrowheads="1"/>
          </p:cNvSpPr>
          <p:nvPr/>
        </p:nvSpPr>
        <p:spPr bwMode="auto">
          <a:xfrm>
            <a:off x="1487488" y="4581525"/>
            <a:ext cx="9890125" cy="1190625"/>
          </a:xfrm>
          <a:prstGeom prst="rect">
            <a:avLst/>
          </a:prstGeom>
          <a:noFill/>
          <a:ln w="9525">
            <a:noFill/>
            <a:miter lim="800000"/>
            <a:headEnd/>
            <a:tailEnd/>
          </a:ln>
          <a:effectLst/>
        </p:spPr>
        <p:txBody>
          <a:bodyPr>
            <a:spAutoFit/>
          </a:bodyPr>
          <a:lstStyle/>
          <a:p>
            <a:pPr>
              <a:spcBef>
                <a:spcPct val="50000"/>
              </a:spcBef>
            </a:pPr>
            <a:r>
              <a:rPr kumimoji="1" lang="zh-CN" altLang="en-US" sz="3600" b="1">
                <a:solidFill>
                  <a:srgbClr val="FF0000"/>
                </a:solidFill>
                <a:latin typeface="Times New Roman" pitchFamily="18" charset="0"/>
              </a:rPr>
              <a:t>教义：叫人们忍受苦难，死后可以升入“天堂”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32"/>
                                        </p:tgtEl>
                                        <p:attrNameLst>
                                          <p:attrName>style.visibility</p:attrName>
                                        </p:attrNameLst>
                                      </p:cBhvr>
                                      <p:to>
                                        <p:strVal val="visible"/>
                                      </p:to>
                                    </p:set>
                                    <p:animEffect transition="in" filter="blinds(horizontal)">
                                      <p:cBhvr>
                                        <p:cTn id="7" dur="500"/>
                                        <p:tgtEl>
                                          <p:spTgt spid="5223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2233">
                                            <p:txEl>
                                              <p:pRg st="0" end="0"/>
                                            </p:txEl>
                                          </p:spTgt>
                                        </p:tgtEl>
                                        <p:attrNameLst>
                                          <p:attrName>style.visibility</p:attrName>
                                        </p:attrNameLst>
                                      </p:cBhvr>
                                      <p:to>
                                        <p:strVal val="visible"/>
                                      </p:to>
                                    </p:set>
                                    <p:animEffect transition="in" filter="checkerboard(across)">
                                      <p:cBhvr>
                                        <p:cTn id="12" dur="500"/>
                                        <p:tgtEl>
                                          <p:spTgt spid="5223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2233">
                                            <p:txEl>
                                              <p:pRg st="0" end="0"/>
                                            </p:txEl>
                                          </p:spTgt>
                                        </p:tgtEl>
                                      </p:cBhvr>
                                    </p:animEffect>
                                    <p:set>
                                      <p:cBhvr>
                                        <p:cTn id="17" dur="1" fill="hold">
                                          <p:stCondLst>
                                            <p:cond delay="499"/>
                                          </p:stCondLst>
                                        </p:cTn>
                                        <p:tgtEl>
                                          <p:spTgt spid="52233">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2234"/>
                                        </p:tgtEl>
                                        <p:attrNameLst>
                                          <p:attrName>style.visibility</p:attrName>
                                        </p:attrNameLst>
                                      </p:cBhvr>
                                      <p:to>
                                        <p:strVal val="visible"/>
                                      </p:to>
                                    </p:set>
                                    <p:animEffect transition="in" filter="blinds(horizontal)">
                                      <p:cBhvr>
                                        <p:cTn id="22" dur="500"/>
                                        <p:tgtEl>
                                          <p:spTgt spid="52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2" grpId="0"/>
      <p:bldP spid="52233" grpId="0" build="allAtOnce"/>
      <p:bldP spid="522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未标题-16"/>
          <p:cNvPicPr>
            <a:picLocks noChangeAspect="1" noChangeArrowheads="1"/>
          </p:cNvPicPr>
          <p:nvPr/>
        </p:nvPicPr>
        <p:blipFill>
          <a:blip r:embed="rId3"/>
          <a:srcRect/>
          <a:stretch>
            <a:fillRect/>
          </a:stretch>
        </p:blipFill>
        <p:spPr bwMode="auto">
          <a:xfrm>
            <a:off x="0" y="620713"/>
            <a:ext cx="5918200" cy="5329237"/>
          </a:xfrm>
          <a:prstGeom prst="rect">
            <a:avLst/>
          </a:prstGeom>
          <a:noFill/>
        </p:spPr>
      </p:pic>
      <p:sp>
        <p:nvSpPr>
          <p:cNvPr id="36867" name="Text Box 3"/>
          <p:cNvSpPr txBox="1">
            <a:spLocks noChangeArrowheads="1"/>
          </p:cNvSpPr>
          <p:nvPr/>
        </p:nvSpPr>
        <p:spPr bwMode="auto">
          <a:xfrm>
            <a:off x="6096000" y="2154238"/>
            <a:ext cx="5961063" cy="3081337"/>
          </a:xfrm>
          <a:prstGeom prst="rect">
            <a:avLst/>
          </a:prstGeom>
          <a:noFill/>
          <a:ln w="9525">
            <a:noFill/>
            <a:miter lim="800000"/>
            <a:headEnd/>
            <a:tailEnd/>
          </a:ln>
          <a:effectLst/>
        </p:spPr>
        <p:txBody>
          <a:bodyPr wrap="none">
            <a:spAutoFit/>
          </a:bodyPr>
          <a:lstStyle/>
          <a:p>
            <a:r>
              <a:rPr kumimoji="1" lang="zh-CN" altLang="en-US" sz="2800" b="1">
                <a:latin typeface="Times New Roman" pitchFamily="18" charset="0"/>
              </a:rPr>
              <a:t>          </a:t>
            </a:r>
            <a:r>
              <a:rPr kumimoji="1" lang="en-US" altLang="zh-CN" sz="2800" b="1">
                <a:latin typeface="Times New Roman" pitchFamily="18" charset="0"/>
              </a:rPr>
              <a:t>476</a:t>
            </a:r>
            <a:r>
              <a:rPr kumimoji="1" lang="zh-CN" altLang="en-US" sz="2800" b="1">
                <a:latin typeface="Times New Roman" pitchFamily="18" charset="0"/>
              </a:rPr>
              <a:t>年，西罗马帝国</a:t>
            </a:r>
          </a:p>
          <a:p>
            <a:r>
              <a:rPr kumimoji="1" lang="zh-CN" altLang="en-US" sz="2800" b="1">
                <a:latin typeface="Times New Roman" pitchFamily="18" charset="0"/>
              </a:rPr>
              <a:t>在日耳曼人的打击下灭亡。</a:t>
            </a:r>
          </a:p>
          <a:p>
            <a:r>
              <a:rPr kumimoji="1" lang="zh-CN" altLang="en-US" sz="2800" b="1">
                <a:latin typeface="Times New Roman" pitchFamily="18" charset="0"/>
              </a:rPr>
              <a:t>日耳曼人中的一支法兰克人</a:t>
            </a:r>
          </a:p>
          <a:p>
            <a:r>
              <a:rPr kumimoji="1" lang="zh-CN" altLang="en-US" sz="2800" b="1">
                <a:latin typeface="Times New Roman" pitchFamily="18" charset="0"/>
              </a:rPr>
              <a:t>建立了法兰克王国。</a:t>
            </a:r>
          </a:p>
          <a:p>
            <a:r>
              <a:rPr kumimoji="1" lang="zh-CN" altLang="en-US" sz="2800" b="1">
                <a:solidFill>
                  <a:srgbClr val="FF0000"/>
                </a:solidFill>
                <a:latin typeface="Times New Roman" pitchFamily="18" charset="0"/>
                <a:ea typeface="黑体" pitchFamily="49" charset="-122"/>
              </a:rPr>
              <a:t>法兰克王国是当时日耳曼人</a:t>
            </a:r>
          </a:p>
          <a:p>
            <a:r>
              <a:rPr kumimoji="1" lang="zh-CN" altLang="en-US" sz="2800" b="1">
                <a:solidFill>
                  <a:srgbClr val="FF0000"/>
                </a:solidFill>
                <a:latin typeface="Times New Roman" pitchFamily="18" charset="0"/>
                <a:ea typeface="黑体" pitchFamily="49" charset="-122"/>
              </a:rPr>
              <a:t>建立的众多王国中最为强大</a:t>
            </a:r>
          </a:p>
          <a:p>
            <a:r>
              <a:rPr kumimoji="1" lang="zh-CN" altLang="en-US" sz="2800" b="1">
                <a:solidFill>
                  <a:srgbClr val="FF0000"/>
                </a:solidFill>
                <a:latin typeface="Times New Roman" pitchFamily="18" charset="0"/>
                <a:ea typeface="黑体" pitchFamily="49" charset="-122"/>
              </a:rPr>
              <a:t>的一个。</a:t>
            </a:r>
          </a:p>
        </p:txBody>
      </p:sp>
      <p:sp>
        <p:nvSpPr>
          <p:cNvPr id="36868" name="WordArt 4"/>
          <p:cNvSpPr>
            <a:spLocks noChangeArrowheads="1" noChangeShapeType="1" noTextEdit="1"/>
          </p:cNvSpPr>
          <p:nvPr/>
        </p:nvSpPr>
        <p:spPr bwMode="auto">
          <a:xfrm>
            <a:off x="7246938" y="981075"/>
            <a:ext cx="3048000" cy="792163"/>
          </a:xfrm>
          <a:prstGeom prst="rect">
            <a:avLst/>
          </a:prstGeom>
        </p:spPr>
        <p:txBody>
          <a:bodyPr wrap="none" fromWordArt="1">
            <a:prstTxWarp prst="textPlain">
              <a:avLst>
                <a:gd name="adj" fmla="val 50000"/>
              </a:avLst>
            </a:prstTxWarp>
          </a:bodyPr>
          <a:lstStyle/>
          <a:p>
            <a:pPr algn="ctr"/>
            <a:r>
              <a:rPr lang="zh-CN" altLang="en-US" sz="3600" kern="10">
                <a:ln w="6350">
                  <a:solidFill>
                    <a:srgbClr val="FF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二、法兰克王国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anim calcmode="lin" valueType="num">
                                      <p:cBhvr additive="base">
                                        <p:cTn id="11"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86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anim calcmode="lin" valueType="num">
                                      <p:cBhvr additive="base">
                                        <p:cTn id="15"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686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anim calcmode="lin" valueType="num">
                                      <p:cBhvr additive="base">
                                        <p:cTn id="19" dur="5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7">
                                            <p:txEl>
                                              <p:pRg st="4" end="4"/>
                                            </p:txEl>
                                          </p:spTgt>
                                        </p:tgtEl>
                                        <p:attrNameLst>
                                          <p:attrName>style.visibility</p:attrName>
                                        </p:attrNameLst>
                                      </p:cBhvr>
                                      <p:to>
                                        <p:strVal val="visible"/>
                                      </p:to>
                                    </p:set>
                                    <p:anim calcmode="lin" valueType="num">
                                      <p:cBhvr additive="base">
                                        <p:cTn id="25"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7">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6867">
                                            <p:txEl>
                                              <p:pRg st="5" end="5"/>
                                            </p:txEl>
                                          </p:spTgt>
                                        </p:tgtEl>
                                        <p:attrNameLst>
                                          <p:attrName>style.visibility</p:attrName>
                                        </p:attrNameLst>
                                      </p:cBhvr>
                                      <p:to>
                                        <p:strVal val="visible"/>
                                      </p:to>
                                    </p:set>
                                    <p:anim calcmode="lin" valueType="num">
                                      <p:cBhvr additive="base">
                                        <p:cTn id="29" dur="500" fill="hold"/>
                                        <p:tgtEl>
                                          <p:spTgt spid="36867">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6867">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867">
                                            <p:txEl>
                                              <p:pRg st="6" end="6"/>
                                            </p:txEl>
                                          </p:spTgt>
                                        </p:tgtEl>
                                        <p:attrNameLst>
                                          <p:attrName>style.visibility</p:attrName>
                                        </p:attrNameLst>
                                      </p:cBhvr>
                                      <p:to>
                                        <p:strVal val="visible"/>
                                      </p:to>
                                    </p:set>
                                    <p:anim calcmode="lin" valueType="num">
                                      <p:cBhvr additive="base">
                                        <p:cTn id="33" dur="500" fill="hold"/>
                                        <p:tgtEl>
                                          <p:spTgt spid="3686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686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4"/>
          <p:cNvSpPr txBox="1">
            <a:spLocks noChangeArrowheads="1"/>
          </p:cNvSpPr>
          <p:nvPr/>
        </p:nvSpPr>
        <p:spPr bwMode="auto">
          <a:xfrm>
            <a:off x="5870575" y="506413"/>
            <a:ext cx="5861050" cy="5508625"/>
          </a:xfrm>
          <a:prstGeom prst="rect">
            <a:avLst/>
          </a:prstGeom>
          <a:noFill/>
          <a:ln w="9525">
            <a:noFill/>
            <a:miter lim="800000"/>
            <a:headEnd/>
            <a:tailEnd/>
          </a:ln>
        </p:spPr>
        <p:txBody>
          <a:bodyPr>
            <a:spAutoFit/>
          </a:bodyPr>
          <a:lstStyle/>
          <a:p>
            <a:r>
              <a:rPr lang="zh-CN" altLang="en-US" sz="3200" b="1">
                <a:latin typeface="Calibri" pitchFamily="34" charset="0"/>
              </a:rPr>
              <a:t>克洛维一世(466年 - 511年)，法兰克王国奠基人、国王。481年，法兰克人部落萨利昂法兰克人的首领希尔代里克一世逝世，其子克洛维一世继任。萨利昂法兰克人占据了以如今法国和比利时边境的图尔奈和康布雷为中心的莱茵河下游以西被称为托克桑德里亚的地区。克洛维一世征服了邻近的几个法兰克部落并称王。</a:t>
            </a:r>
          </a:p>
        </p:txBody>
      </p:sp>
      <p:pic>
        <p:nvPicPr>
          <p:cNvPr id="18434" name="图片 2"/>
          <p:cNvPicPr>
            <a:picLocks noChangeAspect="1" noChangeArrowheads="1"/>
          </p:cNvPicPr>
          <p:nvPr/>
        </p:nvPicPr>
        <p:blipFill>
          <a:blip r:embed="rId2"/>
          <a:srcRect r="3653"/>
          <a:stretch>
            <a:fillRect/>
          </a:stretch>
        </p:blipFill>
        <p:spPr bwMode="auto">
          <a:xfrm>
            <a:off x="-14288" y="7938"/>
            <a:ext cx="5267326" cy="683736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153"/>
          <p:cNvSpPr txBox="1">
            <a:spLocks noChangeArrowheads="1"/>
          </p:cNvSpPr>
          <p:nvPr/>
        </p:nvSpPr>
        <p:spPr bwMode="auto">
          <a:xfrm>
            <a:off x="311150" y="1562100"/>
            <a:ext cx="9994900" cy="2060575"/>
          </a:xfrm>
          <a:prstGeom prst="rect">
            <a:avLst/>
          </a:prstGeom>
          <a:noFill/>
          <a:ln w="9525">
            <a:noFill/>
            <a:miter lim="800000"/>
            <a:headEnd/>
            <a:tailEnd/>
          </a:ln>
        </p:spPr>
        <p:txBody>
          <a:bodyPr>
            <a:spAutoFit/>
          </a:bodyPr>
          <a:lstStyle/>
          <a:p>
            <a:pPr>
              <a:spcBef>
                <a:spcPct val="50000"/>
              </a:spcBef>
            </a:pPr>
            <a:r>
              <a:rPr lang="zh-CN" altLang="en-US" sz="3200" b="1">
                <a:latin typeface="宋体" charset="-122"/>
              </a:rPr>
              <a:t>（</a:t>
            </a:r>
            <a:r>
              <a:rPr lang="en-US" altLang="zh-CN" sz="3200" b="1">
                <a:latin typeface="宋体" charset="-122"/>
              </a:rPr>
              <a:t>1</a:t>
            </a:r>
            <a:r>
              <a:rPr lang="zh-CN" altLang="en-US" sz="3200" b="1">
                <a:latin typeface="宋体" charset="-122"/>
              </a:rPr>
              <a:t>）皈依基督教，承认罗马教会在欧洲的重要地位；</a:t>
            </a:r>
            <a:endParaRPr lang="en-US" altLang="zh-CN" sz="3200" b="1">
              <a:latin typeface="宋体" charset="-122"/>
            </a:endParaRPr>
          </a:p>
          <a:p>
            <a:pPr>
              <a:spcBef>
                <a:spcPct val="50000"/>
              </a:spcBef>
            </a:pPr>
            <a:endParaRPr lang="en-US" altLang="zh-CN" sz="3200" b="1">
              <a:latin typeface="宋体" charset="-122"/>
            </a:endParaRPr>
          </a:p>
          <a:p>
            <a:pPr>
              <a:spcBef>
                <a:spcPct val="50000"/>
              </a:spcBef>
            </a:pPr>
            <a:endParaRPr lang="en-US" altLang="zh-CN" sz="3200" b="1">
              <a:latin typeface="宋体" charset="-122"/>
            </a:endParaRPr>
          </a:p>
        </p:txBody>
      </p:sp>
      <p:sp>
        <p:nvSpPr>
          <p:cNvPr id="19458" name="矩形 7197"/>
          <p:cNvSpPr>
            <a:spLocks noChangeArrowheads="1"/>
          </p:cNvSpPr>
          <p:nvPr/>
        </p:nvSpPr>
        <p:spPr bwMode="auto">
          <a:xfrm>
            <a:off x="311150" y="227013"/>
            <a:ext cx="4246563" cy="584200"/>
          </a:xfrm>
          <a:prstGeom prst="rect">
            <a:avLst/>
          </a:prstGeom>
          <a:noFill/>
          <a:ln w="9525">
            <a:noFill/>
            <a:miter lim="800000"/>
            <a:headEnd/>
            <a:tailEnd/>
          </a:ln>
        </p:spPr>
        <p:txBody>
          <a:bodyPr wrap="none">
            <a:spAutoFit/>
          </a:bodyPr>
          <a:lstStyle/>
          <a:p>
            <a:r>
              <a:rPr lang="zh-CN" altLang="en-US" sz="3200">
                <a:solidFill>
                  <a:srgbClr val="0000FF"/>
                </a:solidFill>
                <a:latin typeface="微软雅黑" pitchFamily="34" charset="-122"/>
                <a:ea typeface="微软雅黑" pitchFamily="34" charset="-122"/>
                <a:sym typeface="宋体" charset="-122"/>
              </a:rPr>
              <a:t>克洛维巩固统治的措施</a:t>
            </a:r>
            <a:endParaRPr lang="zh-CN" altLang="zh-CN" sz="3200">
              <a:solidFill>
                <a:srgbClr val="0000FF"/>
              </a:solidFill>
              <a:latin typeface="微软雅黑" pitchFamily="34" charset="-122"/>
              <a:ea typeface="微软雅黑" pitchFamily="34" charset="-122"/>
              <a:sym typeface="宋体" charset="-122"/>
            </a:endParaRPr>
          </a:p>
        </p:txBody>
      </p:sp>
      <p:sp>
        <p:nvSpPr>
          <p:cNvPr id="3" name="文本框 2"/>
          <p:cNvSpPr txBox="1">
            <a:spLocks noChangeArrowheads="1"/>
          </p:cNvSpPr>
          <p:nvPr/>
        </p:nvSpPr>
        <p:spPr bwMode="auto">
          <a:xfrm>
            <a:off x="620713" y="4079875"/>
            <a:ext cx="10423525" cy="1076325"/>
          </a:xfrm>
          <a:prstGeom prst="rect">
            <a:avLst/>
          </a:prstGeom>
          <a:noFill/>
          <a:ln w="9525">
            <a:noFill/>
            <a:miter lim="800000"/>
            <a:headEnd/>
            <a:tailEnd/>
          </a:ln>
        </p:spPr>
        <p:txBody>
          <a:bodyPr>
            <a:spAutoFit/>
          </a:bodyPr>
          <a:lstStyle/>
          <a:p>
            <a:r>
              <a:rPr lang="zh-CN" altLang="en-US" sz="3200" b="1">
                <a:latin typeface="宋体" charset="-122"/>
              </a:rPr>
              <a:t>（</a:t>
            </a:r>
            <a:r>
              <a:rPr lang="en-US" altLang="zh-CN" sz="3200" b="1">
                <a:latin typeface="宋体" charset="-122"/>
              </a:rPr>
              <a:t>2</a:t>
            </a:r>
            <a:r>
              <a:rPr lang="zh-CN" altLang="en-US" sz="3200" b="1">
                <a:latin typeface="宋体" charset="-122"/>
              </a:rPr>
              <a:t>）保留原来罗马大地主的土地，把国有土地和无主土地赐给教会和部下；</a:t>
            </a:r>
            <a:endParaRPr lang="zh-CN" altLang="en-US" sz="3200"/>
          </a:p>
        </p:txBody>
      </p:sp>
      <p:sp>
        <p:nvSpPr>
          <p:cNvPr id="5" name="椭圆形标注 4"/>
          <p:cNvSpPr/>
          <p:nvPr/>
        </p:nvSpPr>
        <p:spPr>
          <a:xfrm>
            <a:off x="5334000" y="-98425"/>
            <a:ext cx="4968875" cy="1439863"/>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3200" b="1" noProof="1">
                <a:solidFill>
                  <a:srgbClr val="FF0000"/>
                </a:solidFill>
              </a:rPr>
              <a:t>整个法兰克王国都信仰了基督教</a:t>
            </a:r>
          </a:p>
        </p:txBody>
      </p:sp>
      <p:sp>
        <p:nvSpPr>
          <p:cNvPr id="6" name="椭圆形标注 5"/>
          <p:cNvSpPr/>
          <p:nvPr/>
        </p:nvSpPr>
        <p:spPr>
          <a:xfrm>
            <a:off x="4344988" y="2038350"/>
            <a:ext cx="7380287" cy="187325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800" b="1" noProof="1">
                <a:solidFill>
                  <a:srgbClr val="FF0000"/>
                </a:solidFill>
              </a:rPr>
              <a:t>取得了罗马教会、信基督教的高卢罗马人和部下的广泛支持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2"/>
          <p:cNvSpPr txBox="1">
            <a:spLocks noChangeArrowheads="1"/>
          </p:cNvSpPr>
          <p:nvPr/>
        </p:nvSpPr>
        <p:spPr bwMode="auto">
          <a:xfrm>
            <a:off x="7483475" y="1177925"/>
            <a:ext cx="4495800" cy="4522788"/>
          </a:xfrm>
          <a:prstGeom prst="rect">
            <a:avLst/>
          </a:prstGeom>
          <a:noFill/>
          <a:ln w="9525">
            <a:noFill/>
            <a:miter lim="800000"/>
            <a:headEnd/>
            <a:tailEnd/>
          </a:ln>
        </p:spPr>
        <p:txBody>
          <a:bodyPr>
            <a:spAutoFit/>
          </a:bodyPr>
          <a:lstStyle/>
          <a:p>
            <a:pPr>
              <a:lnSpc>
                <a:spcPct val="150000"/>
              </a:lnSpc>
            </a:pPr>
            <a:r>
              <a:rPr lang="zh-CN" altLang="en-US" sz="3200" b="1"/>
              <a:t>       克洛维去世时，法兰克王国的版图已经延伸至高卢南部地区以及莱茵河以东至多瑙河之间的大部分地区，实力强大。</a:t>
            </a:r>
          </a:p>
        </p:txBody>
      </p:sp>
      <p:pic>
        <p:nvPicPr>
          <p:cNvPr id="20482" name="图片 3"/>
          <p:cNvPicPr>
            <a:picLocks noChangeAspect="1" noChangeArrowheads="1"/>
          </p:cNvPicPr>
          <p:nvPr/>
        </p:nvPicPr>
        <p:blipFill>
          <a:blip r:embed="rId2"/>
          <a:srcRect r="3336"/>
          <a:stretch>
            <a:fillRect/>
          </a:stretch>
        </p:blipFill>
        <p:spPr bwMode="auto">
          <a:xfrm>
            <a:off x="0" y="20638"/>
            <a:ext cx="7315200" cy="6837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1497</Words>
  <PresentationFormat>自定义</PresentationFormat>
  <Paragraphs>121</Paragraphs>
  <Slides>22</Slides>
  <Notes>5</Notes>
  <HiddenSlides>0</HiddenSlides>
  <MMClips>0</MMClips>
  <ScaleCrop>false</ScaleCrop>
  <HeadingPairs>
    <vt:vector size="6" baseType="variant">
      <vt:variant>
        <vt:lpstr>已用的字体</vt:lpstr>
      </vt:variant>
      <vt:variant>
        <vt:i4>12</vt:i4>
      </vt:variant>
      <vt:variant>
        <vt:lpstr>演示文稿设计模板</vt:lpstr>
      </vt:variant>
      <vt:variant>
        <vt:i4>2</vt:i4>
      </vt:variant>
      <vt:variant>
        <vt:lpstr>幻灯片标题</vt:lpstr>
      </vt:variant>
      <vt:variant>
        <vt:i4>22</vt:i4>
      </vt:variant>
    </vt:vector>
  </HeadingPairs>
  <TitlesOfParts>
    <vt:vector size="36" baseType="lpstr">
      <vt:lpstr>Calibri</vt:lpstr>
      <vt:lpstr>宋体</vt:lpstr>
      <vt:lpstr>Arial</vt:lpstr>
      <vt:lpstr>Calibri Light</vt:lpstr>
      <vt:lpstr>Arial Black</vt:lpstr>
      <vt:lpstr>+mn-ea</vt:lpstr>
      <vt:lpstr>微软雅黑</vt:lpstr>
      <vt:lpstr>楷体</vt:lpstr>
      <vt:lpstr>Times New Roman</vt:lpstr>
      <vt:lpstr>华文新魏</vt:lpstr>
      <vt:lpstr>黑体</vt:lpstr>
      <vt:lpstr>Tahoma</vt:lpstr>
      <vt:lpstr>Office 主题</vt:lpstr>
      <vt:lpstr>Office 主题</vt:lpstr>
      <vt:lpstr>第7课  基督教的兴起和法兰克王国 </vt:lpstr>
      <vt:lpstr>幻灯片 2</vt:lpstr>
      <vt:lpstr>幻灯片 3</vt:lpstr>
      <vt:lpstr>幻灯片 4</vt:lpstr>
      <vt:lpstr>幻灯片 5</vt:lpstr>
      <vt:lpstr>幻灯片 6</vt:lpstr>
      <vt:lpstr>幻灯片 7</vt:lpstr>
      <vt:lpstr>幻灯片 8</vt:lpstr>
      <vt:lpstr>幻灯片 9</vt:lpstr>
      <vt:lpstr>幻灯片 10</vt:lpstr>
      <vt:lpstr>封君与封臣</vt:lpstr>
      <vt:lpstr>封君与封臣</vt:lpstr>
      <vt:lpstr>幻灯片 13</vt:lpstr>
      <vt:lpstr>封君与封臣</vt:lpstr>
      <vt:lpstr>幻灯片 15</vt:lpstr>
      <vt:lpstr>幻灯片 16</vt:lpstr>
      <vt:lpstr>幻灯片 17</vt:lpstr>
      <vt:lpstr>查理曼帝国</vt:lpstr>
      <vt:lpstr>查理曼帝国</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2018-07-12T06:26:00Z</dcterms:created>
  <dcterms:modified xsi:type="dcterms:W3CDTF">2018-10-22T01:41:56Z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