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30" r:id="rId2"/>
    <p:sldId id="329" r:id="rId3"/>
    <p:sldId id="257" r:id="rId4"/>
    <p:sldId id="282" r:id="rId5"/>
    <p:sldId id="258" r:id="rId6"/>
    <p:sldId id="324" r:id="rId7"/>
    <p:sldId id="340" r:id="rId8"/>
    <p:sldId id="332" r:id="rId9"/>
    <p:sldId id="333" r:id="rId10"/>
    <p:sldId id="260" r:id="rId11"/>
    <p:sldId id="343" r:id="rId12"/>
    <p:sldId id="305" r:id="rId13"/>
    <p:sldId id="334" r:id="rId14"/>
    <p:sldId id="335" r:id="rId15"/>
    <p:sldId id="336" r:id="rId16"/>
    <p:sldId id="337" r:id="rId17"/>
    <p:sldId id="344" r:id="rId18"/>
    <p:sldId id="325" r:id="rId19"/>
    <p:sldId id="326" r:id="rId20"/>
    <p:sldId id="306" r:id="rId21"/>
    <p:sldId id="327" r:id="rId22"/>
    <p:sldId id="272" r:id="rId23"/>
    <p:sldId id="275" r:id="rId24"/>
    <p:sldId id="273" r:id="rId25"/>
    <p:sldId id="277" r:id="rId26"/>
    <p:sldId id="338" r:id="rId27"/>
    <p:sldId id="278" r:id="rId28"/>
    <p:sldId id="339" r:id="rId29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62AFDB2-AE2F-4D7A-B84E-C06F0F38FE72}" type="datetimeFigureOut">
              <a:rPr lang="zh-CN" altLang="en-US"/>
              <a:pPr>
                <a:defRPr/>
              </a:pPr>
              <a:t>2018/9/13</a:t>
            </a:fld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2875" y="768350"/>
            <a:ext cx="6818313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8325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2CEA4A7-8527-48B2-A8A2-457918C074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8" y="768350"/>
            <a:ext cx="6821487" cy="3836988"/>
          </a:xfrm>
          <a:ln/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>
          <a:xfrm>
            <a:off x="711200" y="4926013"/>
            <a:ext cx="5683250" cy="4029075"/>
          </a:xfrm>
          <a:noFill/>
          <a:ln/>
        </p:spPr>
        <p:txBody>
          <a:bodyPr lIns="99075" tIns="49538" rIns="99075" bIns="49538"/>
          <a:lstStyle/>
          <a:p>
            <a:pPr eaLnBrk="1" hangingPunct="1"/>
            <a:endParaRPr lang="zh-CN" altLang="en-US" smtClean="0"/>
          </a:p>
        </p:txBody>
      </p:sp>
      <p:sp>
        <p:nvSpPr>
          <p:cNvPr id="22531" name="灯片编号占位符 3"/>
          <p:cNvSpPr txBox="1">
            <a:spLocks noGrp="1"/>
          </p:cNvSpPr>
          <p:nvPr/>
        </p:nvSpPr>
        <p:spPr bwMode="auto"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75" tIns="49538" rIns="99075" bIns="49538" anchor="b"/>
          <a:lstStyle/>
          <a:p>
            <a:pPr algn="r" defTabSz="990600">
              <a:buFont typeface="Arial" charset="0"/>
              <a:buNone/>
            </a:pPr>
            <a:fld id="{43AED604-67AE-49BD-BC9C-88A207498A55}" type="slidenum">
              <a:rPr altLang="en-US" sz="1300" noProof="1">
                <a:latin typeface="Calibri" pitchFamily="34" charset="0"/>
              </a:rPr>
              <a:pPr algn="r" defTabSz="990600">
                <a:buFont typeface="Arial" charset="0"/>
                <a:buNone/>
              </a:pPr>
              <a:t>18</a:t>
            </a:fld>
            <a:endParaRPr lang="zh-CN" altLang="en-US" sz="1300" noProof="1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68D8F-5B4B-4BD1-985C-C3FCAEB1410F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B4813-6DC9-49CD-AE74-60AA88B87D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AD4D6-F7B1-44DC-9CA9-BCBA7917AA37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169D4-8F8F-422A-A0BA-0FD1F89BCE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defRPr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53DB47-81A0-415E-B365-0076AF71E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95703-6CB8-4BC9-A2E5-4713A842F76D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60091-00EC-44A9-ADBB-C918F06C7B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23F00-2651-4A6A-BE37-7D34CE241CCB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8AF06-7719-4BBA-8673-112B1F6B9B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52233-E4B0-47C3-8457-67F81DD59BA3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033F-6142-42CE-977B-AFACDA938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5518-E170-4669-97F1-A5B550B32B35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28370-61A9-4FA5-A603-A00259E8AA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ECDDF-A47F-4B83-A49E-B1BDB7B5A518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EAF58-2341-4F0B-8D99-9AD99361A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1F7DD-DBA6-4DB2-9B04-DB88D033841E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11AED-3C76-43A8-892B-77FA4828F9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89859-426A-4AE9-83C7-D2504EC416F8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D71B-C5EE-4665-9EF8-D009783B6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A00B1-B096-448C-948F-2BCFD588E7F6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D940A-6633-49C3-AEDD-45FD8B200F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B5E6C2-49C0-4FBA-AB71-9C1F671305EC}" type="datetimeFigureOut">
              <a:rPr lang="zh-CN" altLang="en-US"/>
              <a:pPr>
                <a:defRPr/>
              </a:pPr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D262653-D70C-45F4-8A49-F8B3927380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260649"/>
            <a:ext cx="12192000" cy="6597351"/>
          </a:xfrm>
          <a:prstGeom prst="rect">
            <a:avLst/>
          </a:prstGeom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35007" y="980728"/>
            <a:ext cx="1127906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第三单元 封建时代的欧洲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4"/>
          <p:cNvSpPr>
            <a:spLocks noChangeArrowheads="1"/>
          </p:cNvSpPr>
          <p:nvPr/>
        </p:nvSpPr>
        <p:spPr bwMode="auto">
          <a:xfrm>
            <a:off x="0" y="0"/>
            <a:ext cx="5788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/>
              <a:t>二、法兰克王国的建立</a:t>
            </a: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255588" y="869950"/>
            <a:ext cx="269716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/>
              <a:t>建立时间：</a:t>
            </a:r>
            <a:endParaRPr lang="en-US" altLang="zh-CN" sz="4400" b="1"/>
          </a:p>
          <a:p>
            <a:pPr>
              <a:lnSpc>
                <a:spcPct val="150000"/>
              </a:lnSpc>
            </a:pPr>
            <a:r>
              <a:rPr lang="zh-CN" altLang="en-US" sz="4400" b="1"/>
              <a:t>建立者：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744788" y="1152525"/>
            <a:ext cx="231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481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年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570163" y="2081213"/>
            <a:ext cx="2316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克洛维</a:t>
            </a:r>
          </a:p>
        </p:txBody>
      </p:sp>
      <p:pic>
        <p:nvPicPr>
          <p:cNvPr id="19461" name="图片 4" descr="u=1876091469,1457602347&amp;fm=27&amp;gp=0[1]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7300" y="808038"/>
            <a:ext cx="6858000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6538913" y="1795463"/>
            <a:ext cx="1570037" cy="112395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3" name="Picture 2" descr="https://timgsa.baidu.com/timg?image&amp;quality=80&amp;size=b9999_10000&amp;sec=1534666751131&amp;di=899df5110dcacc2d8ebfbacaaf41513e&amp;imgtype=0&amp;src=http%3A%2F%2Fi3.qhimg.com%2Ft017b7887739f569c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900" y="2909888"/>
            <a:ext cx="40163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1267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64" y="666731"/>
            <a:ext cx="10657417" cy="57555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3"/>
          <p:cNvSpPr txBox="1">
            <a:spLocks noChangeArrowheads="1"/>
          </p:cNvSpPr>
          <p:nvPr/>
        </p:nvSpPr>
        <p:spPr bwMode="auto">
          <a:xfrm>
            <a:off x="311150" y="1562100"/>
            <a:ext cx="99949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charset="-122"/>
              </a:rPr>
              <a:t>（</a:t>
            </a:r>
            <a:r>
              <a:rPr lang="en-US" altLang="zh-CN" sz="3200" b="1">
                <a:latin typeface="宋体" charset="-122"/>
              </a:rPr>
              <a:t>1</a:t>
            </a:r>
            <a:r>
              <a:rPr lang="zh-CN" altLang="en-US" sz="3200" b="1">
                <a:latin typeface="宋体" charset="-122"/>
              </a:rPr>
              <a:t>）皈依基督教，承认罗马教会在欧洲的重要地位；</a:t>
            </a:r>
            <a:endParaRPr lang="en-US" altLang="zh-CN" sz="3200" b="1">
              <a:latin typeface="宋体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latin typeface="宋体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latin typeface="宋体" charset="-122"/>
            </a:endParaRPr>
          </a:p>
        </p:txBody>
      </p:sp>
      <p:sp>
        <p:nvSpPr>
          <p:cNvPr id="20482" name="矩形 7197"/>
          <p:cNvSpPr>
            <a:spLocks noChangeArrowheads="1"/>
          </p:cNvSpPr>
          <p:nvPr/>
        </p:nvSpPr>
        <p:spPr bwMode="auto">
          <a:xfrm>
            <a:off x="311150" y="227013"/>
            <a:ext cx="477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微软雅黑"/>
                <a:ea typeface="微软雅黑"/>
                <a:cs typeface="微软雅黑"/>
                <a:sym typeface="宋体" charset="-122"/>
              </a:rPr>
              <a:t>克洛维巩固统治的措施</a:t>
            </a:r>
            <a:endParaRPr lang="zh-CN" altLang="zh-CN" sz="3600" b="1">
              <a:solidFill>
                <a:srgbClr val="0000FF"/>
              </a:solidFill>
              <a:latin typeface="微软雅黑"/>
              <a:ea typeface="微软雅黑"/>
              <a:cs typeface="微软雅黑"/>
              <a:sym typeface="宋体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20713" y="4079875"/>
            <a:ext cx="104235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charset="-122"/>
              </a:rPr>
              <a:t>（</a:t>
            </a:r>
            <a:r>
              <a:rPr lang="en-US" altLang="zh-CN" sz="3200" b="1">
                <a:latin typeface="宋体" charset="-122"/>
              </a:rPr>
              <a:t>2</a:t>
            </a:r>
            <a:r>
              <a:rPr lang="zh-CN" altLang="en-US" sz="3200" b="1">
                <a:latin typeface="宋体" charset="-122"/>
              </a:rPr>
              <a:t>）保留原来罗马大地主的土地，把国有土地和无主土地赐给教会和部下；</a:t>
            </a:r>
            <a:endParaRPr lang="zh-CN" altLang="en-US" sz="3200"/>
          </a:p>
        </p:txBody>
      </p:sp>
      <p:sp>
        <p:nvSpPr>
          <p:cNvPr id="5" name="椭圆形标注 4"/>
          <p:cNvSpPr/>
          <p:nvPr/>
        </p:nvSpPr>
        <p:spPr>
          <a:xfrm>
            <a:off x="5334000" y="-98425"/>
            <a:ext cx="4968875" cy="14398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0000"/>
                </a:solidFill>
              </a:rPr>
              <a:t>整个法兰克王国都信仰了基督教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4344988" y="2038350"/>
            <a:ext cx="7380287" cy="187325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noProof="1">
                <a:solidFill>
                  <a:srgbClr val="FF0000"/>
                </a:solidFill>
              </a:rPr>
              <a:t>取得了罗马教会、信基督教的高卢罗马人和部下的广泛支持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4500" b="1" smtClean="0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三、封君与封臣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1678518" y="1341438"/>
            <a:ext cx="9999133" cy="64770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隶书" pitchFamily="2" charset="-122"/>
                <a:ea typeface="华文隶书" pitchFamily="2" charset="-122"/>
              </a:rPr>
              <a:t>（一）“采邑改革”－查理</a:t>
            </a:r>
            <a:r>
              <a:rPr lang="en-US" altLang="zh-CN" sz="3600" b="1" smtClean="0">
                <a:latin typeface="宋体" charset="-122"/>
              </a:rPr>
              <a:t>•</a:t>
            </a:r>
            <a:r>
              <a:rPr lang="zh-CN" altLang="en-US" sz="3600" b="1" smtClean="0">
                <a:latin typeface="华文隶书" pitchFamily="2" charset="-122"/>
                <a:ea typeface="华文隶书" pitchFamily="2" charset="-122"/>
              </a:rPr>
              <a:t>马特</a:t>
            </a:r>
          </a:p>
        </p:txBody>
      </p:sp>
      <p:sp>
        <p:nvSpPr>
          <p:cNvPr id="24579" name="内容占位符 2"/>
          <p:cNvSpPr txBox="1">
            <a:spLocks/>
          </p:cNvSpPr>
          <p:nvPr/>
        </p:nvSpPr>
        <p:spPr bwMode="auto">
          <a:xfrm>
            <a:off x="1775884" y="2163763"/>
            <a:ext cx="9997016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963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zh-CN" altLang="en-US" sz="3600" b="1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2311400" y="2163764"/>
            <a:ext cx="8517467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300" b="1">
                <a:latin typeface="华文隶书" pitchFamily="2" charset="-122"/>
                <a:ea typeface="华文隶书" pitchFamily="2" charset="-122"/>
              </a:rPr>
              <a:t>将土地</a:t>
            </a:r>
            <a:r>
              <a:rPr lang="zh-CN" altLang="en-US" sz="3300" b="1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无偿</a:t>
            </a:r>
            <a:r>
              <a:rPr lang="zh-CN" altLang="en-US" sz="3300" b="1">
                <a:latin typeface="华文隶书" pitchFamily="2" charset="-122"/>
                <a:ea typeface="华文隶书" pitchFamily="2" charset="-122"/>
              </a:rPr>
              <a:t>地赏赐给贵族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1572684" y="3519488"/>
            <a:ext cx="9997016" cy="6477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封臣以</a:t>
            </a:r>
            <a:r>
              <a:rPr lang="zh-CN" altLang="en-US" sz="3600" b="1" dirty="0" smtClean="0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服兵役为条件</a:t>
            </a:r>
            <a:r>
              <a:rPr lang="zh-CN" altLang="en-US" sz="3600" b="1" dirty="0" smtClean="0">
                <a:latin typeface="华文隶书" pitchFamily="2" charset="-122"/>
                <a:ea typeface="华文隶书" pitchFamily="2" charset="-122"/>
              </a:rPr>
              <a:t>，接受封主的封地</a:t>
            </a:r>
            <a:endParaRPr lang="zh-CN" altLang="en-US" sz="36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5389034" y="2811463"/>
            <a:ext cx="480484" cy="684212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6042" y="4437112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封建制度</a:t>
            </a:r>
          </a:p>
        </p:txBody>
      </p:sp>
    </p:spTree>
    <p:extLst>
      <p:ext uri="{BB962C8B-B14F-4D97-AF65-F5344CB8AC3E}">
        <p14:creationId xmlns:p14="http://schemas.microsoft.com/office/powerpoint/2010/main" xmlns="" val="5141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1775884" y="1557339"/>
            <a:ext cx="988906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华文隶书" pitchFamily="2" charset="-122"/>
                <a:ea typeface="华文隶书" pitchFamily="2" charset="-122"/>
              </a:rPr>
              <a:t>　　国王将</a:t>
            </a:r>
            <a:r>
              <a:rPr lang="zh-CN" altLang="en-US" sz="2800" b="1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土地</a:t>
            </a:r>
            <a:r>
              <a:rPr lang="zh-CN" altLang="en-US" sz="2800" b="1">
                <a:latin typeface="华文隶书" pitchFamily="2" charset="-122"/>
                <a:ea typeface="华文隶书" pitchFamily="2" charset="-122"/>
              </a:rPr>
              <a:t>分封给臣下，臣下又将分得的土地分封给自己的下属，下属又将土地再分封。经过层层分封，形成了上为国王，下为公爵、侯爵、伯爵、子爵、男爵和骑士等不同爵位、封号的封建主等。各封建主之间以主臣关系依次隶从，构成了一座封建等级金字塔。</a:t>
            </a:r>
          </a:p>
        </p:txBody>
      </p:sp>
      <p:sp>
        <p:nvSpPr>
          <p:cNvPr id="25602" name="TextBox 5"/>
          <p:cNvSpPr txBox="1">
            <a:spLocks noChangeArrowheads="1"/>
          </p:cNvSpPr>
          <p:nvPr/>
        </p:nvSpPr>
        <p:spPr bwMode="auto">
          <a:xfrm>
            <a:off x="1775884" y="549276"/>
            <a:ext cx="758401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采邑改革的内容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3040647" y="5733256"/>
            <a:ext cx="505458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核心纽带：土地</a:t>
            </a:r>
          </a:p>
        </p:txBody>
      </p:sp>
    </p:spTree>
    <p:extLst>
      <p:ext uri="{BB962C8B-B14F-4D97-AF65-F5344CB8AC3E}">
        <p14:creationId xmlns:p14="http://schemas.microsoft.com/office/powerpoint/2010/main" xmlns="" val="277095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5000" b="1" smtClean="0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缔结封君封臣关系的仪式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501" y="1484313"/>
            <a:ext cx="8354484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5616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>
          <a:xfrm>
            <a:off x="1515534" y="14288"/>
            <a:ext cx="9999133" cy="1143000"/>
          </a:xfrm>
        </p:spPr>
        <p:txBody>
          <a:bodyPr/>
          <a:lstStyle/>
          <a:p>
            <a:pPr eaLnBrk="1" hangingPunct="1"/>
            <a:r>
              <a:rPr lang="zh-CN" altLang="en-US" sz="4500" b="1" smtClean="0">
                <a:solidFill>
                  <a:srgbClr val="3333CC"/>
                </a:solidFill>
                <a:latin typeface="华文隶书" pitchFamily="2" charset="-122"/>
                <a:ea typeface="华文隶书" pitchFamily="2" charset="-122"/>
              </a:rPr>
              <a:t>封君与封臣的关系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1837076" y="4581129"/>
            <a:ext cx="9356408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50" dirty="0">
                <a:ln w="11430"/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　　严格的等级性，带有一定的契</a:t>
            </a:r>
            <a:endParaRPr lang="en-US" altLang="zh-CN" sz="4000" b="1" spc="50" dirty="0">
              <a:ln w="11430"/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50" dirty="0">
                <a:ln w="11430"/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约意义。</a:t>
            </a:r>
          </a:p>
        </p:txBody>
      </p:sp>
      <p:graphicFrame>
        <p:nvGraphicFramePr>
          <p:cNvPr id="28691" name="Group 19"/>
          <p:cNvGraphicFramePr>
            <a:graphicFrameLocks noGrp="1"/>
          </p:cNvGraphicFramePr>
          <p:nvPr/>
        </p:nvGraphicFramePr>
        <p:xfrm>
          <a:off x="1377951" y="908050"/>
          <a:ext cx="10274300" cy="3200400"/>
        </p:xfrm>
        <a:graphic>
          <a:graphicData uri="http://schemas.openxmlformats.org/drawingml/2006/table">
            <a:tbl>
              <a:tblPr/>
              <a:tblGrid>
                <a:gridCol w="1981200"/>
                <a:gridCol w="82931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义务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封君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隶书" pitchFamily="2" charset="-122"/>
                          <a:ea typeface="华文隶书" pitchFamily="2" charset="-122"/>
                        </a:rPr>
                        <a:t>封君不能任意侵害封臣的荣誉、人身和财产安全；当封臣受到外来攻击时，封君必须提供保护。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封臣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隶书" pitchFamily="2" charset="-122"/>
                          <a:ea typeface="华文隶书" pitchFamily="2" charset="-122"/>
                        </a:rPr>
                        <a:t>对封君要忠诚，在封君需要的时候，无偿地为封君服兵役、提供金钱等。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944430" y="5884582"/>
            <a:ext cx="7141699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西欧封建等级制度形成</a:t>
            </a:r>
          </a:p>
        </p:txBody>
      </p:sp>
    </p:spTree>
    <p:extLst>
      <p:ext uri="{BB962C8B-B14F-4D97-AF65-F5344CB8AC3E}">
        <p14:creationId xmlns:p14="http://schemas.microsoft.com/office/powerpoint/2010/main" xmlns="" val="118929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428750"/>
            <a:ext cx="10972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spcBef>
                <a:spcPct val="50000"/>
              </a:spcBef>
            </a:pPr>
            <a:r>
              <a:rPr lang="zh-CN" altLang="en-US" sz="4300" b="1" smtClean="0">
                <a:latin typeface="微软雅黑" pitchFamily="34" charset="-122"/>
                <a:ea typeface="微软雅黑" pitchFamily="34" charset="-122"/>
              </a:rPr>
              <a:t>“我的附庸的附庸，不是我的附庸。”这句话说明了西欧封建等级制度有何特点？</a:t>
            </a:r>
          </a:p>
        </p:txBody>
      </p:sp>
      <p:grpSp>
        <p:nvGrpSpPr>
          <p:cNvPr id="2" name="组合 6"/>
          <p:cNvGrpSpPr>
            <a:grpSpLocks/>
          </p:cNvGrpSpPr>
          <p:nvPr/>
        </p:nvGrpSpPr>
        <p:grpSpPr bwMode="auto">
          <a:xfrm>
            <a:off x="285750" y="476250"/>
            <a:ext cx="3333750" cy="857250"/>
            <a:chOff x="0" y="313"/>
            <a:chExt cx="5740" cy="1149"/>
          </a:xfrm>
        </p:grpSpPr>
        <p:grpSp>
          <p:nvGrpSpPr>
            <p:cNvPr id="3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27656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837769 w 1437086"/>
                  <a:gd name="T1" fmla="*/ 0 h 619125"/>
                  <a:gd name="T2" fmla="*/ 1129014 w 1437086"/>
                  <a:gd name="T3" fmla="*/ 2 h 619125"/>
                  <a:gd name="T4" fmla="*/ 1437086 w 1437086"/>
                  <a:gd name="T5" fmla="*/ 314833 h 619125"/>
                  <a:gd name="T6" fmla="*/ 1126115 w 1437086"/>
                  <a:gd name="T7" fmla="*/ 619125 h 619125"/>
                  <a:gd name="T8" fmla="*/ 836416 w 1437086"/>
                  <a:gd name="T9" fmla="*/ 619125 h 619125"/>
                  <a:gd name="T10" fmla="*/ 1146598 w 1437086"/>
                  <a:gd name="T11" fmla="*/ 315604 h 619125"/>
                  <a:gd name="T12" fmla="*/ 837769 w 1437086"/>
                  <a:gd name="T13" fmla="*/ 0 h 619125"/>
                  <a:gd name="T14" fmla="*/ 476241 w 1437086"/>
                  <a:gd name="T15" fmla="*/ 0 h 619125"/>
                  <a:gd name="T16" fmla="*/ 767481 w 1437086"/>
                  <a:gd name="T17" fmla="*/ 0 h 619125"/>
                  <a:gd name="T18" fmla="*/ 1075554 w 1437086"/>
                  <a:gd name="T19" fmla="*/ 314833 h 619125"/>
                  <a:gd name="T20" fmla="*/ 764585 w 1437086"/>
                  <a:gd name="T21" fmla="*/ 619125 h 619125"/>
                  <a:gd name="T22" fmla="*/ 474886 w 1437086"/>
                  <a:gd name="T23" fmla="*/ 619125 h 619125"/>
                  <a:gd name="T24" fmla="*/ 785067 w 1437086"/>
                  <a:gd name="T25" fmla="*/ 315602 h 619125"/>
                  <a:gd name="T26" fmla="*/ 476241 w 1437086"/>
                  <a:gd name="T27" fmla="*/ 0 h 619125"/>
                  <a:gd name="T28" fmla="*/ 0 w 1437086"/>
                  <a:gd name="T29" fmla="*/ 0 h 619125"/>
                  <a:gd name="T30" fmla="*/ 405948 w 1437086"/>
                  <a:gd name="T31" fmla="*/ 0 h 619125"/>
                  <a:gd name="T32" fmla="*/ 714025 w 1437086"/>
                  <a:gd name="T33" fmla="*/ 314832 h 619125"/>
                  <a:gd name="T34" fmla="*/ 403054 w 1437086"/>
                  <a:gd name="T35" fmla="*/ 619125 h 619125"/>
                  <a:gd name="T36" fmla="*/ 0 w 1437086"/>
                  <a:gd name="T37" fmla="*/ 619125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7657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7655" name="文本框 67589"/>
            <p:cNvSpPr txBox="1">
              <a:spLocks noChangeArrowheads="1"/>
            </p:cNvSpPr>
            <p:nvPr/>
          </p:nvSpPr>
          <p:spPr bwMode="auto">
            <a:xfrm>
              <a:off x="164" y="441"/>
              <a:ext cx="5360" cy="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700" b="1">
                  <a:latin typeface="微软雅黑" pitchFamily="34" charset="-122"/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619250" y="2952750"/>
            <a:ext cx="90868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2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     附庸只效忠于直接的领主，对于其他领主包括更高级的领主，则不必承担什么义务。如：国王是最大的封建主，权力也只限于自己的领地内，甚至无权管辖一个不直接隶属他的小封建主。</a:t>
            </a:r>
          </a:p>
        </p:txBody>
      </p:sp>
      <p:pic>
        <p:nvPicPr>
          <p:cNvPr id="27652" name="图片 1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7972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14500" y="5334000"/>
            <a:ext cx="838517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形成以土地封赐为纽带的封建等级制度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1009650" y="247650"/>
            <a:ext cx="0" cy="249238"/>
          </a:xfrm>
          <a:prstGeom prst="line">
            <a:avLst/>
          </a:prstGeom>
          <a:ln w="28575" cmpd="sng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326409" y="2823933"/>
            <a:ext cx="836111" cy="1315091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3023" tIns="46511" rIns="93023" bIns="46511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封君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7648871" y="2762020"/>
            <a:ext cx="811401" cy="1315092"/>
          </a:xfrm>
          <a:prstGeom prst="round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3023" tIns="46511" rIns="93023" bIns="46511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封臣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346200" y="2322513"/>
            <a:ext cx="590550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023" tIns="46511" rIns="93023" bIns="46511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700" b="1" dirty="0">
                <a:latin typeface="微软雅黑"/>
                <a:ea typeface="微软雅黑"/>
                <a:cs typeface="微软雅黑"/>
              </a:rPr>
              <a:t>提供兵役、金钱、保护等等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1308100" y="3795713"/>
            <a:ext cx="6410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023" tIns="46511" rIns="93023" bIns="46511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微软雅黑"/>
                <a:ea typeface="微软雅黑"/>
                <a:cs typeface="微软雅黑"/>
              </a:rPr>
              <a:t>赐地、不能侵害封臣的荣誉、人身和财产安全</a:t>
            </a:r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flipH="1">
            <a:off x="1227138" y="3146425"/>
            <a:ext cx="6323012" cy="0"/>
          </a:xfrm>
          <a:prstGeom prst="line">
            <a:avLst/>
          </a:prstGeom>
          <a:noFill/>
          <a:ln w="50800">
            <a:solidFill>
              <a:srgbClr val="800000"/>
            </a:solidFill>
            <a:round/>
            <a:headEnd/>
            <a:tailEnd type="triangle" w="med" len="med"/>
          </a:ln>
        </p:spPr>
        <p:txBody>
          <a:bodyPr lIns="93023" tIns="46511" rIns="93023" bIns="46511"/>
          <a:lstStyle/>
          <a:p>
            <a:endParaRPr lang="zh-CN" altLang="en-US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1338263" y="3697288"/>
            <a:ext cx="6246812" cy="1587"/>
          </a:xfrm>
          <a:prstGeom prst="line">
            <a:avLst/>
          </a:prstGeom>
          <a:noFill/>
          <a:ln w="50800">
            <a:solidFill>
              <a:srgbClr val="FF6600"/>
            </a:solidFill>
            <a:round/>
            <a:headEnd/>
            <a:tailEnd type="triangle" w="med" len="med"/>
          </a:ln>
        </p:spPr>
        <p:txBody>
          <a:bodyPr lIns="93023" tIns="46511" rIns="93023" bIns="46511"/>
          <a:lstStyle/>
          <a:p>
            <a:endParaRPr lang="zh-CN" altLang="en-US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0" y="5219700"/>
            <a:ext cx="121920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/>
                <a:ea typeface="微软雅黑"/>
                <a:cs typeface="微软雅黑"/>
              </a:rPr>
              <a:t>封君与封臣的关系有着严格的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等级性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，</a:t>
            </a:r>
            <a:r>
              <a:rPr lang="zh-CN" altLang="en-US" sz="3200" b="1">
                <a:sym typeface="+mn-ea"/>
              </a:rPr>
              <a:t>以封赐土地为纽带形成新的封建制度；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而且权利、义务交织在一起，带有一定的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契约意义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。</a:t>
            </a:r>
          </a:p>
        </p:txBody>
      </p:sp>
      <p:sp>
        <p:nvSpPr>
          <p:cNvPr id="21518" name="Text Box 15"/>
          <p:cNvSpPr txBox="1">
            <a:spLocks noChangeArrowheads="1"/>
          </p:cNvSpPr>
          <p:nvPr/>
        </p:nvSpPr>
        <p:spPr bwMode="auto">
          <a:xfrm>
            <a:off x="298450" y="1185863"/>
            <a:ext cx="81168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     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世纪前期，法兰克王国堆土地的分封进行了改革：以前，无偿的赏赐；现在，有偿的封赏。</a:t>
            </a:r>
            <a:r>
              <a:rPr lang="zh-CN" altLang="en-US" sz="2800" dirty="0"/>
              <a:t>                                                                                </a:t>
            </a:r>
          </a:p>
        </p:txBody>
      </p:sp>
      <p:pic>
        <p:nvPicPr>
          <p:cNvPr id="21519" name="内容占位符 19" descr="a8014c086e061d95f00924837bf40ad162d9ca3a[1]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9175" y="0"/>
            <a:ext cx="3552825" cy="49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22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brn2_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7525"/>
            <a:ext cx="3173413" cy="58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brn2_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3950" y="655638"/>
            <a:ext cx="3062288" cy="583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5" name="Group 4"/>
          <p:cNvGrpSpPr>
            <a:grpSpLocks/>
          </p:cNvGrpSpPr>
          <p:nvPr/>
        </p:nvGrpSpPr>
        <p:grpSpPr bwMode="auto">
          <a:xfrm>
            <a:off x="2798763" y="573088"/>
            <a:ext cx="6116637" cy="5768975"/>
            <a:chOff x="0" y="0"/>
            <a:chExt cx="2890" cy="3635"/>
          </a:xfrm>
        </p:grpSpPr>
        <p:sp>
          <p:nvSpPr>
            <p:cNvPr id="235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2890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5613" indent="-455613" eaLnBrk="0" hangingPunct="0">
                <a:spcBef>
                  <a:spcPct val="50000"/>
                </a:spcBef>
              </a:pPr>
              <a:r>
                <a:rPr lang="zh-CN" altLang="en-US" sz="4300" b="1">
                  <a:latin typeface="微软雅黑"/>
                  <a:ea typeface="微软雅黑"/>
                  <a:cs typeface="微软雅黑"/>
                </a:rPr>
                <a:t>欧洲中古骑士的盔甲</a:t>
              </a:r>
            </a:p>
          </p:txBody>
        </p:sp>
        <p:pic>
          <p:nvPicPr>
            <p:cNvPr id="23557" name="Picture 6" descr="2006060611010789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6" y="454"/>
              <a:ext cx="2408" cy="3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s://timgsa.baidu.com/timg?image&amp;quality=80&amp;size=b9999_10000&amp;sec=1527743203744&amp;di=913dd602167d7a0d4c171f36ed674073&amp;imgtype=0&amp;src=http%3A%2F%2Fl.paipaitxt.com%2F118851%2F10%2F10%2F21%2F88_3331904_b724d91bc6b2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475" y="795338"/>
            <a:ext cx="10655300" cy="584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369175" y="1900238"/>
            <a:ext cx="1071563" cy="38735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/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192088"/>
            <a:ext cx="1216977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公元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476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公元</a:t>
            </a:r>
            <a:r>
              <a:rPr lang="en-US" altLang="zh-CN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476</a:t>
            </a:r>
            <a:r>
              <a:rPr lang="zh-CN" altLang="en-US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年，北方蛮族入侵，西罗马帝国灭亡，标志西欧奴隶制社会的结束，开始进入封建社会，日耳曼人在西欧建立了许多国家。</a:t>
            </a:r>
            <a:endParaRPr lang="zh-CN" altLang="en-US" b="1" dirty="0">
              <a:solidFill>
                <a:srgbClr val="CC0000"/>
              </a:solidFill>
              <a:latin typeface="Arial Black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875713" y="4587875"/>
            <a:ext cx="1804987" cy="112395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>
                <a:solidFill>
                  <a:srgbClr val="FF0066"/>
                </a:solidFill>
              </a:rPr>
              <a:t>巴勒斯坦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0737850" y="4694238"/>
            <a:ext cx="1454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66"/>
                </a:solidFill>
              </a:rPr>
              <a:t>基督教发源地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6" grpId="0" animBg="1"/>
      <p:bldP spid="143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341313"/>
            <a:ext cx="4048125" cy="601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96c37d6762223b72cd137a4ae11affd5_fad05f1f19a34118a7390d4b6e32fd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7825" y="341313"/>
            <a:ext cx="3362325" cy="601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48525" y="1276350"/>
            <a:ext cx="42195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楷体"/>
                <a:ea typeface="楷体"/>
                <a:cs typeface="楷体"/>
              </a:rPr>
              <a:t>普天之下莫非王土，率土之滨莫非王臣。</a:t>
            </a:r>
          </a:p>
          <a:p>
            <a:pPr algn="r"/>
            <a:r>
              <a:rPr lang="en-US" altLang="zh-CN" sz="3200" b="1">
                <a:solidFill>
                  <a:srgbClr val="002060"/>
                </a:solidFill>
                <a:latin typeface="楷体"/>
                <a:ea typeface="楷体"/>
                <a:cs typeface="楷体"/>
              </a:rPr>
              <a:t>——</a:t>
            </a:r>
            <a:r>
              <a:rPr lang="zh-CN" altLang="en-US" sz="3200" b="1">
                <a:solidFill>
                  <a:srgbClr val="002060"/>
                </a:solidFill>
                <a:latin typeface="楷体"/>
                <a:ea typeface="楷体"/>
                <a:cs typeface="楷体"/>
              </a:rPr>
              <a:t>《战国策》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248525" y="4606925"/>
            <a:ext cx="4522788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/>
                <a:ea typeface="楷体"/>
                <a:cs typeface="楷体"/>
              </a:rPr>
              <a:t>我的附庸的附庸，不是我的附庸。</a:t>
            </a:r>
          </a:p>
          <a:p>
            <a:pPr algn="r"/>
            <a:r>
              <a:rPr lang="en-US" altLang="zh-CN" sz="32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《查理·马特改革》</a:t>
            </a:r>
          </a:p>
        </p:txBody>
      </p:sp>
      <p:sp>
        <p:nvSpPr>
          <p:cNvPr id="24581" name="文本框 4"/>
          <p:cNvSpPr txBox="1">
            <a:spLocks noChangeArrowheads="1"/>
          </p:cNvSpPr>
          <p:nvPr/>
        </p:nvSpPr>
        <p:spPr bwMode="auto">
          <a:xfrm>
            <a:off x="609600" y="6354763"/>
            <a:ext cx="325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西欧封建制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65663" y="6354763"/>
            <a:ext cx="30051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西周分封制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858000" y="857250"/>
            <a:ext cx="5048250" cy="55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/>
                <a:ea typeface="微软雅黑"/>
                <a:cs typeface="微软雅黑"/>
              </a:rPr>
              <a:t>查理曼大帝又称为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查理曼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查理大帝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，法兰克王国加洛林王朝建立者矮子丕平之子，在他执政的</a:t>
            </a:r>
            <a:r>
              <a:rPr lang="en-US" altLang="zh-CN" sz="3200" b="1">
                <a:latin typeface="微软雅黑"/>
                <a:ea typeface="微软雅黑"/>
                <a:cs typeface="微软雅黑"/>
              </a:rPr>
              <a:t>46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年间（</a:t>
            </a:r>
            <a:r>
              <a:rPr lang="en-US" altLang="zh-CN" sz="3200" b="1">
                <a:latin typeface="微软雅黑"/>
                <a:ea typeface="微软雅黑"/>
                <a:cs typeface="微软雅黑"/>
              </a:rPr>
              <a:t>768—814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年），励精图治，使法兰克王国达到鼎盛。公元</a:t>
            </a:r>
            <a:r>
              <a:rPr lang="en-US" altLang="zh-CN" sz="3200" b="1">
                <a:latin typeface="微软雅黑"/>
                <a:ea typeface="微软雅黑"/>
                <a:cs typeface="微软雅黑"/>
              </a:rPr>
              <a:t>800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年由教皇为之</a:t>
            </a:r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加冕称帝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。在位时，对内加强中央集权，对外武力扩张，形成庞大的查理曼帝国。</a:t>
            </a:r>
          </a:p>
        </p:txBody>
      </p:sp>
      <p:pic>
        <p:nvPicPr>
          <p:cNvPr id="1026" name="Picture 2" descr="https://timgsa.baidu.com/timg?image&amp;quality=80&amp;size=b9999_10000&amp;sec=1534677397379&amp;di=8079dc8c9f8ea01f6fc3a4ab414c4a60&amp;imgtype=0&amp;src=http%3A%2F%2Fpic.baike.soso.com%2Fp%2F20131221%2F20131221035048-2094630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672" y="1157203"/>
            <a:ext cx="2647462" cy="50003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https://timgsa.baidu.com/timg?image&amp;quality=80&amp;size=b9999_10000&amp;sec=1534677408123&amp;di=baa3f8305323df184d2c15fa1bf6699e&amp;imgtype=0&amp;src=http%3A%2F%2Fimg.mp.itc.cn%2Fupload%2F20170501%2F71f2085d8942406296b9fef4dcd5169b_th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0" y="931863"/>
            <a:ext cx="35702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矩形 7197"/>
          <p:cNvSpPr>
            <a:spLocks noChangeArrowheads="1"/>
          </p:cNvSpPr>
          <p:nvPr/>
        </p:nvSpPr>
        <p:spPr bwMode="auto">
          <a:xfrm>
            <a:off x="176213" y="-4763"/>
            <a:ext cx="4106862" cy="76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微软雅黑"/>
                <a:ea typeface="微软雅黑"/>
                <a:cs typeface="微软雅黑"/>
                <a:sym typeface="宋体" charset="-122"/>
              </a:rPr>
              <a:t>四、查理曼帝国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762000" y="6350"/>
            <a:ext cx="10515600" cy="1325563"/>
          </a:xfrm>
        </p:spPr>
        <p:txBody>
          <a:bodyPr/>
          <a:lstStyle/>
          <a:p>
            <a:pPr algn="ctr" eaLnBrk="1" hangingPunct="1"/>
            <a:r>
              <a:rPr lang="zh-CN" altLang="en-US" b="1" smtClean="0"/>
              <a:t>查理曼帝国</a:t>
            </a:r>
          </a:p>
        </p:txBody>
      </p:sp>
      <p:pic>
        <p:nvPicPr>
          <p:cNvPr id="26626" name="Picture 7" descr="9102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72" r="1285" b="2199"/>
          <a:stretch>
            <a:fillRect/>
          </a:stretch>
        </p:blipFill>
        <p:spPr>
          <a:xfrm>
            <a:off x="1114425" y="1060450"/>
            <a:ext cx="4365625" cy="3590925"/>
          </a:xfrm>
        </p:spPr>
      </p:pic>
      <p:pic>
        <p:nvPicPr>
          <p:cNvPr id="6" name="Picture 3" descr="910110"/>
          <p:cNvPicPr>
            <a:picLocks noChangeAspect="1" noChangeArrowheads="1"/>
          </p:cNvPicPr>
          <p:nvPr/>
        </p:nvPicPr>
        <p:blipFill>
          <a:blip r:embed="rId3" cstate="print"/>
          <a:srcRect l="935" t="1521" r="1556" b="1596"/>
          <a:stretch>
            <a:fillRect/>
          </a:stretch>
        </p:blipFill>
        <p:spPr bwMode="auto">
          <a:xfrm>
            <a:off x="5811838" y="1108075"/>
            <a:ext cx="4618037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任意多边形 8"/>
          <p:cNvSpPr/>
          <p:nvPr/>
        </p:nvSpPr>
        <p:spPr>
          <a:xfrm>
            <a:off x="1635125" y="1346200"/>
            <a:ext cx="3302000" cy="3213100"/>
          </a:xfrm>
          <a:custGeom>
            <a:avLst/>
            <a:gdLst>
              <a:gd name="connsiteX0" fmla="*/ 3002280 w 4389120"/>
              <a:gd name="connsiteY0" fmla="*/ 0 h 4069080"/>
              <a:gd name="connsiteX1" fmla="*/ 3169920 w 4389120"/>
              <a:gd name="connsiteY1" fmla="*/ 365760 h 4069080"/>
              <a:gd name="connsiteX2" fmla="*/ 3459480 w 4389120"/>
              <a:gd name="connsiteY2" fmla="*/ 457200 h 4069080"/>
              <a:gd name="connsiteX3" fmla="*/ 3474720 w 4389120"/>
              <a:gd name="connsiteY3" fmla="*/ 822960 h 4069080"/>
              <a:gd name="connsiteX4" fmla="*/ 3276600 w 4389120"/>
              <a:gd name="connsiteY4" fmla="*/ 1188720 h 4069080"/>
              <a:gd name="connsiteX5" fmla="*/ 3276600 w 4389120"/>
              <a:gd name="connsiteY5" fmla="*/ 1417320 h 4069080"/>
              <a:gd name="connsiteX6" fmla="*/ 3489960 w 4389120"/>
              <a:gd name="connsiteY6" fmla="*/ 1371600 h 4069080"/>
              <a:gd name="connsiteX7" fmla="*/ 3947160 w 4389120"/>
              <a:gd name="connsiteY7" fmla="*/ 1783080 h 4069080"/>
              <a:gd name="connsiteX8" fmla="*/ 4145280 w 4389120"/>
              <a:gd name="connsiteY8" fmla="*/ 1767840 h 4069080"/>
              <a:gd name="connsiteX9" fmla="*/ 4282440 w 4389120"/>
              <a:gd name="connsiteY9" fmla="*/ 1813560 h 4069080"/>
              <a:gd name="connsiteX10" fmla="*/ 4297680 w 4389120"/>
              <a:gd name="connsiteY10" fmla="*/ 2179320 h 4069080"/>
              <a:gd name="connsiteX11" fmla="*/ 4389120 w 4389120"/>
              <a:gd name="connsiteY11" fmla="*/ 2438400 h 4069080"/>
              <a:gd name="connsiteX12" fmla="*/ 4282440 w 4389120"/>
              <a:gd name="connsiteY12" fmla="*/ 2788920 h 4069080"/>
              <a:gd name="connsiteX13" fmla="*/ 4084320 w 4389120"/>
              <a:gd name="connsiteY13" fmla="*/ 2697480 h 4069080"/>
              <a:gd name="connsiteX14" fmla="*/ 4038600 w 4389120"/>
              <a:gd name="connsiteY14" fmla="*/ 2880360 h 4069080"/>
              <a:gd name="connsiteX15" fmla="*/ 3870960 w 4389120"/>
              <a:gd name="connsiteY15" fmla="*/ 2788920 h 4069080"/>
              <a:gd name="connsiteX16" fmla="*/ 3657600 w 4389120"/>
              <a:gd name="connsiteY16" fmla="*/ 2621280 h 4069080"/>
              <a:gd name="connsiteX17" fmla="*/ 3535680 w 4389120"/>
              <a:gd name="connsiteY17" fmla="*/ 2819400 h 4069080"/>
              <a:gd name="connsiteX18" fmla="*/ 3657600 w 4389120"/>
              <a:gd name="connsiteY18" fmla="*/ 3093720 h 4069080"/>
              <a:gd name="connsiteX19" fmla="*/ 4069080 w 4389120"/>
              <a:gd name="connsiteY19" fmla="*/ 3627120 h 4069080"/>
              <a:gd name="connsiteX20" fmla="*/ 4008120 w 4389120"/>
              <a:gd name="connsiteY20" fmla="*/ 3855720 h 4069080"/>
              <a:gd name="connsiteX21" fmla="*/ 3825240 w 4389120"/>
              <a:gd name="connsiteY21" fmla="*/ 4069080 h 4069080"/>
              <a:gd name="connsiteX22" fmla="*/ 3550920 w 4389120"/>
              <a:gd name="connsiteY22" fmla="*/ 3992880 h 4069080"/>
              <a:gd name="connsiteX23" fmla="*/ 2758440 w 4389120"/>
              <a:gd name="connsiteY23" fmla="*/ 3124200 h 4069080"/>
              <a:gd name="connsiteX24" fmla="*/ 2057400 w 4389120"/>
              <a:gd name="connsiteY24" fmla="*/ 3505200 h 4069080"/>
              <a:gd name="connsiteX25" fmla="*/ 1554480 w 4389120"/>
              <a:gd name="connsiteY25" fmla="*/ 3307080 h 4069080"/>
              <a:gd name="connsiteX26" fmla="*/ 1325880 w 4389120"/>
              <a:gd name="connsiteY26" fmla="*/ 3444240 h 4069080"/>
              <a:gd name="connsiteX27" fmla="*/ 1371600 w 4389120"/>
              <a:gd name="connsiteY27" fmla="*/ 3672840 h 4069080"/>
              <a:gd name="connsiteX28" fmla="*/ 1005840 w 4389120"/>
              <a:gd name="connsiteY28" fmla="*/ 3931920 h 4069080"/>
              <a:gd name="connsiteX29" fmla="*/ 228600 w 4389120"/>
              <a:gd name="connsiteY29" fmla="*/ 3520440 h 4069080"/>
              <a:gd name="connsiteX30" fmla="*/ 0 w 4389120"/>
              <a:gd name="connsiteY30" fmla="*/ 3398520 h 4069080"/>
              <a:gd name="connsiteX31" fmla="*/ 213360 w 4389120"/>
              <a:gd name="connsiteY31" fmla="*/ 3200400 h 4069080"/>
              <a:gd name="connsiteX32" fmla="*/ 487680 w 4389120"/>
              <a:gd name="connsiteY32" fmla="*/ 2362200 h 4069080"/>
              <a:gd name="connsiteX33" fmla="*/ 259080 w 4389120"/>
              <a:gd name="connsiteY33" fmla="*/ 2026920 h 4069080"/>
              <a:gd name="connsiteX34" fmla="*/ 487680 w 4389120"/>
              <a:gd name="connsiteY34" fmla="*/ 1600200 h 4069080"/>
              <a:gd name="connsiteX35" fmla="*/ 457200 w 4389120"/>
              <a:gd name="connsiteY35" fmla="*/ 1264920 h 4069080"/>
              <a:gd name="connsiteX36" fmla="*/ 685800 w 4389120"/>
              <a:gd name="connsiteY36" fmla="*/ 1264920 h 4069080"/>
              <a:gd name="connsiteX37" fmla="*/ 838200 w 4389120"/>
              <a:gd name="connsiteY37" fmla="*/ 1447800 h 4069080"/>
              <a:gd name="connsiteX38" fmla="*/ 944880 w 4389120"/>
              <a:gd name="connsiteY38" fmla="*/ 1264920 h 4069080"/>
              <a:gd name="connsiteX39" fmla="*/ 1143000 w 4389120"/>
              <a:gd name="connsiteY39" fmla="*/ 1280160 h 4069080"/>
              <a:gd name="connsiteX40" fmla="*/ 1219200 w 4389120"/>
              <a:gd name="connsiteY40" fmla="*/ 990600 h 4069080"/>
              <a:gd name="connsiteX41" fmla="*/ 1630680 w 4389120"/>
              <a:gd name="connsiteY41" fmla="*/ 822960 h 4069080"/>
              <a:gd name="connsiteX42" fmla="*/ 1889760 w 4389120"/>
              <a:gd name="connsiteY42" fmla="*/ 487680 h 4069080"/>
              <a:gd name="connsiteX43" fmla="*/ 2042160 w 4389120"/>
              <a:gd name="connsiteY43" fmla="*/ 289560 h 4069080"/>
              <a:gd name="connsiteX44" fmla="*/ 2743200 w 4389120"/>
              <a:gd name="connsiteY44" fmla="*/ 60960 h 4069080"/>
              <a:gd name="connsiteX45" fmla="*/ 2941320 w 4389120"/>
              <a:gd name="connsiteY45" fmla="*/ 0 h 4069080"/>
              <a:gd name="connsiteX46" fmla="*/ 3002280 w 4389120"/>
              <a:gd name="connsiteY46" fmla="*/ 0 h 406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9120" h="4069080">
                <a:moveTo>
                  <a:pt x="3002280" y="0"/>
                </a:moveTo>
                <a:lnTo>
                  <a:pt x="3169920" y="365760"/>
                </a:lnTo>
                <a:lnTo>
                  <a:pt x="3459480" y="457200"/>
                </a:lnTo>
                <a:lnTo>
                  <a:pt x="3474720" y="822960"/>
                </a:lnTo>
                <a:lnTo>
                  <a:pt x="3276600" y="1188720"/>
                </a:lnTo>
                <a:lnTo>
                  <a:pt x="3276600" y="1417320"/>
                </a:lnTo>
                <a:lnTo>
                  <a:pt x="3489960" y="1371600"/>
                </a:lnTo>
                <a:lnTo>
                  <a:pt x="3947160" y="1783080"/>
                </a:lnTo>
                <a:lnTo>
                  <a:pt x="4145280" y="1767840"/>
                </a:lnTo>
                <a:lnTo>
                  <a:pt x="4282440" y="1813560"/>
                </a:lnTo>
                <a:lnTo>
                  <a:pt x="4297680" y="2179320"/>
                </a:lnTo>
                <a:lnTo>
                  <a:pt x="4389120" y="2438400"/>
                </a:lnTo>
                <a:lnTo>
                  <a:pt x="4282440" y="2788920"/>
                </a:lnTo>
                <a:lnTo>
                  <a:pt x="4084320" y="2697480"/>
                </a:lnTo>
                <a:lnTo>
                  <a:pt x="4038600" y="2880360"/>
                </a:lnTo>
                <a:lnTo>
                  <a:pt x="3870960" y="2788920"/>
                </a:lnTo>
                <a:lnTo>
                  <a:pt x="3657600" y="2621280"/>
                </a:lnTo>
                <a:lnTo>
                  <a:pt x="3535680" y="2819400"/>
                </a:lnTo>
                <a:lnTo>
                  <a:pt x="3657600" y="3093720"/>
                </a:lnTo>
                <a:lnTo>
                  <a:pt x="4069080" y="3627120"/>
                </a:lnTo>
                <a:lnTo>
                  <a:pt x="4008120" y="3855720"/>
                </a:lnTo>
                <a:lnTo>
                  <a:pt x="3825240" y="4069080"/>
                </a:lnTo>
                <a:lnTo>
                  <a:pt x="3550920" y="3992880"/>
                </a:lnTo>
                <a:lnTo>
                  <a:pt x="2758440" y="3124200"/>
                </a:lnTo>
                <a:lnTo>
                  <a:pt x="2057400" y="3505200"/>
                </a:lnTo>
                <a:lnTo>
                  <a:pt x="1554480" y="3307080"/>
                </a:lnTo>
                <a:lnTo>
                  <a:pt x="1325880" y="3444240"/>
                </a:lnTo>
                <a:lnTo>
                  <a:pt x="1371600" y="3672840"/>
                </a:lnTo>
                <a:lnTo>
                  <a:pt x="1005840" y="3931920"/>
                </a:lnTo>
                <a:lnTo>
                  <a:pt x="228600" y="3520440"/>
                </a:lnTo>
                <a:lnTo>
                  <a:pt x="0" y="3398520"/>
                </a:lnTo>
                <a:lnTo>
                  <a:pt x="213360" y="3200400"/>
                </a:lnTo>
                <a:lnTo>
                  <a:pt x="487680" y="2362200"/>
                </a:lnTo>
                <a:lnTo>
                  <a:pt x="259080" y="2026920"/>
                </a:lnTo>
                <a:lnTo>
                  <a:pt x="487680" y="1600200"/>
                </a:lnTo>
                <a:lnTo>
                  <a:pt x="457200" y="1264920"/>
                </a:lnTo>
                <a:lnTo>
                  <a:pt x="685800" y="1264920"/>
                </a:lnTo>
                <a:lnTo>
                  <a:pt x="838200" y="1447800"/>
                </a:lnTo>
                <a:lnTo>
                  <a:pt x="944880" y="1264920"/>
                </a:lnTo>
                <a:lnTo>
                  <a:pt x="1143000" y="1280160"/>
                </a:lnTo>
                <a:lnTo>
                  <a:pt x="1219200" y="990600"/>
                </a:lnTo>
                <a:lnTo>
                  <a:pt x="1630680" y="822960"/>
                </a:lnTo>
                <a:lnTo>
                  <a:pt x="1889760" y="487680"/>
                </a:lnTo>
                <a:lnTo>
                  <a:pt x="2042160" y="289560"/>
                </a:lnTo>
                <a:lnTo>
                  <a:pt x="2743200" y="60960"/>
                </a:lnTo>
                <a:lnTo>
                  <a:pt x="2941320" y="0"/>
                </a:lnTo>
                <a:lnTo>
                  <a:pt x="3002280" y="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78500" y="1846263"/>
            <a:ext cx="2835275" cy="20669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0663" y="4965700"/>
            <a:ext cx="8705850" cy="10731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</a:rPr>
              <a:t>查理曼帝国版图，与西罗马帝国欧洲部分基本相当，成为当时西欧最大的王国。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3"/>
          <p:cNvSpPr txBox="1">
            <a:spLocks noChangeArrowheads="1"/>
          </p:cNvSpPr>
          <p:nvPr/>
        </p:nvSpPr>
        <p:spPr bwMode="auto">
          <a:xfrm>
            <a:off x="4602163" y="1203325"/>
            <a:ext cx="3284537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查理加冕</a:t>
            </a:r>
          </a:p>
        </p:txBody>
      </p:sp>
      <p:pic>
        <p:nvPicPr>
          <p:cNvPr id="27650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3" y="1604963"/>
            <a:ext cx="7086600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5"/>
          <p:cNvPicPr>
            <a:picLocks noChangeAspect="1"/>
          </p:cNvPicPr>
          <p:nvPr/>
        </p:nvPicPr>
        <p:blipFill>
          <a:blip r:embed="rId3" cstate="print"/>
          <a:srcRect b="10782"/>
          <a:stretch>
            <a:fillRect/>
          </a:stretch>
        </p:blipFill>
        <p:spPr bwMode="auto">
          <a:xfrm>
            <a:off x="8277225" y="911225"/>
            <a:ext cx="3649663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11"/>
          <p:cNvSpPr txBox="1">
            <a:spLocks noChangeArrowheads="1"/>
          </p:cNvSpPr>
          <p:nvPr/>
        </p:nvSpPr>
        <p:spPr bwMode="auto">
          <a:xfrm>
            <a:off x="192088" y="-6350"/>
            <a:ext cx="769461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Calibri" pitchFamily="34" charset="0"/>
              </a:rPr>
              <a:t>公元</a:t>
            </a:r>
            <a:r>
              <a:rPr lang="en-US" altLang="zh-CN" sz="2600" b="1">
                <a:solidFill>
                  <a:srgbClr val="FF0000"/>
                </a:solidFill>
                <a:latin typeface="Calibri" pitchFamily="34" charset="0"/>
              </a:rPr>
              <a:t>800</a:t>
            </a:r>
            <a:r>
              <a:rPr lang="zh-CN" altLang="en-US" sz="2600" b="1">
                <a:solidFill>
                  <a:srgbClr val="FF0000"/>
                </a:solidFill>
                <a:latin typeface="Calibri" pitchFamily="34" charset="0"/>
              </a:rPr>
              <a:t>年</a:t>
            </a:r>
            <a:r>
              <a:rPr lang="zh-CN" altLang="en-US" sz="2600" b="1">
                <a:latin typeface="Calibri" pitchFamily="34" charset="0"/>
              </a:rPr>
              <a:t>的圣诞节，教皇在罗马为查理举行了加冕礼，称其为“</a:t>
            </a:r>
            <a:r>
              <a:rPr lang="zh-CN" altLang="en-US" sz="2600" b="1">
                <a:solidFill>
                  <a:srgbClr val="FF0000"/>
                </a:solidFill>
                <a:latin typeface="Calibri" pitchFamily="34" charset="0"/>
              </a:rPr>
              <a:t>罗马人的皇帝</a:t>
            </a:r>
            <a:r>
              <a:rPr lang="zh-CN" altLang="en-US" sz="2600" b="1">
                <a:latin typeface="Calibri" pitchFamily="34" charset="0"/>
              </a:rPr>
              <a:t>”。</a:t>
            </a:r>
            <a:endParaRPr lang="en-US" altLang="zh-CN" sz="2600" b="1">
              <a:latin typeface="Calibri" pitchFamily="34" charset="0"/>
            </a:endParaRPr>
          </a:p>
          <a:p>
            <a:r>
              <a:rPr lang="zh-CN" altLang="en-US" sz="2600" b="1">
                <a:latin typeface="Calibri" pitchFamily="34" charset="0"/>
              </a:rPr>
              <a:t>他统治时期的法兰克王国，史称“</a:t>
            </a:r>
            <a:r>
              <a:rPr lang="zh-CN" altLang="en-US" sz="2600" b="1">
                <a:solidFill>
                  <a:srgbClr val="FF0000"/>
                </a:solidFill>
                <a:latin typeface="Calibri" pitchFamily="34" charset="0"/>
              </a:rPr>
              <a:t>查理曼帝国</a:t>
            </a:r>
            <a:r>
              <a:rPr lang="zh-CN" altLang="en-US" sz="2600" b="1">
                <a:latin typeface="Calibri" pitchFamily="34" charset="0"/>
              </a:rPr>
              <a:t>”。</a:t>
            </a:r>
          </a:p>
        </p:txBody>
      </p:sp>
      <p:sp>
        <p:nvSpPr>
          <p:cNvPr id="2" name="椭圆形标注 1"/>
          <p:cNvSpPr/>
          <p:nvPr/>
        </p:nvSpPr>
        <p:spPr>
          <a:xfrm>
            <a:off x="6024563" y="1355725"/>
            <a:ext cx="2941637" cy="1844675"/>
          </a:xfrm>
          <a:prstGeom prst="wedgeEllipseCallout">
            <a:avLst>
              <a:gd name="adj1" fmla="val 71086"/>
              <a:gd name="adj2" fmla="val 161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查理大帝</a:t>
            </a:r>
            <a:endParaRPr lang="en-US" altLang="zh-CN" sz="3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或</a:t>
            </a:r>
            <a:endParaRPr lang="en-US" altLang="zh-CN" sz="32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/>
              <a:t>查理曼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838200" y="-187325"/>
            <a:ext cx="10515600" cy="1325563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ym typeface="+mn-ea"/>
              </a:rPr>
              <a:t>查理曼帝国</a:t>
            </a:r>
            <a:endParaRPr lang="zh-CN" altLang="en-US" smtClean="0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0" y="538163"/>
            <a:ext cx="11853863" cy="3070225"/>
          </a:xfrm>
        </p:spPr>
        <p:txBody>
          <a:bodyPr/>
          <a:lstStyle/>
          <a:p>
            <a:pPr marL="457200" lvl="1" indent="0" eaLnBrk="1" hangingPunct="1">
              <a:buFont typeface="Arial" charset="0"/>
              <a:buNone/>
            </a:pP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材料：</a:t>
            </a:r>
          </a:p>
          <a:p>
            <a:pPr marL="457200" lvl="1" indent="0" eaLnBrk="1" hangingPunct="1">
              <a:buFont typeface="Arial" charset="0"/>
              <a:buNone/>
            </a:pP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8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世纪，教会利用 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《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圣经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》 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中农牧产品的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1/10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“属于上帝”的说法，开始向基督教信徒征收此税。</a:t>
            </a:r>
          </a:p>
          <a:p>
            <a:pPr marL="457200" lvl="1" indent="0" eaLnBrk="1" hangingPunct="1">
              <a:buFont typeface="Arial" charset="0"/>
              <a:buNone/>
            </a:pP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779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年，法兰克国王查理大帝规定：缴纳什一税是每个法兰克王国居民的义务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……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（所征实物）分为大什一税 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(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粮食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)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、小什一税 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(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蔬菜、水果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)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、血什一税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(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牲畜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) 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等，税额往往超过纳税人收入的</a:t>
            </a:r>
            <a:r>
              <a:rPr lang="en-US" altLang="zh-CN" sz="2800" b="1" smtClean="0">
                <a:latin typeface="楷体"/>
                <a:ea typeface="楷体"/>
                <a:cs typeface="楷体"/>
                <a:sym typeface="+mn-ea"/>
              </a:rPr>
              <a:t>1/10</a:t>
            </a:r>
            <a:r>
              <a:rPr lang="zh-CN" altLang="en-US" sz="2800" b="1" smtClean="0">
                <a:latin typeface="楷体"/>
                <a:ea typeface="楷体"/>
                <a:cs typeface="楷体"/>
                <a:sym typeface="+mn-ea"/>
              </a:rPr>
              <a:t>，负担主要落在农民身上。</a:t>
            </a:r>
            <a:endParaRPr lang="zh-CN" altLang="en-US" sz="2800" b="1" smtClean="0">
              <a:latin typeface="楷体"/>
              <a:ea typeface="楷体"/>
              <a:cs typeface="楷体"/>
            </a:endParaRPr>
          </a:p>
        </p:txBody>
      </p:sp>
      <p:sp>
        <p:nvSpPr>
          <p:cNvPr id="28675" name="文本框 3"/>
          <p:cNvSpPr txBox="1">
            <a:spLocks noChangeArrowheads="1"/>
          </p:cNvSpPr>
          <p:nvPr/>
        </p:nvSpPr>
        <p:spPr bwMode="auto">
          <a:xfrm>
            <a:off x="0" y="3341688"/>
            <a:ext cx="106600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 b="1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2060"/>
                </a:solidFill>
                <a:latin typeface="Calibri" pitchFamily="34" charset="0"/>
              </a:rPr>
              <a:t>1</a:t>
            </a:r>
            <a:r>
              <a:rPr lang="zh-CN" altLang="en-US" sz="2800" b="1">
                <a:solidFill>
                  <a:srgbClr val="002060"/>
                </a:solidFill>
                <a:latin typeface="Calibri" pitchFamily="34" charset="0"/>
              </a:rPr>
              <a:t>、结合所学知识，说一说查理大帝实行了鼓励什么宗教的政策？</a:t>
            </a:r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  <a:p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177463" y="3732213"/>
            <a:ext cx="327183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基督教</a:t>
            </a:r>
          </a:p>
        </p:txBody>
      </p:sp>
      <p:sp>
        <p:nvSpPr>
          <p:cNvPr id="28677" name="文本框 5"/>
          <p:cNvSpPr txBox="1">
            <a:spLocks noChangeArrowheads="1"/>
          </p:cNvSpPr>
          <p:nvPr/>
        </p:nvSpPr>
        <p:spPr bwMode="auto">
          <a:xfrm>
            <a:off x="0" y="4064000"/>
            <a:ext cx="10660063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 b="1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2060"/>
                </a:solidFill>
                <a:latin typeface="Calibri" pitchFamily="34" charset="0"/>
              </a:rPr>
              <a:t>2</a:t>
            </a:r>
            <a:r>
              <a:rPr lang="zh-CN" altLang="en-US" sz="2800" b="1">
                <a:solidFill>
                  <a:srgbClr val="002060"/>
                </a:solidFill>
                <a:latin typeface="Calibri" pitchFamily="34" charset="0"/>
              </a:rPr>
              <a:t>、根据材料，指出为鼓励该宗教发展查理大帝采取了什么措施？</a:t>
            </a:r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  <a:p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086975" y="4489450"/>
            <a:ext cx="327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什一税</a:t>
            </a:r>
            <a:r>
              <a:rPr lang="en-US" altLang="zh-CN" sz="28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”</a:t>
            </a:r>
          </a:p>
        </p:txBody>
      </p:sp>
      <p:sp>
        <p:nvSpPr>
          <p:cNvPr id="28679" name="文本框 8"/>
          <p:cNvSpPr txBox="1">
            <a:spLocks noChangeArrowheads="1"/>
          </p:cNvSpPr>
          <p:nvPr/>
        </p:nvSpPr>
        <p:spPr bwMode="auto">
          <a:xfrm>
            <a:off x="0" y="4881563"/>
            <a:ext cx="10660063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 b="1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2800" b="1">
                <a:solidFill>
                  <a:srgbClr val="002060"/>
                </a:solidFill>
                <a:latin typeface="Calibri" pitchFamily="34" charset="0"/>
              </a:rPr>
              <a:t>3</a:t>
            </a:r>
            <a:r>
              <a:rPr lang="zh-CN" altLang="en-US" sz="2800" b="1">
                <a:solidFill>
                  <a:srgbClr val="002060"/>
                </a:solidFill>
                <a:latin typeface="Calibri" pitchFamily="34" charset="0"/>
              </a:rPr>
              <a:t>、结合所学知识，分析这一措施的影响？</a:t>
            </a:r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  <a:p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929438" y="5281613"/>
            <a:ext cx="45704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教会富有、势力强大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972300" y="5810250"/>
            <a:ext cx="457041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微软雅黑"/>
                <a:ea typeface="微软雅黑"/>
                <a:cs typeface="微软雅黑"/>
              </a:rPr>
              <a:t>查理曼得到教会的支持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359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6654800" y="187325"/>
            <a:ext cx="5414963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814</a:t>
            </a:r>
            <a:r>
              <a:rPr lang="zh-CN" altLang="en-US" sz="3600" b="1">
                <a:latin typeface="Calibri" pitchFamily="34" charset="0"/>
              </a:rPr>
              <a:t>年，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Calibri" pitchFamily="34" charset="0"/>
              </a:rPr>
              <a:t>查理曼去世后，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Calibri" pitchFamily="34" charset="0"/>
              </a:rPr>
              <a:t>帝国走向分裂。</a:t>
            </a:r>
            <a:endParaRPr lang="en-US" altLang="zh-CN" sz="3600" b="1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Calibri" pitchFamily="34" charset="0"/>
              </a:rPr>
              <a:t>  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1505" descr="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013" y="749300"/>
            <a:ext cx="11491912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矩形 21506"/>
          <p:cNvSpPr>
            <a:spLocks noChangeArrowheads="1"/>
          </p:cNvSpPr>
          <p:nvPr/>
        </p:nvSpPr>
        <p:spPr bwMode="auto">
          <a:xfrm>
            <a:off x="238125" y="604838"/>
            <a:ext cx="6529388" cy="61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>
            <a:spAutoFit/>
          </a:bodyPr>
          <a:lstStyle/>
          <a:p>
            <a:pPr algn="ctr" eaLnBrk="0" hangingPunct="0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九世纪中叶查理曼帝国分裂</a:t>
            </a:r>
          </a:p>
        </p:txBody>
      </p:sp>
      <p:sp>
        <p:nvSpPr>
          <p:cNvPr id="21508" name="矩形 21507"/>
          <p:cNvSpPr>
            <a:spLocks noChangeArrowheads="1"/>
          </p:cNvSpPr>
          <p:nvPr/>
        </p:nvSpPr>
        <p:spPr bwMode="auto">
          <a:xfrm>
            <a:off x="1858963" y="2855913"/>
            <a:ext cx="738187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（</a:t>
            </a:r>
            <a:r>
              <a:rPr lang="zh-CN" altLang="en-US" sz="4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法兰西</a:t>
            </a:r>
            <a:r>
              <a:rPr lang="zh-CN" altLang="en-US" sz="4800" b="1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）</a:t>
            </a:r>
          </a:p>
        </p:txBody>
      </p:sp>
      <p:sp>
        <p:nvSpPr>
          <p:cNvPr id="21509" name="矩形 21508"/>
          <p:cNvSpPr>
            <a:spLocks noChangeArrowheads="1"/>
          </p:cNvSpPr>
          <p:nvPr/>
        </p:nvSpPr>
        <p:spPr bwMode="auto">
          <a:xfrm>
            <a:off x="6565900" y="1830388"/>
            <a:ext cx="738188" cy="305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（</a:t>
            </a:r>
            <a:r>
              <a:rPr lang="zh-CN" altLang="en-US" sz="4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德意志</a:t>
            </a:r>
            <a:r>
              <a:rPr lang="zh-CN" altLang="en-US" sz="4800" b="1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）</a:t>
            </a:r>
          </a:p>
        </p:txBody>
      </p:sp>
      <p:sp>
        <p:nvSpPr>
          <p:cNvPr id="21510" name="矩形 21509"/>
          <p:cNvSpPr>
            <a:spLocks noChangeArrowheads="1"/>
          </p:cNvSpPr>
          <p:nvPr/>
        </p:nvSpPr>
        <p:spPr bwMode="auto">
          <a:xfrm>
            <a:off x="4222750" y="4071938"/>
            <a:ext cx="308133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（意大利</a:t>
            </a:r>
            <a:r>
              <a:rPr lang="zh-CN" altLang="en-US" sz="4800" b="1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5900" y="4883150"/>
            <a:ext cx="11755438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Calibri" pitchFamily="34" charset="0"/>
                <a:sym typeface="+mn-ea"/>
              </a:rPr>
              <a:t>  </a:t>
            </a:r>
            <a:r>
              <a:rPr lang="en-US" altLang="zh-CN" sz="3600" b="1">
                <a:latin typeface="Calibri" pitchFamily="34" charset="0"/>
                <a:sym typeface="+mn-ea"/>
              </a:rPr>
              <a:t>843</a:t>
            </a:r>
            <a:r>
              <a:rPr lang="zh-CN" altLang="en-US" sz="3600" b="1">
                <a:latin typeface="Calibri" pitchFamily="34" charset="0"/>
                <a:sym typeface="+mn-ea"/>
              </a:rPr>
              <a:t>年，查理曼帝国一分为三，互不隶属。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288925"/>
            <a:ext cx="5470525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timgNNNJI8XR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9775" y="288925"/>
            <a:ext cx="6264275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2575" y="5707063"/>
            <a:ext cx="107426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Calibri" pitchFamily="34" charset="0"/>
                <a:sym typeface="+mn-ea"/>
              </a:rPr>
              <a:t>成为以后</a:t>
            </a:r>
            <a:r>
              <a:rPr lang="zh-CN" altLang="en-US" sz="3600" b="1">
                <a:solidFill>
                  <a:srgbClr val="002060"/>
                </a:solidFill>
                <a:latin typeface="Calibri" pitchFamily="34" charset="0"/>
                <a:sym typeface="+mn-ea"/>
              </a:rPr>
              <a:t>德意志、法兰西和意大利</a:t>
            </a:r>
            <a:r>
              <a:rPr lang="zh-CN" altLang="en-US" sz="3600" b="1">
                <a:latin typeface="Calibri" pitchFamily="34" charset="0"/>
                <a:sym typeface="+mn-ea"/>
              </a:rPr>
              <a:t>三个国家的雏形。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50" y="239713"/>
            <a:ext cx="5737225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0" y="1020763"/>
            <a:ext cx="5143500" cy="158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3"/>
          <p:cNvSpPr txBox="1"/>
          <p:nvPr>
            <p:custDataLst>
              <p:tags r:id="rId2"/>
            </p:custDataLst>
          </p:nvPr>
        </p:nvSpPr>
        <p:spPr>
          <a:xfrm>
            <a:off x="0" y="471488"/>
            <a:ext cx="2971800" cy="598487"/>
          </a:xfrm>
          <a:prstGeom prst="rect">
            <a:avLst/>
          </a:prstGeom>
          <a:noFill/>
        </p:spPr>
        <p:txBody>
          <a:bodyPr lIns="91438" tIns="45719" rIns="91438" bIns="45719" anchor="ctr"/>
          <a:lstStyle/>
          <a:p>
            <a:pPr algn="r" eaLnBrk="0" hangingPunct="0">
              <a:defRPr/>
            </a:pPr>
            <a:r>
              <a:rPr lang="zh-CN" altLang="en-US" sz="3600" b="1" spc="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课堂小结：</a:t>
            </a:r>
            <a:endParaRPr lang="zh-CN" altLang="en-US" sz="3600" b="1" spc="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10382250" y="190500"/>
            <a:ext cx="1809750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857500" y="3333750"/>
            <a:ext cx="3619500" cy="9525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基督教的兴起和法兰克王国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762000" y="2286000"/>
            <a:ext cx="3832225" cy="1003300"/>
          </a:xfrm>
          <a:custGeom>
            <a:avLst/>
            <a:gdLst>
              <a:gd name="connsiteX0" fmla="*/ 2873828 w 2873828"/>
              <a:gd name="connsiteY0" fmla="*/ 752670 h 752670"/>
              <a:gd name="connsiteX1" fmla="*/ 1604865 w 2873828"/>
              <a:gd name="connsiteY1" fmla="*/ 43543 h 752670"/>
              <a:gd name="connsiteX2" fmla="*/ 0 w 2873828"/>
              <a:gd name="connsiteY2" fmla="*/ 491413 h 752670"/>
              <a:gd name="connsiteX3" fmla="*/ 0 w 2873828"/>
              <a:gd name="connsiteY3" fmla="*/ 491413 h 75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828" h="752670">
                <a:moveTo>
                  <a:pt x="2873828" y="752670"/>
                </a:moveTo>
                <a:cubicBezTo>
                  <a:pt x="2478832" y="419878"/>
                  <a:pt x="2083836" y="87086"/>
                  <a:pt x="1604865" y="43543"/>
                </a:cubicBezTo>
                <a:cubicBezTo>
                  <a:pt x="1125894" y="0"/>
                  <a:pt x="0" y="491413"/>
                  <a:pt x="0" y="491413"/>
                </a:cubicBezTo>
                <a:lnTo>
                  <a:pt x="0" y="491413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62000" y="1619250"/>
            <a:ext cx="2176463" cy="709613"/>
          </a:xfrm>
          <a:custGeom>
            <a:avLst/>
            <a:gdLst>
              <a:gd name="connsiteX0" fmla="*/ 1632857 w 1632857"/>
              <a:gd name="connsiteY0" fmla="*/ 531845 h 531845"/>
              <a:gd name="connsiteX1" fmla="*/ 942392 w 1632857"/>
              <a:gd name="connsiteY1" fmla="*/ 298580 h 531845"/>
              <a:gd name="connsiteX2" fmla="*/ 0 w 1632857"/>
              <a:gd name="connsiteY2" fmla="*/ 0 h 53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7" h="531845">
                <a:moveTo>
                  <a:pt x="1632857" y="531845"/>
                </a:moveTo>
                <a:lnTo>
                  <a:pt x="942392" y="298580"/>
                </a:lnTo>
                <a:lnTo>
                  <a:pt x="0" y="0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1500" y="2381250"/>
            <a:ext cx="2538413" cy="2176463"/>
          </a:xfrm>
          <a:custGeom>
            <a:avLst/>
            <a:gdLst>
              <a:gd name="connsiteX0" fmla="*/ 1903444 w 1903444"/>
              <a:gd name="connsiteY0" fmla="*/ 0 h 1632858"/>
              <a:gd name="connsiteX1" fmla="*/ 1352938 w 1903444"/>
              <a:gd name="connsiteY1" fmla="*/ 345233 h 1632858"/>
              <a:gd name="connsiteX2" fmla="*/ 0 w 1903444"/>
              <a:gd name="connsiteY2" fmla="*/ 1632858 h 1632858"/>
              <a:gd name="connsiteX3" fmla="*/ 0 w 1903444"/>
              <a:gd name="connsiteY3" fmla="*/ 1632858 h 163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4" h="1632858">
                <a:moveTo>
                  <a:pt x="1903444" y="0"/>
                </a:moveTo>
                <a:cubicBezTo>
                  <a:pt x="1786811" y="36545"/>
                  <a:pt x="1670179" y="73090"/>
                  <a:pt x="1352938" y="345233"/>
                </a:cubicBezTo>
                <a:cubicBezTo>
                  <a:pt x="1035697" y="617376"/>
                  <a:pt x="0" y="1632858"/>
                  <a:pt x="0" y="1632858"/>
                </a:cubicBezTo>
                <a:lnTo>
                  <a:pt x="0" y="1632858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800" name="TextBox 10"/>
          <p:cNvSpPr txBox="1">
            <a:spLocks noChangeArrowheads="1"/>
          </p:cNvSpPr>
          <p:nvPr/>
        </p:nvSpPr>
        <p:spPr bwMode="auto">
          <a:xfrm rot="2240677">
            <a:off x="2790825" y="2211388"/>
            <a:ext cx="2473325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基督教兴起</a:t>
            </a:r>
          </a:p>
        </p:txBody>
      </p:sp>
      <p:sp>
        <p:nvSpPr>
          <p:cNvPr id="33801" name="TextBox 11"/>
          <p:cNvSpPr txBox="1">
            <a:spLocks noChangeArrowheads="1"/>
          </p:cNvSpPr>
          <p:nvPr/>
        </p:nvSpPr>
        <p:spPr bwMode="auto">
          <a:xfrm rot="1020014">
            <a:off x="692150" y="1511300"/>
            <a:ext cx="2540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en-US" altLang="zh-CN" sz="27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世纪</a:t>
            </a:r>
          </a:p>
        </p:txBody>
      </p:sp>
      <p:sp>
        <p:nvSpPr>
          <p:cNvPr id="33802" name="TextBox 12"/>
          <p:cNvSpPr txBox="1">
            <a:spLocks noChangeArrowheads="1"/>
          </p:cNvSpPr>
          <p:nvPr/>
        </p:nvSpPr>
        <p:spPr bwMode="auto">
          <a:xfrm rot="-1027304">
            <a:off x="214313" y="2178050"/>
            <a:ext cx="25876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犹太人创</a:t>
            </a:r>
          </a:p>
        </p:txBody>
      </p:sp>
      <p:sp>
        <p:nvSpPr>
          <p:cNvPr id="33803" name="TextBox 13"/>
          <p:cNvSpPr txBox="1">
            <a:spLocks noChangeArrowheads="1"/>
          </p:cNvSpPr>
          <p:nvPr/>
        </p:nvSpPr>
        <p:spPr bwMode="auto">
          <a:xfrm rot="-2569862">
            <a:off x="-288925" y="3127375"/>
            <a:ext cx="35258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耶稣“救世主”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8096250" y="3905250"/>
            <a:ext cx="3905250" cy="266700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77000" y="1809750"/>
            <a:ext cx="4857750" cy="2235200"/>
          </a:xfrm>
          <a:custGeom>
            <a:avLst/>
            <a:gdLst>
              <a:gd name="connsiteX0" fmla="*/ 0 w 3091543"/>
              <a:gd name="connsiteY0" fmla="*/ 1676401 h 1676401"/>
              <a:gd name="connsiteX1" fmla="*/ 1399592 w 3091543"/>
              <a:gd name="connsiteY1" fmla="*/ 1387152 h 1676401"/>
              <a:gd name="connsiteX2" fmla="*/ 2836506 w 3091543"/>
              <a:gd name="connsiteY2" fmla="*/ 211494 h 1676401"/>
              <a:gd name="connsiteX3" fmla="*/ 2929812 w 3091543"/>
              <a:gd name="connsiteY3" fmla="*/ 118188 h 167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543" h="1676401">
                <a:moveTo>
                  <a:pt x="0" y="1676401"/>
                </a:moveTo>
                <a:cubicBezTo>
                  <a:pt x="463420" y="1653852"/>
                  <a:pt x="926841" y="1631303"/>
                  <a:pt x="1399592" y="1387152"/>
                </a:cubicBezTo>
                <a:cubicBezTo>
                  <a:pt x="1872343" y="1143001"/>
                  <a:pt x="2581469" y="422988"/>
                  <a:pt x="2836506" y="211494"/>
                </a:cubicBezTo>
                <a:cubicBezTo>
                  <a:pt x="3091543" y="0"/>
                  <a:pt x="3010677" y="59094"/>
                  <a:pt x="2929812" y="118188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8191500" y="3333750"/>
            <a:ext cx="4000500" cy="571500"/>
          </a:xfrm>
          <a:custGeom>
            <a:avLst/>
            <a:gdLst>
              <a:gd name="connsiteX0" fmla="*/ 0 w 1903445"/>
              <a:gd name="connsiteY0" fmla="*/ 0 h 1259633"/>
              <a:gd name="connsiteX1" fmla="*/ 662474 w 1903445"/>
              <a:gd name="connsiteY1" fmla="*/ 363894 h 1259633"/>
              <a:gd name="connsiteX2" fmla="*/ 1903445 w 1903445"/>
              <a:gd name="connsiteY2" fmla="*/ 1259633 h 1259633"/>
              <a:gd name="connsiteX3" fmla="*/ 1903445 w 1903445"/>
              <a:gd name="connsiteY3" fmla="*/ 1259633 h 125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3445" h="1259633">
                <a:moveTo>
                  <a:pt x="0" y="0"/>
                </a:moveTo>
                <a:cubicBezTo>
                  <a:pt x="172616" y="76977"/>
                  <a:pt x="345233" y="153955"/>
                  <a:pt x="662474" y="363894"/>
                </a:cubicBezTo>
                <a:cubicBezTo>
                  <a:pt x="979715" y="573833"/>
                  <a:pt x="1903445" y="1259633"/>
                  <a:pt x="1903445" y="1259633"/>
                </a:cubicBezTo>
                <a:lnTo>
                  <a:pt x="1903445" y="1259633"/>
                </a:ln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807" name="TextBox 31"/>
          <p:cNvSpPr txBox="1">
            <a:spLocks noChangeArrowheads="1"/>
          </p:cNvSpPr>
          <p:nvPr/>
        </p:nvSpPr>
        <p:spPr bwMode="auto">
          <a:xfrm rot="-626833">
            <a:off x="6400800" y="3086100"/>
            <a:ext cx="25844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法兰克王国</a:t>
            </a:r>
          </a:p>
        </p:txBody>
      </p:sp>
      <p:sp>
        <p:nvSpPr>
          <p:cNvPr id="33808" name="TextBox 37"/>
          <p:cNvSpPr txBox="1">
            <a:spLocks noChangeArrowheads="1"/>
          </p:cNvSpPr>
          <p:nvPr/>
        </p:nvSpPr>
        <p:spPr bwMode="auto">
          <a:xfrm rot="-2110339">
            <a:off x="8404225" y="2227263"/>
            <a:ext cx="34369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克洛维建立</a:t>
            </a:r>
          </a:p>
        </p:txBody>
      </p:sp>
      <p:sp>
        <p:nvSpPr>
          <p:cNvPr id="33809" name="TextBox 38"/>
          <p:cNvSpPr txBox="1">
            <a:spLocks noChangeArrowheads="1"/>
          </p:cNvSpPr>
          <p:nvPr/>
        </p:nvSpPr>
        <p:spPr bwMode="auto">
          <a:xfrm rot="-574264">
            <a:off x="9001125" y="3124200"/>
            <a:ext cx="31861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皈依基督教</a:t>
            </a:r>
          </a:p>
        </p:txBody>
      </p:sp>
      <p:sp>
        <p:nvSpPr>
          <p:cNvPr id="33810" name="TextBox 40"/>
          <p:cNvSpPr txBox="1">
            <a:spLocks noChangeArrowheads="1"/>
          </p:cNvSpPr>
          <p:nvPr/>
        </p:nvSpPr>
        <p:spPr bwMode="auto">
          <a:xfrm rot="2129214">
            <a:off x="8047038" y="4745038"/>
            <a:ext cx="47180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封君和封臣的关系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4857750" y="4333875"/>
            <a:ext cx="4857750" cy="2524125"/>
          </a:xfrm>
          <a:custGeom>
            <a:avLst/>
            <a:gdLst>
              <a:gd name="connsiteX0" fmla="*/ 88641 w 3643603"/>
              <a:gd name="connsiteY0" fmla="*/ 0 h 1892560"/>
              <a:gd name="connsiteX1" fmla="*/ 517849 w 3643603"/>
              <a:gd name="connsiteY1" fmla="*/ 858416 h 1892560"/>
              <a:gd name="connsiteX2" fmla="*/ 3195734 w 3643603"/>
              <a:gd name="connsiteY2" fmla="*/ 1744825 h 1892560"/>
              <a:gd name="connsiteX3" fmla="*/ 3205065 w 3643603"/>
              <a:gd name="connsiteY3" fmla="*/ 1744825 h 189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3603" h="1892560">
                <a:moveTo>
                  <a:pt x="88641" y="0"/>
                </a:moveTo>
                <a:cubicBezTo>
                  <a:pt x="44320" y="283806"/>
                  <a:pt x="0" y="567612"/>
                  <a:pt x="517849" y="858416"/>
                </a:cubicBezTo>
                <a:cubicBezTo>
                  <a:pt x="1035698" y="1149220"/>
                  <a:pt x="2747865" y="1597090"/>
                  <a:pt x="3195734" y="1744825"/>
                </a:cubicBezTo>
                <a:cubicBezTo>
                  <a:pt x="3643603" y="1892560"/>
                  <a:pt x="3424334" y="1818692"/>
                  <a:pt x="3205065" y="174482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812" name="TextBox 42"/>
          <p:cNvSpPr txBox="1">
            <a:spLocks noChangeArrowheads="1"/>
          </p:cNvSpPr>
          <p:nvPr/>
        </p:nvSpPr>
        <p:spPr bwMode="auto">
          <a:xfrm rot="1365378">
            <a:off x="6102350" y="5581650"/>
            <a:ext cx="38481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后分裂三个王国</a:t>
            </a:r>
          </a:p>
        </p:txBody>
      </p:sp>
      <p:sp>
        <p:nvSpPr>
          <p:cNvPr id="44" name="任意多边形 43"/>
          <p:cNvSpPr/>
          <p:nvPr/>
        </p:nvSpPr>
        <p:spPr>
          <a:xfrm>
            <a:off x="3714750" y="5715000"/>
            <a:ext cx="2392363" cy="976313"/>
          </a:xfrm>
          <a:custGeom>
            <a:avLst/>
            <a:gdLst>
              <a:gd name="connsiteX0" fmla="*/ 1794588 w 1794588"/>
              <a:gd name="connsiteY0" fmla="*/ 0 h 732452"/>
              <a:gd name="connsiteX1" fmla="*/ 1244082 w 1794588"/>
              <a:gd name="connsiteY1" fmla="*/ 382555 h 732452"/>
              <a:gd name="connsiteX2" fmla="*/ 180392 w 1794588"/>
              <a:gd name="connsiteY2" fmla="*/ 681134 h 732452"/>
              <a:gd name="connsiteX3" fmla="*/ 161731 w 1794588"/>
              <a:gd name="connsiteY3" fmla="*/ 690465 h 73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4588" h="732452">
                <a:moveTo>
                  <a:pt x="1794588" y="0"/>
                </a:moveTo>
                <a:cubicBezTo>
                  <a:pt x="1653851" y="134516"/>
                  <a:pt x="1513115" y="269033"/>
                  <a:pt x="1244082" y="382555"/>
                </a:cubicBezTo>
                <a:cubicBezTo>
                  <a:pt x="975049" y="496077"/>
                  <a:pt x="360784" y="629816"/>
                  <a:pt x="180392" y="681134"/>
                </a:cubicBezTo>
                <a:cubicBezTo>
                  <a:pt x="0" y="732452"/>
                  <a:pt x="80865" y="711458"/>
                  <a:pt x="161731" y="690465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3814" name="TextBox 44"/>
          <p:cNvSpPr txBox="1">
            <a:spLocks noChangeArrowheads="1"/>
          </p:cNvSpPr>
          <p:nvPr/>
        </p:nvSpPr>
        <p:spPr bwMode="auto">
          <a:xfrm rot="2087081">
            <a:off x="4657725" y="5248275"/>
            <a:ext cx="2870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查理曼帝国</a:t>
            </a:r>
          </a:p>
        </p:txBody>
      </p:sp>
      <p:sp>
        <p:nvSpPr>
          <p:cNvPr id="33815" name="TextBox 45"/>
          <p:cNvSpPr txBox="1">
            <a:spLocks noChangeArrowheads="1"/>
          </p:cNvSpPr>
          <p:nvPr/>
        </p:nvSpPr>
        <p:spPr bwMode="auto">
          <a:xfrm rot="-1012734">
            <a:off x="3452813" y="5800725"/>
            <a:ext cx="2587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 eaLnBrk="0" hangingPunct="0"/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查理统治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3"/>
          <p:cNvSpPr>
            <a:spLocks noGrp="1"/>
          </p:cNvSpPr>
          <p:nvPr>
            <p:ph type="ctrTitle"/>
          </p:nvPr>
        </p:nvSpPr>
        <p:spPr>
          <a:xfrm>
            <a:off x="560388" y="1660525"/>
            <a:ext cx="10863262" cy="2387600"/>
          </a:xfrm>
        </p:spPr>
        <p:txBody>
          <a:bodyPr/>
          <a:lstStyle/>
          <a:p>
            <a:pPr eaLnBrk="1" hangingPunct="1"/>
            <a:r>
              <a:rPr lang="zh-CN" altLang="en-US" sz="7200" b="1" smtClean="0">
                <a:sym typeface="+mn-ea"/>
              </a:rPr>
              <a:t>第</a:t>
            </a:r>
            <a:r>
              <a:rPr lang="en-US" altLang="zh-CN" sz="7200" b="1" smtClean="0">
                <a:sym typeface="+mn-ea"/>
              </a:rPr>
              <a:t>7</a:t>
            </a:r>
            <a:r>
              <a:rPr lang="zh-CN" altLang="en-US" sz="7200" b="1" smtClean="0">
                <a:sym typeface="+mn-ea"/>
              </a:rPr>
              <a:t>课  基督教的兴起和</a:t>
            </a:r>
            <a:br>
              <a:rPr lang="zh-CN" altLang="en-US" sz="7200" b="1" smtClean="0">
                <a:sym typeface="+mn-ea"/>
              </a:rPr>
            </a:br>
            <a:r>
              <a:rPr lang="zh-CN" altLang="en-US" sz="7200" b="1" smtClean="0">
                <a:sym typeface="+mn-ea"/>
              </a:rPr>
              <a:t>法兰克王国</a:t>
            </a:r>
            <a:r>
              <a:rPr lang="zh-CN" altLang="en-US" sz="4800" b="1" smtClean="0"/>
              <a:t/>
            </a:r>
            <a:br>
              <a:rPr lang="zh-CN" altLang="en-US" sz="4800" b="1" smtClean="0"/>
            </a:br>
            <a:endParaRPr lang="zh-CN" altLang="en-US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4"/>
          <p:cNvPicPr>
            <a:picLocks noChangeAspect="1"/>
          </p:cNvPicPr>
          <p:nvPr/>
        </p:nvPicPr>
        <p:blipFill>
          <a:blip r:embed="rId2" cstate="print"/>
          <a:srcRect t="16693" r="5087"/>
          <a:stretch>
            <a:fillRect/>
          </a:stretch>
        </p:blipFill>
        <p:spPr bwMode="auto">
          <a:xfrm>
            <a:off x="7221538" y="287338"/>
            <a:ext cx="3660775" cy="5116512"/>
          </a:xfrm>
          <a:prstGeom prst="rect">
            <a:avLst/>
          </a:prstGeom>
          <a:noFill/>
          <a:ln w="2857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16386" name="图片 3" descr="IMG_25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5238" y="250825"/>
            <a:ext cx="33686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0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538" y="287338"/>
            <a:ext cx="3492500" cy="5065712"/>
          </a:xfrm>
          <a:prstGeom prst="rect">
            <a:avLst/>
          </a:prstGeom>
          <a:noFill/>
          <a:ln w="28575">
            <a:solidFill>
              <a:srgbClr val="666633"/>
            </a:solidFill>
            <a:bevel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071302" y="5417185"/>
            <a:ext cx="3549015" cy="14452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noProof="1">
                <a:blipFill>
                  <a:blip r:embed="rId5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基督教</a:t>
            </a:r>
            <a:endParaRPr lang="zh-CN" altLang="en-US" sz="8800" b="1" noProof="1">
              <a:blipFill>
                <a:blip r:embed="rId5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5086350" cy="82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一、基督教的兴起</a:t>
            </a:r>
          </a:p>
        </p:txBody>
      </p:sp>
      <p:sp>
        <p:nvSpPr>
          <p:cNvPr id="17410" name="文本框 6"/>
          <p:cNvSpPr txBox="1">
            <a:spLocks noChangeArrowheads="1"/>
          </p:cNvSpPr>
          <p:nvPr/>
        </p:nvSpPr>
        <p:spPr bwMode="auto">
          <a:xfrm>
            <a:off x="271463" y="615950"/>
            <a:ext cx="18288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itchFamily="34" charset="0"/>
              </a:rPr>
              <a:t>时间：</a:t>
            </a:r>
            <a:endParaRPr lang="en-US" altLang="zh-CN" sz="3200" b="1" dirty="0">
              <a:latin typeface="Calibri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itchFamily="34" charset="0"/>
              </a:rPr>
              <a:t>地点：</a:t>
            </a:r>
            <a:endParaRPr lang="en-US" altLang="zh-CN" sz="3200" b="1" dirty="0">
              <a:latin typeface="Calibri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itchFamily="34" charset="0"/>
              </a:rPr>
              <a:t>原因：</a:t>
            </a:r>
            <a:endParaRPr lang="en-US" altLang="zh-CN" sz="3200" b="1" dirty="0">
              <a:latin typeface="Calibri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itchFamily="34" charset="0"/>
              </a:rPr>
              <a:t>创始人：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itchFamily="34" charset="0"/>
              </a:rPr>
              <a:t>教义：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itchFamily="34" charset="0"/>
              </a:rPr>
              <a:t>传播：</a:t>
            </a:r>
          </a:p>
        </p:txBody>
      </p:sp>
      <p:sp>
        <p:nvSpPr>
          <p:cNvPr id="17411" name="文本框 7"/>
          <p:cNvSpPr txBox="1">
            <a:spLocks noChangeArrowheads="1"/>
          </p:cNvSpPr>
          <p:nvPr/>
        </p:nvSpPr>
        <p:spPr bwMode="auto">
          <a:xfrm>
            <a:off x="1843088" y="1181100"/>
            <a:ext cx="1951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世纪</a:t>
            </a: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1660525" y="1984375"/>
            <a:ext cx="6275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Calibri" pitchFamily="34" charset="0"/>
              </a:rPr>
              <a:t>罗马帝国统治下的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巴勒斯坦地区</a:t>
            </a:r>
          </a:p>
        </p:txBody>
      </p:sp>
      <p:sp>
        <p:nvSpPr>
          <p:cNvPr id="17413" name="文本框 9"/>
          <p:cNvSpPr txBox="1">
            <a:spLocks noChangeArrowheads="1"/>
          </p:cNvSpPr>
          <p:nvPr/>
        </p:nvSpPr>
        <p:spPr bwMode="auto">
          <a:xfrm>
            <a:off x="1879600" y="3840163"/>
            <a:ext cx="1450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耶稣</a:t>
            </a:r>
          </a:p>
        </p:txBody>
      </p:sp>
      <p:sp>
        <p:nvSpPr>
          <p:cNvPr id="17414" name="矩形 10"/>
          <p:cNvSpPr>
            <a:spLocks noChangeArrowheads="1"/>
          </p:cNvSpPr>
          <p:nvPr/>
        </p:nvSpPr>
        <p:spPr bwMode="auto">
          <a:xfrm>
            <a:off x="1720850" y="5630863"/>
            <a:ext cx="7165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4</a:t>
            </a:r>
            <a:r>
              <a:rPr lang="zh-CN" altLang="en-US" sz="3200" b="1">
                <a:latin typeface="Calibri" pitchFamily="34" charset="0"/>
              </a:rPr>
              <a:t>世纪末，罗马皇帝确定基督教为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国教</a:t>
            </a:r>
            <a:r>
              <a:rPr lang="zh-CN" altLang="en-US" sz="3200" b="1">
                <a:latin typeface="Calibri" pitchFamily="34" charset="0"/>
              </a:rPr>
              <a:t>，促进了基督教的传播。</a:t>
            </a:r>
          </a:p>
        </p:txBody>
      </p:sp>
      <p:sp>
        <p:nvSpPr>
          <p:cNvPr id="17415" name="矩形 11"/>
          <p:cNvSpPr>
            <a:spLocks noChangeArrowheads="1"/>
          </p:cNvSpPr>
          <p:nvPr/>
        </p:nvSpPr>
        <p:spPr bwMode="auto">
          <a:xfrm>
            <a:off x="1784350" y="2754313"/>
            <a:ext cx="6540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犹太人长期遭受苦难，渴望“救世主”的到来。人民把希望 寄托宗教，寻求精神上的解脱。</a:t>
            </a:r>
          </a:p>
        </p:txBody>
      </p:sp>
      <p:pic>
        <p:nvPicPr>
          <p:cNvPr id="17416" name="图片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4538" y="493713"/>
            <a:ext cx="3827462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文本框 1"/>
          <p:cNvSpPr txBox="1">
            <a:spLocks noChangeArrowheads="1"/>
          </p:cNvSpPr>
          <p:nvPr/>
        </p:nvSpPr>
        <p:spPr bwMode="auto">
          <a:xfrm>
            <a:off x="1744663" y="4694830"/>
            <a:ext cx="5908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 smtClean="0">
                <a:latin typeface="宋体" charset="-122"/>
              </a:rPr>
              <a:t>①宣扬上帝是宇宙的最高主宰</a:t>
            </a:r>
            <a:r>
              <a:rPr lang="en-US" altLang="zh-CN" sz="1600" b="1" dirty="0" smtClean="0">
                <a:latin typeface="宋体" charset="-122"/>
              </a:rPr>
              <a:t>,</a:t>
            </a:r>
            <a:r>
              <a:rPr lang="zh-CN" altLang="en-US" sz="1600" b="1" dirty="0" smtClean="0">
                <a:latin typeface="宋体" charset="-122"/>
              </a:rPr>
              <a:t>在上帝面前人人平等；       </a:t>
            </a:r>
            <a:r>
              <a:rPr lang="en-US" altLang="zh-CN" sz="1600" b="1" dirty="0" smtClean="0">
                <a:latin typeface="宋体" charset="-122"/>
              </a:rPr>
              <a:t>②</a:t>
            </a:r>
            <a:r>
              <a:rPr lang="zh-CN" altLang="en-US" sz="1600" b="1" dirty="0" smtClean="0">
                <a:latin typeface="宋体" charset="-122"/>
              </a:rPr>
              <a:t>人类与生俱来即有“原罪”</a:t>
            </a:r>
            <a:r>
              <a:rPr lang="en-US" altLang="zh-CN" sz="1600" b="1" dirty="0" smtClean="0">
                <a:latin typeface="宋体" charset="-122"/>
              </a:rPr>
              <a:t>,</a:t>
            </a:r>
            <a:r>
              <a:rPr lang="zh-CN" altLang="en-US" sz="1600" b="1" dirty="0" smtClean="0">
                <a:latin typeface="宋体" charset="-122"/>
              </a:rPr>
              <a:t>耶稣是“救世主”，人们忍受苦难，死后可升入“天堂”。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s://timgsa.baidu.com/timg?image&amp;quality=80&amp;size=b9999_10000&amp;sec=1534665046792&amp;di=f7da048c8c5dec2566420abd896c8bbf&amp;imgtype=0&amp;src=http%3A%2F%2Fimg2.ph.126.net%2FnXkJErTh_G41r4lCE8o9kQ%3D%3D%2F2653464605468393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571500"/>
            <a:ext cx="7874000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666750" y="4437063"/>
            <a:ext cx="11239500" cy="2070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3200" b="1">
                <a:latin typeface="微软雅黑"/>
                <a:ea typeface="微软雅黑"/>
                <a:cs typeface="微软雅黑"/>
              </a:rPr>
              <a:t>    基督教会后来确定耶稣出生日期是</a:t>
            </a:r>
            <a:r>
              <a:rPr lang="en-US" altLang="zh-CN" sz="3200" b="1">
                <a:latin typeface="微软雅黑"/>
                <a:ea typeface="微软雅黑"/>
                <a:cs typeface="微软雅黑"/>
              </a:rPr>
              <a:t>12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月</a:t>
            </a:r>
            <a:r>
              <a:rPr lang="en-US" altLang="zh-CN" sz="3200" b="1">
                <a:latin typeface="微软雅黑"/>
                <a:ea typeface="微软雅黑"/>
                <a:cs typeface="微软雅黑"/>
              </a:rPr>
              <a:t>25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日，这一天就定为</a:t>
            </a:r>
            <a:r>
              <a:rPr lang="zh-CN" altLang="en-US" sz="32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微软雅黑"/>
                <a:ea typeface="微软雅黑"/>
                <a:cs typeface="微软雅黑"/>
              </a:rPr>
              <a:t>圣诞节</a:t>
            </a:r>
            <a:r>
              <a:rPr lang="zh-CN" altLang="en-US" sz="32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”。</a:t>
            </a:r>
          </a:p>
          <a:p>
            <a:pPr eaLnBrk="0" hangingPunct="0"/>
            <a:r>
              <a:rPr lang="zh-CN" altLang="en-US" sz="3200" b="1">
                <a:latin typeface="微软雅黑"/>
                <a:ea typeface="微软雅黑"/>
                <a:cs typeface="微软雅黑"/>
              </a:rPr>
              <a:t>    现在世界通行的</a:t>
            </a:r>
            <a:r>
              <a:rPr lang="zh-CN" altLang="en-US" sz="3200" b="1">
                <a:solidFill>
                  <a:srgbClr val="FF3300"/>
                </a:solidFill>
                <a:latin typeface="微软雅黑"/>
                <a:ea typeface="微软雅黑"/>
                <a:cs typeface="微软雅黑"/>
              </a:rPr>
              <a:t>公元纪年</a:t>
            </a:r>
            <a:r>
              <a:rPr lang="zh-CN" altLang="en-US" sz="3200" b="1">
                <a:solidFill>
                  <a:schemeClr val="accent2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就是以传说中的</a:t>
            </a:r>
            <a:r>
              <a:rPr lang="zh-CN" altLang="en-US" sz="3200" b="1">
                <a:solidFill>
                  <a:srgbClr val="FF3300"/>
                </a:solidFill>
                <a:latin typeface="微软雅黑"/>
                <a:ea typeface="微软雅黑"/>
                <a:cs typeface="微软雅黑"/>
              </a:rPr>
              <a:t>“耶稣”出生的那一年</a:t>
            </a:r>
            <a:r>
              <a:rPr lang="zh-CN" altLang="en-US" sz="3200" b="1">
                <a:latin typeface="微软雅黑"/>
                <a:ea typeface="微软雅黑"/>
                <a:cs typeface="微软雅黑"/>
              </a:rPr>
              <a:t>算起的</a:t>
            </a:r>
            <a:r>
              <a:rPr lang="zh-CN" altLang="en-US" sz="3200">
                <a:solidFill>
                  <a:schemeClr val="accent2"/>
                </a:solidFill>
                <a:latin typeface="Calibri" pitchFamily="34" charset="0"/>
              </a:rPr>
              <a:t>。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328738" y="195263"/>
            <a:ext cx="3878262" cy="6969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3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最后的晚餐</a:t>
            </a:r>
            <a:r>
              <a:rPr lang="en-US" altLang="zh-CN" sz="3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十字军东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1052513"/>
            <a:ext cx="43878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133975" y="654050"/>
            <a:ext cx="6667500" cy="5816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21917" tIns="60958" rIns="121917" bIns="60958">
            <a:spAutoFit/>
          </a:bodyPr>
          <a:lstStyle/>
          <a:p>
            <a:pPr eaLnBrk="0" hangingPunct="0">
              <a:defRPr/>
            </a:pPr>
            <a:r>
              <a:rPr lang="zh-CN" altLang="en-US" sz="37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西欧封建主、大商人和罗马教廷在“拯救圣地”的名义下，</a:t>
            </a: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号召基督教徒和天主教徒去夺回被伊斯兰教控制的</a:t>
            </a:r>
            <a:r>
              <a:rPr lang="zh-CN" altLang="en-US" sz="37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耶路撒冷</a:t>
            </a: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，并对东部地中海沿岸各国进行了</a:t>
            </a:r>
            <a:r>
              <a:rPr lang="en-US" altLang="zh-CN" sz="3700" b="1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次、持续近</a:t>
            </a:r>
            <a:r>
              <a:rPr lang="en-US" altLang="zh-CN" sz="3700" b="1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3700" b="1" dirty="0">
                <a:latin typeface="微软雅黑" pitchFamily="34" charset="-122"/>
                <a:ea typeface="微软雅黑" pitchFamily="34" charset="-122"/>
              </a:rPr>
              <a:t>年的侵略性远征。</a:t>
            </a:r>
            <a:r>
              <a:rPr lang="zh-CN" altLang="en-US" sz="37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东征期间，教会授予每一个战士十字架，组成的军队称为十字军。</a:t>
            </a:r>
            <a:r>
              <a:rPr lang="zh-CN" altLang="en-US" sz="37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十字军东征一般被认为是天主教的暴行</a:t>
            </a:r>
            <a:r>
              <a:rPr lang="zh-CN" altLang="en-US" sz="37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762000" y="5715000"/>
            <a:ext cx="2649538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lang="zh-CN" altLang="en-US" sz="3700" b="1">
                <a:latin typeface="微软雅黑" pitchFamily="34" charset="-122"/>
                <a:ea typeface="微软雅黑" pitchFamily="34" charset="-122"/>
              </a:rPr>
              <a:t>十字军骑士</a:t>
            </a:r>
          </a:p>
        </p:txBody>
      </p:sp>
      <p:grpSp>
        <p:nvGrpSpPr>
          <p:cNvPr id="3" name="组合 6"/>
          <p:cNvGrpSpPr>
            <a:grpSpLocks/>
          </p:cNvGrpSpPr>
          <p:nvPr/>
        </p:nvGrpSpPr>
        <p:grpSpPr bwMode="auto">
          <a:xfrm>
            <a:off x="285750" y="476250"/>
            <a:ext cx="3333750" cy="857250"/>
            <a:chOff x="0" y="313"/>
            <a:chExt cx="5740" cy="1149"/>
          </a:xfrm>
        </p:grpSpPr>
        <p:grpSp>
          <p:nvGrpSpPr>
            <p:cNvPr id="4" name="组合 67586"/>
            <p:cNvGrpSpPr>
              <a:grpSpLocks/>
            </p:cNvGrpSpPr>
            <p:nvPr/>
          </p:nvGrpSpPr>
          <p:grpSpPr bwMode="auto">
            <a:xfrm>
              <a:off x="0" y="313"/>
              <a:ext cx="5740" cy="1149"/>
              <a:chOff x="-44" y="0"/>
              <a:chExt cx="5740" cy="1149"/>
            </a:xfrm>
          </p:grpSpPr>
          <p:sp>
            <p:nvSpPr>
              <p:cNvPr id="18439" name="分段箭头1 2873"/>
              <p:cNvSpPr>
                <a:spLocks noChangeArrowheads="1"/>
              </p:cNvSpPr>
              <p:nvPr/>
            </p:nvSpPr>
            <p:spPr bwMode="auto">
              <a:xfrm>
                <a:off x="3813" y="0"/>
                <a:ext cx="1883" cy="1149"/>
              </a:xfrm>
              <a:custGeom>
                <a:avLst/>
                <a:gdLst>
                  <a:gd name="T0" fmla="*/ 837769 w 1437086"/>
                  <a:gd name="T1" fmla="*/ 0 h 619125"/>
                  <a:gd name="T2" fmla="*/ 1129014 w 1437086"/>
                  <a:gd name="T3" fmla="*/ 2 h 619125"/>
                  <a:gd name="T4" fmla="*/ 1437086 w 1437086"/>
                  <a:gd name="T5" fmla="*/ 314833 h 619125"/>
                  <a:gd name="T6" fmla="*/ 1126115 w 1437086"/>
                  <a:gd name="T7" fmla="*/ 619125 h 619125"/>
                  <a:gd name="T8" fmla="*/ 836416 w 1437086"/>
                  <a:gd name="T9" fmla="*/ 619125 h 619125"/>
                  <a:gd name="T10" fmla="*/ 1146598 w 1437086"/>
                  <a:gd name="T11" fmla="*/ 315604 h 619125"/>
                  <a:gd name="T12" fmla="*/ 837769 w 1437086"/>
                  <a:gd name="T13" fmla="*/ 0 h 619125"/>
                  <a:gd name="T14" fmla="*/ 476241 w 1437086"/>
                  <a:gd name="T15" fmla="*/ 0 h 619125"/>
                  <a:gd name="T16" fmla="*/ 767481 w 1437086"/>
                  <a:gd name="T17" fmla="*/ 0 h 619125"/>
                  <a:gd name="T18" fmla="*/ 1075554 w 1437086"/>
                  <a:gd name="T19" fmla="*/ 314833 h 619125"/>
                  <a:gd name="T20" fmla="*/ 764585 w 1437086"/>
                  <a:gd name="T21" fmla="*/ 619125 h 619125"/>
                  <a:gd name="T22" fmla="*/ 474886 w 1437086"/>
                  <a:gd name="T23" fmla="*/ 619125 h 619125"/>
                  <a:gd name="T24" fmla="*/ 785067 w 1437086"/>
                  <a:gd name="T25" fmla="*/ 315602 h 619125"/>
                  <a:gd name="T26" fmla="*/ 476241 w 1437086"/>
                  <a:gd name="T27" fmla="*/ 0 h 619125"/>
                  <a:gd name="T28" fmla="*/ 0 w 1437086"/>
                  <a:gd name="T29" fmla="*/ 0 h 619125"/>
                  <a:gd name="T30" fmla="*/ 405948 w 1437086"/>
                  <a:gd name="T31" fmla="*/ 0 h 619125"/>
                  <a:gd name="T32" fmla="*/ 714025 w 1437086"/>
                  <a:gd name="T33" fmla="*/ 314832 h 619125"/>
                  <a:gd name="T34" fmla="*/ 403054 w 1437086"/>
                  <a:gd name="T35" fmla="*/ 619125 h 619125"/>
                  <a:gd name="T36" fmla="*/ 0 w 1437086"/>
                  <a:gd name="T37" fmla="*/ 619125 h 619125"/>
                  <a:gd name="T38" fmla="*/ 0 w 1437086"/>
                  <a:gd name="T39" fmla="*/ 0 h 6191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37086"/>
                  <a:gd name="T61" fmla="*/ 0 h 619125"/>
                  <a:gd name="T62" fmla="*/ 1437086 w 1437086"/>
                  <a:gd name="T63" fmla="*/ 619125 h 6191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37086" h="619125">
                    <a:moveTo>
                      <a:pt x="837769" y="0"/>
                    </a:moveTo>
                    <a:lnTo>
                      <a:pt x="1129014" y="2"/>
                    </a:lnTo>
                    <a:lnTo>
                      <a:pt x="1437086" y="314833"/>
                    </a:lnTo>
                    <a:lnTo>
                      <a:pt x="1126115" y="619125"/>
                    </a:lnTo>
                    <a:lnTo>
                      <a:pt x="836416" y="619125"/>
                    </a:lnTo>
                    <a:lnTo>
                      <a:pt x="1146598" y="315604"/>
                    </a:lnTo>
                    <a:lnTo>
                      <a:pt x="837769" y="0"/>
                    </a:lnTo>
                    <a:close/>
                    <a:moveTo>
                      <a:pt x="476241" y="0"/>
                    </a:moveTo>
                    <a:lnTo>
                      <a:pt x="767481" y="0"/>
                    </a:lnTo>
                    <a:lnTo>
                      <a:pt x="1075554" y="314833"/>
                    </a:lnTo>
                    <a:lnTo>
                      <a:pt x="764585" y="619125"/>
                    </a:lnTo>
                    <a:lnTo>
                      <a:pt x="474886" y="619125"/>
                    </a:lnTo>
                    <a:lnTo>
                      <a:pt x="785067" y="315602"/>
                    </a:lnTo>
                    <a:lnTo>
                      <a:pt x="476241" y="0"/>
                    </a:lnTo>
                    <a:close/>
                    <a:moveTo>
                      <a:pt x="0" y="0"/>
                    </a:moveTo>
                    <a:lnTo>
                      <a:pt x="405948" y="0"/>
                    </a:lnTo>
                    <a:lnTo>
                      <a:pt x="714025" y="314832"/>
                    </a:lnTo>
                    <a:lnTo>
                      <a:pt x="403054" y="619125"/>
                    </a:lnTo>
                    <a:lnTo>
                      <a:pt x="0" y="619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B9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18440" name="矩形 67588"/>
              <p:cNvSpPr>
                <a:spLocks noChangeArrowheads="1"/>
              </p:cNvSpPr>
              <p:nvPr/>
            </p:nvSpPr>
            <p:spPr bwMode="auto">
              <a:xfrm>
                <a:off x="-44" y="1"/>
                <a:ext cx="3859" cy="1148"/>
              </a:xfrm>
              <a:prstGeom prst="rect">
                <a:avLst/>
              </a:prstGeom>
              <a:solidFill>
                <a:srgbClr val="FFCFB9">
                  <a:alpha val="5098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18438" name="文本框 67589"/>
            <p:cNvSpPr txBox="1">
              <a:spLocks noChangeArrowheads="1"/>
            </p:cNvSpPr>
            <p:nvPr/>
          </p:nvSpPr>
          <p:spPr bwMode="auto">
            <a:xfrm>
              <a:off x="328" y="441"/>
              <a:ext cx="5360" cy="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700" b="1">
                  <a:latin typeface="微软雅黑" pitchFamily="34" charset="-122"/>
                  <a:ea typeface="微软雅黑" pitchFamily="34" charset="-122"/>
                </a:rPr>
                <a:t>知识拓展</a:t>
              </a:r>
            </a:p>
          </p:txBody>
        </p:sp>
      </p:grp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3"/>
          <p:cNvSpPr txBox="1">
            <a:spLocks noChangeArrowheads="1"/>
          </p:cNvSpPr>
          <p:nvPr/>
        </p:nvSpPr>
        <p:spPr bwMode="auto">
          <a:xfrm>
            <a:off x="406401" y="1219200"/>
            <a:ext cx="672041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教皇国的产生</a:t>
            </a:r>
          </a:p>
        </p:txBody>
      </p:sp>
      <p:sp>
        <p:nvSpPr>
          <p:cNvPr id="47108" name="Text Box 7"/>
          <p:cNvSpPr txBox="1">
            <a:spLocks noChangeArrowheads="1"/>
          </p:cNvSpPr>
          <p:nvPr/>
        </p:nvSpPr>
        <p:spPr bwMode="auto">
          <a:xfrm>
            <a:off x="6096000" y="2057401"/>
            <a:ext cx="5791200" cy="2215991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lang="zh-CN" altLang="en-US" b="1"/>
              <a:t>基督教名称的来历：</a:t>
            </a:r>
            <a:endParaRPr lang="zh-CN" altLang="en-US" b="1" u="sng"/>
          </a:p>
          <a:p>
            <a:r>
              <a:rPr lang="zh-CN" altLang="en-US" b="1" u="sng"/>
              <a:t>“救世主”在希腊语中称为“基督”，这种信仰耶稣基督的宗教在后来被称为“基督教”</a:t>
            </a:r>
            <a:endParaRPr lang="zh-CN" altLang="en-US" b="1"/>
          </a:p>
          <a:p>
            <a:r>
              <a:rPr lang="zh-CN" altLang="en-US" b="1"/>
              <a:t>基督教被确定为国教：</a:t>
            </a:r>
          </a:p>
          <a:p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）原因：</a:t>
            </a:r>
            <a:r>
              <a:rPr lang="zh-CN" altLang="en-US" b="1" u="sng"/>
              <a:t>罗马帝国不少有地位的人都改信了基督教。罗马统治者认为基督教可以用来维护统治，对基督教的态度发生了变化。</a:t>
            </a:r>
            <a:endParaRPr lang="zh-CN" altLang="en-US" b="1"/>
          </a:p>
          <a:p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）时间：</a:t>
            </a:r>
            <a:r>
              <a:rPr lang="en-US" altLang="zh-CN" b="1" u="sng"/>
              <a:t>4</a:t>
            </a:r>
            <a:r>
              <a:rPr lang="zh-CN" altLang="en-US" b="1" u="sng"/>
              <a:t>世纪末，基督教被定位罗马国教。</a:t>
            </a:r>
          </a:p>
        </p:txBody>
      </p:sp>
      <p:pic>
        <p:nvPicPr>
          <p:cNvPr id="18436" name="Picture 7" descr="C:\Users\cm\Desktop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568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2133600" y="6019801"/>
            <a:ext cx="1727200" cy="46166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教皇国</a:t>
            </a:r>
          </a:p>
        </p:txBody>
      </p:sp>
      <p:sp>
        <p:nvSpPr>
          <p:cNvPr id="18438" name="Line 9"/>
          <p:cNvSpPr>
            <a:spLocks noChangeShapeType="1"/>
          </p:cNvSpPr>
          <p:nvPr/>
        </p:nvSpPr>
        <p:spPr bwMode="auto">
          <a:xfrm flipV="1">
            <a:off x="3860800" y="5791200"/>
            <a:ext cx="609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970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0" y="404664"/>
            <a:ext cx="1219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00CC"/>
                </a:solidFill>
                <a:ea typeface="华文行楷" pitchFamily="2" charset="-122"/>
              </a:rPr>
              <a:t>国王与教皇之间为什么会建立起合作关系？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0" y="2235201"/>
            <a:ext cx="12192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    教会宣传</a:t>
            </a:r>
            <a:r>
              <a:rPr lang="zh-CN" altLang="en-US" sz="3600" b="1">
                <a:ea typeface="黑体" pitchFamily="49" charset="-122"/>
              </a:rPr>
              <a:t>”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君权神授</a:t>
            </a:r>
            <a:r>
              <a:rPr lang="zh-CN" altLang="en-US" sz="3600" b="1">
                <a:ea typeface="黑体" pitchFamily="49" charset="-122"/>
              </a:rPr>
              <a:t>“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观念来维护国王的权威；而国王通过物质、军事力量来维护教会的权威。</a:t>
            </a:r>
            <a:r>
              <a:rPr lang="zh-CN" altLang="en-US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它们之间相互利用，借助对方的力量巩固自己的地位。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12284" y="5300664"/>
            <a:ext cx="10752667" cy="579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ea typeface="黑体" pitchFamily="49" charset="-122"/>
              </a:rPr>
              <a:t>王权与教权结合起来，共同维护统治秩序。</a:t>
            </a:r>
          </a:p>
        </p:txBody>
      </p:sp>
    </p:spTree>
    <p:extLst>
      <p:ext uri="{BB962C8B-B14F-4D97-AF65-F5344CB8AC3E}">
        <p14:creationId xmlns:p14="http://schemas.microsoft.com/office/powerpoint/2010/main" xmlns="" val="21031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  <p:bldP spid="49156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2"/>
  <p:tag name="KSO_WM_UNIT_ID" val="custom160394_10*l_i*1_2"/>
  <p:tag name="KSO_WM_UNIT_CLEAR" val="1"/>
  <p:tag name="KSO_WM_UNIT_LAYERLEVEL" val="1_1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10*a*1"/>
  <p:tag name="KSO_WM_UNIT_CLEAR" val="1"/>
  <p:tag name="KSO_WM_UNIT_LAYERLEVEL" val="1"/>
  <p:tag name="KSO_WM_UNIT_VALUE" val="6"/>
  <p:tag name="KSO_WM_UNIT_ISCONTENTSTITLE" val="1"/>
  <p:tag name="KSO_WM_UNIT_HIGHLIGHT" val="0"/>
  <p:tag name="KSO_WM_UNIT_COMPATIBLE" val="0"/>
  <p:tag name="KSO_WM_UNIT_PRESET_TEXT" val="Content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1202</Words>
  <PresentationFormat>自定义</PresentationFormat>
  <Paragraphs>128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第7课  基督教的兴起和 法兰克王国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三、封君与封臣</vt:lpstr>
      <vt:lpstr>幻灯片 14</vt:lpstr>
      <vt:lpstr>缔结封君封臣关系的仪式</vt:lpstr>
      <vt:lpstr>封君与封臣的关系</vt:lpstr>
      <vt:lpstr>“我的附庸的附庸，不是我的附庸。”这句话说明了西欧封建等级制度有何特点？</vt:lpstr>
      <vt:lpstr>幻灯片 18</vt:lpstr>
      <vt:lpstr>幻灯片 19</vt:lpstr>
      <vt:lpstr>幻灯片 20</vt:lpstr>
      <vt:lpstr>幻灯片 21</vt:lpstr>
      <vt:lpstr>查理曼帝国</vt:lpstr>
      <vt:lpstr>幻灯片 23</vt:lpstr>
      <vt:lpstr>查理曼帝国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2018-07-12T06:26:00Z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