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9"/>
  </p:notesMasterIdLst>
  <p:sldIdLst>
    <p:sldId id="486" r:id="rId2"/>
    <p:sldId id="490" r:id="rId3"/>
    <p:sldId id="487" r:id="rId4"/>
    <p:sldId id="488" r:id="rId5"/>
    <p:sldId id="489" r:id="rId6"/>
    <p:sldId id="415" r:id="rId7"/>
    <p:sldId id="416" r:id="rId8"/>
    <p:sldId id="419" r:id="rId9"/>
    <p:sldId id="476" r:id="rId10"/>
    <p:sldId id="410" r:id="rId11"/>
    <p:sldId id="412" r:id="rId12"/>
    <p:sldId id="477" r:id="rId13"/>
    <p:sldId id="481" r:id="rId14"/>
    <p:sldId id="482" r:id="rId15"/>
    <p:sldId id="483" r:id="rId16"/>
    <p:sldId id="484" r:id="rId17"/>
    <p:sldId id="407" r:id="rId18"/>
  </p:sldIdLst>
  <p:sldSz cx="12190413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FF"/>
    <a:srgbClr val="F85208"/>
    <a:srgbClr val="C16B08"/>
    <a:srgbClr val="7B3B18"/>
    <a:srgbClr val="D8090F"/>
    <a:srgbClr val="0000FF"/>
    <a:srgbClr val="1D4B1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894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5604" name="幻灯片图像占位符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30FA273-DC06-496E-A9D6-F47A463476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2E65E9-3FBA-4521-AB0B-78E98E7A1260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D22AA9-0570-4BEB-89C5-8A84780100E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DB47849-3335-4239-BE3B-EA653914BD1F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560139-99DD-4090-8FBE-6FF6A412681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1613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AE91ED-7F42-4CDC-9F5B-CEDB58D24A30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C775BA-6289-468F-8D2E-CDF6FF88E2D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DED2248-2272-4C05-AD71-794D608B4B9D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2D4EA5-7B76-460E-8CAF-49C378DBF53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F5D8AC-80E1-4691-9149-7AAEC36D9024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D63F6B-A09A-4C86-B6DD-C7FDF96CA4F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086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4D37AA-0FA7-4C6D-BF5A-0F44D7F1ADEC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0EBB68-3476-4586-9055-7EF03EF4DE4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67DDDA-61D5-47C3-BF86-729CC6E89A1E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DB4E77-959B-4CFF-983B-94A8F2679FB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7F9FBE7-508C-4B09-B6C8-6385A6184EB2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C1BEE3-B97E-4CC0-BF27-BE5F339BC98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4DB8CB-2CB4-4AD3-886C-D6CD850AC795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4D4DC1-00E3-412D-A6B5-0315B266436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9A8A39-9234-41CF-8E0B-4A5F2DF7A15A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17AF57-2834-4BC6-834F-5367FF1A65A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05B6B8A-1172-4B97-970B-1D289ED338E8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7DB332-3FEB-4D99-8A61-1BEE45DC1C8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12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121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C307671F-FFBE-4ADB-97B9-7920D987E372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542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5921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6013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CA97FD6-9363-4DC9-9DF0-7F557C6552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5"/>
          <p:cNvSpPr>
            <a:spLocks noChangeArrowheads="1"/>
          </p:cNvSpPr>
          <p:nvPr/>
        </p:nvSpPr>
        <p:spPr bwMode="auto">
          <a:xfrm>
            <a:off x="334963" y="2708275"/>
            <a:ext cx="112823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课  基督教的兴起和法兰克王国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 descr="1444639907_308936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713" y="1484313"/>
            <a:ext cx="6238875" cy="323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文本框 11265"/>
          <p:cNvSpPr txBox="1">
            <a:spLocks noChangeArrowheads="1"/>
          </p:cNvSpPr>
          <p:nvPr/>
        </p:nvSpPr>
        <p:spPr bwMode="auto">
          <a:xfrm>
            <a:off x="6575425" y="1196975"/>
            <a:ext cx="5183188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latin typeface="宋体" charset="-122"/>
              </a:rPr>
              <a:t>    这条常规流行于西欧封建社会时期的某些国家和地区：</a:t>
            </a:r>
            <a:endParaRPr lang="en-US" altLang="zh-CN" sz="2400" b="1">
              <a:latin typeface="宋体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 “我的附庸的附庸，不是我的附庸。”</a:t>
            </a:r>
            <a:endParaRPr lang="en-US" altLang="zh-CN" sz="2400" b="1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latin typeface="宋体" charset="-122"/>
              </a:rPr>
              <a:t>    意思：每个领主只可以管辖自己的附庸，但无权管辖自己附庸的附庸。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2289" descr="4"/>
          <p:cNvPicPr>
            <a:picLocks noChangeAspect="1"/>
          </p:cNvPicPr>
          <p:nvPr/>
        </p:nvPicPr>
        <p:blipFill>
          <a:blip r:embed="rId2"/>
          <a:srcRect t="20970"/>
          <a:stretch>
            <a:fillRect/>
          </a:stretch>
        </p:blipFill>
        <p:spPr bwMode="auto">
          <a:xfrm>
            <a:off x="2336800" y="762000"/>
            <a:ext cx="6924675" cy="543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文本框 6151"/>
          <p:cNvSpPr txBox="1">
            <a:spLocks noChangeArrowheads="1"/>
          </p:cNvSpPr>
          <p:nvPr/>
        </p:nvSpPr>
        <p:spPr bwMode="auto">
          <a:xfrm>
            <a:off x="487363" y="471488"/>
            <a:ext cx="6048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.查理曼帝国</a:t>
            </a:r>
          </a:p>
        </p:txBody>
      </p:sp>
      <p:sp>
        <p:nvSpPr>
          <p:cNvPr id="38914" name="文本框 1"/>
          <p:cNvSpPr txBox="1">
            <a:spLocks noChangeArrowheads="1"/>
          </p:cNvSpPr>
          <p:nvPr/>
        </p:nvSpPr>
        <p:spPr bwMode="auto">
          <a:xfrm>
            <a:off x="487363" y="1055688"/>
            <a:ext cx="46720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chemeClr val="accent2"/>
                </a:solidFill>
                <a:latin typeface="宋体" charset="-122"/>
              </a:rPr>
              <a:t>1.法兰克王国的扩张</a:t>
            </a:r>
          </a:p>
        </p:txBody>
      </p:sp>
      <p:sp>
        <p:nvSpPr>
          <p:cNvPr id="38915" name="文本框 2"/>
          <p:cNvSpPr txBox="1">
            <a:spLocks noChangeArrowheads="1"/>
          </p:cNvSpPr>
          <p:nvPr/>
        </p:nvSpPr>
        <p:spPr bwMode="auto">
          <a:xfrm>
            <a:off x="769938" y="1577975"/>
            <a:ext cx="100726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/>
              <a:t>8</a:t>
            </a:r>
            <a:r>
              <a:rPr lang="zh-CN" altLang="zh-CN" sz="2400"/>
              <a:t>世纪，查理成为法兰克王位，四处征伐 ，进行扩张。</a:t>
            </a:r>
          </a:p>
        </p:txBody>
      </p:sp>
      <p:pic>
        <p:nvPicPr>
          <p:cNvPr id="38916" name="图片 1" descr="01300000030421121920043294075"/>
          <p:cNvPicPr>
            <a:picLocks noChangeAspect="1"/>
          </p:cNvPicPr>
          <p:nvPr/>
        </p:nvPicPr>
        <p:blipFill>
          <a:blip r:embed="rId2"/>
          <a:srcRect b="1733"/>
          <a:stretch>
            <a:fillRect/>
          </a:stretch>
        </p:blipFill>
        <p:spPr bwMode="auto">
          <a:xfrm>
            <a:off x="2540000" y="2135188"/>
            <a:ext cx="7583488" cy="459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  <p:bldP spid="38914" grpId="0"/>
      <p:bldP spid="389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文本框 1"/>
          <p:cNvSpPr txBox="1">
            <a:spLocks noChangeArrowheads="1"/>
          </p:cNvSpPr>
          <p:nvPr/>
        </p:nvSpPr>
        <p:spPr bwMode="auto">
          <a:xfrm>
            <a:off x="1016000" y="292100"/>
            <a:ext cx="5367338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扩张范围</a:t>
            </a:r>
          </a:p>
        </p:txBody>
      </p:sp>
      <p:sp>
        <p:nvSpPr>
          <p:cNvPr id="39938" name="文本框 2"/>
          <p:cNvSpPr txBox="1">
            <a:spLocks noChangeArrowheads="1"/>
          </p:cNvSpPr>
          <p:nvPr/>
        </p:nvSpPr>
        <p:spPr bwMode="auto">
          <a:xfrm>
            <a:off x="1016000" y="919163"/>
            <a:ext cx="966787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609600">
              <a:buFont typeface="Arial" charset="0"/>
              <a:buNone/>
            </a:pPr>
            <a:r>
              <a:rPr lang="zh-CN" altLang="en-US" sz="2400"/>
              <a:t>800年前后，法兰克王国的版图扩展到今天的意大利北部、西班牙北部和德国西部的广大地区，与原来西罗马帝国的欧洲部分基本相当，成为当时西欧最大的王国。</a:t>
            </a:r>
          </a:p>
        </p:txBody>
      </p:sp>
      <p:sp>
        <p:nvSpPr>
          <p:cNvPr id="39939" name="文本框 3"/>
          <p:cNvSpPr txBox="1">
            <a:spLocks noChangeArrowheads="1"/>
          </p:cNvSpPr>
          <p:nvPr/>
        </p:nvSpPr>
        <p:spPr bwMode="auto">
          <a:xfrm>
            <a:off x="1016000" y="2487613"/>
            <a:ext cx="46736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solidFill>
                  <a:schemeClr val="accent2"/>
                </a:solidFill>
                <a:latin typeface="宋体" charset="-122"/>
              </a:rPr>
              <a:t>2.</a:t>
            </a:r>
            <a:r>
              <a:rPr lang="zh-CN" altLang="en-US" sz="2800" b="1">
                <a:solidFill>
                  <a:schemeClr val="accent2"/>
                </a:solidFill>
                <a:latin typeface="宋体" charset="-122"/>
              </a:rPr>
              <a:t>加冕为帝</a:t>
            </a:r>
          </a:p>
        </p:txBody>
      </p:sp>
      <p:sp>
        <p:nvSpPr>
          <p:cNvPr id="39940" name="文本框 4"/>
          <p:cNvSpPr txBox="1">
            <a:spLocks noChangeArrowheads="1"/>
          </p:cNvSpPr>
          <p:nvPr/>
        </p:nvSpPr>
        <p:spPr bwMode="auto">
          <a:xfrm>
            <a:off x="1179513" y="3009900"/>
            <a:ext cx="9340850" cy="230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609600">
              <a:buFont typeface="Arial" charset="0"/>
              <a:buNone/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史料</a:t>
            </a:r>
            <a:r>
              <a:rPr lang="zh-CN" altLang="en-US" sz="2400"/>
              <a:t>  </a:t>
            </a:r>
            <a:r>
              <a:rPr lang="zh-CN" altLang="en-US" sz="2400">
                <a:latin typeface="方正楷体_GBK"/>
                <a:ea typeface="方正楷体_GBK"/>
                <a:cs typeface="方正楷体_GBK"/>
              </a:rPr>
              <a:t>世俗政权与教会的结合是查理曼政权的重要特征。加强与教会的结盟，是查理曼成功的重要原因之一。查理曼以教会保护人的姿态,极力维护和提高罗马教会的权益。他每征服一地都强化基督教势力，强迫他们皈依基督教，要求人民缴纳“什一税”同时还极力维</a:t>
            </a:r>
            <a:r>
              <a:rPr lang="zh-CN" altLang="en-US" sz="2400">
                <a:latin typeface="方正楷体_GBK"/>
                <a:ea typeface="方正楷体_GBK"/>
                <a:cs typeface="方正楷体_GBK"/>
                <a:sym typeface="+mn-ea"/>
              </a:rPr>
              <a:t>护罗马教皇的统治地位。</a:t>
            </a:r>
            <a:r>
              <a:rPr lang="zh-CN" altLang="en-US" sz="240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  <p:bldP spid="39938" grpId="0"/>
      <p:bldP spid="39939" grpId="0"/>
      <p:bldP spid="399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文本框 1"/>
          <p:cNvSpPr txBox="1">
            <a:spLocks noChangeArrowheads="1"/>
          </p:cNvSpPr>
          <p:nvPr/>
        </p:nvSpPr>
        <p:spPr bwMode="auto">
          <a:xfrm>
            <a:off x="1073150" y="336550"/>
            <a:ext cx="10247313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609600">
              <a:buFont typeface="Arial" charset="0"/>
              <a:buNone/>
            </a:pPr>
            <a:r>
              <a:rPr lang="zh-CN" altLang="en-US" sz="2400">
                <a:latin typeface="方正楷体_GBK"/>
                <a:ea typeface="方正楷体_GBK"/>
                <a:cs typeface="方正楷体_GBK"/>
              </a:rPr>
              <a:t>795 年教皇利奥三世以阴谋手段登上教皇宝座，遭到罗马一些大贵族的反对。利奥派使者赴法兰克王国向查理曼求救，并把彼得大殿的钥匙和罗马城的旗帜呈献给查理，以示臣服与忠诚，得到查理的支持，从而保住了地位。799年4月，利奥三世又被罗主马贵族废黜，只身逃离罗马。</a:t>
            </a:r>
          </a:p>
          <a:p>
            <a:pPr indent="609600">
              <a:buFont typeface="Arial" charset="0"/>
              <a:buNone/>
            </a:pPr>
            <a:r>
              <a:rPr lang="zh-CN" altLang="en-US" sz="2400">
                <a:latin typeface="方正楷体_GBK"/>
                <a:ea typeface="方正楷体_GBK"/>
                <a:cs typeface="方正楷体_GBK"/>
              </a:rPr>
              <a:t> 800年，查理曼把利奥三世救出，并亲自送回罗马，扶其复位。因此这一年圣诞节。感恩图报的利奥三世为查理加冕，授予他“罗马人的皇帝”称号。自此、法兰克王国运成为查理曼帝国。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文本框 3"/>
          <p:cNvSpPr txBox="1">
            <a:spLocks noChangeArrowheads="1"/>
          </p:cNvSpPr>
          <p:nvPr/>
        </p:nvSpPr>
        <p:spPr bwMode="auto">
          <a:xfrm>
            <a:off x="1016000" y="498475"/>
            <a:ext cx="46736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solidFill>
                  <a:schemeClr val="accent2"/>
                </a:solidFill>
                <a:latin typeface="宋体" charset="-122"/>
              </a:rPr>
              <a:t>3.</a:t>
            </a:r>
            <a:r>
              <a:rPr lang="zh-CN" altLang="en-US" sz="2800" b="1">
                <a:solidFill>
                  <a:schemeClr val="accent2"/>
                </a:solidFill>
                <a:latin typeface="宋体" charset="-122"/>
              </a:rPr>
              <a:t>查理曼帝国的分裂</a:t>
            </a:r>
          </a:p>
        </p:txBody>
      </p:sp>
      <p:sp>
        <p:nvSpPr>
          <p:cNvPr id="41986" name="文本框 4"/>
          <p:cNvSpPr txBox="1">
            <a:spLocks noChangeArrowheads="1"/>
          </p:cNvSpPr>
          <p:nvPr/>
        </p:nvSpPr>
        <p:spPr bwMode="auto">
          <a:xfrm>
            <a:off x="1198563" y="1290638"/>
            <a:ext cx="9196387" cy="169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660400">
              <a:buFont typeface="Arial" charset="0"/>
              <a:buNone/>
            </a:pPr>
            <a:r>
              <a:rPr lang="zh-CN" altLang="en-US" sz="2600"/>
              <a:t>814年，查理曼去世。843年，查理曼的三个孙子缔结条约，将国一分为三，形成以后</a:t>
            </a:r>
            <a:r>
              <a:rPr lang="zh-CN" altLang="en-US" sz="2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德意志</a:t>
            </a:r>
            <a:r>
              <a:rPr lang="zh-CN" altLang="en-US" sz="2600"/>
              <a:t>、</a:t>
            </a:r>
            <a:r>
              <a:rPr lang="zh-CN" altLang="en-US" sz="2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法兰西</a:t>
            </a:r>
            <a:r>
              <a:rPr lang="zh-CN" altLang="en-US" sz="2600"/>
              <a:t>和</a:t>
            </a:r>
            <a:r>
              <a:rPr lang="zh-CN" altLang="en-US" sz="2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意大利</a:t>
            </a:r>
            <a:r>
              <a:rPr lang="zh-CN" altLang="en-US" sz="2600"/>
              <a:t>个国家的雏形。按照约定，三个王国彼此间不存隶属关系。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/>
      <p:bldP spid="4198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7788" y="1020763"/>
            <a:ext cx="8897937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61442" descr="63e113a3t72d0e2d16bd1&amp;690"/>
          <p:cNvPicPr>
            <a:picLocks noChangeAspect="1"/>
          </p:cNvPicPr>
          <p:nvPr/>
        </p:nvPicPr>
        <p:blipFill>
          <a:blip r:embed="rId2"/>
          <a:srcRect l="13129" t="32607" r="10374"/>
          <a:stretch>
            <a:fillRect/>
          </a:stretch>
        </p:blipFill>
        <p:spPr bwMode="auto">
          <a:xfrm>
            <a:off x="3927475" y="1268413"/>
            <a:ext cx="4760913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文本框 1"/>
          <p:cNvSpPr txBox="1">
            <a:spLocks noChangeArrowheads="1"/>
          </p:cNvSpPr>
          <p:nvPr/>
        </p:nvSpPr>
        <p:spPr bwMode="auto">
          <a:xfrm>
            <a:off x="2698750" y="5022850"/>
            <a:ext cx="750570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          </a:t>
            </a:r>
            <a:r>
              <a:rPr lang="en-US" altLang="zh-CN" sz="3200" i="1">
                <a:solidFill>
                  <a:srgbClr val="FF0000"/>
                </a:solidFill>
              </a:rPr>
              <a:t>     </a:t>
            </a:r>
            <a:r>
              <a:rPr lang="zh-CN" altLang="en-US" sz="3600" i="1">
                <a:solidFill>
                  <a:srgbClr val="FF0000"/>
                </a:solidFill>
              </a:rPr>
              <a:t>谢谢观看！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istrator\桌面\yesu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1196975"/>
            <a:ext cx="6335713" cy="5661025"/>
          </a:xfrm>
        </p:spPr>
      </p:pic>
      <p:pic>
        <p:nvPicPr>
          <p:cNvPr id="2052" name="Picture 4" descr="http://hiphotos.baidu.com/straitofpalk/pic/item/eeb5709b7e008383c9eaf49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02325" y="1844675"/>
            <a:ext cx="6529388" cy="489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标题 1"/>
          <p:cNvSpPr>
            <a:spLocks noGrp="1"/>
          </p:cNvSpPr>
          <p:nvPr>
            <p:ph type="title" idx="4294967295"/>
          </p:nvPr>
        </p:nvSpPr>
        <p:spPr>
          <a:xfrm>
            <a:off x="622300" y="260350"/>
            <a:ext cx="10971213" cy="1143000"/>
          </a:xfrm>
        </p:spPr>
        <p:txBody>
          <a:bodyPr/>
          <a:lstStyle/>
          <a:p>
            <a:r>
              <a:rPr lang="zh-CN" altLang="en-US" sz="4000" b="1">
                <a:solidFill>
                  <a:srgbClr val="FF0000"/>
                </a:solidFill>
              </a:rPr>
              <a:t>基督教的兴起</a:t>
            </a:r>
            <a:br>
              <a:rPr lang="zh-CN" altLang="en-US" sz="4000" b="1">
                <a:solidFill>
                  <a:srgbClr val="FF0000"/>
                </a:solidFill>
              </a:rPr>
            </a:b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46083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zh-CN" altLang="en-US" sz="4000" b="1"/>
              <a:t>时间</a:t>
            </a:r>
            <a:r>
              <a:rPr lang="zh-CN" altLang="en-US" sz="4000"/>
              <a:t>：</a:t>
            </a:r>
            <a:r>
              <a:rPr lang="zh-CN" altLang="en-US" sz="4000" b="1">
                <a:solidFill>
                  <a:srgbClr val="FF0000"/>
                </a:solidFill>
              </a:rPr>
              <a:t>公元一世纪</a:t>
            </a:r>
            <a:endParaRPr lang="en-US" altLang="zh-CN" sz="4000" b="1">
              <a:solidFill>
                <a:srgbClr val="FF0000"/>
              </a:solidFill>
            </a:endParaRPr>
          </a:p>
          <a:p>
            <a:r>
              <a:rPr lang="zh-CN" altLang="en-US" sz="4000" b="1"/>
              <a:t>地点</a:t>
            </a:r>
            <a:r>
              <a:rPr lang="zh-CN" altLang="en-US" sz="4000"/>
              <a:t>：</a:t>
            </a:r>
            <a:r>
              <a:rPr lang="zh-CN" altLang="en-US" sz="4000" b="1">
                <a:solidFill>
                  <a:srgbClr val="FF0000"/>
                </a:solidFill>
              </a:rPr>
              <a:t>巴勒斯坦地区</a:t>
            </a:r>
          </a:p>
          <a:p>
            <a:r>
              <a:rPr lang="zh-CN" altLang="en-US" sz="4000" b="1"/>
              <a:t>创始人：</a:t>
            </a:r>
            <a:r>
              <a:rPr lang="zh-CN" altLang="en-US" sz="4000" b="1">
                <a:solidFill>
                  <a:srgbClr val="FF0000"/>
                </a:solidFill>
              </a:rPr>
              <a:t>耶稣</a:t>
            </a:r>
          </a:p>
          <a:p>
            <a:r>
              <a:rPr lang="zh-CN" altLang="en-US" sz="4000" b="1"/>
              <a:t>主要信徒</a:t>
            </a:r>
            <a:r>
              <a:rPr lang="en-US" altLang="zh-CN" sz="4000"/>
              <a:t>:</a:t>
            </a:r>
            <a:r>
              <a:rPr lang="zh-CN" altLang="en-US" sz="4000" b="1">
                <a:solidFill>
                  <a:srgbClr val="FF0000"/>
                </a:solidFill>
              </a:rPr>
              <a:t>贫苦的穷人</a:t>
            </a:r>
            <a:endParaRPr lang="en-US" altLang="zh-CN" sz="4000" b="1">
              <a:solidFill>
                <a:srgbClr val="FF0000"/>
              </a:solidFill>
            </a:endParaRPr>
          </a:p>
          <a:p>
            <a:r>
              <a:rPr lang="zh-CN" altLang="en-US" sz="4000" b="1"/>
              <a:t>教义</a:t>
            </a:r>
            <a:r>
              <a:rPr lang="zh-CN" altLang="en-US" sz="4000"/>
              <a:t>：</a:t>
            </a:r>
            <a:r>
              <a:rPr lang="zh-CN" altLang="en-US" sz="4000" b="1">
                <a:solidFill>
                  <a:srgbClr val="FF0000"/>
                </a:solidFill>
              </a:rPr>
              <a:t>耶稣就是救世主，教人忍受苦难，死后可以升入天堂</a:t>
            </a:r>
            <a:r>
              <a:rPr lang="zh-CN" altLang="en-US" sz="4000" b="1"/>
              <a:t>。</a:t>
            </a:r>
            <a:endParaRPr lang="en-US" altLang="zh-CN" sz="4000" b="1"/>
          </a:p>
          <a:p>
            <a:r>
              <a:rPr lang="zh-CN" altLang="en-US" sz="4000" b="1"/>
              <a:t>经典</a:t>
            </a:r>
            <a:r>
              <a:rPr lang="zh-CN" altLang="en-US" sz="4000"/>
              <a:t>：</a:t>
            </a:r>
            <a:r>
              <a:rPr lang="en-US" altLang="zh-CN" sz="4000" b="1">
                <a:hlinkClick r:id="rId2" action="ppaction://hlinksldjump"/>
              </a:rPr>
              <a:t>《</a:t>
            </a:r>
            <a:r>
              <a:rPr lang="zh-CN" altLang="en-US" sz="4000" b="1">
                <a:hlinkClick r:id="rId2" action="ppaction://hlinksldjump"/>
              </a:rPr>
              <a:t>圣经</a:t>
            </a:r>
            <a:r>
              <a:rPr lang="en-US" altLang="zh-CN" sz="4000" b="1">
                <a:hlinkClick r:id="rId2" action="ppaction://hlinksldjump"/>
              </a:rPr>
              <a:t>》</a:t>
            </a:r>
            <a:endParaRPr lang="en-US" altLang="zh-CN" sz="4000" b="1"/>
          </a:p>
          <a:p>
            <a:endParaRPr lang="en-US" altLang="zh-CN"/>
          </a:p>
        </p:txBody>
      </p:sp>
      <p:pic>
        <p:nvPicPr>
          <p:cNvPr id="46084" name="Picture 2" descr="C:\Documents and Settings\Administrator\桌面\66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12125" y="1052513"/>
            <a:ext cx="34544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l"/>
            <a:r>
              <a:rPr lang="en-US" altLang="zh-CN" b="1"/>
              <a:t>《</a:t>
            </a:r>
            <a:r>
              <a:rPr lang="zh-CN" altLang="en-US" b="1"/>
              <a:t>圣经</a:t>
            </a:r>
            <a:r>
              <a:rPr lang="en-US" altLang="zh-CN" b="1"/>
              <a:t>》</a:t>
            </a:r>
            <a:endParaRPr lang="zh-CN" altLang="en-US" b="1"/>
          </a:p>
        </p:txBody>
      </p:sp>
      <p:pic>
        <p:nvPicPr>
          <p:cNvPr id="47107" name="Picture 2" descr="C:\我的文档\桌面\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6670675" y="1412875"/>
            <a:ext cx="7240588" cy="4824413"/>
          </a:xfrm>
          <a:noFill/>
        </p:spPr>
      </p:pic>
      <p:sp>
        <p:nvSpPr>
          <p:cNvPr id="5" name="矩形 4"/>
          <p:cNvSpPr/>
          <p:nvPr/>
        </p:nvSpPr>
        <p:spPr>
          <a:xfrm>
            <a:off x="239713" y="1557338"/>
            <a:ext cx="6094412" cy="43592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10253F"/>
                </a:solidFill>
              </a:rPr>
              <a:t>圣经系包含</a:t>
            </a:r>
            <a:r>
              <a:rPr lang="zh-CN" altLang="en-US" sz="4000">
                <a:solidFill>
                  <a:srgbClr val="FF0000"/>
                </a:solidFill>
              </a:rPr>
              <a:t>旧约</a:t>
            </a:r>
            <a:r>
              <a:rPr lang="zh-CN" altLang="en-US" sz="4000">
                <a:solidFill>
                  <a:srgbClr val="10253F"/>
                </a:solidFill>
              </a:rPr>
              <a:t>和</a:t>
            </a:r>
            <a:r>
              <a:rPr lang="zh-CN" altLang="en-US" sz="4000">
                <a:solidFill>
                  <a:srgbClr val="FF0000"/>
                </a:solidFill>
              </a:rPr>
              <a:t>新约</a:t>
            </a:r>
            <a:r>
              <a:rPr lang="zh-CN" altLang="en-US" sz="4000">
                <a:solidFill>
                  <a:srgbClr val="10253F"/>
                </a:solidFill>
              </a:rPr>
              <a:t>两大部分，是一部六十六卷的丛书，总称为圣经，乃基督教唯一的宝典，为信徒信仰和生活行为的准则</a:t>
            </a:r>
            <a:r>
              <a:rPr lang="zh-CN" altLang="en-US" sz="4000"/>
              <a:t>。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z="6000" b="1"/>
              <a:t>教会的发展</a:t>
            </a:r>
          </a:p>
        </p:txBody>
      </p:sp>
      <p:sp>
        <p:nvSpPr>
          <p:cNvPr id="48131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zh-CN" altLang="en-US" sz="5400" b="1"/>
              <a:t>越来越多的</a:t>
            </a:r>
            <a:r>
              <a:rPr lang="zh-CN" altLang="en-US" sz="5400" b="1">
                <a:solidFill>
                  <a:srgbClr val="FF0000"/>
                </a:solidFill>
              </a:rPr>
              <a:t>富人</a:t>
            </a:r>
            <a:r>
              <a:rPr lang="zh-CN" altLang="en-US" sz="5400" b="1"/>
              <a:t>加入教会，并把持了教会的领导权，使基督教原有的反抗精神逐渐消失，日愈成为罗马帝国维护其统治的思想工具。</a:t>
            </a:r>
            <a:endParaRPr lang="zh-CN" altLang="en-US" sz="5400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6"/>
          <p:cNvSpPr txBox="1">
            <a:spLocks noChangeArrowheads="1"/>
          </p:cNvSpPr>
          <p:nvPr/>
        </p:nvSpPr>
        <p:spPr bwMode="auto">
          <a:xfrm>
            <a:off x="827088" y="1225550"/>
            <a:ext cx="89344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>
                <a:solidFill>
                  <a:srgbClr val="FF00FF"/>
                </a:solidFill>
              </a:rPr>
              <a:t>建立时间</a:t>
            </a:r>
            <a:r>
              <a:rPr lang="zh-CN" altLang="en-US" sz="2400"/>
              <a:t>：</a:t>
            </a:r>
            <a:r>
              <a:rPr lang="en-US" altLang="en-US" sz="2600" b="1">
                <a:latin typeface="宋体" charset="-122"/>
              </a:rPr>
              <a:t>481年。</a:t>
            </a:r>
            <a:endParaRPr lang="zh-CN" altLang="en-US" sz="2400"/>
          </a:p>
          <a:p>
            <a:pPr>
              <a:buFont typeface="Arial" charset="0"/>
              <a:buNone/>
            </a:pPr>
            <a:endParaRPr lang="zh-CN" altLang="en-US" sz="2400">
              <a:solidFill>
                <a:srgbClr val="FF00FF"/>
              </a:solidFill>
            </a:endParaRPr>
          </a:p>
          <a:p>
            <a:pPr>
              <a:buFont typeface="Arial" charset="0"/>
              <a:buNone/>
            </a:pPr>
            <a:r>
              <a:rPr lang="zh-CN" altLang="en-US" sz="2600">
                <a:solidFill>
                  <a:srgbClr val="FF00FF"/>
                </a:solidFill>
              </a:rPr>
              <a:t>建立者</a:t>
            </a:r>
            <a:r>
              <a:rPr lang="zh-CN" altLang="en-US" sz="2600"/>
              <a:t>：</a:t>
            </a:r>
            <a:r>
              <a:rPr lang="en-US" altLang="en-US" sz="2600" b="1">
                <a:latin typeface="宋体" charset="-122"/>
              </a:rPr>
              <a:t>克洛维。</a:t>
            </a:r>
            <a:endParaRPr lang="zh-CN" altLang="en-US" sz="2400"/>
          </a:p>
          <a:p>
            <a:pPr>
              <a:buFont typeface="Arial" charset="0"/>
              <a:buNone/>
            </a:pPr>
            <a:endParaRPr lang="zh-CN" altLang="en-US" sz="2400">
              <a:solidFill>
                <a:srgbClr val="FF00FF"/>
              </a:solidFill>
            </a:endParaRPr>
          </a:p>
          <a:p>
            <a:pPr>
              <a:buFont typeface="Arial" charset="0"/>
              <a:buNone/>
            </a:pPr>
            <a:r>
              <a:rPr lang="zh-CN" altLang="en-US" sz="2600">
                <a:solidFill>
                  <a:srgbClr val="FF00FF"/>
                </a:solidFill>
              </a:rPr>
              <a:t>关键措施</a:t>
            </a:r>
            <a:r>
              <a:rPr lang="zh-CN" altLang="en-US" sz="2400"/>
              <a:t>：</a:t>
            </a:r>
          </a:p>
          <a:p>
            <a:pPr>
              <a:buFont typeface="Arial" charset="0"/>
              <a:buNone/>
            </a:pPr>
            <a:r>
              <a:rPr lang="en-US" altLang="en-US" sz="2600" b="1">
                <a:latin typeface="宋体" charset="-122"/>
              </a:rPr>
              <a:t>（1）克洛维饭依了基督教，承认罗马教会在欧洲的重要地位；</a:t>
            </a:r>
          </a:p>
          <a:p>
            <a:pPr>
              <a:buFont typeface="Arial" charset="0"/>
              <a:buNone/>
            </a:pPr>
            <a:r>
              <a:rPr lang="en-US" altLang="en-US" sz="2600" b="1">
                <a:latin typeface="宋体" charset="-122"/>
              </a:rPr>
              <a:t>（2）在征服罗马帝国的过程中，他没收了2/3的土地，并分封给自己的亲兵、廷臣和主教。</a:t>
            </a:r>
          </a:p>
        </p:txBody>
      </p:sp>
      <p:sp>
        <p:nvSpPr>
          <p:cNvPr id="31746" name="文本框 6151"/>
          <p:cNvSpPr txBox="1">
            <a:spLocks noChangeArrowheads="1"/>
          </p:cNvSpPr>
          <p:nvPr/>
        </p:nvSpPr>
        <p:spPr bwMode="auto">
          <a:xfrm>
            <a:off x="692150" y="471488"/>
            <a:ext cx="60483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.法兰克王国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317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6151"/>
          <p:cNvSpPr txBox="1">
            <a:spLocks noChangeArrowheads="1"/>
          </p:cNvSpPr>
          <p:nvPr/>
        </p:nvSpPr>
        <p:spPr bwMode="auto">
          <a:xfrm>
            <a:off x="673100" y="471488"/>
            <a:ext cx="60483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.封君与封臣</a:t>
            </a:r>
          </a:p>
        </p:txBody>
      </p:sp>
      <p:sp>
        <p:nvSpPr>
          <p:cNvPr id="33794" name="文本框 4"/>
          <p:cNvSpPr txBox="1">
            <a:spLocks noChangeArrowheads="1"/>
          </p:cNvSpPr>
          <p:nvPr/>
        </p:nvSpPr>
        <p:spPr bwMode="auto">
          <a:xfrm>
            <a:off x="928688" y="1562100"/>
            <a:ext cx="9507537" cy="366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endParaRPr lang="zh-CN" altLang="en-US" sz="2600"/>
          </a:p>
          <a:p>
            <a:pPr>
              <a:buFont typeface="Arial" charset="0"/>
              <a:buNone/>
            </a:pPr>
            <a:r>
              <a:rPr lang="zh-CN" altLang="en-US" sz="2600">
                <a:solidFill>
                  <a:srgbClr val="1D4B1C"/>
                </a:solidFill>
                <a:latin typeface="方正楷体_GBK"/>
                <a:ea typeface="方正楷体_GBK"/>
                <a:cs typeface="方正楷体_GBK"/>
              </a:rPr>
              <a:t>1.废除了无条件分赠土地的制度，推行采邑制。把从叛乱贵族那里没收来的土地和一些教会的土地分赠给贵族,但他们必须要为国王服兵役,要履行臣民的义务，宣誓效忠。</a:t>
            </a:r>
          </a:p>
          <a:p>
            <a:pPr>
              <a:buFont typeface="Arial" charset="0"/>
              <a:buNone/>
            </a:pPr>
            <a:r>
              <a:rPr lang="zh-CN" altLang="en-US" sz="2600">
                <a:solidFill>
                  <a:srgbClr val="1D4B1C"/>
                </a:solidFill>
                <a:latin typeface="方正楷体_GBK"/>
                <a:ea typeface="方正楷体_GBK"/>
                <a:cs typeface="方正楷体_GBK"/>
              </a:rPr>
              <a:t>2.采邑的赐予者也有义务保护忠心效力的受领者，使其不受他人的侵害。</a:t>
            </a:r>
          </a:p>
          <a:p>
            <a:pPr>
              <a:buFont typeface="Arial" charset="0"/>
              <a:buNone/>
            </a:pPr>
            <a:r>
              <a:rPr lang="zh-CN" altLang="en-US" sz="2600">
                <a:solidFill>
                  <a:srgbClr val="1D4B1C"/>
                </a:solidFill>
                <a:latin typeface="方正楷体_GBK"/>
                <a:ea typeface="方正楷体_GBK"/>
                <a:cs typeface="方正楷体_GBK"/>
              </a:rPr>
              <a:t>3.规定采邑不得世袭，只限终身，而且如果受封者不履行义务或者死亡，赐于者有权收回采邑，终止封授关系，要是继续以前的关系。则必须重新分封</a:t>
            </a:r>
            <a:r>
              <a:rPr lang="zh-CN" altLang="en-US" sz="2600">
                <a:solidFill>
                  <a:srgbClr val="1C1A0E"/>
                </a:solidFill>
                <a:latin typeface="方正楷体_GBK"/>
                <a:ea typeface="方正楷体_GBK"/>
                <a:cs typeface="方正楷体_GBK"/>
              </a:rPr>
              <a:t>。</a:t>
            </a:r>
          </a:p>
        </p:txBody>
      </p:sp>
      <p:sp>
        <p:nvSpPr>
          <p:cNvPr id="33795" name="文本框 6"/>
          <p:cNvSpPr txBox="1">
            <a:spLocks noChangeArrowheads="1"/>
          </p:cNvSpPr>
          <p:nvPr/>
        </p:nvSpPr>
        <p:spPr bwMode="auto">
          <a:xfrm>
            <a:off x="928688" y="1055688"/>
            <a:ext cx="9507537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60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1.</a:t>
            </a:r>
            <a:r>
              <a:rPr lang="zh-CN" altLang="en-US" sz="260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背景</a:t>
            </a:r>
            <a:r>
              <a:rPr lang="zh-CN" altLang="en-US" sz="2600">
                <a:sym typeface="+mn-ea"/>
              </a:rPr>
              <a:t> </a:t>
            </a:r>
            <a:r>
              <a:rPr lang="zh-CN" altLang="en-US" sz="2400">
                <a:sym typeface="+mn-ea"/>
              </a:rPr>
              <a:t>8世纪前期，法兰克王国对土地的分封形式进行了改革。主要内容：</a:t>
            </a:r>
            <a:endParaRPr lang="zh-CN" altLang="en-US" sz="2400">
              <a:solidFill>
                <a:srgbClr val="0000FF"/>
              </a:solidFill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  <p:bldP spid="33794" grpId="0"/>
      <p:bldP spid="3379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6"/>
          <p:cNvSpPr txBox="1">
            <a:spLocks noChangeArrowheads="1"/>
          </p:cNvSpPr>
          <p:nvPr/>
        </p:nvSpPr>
        <p:spPr bwMode="auto">
          <a:xfrm>
            <a:off x="830263" y="276225"/>
            <a:ext cx="516731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6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2.交织的权利与义务</a:t>
            </a:r>
          </a:p>
        </p:txBody>
      </p:sp>
      <p:sp>
        <p:nvSpPr>
          <p:cNvPr id="34818" name="文本框 7"/>
          <p:cNvSpPr txBox="1">
            <a:spLocks noChangeArrowheads="1"/>
          </p:cNvSpPr>
          <p:nvPr/>
        </p:nvSpPr>
        <p:spPr bwMode="auto">
          <a:xfrm>
            <a:off x="830263" y="768350"/>
            <a:ext cx="4879975" cy="4603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（一）封臣对封君的义务</a:t>
            </a:r>
          </a:p>
        </p:txBody>
      </p:sp>
      <p:sp>
        <p:nvSpPr>
          <p:cNvPr id="34819" name="文本框 8"/>
          <p:cNvSpPr txBox="1">
            <a:spLocks noChangeArrowheads="1"/>
          </p:cNvSpPr>
          <p:nvPr/>
        </p:nvSpPr>
        <p:spPr bwMode="auto">
          <a:xfrm>
            <a:off x="1160463" y="1309688"/>
            <a:ext cx="10688637" cy="443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>
                <a:ea typeface="方正楷体_GBK"/>
                <a:cs typeface="方正楷体_GBK"/>
              </a:rPr>
              <a:t>无害，即不能加害封君的身体；</a:t>
            </a:r>
          </a:p>
          <a:p>
            <a:pPr>
              <a:buFont typeface="Arial" charset="0"/>
              <a:buNone/>
            </a:pPr>
            <a:r>
              <a:rPr lang="en-US" altLang="zh-CN" sz="2400" b="1">
                <a:ea typeface="方正楷体_GBK"/>
                <a:cs typeface="方正楷体_GBK"/>
              </a:rPr>
              <a:t>安全，保证封君安全，不能疏忽于防卫，不能背弃责任；</a:t>
            </a:r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FF"/>
                </a:solidFill>
                <a:ea typeface="方正楷体_GBK"/>
                <a:cs typeface="方正楷体_GBK"/>
              </a:rPr>
              <a:t>忠诚</a:t>
            </a:r>
            <a:r>
              <a:rPr lang="zh-CN" altLang="en-US" sz="2400" b="1">
                <a:ea typeface="方正楷体_GBK"/>
                <a:cs typeface="方正楷体_GBK"/>
              </a:rPr>
              <a:t>，</a:t>
            </a:r>
            <a:r>
              <a:rPr lang="en-US" altLang="zh-CN" sz="2400" b="1">
                <a:ea typeface="方正楷体_GBK"/>
                <a:cs typeface="方正楷体_GBK"/>
              </a:rPr>
              <a:t>尊敬、正直，不能在司法审判上做有害封君名誉的事情；</a:t>
            </a:r>
          </a:p>
          <a:p>
            <a:pPr>
              <a:buFont typeface="Arial" charset="0"/>
              <a:buNone/>
            </a:pPr>
            <a:r>
              <a:rPr lang="en-US" altLang="zh-CN" sz="2400" b="1">
                <a:solidFill>
                  <a:srgbClr val="0000FF"/>
                </a:solidFill>
                <a:ea typeface="方正楷体_GBK"/>
                <a:cs typeface="方正楷体_GBK"/>
              </a:rPr>
              <a:t>服军役</a:t>
            </a:r>
            <a:r>
              <a:rPr lang="en-US" altLang="zh-CN" sz="2400" b="1">
                <a:ea typeface="方正楷体_GBK"/>
                <a:cs typeface="方正楷体_GBK"/>
              </a:rPr>
              <a:t>，身为封臣应该随时应召军事任务，其核心任务主要是防卫性的工作，一直应该维持到敌人退却；</a:t>
            </a:r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FF"/>
                </a:solidFill>
                <a:ea typeface="方正楷体_GBK"/>
                <a:cs typeface="方正楷体_GBK"/>
              </a:rPr>
              <a:t>提供金钱</a:t>
            </a:r>
            <a:r>
              <a:rPr lang="zh-CN" altLang="en-US" sz="2400" b="1">
                <a:ea typeface="方正楷体_GBK"/>
                <a:cs typeface="方正楷体_GBK"/>
              </a:rPr>
              <a:t>，</a:t>
            </a:r>
            <a:r>
              <a:rPr lang="en-US" altLang="zh-CN" sz="2400" b="1">
                <a:ea typeface="方正楷体_GBK"/>
                <a:cs typeface="方正楷体_GBK"/>
              </a:rPr>
              <a:t>这一内容广泛，比如封君情况紧急时给予金钱支持（也就是赎金），封君儿女授骑士礼、出嫁的排场费用，以及封君出行时的费用。</a:t>
            </a:r>
          </a:p>
          <a:p>
            <a:pPr>
              <a:buFont typeface="Arial" charset="0"/>
              <a:buNone/>
            </a:pPr>
            <a:r>
              <a:rPr lang="en-US" altLang="zh-CN" sz="2400" b="1">
                <a:ea typeface="方正楷体_GBK"/>
                <a:cs typeface="方正楷体_GBK"/>
              </a:rPr>
              <a:t>劝告，提出种种意见，使封君作出最合理的判断，而且事无巨细得一一过问。</a:t>
            </a:r>
            <a:endParaRPr lang="en-US" altLang="zh-CN" b="1"/>
          </a:p>
          <a:p>
            <a:pPr>
              <a:buFont typeface="Arial" charset="0"/>
              <a:buNone/>
            </a:pPr>
            <a:endParaRPr lang="en-US" altLang="zh-CN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  <p:bldP spid="34818" grpId="0" bldLvl="0" animBg="1"/>
      <p:bldP spid="348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框 7"/>
          <p:cNvSpPr txBox="1">
            <a:spLocks noChangeArrowheads="1"/>
          </p:cNvSpPr>
          <p:nvPr/>
        </p:nvSpPr>
        <p:spPr bwMode="auto">
          <a:xfrm>
            <a:off x="769938" y="444500"/>
            <a:ext cx="4878387" cy="4603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>
                <a:solidFill>
                  <a:srgbClr val="FF0000"/>
                </a:solidFill>
              </a:rPr>
              <a:t>（二）封君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对封臣</a:t>
            </a:r>
            <a:r>
              <a:rPr lang="zh-CN" altLang="en-US" sz="2400">
                <a:solidFill>
                  <a:srgbClr val="FF0000"/>
                </a:solidFill>
              </a:rPr>
              <a:t>的义务</a:t>
            </a:r>
          </a:p>
        </p:txBody>
      </p:sp>
      <p:sp>
        <p:nvSpPr>
          <p:cNvPr id="35842" name="文本框 1"/>
          <p:cNvSpPr txBox="1">
            <a:spLocks noChangeArrowheads="1"/>
          </p:cNvSpPr>
          <p:nvPr/>
        </p:nvSpPr>
        <p:spPr bwMode="auto">
          <a:xfrm>
            <a:off x="1054100" y="904875"/>
            <a:ext cx="95059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>
                <a:latin typeface="方正楷体_GBK"/>
                <a:ea typeface="方正楷体_GBK"/>
                <a:cs typeface="方正楷体_GBK"/>
              </a:rPr>
              <a:t>封君不能任意侵害封臣的荣誉、人身和财产安全；当封臣受到外来攻击时，封君必须提供保护。</a:t>
            </a:r>
          </a:p>
        </p:txBody>
      </p:sp>
      <p:sp>
        <p:nvSpPr>
          <p:cNvPr id="35843" name="文本框 6"/>
          <p:cNvSpPr txBox="1">
            <a:spLocks noChangeArrowheads="1"/>
          </p:cNvSpPr>
          <p:nvPr/>
        </p:nvSpPr>
        <p:spPr bwMode="auto">
          <a:xfrm>
            <a:off x="769938" y="1735138"/>
            <a:ext cx="5167312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6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6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特点</a:t>
            </a:r>
          </a:p>
        </p:txBody>
      </p:sp>
      <p:sp>
        <p:nvSpPr>
          <p:cNvPr id="35844" name="文本框 2"/>
          <p:cNvSpPr txBox="1">
            <a:spLocks noChangeArrowheads="1"/>
          </p:cNvSpPr>
          <p:nvPr/>
        </p:nvSpPr>
        <p:spPr bwMode="auto">
          <a:xfrm>
            <a:off x="1054100" y="2225675"/>
            <a:ext cx="105124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/>
              <a:t>封君与封臣的关系有着严格的等级性，</a:t>
            </a:r>
            <a:r>
              <a:rPr lang="zh-CN" altLang="en-US" sz="2400">
                <a:sym typeface="+mn-ea"/>
              </a:rPr>
              <a:t>以土地为纽带；层层分封；</a:t>
            </a:r>
            <a:r>
              <a:rPr lang="zh-CN" altLang="en-US" sz="2400"/>
              <a:t>而且权利、义务交织在一起，带有一定的契约意义。</a:t>
            </a:r>
          </a:p>
        </p:txBody>
      </p:sp>
      <p:sp>
        <p:nvSpPr>
          <p:cNvPr id="35845" name="文本框 3"/>
          <p:cNvSpPr txBox="1">
            <a:spLocks noChangeArrowheads="1"/>
          </p:cNvSpPr>
          <p:nvPr/>
        </p:nvSpPr>
        <p:spPr bwMode="auto">
          <a:xfrm>
            <a:off x="769938" y="3425825"/>
            <a:ext cx="5167312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6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26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影响</a:t>
            </a:r>
          </a:p>
        </p:txBody>
      </p:sp>
      <p:sp>
        <p:nvSpPr>
          <p:cNvPr id="35846" name="文本框 4"/>
          <p:cNvSpPr txBox="1">
            <a:spLocks noChangeArrowheads="1"/>
          </p:cNvSpPr>
          <p:nvPr/>
        </p:nvSpPr>
        <p:spPr bwMode="auto">
          <a:xfrm>
            <a:off x="769938" y="3916363"/>
            <a:ext cx="11083925" cy="230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/>
              <a:t>    </a:t>
            </a:r>
            <a:r>
              <a:rPr lang="zh-CN" altLang="en-US" sz="2400"/>
              <a:t>由于封建等级制度是因土地的层层分封而形成的，各级封君与封臣之间都互有义务。所以,封臣即附庸只承认自己直接受封的领主为封君，而对自己封君的封君却没有臣属关系。所以，中世纪的西欧出现了“我的附庸的附庸不是我的附庸”的现象。这种复杂的关系，在封建主之间造成一团乱麻的权利和义务，使封建主之间不断发生争夺和混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 animBg="1"/>
      <p:bldP spid="35842" grpId="0"/>
      <p:bldP spid="35843" grpId="0"/>
      <p:bldP spid="35844" grpId="0"/>
      <p:bldP spid="35845" grpId="0"/>
      <p:bldP spid="3584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|31.2"/>
</p:tagLst>
</file>

<file path=ppt/theme/theme1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</TotalTime>
  <Words>1213</Words>
  <PresentationFormat>自定义</PresentationFormat>
  <Paragraphs>55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Calibri</vt:lpstr>
      <vt:lpstr>黑体</vt:lpstr>
      <vt:lpstr>方正楷体_GBK</vt:lpstr>
      <vt:lpstr>+mn-ea</vt:lpstr>
      <vt:lpstr>隶书</vt:lpstr>
      <vt:lpstr>1_自定义设计方案</vt:lpstr>
      <vt:lpstr>幻灯片 1</vt:lpstr>
      <vt:lpstr>幻灯片 2</vt:lpstr>
      <vt:lpstr>基督教的兴起 </vt:lpstr>
      <vt:lpstr>《圣经》</vt:lpstr>
      <vt:lpstr>教会的发展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dcterms:created xsi:type="dcterms:W3CDTF">2015-07-09T08:14:00Z</dcterms:created>
  <dcterms:modified xsi:type="dcterms:W3CDTF">2018-10-22T01:41:56Z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