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60" r:id="rId4"/>
    <p:sldId id="261" r:id="rId5"/>
    <p:sldId id="259" r:id="rId6"/>
    <p:sldId id="271" r:id="rId7"/>
    <p:sldId id="275" r:id="rId8"/>
    <p:sldId id="262" r:id="rId9"/>
    <p:sldId id="263" r:id="rId10"/>
    <p:sldId id="265" r:id="rId11"/>
    <p:sldId id="264" r:id="rId12"/>
    <p:sldId id="282" r:id="rId13"/>
    <p:sldId id="266" r:id="rId14"/>
    <p:sldId id="269" r:id="rId15"/>
    <p:sldId id="268" r:id="rId16"/>
    <p:sldId id="270" r:id="rId17"/>
    <p:sldId id="274" r:id="rId18"/>
    <p:sldId id="272" r:id="rId19"/>
    <p:sldId id="276" r:id="rId20"/>
    <p:sldId id="277" r:id="rId21"/>
    <p:sldId id="273" r:id="rId22"/>
    <p:sldId id="279" r:id="rId23"/>
    <p:sldId id="280" r:id="rId24"/>
    <p:sldId id="281" r:id="rId25"/>
    <p:sldId id="284" r:id="rId26"/>
    <p:sldId id="285" r:id="rId27"/>
    <p:sldId id="278" r:id="rId28"/>
    <p:sldId id="283"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FFE7FD"/>
    <a:srgbClr val="FFFF00"/>
    <a:srgbClr val="008000"/>
    <a:srgbClr val="CC3399"/>
    <a:srgbClr val="993366"/>
    <a:srgbClr val="FF6B6B"/>
    <a:srgbClr val="D7FA0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926" y="-77"/>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2018/5/6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2018/5/6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2018/5/6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tile tx="0" ty="0" sx="100000" sy="100000" flip="none" algn="ctr"/>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2018/5/6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第三单元 封建时代的欧洲</a:t>
            </a:r>
            <a:endParaRPr lang="zh-CN" altLang="en-US" sz="2400" b="1" dirty="0">
              <a:solidFill>
                <a:srgbClr val="FFFF00"/>
              </a:solidFill>
              <a:latin typeface="微软雅黑" pitchFamily="34" charset="-122"/>
              <a:ea typeface="微软雅黑" pitchFamily="34" charset="-122"/>
            </a:endParaRPr>
          </a:p>
        </p:txBody>
      </p:sp>
      <p:grpSp>
        <p:nvGrpSpPr>
          <p:cNvPr id="14" name="组合 13"/>
          <p:cNvGrpSpPr/>
          <p:nvPr/>
        </p:nvGrpSpPr>
        <p:grpSpPr>
          <a:xfrm>
            <a:off x="0" y="3933056"/>
            <a:ext cx="9180512" cy="1728192"/>
            <a:chOff x="0" y="3933056"/>
            <a:chExt cx="9180512" cy="1728192"/>
          </a:xfrm>
        </p:grpSpPr>
        <p:sp>
          <p:nvSpPr>
            <p:cNvPr id="11" name="矩形 10"/>
            <p:cNvSpPr/>
            <p:nvPr/>
          </p:nvSpPr>
          <p:spPr>
            <a:xfrm>
              <a:off x="0" y="3933056"/>
              <a:ext cx="9144000" cy="72008"/>
            </a:xfrm>
            <a:prstGeom prst="rect">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2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362" name="Picture 2" descr="https://timgsa.baidu.com/timg?image&amp;quality=80&amp;size=b9999_10000&amp;sec=1525443849938&amp;di=2100caba4f79ba7cad0f6226a1cec97c&amp;imgtype=0&amp;src=http%3A%2F%2Fimgsrc.baidu.com%2Fimgad%2Fpic%2Fitem%2Faa64034f78f0f736ebedd0060055b319ebc413a1.jpg"/>
            <p:cNvPicPr>
              <a:picLocks noChangeAspect="1" noChangeArrowheads="1"/>
            </p:cNvPicPr>
            <p:nvPr/>
          </p:nvPicPr>
          <p:blipFill>
            <a:blip r:embed="rId2" cstate="print"/>
            <a:srcRect b="5628"/>
            <a:stretch>
              <a:fillRect/>
            </a:stretch>
          </p:blipFill>
          <p:spPr bwMode="auto">
            <a:xfrm>
              <a:off x="1944216" y="4005064"/>
              <a:ext cx="2339752" cy="1606455"/>
            </a:xfrm>
            <a:prstGeom prst="rect">
              <a:avLst/>
            </a:prstGeom>
            <a:noFill/>
          </p:spPr>
        </p:pic>
        <p:pic>
          <p:nvPicPr>
            <p:cNvPr id="15364" name="Picture 4" descr="https://timgsa.baidu.com/timg?image&amp;quality=80&amp;size=b9999_10000&amp;sec=1525443174732&amp;di=6c8fb577fc179288a619ec092f5675cc&amp;imgtype=0&amp;src=http%3A%2F%2Fimgsrc.baidu.com%2Fimgad%2Fpic%2Fitem%2F730e0cf3d7ca7bcb47ae19dab4096b63f724a86a.jpg"/>
            <p:cNvPicPr>
              <a:picLocks noChangeAspect="1" noChangeArrowheads="1"/>
            </p:cNvPicPr>
            <p:nvPr/>
          </p:nvPicPr>
          <p:blipFill>
            <a:blip r:embed="rId3" cstate="print"/>
            <a:srcRect b="7208"/>
            <a:stretch>
              <a:fillRect/>
            </a:stretch>
          </p:blipFill>
          <p:spPr bwMode="auto">
            <a:xfrm>
              <a:off x="4254398" y="4005064"/>
              <a:ext cx="2549850" cy="1584176"/>
            </a:xfrm>
            <a:prstGeom prst="rect">
              <a:avLst/>
            </a:prstGeom>
            <a:noFill/>
          </p:spPr>
        </p:pic>
        <p:pic>
          <p:nvPicPr>
            <p:cNvPr id="15366" name="Picture 6" descr="https://timgsa.baidu.com/timg?image&amp;quality=80&amp;size=b9999_10000&amp;sec=1525443925662&amp;di=88dddedae48033d5efef077ebf804565&amp;imgtype=0&amp;src=http%3A%2F%2Fimgsrc.baidu.com%2Fimgad%2Fpic%2Fitem%2F267f9e2f0708283837820e08b299a9014c08f11b.jpg"/>
            <p:cNvPicPr>
              <a:picLocks noChangeAspect="1" noChangeArrowheads="1"/>
            </p:cNvPicPr>
            <p:nvPr/>
          </p:nvPicPr>
          <p:blipFill>
            <a:blip r:embed="rId4" cstate="print"/>
            <a:srcRect l="9742" b="6988"/>
            <a:stretch>
              <a:fillRect/>
            </a:stretch>
          </p:blipFill>
          <p:spPr bwMode="auto">
            <a:xfrm>
              <a:off x="6804248" y="4005064"/>
              <a:ext cx="2339752" cy="1603506"/>
            </a:xfrm>
            <a:prstGeom prst="rect">
              <a:avLst/>
            </a:prstGeom>
            <a:noFill/>
          </p:spPr>
        </p:pic>
        <p:pic>
          <p:nvPicPr>
            <p:cNvPr id="15368" name="Picture 8" descr="https://timgsa.baidu.com/timg?image&amp;quality=80&amp;size=b9999_10000&amp;sec=1525443977807&amp;di=d7c98ada25938e48c65fd1c7e6284a25&amp;imgtype=0&amp;src=http%3A%2F%2Fimgsrc.baidu.com%2Fimgad%2Fpic%2Fitem%2F4610b912c8fcc3ceac0ead269845d688d53f20dc.jpg"/>
            <p:cNvPicPr>
              <a:picLocks noChangeAspect="1" noChangeArrowheads="1"/>
            </p:cNvPicPr>
            <p:nvPr/>
          </p:nvPicPr>
          <p:blipFill>
            <a:blip r:embed="rId5" cstate="print"/>
            <a:srcRect l="23631" b="7023"/>
            <a:stretch>
              <a:fillRect/>
            </a:stretch>
          </p:blipFill>
          <p:spPr bwMode="auto">
            <a:xfrm>
              <a:off x="0" y="4005064"/>
              <a:ext cx="1979712" cy="1607601"/>
            </a:xfrm>
            <a:prstGeom prst="rect">
              <a:avLst/>
            </a:prstGeom>
            <a:noFill/>
          </p:spPr>
        </p:pic>
        <p:sp>
          <p:nvSpPr>
            <p:cNvPr id="12" name="矩形 11"/>
            <p:cNvSpPr/>
            <p:nvPr/>
          </p:nvSpPr>
          <p:spPr>
            <a:xfrm>
              <a:off x="0" y="5589240"/>
              <a:ext cx="9180512" cy="72008"/>
            </a:xfrm>
            <a:prstGeom prst="rect">
              <a:avLst/>
            </a:prstGeom>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2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0" y="4005064"/>
              <a:ext cx="9144000" cy="1584176"/>
            </a:xfrm>
            <a:prstGeom prst="rect">
              <a:avLst/>
            </a:prstGeom>
            <a:solidFill>
              <a:schemeClr val="bg1">
                <a:alpha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TextBox 14"/>
          <p:cNvSpPr txBox="1"/>
          <p:nvPr/>
        </p:nvSpPr>
        <p:spPr>
          <a:xfrm>
            <a:off x="2483768" y="1700808"/>
            <a:ext cx="3960440" cy="1754326"/>
          </a:xfrm>
          <a:prstGeom prst="rect">
            <a:avLst/>
          </a:prstGeom>
          <a:noFill/>
        </p:spPr>
        <p:txBody>
          <a:bodyPr wrap="square" rtlCol="0">
            <a:spAutoFit/>
          </a:bodyPr>
          <a:lstStyle/>
          <a:p>
            <a:pPr algn="ctr"/>
            <a:r>
              <a:rPr lang="zh-CN" altLang="en-US" sz="4800" b="1" dirty="0" smtClean="0">
                <a:latin typeface="楷体" pitchFamily="49" charset="-122"/>
                <a:ea typeface="楷体" pitchFamily="49" charset="-122"/>
              </a:rPr>
              <a:t>第</a:t>
            </a:r>
            <a:r>
              <a:rPr lang="en-US" altLang="zh-CN" sz="4800" b="1" dirty="0" smtClean="0">
                <a:latin typeface="楷体" pitchFamily="49" charset="-122"/>
                <a:ea typeface="楷体" pitchFamily="49" charset="-122"/>
              </a:rPr>
              <a:t>8</a:t>
            </a:r>
            <a:r>
              <a:rPr lang="zh-CN" altLang="en-US" sz="4800" b="1" dirty="0" smtClean="0">
                <a:latin typeface="楷体" pitchFamily="49" charset="-122"/>
                <a:ea typeface="楷体" pitchFamily="49" charset="-122"/>
              </a:rPr>
              <a:t>课 </a:t>
            </a:r>
            <a:endParaRPr lang="en-US" altLang="zh-CN" sz="4800" b="1" dirty="0" smtClean="0">
              <a:latin typeface="楷体" pitchFamily="49" charset="-122"/>
              <a:ea typeface="楷体" pitchFamily="49" charset="-122"/>
            </a:endParaRPr>
          </a:p>
          <a:p>
            <a:pPr algn="dist"/>
            <a:r>
              <a:rPr lang="zh-CN" altLang="en-US" sz="6000" b="1" dirty="0" smtClean="0">
                <a:latin typeface="微软雅黑" pitchFamily="34" charset="-122"/>
                <a:ea typeface="微软雅黑" pitchFamily="34" charset="-122"/>
              </a:rPr>
              <a:t>西欧庄园</a:t>
            </a:r>
            <a:endParaRPr lang="zh-CN" altLang="en-US" sz="6000" b="1"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620688"/>
            <a:ext cx="3600400"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800" b="1" dirty="0" smtClean="0">
                <a:solidFill>
                  <a:srgbClr val="C00000"/>
                </a:solidFill>
              </a:rPr>
              <a:t>思维导图：西欧庄园</a:t>
            </a:r>
            <a:endParaRPr lang="zh-CN" altLang="en-US" sz="2800" b="1" dirty="0">
              <a:solidFill>
                <a:srgbClr val="C00000"/>
              </a:solidFill>
            </a:endParaRPr>
          </a:p>
        </p:txBody>
      </p:sp>
      <p:sp>
        <p:nvSpPr>
          <p:cNvPr id="3" name="TextBox 2"/>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
        <p:nvSpPr>
          <p:cNvPr id="6" name="TextBox 5"/>
          <p:cNvSpPr txBox="1"/>
          <p:nvPr/>
        </p:nvSpPr>
        <p:spPr>
          <a:xfrm>
            <a:off x="683568" y="1268760"/>
            <a:ext cx="3240360" cy="461665"/>
          </a:xfrm>
          <a:prstGeom prst="rect">
            <a:avLst/>
          </a:prstGeom>
          <a:noFill/>
        </p:spPr>
        <p:txBody>
          <a:bodyPr wrap="square" rtlCol="0">
            <a:spAutoFit/>
          </a:bodyPr>
          <a:lstStyle/>
          <a:p>
            <a:r>
              <a:rPr lang="zh-CN" altLang="en-US" sz="2400" b="1" dirty="0" smtClean="0">
                <a:solidFill>
                  <a:srgbClr val="000099"/>
                </a:solidFill>
              </a:rPr>
              <a:t>使用联想：</a:t>
            </a:r>
            <a:endParaRPr lang="zh-CN" altLang="en-US" sz="2400" b="1" dirty="0">
              <a:solidFill>
                <a:srgbClr val="000099"/>
              </a:solidFill>
            </a:endParaRPr>
          </a:p>
        </p:txBody>
      </p:sp>
      <p:sp>
        <p:nvSpPr>
          <p:cNvPr id="12" name="任意多边形 11"/>
          <p:cNvSpPr/>
          <p:nvPr/>
        </p:nvSpPr>
        <p:spPr>
          <a:xfrm>
            <a:off x="4788023" y="2348880"/>
            <a:ext cx="648073" cy="1554609"/>
          </a:xfrm>
          <a:custGeom>
            <a:avLst/>
            <a:gdLst>
              <a:gd name="connsiteX0" fmla="*/ 0 w 1228725"/>
              <a:gd name="connsiteY0" fmla="*/ 1676400 h 1698625"/>
              <a:gd name="connsiteX1" fmla="*/ 590550 w 1228725"/>
              <a:gd name="connsiteY1" fmla="*/ 1457325 h 1698625"/>
              <a:gd name="connsiteX2" fmla="*/ 714375 w 1228725"/>
              <a:gd name="connsiteY2" fmla="*/ 228600 h 1698625"/>
              <a:gd name="connsiteX3" fmla="*/ 1228725 w 1228725"/>
              <a:gd name="connsiteY3" fmla="*/ 85725 h 1698625"/>
              <a:gd name="connsiteX4" fmla="*/ 1228725 w 1228725"/>
              <a:gd name="connsiteY4" fmla="*/ 85725 h 16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1698625">
                <a:moveTo>
                  <a:pt x="0" y="1676400"/>
                </a:moveTo>
                <a:cubicBezTo>
                  <a:pt x="235744" y="1687512"/>
                  <a:pt x="471488" y="1698625"/>
                  <a:pt x="590550" y="1457325"/>
                </a:cubicBezTo>
                <a:cubicBezTo>
                  <a:pt x="709613" y="1216025"/>
                  <a:pt x="608013" y="457200"/>
                  <a:pt x="714375" y="228600"/>
                </a:cubicBezTo>
                <a:cubicBezTo>
                  <a:pt x="820738" y="0"/>
                  <a:pt x="1228725" y="85725"/>
                  <a:pt x="1228725" y="85725"/>
                </a:cubicBezTo>
                <a:lnTo>
                  <a:pt x="1228725" y="85725"/>
                </a:lnTo>
              </a:path>
            </a:pathLst>
          </a:custGeom>
          <a:ln w="28575">
            <a:solidFill>
              <a:srgbClr val="0000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任意多边形 12"/>
          <p:cNvSpPr/>
          <p:nvPr/>
        </p:nvSpPr>
        <p:spPr>
          <a:xfrm flipV="1">
            <a:off x="4932040" y="4055888"/>
            <a:ext cx="864097" cy="1389335"/>
          </a:xfrm>
          <a:custGeom>
            <a:avLst/>
            <a:gdLst>
              <a:gd name="connsiteX0" fmla="*/ 0 w 1228725"/>
              <a:gd name="connsiteY0" fmla="*/ 1676400 h 1698625"/>
              <a:gd name="connsiteX1" fmla="*/ 590550 w 1228725"/>
              <a:gd name="connsiteY1" fmla="*/ 1457325 h 1698625"/>
              <a:gd name="connsiteX2" fmla="*/ 714375 w 1228725"/>
              <a:gd name="connsiteY2" fmla="*/ 228600 h 1698625"/>
              <a:gd name="connsiteX3" fmla="*/ 1228725 w 1228725"/>
              <a:gd name="connsiteY3" fmla="*/ 85725 h 1698625"/>
              <a:gd name="connsiteX4" fmla="*/ 1228725 w 1228725"/>
              <a:gd name="connsiteY4" fmla="*/ 85725 h 16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1698625">
                <a:moveTo>
                  <a:pt x="0" y="1676400"/>
                </a:moveTo>
                <a:cubicBezTo>
                  <a:pt x="235744" y="1687512"/>
                  <a:pt x="471488" y="1698625"/>
                  <a:pt x="590550" y="1457325"/>
                </a:cubicBezTo>
                <a:cubicBezTo>
                  <a:pt x="709613" y="1216025"/>
                  <a:pt x="608013" y="457200"/>
                  <a:pt x="714375" y="228600"/>
                </a:cubicBezTo>
                <a:cubicBezTo>
                  <a:pt x="820738" y="0"/>
                  <a:pt x="1228725" y="85725"/>
                  <a:pt x="1228725" y="85725"/>
                </a:cubicBezTo>
                <a:lnTo>
                  <a:pt x="1228725" y="85725"/>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任意多边形 13"/>
          <p:cNvSpPr/>
          <p:nvPr/>
        </p:nvSpPr>
        <p:spPr>
          <a:xfrm>
            <a:off x="2588146" y="2915097"/>
            <a:ext cx="1047750" cy="987424"/>
          </a:xfrm>
          <a:custGeom>
            <a:avLst/>
            <a:gdLst>
              <a:gd name="connsiteX0" fmla="*/ 1047750 w 1047750"/>
              <a:gd name="connsiteY0" fmla="*/ 874712 h 987424"/>
              <a:gd name="connsiteX1" fmla="*/ 542925 w 1047750"/>
              <a:gd name="connsiteY1" fmla="*/ 865187 h 987424"/>
              <a:gd name="connsiteX2" fmla="*/ 333375 w 1047750"/>
              <a:gd name="connsiteY2" fmla="*/ 141287 h 987424"/>
              <a:gd name="connsiteX3" fmla="*/ 0 w 1047750"/>
              <a:gd name="connsiteY3" fmla="*/ 17462 h 987424"/>
              <a:gd name="connsiteX4" fmla="*/ 0 w 1047750"/>
              <a:gd name="connsiteY4" fmla="*/ 17462 h 987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987424">
                <a:moveTo>
                  <a:pt x="1047750" y="874712"/>
                </a:moveTo>
                <a:cubicBezTo>
                  <a:pt x="854868" y="931068"/>
                  <a:pt x="661987" y="987424"/>
                  <a:pt x="542925" y="865187"/>
                </a:cubicBezTo>
                <a:cubicBezTo>
                  <a:pt x="423863" y="742950"/>
                  <a:pt x="423863" y="282575"/>
                  <a:pt x="333375" y="141287"/>
                </a:cubicBezTo>
                <a:cubicBezTo>
                  <a:pt x="242888" y="0"/>
                  <a:pt x="0" y="17462"/>
                  <a:pt x="0" y="17462"/>
                </a:cubicBezTo>
                <a:lnTo>
                  <a:pt x="0" y="17462"/>
                </a:lnTo>
              </a:path>
            </a:pathLst>
          </a:custGeom>
          <a:noFill/>
          <a:ln w="28575">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rgbClr val="008000"/>
              </a:solidFill>
            </a:endParaRPr>
          </a:p>
        </p:txBody>
      </p:sp>
      <p:grpSp>
        <p:nvGrpSpPr>
          <p:cNvPr id="4" name="组合 19"/>
          <p:cNvGrpSpPr/>
          <p:nvPr/>
        </p:nvGrpSpPr>
        <p:grpSpPr>
          <a:xfrm>
            <a:off x="3491880" y="2794620"/>
            <a:ext cx="1584176" cy="1498476"/>
            <a:chOff x="3491880" y="2794620"/>
            <a:chExt cx="1584176" cy="1498476"/>
          </a:xfrm>
        </p:grpSpPr>
        <p:pic>
          <p:nvPicPr>
            <p:cNvPr id="18" name="图片 17" descr="timg (1).jpg"/>
            <p:cNvPicPr>
              <a:picLocks noChangeAspect="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blip>
            <a:srcRect b="3910"/>
            <a:stretch>
              <a:fillRect/>
            </a:stretch>
          </p:blipFill>
          <p:spPr>
            <a:xfrm>
              <a:off x="3491880" y="2794620"/>
              <a:ext cx="1443578" cy="1498476"/>
            </a:xfrm>
            <a:prstGeom prst="rect">
              <a:avLst/>
            </a:prstGeom>
          </p:spPr>
        </p:pic>
        <p:sp>
          <p:nvSpPr>
            <p:cNvPr id="19" name="TextBox 18"/>
            <p:cNvSpPr txBox="1"/>
            <p:nvPr/>
          </p:nvSpPr>
          <p:spPr>
            <a:xfrm>
              <a:off x="3563888" y="3717032"/>
              <a:ext cx="1512168" cy="400110"/>
            </a:xfrm>
            <a:prstGeom prst="rect">
              <a:avLst/>
            </a:prstGeom>
            <a:noFill/>
          </p:spPr>
          <p:txBody>
            <a:bodyPr wrap="square" rtlCol="0">
              <a:spAutoFit/>
            </a:bodyPr>
            <a:lstStyle/>
            <a:p>
              <a:r>
                <a:rPr lang="zh-CN" altLang="en-US" sz="2000" b="1" dirty="0" smtClean="0">
                  <a:latin typeface="黑体" pitchFamily="49" charset="-122"/>
                  <a:ea typeface="黑体" pitchFamily="49" charset="-122"/>
                </a:rPr>
                <a:t>西欧庄园</a:t>
              </a:r>
              <a:endParaRPr lang="zh-CN" altLang="en-US" sz="2000" b="1" dirty="0">
                <a:latin typeface="黑体" pitchFamily="49" charset="-122"/>
                <a:ea typeface="黑体" pitchFamily="49" charset="-122"/>
              </a:endParaRPr>
            </a:p>
          </p:txBody>
        </p:sp>
      </p:grpSp>
      <p:grpSp>
        <p:nvGrpSpPr>
          <p:cNvPr id="5" name="组合 24"/>
          <p:cNvGrpSpPr/>
          <p:nvPr/>
        </p:nvGrpSpPr>
        <p:grpSpPr>
          <a:xfrm>
            <a:off x="5436096" y="2204864"/>
            <a:ext cx="936104" cy="504056"/>
            <a:chOff x="5436096" y="2204864"/>
            <a:chExt cx="936104" cy="504056"/>
          </a:xfrm>
        </p:grpSpPr>
        <p:sp>
          <p:nvSpPr>
            <p:cNvPr id="15" name="六边形 14"/>
            <p:cNvSpPr/>
            <p:nvPr/>
          </p:nvSpPr>
          <p:spPr>
            <a:xfrm>
              <a:off x="5436096" y="2204864"/>
              <a:ext cx="648072" cy="504056"/>
            </a:xfrm>
            <a:prstGeom prst="hexagon">
              <a:avLst/>
            </a:prstGeom>
            <a:solidFill>
              <a:srgbClr val="00009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21" name="TextBox 20"/>
            <p:cNvSpPr txBox="1"/>
            <p:nvPr/>
          </p:nvSpPr>
          <p:spPr>
            <a:xfrm>
              <a:off x="5436096" y="2267580"/>
              <a:ext cx="936104" cy="369332"/>
            </a:xfrm>
            <a:prstGeom prst="rect">
              <a:avLst/>
            </a:prstGeom>
            <a:noFill/>
          </p:spPr>
          <p:txBody>
            <a:bodyPr wrap="square" rtlCol="0">
              <a:spAutoFit/>
            </a:bodyPr>
            <a:lstStyle/>
            <a:p>
              <a:r>
                <a:rPr lang="zh-CN" altLang="en-US" b="1" dirty="0" smtClean="0">
                  <a:solidFill>
                    <a:schemeClr val="bg1"/>
                  </a:solidFill>
                </a:rPr>
                <a:t>人员</a:t>
              </a:r>
              <a:endParaRPr lang="zh-CN" altLang="en-US" b="1" dirty="0">
                <a:solidFill>
                  <a:schemeClr val="bg1"/>
                </a:solidFill>
              </a:endParaRPr>
            </a:p>
          </p:txBody>
        </p:sp>
      </p:grpSp>
      <p:grpSp>
        <p:nvGrpSpPr>
          <p:cNvPr id="8" name="组合 23"/>
          <p:cNvGrpSpPr/>
          <p:nvPr/>
        </p:nvGrpSpPr>
        <p:grpSpPr>
          <a:xfrm>
            <a:off x="5796136" y="5157192"/>
            <a:ext cx="936104" cy="504056"/>
            <a:chOff x="5796136" y="5157192"/>
            <a:chExt cx="936104" cy="504056"/>
          </a:xfrm>
        </p:grpSpPr>
        <p:sp>
          <p:nvSpPr>
            <p:cNvPr id="22" name="六边形 21"/>
            <p:cNvSpPr/>
            <p:nvPr/>
          </p:nvSpPr>
          <p:spPr>
            <a:xfrm>
              <a:off x="5796136" y="5157192"/>
              <a:ext cx="648072" cy="504056"/>
            </a:xfrm>
            <a:prstGeom prst="hexagon">
              <a:avLst/>
            </a:prstGeom>
            <a:solidFill>
              <a:srgbClr val="FF0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23" name="TextBox 22"/>
            <p:cNvSpPr txBox="1"/>
            <p:nvPr/>
          </p:nvSpPr>
          <p:spPr>
            <a:xfrm>
              <a:off x="5796136" y="5219908"/>
              <a:ext cx="936104" cy="369332"/>
            </a:xfrm>
            <a:prstGeom prst="rect">
              <a:avLst/>
            </a:prstGeom>
            <a:noFill/>
          </p:spPr>
          <p:txBody>
            <a:bodyPr wrap="square" rtlCol="0">
              <a:spAutoFit/>
            </a:bodyPr>
            <a:lstStyle/>
            <a:p>
              <a:r>
                <a:rPr lang="zh-CN" altLang="en-US" b="1" dirty="0" smtClean="0">
                  <a:solidFill>
                    <a:schemeClr val="bg1"/>
                  </a:solidFill>
                </a:rPr>
                <a:t>土地</a:t>
              </a:r>
              <a:endParaRPr lang="zh-CN" altLang="en-US" b="1" dirty="0">
                <a:solidFill>
                  <a:schemeClr val="bg1"/>
                </a:solidFill>
              </a:endParaRPr>
            </a:p>
          </p:txBody>
        </p:sp>
      </p:grpSp>
      <p:sp>
        <p:nvSpPr>
          <p:cNvPr id="26" name="六边形 25"/>
          <p:cNvSpPr/>
          <p:nvPr/>
        </p:nvSpPr>
        <p:spPr>
          <a:xfrm>
            <a:off x="1932484" y="2708920"/>
            <a:ext cx="648072" cy="504056"/>
          </a:xfrm>
          <a:prstGeom prst="hexagon">
            <a:avLst/>
          </a:prstGeom>
          <a:solidFill>
            <a:srgbClr val="008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27" name="TextBox 26"/>
          <p:cNvSpPr txBox="1"/>
          <p:nvPr/>
        </p:nvSpPr>
        <p:spPr>
          <a:xfrm>
            <a:off x="1932484" y="2771636"/>
            <a:ext cx="936104" cy="369332"/>
          </a:xfrm>
          <a:prstGeom prst="rect">
            <a:avLst/>
          </a:prstGeom>
          <a:noFill/>
        </p:spPr>
        <p:txBody>
          <a:bodyPr wrap="square" rtlCol="0">
            <a:spAutoFit/>
          </a:bodyPr>
          <a:lstStyle/>
          <a:p>
            <a:r>
              <a:rPr lang="zh-CN" altLang="en-US" b="1" dirty="0" smtClean="0">
                <a:solidFill>
                  <a:schemeClr val="bg1"/>
                </a:solidFill>
              </a:rPr>
              <a:t>管理</a:t>
            </a:r>
            <a:endParaRPr lang="zh-CN" altLang="en-US" b="1" dirty="0">
              <a:solidFill>
                <a:schemeClr val="bg1"/>
              </a:solidFill>
            </a:endParaRPr>
          </a:p>
        </p:txBody>
      </p:sp>
      <p:sp>
        <p:nvSpPr>
          <p:cNvPr id="20" name="线形标注 2 19"/>
          <p:cNvSpPr/>
          <p:nvPr/>
        </p:nvSpPr>
        <p:spPr>
          <a:xfrm>
            <a:off x="6372200" y="2060848"/>
            <a:ext cx="792088" cy="288032"/>
          </a:xfrm>
          <a:prstGeom prst="borderCallout2">
            <a:avLst>
              <a:gd name="adj1" fmla="val 51820"/>
              <a:gd name="adj2" fmla="val 205"/>
              <a:gd name="adj3" fmla="val 61740"/>
              <a:gd name="adj4" fmla="val -22980"/>
              <a:gd name="adj5" fmla="val 122421"/>
              <a:gd name="adj6" fmla="val -39753"/>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领主</a:t>
            </a:r>
            <a:endParaRPr lang="zh-CN" altLang="en-US" b="1" dirty="0">
              <a:solidFill>
                <a:schemeClr val="tx1"/>
              </a:solidFill>
            </a:endParaRPr>
          </a:p>
        </p:txBody>
      </p:sp>
      <p:sp>
        <p:nvSpPr>
          <p:cNvPr id="28" name="线形标注 2 27"/>
          <p:cNvSpPr/>
          <p:nvPr/>
        </p:nvSpPr>
        <p:spPr>
          <a:xfrm>
            <a:off x="6372200" y="2564904"/>
            <a:ext cx="792088" cy="288032"/>
          </a:xfrm>
          <a:prstGeom prst="borderCallout2">
            <a:avLst>
              <a:gd name="adj1" fmla="val 51820"/>
              <a:gd name="adj2" fmla="val 205"/>
              <a:gd name="adj3" fmla="val 61740"/>
              <a:gd name="adj4" fmla="val -22980"/>
              <a:gd name="adj5" fmla="val -23084"/>
              <a:gd name="adj6" fmla="val -40956"/>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佃农</a:t>
            </a:r>
            <a:endParaRPr lang="zh-CN" altLang="en-US" b="1" dirty="0">
              <a:solidFill>
                <a:schemeClr val="tx1"/>
              </a:solidFill>
            </a:endParaRPr>
          </a:p>
        </p:txBody>
      </p:sp>
      <p:sp>
        <p:nvSpPr>
          <p:cNvPr id="29" name="任意多边形 28"/>
          <p:cNvSpPr/>
          <p:nvPr/>
        </p:nvSpPr>
        <p:spPr>
          <a:xfrm>
            <a:off x="7181850" y="2390775"/>
            <a:ext cx="485775" cy="295275"/>
          </a:xfrm>
          <a:custGeom>
            <a:avLst/>
            <a:gdLst>
              <a:gd name="connsiteX0" fmla="*/ 0 w 485775"/>
              <a:gd name="connsiteY0" fmla="*/ 295275 h 295275"/>
              <a:gd name="connsiteX1" fmla="*/ 161925 w 485775"/>
              <a:gd name="connsiteY1" fmla="*/ 66675 h 295275"/>
              <a:gd name="connsiteX2" fmla="*/ 485775 w 485775"/>
              <a:gd name="connsiteY2" fmla="*/ 0 h 295275"/>
              <a:gd name="connsiteX3" fmla="*/ 485775 w 485775"/>
              <a:gd name="connsiteY3" fmla="*/ 0 h 295275"/>
            </a:gdLst>
            <a:ahLst/>
            <a:cxnLst>
              <a:cxn ang="0">
                <a:pos x="connsiteX0" y="connsiteY0"/>
              </a:cxn>
              <a:cxn ang="0">
                <a:pos x="connsiteX1" y="connsiteY1"/>
              </a:cxn>
              <a:cxn ang="0">
                <a:pos x="connsiteX2" y="connsiteY2"/>
              </a:cxn>
              <a:cxn ang="0">
                <a:pos x="connsiteX3" y="connsiteY3"/>
              </a:cxn>
            </a:cxnLst>
            <a:rect l="l" t="t" r="r" b="b"/>
            <a:pathLst>
              <a:path w="485775" h="295275">
                <a:moveTo>
                  <a:pt x="0" y="295275"/>
                </a:moveTo>
                <a:cubicBezTo>
                  <a:pt x="40481" y="205581"/>
                  <a:pt x="80963" y="115887"/>
                  <a:pt x="161925" y="66675"/>
                </a:cubicBezTo>
                <a:cubicBezTo>
                  <a:pt x="242887" y="17463"/>
                  <a:pt x="485775" y="0"/>
                  <a:pt x="485775" y="0"/>
                </a:cubicBezTo>
                <a:lnTo>
                  <a:pt x="485775" y="0"/>
                </a:lnTo>
              </a:path>
            </a:pathLst>
          </a:custGeom>
          <a:ln w="19050">
            <a:solidFill>
              <a:srgbClr val="000099"/>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任意多边形 29"/>
          <p:cNvSpPr/>
          <p:nvPr/>
        </p:nvSpPr>
        <p:spPr>
          <a:xfrm flipV="1">
            <a:off x="7164288" y="2780928"/>
            <a:ext cx="485775" cy="230510"/>
          </a:xfrm>
          <a:custGeom>
            <a:avLst/>
            <a:gdLst>
              <a:gd name="connsiteX0" fmla="*/ 0 w 485775"/>
              <a:gd name="connsiteY0" fmla="*/ 295275 h 295275"/>
              <a:gd name="connsiteX1" fmla="*/ 161925 w 485775"/>
              <a:gd name="connsiteY1" fmla="*/ 66675 h 295275"/>
              <a:gd name="connsiteX2" fmla="*/ 485775 w 485775"/>
              <a:gd name="connsiteY2" fmla="*/ 0 h 295275"/>
              <a:gd name="connsiteX3" fmla="*/ 485775 w 485775"/>
              <a:gd name="connsiteY3" fmla="*/ 0 h 295275"/>
            </a:gdLst>
            <a:ahLst/>
            <a:cxnLst>
              <a:cxn ang="0">
                <a:pos x="connsiteX0" y="connsiteY0"/>
              </a:cxn>
              <a:cxn ang="0">
                <a:pos x="connsiteX1" y="connsiteY1"/>
              </a:cxn>
              <a:cxn ang="0">
                <a:pos x="connsiteX2" y="connsiteY2"/>
              </a:cxn>
              <a:cxn ang="0">
                <a:pos x="connsiteX3" y="connsiteY3"/>
              </a:cxn>
            </a:cxnLst>
            <a:rect l="l" t="t" r="r" b="b"/>
            <a:pathLst>
              <a:path w="485775" h="295275">
                <a:moveTo>
                  <a:pt x="0" y="295275"/>
                </a:moveTo>
                <a:cubicBezTo>
                  <a:pt x="40481" y="205581"/>
                  <a:pt x="80963" y="115887"/>
                  <a:pt x="161925" y="66675"/>
                </a:cubicBezTo>
                <a:cubicBezTo>
                  <a:pt x="242887" y="17463"/>
                  <a:pt x="485775" y="0"/>
                  <a:pt x="485775" y="0"/>
                </a:cubicBezTo>
                <a:lnTo>
                  <a:pt x="485775" y="0"/>
                </a:lnTo>
              </a:path>
            </a:pathLst>
          </a:custGeom>
          <a:ln w="19050">
            <a:solidFill>
              <a:srgbClr val="000099"/>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TextBox 32"/>
          <p:cNvSpPr txBox="1"/>
          <p:nvPr/>
        </p:nvSpPr>
        <p:spPr>
          <a:xfrm>
            <a:off x="7668344" y="2060848"/>
            <a:ext cx="1008112" cy="646331"/>
          </a:xfrm>
          <a:prstGeom prst="rect">
            <a:avLst/>
          </a:prstGeom>
          <a:noFill/>
        </p:spPr>
        <p:txBody>
          <a:bodyPr wrap="square" rtlCol="0">
            <a:spAutoFit/>
          </a:bodyPr>
          <a:lstStyle/>
          <a:p>
            <a:r>
              <a:rPr lang="zh-CN" altLang="en-US" b="1" dirty="0" smtClean="0">
                <a:solidFill>
                  <a:srgbClr val="000099"/>
                </a:solidFill>
                <a:effectLst>
                  <a:outerShdw blurRad="38100" dist="38100" dir="2700000" algn="tl">
                    <a:srgbClr val="000000">
                      <a:alpha val="43137"/>
                    </a:srgbClr>
                  </a:outerShdw>
                </a:effectLst>
                <a:latin typeface="楷体" pitchFamily="49" charset="-122"/>
                <a:ea typeface="楷体" pitchFamily="49" charset="-122"/>
              </a:rPr>
              <a:t>自由的农民</a:t>
            </a:r>
            <a:endParaRPr lang="zh-CN" altLang="en-US" b="1" dirty="0">
              <a:solidFill>
                <a:srgbClr val="000099"/>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34" name="TextBox 33"/>
          <p:cNvSpPr txBox="1"/>
          <p:nvPr/>
        </p:nvSpPr>
        <p:spPr>
          <a:xfrm>
            <a:off x="7668344" y="2780928"/>
            <a:ext cx="1331640" cy="646331"/>
          </a:xfrm>
          <a:prstGeom prst="rect">
            <a:avLst/>
          </a:prstGeom>
          <a:noFill/>
        </p:spPr>
        <p:txBody>
          <a:bodyPr wrap="square" rtlCol="0">
            <a:spAutoFit/>
          </a:bodyPr>
          <a:lstStyle/>
          <a:p>
            <a:r>
              <a:rPr lang="zh-CN" altLang="en-US" b="1" dirty="0" smtClean="0">
                <a:solidFill>
                  <a:srgbClr val="000099"/>
                </a:solidFill>
                <a:effectLst>
                  <a:outerShdw blurRad="38100" dist="38100" dir="2700000" algn="tl">
                    <a:srgbClr val="000000">
                      <a:alpha val="43137"/>
                    </a:srgbClr>
                  </a:outerShdw>
                </a:effectLst>
                <a:latin typeface="楷体" pitchFamily="49" charset="-122"/>
                <a:ea typeface="楷体" pitchFamily="49" charset="-122"/>
              </a:rPr>
              <a:t>不自由的农奴</a:t>
            </a:r>
            <a:endParaRPr lang="zh-CN" altLang="en-US" b="1" dirty="0">
              <a:solidFill>
                <a:srgbClr val="000099"/>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32" name="线形标注 2 31"/>
          <p:cNvSpPr/>
          <p:nvPr/>
        </p:nvSpPr>
        <p:spPr>
          <a:xfrm>
            <a:off x="6804248" y="4797152"/>
            <a:ext cx="936104" cy="288032"/>
          </a:xfrm>
          <a:prstGeom prst="borderCallout2">
            <a:avLst>
              <a:gd name="adj1" fmla="val 51820"/>
              <a:gd name="adj2" fmla="val 205"/>
              <a:gd name="adj3" fmla="val 61740"/>
              <a:gd name="adj4" fmla="val -22980"/>
              <a:gd name="adj5" fmla="val 208401"/>
              <a:gd name="adj6" fmla="val -39152"/>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直领地</a:t>
            </a:r>
            <a:endParaRPr lang="zh-CN" altLang="en-US" b="1" dirty="0">
              <a:solidFill>
                <a:schemeClr val="tx1"/>
              </a:solidFill>
            </a:endParaRPr>
          </a:p>
        </p:txBody>
      </p:sp>
      <p:sp>
        <p:nvSpPr>
          <p:cNvPr id="35" name="线形标注 2 34"/>
          <p:cNvSpPr/>
          <p:nvPr/>
        </p:nvSpPr>
        <p:spPr>
          <a:xfrm>
            <a:off x="6804248" y="5373216"/>
            <a:ext cx="936104" cy="288032"/>
          </a:xfrm>
          <a:prstGeom prst="borderCallout2">
            <a:avLst>
              <a:gd name="adj1" fmla="val 51820"/>
              <a:gd name="adj2" fmla="val 205"/>
              <a:gd name="adj3" fmla="val 61740"/>
              <a:gd name="adj4" fmla="val -22980"/>
              <a:gd name="adj5" fmla="val 6678"/>
              <a:gd name="adj6" fmla="val -46969"/>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份地</a:t>
            </a:r>
            <a:endParaRPr lang="zh-CN" altLang="en-US" b="1" dirty="0">
              <a:solidFill>
                <a:schemeClr val="tx1"/>
              </a:solidFill>
            </a:endParaRPr>
          </a:p>
        </p:txBody>
      </p:sp>
      <p:sp>
        <p:nvSpPr>
          <p:cNvPr id="36" name="线形标注 2 35"/>
          <p:cNvSpPr/>
          <p:nvPr/>
        </p:nvSpPr>
        <p:spPr>
          <a:xfrm>
            <a:off x="6804248" y="5949280"/>
            <a:ext cx="936104" cy="288032"/>
          </a:xfrm>
          <a:prstGeom prst="borderCallout2">
            <a:avLst>
              <a:gd name="adj1" fmla="val 51820"/>
              <a:gd name="adj2" fmla="val 205"/>
              <a:gd name="adj3" fmla="val 61740"/>
              <a:gd name="adj4" fmla="val -22980"/>
              <a:gd name="adj5" fmla="val -178509"/>
              <a:gd name="adj6" fmla="val -40678"/>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公用地</a:t>
            </a:r>
            <a:endParaRPr lang="zh-CN" altLang="en-US" b="1" dirty="0">
              <a:solidFill>
                <a:schemeClr val="tx1"/>
              </a:solidFill>
            </a:endParaRPr>
          </a:p>
        </p:txBody>
      </p:sp>
      <p:sp>
        <p:nvSpPr>
          <p:cNvPr id="31" name="任意多边形 30"/>
          <p:cNvSpPr/>
          <p:nvPr/>
        </p:nvSpPr>
        <p:spPr>
          <a:xfrm rot="689455" flipH="1" flipV="1">
            <a:off x="3169381" y="4068375"/>
            <a:ext cx="541521" cy="1154323"/>
          </a:xfrm>
          <a:custGeom>
            <a:avLst/>
            <a:gdLst>
              <a:gd name="connsiteX0" fmla="*/ 0 w 1228725"/>
              <a:gd name="connsiteY0" fmla="*/ 1676400 h 1698625"/>
              <a:gd name="connsiteX1" fmla="*/ 590550 w 1228725"/>
              <a:gd name="connsiteY1" fmla="*/ 1457325 h 1698625"/>
              <a:gd name="connsiteX2" fmla="*/ 714375 w 1228725"/>
              <a:gd name="connsiteY2" fmla="*/ 228600 h 1698625"/>
              <a:gd name="connsiteX3" fmla="*/ 1228725 w 1228725"/>
              <a:gd name="connsiteY3" fmla="*/ 85725 h 1698625"/>
              <a:gd name="connsiteX4" fmla="*/ 1228725 w 1228725"/>
              <a:gd name="connsiteY4" fmla="*/ 85725 h 16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1698625">
                <a:moveTo>
                  <a:pt x="0" y="1676400"/>
                </a:moveTo>
                <a:cubicBezTo>
                  <a:pt x="235744" y="1687512"/>
                  <a:pt x="471488" y="1698625"/>
                  <a:pt x="590550" y="1457325"/>
                </a:cubicBezTo>
                <a:cubicBezTo>
                  <a:pt x="709613" y="1216025"/>
                  <a:pt x="608013" y="457200"/>
                  <a:pt x="714375" y="228600"/>
                </a:cubicBezTo>
                <a:cubicBezTo>
                  <a:pt x="820738" y="0"/>
                  <a:pt x="1228725" y="85725"/>
                  <a:pt x="1228725" y="85725"/>
                </a:cubicBezTo>
                <a:lnTo>
                  <a:pt x="1228725" y="85725"/>
                </a:lnTo>
              </a:path>
            </a:pathLst>
          </a:custGeom>
          <a:noFill/>
          <a:ln w="28575">
            <a:solidFill>
              <a:srgbClr val="9933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37" name="组合 36"/>
          <p:cNvGrpSpPr/>
          <p:nvPr/>
        </p:nvGrpSpPr>
        <p:grpSpPr>
          <a:xfrm>
            <a:off x="2627783" y="4869160"/>
            <a:ext cx="792088" cy="504056"/>
            <a:chOff x="1763688" y="2852936"/>
            <a:chExt cx="1376624" cy="504056"/>
          </a:xfrm>
        </p:grpSpPr>
        <p:sp>
          <p:nvSpPr>
            <p:cNvPr id="38" name="六边形 37"/>
            <p:cNvSpPr/>
            <p:nvPr/>
          </p:nvSpPr>
          <p:spPr>
            <a:xfrm>
              <a:off x="1763688" y="2852936"/>
              <a:ext cx="1101298" cy="504056"/>
            </a:xfrm>
            <a:prstGeom prst="hexagon">
              <a:avLst/>
            </a:prstGeom>
            <a:solidFill>
              <a:srgbClr val="99336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39" name="TextBox 38"/>
            <p:cNvSpPr txBox="1"/>
            <p:nvPr/>
          </p:nvSpPr>
          <p:spPr>
            <a:xfrm>
              <a:off x="1763689" y="2915652"/>
              <a:ext cx="1376623" cy="369332"/>
            </a:xfrm>
            <a:prstGeom prst="rect">
              <a:avLst/>
            </a:prstGeom>
            <a:noFill/>
          </p:spPr>
          <p:txBody>
            <a:bodyPr wrap="square" rtlCol="0">
              <a:spAutoFit/>
            </a:bodyPr>
            <a:lstStyle/>
            <a:p>
              <a:r>
                <a:rPr lang="zh-CN" altLang="en-US" b="1" dirty="0" smtClean="0">
                  <a:solidFill>
                    <a:schemeClr val="bg1"/>
                  </a:solidFill>
                </a:rPr>
                <a:t>关系</a:t>
              </a:r>
              <a:endParaRPr lang="zh-CN" altLang="en-US" b="1" dirty="0">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left)">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left)">
                                      <p:cBhvr>
                                        <p:cTn id="1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5" grpId="0" animBg="1"/>
      <p:bldP spid="3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1520" y="908720"/>
            <a:ext cx="1368152" cy="43204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rPr>
              <a:t>直领地</a:t>
            </a:r>
            <a:endParaRPr lang="zh-CN" altLang="en-US" sz="2400" b="1" dirty="0">
              <a:solidFill>
                <a:schemeClr val="tx1"/>
              </a:solidFill>
            </a:endParaRPr>
          </a:p>
        </p:txBody>
      </p:sp>
      <p:sp>
        <p:nvSpPr>
          <p:cNvPr id="4" name="矩形 3"/>
          <p:cNvSpPr/>
          <p:nvPr/>
        </p:nvSpPr>
        <p:spPr>
          <a:xfrm>
            <a:off x="251520" y="1772816"/>
            <a:ext cx="1368152" cy="43204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rPr>
              <a:t>份地</a:t>
            </a:r>
            <a:endParaRPr lang="zh-CN" altLang="en-US" sz="2400" b="1" dirty="0">
              <a:solidFill>
                <a:schemeClr val="tx1"/>
              </a:solidFill>
            </a:endParaRPr>
          </a:p>
        </p:txBody>
      </p:sp>
      <p:sp>
        <p:nvSpPr>
          <p:cNvPr id="5" name="矩形 4"/>
          <p:cNvSpPr/>
          <p:nvPr/>
        </p:nvSpPr>
        <p:spPr>
          <a:xfrm>
            <a:off x="251520" y="2564904"/>
            <a:ext cx="1368152" cy="43204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rPr>
              <a:t>公用地</a:t>
            </a:r>
            <a:endParaRPr lang="zh-CN" altLang="en-US" sz="2400" b="1" dirty="0">
              <a:solidFill>
                <a:schemeClr val="tx1"/>
              </a:solidFill>
            </a:endParaRPr>
          </a:p>
        </p:txBody>
      </p:sp>
      <p:sp>
        <p:nvSpPr>
          <p:cNvPr id="18" name="TextBox 17"/>
          <p:cNvSpPr txBox="1"/>
          <p:nvPr/>
        </p:nvSpPr>
        <p:spPr>
          <a:xfrm>
            <a:off x="1763688" y="836712"/>
            <a:ext cx="7128792" cy="707886"/>
          </a:xfrm>
          <a:prstGeom prst="rect">
            <a:avLst/>
          </a:prstGeom>
          <a:noFill/>
        </p:spPr>
        <p:txBody>
          <a:bodyPr wrap="square" rtlCol="0">
            <a:spAutoFit/>
          </a:bodyPr>
          <a:lstStyle/>
          <a:p>
            <a:r>
              <a:rPr lang="zh-CN" altLang="en-US" sz="2000" b="1" dirty="0" smtClean="0">
                <a:latin typeface="+mn-ea"/>
              </a:rPr>
              <a:t>    </a:t>
            </a:r>
            <a:r>
              <a:rPr lang="zh-CN" altLang="en-US" sz="2000" b="1" dirty="0" smtClean="0">
                <a:latin typeface="微软雅黑" pitchFamily="34" charset="-122"/>
                <a:ea typeface="微软雅黑" pitchFamily="34" charset="-122"/>
              </a:rPr>
              <a:t>领主自己保留，直接经营。通常占庄园全部可耕地的</a:t>
            </a:r>
            <a:r>
              <a:rPr lang="en-US" altLang="zh-CN" sz="2000" b="1" dirty="0" smtClean="0">
                <a:latin typeface="微软雅黑" pitchFamily="34" charset="-122"/>
                <a:ea typeface="微软雅黑" pitchFamily="34" charset="-122"/>
              </a:rPr>
              <a:t>1/3</a:t>
            </a:r>
            <a:r>
              <a:rPr lang="zh-CN" altLang="en-US" sz="2000" b="1" dirty="0" smtClean="0">
                <a:latin typeface="微软雅黑" pitchFamily="34" charset="-122"/>
                <a:ea typeface="微软雅黑" pitchFamily="34" charset="-122"/>
              </a:rPr>
              <a:t>到</a:t>
            </a:r>
            <a:r>
              <a:rPr lang="en-US" altLang="zh-CN" sz="2000" b="1" dirty="0" smtClean="0">
                <a:latin typeface="微软雅黑" pitchFamily="34" charset="-122"/>
                <a:ea typeface="微软雅黑" pitchFamily="34" charset="-122"/>
              </a:rPr>
              <a:t>1/2</a:t>
            </a:r>
            <a:r>
              <a:rPr lang="zh-CN" altLang="en-US" sz="2000" b="1" dirty="0" smtClean="0">
                <a:latin typeface="微软雅黑" pitchFamily="34" charset="-122"/>
                <a:ea typeface="微软雅黑" pitchFamily="34" charset="-122"/>
              </a:rPr>
              <a:t>。</a:t>
            </a:r>
            <a:endParaRPr lang="zh-CN" altLang="en-US" sz="2000" b="1" dirty="0">
              <a:latin typeface="微软雅黑" pitchFamily="34" charset="-122"/>
              <a:ea typeface="微软雅黑" pitchFamily="34" charset="-122"/>
            </a:endParaRPr>
          </a:p>
        </p:txBody>
      </p:sp>
      <p:sp>
        <p:nvSpPr>
          <p:cNvPr id="19" name="TextBox 18"/>
          <p:cNvSpPr txBox="1"/>
          <p:nvPr/>
        </p:nvSpPr>
        <p:spPr>
          <a:xfrm>
            <a:off x="1835696" y="1772816"/>
            <a:ext cx="7056784" cy="400110"/>
          </a:xfrm>
          <a:prstGeom prst="rect">
            <a:avLst/>
          </a:prstGeom>
          <a:noFill/>
        </p:spPr>
        <p:txBody>
          <a:bodyPr wrap="square" rtlCol="0">
            <a:spAutoFit/>
          </a:bodyPr>
          <a:lstStyle/>
          <a:p>
            <a:r>
              <a:rPr lang="zh-CN" altLang="en-US" sz="2000" b="1" dirty="0" smtClean="0">
                <a:latin typeface="+mn-ea"/>
              </a:rPr>
              <a:t>    </a:t>
            </a:r>
            <a:r>
              <a:rPr lang="zh-CN" altLang="en-US" sz="2000" b="1" dirty="0" smtClean="0">
                <a:latin typeface="微软雅黑" pitchFamily="34" charset="-122"/>
                <a:ea typeface="微软雅黑" pitchFamily="34" charset="-122"/>
              </a:rPr>
              <a:t>除直领地外剩下的耕地。</a:t>
            </a:r>
            <a:endParaRPr lang="zh-CN" altLang="en-US" sz="2000" b="1" dirty="0">
              <a:latin typeface="微软雅黑" pitchFamily="34" charset="-122"/>
              <a:ea typeface="微软雅黑" pitchFamily="34" charset="-122"/>
            </a:endParaRPr>
          </a:p>
        </p:txBody>
      </p:sp>
      <p:sp>
        <p:nvSpPr>
          <p:cNvPr id="20" name="TextBox 19"/>
          <p:cNvSpPr txBox="1"/>
          <p:nvPr/>
        </p:nvSpPr>
        <p:spPr>
          <a:xfrm>
            <a:off x="1763688" y="2564904"/>
            <a:ext cx="7128792" cy="400110"/>
          </a:xfrm>
          <a:prstGeom prst="rect">
            <a:avLst/>
          </a:prstGeom>
          <a:noFill/>
        </p:spPr>
        <p:txBody>
          <a:bodyPr wrap="square" rtlCol="0">
            <a:spAutoFit/>
          </a:bodyPr>
          <a:lstStyle/>
          <a:p>
            <a:r>
              <a:rPr lang="zh-CN" altLang="en-US" sz="2000" b="1" dirty="0" smtClean="0">
                <a:latin typeface="+mn-ea"/>
              </a:rPr>
              <a:t>    </a:t>
            </a:r>
            <a:r>
              <a:rPr lang="zh-CN" altLang="en-US" sz="2000" b="1" dirty="0" smtClean="0">
                <a:latin typeface="微软雅黑" pitchFamily="34" charset="-122"/>
                <a:ea typeface="微软雅黑" pitchFamily="34" charset="-122"/>
              </a:rPr>
              <a:t>庄园周围的林地、荒地等。</a:t>
            </a:r>
            <a:endParaRPr lang="zh-CN" altLang="en-US" sz="2000" b="1" dirty="0">
              <a:latin typeface="微软雅黑" pitchFamily="34" charset="-122"/>
              <a:ea typeface="微软雅黑" pitchFamily="34" charset="-122"/>
            </a:endParaRPr>
          </a:p>
        </p:txBody>
      </p:sp>
      <p:sp>
        <p:nvSpPr>
          <p:cNvPr id="23" name="TextBox 22"/>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
        <p:nvSpPr>
          <p:cNvPr id="24" name="矩形 23"/>
          <p:cNvSpPr/>
          <p:nvPr/>
        </p:nvSpPr>
        <p:spPr>
          <a:xfrm>
            <a:off x="683568" y="5301208"/>
            <a:ext cx="7992888" cy="954107"/>
          </a:xfrm>
          <a:prstGeom prst="rect">
            <a:avLst/>
          </a:prstGeom>
        </p:spPr>
        <p:txBody>
          <a:bodyPr wrap="square">
            <a:spAutoFit/>
          </a:bodyPr>
          <a:lstStyle/>
          <a:p>
            <a:r>
              <a:rPr lang="zh-CN" altLang="en-US" sz="2800" b="1" dirty="0" smtClean="0">
                <a:ln w="3175">
                  <a:solidFill>
                    <a:schemeClr val="accent6">
                      <a:lumMod val="75000"/>
                    </a:schemeClr>
                  </a:solidFill>
                </a:ln>
                <a:solidFill>
                  <a:srgbClr val="FF0000"/>
                </a:solidFill>
                <a:effectLst>
                  <a:outerShdw blurRad="38100" dist="38100" dir="2700000" algn="tl">
                    <a:srgbClr val="000000">
                      <a:alpha val="43137"/>
                    </a:srgbClr>
                  </a:outerShdw>
                </a:effectLst>
                <a:latin typeface="楷体" pitchFamily="49" charset="-122"/>
                <a:ea typeface="楷体" pitchFamily="49" charset="-122"/>
              </a:rPr>
              <a:t>    同学们能试着自己绘制一幅欧洲中世纪庄园平面图吗？</a:t>
            </a:r>
            <a:endParaRPr lang="zh-CN" altLang="en-US" sz="2800" dirty="0">
              <a:ln w="3175">
                <a:solidFill>
                  <a:schemeClr val="accent6">
                    <a:lumMod val="75000"/>
                  </a:schemeClr>
                </a:solidFill>
              </a:ln>
              <a:solidFill>
                <a:srgbClr val="FF0000"/>
              </a:solidFill>
              <a:effectLst>
                <a:outerShdw blurRad="38100" dist="38100" dir="2700000" algn="tl">
                  <a:srgbClr val="000000">
                    <a:alpha val="43137"/>
                  </a:srgbClr>
                </a:outerShdw>
              </a:effectLst>
              <a:latin typeface="楷体" pitchFamily="49" charset="-122"/>
              <a:ea typeface="楷体" pitchFamily="49" charset="-122"/>
            </a:endParaRPr>
          </a:p>
        </p:txBody>
      </p:sp>
      <p:pic>
        <p:nvPicPr>
          <p:cNvPr id="26" name="图片 25" descr="2012817145533.jpg"/>
          <p:cNvPicPr>
            <a:picLocks noChangeAspect="1"/>
          </p:cNvPicPr>
          <p:nvPr/>
        </p:nvPicPr>
        <p:blipFill>
          <a:blip r:embed="rId2" cstate="print"/>
          <a:srcRect t="32236"/>
          <a:stretch>
            <a:fillRect/>
          </a:stretch>
        </p:blipFill>
        <p:spPr>
          <a:xfrm>
            <a:off x="1979712" y="3068960"/>
            <a:ext cx="4988374" cy="222061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box(out)">
                                      <p:cBhvr>
                                        <p:cTn id="2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4"/>
          <p:cNvGrpSpPr/>
          <p:nvPr/>
        </p:nvGrpSpPr>
        <p:grpSpPr>
          <a:xfrm>
            <a:off x="1691680" y="620688"/>
            <a:ext cx="5328592" cy="5544616"/>
            <a:chOff x="4613211" y="764704"/>
            <a:chExt cx="4530789" cy="4824536"/>
          </a:xfrm>
        </p:grpSpPr>
        <p:pic>
          <p:nvPicPr>
            <p:cNvPr id="2050" name="Picture 2" descr="https://timgsa.baidu.com/timg?image&amp;quality=80&amp;size=b9999_10000&amp;sec=1525491930203&amp;di=29f076cb61af2b21e59ce4b05a992107&amp;imgtype=0&amp;src=http%3A%2F%2Fwww.xinfajia.net%2FUserFiles%2FImage%2F333%25282%2529.JPG"/>
            <p:cNvPicPr>
              <a:picLocks noChangeAspect="1" noChangeArrowheads="1"/>
            </p:cNvPicPr>
            <p:nvPr/>
          </p:nvPicPr>
          <p:blipFill>
            <a:blip r:embed="rId2" cstate="print"/>
            <a:srcRect l="2616" b="417"/>
            <a:stretch>
              <a:fillRect/>
            </a:stretch>
          </p:blipFill>
          <p:spPr bwMode="auto">
            <a:xfrm>
              <a:off x="4613211" y="764704"/>
              <a:ext cx="4530789" cy="4320480"/>
            </a:xfrm>
            <a:prstGeom prst="rect">
              <a:avLst/>
            </a:prstGeom>
            <a:noFill/>
          </p:spPr>
        </p:pic>
        <p:grpSp>
          <p:nvGrpSpPr>
            <p:cNvPr id="6" name="组合 15"/>
            <p:cNvGrpSpPr/>
            <p:nvPr/>
          </p:nvGrpSpPr>
          <p:grpSpPr>
            <a:xfrm>
              <a:off x="5364088" y="5157192"/>
              <a:ext cx="1440160" cy="432048"/>
              <a:chOff x="4932040" y="5157192"/>
              <a:chExt cx="1440160" cy="432048"/>
            </a:xfrm>
          </p:grpSpPr>
          <p:sp>
            <p:nvSpPr>
              <p:cNvPr id="14" name="矩形 13"/>
              <p:cNvSpPr/>
              <p:nvPr/>
            </p:nvSpPr>
            <p:spPr>
              <a:xfrm>
                <a:off x="4932040" y="5157192"/>
                <a:ext cx="1440160" cy="432048"/>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          直领地</a:t>
                </a:r>
                <a:endParaRPr lang="zh-CN" altLang="en-US" b="1" dirty="0">
                  <a:solidFill>
                    <a:schemeClr val="tx1"/>
                  </a:solidFill>
                </a:endParaRPr>
              </a:p>
            </p:txBody>
          </p:sp>
          <p:sp>
            <p:nvSpPr>
              <p:cNvPr id="8" name="矩形 7"/>
              <p:cNvSpPr/>
              <p:nvPr/>
            </p:nvSpPr>
            <p:spPr>
              <a:xfrm>
                <a:off x="5076056" y="5301208"/>
                <a:ext cx="432048" cy="144016"/>
              </a:xfrm>
              <a:prstGeom prst="rect">
                <a:avLst/>
              </a:prstGeom>
              <a:solidFill>
                <a:schemeClr val="tx1">
                  <a:lumMod val="75000"/>
                  <a:lumOff val="2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grpSp>
        <p:grpSp>
          <p:nvGrpSpPr>
            <p:cNvPr id="7" name="组合 16"/>
            <p:cNvGrpSpPr/>
            <p:nvPr/>
          </p:nvGrpSpPr>
          <p:grpSpPr>
            <a:xfrm>
              <a:off x="7380312" y="5157192"/>
              <a:ext cx="1440160" cy="432048"/>
              <a:chOff x="6732240" y="5157192"/>
              <a:chExt cx="1440160" cy="432048"/>
            </a:xfrm>
          </p:grpSpPr>
          <p:sp>
            <p:nvSpPr>
              <p:cNvPr id="15" name="矩形 14"/>
              <p:cNvSpPr/>
              <p:nvPr/>
            </p:nvSpPr>
            <p:spPr>
              <a:xfrm>
                <a:off x="6732240" y="5157192"/>
                <a:ext cx="1440160" cy="432048"/>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          份地</a:t>
                </a:r>
                <a:endParaRPr lang="zh-CN" altLang="en-US" b="1" dirty="0">
                  <a:solidFill>
                    <a:schemeClr val="tx1"/>
                  </a:solidFill>
                </a:endParaRPr>
              </a:p>
            </p:txBody>
          </p:sp>
          <p:pic>
            <p:nvPicPr>
              <p:cNvPr id="13" name="Picture 2" descr="https://timgsa.baidu.com/timg?image&amp;quality=80&amp;size=b9999_10000&amp;sec=1525491930203&amp;di=29f076cb61af2b21e59ce4b05a992107&amp;imgtype=0&amp;src=http%3A%2F%2Fwww.xinfajia.net%2FUserFiles%2FImage%2F333%25282%2529.JPG"/>
              <p:cNvPicPr>
                <a:picLocks noChangeAspect="1" noChangeArrowheads="1"/>
              </p:cNvPicPr>
              <p:nvPr/>
            </p:nvPicPr>
            <p:blipFill>
              <a:blip r:embed="rId2" cstate="print"/>
              <a:srcRect l="30476" t="44619" r="61786" b="50402"/>
              <a:stretch>
                <a:fillRect/>
              </a:stretch>
            </p:blipFill>
            <p:spPr bwMode="auto">
              <a:xfrm flipV="1">
                <a:off x="6876256" y="5301208"/>
                <a:ext cx="504056" cy="144016"/>
              </a:xfrm>
              <a:prstGeom prst="rect">
                <a:avLst/>
              </a:prstGeom>
              <a:noFill/>
            </p:spPr>
          </p:pic>
        </p:grpSp>
      </p:grpSp>
      <p:sp>
        <p:nvSpPr>
          <p:cNvPr id="23" name="TextBox 22"/>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Righ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620688"/>
            <a:ext cx="3600400"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800" b="1" dirty="0" smtClean="0">
                <a:solidFill>
                  <a:srgbClr val="C00000"/>
                </a:solidFill>
              </a:rPr>
              <a:t>思维导图：西欧庄园</a:t>
            </a:r>
            <a:endParaRPr lang="zh-CN" altLang="en-US" sz="2800" b="1" dirty="0">
              <a:solidFill>
                <a:srgbClr val="C00000"/>
              </a:solidFill>
            </a:endParaRPr>
          </a:p>
        </p:txBody>
      </p:sp>
      <p:sp>
        <p:nvSpPr>
          <p:cNvPr id="3" name="TextBox 2"/>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
        <p:nvSpPr>
          <p:cNvPr id="6" name="TextBox 5"/>
          <p:cNvSpPr txBox="1"/>
          <p:nvPr/>
        </p:nvSpPr>
        <p:spPr>
          <a:xfrm>
            <a:off x="683568" y="1268760"/>
            <a:ext cx="3240360" cy="461665"/>
          </a:xfrm>
          <a:prstGeom prst="rect">
            <a:avLst/>
          </a:prstGeom>
          <a:noFill/>
        </p:spPr>
        <p:txBody>
          <a:bodyPr wrap="square" rtlCol="0">
            <a:spAutoFit/>
          </a:bodyPr>
          <a:lstStyle/>
          <a:p>
            <a:r>
              <a:rPr lang="zh-CN" altLang="en-US" sz="2400" b="1" dirty="0" smtClean="0">
                <a:solidFill>
                  <a:srgbClr val="000099"/>
                </a:solidFill>
              </a:rPr>
              <a:t>使用联想：</a:t>
            </a:r>
            <a:endParaRPr lang="zh-CN" altLang="en-US" sz="2400" b="1" dirty="0">
              <a:solidFill>
                <a:srgbClr val="000099"/>
              </a:solidFill>
            </a:endParaRPr>
          </a:p>
        </p:txBody>
      </p:sp>
      <p:sp>
        <p:nvSpPr>
          <p:cNvPr id="12" name="任意多边形 11"/>
          <p:cNvSpPr/>
          <p:nvPr/>
        </p:nvSpPr>
        <p:spPr>
          <a:xfrm>
            <a:off x="4788023" y="2348880"/>
            <a:ext cx="648073" cy="1554609"/>
          </a:xfrm>
          <a:custGeom>
            <a:avLst/>
            <a:gdLst>
              <a:gd name="connsiteX0" fmla="*/ 0 w 1228725"/>
              <a:gd name="connsiteY0" fmla="*/ 1676400 h 1698625"/>
              <a:gd name="connsiteX1" fmla="*/ 590550 w 1228725"/>
              <a:gd name="connsiteY1" fmla="*/ 1457325 h 1698625"/>
              <a:gd name="connsiteX2" fmla="*/ 714375 w 1228725"/>
              <a:gd name="connsiteY2" fmla="*/ 228600 h 1698625"/>
              <a:gd name="connsiteX3" fmla="*/ 1228725 w 1228725"/>
              <a:gd name="connsiteY3" fmla="*/ 85725 h 1698625"/>
              <a:gd name="connsiteX4" fmla="*/ 1228725 w 1228725"/>
              <a:gd name="connsiteY4" fmla="*/ 85725 h 16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1698625">
                <a:moveTo>
                  <a:pt x="0" y="1676400"/>
                </a:moveTo>
                <a:cubicBezTo>
                  <a:pt x="235744" y="1687512"/>
                  <a:pt x="471488" y="1698625"/>
                  <a:pt x="590550" y="1457325"/>
                </a:cubicBezTo>
                <a:cubicBezTo>
                  <a:pt x="709613" y="1216025"/>
                  <a:pt x="608013" y="457200"/>
                  <a:pt x="714375" y="228600"/>
                </a:cubicBezTo>
                <a:cubicBezTo>
                  <a:pt x="820738" y="0"/>
                  <a:pt x="1228725" y="85725"/>
                  <a:pt x="1228725" y="85725"/>
                </a:cubicBezTo>
                <a:lnTo>
                  <a:pt x="1228725" y="85725"/>
                </a:lnTo>
              </a:path>
            </a:pathLst>
          </a:custGeom>
          <a:ln w="28575">
            <a:solidFill>
              <a:srgbClr val="0000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任意多边形 12"/>
          <p:cNvSpPr/>
          <p:nvPr/>
        </p:nvSpPr>
        <p:spPr>
          <a:xfrm flipV="1">
            <a:off x="4932040" y="4055888"/>
            <a:ext cx="864097" cy="1389335"/>
          </a:xfrm>
          <a:custGeom>
            <a:avLst/>
            <a:gdLst>
              <a:gd name="connsiteX0" fmla="*/ 0 w 1228725"/>
              <a:gd name="connsiteY0" fmla="*/ 1676400 h 1698625"/>
              <a:gd name="connsiteX1" fmla="*/ 590550 w 1228725"/>
              <a:gd name="connsiteY1" fmla="*/ 1457325 h 1698625"/>
              <a:gd name="connsiteX2" fmla="*/ 714375 w 1228725"/>
              <a:gd name="connsiteY2" fmla="*/ 228600 h 1698625"/>
              <a:gd name="connsiteX3" fmla="*/ 1228725 w 1228725"/>
              <a:gd name="connsiteY3" fmla="*/ 85725 h 1698625"/>
              <a:gd name="connsiteX4" fmla="*/ 1228725 w 1228725"/>
              <a:gd name="connsiteY4" fmla="*/ 85725 h 16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1698625">
                <a:moveTo>
                  <a:pt x="0" y="1676400"/>
                </a:moveTo>
                <a:cubicBezTo>
                  <a:pt x="235744" y="1687512"/>
                  <a:pt x="471488" y="1698625"/>
                  <a:pt x="590550" y="1457325"/>
                </a:cubicBezTo>
                <a:cubicBezTo>
                  <a:pt x="709613" y="1216025"/>
                  <a:pt x="608013" y="457200"/>
                  <a:pt x="714375" y="228600"/>
                </a:cubicBezTo>
                <a:cubicBezTo>
                  <a:pt x="820738" y="0"/>
                  <a:pt x="1228725" y="85725"/>
                  <a:pt x="1228725" y="85725"/>
                </a:cubicBezTo>
                <a:lnTo>
                  <a:pt x="1228725" y="85725"/>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任意多边形 13"/>
          <p:cNvSpPr/>
          <p:nvPr/>
        </p:nvSpPr>
        <p:spPr>
          <a:xfrm>
            <a:off x="2588146" y="2915097"/>
            <a:ext cx="1047750" cy="987424"/>
          </a:xfrm>
          <a:custGeom>
            <a:avLst/>
            <a:gdLst>
              <a:gd name="connsiteX0" fmla="*/ 1047750 w 1047750"/>
              <a:gd name="connsiteY0" fmla="*/ 874712 h 987424"/>
              <a:gd name="connsiteX1" fmla="*/ 542925 w 1047750"/>
              <a:gd name="connsiteY1" fmla="*/ 865187 h 987424"/>
              <a:gd name="connsiteX2" fmla="*/ 333375 w 1047750"/>
              <a:gd name="connsiteY2" fmla="*/ 141287 h 987424"/>
              <a:gd name="connsiteX3" fmla="*/ 0 w 1047750"/>
              <a:gd name="connsiteY3" fmla="*/ 17462 h 987424"/>
              <a:gd name="connsiteX4" fmla="*/ 0 w 1047750"/>
              <a:gd name="connsiteY4" fmla="*/ 17462 h 987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987424">
                <a:moveTo>
                  <a:pt x="1047750" y="874712"/>
                </a:moveTo>
                <a:cubicBezTo>
                  <a:pt x="854868" y="931068"/>
                  <a:pt x="661987" y="987424"/>
                  <a:pt x="542925" y="865187"/>
                </a:cubicBezTo>
                <a:cubicBezTo>
                  <a:pt x="423863" y="742950"/>
                  <a:pt x="423863" y="282575"/>
                  <a:pt x="333375" y="141287"/>
                </a:cubicBezTo>
                <a:cubicBezTo>
                  <a:pt x="242888" y="0"/>
                  <a:pt x="0" y="17462"/>
                  <a:pt x="0" y="17462"/>
                </a:cubicBezTo>
                <a:lnTo>
                  <a:pt x="0" y="17462"/>
                </a:lnTo>
              </a:path>
            </a:pathLst>
          </a:custGeom>
          <a:noFill/>
          <a:ln w="28575">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rgbClr val="008000"/>
              </a:solidFill>
            </a:endParaRPr>
          </a:p>
        </p:txBody>
      </p:sp>
      <p:grpSp>
        <p:nvGrpSpPr>
          <p:cNvPr id="4" name="组合 19"/>
          <p:cNvGrpSpPr/>
          <p:nvPr/>
        </p:nvGrpSpPr>
        <p:grpSpPr>
          <a:xfrm>
            <a:off x="3491880" y="2794620"/>
            <a:ext cx="1584176" cy="1498476"/>
            <a:chOff x="3491880" y="2794620"/>
            <a:chExt cx="1584176" cy="1498476"/>
          </a:xfrm>
        </p:grpSpPr>
        <p:pic>
          <p:nvPicPr>
            <p:cNvPr id="18" name="图片 17" descr="timg (1).jpg"/>
            <p:cNvPicPr>
              <a:picLocks noChangeAspect="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blip>
            <a:srcRect b="3910"/>
            <a:stretch>
              <a:fillRect/>
            </a:stretch>
          </p:blipFill>
          <p:spPr>
            <a:xfrm>
              <a:off x="3491880" y="2794620"/>
              <a:ext cx="1443578" cy="1498476"/>
            </a:xfrm>
            <a:prstGeom prst="rect">
              <a:avLst/>
            </a:prstGeom>
          </p:spPr>
        </p:pic>
        <p:sp>
          <p:nvSpPr>
            <p:cNvPr id="19" name="TextBox 18"/>
            <p:cNvSpPr txBox="1"/>
            <p:nvPr/>
          </p:nvSpPr>
          <p:spPr>
            <a:xfrm>
              <a:off x="3563888" y="3717032"/>
              <a:ext cx="1512168" cy="400110"/>
            </a:xfrm>
            <a:prstGeom prst="rect">
              <a:avLst/>
            </a:prstGeom>
            <a:noFill/>
          </p:spPr>
          <p:txBody>
            <a:bodyPr wrap="square" rtlCol="0">
              <a:spAutoFit/>
            </a:bodyPr>
            <a:lstStyle/>
            <a:p>
              <a:r>
                <a:rPr lang="zh-CN" altLang="en-US" sz="2000" b="1" dirty="0" smtClean="0">
                  <a:latin typeface="黑体" pitchFamily="49" charset="-122"/>
                  <a:ea typeface="黑体" pitchFamily="49" charset="-122"/>
                </a:rPr>
                <a:t>西欧庄园</a:t>
              </a:r>
              <a:endParaRPr lang="zh-CN" altLang="en-US" sz="2000" b="1" dirty="0">
                <a:latin typeface="黑体" pitchFamily="49" charset="-122"/>
                <a:ea typeface="黑体" pitchFamily="49" charset="-122"/>
              </a:endParaRPr>
            </a:p>
          </p:txBody>
        </p:sp>
      </p:grpSp>
      <p:grpSp>
        <p:nvGrpSpPr>
          <p:cNvPr id="5" name="组合 24"/>
          <p:cNvGrpSpPr/>
          <p:nvPr/>
        </p:nvGrpSpPr>
        <p:grpSpPr>
          <a:xfrm>
            <a:off x="5436096" y="2204864"/>
            <a:ext cx="936104" cy="504056"/>
            <a:chOff x="5436096" y="2204864"/>
            <a:chExt cx="936104" cy="504056"/>
          </a:xfrm>
        </p:grpSpPr>
        <p:sp>
          <p:nvSpPr>
            <p:cNvPr id="15" name="六边形 14"/>
            <p:cNvSpPr/>
            <p:nvPr/>
          </p:nvSpPr>
          <p:spPr>
            <a:xfrm>
              <a:off x="5436096" y="2204864"/>
              <a:ext cx="648072" cy="504056"/>
            </a:xfrm>
            <a:prstGeom prst="hexagon">
              <a:avLst/>
            </a:prstGeom>
            <a:solidFill>
              <a:srgbClr val="00009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21" name="TextBox 20"/>
            <p:cNvSpPr txBox="1"/>
            <p:nvPr/>
          </p:nvSpPr>
          <p:spPr>
            <a:xfrm>
              <a:off x="5436096" y="2267580"/>
              <a:ext cx="936104" cy="369332"/>
            </a:xfrm>
            <a:prstGeom prst="rect">
              <a:avLst/>
            </a:prstGeom>
            <a:noFill/>
          </p:spPr>
          <p:txBody>
            <a:bodyPr wrap="square" rtlCol="0">
              <a:spAutoFit/>
            </a:bodyPr>
            <a:lstStyle/>
            <a:p>
              <a:r>
                <a:rPr lang="zh-CN" altLang="en-US" b="1" dirty="0" smtClean="0">
                  <a:solidFill>
                    <a:schemeClr val="bg1"/>
                  </a:solidFill>
                </a:rPr>
                <a:t>人员</a:t>
              </a:r>
              <a:endParaRPr lang="zh-CN" altLang="en-US" b="1" dirty="0">
                <a:solidFill>
                  <a:schemeClr val="bg1"/>
                </a:solidFill>
              </a:endParaRPr>
            </a:p>
          </p:txBody>
        </p:sp>
      </p:grpSp>
      <p:grpSp>
        <p:nvGrpSpPr>
          <p:cNvPr id="7" name="组合 23"/>
          <p:cNvGrpSpPr/>
          <p:nvPr/>
        </p:nvGrpSpPr>
        <p:grpSpPr>
          <a:xfrm>
            <a:off x="5796136" y="5157192"/>
            <a:ext cx="936104" cy="504056"/>
            <a:chOff x="5796136" y="5157192"/>
            <a:chExt cx="936104" cy="504056"/>
          </a:xfrm>
        </p:grpSpPr>
        <p:sp>
          <p:nvSpPr>
            <p:cNvPr id="22" name="六边形 21"/>
            <p:cNvSpPr/>
            <p:nvPr/>
          </p:nvSpPr>
          <p:spPr>
            <a:xfrm>
              <a:off x="5796136" y="5157192"/>
              <a:ext cx="648072" cy="504056"/>
            </a:xfrm>
            <a:prstGeom prst="hexagon">
              <a:avLst/>
            </a:prstGeom>
            <a:solidFill>
              <a:srgbClr val="FF0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23" name="TextBox 22"/>
            <p:cNvSpPr txBox="1"/>
            <p:nvPr/>
          </p:nvSpPr>
          <p:spPr>
            <a:xfrm>
              <a:off x="5796136" y="5219908"/>
              <a:ext cx="936104" cy="369332"/>
            </a:xfrm>
            <a:prstGeom prst="rect">
              <a:avLst/>
            </a:prstGeom>
            <a:noFill/>
          </p:spPr>
          <p:txBody>
            <a:bodyPr wrap="square" rtlCol="0">
              <a:spAutoFit/>
            </a:bodyPr>
            <a:lstStyle/>
            <a:p>
              <a:r>
                <a:rPr lang="zh-CN" altLang="en-US" b="1" dirty="0" smtClean="0">
                  <a:solidFill>
                    <a:schemeClr val="bg1"/>
                  </a:solidFill>
                </a:rPr>
                <a:t>土地</a:t>
              </a:r>
              <a:endParaRPr lang="zh-CN" altLang="en-US" b="1" dirty="0">
                <a:solidFill>
                  <a:schemeClr val="bg1"/>
                </a:solidFill>
              </a:endParaRPr>
            </a:p>
          </p:txBody>
        </p:sp>
      </p:grpSp>
      <p:sp>
        <p:nvSpPr>
          <p:cNvPr id="26" name="六边形 25"/>
          <p:cNvSpPr/>
          <p:nvPr/>
        </p:nvSpPr>
        <p:spPr>
          <a:xfrm>
            <a:off x="1932484" y="2708920"/>
            <a:ext cx="648072" cy="504056"/>
          </a:xfrm>
          <a:prstGeom prst="hexagon">
            <a:avLst/>
          </a:prstGeom>
          <a:solidFill>
            <a:srgbClr val="008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27" name="TextBox 26"/>
          <p:cNvSpPr txBox="1"/>
          <p:nvPr/>
        </p:nvSpPr>
        <p:spPr>
          <a:xfrm>
            <a:off x="1932484" y="2771636"/>
            <a:ext cx="936104" cy="369332"/>
          </a:xfrm>
          <a:prstGeom prst="rect">
            <a:avLst/>
          </a:prstGeom>
          <a:noFill/>
        </p:spPr>
        <p:txBody>
          <a:bodyPr wrap="square" rtlCol="0">
            <a:spAutoFit/>
          </a:bodyPr>
          <a:lstStyle/>
          <a:p>
            <a:r>
              <a:rPr lang="zh-CN" altLang="en-US" b="1" dirty="0" smtClean="0">
                <a:solidFill>
                  <a:schemeClr val="bg1"/>
                </a:solidFill>
              </a:rPr>
              <a:t>管理</a:t>
            </a:r>
            <a:endParaRPr lang="zh-CN" altLang="en-US" b="1" dirty="0">
              <a:solidFill>
                <a:schemeClr val="bg1"/>
              </a:solidFill>
            </a:endParaRPr>
          </a:p>
        </p:txBody>
      </p:sp>
      <p:sp>
        <p:nvSpPr>
          <p:cNvPr id="20" name="线形标注 2 19"/>
          <p:cNvSpPr/>
          <p:nvPr/>
        </p:nvSpPr>
        <p:spPr>
          <a:xfrm>
            <a:off x="6372200" y="2060848"/>
            <a:ext cx="792088" cy="288032"/>
          </a:xfrm>
          <a:prstGeom prst="borderCallout2">
            <a:avLst>
              <a:gd name="adj1" fmla="val 51820"/>
              <a:gd name="adj2" fmla="val 205"/>
              <a:gd name="adj3" fmla="val 61740"/>
              <a:gd name="adj4" fmla="val -22980"/>
              <a:gd name="adj5" fmla="val 122421"/>
              <a:gd name="adj6" fmla="val -39753"/>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领主</a:t>
            </a:r>
            <a:endParaRPr lang="zh-CN" altLang="en-US" b="1" dirty="0">
              <a:solidFill>
                <a:schemeClr val="tx1"/>
              </a:solidFill>
            </a:endParaRPr>
          </a:p>
        </p:txBody>
      </p:sp>
      <p:sp>
        <p:nvSpPr>
          <p:cNvPr id="28" name="线形标注 2 27"/>
          <p:cNvSpPr/>
          <p:nvPr/>
        </p:nvSpPr>
        <p:spPr>
          <a:xfrm>
            <a:off x="6372200" y="2564904"/>
            <a:ext cx="792088" cy="288032"/>
          </a:xfrm>
          <a:prstGeom prst="borderCallout2">
            <a:avLst>
              <a:gd name="adj1" fmla="val 51820"/>
              <a:gd name="adj2" fmla="val 205"/>
              <a:gd name="adj3" fmla="val 61740"/>
              <a:gd name="adj4" fmla="val -22980"/>
              <a:gd name="adj5" fmla="val -23084"/>
              <a:gd name="adj6" fmla="val -40956"/>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佃农</a:t>
            </a:r>
            <a:endParaRPr lang="zh-CN" altLang="en-US" b="1" dirty="0">
              <a:solidFill>
                <a:schemeClr val="tx1"/>
              </a:solidFill>
            </a:endParaRPr>
          </a:p>
        </p:txBody>
      </p:sp>
      <p:sp>
        <p:nvSpPr>
          <p:cNvPr id="29" name="任意多边形 28"/>
          <p:cNvSpPr/>
          <p:nvPr/>
        </p:nvSpPr>
        <p:spPr>
          <a:xfrm>
            <a:off x="7181850" y="2390775"/>
            <a:ext cx="485775" cy="295275"/>
          </a:xfrm>
          <a:custGeom>
            <a:avLst/>
            <a:gdLst>
              <a:gd name="connsiteX0" fmla="*/ 0 w 485775"/>
              <a:gd name="connsiteY0" fmla="*/ 295275 h 295275"/>
              <a:gd name="connsiteX1" fmla="*/ 161925 w 485775"/>
              <a:gd name="connsiteY1" fmla="*/ 66675 h 295275"/>
              <a:gd name="connsiteX2" fmla="*/ 485775 w 485775"/>
              <a:gd name="connsiteY2" fmla="*/ 0 h 295275"/>
              <a:gd name="connsiteX3" fmla="*/ 485775 w 485775"/>
              <a:gd name="connsiteY3" fmla="*/ 0 h 295275"/>
            </a:gdLst>
            <a:ahLst/>
            <a:cxnLst>
              <a:cxn ang="0">
                <a:pos x="connsiteX0" y="connsiteY0"/>
              </a:cxn>
              <a:cxn ang="0">
                <a:pos x="connsiteX1" y="connsiteY1"/>
              </a:cxn>
              <a:cxn ang="0">
                <a:pos x="connsiteX2" y="connsiteY2"/>
              </a:cxn>
              <a:cxn ang="0">
                <a:pos x="connsiteX3" y="connsiteY3"/>
              </a:cxn>
            </a:cxnLst>
            <a:rect l="l" t="t" r="r" b="b"/>
            <a:pathLst>
              <a:path w="485775" h="295275">
                <a:moveTo>
                  <a:pt x="0" y="295275"/>
                </a:moveTo>
                <a:cubicBezTo>
                  <a:pt x="40481" y="205581"/>
                  <a:pt x="80963" y="115887"/>
                  <a:pt x="161925" y="66675"/>
                </a:cubicBezTo>
                <a:cubicBezTo>
                  <a:pt x="242887" y="17463"/>
                  <a:pt x="485775" y="0"/>
                  <a:pt x="485775" y="0"/>
                </a:cubicBezTo>
                <a:lnTo>
                  <a:pt x="485775" y="0"/>
                </a:lnTo>
              </a:path>
            </a:pathLst>
          </a:custGeom>
          <a:ln w="19050">
            <a:solidFill>
              <a:srgbClr val="000099"/>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任意多边形 29"/>
          <p:cNvSpPr/>
          <p:nvPr/>
        </p:nvSpPr>
        <p:spPr>
          <a:xfrm flipV="1">
            <a:off x="7164288" y="2780928"/>
            <a:ext cx="485775" cy="230510"/>
          </a:xfrm>
          <a:custGeom>
            <a:avLst/>
            <a:gdLst>
              <a:gd name="connsiteX0" fmla="*/ 0 w 485775"/>
              <a:gd name="connsiteY0" fmla="*/ 295275 h 295275"/>
              <a:gd name="connsiteX1" fmla="*/ 161925 w 485775"/>
              <a:gd name="connsiteY1" fmla="*/ 66675 h 295275"/>
              <a:gd name="connsiteX2" fmla="*/ 485775 w 485775"/>
              <a:gd name="connsiteY2" fmla="*/ 0 h 295275"/>
              <a:gd name="connsiteX3" fmla="*/ 485775 w 485775"/>
              <a:gd name="connsiteY3" fmla="*/ 0 h 295275"/>
            </a:gdLst>
            <a:ahLst/>
            <a:cxnLst>
              <a:cxn ang="0">
                <a:pos x="connsiteX0" y="connsiteY0"/>
              </a:cxn>
              <a:cxn ang="0">
                <a:pos x="connsiteX1" y="connsiteY1"/>
              </a:cxn>
              <a:cxn ang="0">
                <a:pos x="connsiteX2" y="connsiteY2"/>
              </a:cxn>
              <a:cxn ang="0">
                <a:pos x="connsiteX3" y="connsiteY3"/>
              </a:cxn>
            </a:cxnLst>
            <a:rect l="l" t="t" r="r" b="b"/>
            <a:pathLst>
              <a:path w="485775" h="295275">
                <a:moveTo>
                  <a:pt x="0" y="295275"/>
                </a:moveTo>
                <a:cubicBezTo>
                  <a:pt x="40481" y="205581"/>
                  <a:pt x="80963" y="115887"/>
                  <a:pt x="161925" y="66675"/>
                </a:cubicBezTo>
                <a:cubicBezTo>
                  <a:pt x="242887" y="17463"/>
                  <a:pt x="485775" y="0"/>
                  <a:pt x="485775" y="0"/>
                </a:cubicBezTo>
                <a:lnTo>
                  <a:pt x="485775" y="0"/>
                </a:lnTo>
              </a:path>
            </a:pathLst>
          </a:custGeom>
          <a:ln w="19050">
            <a:solidFill>
              <a:srgbClr val="000099"/>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TextBox 32"/>
          <p:cNvSpPr txBox="1"/>
          <p:nvPr/>
        </p:nvSpPr>
        <p:spPr>
          <a:xfrm>
            <a:off x="7668344" y="2060848"/>
            <a:ext cx="1008112" cy="646331"/>
          </a:xfrm>
          <a:prstGeom prst="rect">
            <a:avLst/>
          </a:prstGeom>
          <a:noFill/>
        </p:spPr>
        <p:txBody>
          <a:bodyPr wrap="square" rtlCol="0">
            <a:spAutoFit/>
          </a:bodyPr>
          <a:lstStyle/>
          <a:p>
            <a:r>
              <a:rPr lang="zh-CN" altLang="en-US" b="1" dirty="0" smtClean="0">
                <a:solidFill>
                  <a:srgbClr val="000099"/>
                </a:solidFill>
                <a:effectLst>
                  <a:outerShdw blurRad="38100" dist="38100" dir="2700000" algn="tl">
                    <a:srgbClr val="000000">
                      <a:alpha val="43137"/>
                    </a:srgbClr>
                  </a:outerShdw>
                </a:effectLst>
                <a:latin typeface="楷体" pitchFamily="49" charset="-122"/>
                <a:ea typeface="楷体" pitchFamily="49" charset="-122"/>
              </a:rPr>
              <a:t>自由的农民</a:t>
            </a:r>
            <a:endParaRPr lang="zh-CN" altLang="en-US" b="1" dirty="0">
              <a:solidFill>
                <a:srgbClr val="000099"/>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34" name="TextBox 33"/>
          <p:cNvSpPr txBox="1"/>
          <p:nvPr/>
        </p:nvSpPr>
        <p:spPr>
          <a:xfrm>
            <a:off x="7668344" y="2780928"/>
            <a:ext cx="1331640" cy="646331"/>
          </a:xfrm>
          <a:prstGeom prst="rect">
            <a:avLst/>
          </a:prstGeom>
          <a:noFill/>
        </p:spPr>
        <p:txBody>
          <a:bodyPr wrap="square" rtlCol="0">
            <a:spAutoFit/>
          </a:bodyPr>
          <a:lstStyle/>
          <a:p>
            <a:r>
              <a:rPr lang="zh-CN" altLang="en-US" b="1" dirty="0" smtClean="0">
                <a:solidFill>
                  <a:srgbClr val="000099"/>
                </a:solidFill>
                <a:effectLst>
                  <a:outerShdw blurRad="38100" dist="38100" dir="2700000" algn="tl">
                    <a:srgbClr val="000000">
                      <a:alpha val="43137"/>
                    </a:srgbClr>
                  </a:outerShdw>
                </a:effectLst>
                <a:latin typeface="楷体" pitchFamily="49" charset="-122"/>
                <a:ea typeface="楷体" pitchFamily="49" charset="-122"/>
              </a:rPr>
              <a:t>不自由的农奴</a:t>
            </a:r>
            <a:endParaRPr lang="zh-CN" altLang="en-US" b="1" dirty="0">
              <a:solidFill>
                <a:srgbClr val="000099"/>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32" name="线形标注 2 31"/>
          <p:cNvSpPr/>
          <p:nvPr/>
        </p:nvSpPr>
        <p:spPr>
          <a:xfrm>
            <a:off x="6804248" y="4797152"/>
            <a:ext cx="936104" cy="288032"/>
          </a:xfrm>
          <a:prstGeom prst="borderCallout2">
            <a:avLst>
              <a:gd name="adj1" fmla="val 51820"/>
              <a:gd name="adj2" fmla="val 205"/>
              <a:gd name="adj3" fmla="val 61740"/>
              <a:gd name="adj4" fmla="val -22980"/>
              <a:gd name="adj5" fmla="val 208401"/>
              <a:gd name="adj6" fmla="val -39152"/>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直领地</a:t>
            </a:r>
            <a:endParaRPr lang="zh-CN" altLang="en-US" b="1" dirty="0">
              <a:solidFill>
                <a:schemeClr val="tx1"/>
              </a:solidFill>
            </a:endParaRPr>
          </a:p>
        </p:txBody>
      </p:sp>
      <p:sp>
        <p:nvSpPr>
          <p:cNvPr id="35" name="线形标注 2 34"/>
          <p:cNvSpPr/>
          <p:nvPr/>
        </p:nvSpPr>
        <p:spPr>
          <a:xfrm>
            <a:off x="6804248" y="5373216"/>
            <a:ext cx="936104" cy="288032"/>
          </a:xfrm>
          <a:prstGeom prst="borderCallout2">
            <a:avLst>
              <a:gd name="adj1" fmla="val 51820"/>
              <a:gd name="adj2" fmla="val 205"/>
              <a:gd name="adj3" fmla="val 61740"/>
              <a:gd name="adj4" fmla="val -22980"/>
              <a:gd name="adj5" fmla="val 6678"/>
              <a:gd name="adj6" fmla="val -46969"/>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份地</a:t>
            </a:r>
            <a:endParaRPr lang="zh-CN" altLang="en-US" b="1" dirty="0">
              <a:solidFill>
                <a:schemeClr val="tx1"/>
              </a:solidFill>
            </a:endParaRPr>
          </a:p>
        </p:txBody>
      </p:sp>
      <p:sp>
        <p:nvSpPr>
          <p:cNvPr id="36" name="线形标注 2 35"/>
          <p:cNvSpPr/>
          <p:nvPr/>
        </p:nvSpPr>
        <p:spPr>
          <a:xfrm>
            <a:off x="6804248" y="5949280"/>
            <a:ext cx="936104" cy="288032"/>
          </a:xfrm>
          <a:prstGeom prst="borderCallout2">
            <a:avLst>
              <a:gd name="adj1" fmla="val 51820"/>
              <a:gd name="adj2" fmla="val 205"/>
              <a:gd name="adj3" fmla="val 61740"/>
              <a:gd name="adj4" fmla="val -22980"/>
              <a:gd name="adj5" fmla="val -178509"/>
              <a:gd name="adj6" fmla="val -40678"/>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公用地</a:t>
            </a:r>
            <a:endParaRPr lang="zh-CN" altLang="en-US" b="1" dirty="0">
              <a:solidFill>
                <a:schemeClr val="tx1"/>
              </a:solidFill>
            </a:endParaRPr>
          </a:p>
        </p:txBody>
      </p:sp>
      <p:sp>
        <p:nvSpPr>
          <p:cNvPr id="31" name="任意多边形 30"/>
          <p:cNvSpPr/>
          <p:nvPr/>
        </p:nvSpPr>
        <p:spPr>
          <a:xfrm rot="689455" flipH="1" flipV="1">
            <a:off x="3169381" y="4068375"/>
            <a:ext cx="541521" cy="1154323"/>
          </a:xfrm>
          <a:custGeom>
            <a:avLst/>
            <a:gdLst>
              <a:gd name="connsiteX0" fmla="*/ 0 w 1228725"/>
              <a:gd name="connsiteY0" fmla="*/ 1676400 h 1698625"/>
              <a:gd name="connsiteX1" fmla="*/ 590550 w 1228725"/>
              <a:gd name="connsiteY1" fmla="*/ 1457325 h 1698625"/>
              <a:gd name="connsiteX2" fmla="*/ 714375 w 1228725"/>
              <a:gd name="connsiteY2" fmla="*/ 228600 h 1698625"/>
              <a:gd name="connsiteX3" fmla="*/ 1228725 w 1228725"/>
              <a:gd name="connsiteY3" fmla="*/ 85725 h 1698625"/>
              <a:gd name="connsiteX4" fmla="*/ 1228725 w 1228725"/>
              <a:gd name="connsiteY4" fmla="*/ 85725 h 16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1698625">
                <a:moveTo>
                  <a:pt x="0" y="1676400"/>
                </a:moveTo>
                <a:cubicBezTo>
                  <a:pt x="235744" y="1687512"/>
                  <a:pt x="471488" y="1698625"/>
                  <a:pt x="590550" y="1457325"/>
                </a:cubicBezTo>
                <a:cubicBezTo>
                  <a:pt x="709613" y="1216025"/>
                  <a:pt x="608013" y="457200"/>
                  <a:pt x="714375" y="228600"/>
                </a:cubicBezTo>
                <a:cubicBezTo>
                  <a:pt x="820738" y="0"/>
                  <a:pt x="1228725" y="85725"/>
                  <a:pt x="1228725" y="85725"/>
                </a:cubicBezTo>
                <a:lnTo>
                  <a:pt x="1228725" y="85725"/>
                </a:lnTo>
              </a:path>
            </a:pathLst>
          </a:custGeom>
          <a:noFill/>
          <a:ln w="28575">
            <a:solidFill>
              <a:srgbClr val="9933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8" name="组合 36"/>
          <p:cNvGrpSpPr/>
          <p:nvPr/>
        </p:nvGrpSpPr>
        <p:grpSpPr>
          <a:xfrm>
            <a:off x="2555776" y="4869160"/>
            <a:ext cx="864096" cy="504056"/>
            <a:chOff x="1763688" y="2852936"/>
            <a:chExt cx="1376623" cy="504056"/>
          </a:xfrm>
        </p:grpSpPr>
        <p:sp>
          <p:nvSpPr>
            <p:cNvPr id="38" name="六边形 37"/>
            <p:cNvSpPr/>
            <p:nvPr/>
          </p:nvSpPr>
          <p:spPr>
            <a:xfrm>
              <a:off x="1763688" y="2852936"/>
              <a:ext cx="1101298" cy="504056"/>
            </a:xfrm>
            <a:prstGeom prst="hexagon">
              <a:avLst/>
            </a:prstGeom>
            <a:solidFill>
              <a:srgbClr val="99336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39" name="TextBox 38"/>
            <p:cNvSpPr txBox="1"/>
            <p:nvPr/>
          </p:nvSpPr>
          <p:spPr>
            <a:xfrm>
              <a:off x="1763688" y="2915652"/>
              <a:ext cx="1376623" cy="369332"/>
            </a:xfrm>
            <a:prstGeom prst="rect">
              <a:avLst/>
            </a:prstGeom>
            <a:noFill/>
          </p:spPr>
          <p:txBody>
            <a:bodyPr wrap="square" rtlCol="0">
              <a:spAutoFit/>
            </a:bodyPr>
            <a:lstStyle/>
            <a:p>
              <a:r>
                <a:rPr lang="zh-CN" altLang="en-US" b="1" dirty="0" smtClean="0">
                  <a:solidFill>
                    <a:schemeClr val="bg1"/>
                  </a:solidFill>
                </a:rPr>
                <a:t>关系</a:t>
              </a:r>
              <a:endParaRPr lang="zh-CN" altLang="en-US" b="1" dirty="0">
                <a:solidFill>
                  <a:schemeClr val="bg1"/>
                </a:solidFill>
              </a:endParaRPr>
            </a:p>
          </p:txBody>
        </p:sp>
      </p:grpSp>
      <p:sp>
        <p:nvSpPr>
          <p:cNvPr id="37" name="线形标注 2 36"/>
          <p:cNvSpPr/>
          <p:nvPr/>
        </p:nvSpPr>
        <p:spPr>
          <a:xfrm>
            <a:off x="1187624" y="4797152"/>
            <a:ext cx="792088" cy="288032"/>
          </a:xfrm>
          <a:prstGeom prst="borderCallout2">
            <a:avLst>
              <a:gd name="adj1" fmla="val 47260"/>
              <a:gd name="adj2" fmla="val 98334"/>
              <a:gd name="adj3" fmla="val 58450"/>
              <a:gd name="adj4" fmla="val 136309"/>
              <a:gd name="adj5" fmla="val 118664"/>
              <a:gd name="adj6" fmla="val 179223"/>
            </a:avLst>
          </a:prstGeom>
          <a:solidFill>
            <a:schemeClr val="bg1"/>
          </a:solidFill>
          <a:ln>
            <a:solidFill>
              <a:srgbClr val="99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权利</a:t>
            </a:r>
            <a:endParaRPr lang="zh-CN" altLang="en-US" b="1" dirty="0">
              <a:solidFill>
                <a:schemeClr val="tx1"/>
              </a:solidFill>
            </a:endParaRPr>
          </a:p>
        </p:txBody>
      </p:sp>
      <p:sp>
        <p:nvSpPr>
          <p:cNvPr id="40" name="线形标注 2 39"/>
          <p:cNvSpPr/>
          <p:nvPr/>
        </p:nvSpPr>
        <p:spPr>
          <a:xfrm>
            <a:off x="1187624" y="5517232"/>
            <a:ext cx="792088" cy="288032"/>
          </a:xfrm>
          <a:prstGeom prst="borderCallout2">
            <a:avLst>
              <a:gd name="adj1" fmla="val 51820"/>
              <a:gd name="adj2" fmla="val 101217"/>
              <a:gd name="adj3" fmla="val 15443"/>
              <a:gd name="adj4" fmla="val 135752"/>
              <a:gd name="adj5" fmla="val -132212"/>
              <a:gd name="adj6" fmla="val 179105"/>
            </a:avLst>
          </a:prstGeom>
          <a:solidFill>
            <a:schemeClr val="bg1"/>
          </a:solidFill>
          <a:ln>
            <a:solidFill>
              <a:srgbClr val="99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义务</a:t>
            </a:r>
            <a:endParaRPr lang="zh-CN" altLang="en-US" b="1" dirty="0">
              <a:solidFill>
                <a:schemeClr val="tx1"/>
              </a:solidFill>
            </a:endParaRPr>
          </a:p>
        </p:txBody>
      </p:sp>
      <p:sp>
        <p:nvSpPr>
          <p:cNvPr id="42" name="TextBox 41"/>
          <p:cNvSpPr txBox="1"/>
          <p:nvPr/>
        </p:nvSpPr>
        <p:spPr>
          <a:xfrm>
            <a:off x="7884368" y="4582869"/>
            <a:ext cx="936104" cy="646331"/>
          </a:xfrm>
          <a:prstGeom prst="rect">
            <a:avLst/>
          </a:prstGeom>
          <a:noFill/>
        </p:spPr>
        <p:txBody>
          <a:bodyPr wrap="square" rtlCol="0">
            <a:spAutoFit/>
          </a:bodyPr>
          <a:lstStyle/>
          <a:p>
            <a:r>
              <a:rPr lang="en-US" altLang="zh-CN" b="1" dirty="0" smtClean="0"/>
              <a:t>1/3</a:t>
            </a:r>
            <a:r>
              <a:rPr lang="zh-CN" altLang="en-US" b="1" dirty="0" smtClean="0"/>
              <a:t>到</a:t>
            </a:r>
            <a:r>
              <a:rPr lang="en-US" altLang="zh-CN" b="1" dirty="0" smtClean="0"/>
              <a:t>1/2</a:t>
            </a:r>
            <a:endParaRPr lang="zh-CN" altLang="en-US" b="1" dirty="0"/>
          </a:p>
        </p:txBody>
      </p:sp>
      <p:sp>
        <p:nvSpPr>
          <p:cNvPr id="43" name="TextBox 42"/>
          <p:cNvSpPr txBox="1"/>
          <p:nvPr/>
        </p:nvSpPr>
        <p:spPr>
          <a:xfrm>
            <a:off x="7956376" y="5733256"/>
            <a:ext cx="936104" cy="646331"/>
          </a:xfrm>
          <a:prstGeom prst="rect">
            <a:avLst/>
          </a:prstGeom>
          <a:noFill/>
        </p:spPr>
        <p:txBody>
          <a:bodyPr wrap="square" rtlCol="0">
            <a:spAutoFit/>
          </a:bodyPr>
          <a:lstStyle/>
          <a:p>
            <a:r>
              <a:rPr lang="zh-CN" altLang="en-US" b="1" dirty="0" smtClean="0"/>
              <a:t>林地、荒地</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grpId="0" nodeType="click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right)">
                                      <p:cBhvr>
                                        <p:cTn id="13" dur="500"/>
                                        <p:tgtEl>
                                          <p:spTgt spid="3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2" fill="hold" grpId="0" nodeType="click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wipe(right)">
                                      <p:cBhvr>
                                        <p:cTn id="1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40" grpId="0" animBg="1"/>
      <p:bldP spid="42" grpId="0"/>
      <p:bldP spid="4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
        <p:nvSpPr>
          <p:cNvPr id="4" name="TextBox 3"/>
          <p:cNvSpPr txBox="1"/>
          <p:nvPr/>
        </p:nvSpPr>
        <p:spPr>
          <a:xfrm>
            <a:off x="107504" y="1260049"/>
            <a:ext cx="1728192" cy="584775"/>
          </a:xfrm>
          <a:prstGeom prst="rect">
            <a:avLst/>
          </a:prstGeom>
          <a:noFill/>
        </p:spPr>
        <p:txBody>
          <a:bodyPr wrap="square" rtlCol="0">
            <a:spAutoFit/>
          </a:bodyPr>
          <a:lstStyle/>
          <a:p>
            <a:r>
              <a:rPr lang="zh-CN" altLang="en-US" sz="3200" b="1" dirty="0" smtClean="0">
                <a:latin typeface="微软雅黑" pitchFamily="34" charset="-122"/>
                <a:ea typeface="微软雅黑" pitchFamily="34" charset="-122"/>
              </a:rPr>
              <a:t>领主：</a:t>
            </a:r>
            <a:endParaRPr lang="zh-CN" altLang="en-US" sz="3200" b="1" dirty="0">
              <a:latin typeface="微软雅黑" pitchFamily="34" charset="-122"/>
              <a:ea typeface="微软雅黑" pitchFamily="34" charset="-122"/>
            </a:endParaRPr>
          </a:p>
        </p:txBody>
      </p:sp>
      <p:sp>
        <p:nvSpPr>
          <p:cNvPr id="5" name="TextBox 4"/>
          <p:cNvSpPr txBox="1"/>
          <p:nvPr/>
        </p:nvSpPr>
        <p:spPr>
          <a:xfrm>
            <a:off x="1331640" y="725795"/>
            <a:ext cx="7560840" cy="830997"/>
          </a:xfrm>
          <a:prstGeom prst="rect">
            <a:avLst/>
          </a:prstGeom>
          <a:solidFill>
            <a:schemeClr val="bg1">
              <a:alpha val="50000"/>
            </a:schemeClr>
          </a:solidFill>
        </p:spPr>
        <p:txBody>
          <a:bodyPr wrap="square" rtlCol="0">
            <a:spAutoFit/>
          </a:bodyPr>
          <a:lstStyle/>
          <a:p>
            <a:r>
              <a:rPr lang="zh-CN" altLang="en-US" sz="2400" b="1" dirty="0" smtClean="0">
                <a:solidFill>
                  <a:srgbClr val="993366"/>
                </a:solidFill>
                <a:latin typeface="+mn-ea"/>
              </a:rPr>
              <a:t>    </a:t>
            </a:r>
            <a:r>
              <a:rPr lang="zh-CN" altLang="en-US" sz="2400" b="1" dirty="0" smtClean="0">
                <a:solidFill>
                  <a:srgbClr val="993366"/>
                </a:solidFill>
                <a:latin typeface="微软雅黑" pitchFamily="34" charset="-122"/>
                <a:ea typeface="微软雅黑" pitchFamily="34" charset="-122"/>
              </a:rPr>
              <a:t>“直领地”的收入全部归领主所有；领主向佃户征收捐税。可以要求佃户服劳役。</a:t>
            </a:r>
            <a:endParaRPr lang="en-US" altLang="zh-CN" sz="2400" b="1" dirty="0" smtClean="0">
              <a:solidFill>
                <a:srgbClr val="993366"/>
              </a:solidFill>
              <a:latin typeface="微软雅黑" pitchFamily="34" charset="-122"/>
              <a:ea typeface="微软雅黑" pitchFamily="34" charset="-122"/>
            </a:endParaRPr>
          </a:p>
        </p:txBody>
      </p:sp>
      <p:sp>
        <p:nvSpPr>
          <p:cNvPr id="6" name="TextBox 5"/>
          <p:cNvSpPr txBox="1"/>
          <p:nvPr/>
        </p:nvSpPr>
        <p:spPr>
          <a:xfrm>
            <a:off x="107504" y="3789040"/>
            <a:ext cx="1224136" cy="584775"/>
          </a:xfrm>
          <a:prstGeom prst="rect">
            <a:avLst/>
          </a:prstGeom>
          <a:noFill/>
        </p:spPr>
        <p:txBody>
          <a:bodyPr wrap="square" rtlCol="0">
            <a:spAutoFit/>
          </a:bodyPr>
          <a:lstStyle/>
          <a:p>
            <a:r>
              <a:rPr lang="zh-CN" altLang="en-US" sz="3200" b="1" dirty="0" smtClean="0">
                <a:latin typeface="微软雅黑" pitchFamily="34" charset="-122"/>
                <a:ea typeface="微软雅黑" pitchFamily="34" charset="-122"/>
              </a:rPr>
              <a:t>佃户</a:t>
            </a:r>
            <a:r>
              <a:rPr lang="zh-CN" altLang="en-US" sz="2800" b="1" dirty="0" smtClean="0">
                <a:latin typeface="微软雅黑" pitchFamily="34" charset="-122"/>
                <a:ea typeface="微软雅黑" pitchFamily="34" charset="-122"/>
              </a:rPr>
              <a:t>：</a:t>
            </a:r>
            <a:endParaRPr lang="zh-CN" altLang="en-US" sz="2800" b="1" dirty="0">
              <a:latin typeface="微软雅黑" pitchFamily="34" charset="-122"/>
              <a:ea typeface="微软雅黑" pitchFamily="34" charset="-122"/>
            </a:endParaRPr>
          </a:p>
        </p:txBody>
      </p:sp>
      <p:sp>
        <p:nvSpPr>
          <p:cNvPr id="7" name="TextBox 6"/>
          <p:cNvSpPr txBox="1"/>
          <p:nvPr/>
        </p:nvSpPr>
        <p:spPr>
          <a:xfrm>
            <a:off x="1403648" y="4298320"/>
            <a:ext cx="7488832" cy="1938992"/>
          </a:xfrm>
          <a:prstGeom prst="rect">
            <a:avLst/>
          </a:prstGeom>
          <a:solidFill>
            <a:schemeClr val="bg1">
              <a:alpha val="50000"/>
            </a:schemeClr>
          </a:solidFill>
        </p:spPr>
        <p:txBody>
          <a:bodyPr wrap="square" rtlCol="0">
            <a:spAutoFit/>
          </a:bodyPr>
          <a:lstStyle/>
          <a:p>
            <a:r>
              <a:rPr lang="zh-CN" altLang="en-US" sz="2400" b="1" dirty="0" smtClean="0">
                <a:solidFill>
                  <a:srgbClr val="993366"/>
                </a:solidFill>
                <a:latin typeface="微软雅黑" pitchFamily="34" charset="-122"/>
                <a:ea typeface="微软雅黑" pitchFamily="34" charset="-122"/>
              </a:rPr>
              <a:t>    为领主提供劳役，每周要在直领地上劳动三天，剩下的时间才属于自己。每年的复活节，圣诞节，佃户还要向领主送鸡蛋、鸡一类的礼物。佃户使用领主的磨坊、酿酒机、面包炉等都必须缴纳使用费。</a:t>
            </a:r>
            <a:endParaRPr lang="en-US" altLang="zh-CN" sz="2400" b="1" dirty="0" smtClean="0">
              <a:solidFill>
                <a:srgbClr val="993366"/>
              </a:solidFill>
              <a:latin typeface="微软雅黑" pitchFamily="34" charset="-122"/>
              <a:ea typeface="微软雅黑" pitchFamily="34" charset="-122"/>
            </a:endParaRPr>
          </a:p>
          <a:p>
            <a:r>
              <a:rPr lang="zh-CN" altLang="en-US" sz="2400" b="1" dirty="0" smtClean="0">
                <a:solidFill>
                  <a:srgbClr val="993366"/>
                </a:solidFill>
                <a:latin typeface="微软雅黑" pitchFamily="34" charset="-122"/>
                <a:ea typeface="微软雅黑" pitchFamily="34" charset="-122"/>
              </a:rPr>
              <a:t>    向教会缴纳“什一税”。</a:t>
            </a:r>
            <a:endParaRPr lang="en-US" altLang="zh-CN" sz="2400" b="1" dirty="0" smtClean="0">
              <a:solidFill>
                <a:srgbClr val="993366"/>
              </a:solidFill>
              <a:latin typeface="微软雅黑" pitchFamily="34" charset="-122"/>
              <a:ea typeface="微软雅黑" pitchFamily="34" charset="-122"/>
            </a:endParaRPr>
          </a:p>
        </p:txBody>
      </p:sp>
      <p:sp>
        <p:nvSpPr>
          <p:cNvPr id="8" name="矩形 7"/>
          <p:cNvSpPr/>
          <p:nvPr/>
        </p:nvSpPr>
        <p:spPr>
          <a:xfrm>
            <a:off x="1331640" y="1700808"/>
            <a:ext cx="7560840" cy="830997"/>
          </a:xfrm>
          <a:prstGeom prst="rect">
            <a:avLst/>
          </a:prstGeom>
          <a:solidFill>
            <a:schemeClr val="bg1">
              <a:alpha val="50000"/>
            </a:schemeClr>
          </a:solidFill>
        </p:spPr>
        <p:txBody>
          <a:bodyPr wrap="square" rtlCol="0">
            <a:spAutoFit/>
          </a:bodyPr>
          <a:lstStyle/>
          <a:p>
            <a:r>
              <a:rPr lang="zh-CN" altLang="en-US" sz="2400" b="1" dirty="0" smtClean="0">
                <a:solidFill>
                  <a:srgbClr val="993366"/>
                </a:solidFill>
                <a:latin typeface="+mn-ea"/>
              </a:rPr>
              <a:t>    </a:t>
            </a:r>
            <a:r>
              <a:rPr lang="zh-CN" altLang="en-US" sz="2400" b="1" dirty="0" smtClean="0">
                <a:solidFill>
                  <a:srgbClr val="993366"/>
                </a:solidFill>
                <a:latin typeface="微软雅黑" pitchFamily="34" charset="-122"/>
                <a:ea typeface="微软雅黑" pitchFamily="34" charset="-122"/>
              </a:rPr>
              <a:t>不能随意增加佃户的劳役量，要根据佃户份地多少按照惯例相对固定。</a:t>
            </a:r>
          </a:p>
        </p:txBody>
      </p:sp>
      <p:sp>
        <p:nvSpPr>
          <p:cNvPr id="9" name="TextBox 8"/>
          <p:cNvSpPr txBox="1"/>
          <p:nvPr/>
        </p:nvSpPr>
        <p:spPr>
          <a:xfrm>
            <a:off x="1403648" y="3284984"/>
            <a:ext cx="7488832" cy="830997"/>
          </a:xfrm>
          <a:prstGeom prst="rect">
            <a:avLst/>
          </a:prstGeom>
          <a:solidFill>
            <a:schemeClr val="bg1">
              <a:alpha val="50000"/>
            </a:schemeClr>
          </a:solidFill>
        </p:spPr>
        <p:txBody>
          <a:bodyPr wrap="square" rtlCol="0">
            <a:spAutoFit/>
          </a:bodyPr>
          <a:lstStyle/>
          <a:p>
            <a:r>
              <a:rPr lang="zh-CN" altLang="en-US" sz="2400" b="1" dirty="0" smtClean="0">
                <a:solidFill>
                  <a:srgbClr val="993366"/>
                </a:solidFill>
                <a:latin typeface="微软雅黑" pitchFamily="34" charset="-122"/>
                <a:ea typeface="微软雅黑" pitchFamily="34" charset="-122"/>
              </a:rPr>
              <a:t>佃户可以独立耕作份地维持生活。可以在“公用地”放牧，按照规定共同使用。出席法庭。</a:t>
            </a:r>
            <a:endParaRPr lang="en-US" altLang="zh-CN" sz="2400" b="1" dirty="0" smtClean="0">
              <a:solidFill>
                <a:srgbClr val="993366"/>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Righ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strips(downRigh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strips(downRigh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trips(downRight)">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620688"/>
            <a:ext cx="3600400"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800" b="1" dirty="0" smtClean="0">
                <a:solidFill>
                  <a:srgbClr val="C00000"/>
                </a:solidFill>
              </a:rPr>
              <a:t>思维导图：西欧庄园</a:t>
            </a:r>
            <a:endParaRPr lang="zh-CN" altLang="en-US" sz="2800" b="1" dirty="0">
              <a:solidFill>
                <a:srgbClr val="C00000"/>
              </a:solidFill>
            </a:endParaRPr>
          </a:p>
        </p:txBody>
      </p:sp>
      <p:sp>
        <p:nvSpPr>
          <p:cNvPr id="3" name="TextBox 2"/>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
        <p:nvSpPr>
          <p:cNvPr id="6" name="TextBox 5"/>
          <p:cNvSpPr txBox="1"/>
          <p:nvPr/>
        </p:nvSpPr>
        <p:spPr>
          <a:xfrm>
            <a:off x="683568" y="1268760"/>
            <a:ext cx="3240360" cy="461665"/>
          </a:xfrm>
          <a:prstGeom prst="rect">
            <a:avLst/>
          </a:prstGeom>
          <a:noFill/>
        </p:spPr>
        <p:txBody>
          <a:bodyPr wrap="square" rtlCol="0">
            <a:spAutoFit/>
          </a:bodyPr>
          <a:lstStyle/>
          <a:p>
            <a:r>
              <a:rPr lang="zh-CN" altLang="en-US" sz="2400" b="1" dirty="0" smtClean="0">
                <a:solidFill>
                  <a:srgbClr val="000099"/>
                </a:solidFill>
              </a:rPr>
              <a:t>使用联想：</a:t>
            </a:r>
            <a:endParaRPr lang="zh-CN" altLang="en-US" sz="2400" b="1" dirty="0">
              <a:solidFill>
                <a:srgbClr val="000099"/>
              </a:solidFill>
            </a:endParaRPr>
          </a:p>
        </p:txBody>
      </p:sp>
      <p:sp>
        <p:nvSpPr>
          <p:cNvPr id="12" name="任意多边形 11"/>
          <p:cNvSpPr/>
          <p:nvPr/>
        </p:nvSpPr>
        <p:spPr>
          <a:xfrm>
            <a:off x="4788023" y="2348880"/>
            <a:ext cx="648073" cy="1554609"/>
          </a:xfrm>
          <a:custGeom>
            <a:avLst/>
            <a:gdLst>
              <a:gd name="connsiteX0" fmla="*/ 0 w 1228725"/>
              <a:gd name="connsiteY0" fmla="*/ 1676400 h 1698625"/>
              <a:gd name="connsiteX1" fmla="*/ 590550 w 1228725"/>
              <a:gd name="connsiteY1" fmla="*/ 1457325 h 1698625"/>
              <a:gd name="connsiteX2" fmla="*/ 714375 w 1228725"/>
              <a:gd name="connsiteY2" fmla="*/ 228600 h 1698625"/>
              <a:gd name="connsiteX3" fmla="*/ 1228725 w 1228725"/>
              <a:gd name="connsiteY3" fmla="*/ 85725 h 1698625"/>
              <a:gd name="connsiteX4" fmla="*/ 1228725 w 1228725"/>
              <a:gd name="connsiteY4" fmla="*/ 85725 h 16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1698625">
                <a:moveTo>
                  <a:pt x="0" y="1676400"/>
                </a:moveTo>
                <a:cubicBezTo>
                  <a:pt x="235744" y="1687512"/>
                  <a:pt x="471488" y="1698625"/>
                  <a:pt x="590550" y="1457325"/>
                </a:cubicBezTo>
                <a:cubicBezTo>
                  <a:pt x="709613" y="1216025"/>
                  <a:pt x="608013" y="457200"/>
                  <a:pt x="714375" y="228600"/>
                </a:cubicBezTo>
                <a:cubicBezTo>
                  <a:pt x="820738" y="0"/>
                  <a:pt x="1228725" y="85725"/>
                  <a:pt x="1228725" y="85725"/>
                </a:cubicBezTo>
                <a:lnTo>
                  <a:pt x="1228725" y="85725"/>
                </a:lnTo>
              </a:path>
            </a:pathLst>
          </a:custGeom>
          <a:ln w="28575">
            <a:solidFill>
              <a:srgbClr val="0000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任意多边形 12"/>
          <p:cNvSpPr/>
          <p:nvPr/>
        </p:nvSpPr>
        <p:spPr>
          <a:xfrm flipV="1">
            <a:off x="4932040" y="4055888"/>
            <a:ext cx="864097" cy="1389335"/>
          </a:xfrm>
          <a:custGeom>
            <a:avLst/>
            <a:gdLst>
              <a:gd name="connsiteX0" fmla="*/ 0 w 1228725"/>
              <a:gd name="connsiteY0" fmla="*/ 1676400 h 1698625"/>
              <a:gd name="connsiteX1" fmla="*/ 590550 w 1228725"/>
              <a:gd name="connsiteY1" fmla="*/ 1457325 h 1698625"/>
              <a:gd name="connsiteX2" fmla="*/ 714375 w 1228725"/>
              <a:gd name="connsiteY2" fmla="*/ 228600 h 1698625"/>
              <a:gd name="connsiteX3" fmla="*/ 1228725 w 1228725"/>
              <a:gd name="connsiteY3" fmla="*/ 85725 h 1698625"/>
              <a:gd name="connsiteX4" fmla="*/ 1228725 w 1228725"/>
              <a:gd name="connsiteY4" fmla="*/ 85725 h 16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1698625">
                <a:moveTo>
                  <a:pt x="0" y="1676400"/>
                </a:moveTo>
                <a:cubicBezTo>
                  <a:pt x="235744" y="1687512"/>
                  <a:pt x="471488" y="1698625"/>
                  <a:pt x="590550" y="1457325"/>
                </a:cubicBezTo>
                <a:cubicBezTo>
                  <a:pt x="709613" y="1216025"/>
                  <a:pt x="608013" y="457200"/>
                  <a:pt x="714375" y="228600"/>
                </a:cubicBezTo>
                <a:cubicBezTo>
                  <a:pt x="820738" y="0"/>
                  <a:pt x="1228725" y="85725"/>
                  <a:pt x="1228725" y="85725"/>
                </a:cubicBezTo>
                <a:lnTo>
                  <a:pt x="1228725" y="85725"/>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任意多边形 13"/>
          <p:cNvSpPr/>
          <p:nvPr/>
        </p:nvSpPr>
        <p:spPr>
          <a:xfrm>
            <a:off x="2588146" y="2915097"/>
            <a:ext cx="1047750" cy="987424"/>
          </a:xfrm>
          <a:custGeom>
            <a:avLst/>
            <a:gdLst>
              <a:gd name="connsiteX0" fmla="*/ 1047750 w 1047750"/>
              <a:gd name="connsiteY0" fmla="*/ 874712 h 987424"/>
              <a:gd name="connsiteX1" fmla="*/ 542925 w 1047750"/>
              <a:gd name="connsiteY1" fmla="*/ 865187 h 987424"/>
              <a:gd name="connsiteX2" fmla="*/ 333375 w 1047750"/>
              <a:gd name="connsiteY2" fmla="*/ 141287 h 987424"/>
              <a:gd name="connsiteX3" fmla="*/ 0 w 1047750"/>
              <a:gd name="connsiteY3" fmla="*/ 17462 h 987424"/>
              <a:gd name="connsiteX4" fmla="*/ 0 w 1047750"/>
              <a:gd name="connsiteY4" fmla="*/ 17462 h 987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987424">
                <a:moveTo>
                  <a:pt x="1047750" y="874712"/>
                </a:moveTo>
                <a:cubicBezTo>
                  <a:pt x="854868" y="931068"/>
                  <a:pt x="661987" y="987424"/>
                  <a:pt x="542925" y="865187"/>
                </a:cubicBezTo>
                <a:cubicBezTo>
                  <a:pt x="423863" y="742950"/>
                  <a:pt x="423863" y="282575"/>
                  <a:pt x="333375" y="141287"/>
                </a:cubicBezTo>
                <a:cubicBezTo>
                  <a:pt x="242888" y="0"/>
                  <a:pt x="0" y="17462"/>
                  <a:pt x="0" y="17462"/>
                </a:cubicBezTo>
                <a:lnTo>
                  <a:pt x="0" y="17462"/>
                </a:lnTo>
              </a:path>
            </a:pathLst>
          </a:custGeom>
          <a:noFill/>
          <a:ln w="28575">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rgbClr val="008000"/>
              </a:solidFill>
            </a:endParaRPr>
          </a:p>
        </p:txBody>
      </p:sp>
      <p:grpSp>
        <p:nvGrpSpPr>
          <p:cNvPr id="4" name="组合 19"/>
          <p:cNvGrpSpPr/>
          <p:nvPr/>
        </p:nvGrpSpPr>
        <p:grpSpPr>
          <a:xfrm>
            <a:off x="3491880" y="2794620"/>
            <a:ext cx="1584176" cy="1498476"/>
            <a:chOff x="3491880" y="2794620"/>
            <a:chExt cx="1584176" cy="1498476"/>
          </a:xfrm>
        </p:grpSpPr>
        <p:pic>
          <p:nvPicPr>
            <p:cNvPr id="18" name="图片 17" descr="timg (1).jpg"/>
            <p:cNvPicPr>
              <a:picLocks noChangeAspect="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blip>
            <a:srcRect b="3910"/>
            <a:stretch>
              <a:fillRect/>
            </a:stretch>
          </p:blipFill>
          <p:spPr>
            <a:xfrm>
              <a:off x="3491880" y="2794620"/>
              <a:ext cx="1443578" cy="1498476"/>
            </a:xfrm>
            <a:prstGeom prst="rect">
              <a:avLst/>
            </a:prstGeom>
          </p:spPr>
        </p:pic>
        <p:sp>
          <p:nvSpPr>
            <p:cNvPr id="19" name="TextBox 18"/>
            <p:cNvSpPr txBox="1"/>
            <p:nvPr/>
          </p:nvSpPr>
          <p:spPr>
            <a:xfrm>
              <a:off x="3563888" y="3717032"/>
              <a:ext cx="1512168" cy="400110"/>
            </a:xfrm>
            <a:prstGeom prst="rect">
              <a:avLst/>
            </a:prstGeom>
            <a:noFill/>
          </p:spPr>
          <p:txBody>
            <a:bodyPr wrap="square" rtlCol="0">
              <a:spAutoFit/>
            </a:bodyPr>
            <a:lstStyle/>
            <a:p>
              <a:r>
                <a:rPr lang="zh-CN" altLang="en-US" sz="2000" b="1" dirty="0" smtClean="0">
                  <a:latin typeface="黑体" pitchFamily="49" charset="-122"/>
                  <a:ea typeface="黑体" pitchFamily="49" charset="-122"/>
                </a:rPr>
                <a:t>西欧庄园</a:t>
              </a:r>
              <a:endParaRPr lang="zh-CN" altLang="en-US" sz="2000" b="1" dirty="0">
                <a:latin typeface="黑体" pitchFamily="49" charset="-122"/>
                <a:ea typeface="黑体" pitchFamily="49" charset="-122"/>
              </a:endParaRPr>
            </a:p>
          </p:txBody>
        </p:sp>
      </p:grpSp>
      <p:grpSp>
        <p:nvGrpSpPr>
          <p:cNvPr id="5" name="组合 24"/>
          <p:cNvGrpSpPr/>
          <p:nvPr/>
        </p:nvGrpSpPr>
        <p:grpSpPr>
          <a:xfrm>
            <a:off x="5436096" y="2204864"/>
            <a:ext cx="936104" cy="504056"/>
            <a:chOff x="5436096" y="2204864"/>
            <a:chExt cx="936104" cy="504056"/>
          </a:xfrm>
        </p:grpSpPr>
        <p:sp>
          <p:nvSpPr>
            <p:cNvPr id="15" name="六边形 14"/>
            <p:cNvSpPr/>
            <p:nvPr/>
          </p:nvSpPr>
          <p:spPr>
            <a:xfrm>
              <a:off x="5436096" y="2204864"/>
              <a:ext cx="648072" cy="504056"/>
            </a:xfrm>
            <a:prstGeom prst="hexagon">
              <a:avLst/>
            </a:prstGeom>
            <a:solidFill>
              <a:srgbClr val="00009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21" name="TextBox 20"/>
            <p:cNvSpPr txBox="1"/>
            <p:nvPr/>
          </p:nvSpPr>
          <p:spPr>
            <a:xfrm>
              <a:off x="5436096" y="2267580"/>
              <a:ext cx="936104" cy="369332"/>
            </a:xfrm>
            <a:prstGeom prst="rect">
              <a:avLst/>
            </a:prstGeom>
            <a:noFill/>
          </p:spPr>
          <p:txBody>
            <a:bodyPr wrap="square" rtlCol="0">
              <a:spAutoFit/>
            </a:bodyPr>
            <a:lstStyle/>
            <a:p>
              <a:r>
                <a:rPr lang="zh-CN" altLang="en-US" b="1" dirty="0" smtClean="0">
                  <a:solidFill>
                    <a:schemeClr val="bg1"/>
                  </a:solidFill>
                </a:rPr>
                <a:t>人员</a:t>
              </a:r>
              <a:endParaRPr lang="zh-CN" altLang="en-US" b="1" dirty="0">
                <a:solidFill>
                  <a:schemeClr val="bg1"/>
                </a:solidFill>
              </a:endParaRPr>
            </a:p>
          </p:txBody>
        </p:sp>
      </p:grpSp>
      <p:grpSp>
        <p:nvGrpSpPr>
          <p:cNvPr id="7" name="组合 23"/>
          <p:cNvGrpSpPr/>
          <p:nvPr/>
        </p:nvGrpSpPr>
        <p:grpSpPr>
          <a:xfrm>
            <a:off x="5796136" y="5157192"/>
            <a:ext cx="936104" cy="504056"/>
            <a:chOff x="5796136" y="5157192"/>
            <a:chExt cx="936104" cy="504056"/>
          </a:xfrm>
        </p:grpSpPr>
        <p:sp>
          <p:nvSpPr>
            <p:cNvPr id="22" name="六边形 21"/>
            <p:cNvSpPr/>
            <p:nvPr/>
          </p:nvSpPr>
          <p:spPr>
            <a:xfrm>
              <a:off x="5796136" y="5157192"/>
              <a:ext cx="648072" cy="504056"/>
            </a:xfrm>
            <a:prstGeom prst="hexagon">
              <a:avLst/>
            </a:prstGeom>
            <a:solidFill>
              <a:srgbClr val="FF0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23" name="TextBox 22"/>
            <p:cNvSpPr txBox="1"/>
            <p:nvPr/>
          </p:nvSpPr>
          <p:spPr>
            <a:xfrm>
              <a:off x="5796136" y="5219908"/>
              <a:ext cx="936104" cy="369332"/>
            </a:xfrm>
            <a:prstGeom prst="rect">
              <a:avLst/>
            </a:prstGeom>
            <a:noFill/>
          </p:spPr>
          <p:txBody>
            <a:bodyPr wrap="square" rtlCol="0">
              <a:spAutoFit/>
            </a:bodyPr>
            <a:lstStyle/>
            <a:p>
              <a:r>
                <a:rPr lang="zh-CN" altLang="en-US" b="1" dirty="0" smtClean="0">
                  <a:solidFill>
                    <a:schemeClr val="bg1"/>
                  </a:solidFill>
                </a:rPr>
                <a:t>土地</a:t>
              </a:r>
              <a:endParaRPr lang="zh-CN" altLang="en-US" b="1" dirty="0">
                <a:solidFill>
                  <a:schemeClr val="bg1"/>
                </a:solidFill>
              </a:endParaRPr>
            </a:p>
          </p:txBody>
        </p:sp>
      </p:grpSp>
      <p:sp>
        <p:nvSpPr>
          <p:cNvPr id="26" name="六边形 25"/>
          <p:cNvSpPr/>
          <p:nvPr/>
        </p:nvSpPr>
        <p:spPr>
          <a:xfrm>
            <a:off x="1932484" y="2708920"/>
            <a:ext cx="648072" cy="504056"/>
          </a:xfrm>
          <a:prstGeom prst="hexagon">
            <a:avLst/>
          </a:prstGeom>
          <a:solidFill>
            <a:srgbClr val="008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27" name="TextBox 26"/>
          <p:cNvSpPr txBox="1"/>
          <p:nvPr/>
        </p:nvSpPr>
        <p:spPr>
          <a:xfrm>
            <a:off x="1932484" y="2771636"/>
            <a:ext cx="936104" cy="369332"/>
          </a:xfrm>
          <a:prstGeom prst="rect">
            <a:avLst/>
          </a:prstGeom>
          <a:noFill/>
        </p:spPr>
        <p:txBody>
          <a:bodyPr wrap="square" rtlCol="0">
            <a:spAutoFit/>
          </a:bodyPr>
          <a:lstStyle/>
          <a:p>
            <a:r>
              <a:rPr lang="zh-CN" altLang="en-US" b="1" dirty="0" smtClean="0">
                <a:solidFill>
                  <a:schemeClr val="bg1"/>
                </a:solidFill>
              </a:rPr>
              <a:t>管理</a:t>
            </a:r>
            <a:endParaRPr lang="zh-CN" altLang="en-US" b="1" dirty="0">
              <a:solidFill>
                <a:schemeClr val="bg1"/>
              </a:solidFill>
            </a:endParaRPr>
          </a:p>
        </p:txBody>
      </p:sp>
      <p:sp>
        <p:nvSpPr>
          <p:cNvPr id="20" name="线形标注 2 19"/>
          <p:cNvSpPr/>
          <p:nvPr/>
        </p:nvSpPr>
        <p:spPr>
          <a:xfrm>
            <a:off x="6372200" y="2060848"/>
            <a:ext cx="792088" cy="288032"/>
          </a:xfrm>
          <a:prstGeom prst="borderCallout2">
            <a:avLst>
              <a:gd name="adj1" fmla="val 51820"/>
              <a:gd name="adj2" fmla="val 205"/>
              <a:gd name="adj3" fmla="val 61740"/>
              <a:gd name="adj4" fmla="val -22980"/>
              <a:gd name="adj5" fmla="val 122421"/>
              <a:gd name="adj6" fmla="val -39753"/>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领主</a:t>
            </a:r>
            <a:endParaRPr lang="zh-CN" altLang="en-US" b="1" dirty="0">
              <a:solidFill>
                <a:schemeClr val="tx1"/>
              </a:solidFill>
            </a:endParaRPr>
          </a:p>
        </p:txBody>
      </p:sp>
      <p:sp>
        <p:nvSpPr>
          <p:cNvPr id="28" name="线形标注 2 27"/>
          <p:cNvSpPr/>
          <p:nvPr/>
        </p:nvSpPr>
        <p:spPr>
          <a:xfrm>
            <a:off x="6372200" y="2564904"/>
            <a:ext cx="792088" cy="288032"/>
          </a:xfrm>
          <a:prstGeom prst="borderCallout2">
            <a:avLst>
              <a:gd name="adj1" fmla="val 51820"/>
              <a:gd name="adj2" fmla="val 205"/>
              <a:gd name="adj3" fmla="val 61740"/>
              <a:gd name="adj4" fmla="val -22980"/>
              <a:gd name="adj5" fmla="val -23084"/>
              <a:gd name="adj6" fmla="val -40956"/>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佃农</a:t>
            </a:r>
            <a:endParaRPr lang="zh-CN" altLang="en-US" b="1" dirty="0">
              <a:solidFill>
                <a:schemeClr val="tx1"/>
              </a:solidFill>
            </a:endParaRPr>
          </a:p>
        </p:txBody>
      </p:sp>
      <p:sp>
        <p:nvSpPr>
          <p:cNvPr id="29" name="任意多边形 28"/>
          <p:cNvSpPr/>
          <p:nvPr/>
        </p:nvSpPr>
        <p:spPr>
          <a:xfrm>
            <a:off x="7181850" y="2390775"/>
            <a:ext cx="485775" cy="295275"/>
          </a:xfrm>
          <a:custGeom>
            <a:avLst/>
            <a:gdLst>
              <a:gd name="connsiteX0" fmla="*/ 0 w 485775"/>
              <a:gd name="connsiteY0" fmla="*/ 295275 h 295275"/>
              <a:gd name="connsiteX1" fmla="*/ 161925 w 485775"/>
              <a:gd name="connsiteY1" fmla="*/ 66675 h 295275"/>
              <a:gd name="connsiteX2" fmla="*/ 485775 w 485775"/>
              <a:gd name="connsiteY2" fmla="*/ 0 h 295275"/>
              <a:gd name="connsiteX3" fmla="*/ 485775 w 485775"/>
              <a:gd name="connsiteY3" fmla="*/ 0 h 295275"/>
            </a:gdLst>
            <a:ahLst/>
            <a:cxnLst>
              <a:cxn ang="0">
                <a:pos x="connsiteX0" y="connsiteY0"/>
              </a:cxn>
              <a:cxn ang="0">
                <a:pos x="connsiteX1" y="connsiteY1"/>
              </a:cxn>
              <a:cxn ang="0">
                <a:pos x="connsiteX2" y="connsiteY2"/>
              </a:cxn>
              <a:cxn ang="0">
                <a:pos x="connsiteX3" y="connsiteY3"/>
              </a:cxn>
            </a:cxnLst>
            <a:rect l="l" t="t" r="r" b="b"/>
            <a:pathLst>
              <a:path w="485775" h="295275">
                <a:moveTo>
                  <a:pt x="0" y="295275"/>
                </a:moveTo>
                <a:cubicBezTo>
                  <a:pt x="40481" y="205581"/>
                  <a:pt x="80963" y="115887"/>
                  <a:pt x="161925" y="66675"/>
                </a:cubicBezTo>
                <a:cubicBezTo>
                  <a:pt x="242887" y="17463"/>
                  <a:pt x="485775" y="0"/>
                  <a:pt x="485775" y="0"/>
                </a:cubicBezTo>
                <a:lnTo>
                  <a:pt x="485775" y="0"/>
                </a:lnTo>
              </a:path>
            </a:pathLst>
          </a:custGeom>
          <a:ln w="19050">
            <a:solidFill>
              <a:srgbClr val="000099"/>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任意多边形 29"/>
          <p:cNvSpPr/>
          <p:nvPr/>
        </p:nvSpPr>
        <p:spPr>
          <a:xfrm flipV="1">
            <a:off x="7164288" y="2780928"/>
            <a:ext cx="485775" cy="230510"/>
          </a:xfrm>
          <a:custGeom>
            <a:avLst/>
            <a:gdLst>
              <a:gd name="connsiteX0" fmla="*/ 0 w 485775"/>
              <a:gd name="connsiteY0" fmla="*/ 295275 h 295275"/>
              <a:gd name="connsiteX1" fmla="*/ 161925 w 485775"/>
              <a:gd name="connsiteY1" fmla="*/ 66675 h 295275"/>
              <a:gd name="connsiteX2" fmla="*/ 485775 w 485775"/>
              <a:gd name="connsiteY2" fmla="*/ 0 h 295275"/>
              <a:gd name="connsiteX3" fmla="*/ 485775 w 485775"/>
              <a:gd name="connsiteY3" fmla="*/ 0 h 295275"/>
            </a:gdLst>
            <a:ahLst/>
            <a:cxnLst>
              <a:cxn ang="0">
                <a:pos x="connsiteX0" y="connsiteY0"/>
              </a:cxn>
              <a:cxn ang="0">
                <a:pos x="connsiteX1" y="connsiteY1"/>
              </a:cxn>
              <a:cxn ang="0">
                <a:pos x="connsiteX2" y="connsiteY2"/>
              </a:cxn>
              <a:cxn ang="0">
                <a:pos x="connsiteX3" y="connsiteY3"/>
              </a:cxn>
            </a:cxnLst>
            <a:rect l="l" t="t" r="r" b="b"/>
            <a:pathLst>
              <a:path w="485775" h="295275">
                <a:moveTo>
                  <a:pt x="0" y="295275"/>
                </a:moveTo>
                <a:cubicBezTo>
                  <a:pt x="40481" y="205581"/>
                  <a:pt x="80963" y="115887"/>
                  <a:pt x="161925" y="66675"/>
                </a:cubicBezTo>
                <a:cubicBezTo>
                  <a:pt x="242887" y="17463"/>
                  <a:pt x="485775" y="0"/>
                  <a:pt x="485775" y="0"/>
                </a:cubicBezTo>
                <a:lnTo>
                  <a:pt x="485775" y="0"/>
                </a:lnTo>
              </a:path>
            </a:pathLst>
          </a:custGeom>
          <a:ln w="19050">
            <a:solidFill>
              <a:srgbClr val="000099"/>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TextBox 32"/>
          <p:cNvSpPr txBox="1"/>
          <p:nvPr/>
        </p:nvSpPr>
        <p:spPr>
          <a:xfrm>
            <a:off x="7668344" y="2060848"/>
            <a:ext cx="1008112" cy="646331"/>
          </a:xfrm>
          <a:prstGeom prst="rect">
            <a:avLst/>
          </a:prstGeom>
          <a:noFill/>
        </p:spPr>
        <p:txBody>
          <a:bodyPr wrap="square" rtlCol="0">
            <a:spAutoFit/>
          </a:bodyPr>
          <a:lstStyle/>
          <a:p>
            <a:r>
              <a:rPr lang="zh-CN" altLang="en-US" b="1" dirty="0" smtClean="0">
                <a:solidFill>
                  <a:srgbClr val="000099"/>
                </a:solidFill>
                <a:effectLst>
                  <a:outerShdw blurRad="38100" dist="38100" dir="2700000" algn="tl">
                    <a:srgbClr val="000000">
                      <a:alpha val="43137"/>
                    </a:srgbClr>
                  </a:outerShdw>
                </a:effectLst>
                <a:latin typeface="楷体" pitchFamily="49" charset="-122"/>
                <a:ea typeface="楷体" pitchFamily="49" charset="-122"/>
              </a:rPr>
              <a:t>自由的农民</a:t>
            </a:r>
            <a:endParaRPr lang="zh-CN" altLang="en-US" b="1" dirty="0">
              <a:solidFill>
                <a:srgbClr val="000099"/>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34" name="TextBox 33"/>
          <p:cNvSpPr txBox="1"/>
          <p:nvPr/>
        </p:nvSpPr>
        <p:spPr>
          <a:xfrm>
            <a:off x="7668344" y="2780928"/>
            <a:ext cx="1331640" cy="646331"/>
          </a:xfrm>
          <a:prstGeom prst="rect">
            <a:avLst/>
          </a:prstGeom>
          <a:noFill/>
        </p:spPr>
        <p:txBody>
          <a:bodyPr wrap="square" rtlCol="0">
            <a:spAutoFit/>
          </a:bodyPr>
          <a:lstStyle/>
          <a:p>
            <a:r>
              <a:rPr lang="zh-CN" altLang="en-US" b="1" dirty="0" smtClean="0">
                <a:solidFill>
                  <a:srgbClr val="000099"/>
                </a:solidFill>
                <a:effectLst>
                  <a:outerShdw blurRad="38100" dist="38100" dir="2700000" algn="tl">
                    <a:srgbClr val="000000">
                      <a:alpha val="43137"/>
                    </a:srgbClr>
                  </a:outerShdw>
                </a:effectLst>
                <a:latin typeface="楷体" pitchFamily="49" charset="-122"/>
                <a:ea typeface="楷体" pitchFamily="49" charset="-122"/>
              </a:rPr>
              <a:t>不自由的农奴</a:t>
            </a:r>
            <a:endParaRPr lang="zh-CN" altLang="en-US" b="1" dirty="0">
              <a:solidFill>
                <a:srgbClr val="000099"/>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32" name="线形标注 2 31"/>
          <p:cNvSpPr/>
          <p:nvPr/>
        </p:nvSpPr>
        <p:spPr>
          <a:xfrm>
            <a:off x="6804248" y="4797152"/>
            <a:ext cx="936104" cy="288032"/>
          </a:xfrm>
          <a:prstGeom prst="borderCallout2">
            <a:avLst>
              <a:gd name="adj1" fmla="val 51820"/>
              <a:gd name="adj2" fmla="val 205"/>
              <a:gd name="adj3" fmla="val 61740"/>
              <a:gd name="adj4" fmla="val -22980"/>
              <a:gd name="adj5" fmla="val 208401"/>
              <a:gd name="adj6" fmla="val -39152"/>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直领地</a:t>
            </a:r>
            <a:endParaRPr lang="zh-CN" altLang="en-US" b="1" dirty="0">
              <a:solidFill>
                <a:schemeClr val="tx1"/>
              </a:solidFill>
            </a:endParaRPr>
          </a:p>
        </p:txBody>
      </p:sp>
      <p:sp>
        <p:nvSpPr>
          <p:cNvPr id="35" name="线形标注 2 34"/>
          <p:cNvSpPr/>
          <p:nvPr/>
        </p:nvSpPr>
        <p:spPr>
          <a:xfrm>
            <a:off x="6804248" y="5373216"/>
            <a:ext cx="936104" cy="288032"/>
          </a:xfrm>
          <a:prstGeom prst="borderCallout2">
            <a:avLst>
              <a:gd name="adj1" fmla="val 51820"/>
              <a:gd name="adj2" fmla="val 205"/>
              <a:gd name="adj3" fmla="val 61740"/>
              <a:gd name="adj4" fmla="val -22980"/>
              <a:gd name="adj5" fmla="val 6678"/>
              <a:gd name="adj6" fmla="val -46969"/>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份地</a:t>
            </a:r>
            <a:endParaRPr lang="zh-CN" altLang="en-US" b="1" dirty="0">
              <a:solidFill>
                <a:schemeClr val="tx1"/>
              </a:solidFill>
            </a:endParaRPr>
          </a:p>
        </p:txBody>
      </p:sp>
      <p:sp>
        <p:nvSpPr>
          <p:cNvPr id="36" name="线形标注 2 35"/>
          <p:cNvSpPr/>
          <p:nvPr/>
        </p:nvSpPr>
        <p:spPr>
          <a:xfrm>
            <a:off x="6804248" y="5949280"/>
            <a:ext cx="936104" cy="288032"/>
          </a:xfrm>
          <a:prstGeom prst="borderCallout2">
            <a:avLst>
              <a:gd name="adj1" fmla="val 51820"/>
              <a:gd name="adj2" fmla="val 205"/>
              <a:gd name="adj3" fmla="val 61740"/>
              <a:gd name="adj4" fmla="val -22980"/>
              <a:gd name="adj5" fmla="val -178509"/>
              <a:gd name="adj6" fmla="val -40678"/>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公用地</a:t>
            </a:r>
            <a:endParaRPr lang="zh-CN" altLang="en-US" b="1" dirty="0">
              <a:solidFill>
                <a:schemeClr val="tx1"/>
              </a:solidFill>
            </a:endParaRPr>
          </a:p>
        </p:txBody>
      </p:sp>
      <p:sp>
        <p:nvSpPr>
          <p:cNvPr id="31" name="任意多边形 30"/>
          <p:cNvSpPr/>
          <p:nvPr/>
        </p:nvSpPr>
        <p:spPr>
          <a:xfrm rot="689455" flipH="1" flipV="1">
            <a:off x="3169381" y="4068375"/>
            <a:ext cx="541521" cy="1154323"/>
          </a:xfrm>
          <a:custGeom>
            <a:avLst/>
            <a:gdLst>
              <a:gd name="connsiteX0" fmla="*/ 0 w 1228725"/>
              <a:gd name="connsiteY0" fmla="*/ 1676400 h 1698625"/>
              <a:gd name="connsiteX1" fmla="*/ 590550 w 1228725"/>
              <a:gd name="connsiteY1" fmla="*/ 1457325 h 1698625"/>
              <a:gd name="connsiteX2" fmla="*/ 714375 w 1228725"/>
              <a:gd name="connsiteY2" fmla="*/ 228600 h 1698625"/>
              <a:gd name="connsiteX3" fmla="*/ 1228725 w 1228725"/>
              <a:gd name="connsiteY3" fmla="*/ 85725 h 1698625"/>
              <a:gd name="connsiteX4" fmla="*/ 1228725 w 1228725"/>
              <a:gd name="connsiteY4" fmla="*/ 85725 h 16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1698625">
                <a:moveTo>
                  <a:pt x="0" y="1676400"/>
                </a:moveTo>
                <a:cubicBezTo>
                  <a:pt x="235744" y="1687512"/>
                  <a:pt x="471488" y="1698625"/>
                  <a:pt x="590550" y="1457325"/>
                </a:cubicBezTo>
                <a:cubicBezTo>
                  <a:pt x="709613" y="1216025"/>
                  <a:pt x="608013" y="457200"/>
                  <a:pt x="714375" y="228600"/>
                </a:cubicBezTo>
                <a:cubicBezTo>
                  <a:pt x="820738" y="0"/>
                  <a:pt x="1228725" y="85725"/>
                  <a:pt x="1228725" y="85725"/>
                </a:cubicBezTo>
                <a:lnTo>
                  <a:pt x="1228725" y="85725"/>
                </a:lnTo>
              </a:path>
            </a:pathLst>
          </a:custGeom>
          <a:noFill/>
          <a:ln w="28575">
            <a:solidFill>
              <a:srgbClr val="9933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8" name="组合 36"/>
          <p:cNvGrpSpPr/>
          <p:nvPr/>
        </p:nvGrpSpPr>
        <p:grpSpPr>
          <a:xfrm>
            <a:off x="2555776" y="4869160"/>
            <a:ext cx="864096" cy="504056"/>
            <a:chOff x="1763688" y="2852936"/>
            <a:chExt cx="1376623" cy="504056"/>
          </a:xfrm>
        </p:grpSpPr>
        <p:sp>
          <p:nvSpPr>
            <p:cNvPr id="38" name="六边形 37"/>
            <p:cNvSpPr/>
            <p:nvPr/>
          </p:nvSpPr>
          <p:spPr>
            <a:xfrm>
              <a:off x="1763688" y="2852936"/>
              <a:ext cx="1101298" cy="504056"/>
            </a:xfrm>
            <a:prstGeom prst="hexagon">
              <a:avLst/>
            </a:prstGeom>
            <a:solidFill>
              <a:srgbClr val="99336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39" name="TextBox 38"/>
            <p:cNvSpPr txBox="1"/>
            <p:nvPr/>
          </p:nvSpPr>
          <p:spPr>
            <a:xfrm>
              <a:off x="1763688" y="2915652"/>
              <a:ext cx="1376623" cy="369332"/>
            </a:xfrm>
            <a:prstGeom prst="rect">
              <a:avLst/>
            </a:prstGeom>
            <a:noFill/>
          </p:spPr>
          <p:txBody>
            <a:bodyPr wrap="square" rtlCol="0">
              <a:spAutoFit/>
            </a:bodyPr>
            <a:lstStyle/>
            <a:p>
              <a:r>
                <a:rPr lang="zh-CN" altLang="en-US" b="1" dirty="0" smtClean="0">
                  <a:solidFill>
                    <a:schemeClr val="bg1"/>
                  </a:solidFill>
                </a:rPr>
                <a:t>关系</a:t>
              </a:r>
              <a:endParaRPr lang="zh-CN" altLang="en-US" b="1" dirty="0">
                <a:solidFill>
                  <a:schemeClr val="bg1"/>
                </a:solidFill>
              </a:endParaRPr>
            </a:p>
          </p:txBody>
        </p:sp>
      </p:grpSp>
      <p:sp>
        <p:nvSpPr>
          <p:cNvPr id="37" name="线形标注 2 36"/>
          <p:cNvSpPr/>
          <p:nvPr/>
        </p:nvSpPr>
        <p:spPr>
          <a:xfrm>
            <a:off x="1187624" y="4797152"/>
            <a:ext cx="792088" cy="288032"/>
          </a:xfrm>
          <a:prstGeom prst="borderCallout2">
            <a:avLst>
              <a:gd name="adj1" fmla="val 47260"/>
              <a:gd name="adj2" fmla="val 98334"/>
              <a:gd name="adj3" fmla="val 58450"/>
              <a:gd name="adj4" fmla="val 136309"/>
              <a:gd name="adj5" fmla="val 118664"/>
              <a:gd name="adj6" fmla="val 179223"/>
            </a:avLst>
          </a:prstGeom>
          <a:solidFill>
            <a:schemeClr val="bg1"/>
          </a:solidFill>
          <a:ln>
            <a:solidFill>
              <a:srgbClr val="99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权利</a:t>
            </a:r>
            <a:endParaRPr lang="zh-CN" altLang="en-US" b="1" dirty="0">
              <a:solidFill>
                <a:schemeClr val="tx1"/>
              </a:solidFill>
            </a:endParaRPr>
          </a:p>
        </p:txBody>
      </p:sp>
      <p:sp>
        <p:nvSpPr>
          <p:cNvPr id="40" name="线形标注 2 39"/>
          <p:cNvSpPr/>
          <p:nvPr/>
        </p:nvSpPr>
        <p:spPr>
          <a:xfrm>
            <a:off x="1187624" y="5517232"/>
            <a:ext cx="792088" cy="288032"/>
          </a:xfrm>
          <a:prstGeom prst="borderCallout2">
            <a:avLst>
              <a:gd name="adj1" fmla="val 51820"/>
              <a:gd name="adj2" fmla="val 101217"/>
              <a:gd name="adj3" fmla="val 15443"/>
              <a:gd name="adj4" fmla="val 135752"/>
              <a:gd name="adj5" fmla="val -132212"/>
              <a:gd name="adj6" fmla="val 179105"/>
            </a:avLst>
          </a:prstGeom>
          <a:solidFill>
            <a:schemeClr val="bg1"/>
          </a:solidFill>
          <a:ln>
            <a:solidFill>
              <a:srgbClr val="99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义务</a:t>
            </a:r>
            <a:endParaRPr lang="zh-CN" altLang="en-US" b="1" dirty="0">
              <a:solidFill>
                <a:schemeClr val="tx1"/>
              </a:solidFill>
            </a:endParaRPr>
          </a:p>
        </p:txBody>
      </p:sp>
      <p:sp>
        <p:nvSpPr>
          <p:cNvPr id="41" name="TextBox 40"/>
          <p:cNvSpPr txBox="1"/>
          <p:nvPr/>
        </p:nvSpPr>
        <p:spPr>
          <a:xfrm>
            <a:off x="251520" y="4615968"/>
            <a:ext cx="648072" cy="1477328"/>
          </a:xfrm>
          <a:prstGeom prst="rect">
            <a:avLst/>
          </a:prstGeom>
          <a:noFill/>
        </p:spPr>
        <p:txBody>
          <a:bodyPr wrap="square" rtlCol="0">
            <a:spAutoFit/>
          </a:bodyPr>
          <a:lstStyle/>
          <a:p>
            <a:r>
              <a:rPr lang="zh-CN" altLang="en-US" b="1" dirty="0" smtClean="0">
                <a:ln w="3175">
                  <a:solidFill>
                    <a:schemeClr val="tx1"/>
                  </a:solidFill>
                </a:ln>
                <a:solidFill>
                  <a:srgbClr val="CC3399"/>
                </a:solidFill>
                <a:latin typeface="微软雅黑" pitchFamily="34" charset="-122"/>
                <a:ea typeface="微软雅黑" pitchFamily="34" charset="-122"/>
              </a:rPr>
              <a:t>自由农民与农奴的区别</a:t>
            </a:r>
            <a:endParaRPr lang="zh-CN" altLang="en-US" b="1" dirty="0">
              <a:ln w="3175">
                <a:solidFill>
                  <a:schemeClr val="tx1"/>
                </a:solidFill>
              </a:ln>
              <a:solidFill>
                <a:srgbClr val="CC3399"/>
              </a:solidFill>
              <a:latin typeface="微软雅黑" pitchFamily="34" charset="-122"/>
              <a:ea typeface="微软雅黑" pitchFamily="34" charset="-122"/>
            </a:endParaRPr>
          </a:p>
        </p:txBody>
      </p:sp>
      <p:sp>
        <p:nvSpPr>
          <p:cNvPr id="43" name="TextBox 42"/>
          <p:cNvSpPr txBox="1"/>
          <p:nvPr/>
        </p:nvSpPr>
        <p:spPr>
          <a:xfrm>
            <a:off x="7884368" y="4581128"/>
            <a:ext cx="936104" cy="646331"/>
          </a:xfrm>
          <a:prstGeom prst="rect">
            <a:avLst/>
          </a:prstGeom>
          <a:noFill/>
        </p:spPr>
        <p:txBody>
          <a:bodyPr wrap="square" rtlCol="0">
            <a:spAutoFit/>
          </a:bodyPr>
          <a:lstStyle/>
          <a:p>
            <a:r>
              <a:rPr lang="en-US" altLang="zh-CN" b="1" dirty="0" smtClean="0"/>
              <a:t>1/3</a:t>
            </a:r>
            <a:r>
              <a:rPr lang="zh-CN" altLang="en-US" b="1" dirty="0" smtClean="0"/>
              <a:t>到</a:t>
            </a:r>
            <a:r>
              <a:rPr lang="en-US" altLang="zh-CN" b="1" dirty="0" smtClean="0"/>
              <a:t>1/2</a:t>
            </a:r>
            <a:endParaRPr lang="zh-CN" altLang="en-US" b="1" dirty="0"/>
          </a:p>
        </p:txBody>
      </p:sp>
      <p:sp>
        <p:nvSpPr>
          <p:cNvPr id="44" name="TextBox 43"/>
          <p:cNvSpPr txBox="1"/>
          <p:nvPr/>
        </p:nvSpPr>
        <p:spPr>
          <a:xfrm>
            <a:off x="7956376" y="5731515"/>
            <a:ext cx="936104" cy="646331"/>
          </a:xfrm>
          <a:prstGeom prst="rect">
            <a:avLst/>
          </a:prstGeom>
          <a:noFill/>
        </p:spPr>
        <p:txBody>
          <a:bodyPr wrap="square" rtlCol="0">
            <a:spAutoFit/>
          </a:bodyPr>
          <a:lstStyle/>
          <a:p>
            <a:r>
              <a:rPr lang="zh-CN" altLang="en-US" b="1" dirty="0" smtClean="0"/>
              <a:t>林地、荒地</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strips(downRight)">
                                      <p:cBhvr>
                                        <p:cTn id="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
        <p:nvSpPr>
          <p:cNvPr id="3" name="TextBox 2"/>
          <p:cNvSpPr txBox="1"/>
          <p:nvPr/>
        </p:nvSpPr>
        <p:spPr>
          <a:xfrm>
            <a:off x="251520" y="980728"/>
            <a:ext cx="5184576" cy="584775"/>
          </a:xfrm>
          <a:prstGeom prst="rect">
            <a:avLst/>
          </a:prstGeom>
          <a:noFill/>
        </p:spPr>
        <p:txBody>
          <a:bodyPr wrap="square" rtlCol="0">
            <a:spAutoFit/>
          </a:bodyPr>
          <a:lstStyle/>
          <a:p>
            <a:r>
              <a:rPr lang="zh-CN" altLang="en-US" sz="3200" b="1" dirty="0" smtClean="0">
                <a:ln w="3175">
                  <a:solidFill>
                    <a:schemeClr val="tx1"/>
                  </a:solidFill>
                </a:ln>
                <a:solidFill>
                  <a:srgbClr val="CC3399"/>
                </a:solidFill>
                <a:latin typeface="微软雅黑" pitchFamily="34" charset="-122"/>
                <a:ea typeface="微软雅黑" pitchFamily="34" charset="-122"/>
              </a:rPr>
              <a:t>自由农民与农奴的区别</a:t>
            </a:r>
            <a:r>
              <a:rPr lang="en-US" altLang="zh-CN" sz="3200" b="1" dirty="0" smtClean="0">
                <a:ln w="3175">
                  <a:solidFill>
                    <a:schemeClr val="tx1"/>
                  </a:solidFill>
                </a:ln>
                <a:solidFill>
                  <a:srgbClr val="CC3399"/>
                </a:solidFill>
                <a:latin typeface="微软雅黑" pitchFamily="34" charset="-122"/>
                <a:ea typeface="微软雅黑" pitchFamily="34" charset="-122"/>
              </a:rPr>
              <a:t>:</a:t>
            </a:r>
            <a:endParaRPr lang="zh-CN" altLang="en-US" sz="3200" b="1" dirty="0">
              <a:ln w="3175">
                <a:solidFill>
                  <a:schemeClr val="tx1"/>
                </a:solidFill>
              </a:ln>
              <a:solidFill>
                <a:srgbClr val="CC3399"/>
              </a:solidFill>
              <a:latin typeface="微软雅黑" pitchFamily="34" charset="-122"/>
              <a:ea typeface="微软雅黑" pitchFamily="34" charset="-122"/>
            </a:endParaRPr>
          </a:p>
        </p:txBody>
      </p:sp>
      <p:sp>
        <p:nvSpPr>
          <p:cNvPr id="4" name="TextBox 3"/>
          <p:cNvSpPr txBox="1"/>
          <p:nvPr/>
        </p:nvSpPr>
        <p:spPr>
          <a:xfrm>
            <a:off x="611560" y="1844824"/>
            <a:ext cx="7488832" cy="1200329"/>
          </a:xfrm>
          <a:prstGeom prst="rect">
            <a:avLst/>
          </a:prstGeom>
          <a:solidFill>
            <a:schemeClr val="bg1">
              <a:alpha val="50000"/>
            </a:schemeClr>
          </a:solidFill>
        </p:spPr>
        <p:txBody>
          <a:bodyPr wrap="square" rtlCol="0">
            <a:spAutoFit/>
          </a:bodyPr>
          <a:lstStyle/>
          <a:p>
            <a:r>
              <a:rPr lang="zh-CN" altLang="en-US" sz="2400" b="1" dirty="0" smtClean="0">
                <a:latin typeface="+mn-ea"/>
              </a:rPr>
              <a:t>    </a:t>
            </a:r>
            <a:r>
              <a:rPr lang="zh-CN" altLang="en-US" sz="2400" dirty="0" smtClean="0">
                <a:latin typeface="微软雅黑" pitchFamily="34" charset="-122"/>
                <a:ea typeface="微软雅黑" pitchFamily="34" charset="-122"/>
              </a:rPr>
              <a:t>自由农民是独立的小生产者，拥有自己的生产工具和财产，有份地保有权，领主不能随意没收他们的土地。自由农民的土地权利受到保护。</a:t>
            </a:r>
            <a:endParaRPr lang="en-US" altLang="zh-CN" sz="2400" dirty="0" smtClean="0">
              <a:latin typeface="微软雅黑" pitchFamily="34" charset="-122"/>
              <a:ea typeface="微软雅黑" pitchFamily="34" charset="-122"/>
            </a:endParaRPr>
          </a:p>
        </p:txBody>
      </p:sp>
      <p:sp>
        <p:nvSpPr>
          <p:cNvPr id="5" name="TextBox 4"/>
          <p:cNvSpPr txBox="1"/>
          <p:nvPr/>
        </p:nvSpPr>
        <p:spPr>
          <a:xfrm>
            <a:off x="611560" y="3356992"/>
            <a:ext cx="7488832" cy="1200329"/>
          </a:xfrm>
          <a:prstGeom prst="rect">
            <a:avLst/>
          </a:prstGeom>
          <a:solidFill>
            <a:schemeClr val="bg1">
              <a:alpha val="50000"/>
            </a:schemeClr>
          </a:solidFill>
        </p:spPr>
        <p:txBody>
          <a:bodyPr wrap="square" rtlCol="0">
            <a:spAutoFit/>
          </a:bodyPr>
          <a:lstStyle/>
          <a:p>
            <a:r>
              <a:rPr lang="zh-CN" altLang="en-US" sz="2400" dirty="0" smtClean="0">
                <a:latin typeface="+mn-ea"/>
              </a:rPr>
              <a:t>    </a:t>
            </a:r>
            <a:r>
              <a:rPr lang="zh-CN" altLang="en-US" sz="2400" dirty="0" smtClean="0">
                <a:latin typeface="微软雅黑" pitchFamily="34" charset="-122"/>
                <a:ea typeface="微软雅黑" pitchFamily="34" charset="-122"/>
              </a:rPr>
              <a:t>农奴的女儿嫁到庄园以外的人家，要缴一笔称为“婚姻捐”的赔偿费。农奴死亡，子女继承分份地要向领主交纳数额不菲的“继承捐”。</a:t>
            </a:r>
            <a:endParaRPr lang="en-US" altLang="zh-CN" sz="2400" dirty="0" smtClean="0">
              <a:latin typeface="微软雅黑" pitchFamily="34" charset="-122"/>
              <a:ea typeface="微软雅黑" pitchFamily="34" charset="-122"/>
            </a:endParaRPr>
          </a:p>
        </p:txBody>
      </p:sp>
      <p:sp>
        <p:nvSpPr>
          <p:cNvPr id="6" name="矩形 5"/>
          <p:cNvSpPr/>
          <p:nvPr/>
        </p:nvSpPr>
        <p:spPr>
          <a:xfrm>
            <a:off x="1403648" y="4941168"/>
            <a:ext cx="6048672" cy="584775"/>
          </a:xfrm>
          <a:prstGeom prst="rect">
            <a:avLst/>
          </a:prstGeom>
        </p:spPr>
        <p:txBody>
          <a:bodyPr wrap="square">
            <a:spAutoFit/>
          </a:bodyPr>
          <a:lstStyle/>
          <a:p>
            <a:r>
              <a:rPr lang="zh-CN" altLang="en-US" sz="3200" b="1" dirty="0" smtClean="0">
                <a:solidFill>
                  <a:srgbClr val="C00000"/>
                </a:solidFill>
                <a:latin typeface="微软雅黑" pitchFamily="34" charset="-122"/>
                <a:ea typeface="微软雅黑" pitchFamily="34" charset="-122"/>
              </a:rPr>
              <a:t>农奴比自由农民负担更重！</a:t>
            </a:r>
            <a:endParaRPr lang="zh-CN" altLang="en-US" sz="3200" b="1" dirty="0">
              <a:solidFill>
                <a:srgbClr val="C0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Righ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620688"/>
            <a:ext cx="3600400"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800" b="1" dirty="0" smtClean="0">
                <a:solidFill>
                  <a:srgbClr val="C00000"/>
                </a:solidFill>
              </a:rPr>
              <a:t>思维导图：西欧庄园</a:t>
            </a:r>
            <a:endParaRPr lang="zh-CN" altLang="en-US" sz="2800" b="1" dirty="0">
              <a:solidFill>
                <a:srgbClr val="C00000"/>
              </a:solidFill>
            </a:endParaRPr>
          </a:p>
        </p:txBody>
      </p:sp>
      <p:sp>
        <p:nvSpPr>
          <p:cNvPr id="3" name="TextBox 2"/>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
        <p:nvSpPr>
          <p:cNvPr id="6" name="TextBox 5"/>
          <p:cNvSpPr txBox="1"/>
          <p:nvPr/>
        </p:nvSpPr>
        <p:spPr>
          <a:xfrm>
            <a:off x="683568" y="1268760"/>
            <a:ext cx="3240360" cy="461665"/>
          </a:xfrm>
          <a:prstGeom prst="rect">
            <a:avLst/>
          </a:prstGeom>
          <a:noFill/>
        </p:spPr>
        <p:txBody>
          <a:bodyPr wrap="square" rtlCol="0">
            <a:spAutoFit/>
          </a:bodyPr>
          <a:lstStyle/>
          <a:p>
            <a:r>
              <a:rPr lang="zh-CN" altLang="en-US" sz="2400" b="1" dirty="0" smtClean="0">
                <a:solidFill>
                  <a:srgbClr val="000099"/>
                </a:solidFill>
              </a:rPr>
              <a:t>使用联想：</a:t>
            </a:r>
            <a:endParaRPr lang="zh-CN" altLang="en-US" sz="2400" b="1" dirty="0">
              <a:solidFill>
                <a:srgbClr val="000099"/>
              </a:solidFill>
            </a:endParaRPr>
          </a:p>
        </p:txBody>
      </p:sp>
      <p:sp>
        <p:nvSpPr>
          <p:cNvPr id="12" name="任意多边形 11"/>
          <p:cNvSpPr/>
          <p:nvPr/>
        </p:nvSpPr>
        <p:spPr>
          <a:xfrm>
            <a:off x="4788023" y="2348880"/>
            <a:ext cx="648073" cy="1554609"/>
          </a:xfrm>
          <a:custGeom>
            <a:avLst/>
            <a:gdLst>
              <a:gd name="connsiteX0" fmla="*/ 0 w 1228725"/>
              <a:gd name="connsiteY0" fmla="*/ 1676400 h 1698625"/>
              <a:gd name="connsiteX1" fmla="*/ 590550 w 1228725"/>
              <a:gd name="connsiteY1" fmla="*/ 1457325 h 1698625"/>
              <a:gd name="connsiteX2" fmla="*/ 714375 w 1228725"/>
              <a:gd name="connsiteY2" fmla="*/ 228600 h 1698625"/>
              <a:gd name="connsiteX3" fmla="*/ 1228725 w 1228725"/>
              <a:gd name="connsiteY3" fmla="*/ 85725 h 1698625"/>
              <a:gd name="connsiteX4" fmla="*/ 1228725 w 1228725"/>
              <a:gd name="connsiteY4" fmla="*/ 85725 h 16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1698625">
                <a:moveTo>
                  <a:pt x="0" y="1676400"/>
                </a:moveTo>
                <a:cubicBezTo>
                  <a:pt x="235744" y="1687512"/>
                  <a:pt x="471488" y="1698625"/>
                  <a:pt x="590550" y="1457325"/>
                </a:cubicBezTo>
                <a:cubicBezTo>
                  <a:pt x="709613" y="1216025"/>
                  <a:pt x="608013" y="457200"/>
                  <a:pt x="714375" y="228600"/>
                </a:cubicBezTo>
                <a:cubicBezTo>
                  <a:pt x="820738" y="0"/>
                  <a:pt x="1228725" y="85725"/>
                  <a:pt x="1228725" y="85725"/>
                </a:cubicBezTo>
                <a:lnTo>
                  <a:pt x="1228725" y="85725"/>
                </a:lnTo>
              </a:path>
            </a:pathLst>
          </a:custGeom>
          <a:ln w="28575">
            <a:solidFill>
              <a:srgbClr val="0000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任意多边形 12"/>
          <p:cNvSpPr/>
          <p:nvPr/>
        </p:nvSpPr>
        <p:spPr>
          <a:xfrm flipV="1">
            <a:off x="4932040" y="4055888"/>
            <a:ext cx="864097" cy="1389335"/>
          </a:xfrm>
          <a:custGeom>
            <a:avLst/>
            <a:gdLst>
              <a:gd name="connsiteX0" fmla="*/ 0 w 1228725"/>
              <a:gd name="connsiteY0" fmla="*/ 1676400 h 1698625"/>
              <a:gd name="connsiteX1" fmla="*/ 590550 w 1228725"/>
              <a:gd name="connsiteY1" fmla="*/ 1457325 h 1698625"/>
              <a:gd name="connsiteX2" fmla="*/ 714375 w 1228725"/>
              <a:gd name="connsiteY2" fmla="*/ 228600 h 1698625"/>
              <a:gd name="connsiteX3" fmla="*/ 1228725 w 1228725"/>
              <a:gd name="connsiteY3" fmla="*/ 85725 h 1698625"/>
              <a:gd name="connsiteX4" fmla="*/ 1228725 w 1228725"/>
              <a:gd name="connsiteY4" fmla="*/ 85725 h 16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1698625">
                <a:moveTo>
                  <a:pt x="0" y="1676400"/>
                </a:moveTo>
                <a:cubicBezTo>
                  <a:pt x="235744" y="1687512"/>
                  <a:pt x="471488" y="1698625"/>
                  <a:pt x="590550" y="1457325"/>
                </a:cubicBezTo>
                <a:cubicBezTo>
                  <a:pt x="709613" y="1216025"/>
                  <a:pt x="608013" y="457200"/>
                  <a:pt x="714375" y="228600"/>
                </a:cubicBezTo>
                <a:cubicBezTo>
                  <a:pt x="820738" y="0"/>
                  <a:pt x="1228725" y="85725"/>
                  <a:pt x="1228725" y="85725"/>
                </a:cubicBezTo>
                <a:lnTo>
                  <a:pt x="1228725" y="85725"/>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任意多边形 13"/>
          <p:cNvSpPr/>
          <p:nvPr/>
        </p:nvSpPr>
        <p:spPr>
          <a:xfrm>
            <a:off x="2588146" y="2915097"/>
            <a:ext cx="1047750" cy="987424"/>
          </a:xfrm>
          <a:custGeom>
            <a:avLst/>
            <a:gdLst>
              <a:gd name="connsiteX0" fmla="*/ 1047750 w 1047750"/>
              <a:gd name="connsiteY0" fmla="*/ 874712 h 987424"/>
              <a:gd name="connsiteX1" fmla="*/ 542925 w 1047750"/>
              <a:gd name="connsiteY1" fmla="*/ 865187 h 987424"/>
              <a:gd name="connsiteX2" fmla="*/ 333375 w 1047750"/>
              <a:gd name="connsiteY2" fmla="*/ 141287 h 987424"/>
              <a:gd name="connsiteX3" fmla="*/ 0 w 1047750"/>
              <a:gd name="connsiteY3" fmla="*/ 17462 h 987424"/>
              <a:gd name="connsiteX4" fmla="*/ 0 w 1047750"/>
              <a:gd name="connsiteY4" fmla="*/ 17462 h 987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987424">
                <a:moveTo>
                  <a:pt x="1047750" y="874712"/>
                </a:moveTo>
                <a:cubicBezTo>
                  <a:pt x="854868" y="931068"/>
                  <a:pt x="661987" y="987424"/>
                  <a:pt x="542925" y="865187"/>
                </a:cubicBezTo>
                <a:cubicBezTo>
                  <a:pt x="423863" y="742950"/>
                  <a:pt x="423863" y="282575"/>
                  <a:pt x="333375" y="141287"/>
                </a:cubicBezTo>
                <a:cubicBezTo>
                  <a:pt x="242888" y="0"/>
                  <a:pt x="0" y="17462"/>
                  <a:pt x="0" y="17462"/>
                </a:cubicBezTo>
                <a:lnTo>
                  <a:pt x="0" y="17462"/>
                </a:lnTo>
              </a:path>
            </a:pathLst>
          </a:custGeom>
          <a:noFill/>
          <a:ln w="28575">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rgbClr val="008000"/>
              </a:solidFill>
            </a:endParaRPr>
          </a:p>
        </p:txBody>
      </p:sp>
      <p:grpSp>
        <p:nvGrpSpPr>
          <p:cNvPr id="4" name="组合 19"/>
          <p:cNvGrpSpPr/>
          <p:nvPr/>
        </p:nvGrpSpPr>
        <p:grpSpPr>
          <a:xfrm>
            <a:off x="3491880" y="2794620"/>
            <a:ext cx="1584176" cy="1498476"/>
            <a:chOff x="3491880" y="2794620"/>
            <a:chExt cx="1584176" cy="1498476"/>
          </a:xfrm>
        </p:grpSpPr>
        <p:pic>
          <p:nvPicPr>
            <p:cNvPr id="18" name="图片 17" descr="timg (1).jpg"/>
            <p:cNvPicPr>
              <a:picLocks noChangeAspect="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blip>
            <a:srcRect b="3910"/>
            <a:stretch>
              <a:fillRect/>
            </a:stretch>
          </p:blipFill>
          <p:spPr>
            <a:xfrm>
              <a:off x="3491880" y="2794620"/>
              <a:ext cx="1443578" cy="1498476"/>
            </a:xfrm>
            <a:prstGeom prst="rect">
              <a:avLst/>
            </a:prstGeom>
          </p:spPr>
        </p:pic>
        <p:sp>
          <p:nvSpPr>
            <p:cNvPr id="19" name="TextBox 18"/>
            <p:cNvSpPr txBox="1"/>
            <p:nvPr/>
          </p:nvSpPr>
          <p:spPr>
            <a:xfrm>
              <a:off x="3563888" y="3717032"/>
              <a:ext cx="1512168" cy="400110"/>
            </a:xfrm>
            <a:prstGeom prst="rect">
              <a:avLst/>
            </a:prstGeom>
            <a:noFill/>
          </p:spPr>
          <p:txBody>
            <a:bodyPr wrap="square" rtlCol="0">
              <a:spAutoFit/>
            </a:bodyPr>
            <a:lstStyle/>
            <a:p>
              <a:r>
                <a:rPr lang="zh-CN" altLang="en-US" sz="2000" b="1" dirty="0" smtClean="0">
                  <a:latin typeface="黑体" pitchFamily="49" charset="-122"/>
                  <a:ea typeface="黑体" pitchFamily="49" charset="-122"/>
                </a:rPr>
                <a:t>西欧庄园</a:t>
              </a:r>
              <a:endParaRPr lang="zh-CN" altLang="en-US" sz="2000" b="1" dirty="0">
                <a:latin typeface="黑体" pitchFamily="49" charset="-122"/>
                <a:ea typeface="黑体" pitchFamily="49" charset="-122"/>
              </a:endParaRPr>
            </a:p>
          </p:txBody>
        </p:sp>
      </p:grpSp>
      <p:grpSp>
        <p:nvGrpSpPr>
          <p:cNvPr id="5" name="组合 24"/>
          <p:cNvGrpSpPr/>
          <p:nvPr/>
        </p:nvGrpSpPr>
        <p:grpSpPr>
          <a:xfrm>
            <a:off x="5436096" y="2204864"/>
            <a:ext cx="936104" cy="504056"/>
            <a:chOff x="5436096" y="2204864"/>
            <a:chExt cx="936104" cy="504056"/>
          </a:xfrm>
        </p:grpSpPr>
        <p:sp>
          <p:nvSpPr>
            <p:cNvPr id="15" name="六边形 14"/>
            <p:cNvSpPr/>
            <p:nvPr/>
          </p:nvSpPr>
          <p:spPr>
            <a:xfrm>
              <a:off x="5436096" y="2204864"/>
              <a:ext cx="648072" cy="504056"/>
            </a:xfrm>
            <a:prstGeom prst="hexagon">
              <a:avLst/>
            </a:prstGeom>
            <a:solidFill>
              <a:srgbClr val="00009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21" name="TextBox 20"/>
            <p:cNvSpPr txBox="1"/>
            <p:nvPr/>
          </p:nvSpPr>
          <p:spPr>
            <a:xfrm>
              <a:off x="5436096" y="2267580"/>
              <a:ext cx="936104" cy="369332"/>
            </a:xfrm>
            <a:prstGeom prst="rect">
              <a:avLst/>
            </a:prstGeom>
            <a:noFill/>
          </p:spPr>
          <p:txBody>
            <a:bodyPr wrap="square" rtlCol="0">
              <a:spAutoFit/>
            </a:bodyPr>
            <a:lstStyle/>
            <a:p>
              <a:r>
                <a:rPr lang="zh-CN" altLang="en-US" b="1" dirty="0" smtClean="0">
                  <a:solidFill>
                    <a:schemeClr val="bg1"/>
                  </a:solidFill>
                </a:rPr>
                <a:t>人员</a:t>
              </a:r>
              <a:endParaRPr lang="zh-CN" altLang="en-US" b="1" dirty="0">
                <a:solidFill>
                  <a:schemeClr val="bg1"/>
                </a:solidFill>
              </a:endParaRPr>
            </a:p>
          </p:txBody>
        </p:sp>
      </p:grpSp>
      <p:grpSp>
        <p:nvGrpSpPr>
          <p:cNvPr id="7" name="组合 23"/>
          <p:cNvGrpSpPr/>
          <p:nvPr/>
        </p:nvGrpSpPr>
        <p:grpSpPr>
          <a:xfrm>
            <a:off x="5796136" y="5157192"/>
            <a:ext cx="936104" cy="504056"/>
            <a:chOff x="5796136" y="5157192"/>
            <a:chExt cx="936104" cy="504056"/>
          </a:xfrm>
        </p:grpSpPr>
        <p:sp>
          <p:nvSpPr>
            <p:cNvPr id="22" name="六边形 21"/>
            <p:cNvSpPr/>
            <p:nvPr/>
          </p:nvSpPr>
          <p:spPr>
            <a:xfrm>
              <a:off x="5796136" y="5157192"/>
              <a:ext cx="648072" cy="504056"/>
            </a:xfrm>
            <a:prstGeom prst="hexagon">
              <a:avLst/>
            </a:prstGeom>
            <a:solidFill>
              <a:srgbClr val="FF0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23" name="TextBox 22"/>
            <p:cNvSpPr txBox="1"/>
            <p:nvPr/>
          </p:nvSpPr>
          <p:spPr>
            <a:xfrm>
              <a:off x="5796136" y="5219908"/>
              <a:ext cx="936104" cy="369332"/>
            </a:xfrm>
            <a:prstGeom prst="rect">
              <a:avLst/>
            </a:prstGeom>
            <a:noFill/>
          </p:spPr>
          <p:txBody>
            <a:bodyPr wrap="square" rtlCol="0">
              <a:spAutoFit/>
            </a:bodyPr>
            <a:lstStyle/>
            <a:p>
              <a:r>
                <a:rPr lang="zh-CN" altLang="en-US" b="1" dirty="0" smtClean="0">
                  <a:solidFill>
                    <a:schemeClr val="bg1"/>
                  </a:solidFill>
                </a:rPr>
                <a:t>土地</a:t>
              </a:r>
              <a:endParaRPr lang="zh-CN" altLang="en-US" b="1" dirty="0">
                <a:solidFill>
                  <a:schemeClr val="bg1"/>
                </a:solidFill>
              </a:endParaRPr>
            </a:p>
          </p:txBody>
        </p:sp>
      </p:grpSp>
      <p:sp>
        <p:nvSpPr>
          <p:cNvPr id="26" name="六边形 25"/>
          <p:cNvSpPr/>
          <p:nvPr/>
        </p:nvSpPr>
        <p:spPr>
          <a:xfrm>
            <a:off x="1932484" y="2708920"/>
            <a:ext cx="648072" cy="504056"/>
          </a:xfrm>
          <a:prstGeom prst="hexagon">
            <a:avLst/>
          </a:prstGeom>
          <a:solidFill>
            <a:srgbClr val="008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27" name="TextBox 26"/>
          <p:cNvSpPr txBox="1"/>
          <p:nvPr/>
        </p:nvSpPr>
        <p:spPr>
          <a:xfrm>
            <a:off x="1932484" y="2771636"/>
            <a:ext cx="936104" cy="369332"/>
          </a:xfrm>
          <a:prstGeom prst="rect">
            <a:avLst/>
          </a:prstGeom>
          <a:noFill/>
        </p:spPr>
        <p:txBody>
          <a:bodyPr wrap="square" rtlCol="0">
            <a:spAutoFit/>
          </a:bodyPr>
          <a:lstStyle/>
          <a:p>
            <a:r>
              <a:rPr lang="zh-CN" altLang="en-US" b="1" dirty="0" smtClean="0">
                <a:solidFill>
                  <a:schemeClr val="bg1"/>
                </a:solidFill>
              </a:rPr>
              <a:t>管理</a:t>
            </a:r>
            <a:endParaRPr lang="zh-CN" altLang="en-US" b="1" dirty="0">
              <a:solidFill>
                <a:schemeClr val="bg1"/>
              </a:solidFill>
            </a:endParaRPr>
          </a:p>
        </p:txBody>
      </p:sp>
      <p:sp>
        <p:nvSpPr>
          <p:cNvPr id="20" name="线形标注 2 19"/>
          <p:cNvSpPr/>
          <p:nvPr/>
        </p:nvSpPr>
        <p:spPr>
          <a:xfrm>
            <a:off x="6372200" y="2060848"/>
            <a:ext cx="792088" cy="288032"/>
          </a:xfrm>
          <a:prstGeom prst="borderCallout2">
            <a:avLst>
              <a:gd name="adj1" fmla="val 51820"/>
              <a:gd name="adj2" fmla="val 205"/>
              <a:gd name="adj3" fmla="val 61740"/>
              <a:gd name="adj4" fmla="val -22980"/>
              <a:gd name="adj5" fmla="val 122421"/>
              <a:gd name="adj6" fmla="val -39753"/>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领主</a:t>
            </a:r>
            <a:endParaRPr lang="zh-CN" altLang="en-US" b="1" dirty="0">
              <a:solidFill>
                <a:schemeClr val="tx1"/>
              </a:solidFill>
            </a:endParaRPr>
          </a:p>
        </p:txBody>
      </p:sp>
      <p:sp>
        <p:nvSpPr>
          <p:cNvPr id="28" name="线形标注 2 27"/>
          <p:cNvSpPr/>
          <p:nvPr/>
        </p:nvSpPr>
        <p:spPr>
          <a:xfrm>
            <a:off x="6372200" y="2564904"/>
            <a:ext cx="792088" cy="288032"/>
          </a:xfrm>
          <a:prstGeom prst="borderCallout2">
            <a:avLst>
              <a:gd name="adj1" fmla="val 51820"/>
              <a:gd name="adj2" fmla="val 205"/>
              <a:gd name="adj3" fmla="val 61740"/>
              <a:gd name="adj4" fmla="val -22980"/>
              <a:gd name="adj5" fmla="val -23084"/>
              <a:gd name="adj6" fmla="val -40956"/>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佃农</a:t>
            </a:r>
            <a:endParaRPr lang="zh-CN" altLang="en-US" b="1" dirty="0">
              <a:solidFill>
                <a:schemeClr val="tx1"/>
              </a:solidFill>
            </a:endParaRPr>
          </a:p>
        </p:txBody>
      </p:sp>
      <p:sp>
        <p:nvSpPr>
          <p:cNvPr id="29" name="任意多边形 28"/>
          <p:cNvSpPr/>
          <p:nvPr/>
        </p:nvSpPr>
        <p:spPr>
          <a:xfrm>
            <a:off x="7181850" y="2390775"/>
            <a:ext cx="485775" cy="295275"/>
          </a:xfrm>
          <a:custGeom>
            <a:avLst/>
            <a:gdLst>
              <a:gd name="connsiteX0" fmla="*/ 0 w 485775"/>
              <a:gd name="connsiteY0" fmla="*/ 295275 h 295275"/>
              <a:gd name="connsiteX1" fmla="*/ 161925 w 485775"/>
              <a:gd name="connsiteY1" fmla="*/ 66675 h 295275"/>
              <a:gd name="connsiteX2" fmla="*/ 485775 w 485775"/>
              <a:gd name="connsiteY2" fmla="*/ 0 h 295275"/>
              <a:gd name="connsiteX3" fmla="*/ 485775 w 485775"/>
              <a:gd name="connsiteY3" fmla="*/ 0 h 295275"/>
            </a:gdLst>
            <a:ahLst/>
            <a:cxnLst>
              <a:cxn ang="0">
                <a:pos x="connsiteX0" y="connsiteY0"/>
              </a:cxn>
              <a:cxn ang="0">
                <a:pos x="connsiteX1" y="connsiteY1"/>
              </a:cxn>
              <a:cxn ang="0">
                <a:pos x="connsiteX2" y="connsiteY2"/>
              </a:cxn>
              <a:cxn ang="0">
                <a:pos x="connsiteX3" y="connsiteY3"/>
              </a:cxn>
            </a:cxnLst>
            <a:rect l="l" t="t" r="r" b="b"/>
            <a:pathLst>
              <a:path w="485775" h="295275">
                <a:moveTo>
                  <a:pt x="0" y="295275"/>
                </a:moveTo>
                <a:cubicBezTo>
                  <a:pt x="40481" y="205581"/>
                  <a:pt x="80963" y="115887"/>
                  <a:pt x="161925" y="66675"/>
                </a:cubicBezTo>
                <a:cubicBezTo>
                  <a:pt x="242887" y="17463"/>
                  <a:pt x="485775" y="0"/>
                  <a:pt x="485775" y="0"/>
                </a:cubicBezTo>
                <a:lnTo>
                  <a:pt x="485775" y="0"/>
                </a:lnTo>
              </a:path>
            </a:pathLst>
          </a:custGeom>
          <a:ln w="19050">
            <a:solidFill>
              <a:srgbClr val="000099"/>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任意多边形 29"/>
          <p:cNvSpPr/>
          <p:nvPr/>
        </p:nvSpPr>
        <p:spPr>
          <a:xfrm flipV="1">
            <a:off x="7164288" y="2780928"/>
            <a:ext cx="485775" cy="230510"/>
          </a:xfrm>
          <a:custGeom>
            <a:avLst/>
            <a:gdLst>
              <a:gd name="connsiteX0" fmla="*/ 0 w 485775"/>
              <a:gd name="connsiteY0" fmla="*/ 295275 h 295275"/>
              <a:gd name="connsiteX1" fmla="*/ 161925 w 485775"/>
              <a:gd name="connsiteY1" fmla="*/ 66675 h 295275"/>
              <a:gd name="connsiteX2" fmla="*/ 485775 w 485775"/>
              <a:gd name="connsiteY2" fmla="*/ 0 h 295275"/>
              <a:gd name="connsiteX3" fmla="*/ 485775 w 485775"/>
              <a:gd name="connsiteY3" fmla="*/ 0 h 295275"/>
            </a:gdLst>
            <a:ahLst/>
            <a:cxnLst>
              <a:cxn ang="0">
                <a:pos x="connsiteX0" y="connsiteY0"/>
              </a:cxn>
              <a:cxn ang="0">
                <a:pos x="connsiteX1" y="connsiteY1"/>
              </a:cxn>
              <a:cxn ang="0">
                <a:pos x="connsiteX2" y="connsiteY2"/>
              </a:cxn>
              <a:cxn ang="0">
                <a:pos x="connsiteX3" y="connsiteY3"/>
              </a:cxn>
            </a:cxnLst>
            <a:rect l="l" t="t" r="r" b="b"/>
            <a:pathLst>
              <a:path w="485775" h="295275">
                <a:moveTo>
                  <a:pt x="0" y="295275"/>
                </a:moveTo>
                <a:cubicBezTo>
                  <a:pt x="40481" y="205581"/>
                  <a:pt x="80963" y="115887"/>
                  <a:pt x="161925" y="66675"/>
                </a:cubicBezTo>
                <a:cubicBezTo>
                  <a:pt x="242887" y="17463"/>
                  <a:pt x="485775" y="0"/>
                  <a:pt x="485775" y="0"/>
                </a:cubicBezTo>
                <a:lnTo>
                  <a:pt x="485775" y="0"/>
                </a:lnTo>
              </a:path>
            </a:pathLst>
          </a:custGeom>
          <a:ln w="19050">
            <a:solidFill>
              <a:srgbClr val="000099"/>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TextBox 32"/>
          <p:cNvSpPr txBox="1"/>
          <p:nvPr/>
        </p:nvSpPr>
        <p:spPr>
          <a:xfrm>
            <a:off x="7668344" y="2060848"/>
            <a:ext cx="1008112" cy="646331"/>
          </a:xfrm>
          <a:prstGeom prst="rect">
            <a:avLst/>
          </a:prstGeom>
          <a:noFill/>
        </p:spPr>
        <p:txBody>
          <a:bodyPr wrap="square" rtlCol="0">
            <a:spAutoFit/>
          </a:bodyPr>
          <a:lstStyle/>
          <a:p>
            <a:r>
              <a:rPr lang="zh-CN" altLang="en-US" b="1" dirty="0" smtClean="0">
                <a:solidFill>
                  <a:srgbClr val="000099"/>
                </a:solidFill>
                <a:effectLst>
                  <a:outerShdw blurRad="38100" dist="38100" dir="2700000" algn="tl">
                    <a:srgbClr val="000000">
                      <a:alpha val="43137"/>
                    </a:srgbClr>
                  </a:outerShdw>
                </a:effectLst>
                <a:latin typeface="楷体" pitchFamily="49" charset="-122"/>
                <a:ea typeface="楷体" pitchFamily="49" charset="-122"/>
              </a:rPr>
              <a:t>自由的农民</a:t>
            </a:r>
            <a:endParaRPr lang="zh-CN" altLang="en-US" b="1" dirty="0">
              <a:solidFill>
                <a:srgbClr val="000099"/>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34" name="TextBox 33"/>
          <p:cNvSpPr txBox="1"/>
          <p:nvPr/>
        </p:nvSpPr>
        <p:spPr>
          <a:xfrm>
            <a:off x="7668344" y="2780928"/>
            <a:ext cx="1331640" cy="646331"/>
          </a:xfrm>
          <a:prstGeom prst="rect">
            <a:avLst/>
          </a:prstGeom>
          <a:noFill/>
        </p:spPr>
        <p:txBody>
          <a:bodyPr wrap="square" rtlCol="0">
            <a:spAutoFit/>
          </a:bodyPr>
          <a:lstStyle/>
          <a:p>
            <a:r>
              <a:rPr lang="zh-CN" altLang="en-US" b="1" dirty="0" smtClean="0">
                <a:solidFill>
                  <a:srgbClr val="000099"/>
                </a:solidFill>
                <a:effectLst>
                  <a:outerShdw blurRad="38100" dist="38100" dir="2700000" algn="tl">
                    <a:srgbClr val="000000">
                      <a:alpha val="43137"/>
                    </a:srgbClr>
                  </a:outerShdw>
                </a:effectLst>
                <a:latin typeface="楷体" pitchFamily="49" charset="-122"/>
                <a:ea typeface="楷体" pitchFamily="49" charset="-122"/>
              </a:rPr>
              <a:t>不自由的农奴</a:t>
            </a:r>
            <a:endParaRPr lang="zh-CN" altLang="en-US" b="1" dirty="0">
              <a:solidFill>
                <a:srgbClr val="000099"/>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32" name="线形标注 2 31"/>
          <p:cNvSpPr/>
          <p:nvPr/>
        </p:nvSpPr>
        <p:spPr>
          <a:xfrm>
            <a:off x="6804248" y="4797152"/>
            <a:ext cx="936104" cy="288032"/>
          </a:xfrm>
          <a:prstGeom prst="borderCallout2">
            <a:avLst>
              <a:gd name="adj1" fmla="val 51820"/>
              <a:gd name="adj2" fmla="val 205"/>
              <a:gd name="adj3" fmla="val 61740"/>
              <a:gd name="adj4" fmla="val -22980"/>
              <a:gd name="adj5" fmla="val 208401"/>
              <a:gd name="adj6" fmla="val -39152"/>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直领地</a:t>
            </a:r>
            <a:endParaRPr lang="zh-CN" altLang="en-US" b="1" dirty="0">
              <a:solidFill>
                <a:schemeClr val="tx1"/>
              </a:solidFill>
            </a:endParaRPr>
          </a:p>
        </p:txBody>
      </p:sp>
      <p:sp>
        <p:nvSpPr>
          <p:cNvPr id="35" name="线形标注 2 34"/>
          <p:cNvSpPr/>
          <p:nvPr/>
        </p:nvSpPr>
        <p:spPr>
          <a:xfrm>
            <a:off x="6804248" y="5373216"/>
            <a:ext cx="936104" cy="288032"/>
          </a:xfrm>
          <a:prstGeom prst="borderCallout2">
            <a:avLst>
              <a:gd name="adj1" fmla="val 51820"/>
              <a:gd name="adj2" fmla="val 205"/>
              <a:gd name="adj3" fmla="val 61740"/>
              <a:gd name="adj4" fmla="val -22980"/>
              <a:gd name="adj5" fmla="val 6678"/>
              <a:gd name="adj6" fmla="val -46969"/>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份地</a:t>
            </a:r>
            <a:endParaRPr lang="zh-CN" altLang="en-US" b="1" dirty="0">
              <a:solidFill>
                <a:schemeClr val="tx1"/>
              </a:solidFill>
            </a:endParaRPr>
          </a:p>
        </p:txBody>
      </p:sp>
      <p:sp>
        <p:nvSpPr>
          <p:cNvPr id="36" name="线形标注 2 35"/>
          <p:cNvSpPr/>
          <p:nvPr/>
        </p:nvSpPr>
        <p:spPr>
          <a:xfrm>
            <a:off x="6804248" y="5949280"/>
            <a:ext cx="936104" cy="288032"/>
          </a:xfrm>
          <a:prstGeom prst="borderCallout2">
            <a:avLst>
              <a:gd name="adj1" fmla="val 51820"/>
              <a:gd name="adj2" fmla="val 205"/>
              <a:gd name="adj3" fmla="val 61740"/>
              <a:gd name="adj4" fmla="val -22980"/>
              <a:gd name="adj5" fmla="val -178509"/>
              <a:gd name="adj6" fmla="val -40678"/>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公用地</a:t>
            </a:r>
            <a:endParaRPr lang="zh-CN" altLang="en-US" b="1" dirty="0">
              <a:solidFill>
                <a:schemeClr val="tx1"/>
              </a:solidFill>
            </a:endParaRPr>
          </a:p>
        </p:txBody>
      </p:sp>
      <p:sp>
        <p:nvSpPr>
          <p:cNvPr id="31" name="任意多边形 30"/>
          <p:cNvSpPr/>
          <p:nvPr/>
        </p:nvSpPr>
        <p:spPr>
          <a:xfrm rot="689455" flipH="1" flipV="1">
            <a:off x="3169381" y="4068375"/>
            <a:ext cx="541521" cy="1154323"/>
          </a:xfrm>
          <a:custGeom>
            <a:avLst/>
            <a:gdLst>
              <a:gd name="connsiteX0" fmla="*/ 0 w 1228725"/>
              <a:gd name="connsiteY0" fmla="*/ 1676400 h 1698625"/>
              <a:gd name="connsiteX1" fmla="*/ 590550 w 1228725"/>
              <a:gd name="connsiteY1" fmla="*/ 1457325 h 1698625"/>
              <a:gd name="connsiteX2" fmla="*/ 714375 w 1228725"/>
              <a:gd name="connsiteY2" fmla="*/ 228600 h 1698625"/>
              <a:gd name="connsiteX3" fmla="*/ 1228725 w 1228725"/>
              <a:gd name="connsiteY3" fmla="*/ 85725 h 1698625"/>
              <a:gd name="connsiteX4" fmla="*/ 1228725 w 1228725"/>
              <a:gd name="connsiteY4" fmla="*/ 85725 h 16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1698625">
                <a:moveTo>
                  <a:pt x="0" y="1676400"/>
                </a:moveTo>
                <a:cubicBezTo>
                  <a:pt x="235744" y="1687512"/>
                  <a:pt x="471488" y="1698625"/>
                  <a:pt x="590550" y="1457325"/>
                </a:cubicBezTo>
                <a:cubicBezTo>
                  <a:pt x="709613" y="1216025"/>
                  <a:pt x="608013" y="457200"/>
                  <a:pt x="714375" y="228600"/>
                </a:cubicBezTo>
                <a:cubicBezTo>
                  <a:pt x="820738" y="0"/>
                  <a:pt x="1228725" y="85725"/>
                  <a:pt x="1228725" y="85725"/>
                </a:cubicBezTo>
                <a:lnTo>
                  <a:pt x="1228725" y="85725"/>
                </a:lnTo>
              </a:path>
            </a:pathLst>
          </a:custGeom>
          <a:noFill/>
          <a:ln w="28575">
            <a:solidFill>
              <a:srgbClr val="9933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8" name="组合 36"/>
          <p:cNvGrpSpPr/>
          <p:nvPr/>
        </p:nvGrpSpPr>
        <p:grpSpPr>
          <a:xfrm>
            <a:off x="2555776" y="4869160"/>
            <a:ext cx="864096" cy="504056"/>
            <a:chOff x="1763688" y="2852936"/>
            <a:chExt cx="1376623" cy="504056"/>
          </a:xfrm>
        </p:grpSpPr>
        <p:sp>
          <p:nvSpPr>
            <p:cNvPr id="38" name="六边形 37"/>
            <p:cNvSpPr/>
            <p:nvPr/>
          </p:nvSpPr>
          <p:spPr>
            <a:xfrm>
              <a:off x="1763688" y="2852936"/>
              <a:ext cx="1101298" cy="504056"/>
            </a:xfrm>
            <a:prstGeom prst="hexagon">
              <a:avLst/>
            </a:prstGeom>
            <a:solidFill>
              <a:srgbClr val="99336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39" name="TextBox 38"/>
            <p:cNvSpPr txBox="1"/>
            <p:nvPr/>
          </p:nvSpPr>
          <p:spPr>
            <a:xfrm>
              <a:off x="1763688" y="2915652"/>
              <a:ext cx="1376623" cy="369332"/>
            </a:xfrm>
            <a:prstGeom prst="rect">
              <a:avLst/>
            </a:prstGeom>
            <a:noFill/>
          </p:spPr>
          <p:txBody>
            <a:bodyPr wrap="square" rtlCol="0">
              <a:spAutoFit/>
            </a:bodyPr>
            <a:lstStyle/>
            <a:p>
              <a:r>
                <a:rPr lang="zh-CN" altLang="en-US" b="1" dirty="0" smtClean="0">
                  <a:solidFill>
                    <a:schemeClr val="bg1"/>
                  </a:solidFill>
                </a:rPr>
                <a:t>关系</a:t>
              </a:r>
              <a:endParaRPr lang="zh-CN" altLang="en-US" b="1" dirty="0">
                <a:solidFill>
                  <a:schemeClr val="bg1"/>
                </a:solidFill>
              </a:endParaRPr>
            </a:p>
          </p:txBody>
        </p:sp>
      </p:grpSp>
      <p:sp>
        <p:nvSpPr>
          <p:cNvPr id="37" name="线形标注 2 36"/>
          <p:cNvSpPr/>
          <p:nvPr/>
        </p:nvSpPr>
        <p:spPr>
          <a:xfrm>
            <a:off x="1187624" y="4797152"/>
            <a:ext cx="792088" cy="288032"/>
          </a:xfrm>
          <a:prstGeom prst="borderCallout2">
            <a:avLst>
              <a:gd name="adj1" fmla="val 47260"/>
              <a:gd name="adj2" fmla="val 98334"/>
              <a:gd name="adj3" fmla="val 58450"/>
              <a:gd name="adj4" fmla="val 136309"/>
              <a:gd name="adj5" fmla="val 118664"/>
              <a:gd name="adj6" fmla="val 179223"/>
            </a:avLst>
          </a:prstGeom>
          <a:solidFill>
            <a:schemeClr val="bg1"/>
          </a:solidFill>
          <a:ln>
            <a:solidFill>
              <a:srgbClr val="99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权利</a:t>
            </a:r>
            <a:endParaRPr lang="zh-CN" altLang="en-US" b="1" dirty="0">
              <a:solidFill>
                <a:schemeClr val="tx1"/>
              </a:solidFill>
            </a:endParaRPr>
          </a:p>
        </p:txBody>
      </p:sp>
      <p:sp>
        <p:nvSpPr>
          <p:cNvPr id="40" name="线形标注 2 39"/>
          <p:cNvSpPr/>
          <p:nvPr/>
        </p:nvSpPr>
        <p:spPr>
          <a:xfrm>
            <a:off x="1187624" y="5517232"/>
            <a:ext cx="792088" cy="288032"/>
          </a:xfrm>
          <a:prstGeom prst="borderCallout2">
            <a:avLst>
              <a:gd name="adj1" fmla="val 51820"/>
              <a:gd name="adj2" fmla="val 101217"/>
              <a:gd name="adj3" fmla="val 15443"/>
              <a:gd name="adj4" fmla="val 135752"/>
              <a:gd name="adj5" fmla="val -132212"/>
              <a:gd name="adj6" fmla="val 179105"/>
            </a:avLst>
          </a:prstGeom>
          <a:solidFill>
            <a:schemeClr val="bg1"/>
          </a:solidFill>
          <a:ln>
            <a:solidFill>
              <a:srgbClr val="99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义务</a:t>
            </a:r>
            <a:endParaRPr lang="zh-CN" altLang="en-US" b="1" dirty="0">
              <a:solidFill>
                <a:schemeClr val="tx1"/>
              </a:solidFill>
            </a:endParaRPr>
          </a:p>
        </p:txBody>
      </p:sp>
      <p:sp>
        <p:nvSpPr>
          <p:cNvPr id="41" name="TextBox 40"/>
          <p:cNvSpPr txBox="1"/>
          <p:nvPr/>
        </p:nvSpPr>
        <p:spPr>
          <a:xfrm>
            <a:off x="251520" y="4615968"/>
            <a:ext cx="648072" cy="1477328"/>
          </a:xfrm>
          <a:prstGeom prst="rect">
            <a:avLst/>
          </a:prstGeom>
          <a:noFill/>
        </p:spPr>
        <p:txBody>
          <a:bodyPr wrap="square" rtlCol="0">
            <a:spAutoFit/>
          </a:bodyPr>
          <a:lstStyle/>
          <a:p>
            <a:r>
              <a:rPr lang="zh-CN" altLang="en-US" b="1" dirty="0" smtClean="0">
                <a:ln w="3175">
                  <a:solidFill>
                    <a:schemeClr val="tx1"/>
                  </a:solidFill>
                </a:ln>
                <a:solidFill>
                  <a:srgbClr val="CC3399"/>
                </a:solidFill>
                <a:latin typeface="微软雅黑" pitchFamily="34" charset="-122"/>
                <a:ea typeface="微软雅黑" pitchFamily="34" charset="-122"/>
              </a:rPr>
              <a:t>自由农民与农奴的区别</a:t>
            </a:r>
            <a:endParaRPr lang="zh-CN" altLang="en-US" b="1" dirty="0">
              <a:ln w="3175">
                <a:solidFill>
                  <a:schemeClr val="tx1"/>
                </a:solidFill>
              </a:ln>
              <a:solidFill>
                <a:srgbClr val="CC3399"/>
              </a:solidFill>
              <a:latin typeface="微软雅黑" pitchFamily="34" charset="-122"/>
              <a:ea typeface="微软雅黑" pitchFamily="34" charset="-122"/>
            </a:endParaRPr>
          </a:p>
        </p:txBody>
      </p:sp>
      <p:sp>
        <p:nvSpPr>
          <p:cNvPr id="43" name="TextBox 42"/>
          <p:cNvSpPr txBox="1"/>
          <p:nvPr/>
        </p:nvSpPr>
        <p:spPr>
          <a:xfrm>
            <a:off x="7884368" y="4581128"/>
            <a:ext cx="936104" cy="646331"/>
          </a:xfrm>
          <a:prstGeom prst="rect">
            <a:avLst/>
          </a:prstGeom>
          <a:noFill/>
        </p:spPr>
        <p:txBody>
          <a:bodyPr wrap="square" rtlCol="0">
            <a:spAutoFit/>
          </a:bodyPr>
          <a:lstStyle/>
          <a:p>
            <a:r>
              <a:rPr lang="en-US" altLang="zh-CN" b="1" dirty="0" smtClean="0"/>
              <a:t>1/3</a:t>
            </a:r>
            <a:r>
              <a:rPr lang="zh-CN" altLang="en-US" b="1" dirty="0" smtClean="0"/>
              <a:t>到</a:t>
            </a:r>
            <a:r>
              <a:rPr lang="en-US" altLang="zh-CN" b="1" dirty="0" smtClean="0"/>
              <a:t>1/2</a:t>
            </a:r>
            <a:endParaRPr lang="zh-CN" altLang="en-US" b="1" dirty="0"/>
          </a:p>
        </p:txBody>
      </p:sp>
      <p:sp>
        <p:nvSpPr>
          <p:cNvPr id="44" name="TextBox 43"/>
          <p:cNvSpPr txBox="1"/>
          <p:nvPr/>
        </p:nvSpPr>
        <p:spPr>
          <a:xfrm>
            <a:off x="7956376" y="5731515"/>
            <a:ext cx="936104" cy="646331"/>
          </a:xfrm>
          <a:prstGeom prst="rect">
            <a:avLst/>
          </a:prstGeom>
          <a:noFill/>
        </p:spPr>
        <p:txBody>
          <a:bodyPr wrap="square" rtlCol="0">
            <a:spAutoFit/>
          </a:bodyPr>
          <a:lstStyle/>
          <a:p>
            <a:r>
              <a:rPr lang="zh-CN" altLang="en-US" b="1" dirty="0" smtClean="0"/>
              <a:t>林地、荒地</a:t>
            </a:r>
            <a:endParaRPr lang="zh-CN" altLang="en-US" b="1" dirty="0"/>
          </a:p>
        </p:txBody>
      </p:sp>
      <p:sp>
        <p:nvSpPr>
          <p:cNvPr id="47" name="TextBox 46"/>
          <p:cNvSpPr txBox="1"/>
          <p:nvPr/>
        </p:nvSpPr>
        <p:spPr>
          <a:xfrm>
            <a:off x="595363" y="2852936"/>
            <a:ext cx="1296144" cy="400110"/>
          </a:xfrm>
          <a:prstGeom prst="rect">
            <a:avLst/>
          </a:prstGeom>
          <a:noFill/>
        </p:spPr>
        <p:txBody>
          <a:bodyPr wrap="square" rtlCol="0">
            <a:spAutoFit/>
          </a:bodyPr>
          <a:lstStyle/>
          <a:p>
            <a:r>
              <a:rPr lang="zh-CN" altLang="en-US" sz="2000" b="1" dirty="0" smtClean="0">
                <a:solidFill>
                  <a:srgbClr val="008000"/>
                </a:solidFill>
                <a:effectLst>
                  <a:outerShdw blurRad="38100" dist="38100" dir="2700000" algn="tl">
                    <a:srgbClr val="000000">
                      <a:alpha val="43137"/>
                    </a:srgbClr>
                  </a:outerShdw>
                </a:effectLst>
                <a:latin typeface="楷体" pitchFamily="49" charset="-122"/>
                <a:ea typeface="楷体" pitchFamily="49" charset="-122"/>
              </a:rPr>
              <a:t>组织架构</a:t>
            </a:r>
            <a:endParaRPr lang="zh-CN" altLang="en-US" sz="2000" b="1" dirty="0">
              <a:solidFill>
                <a:srgbClr val="008000"/>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57" name="任意多边形 56"/>
          <p:cNvSpPr/>
          <p:nvPr/>
        </p:nvSpPr>
        <p:spPr>
          <a:xfrm>
            <a:off x="395536" y="2564904"/>
            <a:ext cx="648072" cy="504056"/>
          </a:xfrm>
          <a:custGeom>
            <a:avLst/>
            <a:gdLst>
              <a:gd name="connsiteX0" fmla="*/ 708025 w 708025"/>
              <a:gd name="connsiteY0" fmla="*/ 0 h 295275"/>
              <a:gd name="connsiteX1" fmla="*/ 60325 w 708025"/>
              <a:gd name="connsiteY1" fmla="*/ 190500 h 295275"/>
              <a:gd name="connsiteX2" fmla="*/ 346075 w 708025"/>
              <a:gd name="connsiteY2" fmla="*/ 295275 h 295275"/>
              <a:gd name="connsiteX3" fmla="*/ 346075 w 708025"/>
              <a:gd name="connsiteY3" fmla="*/ 295275 h 295275"/>
            </a:gdLst>
            <a:ahLst/>
            <a:cxnLst>
              <a:cxn ang="0">
                <a:pos x="connsiteX0" y="connsiteY0"/>
              </a:cxn>
              <a:cxn ang="0">
                <a:pos x="connsiteX1" y="connsiteY1"/>
              </a:cxn>
              <a:cxn ang="0">
                <a:pos x="connsiteX2" y="connsiteY2"/>
              </a:cxn>
              <a:cxn ang="0">
                <a:pos x="connsiteX3" y="connsiteY3"/>
              </a:cxn>
            </a:cxnLst>
            <a:rect l="l" t="t" r="r" b="b"/>
            <a:pathLst>
              <a:path w="708025" h="295275">
                <a:moveTo>
                  <a:pt x="708025" y="0"/>
                </a:moveTo>
                <a:cubicBezTo>
                  <a:pt x="414337" y="70644"/>
                  <a:pt x="120650" y="141288"/>
                  <a:pt x="60325" y="190500"/>
                </a:cubicBezTo>
                <a:cubicBezTo>
                  <a:pt x="0" y="239712"/>
                  <a:pt x="346075" y="295275"/>
                  <a:pt x="346075" y="295275"/>
                </a:cubicBezTo>
                <a:lnTo>
                  <a:pt x="346075" y="295275"/>
                </a:lnTo>
              </a:path>
            </a:pathLst>
          </a:custGeom>
          <a:ln w="19050">
            <a:solidFill>
              <a:srgbClr val="008000"/>
            </a:solidFill>
            <a:tailEnd type="arrow"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6" name="TextBox 65"/>
          <p:cNvSpPr txBox="1"/>
          <p:nvPr/>
        </p:nvSpPr>
        <p:spPr>
          <a:xfrm>
            <a:off x="595363" y="3532946"/>
            <a:ext cx="1528365" cy="400110"/>
          </a:xfrm>
          <a:prstGeom prst="rect">
            <a:avLst/>
          </a:prstGeom>
          <a:noFill/>
        </p:spPr>
        <p:txBody>
          <a:bodyPr wrap="square" rtlCol="0">
            <a:spAutoFit/>
          </a:bodyPr>
          <a:lstStyle/>
          <a:p>
            <a:r>
              <a:rPr lang="zh-CN" altLang="en-US" sz="2000" b="1" dirty="0" smtClean="0">
                <a:solidFill>
                  <a:srgbClr val="008000"/>
                </a:solidFill>
                <a:effectLst>
                  <a:outerShdw blurRad="38100" dist="38100" dir="2700000" algn="tl">
                    <a:srgbClr val="000000">
                      <a:alpha val="43137"/>
                    </a:srgbClr>
                  </a:outerShdw>
                </a:effectLst>
                <a:latin typeface="楷体" pitchFamily="49" charset="-122"/>
                <a:ea typeface="楷体" pitchFamily="49" charset="-122"/>
              </a:rPr>
              <a:t>司法程序</a:t>
            </a:r>
            <a:endParaRPr lang="zh-CN" altLang="en-US" sz="2000" b="1" dirty="0">
              <a:solidFill>
                <a:srgbClr val="008000"/>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68" name="TextBox 67"/>
          <p:cNvSpPr txBox="1"/>
          <p:nvPr/>
        </p:nvSpPr>
        <p:spPr>
          <a:xfrm>
            <a:off x="579166" y="3203684"/>
            <a:ext cx="1528365" cy="400110"/>
          </a:xfrm>
          <a:prstGeom prst="rect">
            <a:avLst/>
          </a:prstGeom>
          <a:noFill/>
        </p:spPr>
        <p:txBody>
          <a:bodyPr wrap="square" rtlCol="0">
            <a:spAutoFit/>
          </a:bodyPr>
          <a:lstStyle/>
          <a:p>
            <a:r>
              <a:rPr lang="zh-CN" altLang="en-US" sz="2000" b="1" dirty="0" smtClean="0">
                <a:solidFill>
                  <a:srgbClr val="008000"/>
                </a:solidFill>
                <a:effectLst>
                  <a:outerShdw blurRad="38100" dist="38100" dir="2700000" algn="tl">
                    <a:srgbClr val="000000">
                      <a:alpha val="43137"/>
                    </a:srgbClr>
                  </a:outerShdw>
                </a:effectLst>
                <a:latin typeface="楷体" pitchFamily="49" charset="-122"/>
                <a:ea typeface="楷体" pitchFamily="49" charset="-122"/>
              </a:rPr>
              <a:t>法庭职能</a:t>
            </a:r>
            <a:endParaRPr lang="zh-CN" altLang="en-US" sz="2000" b="1" dirty="0">
              <a:solidFill>
                <a:srgbClr val="008000"/>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72" name="任意多边形 71"/>
          <p:cNvSpPr/>
          <p:nvPr/>
        </p:nvSpPr>
        <p:spPr>
          <a:xfrm>
            <a:off x="239713" y="2438400"/>
            <a:ext cx="817562" cy="1009650"/>
          </a:xfrm>
          <a:custGeom>
            <a:avLst/>
            <a:gdLst>
              <a:gd name="connsiteX0" fmla="*/ 817562 w 817562"/>
              <a:gd name="connsiteY0" fmla="*/ 0 h 1009650"/>
              <a:gd name="connsiteX1" fmla="*/ 65087 w 817562"/>
              <a:gd name="connsiteY1" fmla="*/ 428625 h 1009650"/>
              <a:gd name="connsiteX2" fmla="*/ 427037 w 817562"/>
              <a:gd name="connsiteY2" fmla="*/ 1009650 h 1009650"/>
              <a:gd name="connsiteX3" fmla="*/ 427037 w 817562"/>
              <a:gd name="connsiteY3" fmla="*/ 1009650 h 1009650"/>
            </a:gdLst>
            <a:ahLst/>
            <a:cxnLst>
              <a:cxn ang="0">
                <a:pos x="connsiteX0" y="connsiteY0"/>
              </a:cxn>
              <a:cxn ang="0">
                <a:pos x="connsiteX1" y="connsiteY1"/>
              </a:cxn>
              <a:cxn ang="0">
                <a:pos x="connsiteX2" y="connsiteY2"/>
              </a:cxn>
              <a:cxn ang="0">
                <a:pos x="connsiteX3" y="connsiteY3"/>
              </a:cxn>
            </a:cxnLst>
            <a:rect l="l" t="t" r="r" b="b"/>
            <a:pathLst>
              <a:path w="817562" h="1009650">
                <a:moveTo>
                  <a:pt x="817562" y="0"/>
                </a:moveTo>
                <a:cubicBezTo>
                  <a:pt x="473868" y="130175"/>
                  <a:pt x="130174" y="260350"/>
                  <a:pt x="65087" y="428625"/>
                </a:cubicBezTo>
                <a:cubicBezTo>
                  <a:pt x="0" y="596900"/>
                  <a:pt x="427037" y="1009650"/>
                  <a:pt x="427037" y="1009650"/>
                </a:cubicBezTo>
                <a:lnTo>
                  <a:pt x="427037" y="1009650"/>
                </a:lnTo>
              </a:path>
            </a:pathLst>
          </a:custGeom>
          <a:ln w="19050">
            <a:solidFill>
              <a:srgbClr val="008000"/>
            </a:solidFill>
            <a:tailEnd type="arrow"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3" name="任意多边形 72"/>
          <p:cNvSpPr/>
          <p:nvPr/>
        </p:nvSpPr>
        <p:spPr>
          <a:xfrm>
            <a:off x="46038" y="2238375"/>
            <a:ext cx="1011237" cy="1552575"/>
          </a:xfrm>
          <a:custGeom>
            <a:avLst/>
            <a:gdLst>
              <a:gd name="connsiteX0" fmla="*/ 1011237 w 1011237"/>
              <a:gd name="connsiteY0" fmla="*/ 0 h 1552575"/>
              <a:gd name="connsiteX1" fmla="*/ 58737 w 1011237"/>
              <a:gd name="connsiteY1" fmla="*/ 561975 h 1552575"/>
              <a:gd name="connsiteX2" fmla="*/ 658812 w 1011237"/>
              <a:gd name="connsiteY2" fmla="*/ 1552575 h 1552575"/>
            </a:gdLst>
            <a:ahLst/>
            <a:cxnLst>
              <a:cxn ang="0">
                <a:pos x="connsiteX0" y="connsiteY0"/>
              </a:cxn>
              <a:cxn ang="0">
                <a:pos x="connsiteX1" y="connsiteY1"/>
              </a:cxn>
              <a:cxn ang="0">
                <a:pos x="connsiteX2" y="connsiteY2"/>
              </a:cxn>
            </a:cxnLst>
            <a:rect l="l" t="t" r="r" b="b"/>
            <a:pathLst>
              <a:path w="1011237" h="1552575">
                <a:moveTo>
                  <a:pt x="1011237" y="0"/>
                </a:moveTo>
                <a:cubicBezTo>
                  <a:pt x="564355" y="151606"/>
                  <a:pt x="117474" y="303213"/>
                  <a:pt x="58737" y="561975"/>
                </a:cubicBezTo>
                <a:cubicBezTo>
                  <a:pt x="0" y="820737"/>
                  <a:pt x="329406" y="1186656"/>
                  <a:pt x="658812" y="1552575"/>
                </a:cubicBezTo>
              </a:path>
            </a:pathLst>
          </a:custGeom>
          <a:ln w="19050">
            <a:solidFill>
              <a:srgbClr val="008000"/>
            </a:solidFill>
            <a:tailEnd type="arrow"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2" name="线形标注 2 41"/>
          <p:cNvSpPr/>
          <p:nvPr/>
        </p:nvSpPr>
        <p:spPr>
          <a:xfrm>
            <a:off x="1043608" y="2060848"/>
            <a:ext cx="792088" cy="648072"/>
          </a:xfrm>
          <a:prstGeom prst="borderCallout2">
            <a:avLst>
              <a:gd name="adj1" fmla="val 47260"/>
              <a:gd name="adj2" fmla="val 103143"/>
              <a:gd name="adj3" fmla="val 74250"/>
              <a:gd name="adj4" fmla="val 120676"/>
              <a:gd name="adj5" fmla="val 132626"/>
              <a:gd name="adj6" fmla="val 114287"/>
            </a:avLst>
          </a:prstGeom>
          <a:solidFill>
            <a:schemeClr val="bg1"/>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庄园法庭</a:t>
            </a:r>
            <a:endParaRPr lang="zh-CN" altLang="en-US" b="1"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right)">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wipe(up)">
                                      <p:cBhvr>
                                        <p:cTn id="12" dur="500"/>
                                        <p:tgtEl>
                                          <p:spTgt spid="57"/>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left)">
                                      <p:cBhvr>
                                        <p:cTn id="16" dur="500"/>
                                        <p:tgtEl>
                                          <p:spTgt spid="4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wipe(up)">
                                      <p:cBhvr>
                                        <p:cTn id="21" dur="500"/>
                                        <p:tgtEl>
                                          <p:spTgt spid="72"/>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68"/>
                                        </p:tgtEl>
                                        <p:attrNameLst>
                                          <p:attrName>style.visibility</p:attrName>
                                        </p:attrNameLst>
                                      </p:cBhvr>
                                      <p:to>
                                        <p:strVal val="visible"/>
                                      </p:to>
                                    </p:set>
                                    <p:animEffect transition="in" filter="wipe(left)">
                                      <p:cBhvr>
                                        <p:cTn id="25" dur="500"/>
                                        <p:tgtEl>
                                          <p:spTgt spid="6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wipe(up)">
                                      <p:cBhvr>
                                        <p:cTn id="30" dur="500"/>
                                        <p:tgtEl>
                                          <p:spTgt spid="73"/>
                                        </p:tgtEl>
                                      </p:cBhvr>
                                    </p:animEffect>
                                  </p:childTnLst>
                                </p:cTn>
                              </p:par>
                            </p:childTnLst>
                          </p:cTn>
                        </p:par>
                        <p:par>
                          <p:cTn id="31" fill="hold">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66"/>
                                        </p:tgtEl>
                                        <p:attrNameLst>
                                          <p:attrName>style.visibility</p:attrName>
                                        </p:attrNameLst>
                                      </p:cBhvr>
                                      <p:to>
                                        <p:strVal val="visible"/>
                                      </p:to>
                                    </p:set>
                                    <p:animEffect transition="in" filter="wipe(left)">
                                      <p:cBhvr>
                                        <p:cTn id="34"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7" grpId="0" animBg="1"/>
      <p:bldP spid="66" grpId="0"/>
      <p:bldP spid="68" grpId="0"/>
      <p:bldP spid="72" grpId="0" animBg="1"/>
      <p:bldP spid="73" grpId="0" animBg="1"/>
      <p:bldP spid="4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
        <p:nvSpPr>
          <p:cNvPr id="3" name="TextBox 2"/>
          <p:cNvSpPr txBox="1"/>
          <p:nvPr/>
        </p:nvSpPr>
        <p:spPr>
          <a:xfrm>
            <a:off x="251520" y="807095"/>
            <a:ext cx="1728192" cy="461665"/>
          </a:xfrm>
          <a:prstGeom prst="rect">
            <a:avLst/>
          </a:prstGeom>
          <a:solidFill>
            <a:srgbClr val="008000"/>
          </a:solid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400" b="1" dirty="0" smtClean="0">
                <a:solidFill>
                  <a:schemeClr val="bg1"/>
                </a:solidFill>
                <a:latin typeface="微软雅黑" pitchFamily="34" charset="-122"/>
                <a:ea typeface="微软雅黑" pitchFamily="34" charset="-122"/>
              </a:rPr>
              <a:t>庄园法庭：</a:t>
            </a:r>
            <a:endParaRPr lang="zh-CN" altLang="en-US" sz="2400" b="1" dirty="0">
              <a:solidFill>
                <a:schemeClr val="bg1"/>
              </a:solidFill>
              <a:latin typeface="微软雅黑" pitchFamily="34" charset="-122"/>
              <a:ea typeface="微软雅黑" pitchFamily="34" charset="-122"/>
            </a:endParaRPr>
          </a:p>
        </p:txBody>
      </p:sp>
      <p:grpSp>
        <p:nvGrpSpPr>
          <p:cNvPr id="6" name="组合 5"/>
          <p:cNvGrpSpPr/>
          <p:nvPr/>
        </p:nvGrpSpPr>
        <p:grpSpPr>
          <a:xfrm>
            <a:off x="251520" y="1556792"/>
            <a:ext cx="3096344" cy="4076701"/>
            <a:chOff x="683568" y="1556792"/>
            <a:chExt cx="3096344" cy="4076701"/>
          </a:xfrm>
        </p:grpSpPr>
        <p:pic>
          <p:nvPicPr>
            <p:cNvPr id="25602" name="Picture 2" descr="http://www.hui-ben.com/wuchang/20111022/news_img/2012817145537.jpg"/>
            <p:cNvPicPr>
              <a:picLocks noChangeAspect="1" noChangeArrowheads="1"/>
            </p:cNvPicPr>
            <p:nvPr/>
          </p:nvPicPr>
          <p:blipFill>
            <a:blip r:embed="rId2" cstate="print"/>
            <a:srcRect r="49988"/>
            <a:stretch>
              <a:fillRect/>
            </a:stretch>
          </p:blipFill>
          <p:spPr bwMode="auto">
            <a:xfrm>
              <a:off x="683568" y="1556792"/>
              <a:ext cx="3096344" cy="4076701"/>
            </a:xfrm>
            <a:prstGeom prst="rect">
              <a:avLst/>
            </a:prstGeom>
            <a:noFill/>
          </p:spPr>
        </p:pic>
        <p:pic>
          <p:nvPicPr>
            <p:cNvPr id="5" name="Picture 2" descr="http://www.hui-ben.com/wuchang/20111022/news_img/2012817145537.jpg"/>
            <p:cNvPicPr>
              <a:picLocks noChangeAspect="1" noChangeArrowheads="1"/>
            </p:cNvPicPr>
            <p:nvPr/>
          </p:nvPicPr>
          <p:blipFill>
            <a:blip r:embed="rId2" cstate="print"/>
            <a:srcRect r="95348"/>
            <a:stretch>
              <a:fillRect/>
            </a:stretch>
          </p:blipFill>
          <p:spPr bwMode="auto">
            <a:xfrm flipH="1">
              <a:off x="3419872" y="1556792"/>
              <a:ext cx="360040" cy="4076701"/>
            </a:xfrm>
            <a:prstGeom prst="rect">
              <a:avLst/>
            </a:prstGeom>
            <a:noFill/>
          </p:spPr>
        </p:pic>
      </p:grpSp>
      <p:sp>
        <p:nvSpPr>
          <p:cNvPr id="8" name="TextBox 7"/>
          <p:cNvSpPr txBox="1"/>
          <p:nvPr/>
        </p:nvSpPr>
        <p:spPr>
          <a:xfrm>
            <a:off x="3563888" y="908720"/>
            <a:ext cx="2592288" cy="523220"/>
          </a:xfrm>
          <a:prstGeom prst="rect">
            <a:avLst/>
          </a:prstGeom>
          <a:noFill/>
        </p:spPr>
        <p:txBody>
          <a:bodyPr wrap="square" rtlCol="0">
            <a:spAutoFit/>
          </a:bodyPr>
          <a:lstStyle/>
          <a:p>
            <a:r>
              <a:rPr lang="zh-CN" altLang="en-US" sz="2800" b="1" dirty="0" smtClean="0">
                <a:solidFill>
                  <a:srgbClr val="008000"/>
                </a:solidFill>
                <a:effectLst>
                  <a:outerShdw blurRad="38100" dist="38100" dir="2700000" algn="tl">
                    <a:srgbClr val="000000">
                      <a:alpha val="43137"/>
                    </a:srgbClr>
                  </a:outerShdw>
                </a:effectLst>
                <a:latin typeface="楷体" pitchFamily="49" charset="-122"/>
                <a:ea typeface="楷体" pitchFamily="49" charset="-122"/>
              </a:rPr>
              <a:t>组织架构</a:t>
            </a:r>
            <a:endParaRPr lang="zh-CN" altLang="en-US" sz="2800" b="1" dirty="0">
              <a:solidFill>
                <a:srgbClr val="008000"/>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9" name="TextBox 8"/>
          <p:cNvSpPr txBox="1"/>
          <p:nvPr/>
        </p:nvSpPr>
        <p:spPr>
          <a:xfrm>
            <a:off x="3707904" y="1575956"/>
            <a:ext cx="4896544" cy="1200329"/>
          </a:xfrm>
          <a:prstGeom prst="rect">
            <a:avLst/>
          </a:prstGeom>
          <a:solidFill>
            <a:schemeClr val="bg1">
              <a:alpha val="50000"/>
            </a:schemeClr>
          </a:solidFill>
        </p:spPr>
        <p:txBody>
          <a:bodyPr wrap="square" rtlCol="0">
            <a:spAutoFit/>
          </a:bodyPr>
          <a:lstStyle/>
          <a:p>
            <a:r>
              <a:rPr lang="zh-CN" altLang="en-US" sz="2400" b="1" dirty="0" smtClean="0">
                <a:latin typeface="+mn-ea"/>
              </a:rPr>
              <a:t>工作人员：</a:t>
            </a:r>
            <a:endParaRPr lang="en-US" altLang="zh-CN" sz="2400" b="1" dirty="0" smtClean="0">
              <a:latin typeface="+mn-ea"/>
            </a:endParaRPr>
          </a:p>
          <a:p>
            <a:r>
              <a:rPr lang="zh-CN" altLang="en-US" sz="2400" b="1" dirty="0" smtClean="0">
                <a:latin typeface="+mn-ea"/>
              </a:rPr>
              <a:t>    庄园法庭没有专门的工作人员。主持法庭的是领主或它的管家。</a:t>
            </a:r>
            <a:endParaRPr lang="en-US" altLang="zh-CN" sz="2400" b="1" dirty="0" smtClean="0">
              <a:latin typeface="+mn-ea"/>
            </a:endParaRPr>
          </a:p>
        </p:txBody>
      </p:sp>
      <p:sp>
        <p:nvSpPr>
          <p:cNvPr id="10" name="TextBox 9"/>
          <p:cNvSpPr txBox="1"/>
          <p:nvPr/>
        </p:nvSpPr>
        <p:spPr>
          <a:xfrm>
            <a:off x="3707904" y="2895907"/>
            <a:ext cx="4896544" cy="1200329"/>
          </a:xfrm>
          <a:prstGeom prst="rect">
            <a:avLst/>
          </a:prstGeom>
          <a:solidFill>
            <a:schemeClr val="bg1">
              <a:alpha val="50000"/>
            </a:schemeClr>
          </a:solidFill>
        </p:spPr>
        <p:txBody>
          <a:bodyPr wrap="square" rtlCol="0">
            <a:spAutoFit/>
          </a:bodyPr>
          <a:lstStyle/>
          <a:p>
            <a:r>
              <a:rPr lang="zh-CN" altLang="en-US" sz="2400" b="1" dirty="0" smtClean="0">
                <a:latin typeface="+mn-ea"/>
              </a:rPr>
              <a:t>开庭时间：</a:t>
            </a:r>
            <a:endParaRPr lang="en-US" altLang="zh-CN" sz="2400" b="1" dirty="0" smtClean="0">
              <a:latin typeface="+mn-ea"/>
            </a:endParaRPr>
          </a:p>
          <a:p>
            <a:r>
              <a:rPr lang="zh-CN" altLang="en-US" sz="2400" b="1" dirty="0" smtClean="0">
                <a:latin typeface="+mn-ea"/>
              </a:rPr>
              <a:t>不随时开庭，每隔一段时间为解决一批问题而开庭一次。</a:t>
            </a:r>
            <a:endParaRPr lang="en-US" altLang="zh-CN" sz="2400" b="1" dirty="0" smtClean="0">
              <a:latin typeface="+mn-ea"/>
            </a:endParaRPr>
          </a:p>
        </p:txBody>
      </p:sp>
      <p:sp>
        <p:nvSpPr>
          <p:cNvPr id="11" name="TextBox 10"/>
          <p:cNvSpPr txBox="1"/>
          <p:nvPr/>
        </p:nvSpPr>
        <p:spPr>
          <a:xfrm>
            <a:off x="3707904" y="4192051"/>
            <a:ext cx="4896544" cy="1569660"/>
          </a:xfrm>
          <a:prstGeom prst="rect">
            <a:avLst/>
          </a:prstGeom>
          <a:solidFill>
            <a:schemeClr val="bg1">
              <a:alpha val="50000"/>
            </a:schemeClr>
          </a:solidFill>
        </p:spPr>
        <p:txBody>
          <a:bodyPr wrap="square" rtlCol="0">
            <a:spAutoFit/>
          </a:bodyPr>
          <a:lstStyle/>
          <a:p>
            <a:r>
              <a:rPr lang="zh-CN" altLang="en-US" sz="2400" b="1" dirty="0" smtClean="0">
                <a:latin typeface="+mn-ea"/>
              </a:rPr>
              <a:t>开庭地点：</a:t>
            </a:r>
            <a:endParaRPr lang="en-US" altLang="zh-CN" sz="2400" b="1" dirty="0" smtClean="0">
              <a:latin typeface="+mn-ea"/>
            </a:endParaRPr>
          </a:p>
          <a:p>
            <a:r>
              <a:rPr lang="zh-CN" altLang="en-US" sz="2400" b="1" dirty="0" smtClean="0">
                <a:latin typeface="+mn-ea"/>
              </a:rPr>
              <a:t>地点不固定，有时在领主宅第的厅堂，有时在教堂，有时就在庄园里的大树下。</a:t>
            </a:r>
            <a:endParaRPr lang="en-US" altLang="zh-CN" sz="2400" b="1" dirty="0" smtClean="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trips(downRigh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strips(downRight)">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
        <p:nvSpPr>
          <p:cNvPr id="3" name="TextBox 2"/>
          <p:cNvSpPr txBox="1"/>
          <p:nvPr/>
        </p:nvSpPr>
        <p:spPr>
          <a:xfrm>
            <a:off x="251520" y="807095"/>
            <a:ext cx="1728192" cy="461665"/>
          </a:xfrm>
          <a:prstGeom prst="rect">
            <a:avLst/>
          </a:prstGeom>
          <a:solidFill>
            <a:srgbClr val="008000"/>
          </a:solid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400" b="1" dirty="0" smtClean="0">
                <a:solidFill>
                  <a:schemeClr val="bg1"/>
                </a:solidFill>
                <a:latin typeface="微软雅黑" pitchFamily="34" charset="-122"/>
                <a:ea typeface="微软雅黑" pitchFamily="34" charset="-122"/>
              </a:rPr>
              <a:t>庄园法庭：</a:t>
            </a:r>
            <a:endParaRPr lang="zh-CN" altLang="en-US" sz="2400" b="1" dirty="0">
              <a:solidFill>
                <a:schemeClr val="bg1"/>
              </a:solidFill>
              <a:latin typeface="微软雅黑" pitchFamily="34" charset="-122"/>
              <a:ea typeface="微软雅黑" pitchFamily="34" charset="-122"/>
            </a:endParaRPr>
          </a:p>
        </p:txBody>
      </p:sp>
      <p:grpSp>
        <p:nvGrpSpPr>
          <p:cNvPr id="4" name="组合 5"/>
          <p:cNvGrpSpPr/>
          <p:nvPr/>
        </p:nvGrpSpPr>
        <p:grpSpPr>
          <a:xfrm>
            <a:off x="251520" y="1556792"/>
            <a:ext cx="3096344" cy="4076701"/>
            <a:chOff x="683568" y="1556792"/>
            <a:chExt cx="3096344" cy="4076701"/>
          </a:xfrm>
        </p:grpSpPr>
        <p:pic>
          <p:nvPicPr>
            <p:cNvPr id="25602" name="Picture 2" descr="http://www.hui-ben.com/wuchang/20111022/news_img/2012817145537.jpg"/>
            <p:cNvPicPr>
              <a:picLocks noChangeAspect="1" noChangeArrowheads="1"/>
            </p:cNvPicPr>
            <p:nvPr/>
          </p:nvPicPr>
          <p:blipFill>
            <a:blip r:embed="rId2" cstate="print"/>
            <a:srcRect r="49988"/>
            <a:stretch>
              <a:fillRect/>
            </a:stretch>
          </p:blipFill>
          <p:spPr bwMode="auto">
            <a:xfrm>
              <a:off x="683568" y="1556792"/>
              <a:ext cx="3096344" cy="4076701"/>
            </a:xfrm>
            <a:prstGeom prst="rect">
              <a:avLst/>
            </a:prstGeom>
            <a:noFill/>
          </p:spPr>
        </p:pic>
        <p:pic>
          <p:nvPicPr>
            <p:cNvPr id="5" name="Picture 2" descr="http://www.hui-ben.com/wuchang/20111022/news_img/2012817145537.jpg"/>
            <p:cNvPicPr>
              <a:picLocks noChangeAspect="1" noChangeArrowheads="1"/>
            </p:cNvPicPr>
            <p:nvPr/>
          </p:nvPicPr>
          <p:blipFill>
            <a:blip r:embed="rId2" cstate="print"/>
            <a:srcRect r="95348"/>
            <a:stretch>
              <a:fillRect/>
            </a:stretch>
          </p:blipFill>
          <p:spPr bwMode="auto">
            <a:xfrm flipH="1">
              <a:off x="3419872" y="1556792"/>
              <a:ext cx="360040" cy="4076701"/>
            </a:xfrm>
            <a:prstGeom prst="rect">
              <a:avLst/>
            </a:prstGeom>
            <a:noFill/>
          </p:spPr>
        </p:pic>
      </p:grpSp>
      <p:sp>
        <p:nvSpPr>
          <p:cNvPr id="8" name="TextBox 7"/>
          <p:cNvSpPr txBox="1"/>
          <p:nvPr/>
        </p:nvSpPr>
        <p:spPr>
          <a:xfrm>
            <a:off x="3563888" y="908720"/>
            <a:ext cx="2592288" cy="523220"/>
          </a:xfrm>
          <a:prstGeom prst="rect">
            <a:avLst/>
          </a:prstGeom>
          <a:noFill/>
        </p:spPr>
        <p:txBody>
          <a:bodyPr wrap="square" rtlCol="0">
            <a:spAutoFit/>
          </a:bodyPr>
          <a:lstStyle/>
          <a:p>
            <a:r>
              <a:rPr lang="zh-CN" altLang="en-US" sz="2800" b="1" dirty="0" smtClean="0">
                <a:solidFill>
                  <a:srgbClr val="008000"/>
                </a:solidFill>
                <a:effectLst>
                  <a:outerShdw blurRad="38100" dist="38100" dir="2700000" algn="tl">
                    <a:srgbClr val="000000">
                      <a:alpha val="43137"/>
                    </a:srgbClr>
                  </a:outerShdw>
                </a:effectLst>
                <a:latin typeface="楷体" pitchFamily="49" charset="-122"/>
                <a:ea typeface="楷体" pitchFamily="49" charset="-122"/>
              </a:rPr>
              <a:t>法庭职能</a:t>
            </a:r>
            <a:endParaRPr lang="zh-CN" altLang="en-US" sz="2800" b="1" dirty="0">
              <a:solidFill>
                <a:srgbClr val="008000"/>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9" name="TextBox 8"/>
          <p:cNvSpPr txBox="1"/>
          <p:nvPr/>
        </p:nvSpPr>
        <p:spPr>
          <a:xfrm>
            <a:off x="3707904" y="1575956"/>
            <a:ext cx="4896544" cy="1938992"/>
          </a:xfrm>
          <a:prstGeom prst="rect">
            <a:avLst/>
          </a:prstGeom>
          <a:solidFill>
            <a:schemeClr val="bg1">
              <a:alpha val="50000"/>
            </a:schemeClr>
          </a:solidFill>
        </p:spPr>
        <p:txBody>
          <a:bodyPr wrap="square" rtlCol="0">
            <a:spAutoFit/>
          </a:bodyPr>
          <a:lstStyle/>
          <a:p>
            <a:r>
              <a:rPr lang="zh-CN" altLang="en-US" sz="2400" b="1" dirty="0" smtClean="0">
                <a:latin typeface="+mn-ea"/>
              </a:rPr>
              <a:t>维护领主利益：</a:t>
            </a:r>
            <a:endParaRPr lang="en-US" altLang="zh-CN" sz="2400" b="1" dirty="0" smtClean="0">
              <a:latin typeface="+mn-ea"/>
            </a:endParaRPr>
          </a:p>
          <a:p>
            <a:r>
              <a:rPr lang="zh-CN" altLang="en-US" sz="2400" b="1" dirty="0" smtClean="0">
                <a:latin typeface="楷体" pitchFamily="49" charset="-122"/>
                <a:ea typeface="楷体" pitchFamily="49" charset="-122"/>
              </a:rPr>
              <a:t>    佃户如果有在劳役中怠工，不能完成劳役或未按规定缴纳足额的租税等侵犯领主利益的行为，会受到起诉与处罚。</a:t>
            </a:r>
            <a:endParaRPr lang="en-US" altLang="zh-CN" sz="2400" b="1" dirty="0" smtClean="0">
              <a:latin typeface="楷体" pitchFamily="49" charset="-122"/>
              <a:ea typeface="楷体" pitchFamily="49" charset="-122"/>
            </a:endParaRPr>
          </a:p>
        </p:txBody>
      </p:sp>
      <p:sp>
        <p:nvSpPr>
          <p:cNvPr id="10" name="TextBox 9"/>
          <p:cNvSpPr txBox="1"/>
          <p:nvPr/>
        </p:nvSpPr>
        <p:spPr>
          <a:xfrm>
            <a:off x="3707904" y="3812847"/>
            <a:ext cx="4896544" cy="1569660"/>
          </a:xfrm>
          <a:prstGeom prst="rect">
            <a:avLst/>
          </a:prstGeom>
          <a:solidFill>
            <a:schemeClr val="bg1">
              <a:alpha val="50000"/>
            </a:schemeClr>
          </a:solidFill>
        </p:spPr>
        <p:txBody>
          <a:bodyPr wrap="square" rtlCol="0">
            <a:spAutoFit/>
          </a:bodyPr>
          <a:lstStyle/>
          <a:p>
            <a:r>
              <a:rPr lang="zh-CN" altLang="en-US" sz="2400" b="1" dirty="0" smtClean="0">
                <a:latin typeface="+mn-ea"/>
              </a:rPr>
              <a:t>维护庄园公共秩序：</a:t>
            </a:r>
            <a:endParaRPr lang="en-US" altLang="zh-CN" sz="2400" b="1" dirty="0" smtClean="0">
              <a:latin typeface="+mn-ea"/>
            </a:endParaRPr>
          </a:p>
          <a:p>
            <a:r>
              <a:rPr lang="zh-CN" altLang="en-US" sz="2400" b="1" dirty="0" smtClean="0">
                <a:latin typeface="+mn-ea"/>
              </a:rPr>
              <a:t>    </a:t>
            </a:r>
            <a:r>
              <a:rPr lang="zh-CN" altLang="en-US" sz="2400" b="1" dirty="0" smtClean="0">
                <a:latin typeface="楷体" pitchFamily="49" charset="-122"/>
                <a:ea typeface="楷体" pitchFamily="49" charset="-122"/>
              </a:rPr>
              <a:t>佃户之间关于土地、借贷和婚姻的纠纷，违反庄园公共规则的行为也都要通过庄园法庭进行审理。</a:t>
            </a:r>
            <a:endParaRPr lang="en-US" altLang="zh-CN" sz="2400" b="1" dirty="0" smtClean="0">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strips(downRight)">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timg (4).jpg"/>
          <p:cNvPicPr>
            <a:picLocks noChangeAspect="1"/>
          </p:cNvPicPr>
          <p:nvPr/>
        </p:nvPicPr>
        <p:blipFill>
          <a:blip r:embed="rId2" cstate="print">
            <a:lum bright="20000" contrast="10000"/>
          </a:blip>
          <a:stretch>
            <a:fillRect/>
          </a:stretch>
        </p:blipFill>
        <p:spPr>
          <a:xfrm>
            <a:off x="107504" y="1628800"/>
            <a:ext cx="3744416" cy="446449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 name="TextBox 2"/>
          <p:cNvSpPr txBox="1"/>
          <p:nvPr/>
        </p:nvSpPr>
        <p:spPr>
          <a:xfrm>
            <a:off x="539552" y="764704"/>
            <a:ext cx="7848872" cy="58477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3200" b="1" dirty="0" smtClean="0">
                <a:solidFill>
                  <a:srgbClr val="C00000"/>
                </a:solidFill>
              </a:rPr>
              <a:t>庄园</a:t>
            </a:r>
            <a:r>
              <a:rPr lang="en-US" altLang="zh-CN" sz="3200" b="1" dirty="0" smtClean="0">
                <a:solidFill>
                  <a:srgbClr val="C00000"/>
                </a:solidFill>
              </a:rPr>
              <a:t>——</a:t>
            </a:r>
            <a:r>
              <a:rPr lang="zh-CN" altLang="en-US" sz="3200" b="1" dirty="0" smtClean="0">
                <a:solidFill>
                  <a:srgbClr val="C00000"/>
                </a:solidFill>
              </a:rPr>
              <a:t>西欧中世纪乡村的典型组织形式</a:t>
            </a:r>
            <a:endParaRPr lang="zh-CN" altLang="en-US" sz="3200" b="1" dirty="0">
              <a:solidFill>
                <a:srgbClr val="C00000"/>
              </a:solidFill>
            </a:endParaRPr>
          </a:p>
        </p:txBody>
      </p:sp>
      <p:sp>
        <p:nvSpPr>
          <p:cNvPr id="4" name="TextBox 3"/>
          <p:cNvSpPr txBox="1"/>
          <p:nvPr/>
        </p:nvSpPr>
        <p:spPr>
          <a:xfrm>
            <a:off x="4139952" y="1988840"/>
            <a:ext cx="4680520" cy="2243050"/>
          </a:xfrm>
          <a:prstGeom prst="rect">
            <a:avLst/>
          </a:prstGeom>
          <a:solidFill>
            <a:schemeClr val="bg1">
              <a:alpha val="50000"/>
            </a:schemeClr>
          </a:solidFill>
        </p:spPr>
        <p:txBody>
          <a:bodyPr wrap="square" rtlCol="0">
            <a:spAutoFit/>
          </a:bodyPr>
          <a:lstStyle/>
          <a:p>
            <a:pPr>
              <a:lnSpc>
                <a:spcPct val="150000"/>
              </a:lnSpc>
            </a:pPr>
            <a:r>
              <a:rPr lang="zh-CN" altLang="en-US" sz="2400" b="1" dirty="0" smtClean="0">
                <a:latin typeface="微软雅黑" pitchFamily="34" charset="-122"/>
                <a:ea typeface="微软雅黑" pitchFamily="34" charset="-122"/>
              </a:rPr>
              <a:t>庄园里生活着哪些人？</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latin typeface="微软雅黑" pitchFamily="34" charset="-122"/>
                <a:ea typeface="微软雅黑" pitchFamily="34" charset="-122"/>
              </a:rPr>
              <a:t>他们是怎样生产和生活的？他们之间是怎样的一种关系？</a:t>
            </a:r>
            <a:endParaRPr lang="en-US" altLang="zh-CN" sz="2400" b="1" dirty="0" smtClean="0">
              <a:latin typeface="微软雅黑" pitchFamily="34" charset="-122"/>
              <a:ea typeface="微软雅黑" pitchFamily="34" charset="-122"/>
            </a:endParaRPr>
          </a:p>
          <a:p>
            <a:pPr>
              <a:lnSpc>
                <a:spcPct val="150000"/>
              </a:lnSpc>
            </a:pPr>
            <a:r>
              <a:rPr lang="zh-CN" altLang="en-US" sz="2400" b="1" dirty="0" smtClean="0">
                <a:latin typeface="微软雅黑" pitchFamily="34" charset="-122"/>
                <a:ea typeface="微软雅黑" pitchFamily="34" charset="-122"/>
              </a:rPr>
              <a:t>庄园是怎样管理的？</a:t>
            </a:r>
            <a:endParaRPr lang="zh-CN" altLang="en-US" sz="2400" b="1" dirty="0">
              <a:latin typeface="微软雅黑" pitchFamily="34" charset="-122"/>
              <a:ea typeface="微软雅黑" pitchFamily="34" charset="-122"/>
            </a:endParaRPr>
          </a:p>
        </p:txBody>
      </p:sp>
      <p:sp>
        <p:nvSpPr>
          <p:cNvPr id="5" name="TextBox 4"/>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
        <p:nvSpPr>
          <p:cNvPr id="6" name="TextBox 5"/>
          <p:cNvSpPr txBox="1"/>
          <p:nvPr/>
        </p:nvSpPr>
        <p:spPr>
          <a:xfrm>
            <a:off x="3419872" y="4797152"/>
            <a:ext cx="5400600" cy="954107"/>
          </a:xfrm>
          <a:prstGeom prst="rect">
            <a:avLst/>
          </a:prstGeom>
          <a:noFill/>
        </p:spPr>
        <p:txBody>
          <a:bodyPr wrap="square" rtlCol="0">
            <a:spAutoFit/>
          </a:bodyPr>
          <a:lstStyle/>
          <a:p>
            <a:r>
              <a:rPr lang="zh-CN" altLang="en-US" sz="2800" b="1" dirty="0" smtClean="0">
                <a:solidFill>
                  <a:srgbClr val="C00000"/>
                </a:solidFill>
                <a:effectLst>
                  <a:outerShdw blurRad="38100" dist="38100" dir="2700000" algn="tl">
                    <a:srgbClr val="000000">
                      <a:alpha val="43137"/>
                    </a:srgbClr>
                  </a:outerShdw>
                </a:effectLst>
                <a:latin typeface="楷体" pitchFamily="49" charset="-122"/>
                <a:ea typeface="楷体" pitchFamily="49" charset="-122"/>
              </a:rPr>
              <a:t>    让我们一起通过思维导图的方式认识中世纪的西欧庄园吧！</a:t>
            </a:r>
            <a:endParaRPr lang="zh-CN" altLang="en-US" sz="2800" b="1" dirty="0">
              <a:solidFill>
                <a:srgbClr val="C00000"/>
              </a:solidFill>
              <a:effectLst>
                <a:outerShdw blurRad="38100" dist="38100" dir="2700000" algn="tl">
                  <a:srgbClr val="000000">
                    <a:alpha val="43137"/>
                  </a:srgbClr>
                </a:outerShdw>
              </a:effectLst>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
        <p:nvSpPr>
          <p:cNvPr id="3" name="TextBox 2"/>
          <p:cNvSpPr txBox="1"/>
          <p:nvPr/>
        </p:nvSpPr>
        <p:spPr>
          <a:xfrm>
            <a:off x="251520" y="807095"/>
            <a:ext cx="1728192" cy="461665"/>
          </a:xfrm>
          <a:prstGeom prst="rect">
            <a:avLst/>
          </a:prstGeom>
          <a:solidFill>
            <a:srgbClr val="008000"/>
          </a:solid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400" b="1" dirty="0" smtClean="0">
                <a:solidFill>
                  <a:schemeClr val="bg1"/>
                </a:solidFill>
                <a:latin typeface="微软雅黑" pitchFamily="34" charset="-122"/>
                <a:ea typeface="微软雅黑" pitchFamily="34" charset="-122"/>
              </a:rPr>
              <a:t>庄园法庭：</a:t>
            </a:r>
            <a:endParaRPr lang="zh-CN" altLang="en-US" sz="2400" b="1" dirty="0">
              <a:solidFill>
                <a:schemeClr val="bg1"/>
              </a:solidFill>
              <a:latin typeface="微软雅黑" pitchFamily="34" charset="-122"/>
              <a:ea typeface="微软雅黑" pitchFamily="34" charset="-122"/>
            </a:endParaRPr>
          </a:p>
        </p:txBody>
      </p:sp>
      <p:sp>
        <p:nvSpPr>
          <p:cNvPr id="8" name="TextBox 7"/>
          <p:cNvSpPr txBox="1"/>
          <p:nvPr/>
        </p:nvSpPr>
        <p:spPr>
          <a:xfrm>
            <a:off x="3563888" y="908720"/>
            <a:ext cx="2592288" cy="523220"/>
          </a:xfrm>
          <a:prstGeom prst="rect">
            <a:avLst/>
          </a:prstGeom>
          <a:noFill/>
        </p:spPr>
        <p:txBody>
          <a:bodyPr wrap="square" rtlCol="0">
            <a:spAutoFit/>
          </a:bodyPr>
          <a:lstStyle/>
          <a:p>
            <a:r>
              <a:rPr lang="zh-CN" altLang="en-US" sz="2800" b="1" dirty="0" smtClean="0">
                <a:solidFill>
                  <a:srgbClr val="008000"/>
                </a:solidFill>
                <a:effectLst>
                  <a:outerShdw blurRad="38100" dist="38100" dir="2700000" algn="tl">
                    <a:srgbClr val="000000">
                      <a:alpha val="43137"/>
                    </a:srgbClr>
                  </a:outerShdw>
                </a:effectLst>
                <a:latin typeface="楷体" pitchFamily="49" charset="-122"/>
                <a:ea typeface="楷体" pitchFamily="49" charset="-122"/>
              </a:rPr>
              <a:t>司法程序</a:t>
            </a:r>
            <a:endParaRPr lang="zh-CN" altLang="en-US" sz="2800" b="1" dirty="0">
              <a:solidFill>
                <a:srgbClr val="008000"/>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9" name="TextBox 8"/>
          <p:cNvSpPr txBox="1"/>
          <p:nvPr/>
        </p:nvSpPr>
        <p:spPr>
          <a:xfrm>
            <a:off x="3707904" y="1575956"/>
            <a:ext cx="4896544" cy="461665"/>
          </a:xfrm>
          <a:prstGeom prst="rect">
            <a:avLst/>
          </a:prstGeom>
          <a:solidFill>
            <a:schemeClr val="bg1">
              <a:alpha val="50000"/>
            </a:schemeClr>
          </a:solidFill>
        </p:spPr>
        <p:txBody>
          <a:bodyPr wrap="square" rtlCol="0">
            <a:spAutoFit/>
          </a:bodyPr>
          <a:lstStyle/>
          <a:p>
            <a:r>
              <a:rPr lang="zh-CN" altLang="en-US" sz="2400" b="1" dirty="0" smtClean="0">
                <a:latin typeface="楷体" pitchFamily="49" charset="-122"/>
                <a:ea typeface="楷体" pitchFamily="49" charset="-122"/>
              </a:rPr>
              <a:t>法庭审判依据习惯法和村法。</a:t>
            </a:r>
            <a:endParaRPr lang="en-US" altLang="zh-CN" sz="2400" b="1" dirty="0" smtClean="0">
              <a:latin typeface="楷体" pitchFamily="49" charset="-122"/>
              <a:ea typeface="楷体" pitchFamily="49" charset="-122"/>
            </a:endParaRPr>
          </a:p>
        </p:txBody>
      </p:sp>
      <p:sp>
        <p:nvSpPr>
          <p:cNvPr id="11" name="TextBox 10"/>
          <p:cNvSpPr txBox="1"/>
          <p:nvPr/>
        </p:nvSpPr>
        <p:spPr>
          <a:xfrm>
            <a:off x="3707904" y="2276872"/>
            <a:ext cx="4896544" cy="830997"/>
          </a:xfrm>
          <a:prstGeom prst="rect">
            <a:avLst/>
          </a:prstGeom>
          <a:solidFill>
            <a:schemeClr val="bg1">
              <a:alpha val="50000"/>
            </a:schemeClr>
          </a:solidFill>
        </p:spPr>
        <p:txBody>
          <a:bodyPr wrap="square" rtlCol="0">
            <a:spAutoFit/>
          </a:bodyPr>
          <a:lstStyle/>
          <a:p>
            <a:r>
              <a:rPr lang="zh-CN" altLang="en-US" sz="2400" b="1" dirty="0" smtClean="0">
                <a:latin typeface="楷体" pitchFamily="49" charset="-122"/>
                <a:ea typeface="楷体" pitchFamily="49" charset="-122"/>
              </a:rPr>
              <a:t>    惩罚各种违法行为的手段通常是处以罚金。罚金全部归领主所有。</a:t>
            </a:r>
            <a:endParaRPr lang="en-US" altLang="zh-CN" sz="2400" b="1" dirty="0" smtClean="0">
              <a:latin typeface="楷体" pitchFamily="49" charset="-122"/>
              <a:ea typeface="楷体" pitchFamily="49" charset="-122"/>
            </a:endParaRPr>
          </a:p>
        </p:txBody>
      </p:sp>
      <p:sp>
        <p:nvSpPr>
          <p:cNvPr id="12" name="TextBox 11"/>
          <p:cNvSpPr txBox="1"/>
          <p:nvPr/>
        </p:nvSpPr>
        <p:spPr>
          <a:xfrm>
            <a:off x="3707904" y="3356992"/>
            <a:ext cx="4896544" cy="1200329"/>
          </a:xfrm>
          <a:prstGeom prst="rect">
            <a:avLst/>
          </a:prstGeom>
          <a:solidFill>
            <a:schemeClr val="bg1">
              <a:alpha val="50000"/>
            </a:schemeClr>
          </a:solidFill>
        </p:spPr>
        <p:txBody>
          <a:bodyPr wrap="square" rtlCol="0">
            <a:spAutoFit/>
          </a:bodyPr>
          <a:lstStyle/>
          <a:p>
            <a:r>
              <a:rPr lang="zh-CN" altLang="en-US" sz="2400" b="1" dirty="0" smtClean="0">
                <a:latin typeface="楷体" pitchFamily="49" charset="-122"/>
                <a:ea typeface="楷体" pitchFamily="49" charset="-122"/>
              </a:rPr>
              <a:t>出席法庭是佃户的义务，没有经过领主允许而无故缺席的佃户，也会被罚款。</a:t>
            </a:r>
            <a:endParaRPr lang="en-US" altLang="zh-CN" sz="2400" b="1" dirty="0" smtClean="0">
              <a:latin typeface="楷体" pitchFamily="49" charset="-122"/>
              <a:ea typeface="楷体" pitchFamily="49" charset="-122"/>
            </a:endParaRPr>
          </a:p>
        </p:txBody>
      </p:sp>
      <p:sp>
        <p:nvSpPr>
          <p:cNvPr id="31746" name="AutoShape 2" descr="http://image109.360doc.com/DownloadImg/2017/11/2022/116732346_3_20171120103910343.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grpSp>
        <p:nvGrpSpPr>
          <p:cNvPr id="17" name="组合 16"/>
          <p:cNvGrpSpPr/>
          <p:nvPr/>
        </p:nvGrpSpPr>
        <p:grpSpPr>
          <a:xfrm>
            <a:off x="251520" y="1556792"/>
            <a:ext cx="3096344" cy="4076701"/>
            <a:chOff x="251520" y="1556792"/>
            <a:chExt cx="3096344" cy="4076701"/>
          </a:xfrm>
        </p:grpSpPr>
        <p:grpSp>
          <p:nvGrpSpPr>
            <p:cNvPr id="14" name="组合 5"/>
            <p:cNvGrpSpPr/>
            <p:nvPr/>
          </p:nvGrpSpPr>
          <p:grpSpPr>
            <a:xfrm>
              <a:off x="251520" y="1556792"/>
              <a:ext cx="3096344" cy="4076701"/>
              <a:chOff x="683568" y="1556792"/>
              <a:chExt cx="3096344" cy="4076701"/>
            </a:xfrm>
          </p:grpSpPr>
          <p:pic>
            <p:nvPicPr>
              <p:cNvPr id="15" name="Picture 2" descr="http://www.hui-ben.com/wuchang/20111022/news_img/2012817145537.jpg"/>
              <p:cNvPicPr>
                <a:picLocks noChangeAspect="1" noChangeArrowheads="1"/>
              </p:cNvPicPr>
              <p:nvPr/>
            </p:nvPicPr>
            <p:blipFill>
              <a:blip r:embed="rId2" cstate="print"/>
              <a:srcRect r="49988"/>
              <a:stretch>
                <a:fillRect/>
              </a:stretch>
            </p:blipFill>
            <p:spPr bwMode="auto">
              <a:xfrm>
                <a:off x="683568" y="1556792"/>
                <a:ext cx="3096344" cy="4076701"/>
              </a:xfrm>
              <a:prstGeom prst="rect">
                <a:avLst/>
              </a:prstGeom>
              <a:noFill/>
            </p:spPr>
          </p:pic>
          <p:pic>
            <p:nvPicPr>
              <p:cNvPr id="16" name="Picture 2" descr="http://www.hui-ben.com/wuchang/20111022/news_img/2012817145537.jpg"/>
              <p:cNvPicPr>
                <a:picLocks noChangeAspect="1" noChangeArrowheads="1"/>
              </p:cNvPicPr>
              <p:nvPr/>
            </p:nvPicPr>
            <p:blipFill>
              <a:blip r:embed="rId2" cstate="print"/>
              <a:srcRect r="95348"/>
              <a:stretch>
                <a:fillRect/>
              </a:stretch>
            </p:blipFill>
            <p:spPr bwMode="auto">
              <a:xfrm flipH="1">
                <a:off x="3419872" y="1556792"/>
                <a:ext cx="360040" cy="4076701"/>
              </a:xfrm>
              <a:prstGeom prst="rect">
                <a:avLst/>
              </a:prstGeom>
              <a:noFill/>
            </p:spPr>
          </p:pic>
        </p:grpSp>
        <p:pic>
          <p:nvPicPr>
            <p:cNvPr id="13" name="图片 12" descr="116732346_3_20171120103910343.jpg"/>
            <p:cNvPicPr>
              <a:picLocks noChangeAspect="1"/>
            </p:cNvPicPr>
            <p:nvPr/>
          </p:nvPicPr>
          <p:blipFill>
            <a:blip r:embed="rId3" cstate="print"/>
            <a:srcRect l="4363" t="1871" r="6199" b="2712"/>
            <a:stretch>
              <a:fillRect/>
            </a:stretch>
          </p:blipFill>
          <p:spPr>
            <a:xfrm>
              <a:off x="467544" y="1807942"/>
              <a:ext cx="2592288" cy="3637282"/>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Righ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trips(downRigh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trips(downRight)">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
        <p:nvSpPr>
          <p:cNvPr id="6" name="矩形 5"/>
          <p:cNvSpPr/>
          <p:nvPr/>
        </p:nvSpPr>
        <p:spPr>
          <a:xfrm>
            <a:off x="755576" y="1052736"/>
            <a:ext cx="7776864" cy="1569660"/>
          </a:xfrm>
          <a:prstGeom prst="rect">
            <a:avLst/>
          </a:prstGeom>
          <a:solidFill>
            <a:srgbClr val="000099">
              <a:alpha val="90000"/>
            </a:srgbClr>
          </a:solidFill>
          <a:ln>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z="2400" b="1" dirty="0" smtClean="0">
                <a:solidFill>
                  <a:schemeClr val="bg1"/>
                </a:solidFill>
                <a:latin typeface="楷体" pitchFamily="49" charset="-122"/>
                <a:ea typeface="楷体" pitchFamily="49" charset="-122"/>
              </a:rPr>
              <a:t>    13</a:t>
            </a:r>
            <a:r>
              <a:rPr lang="zh-CN" altLang="en-US" sz="2400" b="1" dirty="0" smtClean="0">
                <a:solidFill>
                  <a:schemeClr val="bg1"/>
                </a:solidFill>
                <a:latin typeface="楷体" pitchFamily="49" charset="-122"/>
                <a:ea typeface="楷体" pitchFamily="49" charset="-122"/>
              </a:rPr>
              <a:t>世纪的庄园法庭曾留下这样的记录：佃户因为没有认真耕种领主的土地被罚款</a:t>
            </a:r>
            <a:r>
              <a:rPr lang="en-US" altLang="zh-CN" sz="2400" b="1" dirty="0" smtClean="0">
                <a:solidFill>
                  <a:schemeClr val="bg1"/>
                </a:solidFill>
                <a:latin typeface="楷体" pitchFamily="49" charset="-122"/>
                <a:ea typeface="楷体" pitchFamily="49" charset="-122"/>
              </a:rPr>
              <a:t>6</a:t>
            </a:r>
            <a:r>
              <a:rPr lang="zh-CN" altLang="en-US" sz="2400" b="1" dirty="0" smtClean="0">
                <a:solidFill>
                  <a:schemeClr val="bg1"/>
                </a:solidFill>
                <a:latin typeface="楷体" pitchFamily="49" charset="-122"/>
                <a:ea typeface="楷体" pitchFamily="49" charset="-122"/>
              </a:rPr>
              <a:t>便士；佃户的家畜误入领主的园子，被罚款六便士。只要领主的磨坊能够磨面粉，就不得到庄园以外磨面粉，违者罚款</a:t>
            </a:r>
            <a:r>
              <a:rPr lang="en-US" altLang="zh-CN" sz="2400" b="1" dirty="0" smtClean="0">
                <a:solidFill>
                  <a:schemeClr val="bg1"/>
                </a:solidFill>
                <a:latin typeface="楷体" pitchFamily="49" charset="-122"/>
                <a:ea typeface="楷体" pitchFamily="49" charset="-122"/>
              </a:rPr>
              <a:t>20</a:t>
            </a:r>
            <a:r>
              <a:rPr lang="zh-CN" altLang="en-US" sz="2400" b="1" dirty="0" smtClean="0">
                <a:solidFill>
                  <a:schemeClr val="bg1"/>
                </a:solidFill>
                <a:latin typeface="楷体" pitchFamily="49" charset="-122"/>
                <a:ea typeface="楷体" pitchFamily="49" charset="-122"/>
              </a:rPr>
              <a:t>先令。</a:t>
            </a:r>
          </a:p>
        </p:txBody>
      </p:sp>
      <p:sp>
        <p:nvSpPr>
          <p:cNvPr id="7" name="矩形 6"/>
          <p:cNvSpPr/>
          <p:nvPr/>
        </p:nvSpPr>
        <p:spPr>
          <a:xfrm>
            <a:off x="755576" y="2852936"/>
            <a:ext cx="7776864" cy="1938992"/>
          </a:xfrm>
          <a:prstGeom prst="rect">
            <a:avLst/>
          </a:prstGeom>
          <a:solidFill>
            <a:srgbClr val="000099">
              <a:alpha val="90000"/>
            </a:srgbClr>
          </a:solidFill>
          <a:ln>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400" b="1" dirty="0" smtClean="0">
                <a:solidFill>
                  <a:schemeClr val="bg1"/>
                </a:solidFill>
                <a:latin typeface="楷体" pitchFamily="49" charset="-122"/>
                <a:ea typeface="楷体" pitchFamily="49" charset="-122"/>
              </a:rPr>
              <a:t>    沃尔瑟姆庄园在</a:t>
            </a:r>
            <a:r>
              <a:rPr lang="en-US" altLang="zh-CN" sz="2400" b="1" dirty="0" smtClean="0">
                <a:solidFill>
                  <a:schemeClr val="bg1"/>
                </a:solidFill>
                <a:latin typeface="楷体" pitchFamily="49" charset="-122"/>
                <a:ea typeface="楷体" pitchFamily="49" charset="-122"/>
              </a:rPr>
              <a:t>1340</a:t>
            </a:r>
            <a:r>
              <a:rPr lang="zh-CN" altLang="en-US" sz="2400" b="1" dirty="0" smtClean="0">
                <a:solidFill>
                  <a:schemeClr val="bg1"/>
                </a:solidFill>
                <a:latin typeface="楷体" pitchFamily="49" charset="-122"/>
                <a:ea typeface="楷体" pitchFamily="49" charset="-122"/>
              </a:rPr>
              <a:t>年</a:t>
            </a:r>
            <a:r>
              <a:rPr lang="en-US" altLang="zh-CN" sz="2400" b="1" dirty="0" smtClean="0">
                <a:solidFill>
                  <a:schemeClr val="bg1"/>
                </a:solidFill>
                <a:latin typeface="楷体" pitchFamily="49" charset="-122"/>
                <a:ea typeface="楷体" pitchFamily="49" charset="-122"/>
              </a:rPr>
              <a:t>6</a:t>
            </a:r>
            <a:r>
              <a:rPr lang="zh-CN" altLang="en-US" sz="2400" b="1" dirty="0" smtClean="0">
                <a:solidFill>
                  <a:schemeClr val="bg1"/>
                </a:solidFill>
                <a:latin typeface="楷体" pitchFamily="49" charset="-122"/>
                <a:ea typeface="楷体" pitchFamily="49" charset="-122"/>
              </a:rPr>
              <a:t>月</a:t>
            </a:r>
            <a:r>
              <a:rPr lang="en-US" altLang="zh-CN" sz="2400" b="1" dirty="0" smtClean="0">
                <a:solidFill>
                  <a:schemeClr val="bg1"/>
                </a:solidFill>
                <a:latin typeface="楷体" pitchFamily="49" charset="-122"/>
                <a:ea typeface="楷体" pitchFamily="49" charset="-122"/>
              </a:rPr>
              <a:t>19</a:t>
            </a:r>
            <a:r>
              <a:rPr lang="zh-CN" altLang="en-US" sz="2400" b="1" dirty="0" smtClean="0">
                <a:solidFill>
                  <a:schemeClr val="bg1"/>
                </a:solidFill>
                <a:latin typeface="楷体" pitchFamily="49" charset="-122"/>
                <a:ea typeface="楷体" pitchFamily="49" charset="-122"/>
              </a:rPr>
              <a:t>日庄园法庭开庭有这样的判决</a:t>
            </a:r>
            <a:r>
              <a:rPr lang="en-US" altLang="zh-CN" sz="2400" b="1" dirty="0" smtClean="0">
                <a:solidFill>
                  <a:schemeClr val="bg1"/>
                </a:solidFill>
                <a:latin typeface="楷体" pitchFamily="49" charset="-122"/>
                <a:ea typeface="楷体" pitchFamily="49" charset="-122"/>
              </a:rPr>
              <a:t>, </a:t>
            </a:r>
            <a:r>
              <a:rPr lang="zh-CN" altLang="en-US" sz="2400" b="1" dirty="0" smtClean="0">
                <a:solidFill>
                  <a:schemeClr val="bg1"/>
                </a:solidFill>
                <a:latin typeface="楷体" pitchFamily="49" charset="-122"/>
                <a:ea typeface="楷体" pitchFamily="49" charset="-122"/>
              </a:rPr>
              <a:t>一个叫路斯的农奴没经领主同意就将</a:t>
            </a:r>
            <a:r>
              <a:rPr lang="en-US" altLang="zh-CN" sz="2400" b="1" dirty="0" smtClean="0">
                <a:solidFill>
                  <a:schemeClr val="bg1"/>
                </a:solidFill>
                <a:latin typeface="楷体" pitchFamily="49" charset="-122"/>
                <a:ea typeface="楷体" pitchFamily="49" charset="-122"/>
              </a:rPr>
              <a:t>5</a:t>
            </a:r>
            <a:r>
              <a:rPr lang="zh-CN" altLang="en-US" sz="2400" b="1" dirty="0" smtClean="0">
                <a:solidFill>
                  <a:schemeClr val="bg1"/>
                </a:solidFill>
                <a:latin typeface="楷体" pitchFamily="49" charset="-122"/>
                <a:ea typeface="楷体" pitchFamily="49" charset="-122"/>
              </a:rPr>
              <a:t>英亩的持有地租给了自由人罗伯特</a:t>
            </a:r>
            <a:r>
              <a:rPr lang="en-US" altLang="zh-CN" sz="2400" b="1" dirty="0" smtClean="0">
                <a:solidFill>
                  <a:schemeClr val="bg1"/>
                </a:solidFill>
                <a:latin typeface="楷体" pitchFamily="49" charset="-122"/>
                <a:ea typeface="楷体" pitchFamily="49" charset="-122"/>
              </a:rPr>
              <a:t>·</a:t>
            </a:r>
            <a:r>
              <a:rPr lang="zh-CN" altLang="en-US" sz="2400" b="1" dirty="0" smtClean="0">
                <a:solidFill>
                  <a:schemeClr val="bg1"/>
                </a:solidFill>
                <a:latin typeface="楷体" pitchFamily="49" charset="-122"/>
                <a:ea typeface="楷体" pitchFamily="49" charset="-122"/>
              </a:rPr>
              <a:t>萨拉</a:t>
            </a:r>
            <a:r>
              <a:rPr lang="en-US" altLang="zh-CN" sz="2400" b="1" dirty="0" smtClean="0">
                <a:solidFill>
                  <a:schemeClr val="bg1"/>
                </a:solidFill>
                <a:latin typeface="楷体" pitchFamily="49" charset="-122"/>
                <a:ea typeface="楷体" pitchFamily="49" charset="-122"/>
              </a:rPr>
              <a:t>,</a:t>
            </a:r>
            <a:r>
              <a:rPr lang="zh-CN" altLang="en-US" sz="2400" b="1" dirty="0" smtClean="0">
                <a:solidFill>
                  <a:schemeClr val="bg1"/>
                </a:solidFill>
                <a:latin typeface="楷体" pitchFamily="49" charset="-122"/>
                <a:ea typeface="楷体" pitchFamily="49" charset="-122"/>
              </a:rPr>
              <a:t>为期好几年</a:t>
            </a:r>
            <a:r>
              <a:rPr lang="en-US" altLang="zh-CN" sz="2400" b="1" dirty="0" smtClean="0">
                <a:solidFill>
                  <a:schemeClr val="bg1"/>
                </a:solidFill>
                <a:latin typeface="楷体" pitchFamily="49" charset="-122"/>
                <a:ea typeface="楷体" pitchFamily="49" charset="-122"/>
              </a:rPr>
              <a:t>,</a:t>
            </a:r>
            <a:r>
              <a:rPr lang="zh-CN" altLang="en-US" sz="2400" b="1" dirty="0" smtClean="0">
                <a:solidFill>
                  <a:schemeClr val="bg1"/>
                </a:solidFill>
                <a:latin typeface="楷体" pitchFamily="49" charset="-122"/>
                <a:ea typeface="楷体" pitchFamily="49" charset="-122"/>
              </a:rPr>
              <a:t>庄园法庭命令路斯将这块土地交回到领主手中</a:t>
            </a:r>
            <a:r>
              <a:rPr lang="en-US" altLang="zh-CN" sz="2400" b="1" dirty="0" smtClean="0">
                <a:solidFill>
                  <a:schemeClr val="bg1"/>
                </a:solidFill>
                <a:latin typeface="楷体" pitchFamily="49" charset="-122"/>
                <a:ea typeface="楷体" pitchFamily="49" charset="-122"/>
              </a:rPr>
              <a:t>,</a:t>
            </a:r>
            <a:r>
              <a:rPr lang="zh-CN" altLang="en-US" sz="2400" b="1" dirty="0" smtClean="0">
                <a:solidFill>
                  <a:schemeClr val="bg1"/>
                </a:solidFill>
                <a:latin typeface="楷体" pitchFamily="49" charset="-122"/>
                <a:ea typeface="楷体" pitchFamily="49" charset="-122"/>
              </a:rPr>
              <a:t>罚他</a:t>
            </a:r>
            <a:r>
              <a:rPr lang="en-US" altLang="zh-CN" sz="2400" b="1" dirty="0" smtClean="0">
                <a:solidFill>
                  <a:schemeClr val="bg1"/>
                </a:solidFill>
                <a:latin typeface="楷体" pitchFamily="49" charset="-122"/>
                <a:ea typeface="楷体" pitchFamily="49" charset="-122"/>
              </a:rPr>
              <a:t>12</a:t>
            </a:r>
            <a:r>
              <a:rPr lang="zh-CN" altLang="en-US" sz="2400" b="1" dirty="0" smtClean="0">
                <a:solidFill>
                  <a:schemeClr val="bg1"/>
                </a:solidFill>
                <a:latin typeface="楷体" pitchFamily="49" charset="-122"/>
                <a:ea typeface="楷体" pitchFamily="49" charset="-122"/>
              </a:rPr>
              <a:t>便士</a:t>
            </a:r>
            <a:r>
              <a:rPr lang="en-US" altLang="zh-CN" sz="2400" b="1" dirty="0" smtClean="0">
                <a:solidFill>
                  <a:schemeClr val="bg1"/>
                </a:solidFill>
                <a:latin typeface="楷体" pitchFamily="49" charset="-122"/>
                <a:ea typeface="楷体" pitchFamily="49" charset="-122"/>
              </a:rPr>
              <a:t>,</a:t>
            </a:r>
            <a:r>
              <a:rPr lang="zh-CN" altLang="en-US" sz="2400" b="1" dirty="0" smtClean="0">
                <a:solidFill>
                  <a:schemeClr val="bg1"/>
                </a:solidFill>
                <a:latin typeface="楷体" pitchFamily="49" charset="-122"/>
                <a:ea typeface="楷体" pitchFamily="49" charset="-122"/>
              </a:rPr>
              <a:t>并将从罗伯特那里获得的收入上交。</a:t>
            </a:r>
          </a:p>
        </p:txBody>
      </p:sp>
      <p:sp>
        <p:nvSpPr>
          <p:cNvPr id="9" name="TextBox 8"/>
          <p:cNvSpPr txBox="1"/>
          <p:nvPr/>
        </p:nvSpPr>
        <p:spPr>
          <a:xfrm>
            <a:off x="1331640" y="5157192"/>
            <a:ext cx="6336704" cy="830997"/>
          </a:xfrm>
          <a:prstGeom prst="rect">
            <a:avLst/>
          </a:prstGeom>
          <a:ln w="28575">
            <a:solidFill>
              <a:srgbClr val="FF000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400" b="1" dirty="0" smtClean="0">
                <a:solidFill>
                  <a:srgbClr val="FF0000"/>
                </a:solidFill>
                <a:latin typeface="+mn-ea"/>
              </a:rPr>
              <a:t>    </a:t>
            </a:r>
            <a:r>
              <a:rPr lang="zh-CN" altLang="en-US" sz="2400" b="1" dirty="0" smtClean="0">
                <a:solidFill>
                  <a:srgbClr val="FF0000"/>
                </a:solidFill>
                <a:latin typeface="微软雅黑" pitchFamily="34" charset="-122"/>
                <a:ea typeface="微软雅黑" pitchFamily="34" charset="-122"/>
              </a:rPr>
              <a:t>领主可以凭借法庭奴役佃户。庄园法庭维护了领主的利益。  </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
        <p:nvSpPr>
          <p:cNvPr id="6" name="矩形 5"/>
          <p:cNvSpPr/>
          <p:nvPr/>
        </p:nvSpPr>
        <p:spPr>
          <a:xfrm>
            <a:off x="755576" y="692696"/>
            <a:ext cx="7776864" cy="1938992"/>
          </a:xfrm>
          <a:prstGeom prst="rect">
            <a:avLst/>
          </a:prstGeom>
          <a:solidFill>
            <a:srgbClr val="000099">
              <a:alpha val="90000"/>
            </a:srgbClr>
          </a:solidFill>
          <a:ln>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400" b="1" dirty="0" smtClean="0">
                <a:solidFill>
                  <a:schemeClr val="bg1"/>
                </a:solidFill>
                <a:latin typeface="楷体" pitchFamily="49" charset="-122"/>
                <a:ea typeface="楷体" pitchFamily="49" charset="-122"/>
              </a:rPr>
              <a:t>    通过档案记载可知</a:t>
            </a:r>
            <a:r>
              <a:rPr lang="en-US" altLang="zh-CN" sz="2400" b="1" dirty="0" smtClean="0">
                <a:solidFill>
                  <a:schemeClr val="bg1"/>
                </a:solidFill>
                <a:latin typeface="楷体" pitchFamily="49" charset="-122"/>
                <a:ea typeface="楷体" pitchFamily="49" charset="-122"/>
              </a:rPr>
              <a:t>, </a:t>
            </a:r>
            <a:r>
              <a:rPr lang="zh-CN" altLang="en-US" sz="2400" b="1" dirty="0" smtClean="0">
                <a:solidFill>
                  <a:schemeClr val="bg1"/>
                </a:solidFill>
                <a:latin typeface="楷体" pitchFamily="49" charset="-122"/>
                <a:ea typeface="楷体" pitchFamily="49" charset="-122"/>
              </a:rPr>
              <a:t>各地村法中常用的法 令习惯术语是“由自治村一致同意制定的惯例法令”、“经一致同意”、“在整个共同体同意的情况下”、“在邻里之间同意的情况下”或“得到佃农们的同意”等等</a:t>
            </a:r>
            <a:r>
              <a:rPr lang="en-US" altLang="zh-CN" sz="2400" b="1" dirty="0" smtClean="0">
                <a:solidFill>
                  <a:schemeClr val="bg1"/>
                </a:solidFill>
                <a:latin typeface="楷体" pitchFamily="49" charset="-122"/>
                <a:ea typeface="楷体" pitchFamily="49" charset="-122"/>
              </a:rPr>
              <a:t>,</a:t>
            </a:r>
            <a:r>
              <a:rPr lang="zh-CN" altLang="en-US" sz="2400" b="1" dirty="0" smtClean="0">
                <a:solidFill>
                  <a:schemeClr val="bg1"/>
                </a:solidFill>
                <a:latin typeface="楷体" pitchFamily="49" charset="-122"/>
                <a:ea typeface="楷体" pitchFamily="49" charset="-122"/>
              </a:rPr>
              <a:t>这充分表明了村民集体参与立法决策的权利</a:t>
            </a:r>
            <a:r>
              <a:rPr lang="en-US" altLang="zh-CN" sz="2400" b="1" dirty="0" smtClean="0">
                <a:solidFill>
                  <a:schemeClr val="bg1"/>
                </a:solidFill>
                <a:latin typeface="楷体" pitchFamily="49" charset="-122"/>
                <a:ea typeface="楷体" pitchFamily="49" charset="-122"/>
              </a:rPr>
              <a:t>,</a:t>
            </a:r>
            <a:endParaRPr lang="zh-CN" altLang="en-US" sz="2400" b="1" dirty="0" smtClean="0">
              <a:solidFill>
                <a:schemeClr val="bg1"/>
              </a:solidFill>
              <a:latin typeface="楷体" pitchFamily="49" charset="-122"/>
              <a:ea typeface="楷体" pitchFamily="49" charset="-122"/>
            </a:endParaRPr>
          </a:p>
        </p:txBody>
      </p:sp>
      <p:sp>
        <p:nvSpPr>
          <p:cNvPr id="7" name="矩形 6"/>
          <p:cNvSpPr/>
          <p:nvPr/>
        </p:nvSpPr>
        <p:spPr>
          <a:xfrm>
            <a:off x="755576" y="2852936"/>
            <a:ext cx="7776864" cy="1569660"/>
          </a:xfrm>
          <a:prstGeom prst="rect">
            <a:avLst/>
          </a:prstGeom>
          <a:solidFill>
            <a:srgbClr val="000099">
              <a:alpha val="90000"/>
            </a:srgbClr>
          </a:solidFill>
          <a:ln>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z="2400" b="1" dirty="0" smtClean="0">
                <a:solidFill>
                  <a:schemeClr val="bg1"/>
                </a:solidFill>
                <a:latin typeface="楷体" pitchFamily="49" charset="-122"/>
                <a:ea typeface="楷体" pitchFamily="49" charset="-122"/>
              </a:rPr>
              <a:t>    1272</a:t>
            </a:r>
            <a:r>
              <a:rPr lang="zh-CN" altLang="en-US" sz="2400" b="1" dirty="0" smtClean="0">
                <a:solidFill>
                  <a:schemeClr val="bg1"/>
                </a:solidFill>
                <a:latin typeface="楷体" pitchFamily="49" charset="-122"/>
                <a:ea typeface="楷体" pitchFamily="49" charset="-122"/>
              </a:rPr>
              <a:t>年在斯塔夫德郡的阿尔鲁斯</a:t>
            </a:r>
            <a:r>
              <a:rPr lang="en-US" altLang="zh-CN" sz="2400" b="1" dirty="0" smtClean="0">
                <a:solidFill>
                  <a:schemeClr val="bg1"/>
                </a:solidFill>
                <a:latin typeface="楷体" pitchFamily="49" charset="-122"/>
                <a:ea typeface="楷体" pitchFamily="49" charset="-122"/>
              </a:rPr>
              <a:t>, “</a:t>
            </a:r>
            <a:r>
              <a:rPr lang="zh-CN" altLang="en-US" sz="2400" b="1" dirty="0" smtClean="0">
                <a:solidFill>
                  <a:schemeClr val="bg1"/>
                </a:solidFill>
                <a:latin typeface="楷体" pitchFamily="49" charset="-122"/>
                <a:ea typeface="楷体" pitchFamily="49" charset="-122"/>
              </a:rPr>
              <a:t>法庭全体人员要求领主应召前来答复他的一个佃农，领主是否依据国王的令状对该佃农提起诉讼”，在下一次法庭上，领主因未出席法庭而被扣押财物。</a:t>
            </a:r>
          </a:p>
        </p:txBody>
      </p:sp>
      <p:sp>
        <p:nvSpPr>
          <p:cNvPr id="9" name="TextBox 8"/>
          <p:cNvSpPr txBox="1"/>
          <p:nvPr/>
        </p:nvSpPr>
        <p:spPr>
          <a:xfrm>
            <a:off x="1475656" y="4797152"/>
            <a:ext cx="6336704" cy="1200329"/>
          </a:xfrm>
          <a:prstGeom prst="rect">
            <a:avLst/>
          </a:prstGeom>
          <a:ln w="28575">
            <a:solidFill>
              <a:srgbClr val="FF000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400" b="1" dirty="0" smtClean="0">
                <a:solidFill>
                  <a:srgbClr val="FF0000"/>
                </a:solidFill>
                <a:latin typeface="+mn-ea"/>
              </a:rPr>
              <a:t>    </a:t>
            </a:r>
            <a:r>
              <a:rPr lang="zh-CN" altLang="en-US" sz="2400" b="1" dirty="0" smtClean="0">
                <a:solidFill>
                  <a:srgbClr val="FF0000"/>
                </a:solidFill>
                <a:latin typeface="微软雅黑" pitchFamily="34" charset="-122"/>
                <a:ea typeface="微软雅黑" pitchFamily="34" charset="-122"/>
              </a:rPr>
              <a:t>佃户也可以利用法庭维护自己的利益，甚至有权参与案件的审理。庄园法庭在一定程度上限制了领主的特权。</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
        <p:nvSpPr>
          <p:cNvPr id="8" name="矩形 7"/>
          <p:cNvSpPr/>
          <p:nvPr/>
        </p:nvSpPr>
        <p:spPr>
          <a:xfrm>
            <a:off x="755576" y="1556792"/>
            <a:ext cx="7776864" cy="1569660"/>
          </a:xfrm>
          <a:prstGeom prst="rect">
            <a:avLst/>
          </a:prstGeom>
          <a:solidFill>
            <a:srgbClr val="000099">
              <a:alpha val="90000"/>
            </a:srgbClr>
          </a:solidFill>
          <a:ln>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400" b="1" dirty="0" smtClean="0">
                <a:solidFill>
                  <a:schemeClr val="bg1"/>
                </a:solidFill>
                <a:latin typeface="楷体" pitchFamily="49" charset="-122"/>
                <a:ea typeface="楷体" pitchFamily="49" charset="-122"/>
              </a:rPr>
              <a:t>    庄园法庭档案还记录这样一些事：无权享用公共牧场但仍在牧场内放牧的人，侵犯了全体村民的权益，判令他们从牧场牵走他们的牲畜，从此不得占用牧场，违者还要被罚款；某人不按规定的价格卖酒也要被罚款。</a:t>
            </a:r>
          </a:p>
        </p:txBody>
      </p:sp>
      <p:sp>
        <p:nvSpPr>
          <p:cNvPr id="9" name="TextBox 8"/>
          <p:cNvSpPr txBox="1"/>
          <p:nvPr/>
        </p:nvSpPr>
        <p:spPr>
          <a:xfrm>
            <a:off x="1331640" y="3861048"/>
            <a:ext cx="6336704" cy="461665"/>
          </a:xfrm>
          <a:prstGeom prst="rect">
            <a:avLst/>
          </a:prstGeom>
          <a:ln w="28575">
            <a:solidFill>
              <a:srgbClr val="FF000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400" b="1" dirty="0" smtClean="0">
                <a:solidFill>
                  <a:srgbClr val="FF0000"/>
                </a:solidFill>
                <a:latin typeface="微软雅黑" pitchFamily="34" charset="-122"/>
                <a:ea typeface="微软雅黑" pitchFamily="34" charset="-122"/>
              </a:rPr>
              <a:t>庄园法庭维护了全体村民的利益。</a:t>
            </a:r>
            <a:endParaRPr lang="zh-CN" altLang="en-US" sz="2400" b="1" dirty="0">
              <a:solidFill>
                <a:srgbClr val="FF00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67744" y="620688"/>
            <a:ext cx="3600400"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800" b="1" dirty="0" smtClean="0">
                <a:solidFill>
                  <a:srgbClr val="C00000"/>
                </a:solidFill>
              </a:rPr>
              <a:t>思维导图：西欧庄园</a:t>
            </a:r>
            <a:endParaRPr lang="zh-CN" altLang="en-US" sz="2800" b="1" dirty="0">
              <a:solidFill>
                <a:srgbClr val="C00000"/>
              </a:solidFill>
            </a:endParaRPr>
          </a:p>
        </p:txBody>
      </p:sp>
      <p:sp>
        <p:nvSpPr>
          <p:cNvPr id="3" name="TextBox 2"/>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
        <p:nvSpPr>
          <p:cNvPr id="12" name="任意多边形 11"/>
          <p:cNvSpPr/>
          <p:nvPr/>
        </p:nvSpPr>
        <p:spPr>
          <a:xfrm>
            <a:off x="4896543" y="1772816"/>
            <a:ext cx="648073" cy="1554609"/>
          </a:xfrm>
          <a:custGeom>
            <a:avLst/>
            <a:gdLst>
              <a:gd name="connsiteX0" fmla="*/ 0 w 1228725"/>
              <a:gd name="connsiteY0" fmla="*/ 1676400 h 1698625"/>
              <a:gd name="connsiteX1" fmla="*/ 590550 w 1228725"/>
              <a:gd name="connsiteY1" fmla="*/ 1457325 h 1698625"/>
              <a:gd name="connsiteX2" fmla="*/ 714375 w 1228725"/>
              <a:gd name="connsiteY2" fmla="*/ 228600 h 1698625"/>
              <a:gd name="connsiteX3" fmla="*/ 1228725 w 1228725"/>
              <a:gd name="connsiteY3" fmla="*/ 85725 h 1698625"/>
              <a:gd name="connsiteX4" fmla="*/ 1228725 w 1228725"/>
              <a:gd name="connsiteY4" fmla="*/ 85725 h 16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1698625">
                <a:moveTo>
                  <a:pt x="0" y="1676400"/>
                </a:moveTo>
                <a:cubicBezTo>
                  <a:pt x="235744" y="1687512"/>
                  <a:pt x="471488" y="1698625"/>
                  <a:pt x="590550" y="1457325"/>
                </a:cubicBezTo>
                <a:cubicBezTo>
                  <a:pt x="709613" y="1216025"/>
                  <a:pt x="608013" y="457200"/>
                  <a:pt x="714375" y="228600"/>
                </a:cubicBezTo>
                <a:cubicBezTo>
                  <a:pt x="820738" y="0"/>
                  <a:pt x="1228725" y="85725"/>
                  <a:pt x="1228725" y="85725"/>
                </a:cubicBezTo>
                <a:lnTo>
                  <a:pt x="1228725" y="85725"/>
                </a:lnTo>
              </a:path>
            </a:pathLst>
          </a:custGeom>
          <a:ln w="28575">
            <a:solidFill>
              <a:srgbClr val="0000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任意多边形 12"/>
          <p:cNvSpPr/>
          <p:nvPr/>
        </p:nvSpPr>
        <p:spPr>
          <a:xfrm flipV="1">
            <a:off x="5040560" y="3479824"/>
            <a:ext cx="864097" cy="1389335"/>
          </a:xfrm>
          <a:custGeom>
            <a:avLst/>
            <a:gdLst>
              <a:gd name="connsiteX0" fmla="*/ 0 w 1228725"/>
              <a:gd name="connsiteY0" fmla="*/ 1676400 h 1698625"/>
              <a:gd name="connsiteX1" fmla="*/ 590550 w 1228725"/>
              <a:gd name="connsiteY1" fmla="*/ 1457325 h 1698625"/>
              <a:gd name="connsiteX2" fmla="*/ 714375 w 1228725"/>
              <a:gd name="connsiteY2" fmla="*/ 228600 h 1698625"/>
              <a:gd name="connsiteX3" fmla="*/ 1228725 w 1228725"/>
              <a:gd name="connsiteY3" fmla="*/ 85725 h 1698625"/>
              <a:gd name="connsiteX4" fmla="*/ 1228725 w 1228725"/>
              <a:gd name="connsiteY4" fmla="*/ 85725 h 16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1698625">
                <a:moveTo>
                  <a:pt x="0" y="1676400"/>
                </a:moveTo>
                <a:cubicBezTo>
                  <a:pt x="235744" y="1687512"/>
                  <a:pt x="471488" y="1698625"/>
                  <a:pt x="590550" y="1457325"/>
                </a:cubicBezTo>
                <a:cubicBezTo>
                  <a:pt x="709613" y="1216025"/>
                  <a:pt x="608013" y="457200"/>
                  <a:pt x="714375" y="228600"/>
                </a:cubicBezTo>
                <a:cubicBezTo>
                  <a:pt x="820738" y="0"/>
                  <a:pt x="1228725" y="85725"/>
                  <a:pt x="1228725" y="85725"/>
                </a:cubicBezTo>
                <a:lnTo>
                  <a:pt x="1228725" y="85725"/>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任意多边形 13"/>
          <p:cNvSpPr/>
          <p:nvPr/>
        </p:nvSpPr>
        <p:spPr>
          <a:xfrm>
            <a:off x="2696666" y="2339033"/>
            <a:ext cx="1047750" cy="987424"/>
          </a:xfrm>
          <a:custGeom>
            <a:avLst/>
            <a:gdLst>
              <a:gd name="connsiteX0" fmla="*/ 1047750 w 1047750"/>
              <a:gd name="connsiteY0" fmla="*/ 874712 h 987424"/>
              <a:gd name="connsiteX1" fmla="*/ 542925 w 1047750"/>
              <a:gd name="connsiteY1" fmla="*/ 865187 h 987424"/>
              <a:gd name="connsiteX2" fmla="*/ 333375 w 1047750"/>
              <a:gd name="connsiteY2" fmla="*/ 141287 h 987424"/>
              <a:gd name="connsiteX3" fmla="*/ 0 w 1047750"/>
              <a:gd name="connsiteY3" fmla="*/ 17462 h 987424"/>
              <a:gd name="connsiteX4" fmla="*/ 0 w 1047750"/>
              <a:gd name="connsiteY4" fmla="*/ 17462 h 987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987424">
                <a:moveTo>
                  <a:pt x="1047750" y="874712"/>
                </a:moveTo>
                <a:cubicBezTo>
                  <a:pt x="854868" y="931068"/>
                  <a:pt x="661987" y="987424"/>
                  <a:pt x="542925" y="865187"/>
                </a:cubicBezTo>
                <a:cubicBezTo>
                  <a:pt x="423863" y="742950"/>
                  <a:pt x="423863" y="282575"/>
                  <a:pt x="333375" y="141287"/>
                </a:cubicBezTo>
                <a:cubicBezTo>
                  <a:pt x="242888" y="0"/>
                  <a:pt x="0" y="17462"/>
                  <a:pt x="0" y="17462"/>
                </a:cubicBezTo>
                <a:lnTo>
                  <a:pt x="0" y="17462"/>
                </a:lnTo>
              </a:path>
            </a:pathLst>
          </a:custGeom>
          <a:noFill/>
          <a:ln w="28575">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rgbClr val="008000"/>
              </a:solidFill>
            </a:endParaRPr>
          </a:p>
        </p:txBody>
      </p:sp>
      <p:grpSp>
        <p:nvGrpSpPr>
          <p:cNvPr id="4" name="组合 19"/>
          <p:cNvGrpSpPr/>
          <p:nvPr/>
        </p:nvGrpSpPr>
        <p:grpSpPr>
          <a:xfrm>
            <a:off x="3600400" y="2218556"/>
            <a:ext cx="1584176" cy="1498476"/>
            <a:chOff x="3491880" y="2794620"/>
            <a:chExt cx="1584176" cy="1498476"/>
          </a:xfrm>
        </p:grpSpPr>
        <p:pic>
          <p:nvPicPr>
            <p:cNvPr id="18" name="图片 17" descr="timg (1).jpg"/>
            <p:cNvPicPr>
              <a:picLocks noChangeAspect="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blip>
            <a:srcRect b="3910"/>
            <a:stretch>
              <a:fillRect/>
            </a:stretch>
          </p:blipFill>
          <p:spPr>
            <a:xfrm>
              <a:off x="3491880" y="2794620"/>
              <a:ext cx="1443578" cy="1498476"/>
            </a:xfrm>
            <a:prstGeom prst="rect">
              <a:avLst/>
            </a:prstGeom>
          </p:spPr>
        </p:pic>
        <p:sp>
          <p:nvSpPr>
            <p:cNvPr id="19" name="TextBox 18"/>
            <p:cNvSpPr txBox="1"/>
            <p:nvPr/>
          </p:nvSpPr>
          <p:spPr>
            <a:xfrm>
              <a:off x="3563888" y="3717032"/>
              <a:ext cx="1512168" cy="400110"/>
            </a:xfrm>
            <a:prstGeom prst="rect">
              <a:avLst/>
            </a:prstGeom>
            <a:noFill/>
          </p:spPr>
          <p:txBody>
            <a:bodyPr wrap="square" rtlCol="0">
              <a:spAutoFit/>
            </a:bodyPr>
            <a:lstStyle/>
            <a:p>
              <a:r>
                <a:rPr lang="zh-CN" altLang="en-US" sz="2000" b="1" dirty="0" smtClean="0">
                  <a:latin typeface="黑体" pitchFamily="49" charset="-122"/>
                  <a:ea typeface="黑体" pitchFamily="49" charset="-122"/>
                </a:rPr>
                <a:t>西欧庄园</a:t>
              </a:r>
              <a:endParaRPr lang="zh-CN" altLang="en-US" sz="2000" b="1" dirty="0">
                <a:latin typeface="黑体" pitchFamily="49" charset="-122"/>
                <a:ea typeface="黑体" pitchFamily="49" charset="-122"/>
              </a:endParaRPr>
            </a:p>
          </p:txBody>
        </p:sp>
      </p:grpSp>
      <p:grpSp>
        <p:nvGrpSpPr>
          <p:cNvPr id="5" name="组合 24"/>
          <p:cNvGrpSpPr/>
          <p:nvPr/>
        </p:nvGrpSpPr>
        <p:grpSpPr>
          <a:xfrm>
            <a:off x="5544616" y="1628800"/>
            <a:ext cx="936104" cy="504056"/>
            <a:chOff x="5436096" y="2204864"/>
            <a:chExt cx="936104" cy="504056"/>
          </a:xfrm>
        </p:grpSpPr>
        <p:sp>
          <p:nvSpPr>
            <p:cNvPr id="15" name="六边形 14"/>
            <p:cNvSpPr/>
            <p:nvPr/>
          </p:nvSpPr>
          <p:spPr>
            <a:xfrm>
              <a:off x="5436096" y="2204864"/>
              <a:ext cx="648072" cy="504056"/>
            </a:xfrm>
            <a:prstGeom prst="hexagon">
              <a:avLst/>
            </a:prstGeom>
            <a:solidFill>
              <a:srgbClr val="00009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21" name="TextBox 20"/>
            <p:cNvSpPr txBox="1"/>
            <p:nvPr/>
          </p:nvSpPr>
          <p:spPr>
            <a:xfrm>
              <a:off x="5436096" y="2267580"/>
              <a:ext cx="936104" cy="369332"/>
            </a:xfrm>
            <a:prstGeom prst="rect">
              <a:avLst/>
            </a:prstGeom>
            <a:noFill/>
          </p:spPr>
          <p:txBody>
            <a:bodyPr wrap="square" rtlCol="0">
              <a:spAutoFit/>
            </a:bodyPr>
            <a:lstStyle/>
            <a:p>
              <a:r>
                <a:rPr lang="zh-CN" altLang="en-US" b="1" dirty="0" smtClean="0">
                  <a:solidFill>
                    <a:schemeClr val="bg1"/>
                  </a:solidFill>
                </a:rPr>
                <a:t>人员</a:t>
              </a:r>
              <a:endParaRPr lang="zh-CN" altLang="en-US" b="1" dirty="0">
                <a:solidFill>
                  <a:schemeClr val="bg1"/>
                </a:solidFill>
              </a:endParaRPr>
            </a:p>
          </p:txBody>
        </p:sp>
      </p:grpSp>
      <p:grpSp>
        <p:nvGrpSpPr>
          <p:cNvPr id="7" name="组合 23"/>
          <p:cNvGrpSpPr/>
          <p:nvPr/>
        </p:nvGrpSpPr>
        <p:grpSpPr>
          <a:xfrm>
            <a:off x="5904656" y="4581128"/>
            <a:ext cx="936104" cy="504056"/>
            <a:chOff x="5796136" y="5157192"/>
            <a:chExt cx="936104" cy="504056"/>
          </a:xfrm>
        </p:grpSpPr>
        <p:sp>
          <p:nvSpPr>
            <p:cNvPr id="22" name="六边形 21"/>
            <p:cNvSpPr/>
            <p:nvPr/>
          </p:nvSpPr>
          <p:spPr>
            <a:xfrm>
              <a:off x="5796136" y="5157192"/>
              <a:ext cx="648072" cy="504056"/>
            </a:xfrm>
            <a:prstGeom prst="hexagon">
              <a:avLst/>
            </a:prstGeom>
            <a:solidFill>
              <a:srgbClr val="FF0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23" name="TextBox 22"/>
            <p:cNvSpPr txBox="1"/>
            <p:nvPr/>
          </p:nvSpPr>
          <p:spPr>
            <a:xfrm>
              <a:off x="5796136" y="5219908"/>
              <a:ext cx="936104" cy="369332"/>
            </a:xfrm>
            <a:prstGeom prst="rect">
              <a:avLst/>
            </a:prstGeom>
            <a:noFill/>
          </p:spPr>
          <p:txBody>
            <a:bodyPr wrap="square" rtlCol="0">
              <a:spAutoFit/>
            </a:bodyPr>
            <a:lstStyle/>
            <a:p>
              <a:r>
                <a:rPr lang="zh-CN" altLang="en-US" b="1" dirty="0" smtClean="0">
                  <a:solidFill>
                    <a:schemeClr val="bg1"/>
                  </a:solidFill>
                </a:rPr>
                <a:t>土地</a:t>
              </a:r>
              <a:endParaRPr lang="zh-CN" altLang="en-US" b="1" dirty="0">
                <a:solidFill>
                  <a:schemeClr val="bg1"/>
                </a:solidFill>
              </a:endParaRPr>
            </a:p>
          </p:txBody>
        </p:sp>
      </p:grpSp>
      <p:sp>
        <p:nvSpPr>
          <p:cNvPr id="26" name="六边形 25"/>
          <p:cNvSpPr/>
          <p:nvPr/>
        </p:nvSpPr>
        <p:spPr>
          <a:xfrm>
            <a:off x="2041004" y="2132856"/>
            <a:ext cx="648072" cy="504056"/>
          </a:xfrm>
          <a:prstGeom prst="hexagon">
            <a:avLst/>
          </a:prstGeom>
          <a:solidFill>
            <a:srgbClr val="008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27" name="TextBox 26"/>
          <p:cNvSpPr txBox="1"/>
          <p:nvPr/>
        </p:nvSpPr>
        <p:spPr>
          <a:xfrm>
            <a:off x="2041004" y="2195572"/>
            <a:ext cx="936104" cy="369332"/>
          </a:xfrm>
          <a:prstGeom prst="rect">
            <a:avLst/>
          </a:prstGeom>
          <a:noFill/>
        </p:spPr>
        <p:txBody>
          <a:bodyPr wrap="square" rtlCol="0">
            <a:spAutoFit/>
          </a:bodyPr>
          <a:lstStyle/>
          <a:p>
            <a:r>
              <a:rPr lang="zh-CN" altLang="en-US" b="1" dirty="0" smtClean="0">
                <a:solidFill>
                  <a:schemeClr val="bg1"/>
                </a:solidFill>
              </a:rPr>
              <a:t>管理</a:t>
            </a:r>
            <a:endParaRPr lang="zh-CN" altLang="en-US" b="1" dirty="0">
              <a:solidFill>
                <a:schemeClr val="bg1"/>
              </a:solidFill>
            </a:endParaRPr>
          </a:p>
        </p:txBody>
      </p:sp>
      <p:sp>
        <p:nvSpPr>
          <p:cNvPr id="20" name="线形标注 2 19"/>
          <p:cNvSpPr/>
          <p:nvPr/>
        </p:nvSpPr>
        <p:spPr>
          <a:xfrm>
            <a:off x="6480720" y="1484784"/>
            <a:ext cx="792088" cy="288032"/>
          </a:xfrm>
          <a:prstGeom prst="borderCallout2">
            <a:avLst>
              <a:gd name="adj1" fmla="val 51820"/>
              <a:gd name="adj2" fmla="val 205"/>
              <a:gd name="adj3" fmla="val 61740"/>
              <a:gd name="adj4" fmla="val -22980"/>
              <a:gd name="adj5" fmla="val 122421"/>
              <a:gd name="adj6" fmla="val -39753"/>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领主</a:t>
            </a:r>
            <a:endParaRPr lang="zh-CN" altLang="en-US" b="1" dirty="0">
              <a:solidFill>
                <a:schemeClr val="tx1"/>
              </a:solidFill>
            </a:endParaRPr>
          </a:p>
        </p:txBody>
      </p:sp>
      <p:sp>
        <p:nvSpPr>
          <p:cNvPr id="28" name="线形标注 2 27"/>
          <p:cNvSpPr/>
          <p:nvPr/>
        </p:nvSpPr>
        <p:spPr>
          <a:xfrm>
            <a:off x="6480720" y="1988840"/>
            <a:ext cx="792088" cy="288032"/>
          </a:xfrm>
          <a:prstGeom prst="borderCallout2">
            <a:avLst>
              <a:gd name="adj1" fmla="val 51820"/>
              <a:gd name="adj2" fmla="val 205"/>
              <a:gd name="adj3" fmla="val 61740"/>
              <a:gd name="adj4" fmla="val -22980"/>
              <a:gd name="adj5" fmla="val -23084"/>
              <a:gd name="adj6" fmla="val -40956"/>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佃农</a:t>
            </a:r>
            <a:endParaRPr lang="zh-CN" altLang="en-US" b="1" dirty="0">
              <a:solidFill>
                <a:schemeClr val="tx1"/>
              </a:solidFill>
            </a:endParaRPr>
          </a:p>
        </p:txBody>
      </p:sp>
      <p:sp>
        <p:nvSpPr>
          <p:cNvPr id="29" name="任意多边形 28"/>
          <p:cNvSpPr/>
          <p:nvPr/>
        </p:nvSpPr>
        <p:spPr>
          <a:xfrm>
            <a:off x="7290370" y="1814711"/>
            <a:ext cx="485775" cy="295275"/>
          </a:xfrm>
          <a:custGeom>
            <a:avLst/>
            <a:gdLst>
              <a:gd name="connsiteX0" fmla="*/ 0 w 485775"/>
              <a:gd name="connsiteY0" fmla="*/ 295275 h 295275"/>
              <a:gd name="connsiteX1" fmla="*/ 161925 w 485775"/>
              <a:gd name="connsiteY1" fmla="*/ 66675 h 295275"/>
              <a:gd name="connsiteX2" fmla="*/ 485775 w 485775"/>
              <a:gd name="connsiteY2" fmla="*/ 0 h 295275"/>
              <a:gd name="connsiteX3" fmla="*/ 485775 w 485775"/>
              <a:gd name="connsiteY3" fmla="*/ 0 h 295275"/>
            </a:gdLst>
            <a:ahLst/>
            <a:cxnLst>
              <a:cxn ang="0">
                <a:pos x="connsiteX0" y="connsiteY0"/>
              </a:cxn>
              <a:cxn ang="0">
                <a:pos x="connsiteX1" y="connsiteY1"/>
              </a:cxn>
              <a:cxn ang="0">
                <a:pos x="connsiteX2" y="connsiteY2"/>
              </a:cxn>
              <a:cxn ang="0">
                <a:pos x="connsiteX3" y="connsiteY3"/>
              </a:cxn>
            </a:cxnLst>
            <a:rect l="l" t="t" r="r" b="b"/>
            <a:pathLst>
              <a:path w="485775" h="295275">
                <a:moveTo>
                  <a:pt x="0" y="295275"/>
                </a:moveTo>
                <a:cubicBezTo>
                  <a:pt x="40481" y="205581"/>
                  <a:pt x="80963" y="115887"/>
                  <a:pt x="161925" y="66675"/>
                </a:cubicBezTo>
                <a:cubicBezTo>
                  <a:pt x="242887" y="17463"/>
                  <a:pt x="485775" y="0"/>
                  <a:pt x="485775" y="0"/>
                </a:cubicBezTo>
                <a:lnTo>
                  <a:pt x="485775" y="0"/>
                </a:lnTo>
              </a:path>
            </a:pathLst>
          </a:custGeom>
          <a:ln w="19050">
            <a:solidFill>
              <a:srgbClr val="000099"/>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任意多边形 29"/>
          <p:cNvSpPr/>
          <p:nvPr/>
        </p:nvSpPr>
        <p:spPr>
          <a:xfrm flipV="1">
            <a:off x="7272808" y="2204864"/>
            <a:ext cx="485775" cy="230510"/>
          </a:xfrm>
          <a:custGeom>
            <a:avLst/>
            <a:gdLst>
              <a:gd name="connsiteX0" fmla="*/ 0 w 485775"/>
              <a:gd name="connsiteY0" fmla="*/ 295275 h 295275"/>
              <a:gd name="connsiteX1" fmla="*/ 161925 w 485775"/>
              <a:gd name="connsiteY1" fmla="*/ 66675 h 295275"/>
              <a:gd name="connsiteX2" fmla="*/ 485775 w 485775"/>
              <a:gd name="connsiteY2" fmla="*/ 0 h 295275"/>
              <a:gd name="connsiteX3" fmla="*/ 485775 w 485775"/>
              <a:gd name="connsiteY3" fmla="*/ 0 h 295275"/>
            </a:gdLst>
            <a:ahLst/>
            <a:cxnLst>
              <a:cxn ang="0">
                <a:pos x="connsiteX0" y="connsiteY0"/>
              </a:cxn>
              <a:cxn ang="0">
                <a:pos x="connsiteX1" y="connsiteY1"/>
              </a:cxn>
              <a:cxn ang="0">
                <a:pos x="connsiteX2" y="connsiteY2"/>
              </a:cxn>
              <a:cxn ang="0">
                <a:pos x="connsiteX3" y="connsiteY3"/>
              </a:cxn>
            </a:cxnLst>
            <a:rect l="l" t="t" r="r" b="b"/>
            <a:pathLst>
              <a:path w="485775" h="295275">
                <a:moveTo>
                  <a:pt x="0" y="295275"/>
                </a:moveTo>
                <a:cubicBezTo>
                  <a:pt x="40481" y="205581"/>
                  <a:pt x="80963" y="115887"/>
                  <a:pt x="161925" y="66675"/>
                </a:cubicBezTo>
                <a:cubicBezTo>
                  <a:pt x="242887" y="17463"/>
                  <a:pt x="485775" y="0"/>
                  <a:pt x="485775" y="0"/>
                </a:cubicBezTo>
                <a:lnTo>
                  <a:pt x="485775" y="0"/>
                </a:lnTo>
              </a:path>
            </a:pathLst>
          </a:custGeom>
          <a:ln w="19050">
            <a:solidFill>
              <a:srgbClr val="000099"/>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TextBox 32"/>
          <p:cNvSpPr txBox="1"/>
          <p:nvPr/>
        </p:nvSpPr>
        <p:spPr>
          <a:xfrm>
            <a:off x="7776864" y="1484784"/>
            <a:ext cx="1008112" cy="646331"/>
          </a:xfrm>
          <a:prstGeom prst="rect">
            <a:avLst/>
          </a:prstGeom>
          <a:noFill/>
        </p:spPr>
        <p:txBody>
          <a:bodyPr wrap="square" rtlCol="0">
            <a:spAutoFit/>
          </a:bodyPr>
          <a:lstStyle/>
          <a:p>
            <a:r>
              <a:rPr lang="zh-CN" altLang="en-US" b="1" dirty="0" smtClean="0">
                <a:solidFill>
                  <a:srgbClr val="000099"/>
                </a:solidFill>
                <a:effectLst>
                  <a:outerShdw blurRad="38100" dist="38100" dir="2700000" algn="tl">
                    <a:srgbClr val="000000">
                      <a:alpha val="43137"/>
                    </a:srgbClr>
                  </a:outerShdw>
                </a:effectLst>
                <a:latin typeface="楷体" pitchFamily="49" charset="-122"/>
                <a:ea typeface="楷体" pitchFamily="49" charset="-122"/>
              </a:rPr>
              <a:t>自由的农民</a:t>
            </a:r>
            <a:endParaRPr lang="zh-CN" altLang="en-US" b="1" dirty="0">
              <a:solidFill>
                <a:srgbClr val="000099"/>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34" name="TextBox 33"/>
          <p:cNvSpPr txBox="1"/>
          <p:nvPr/>
        </p:nvSpPr>
        <p:spPr>
          <a:xfrm>
            <a:off x="7776864" y="2204864"/>
            <a:ext cx="1331640" cy="646331"/>
          </a:xfrm>
          <a:prstGeom prst="rect">
            <a:avLst/>
          </a:prstGeom>
          <a:noFill/>
        </p:spPr>
        <p:txBody>
          <a:bodyPr wrap="square" rtlCol="0">
            <a:spAutoFit/>
          </a:bodyPr>
          <a:lstStyle/>
          <a:p>
            <a:r>
              <a:rPr lang="zh-CN" altLang="en-US" b="1" dirty="0" smtClean="0">
                <a:solidFill>
                  <a:srgbClr val="000099"/>
                </a:solidFill>
                <a:effectLst>
                  <a:outerShdw blurRad="38100" dist="38100" dir="2700000" algn="tl">
                    <a:srgbClr val="000000">
                      <a:alpha val="43137"/>
                    </a:srgbClr>
                  </a:outerShdw>
                </a:effectLst>
                <a:latin typeface="楷体" pitchFamily="49" charset="-122"/>
                <a:ea typeface="楷体" pitchFamily="49" charset="-122"/>
              </a:rPr>
              <a:t>不自由的农奴</a:t>
            </a:r>
            <a:endParaRPr lang="zh-CN" altLang="en-US" b="1" dirty="0">
              <a:solidFill>
                <a:srgbClr val="000099"/>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32" name="线形标注 2 31"/>
          <p:cNvSpPr/>
          <p:nvPr/>
        </p:nvSpPr>
        <p:spPr>
          <a:xfrm>
            <a:off x="6912768" y="4221088"/>
            <a:ext cx="936104" cy="288032"/>
          </a:xfrm>
          <a:prstGeom prst="borderCallout2">
            <a:avLst>
              <a:gd name="adj1" fmla="val 51820"/>
              <a:gd name="adj2" fmla="val 205"/>
              <a:gd name="adj3" fmla="val 61740"/>
              <a:gd name="adj4" fmla="val -22980"/>
              <a:gd name="adj5" fmla="val 208401"/>
              <a:gd name="adj6" fmla="val -39152"/>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直领地</a:t>
            </a:r>
            <a:endParaRPr lang="zh-CN" altLang="en-US" b="1" dirty="0">
              <a:solidFill>
                <a:schemeClr val="tx1"/>
              </a:solidFill>
            </a:endParaRPr>
          </a:p>
        </p:txBody>
      </p:sp>
      <p:sp>
        <p:nvSpPr>
          <p:cNvPr id="35" name="线形标注 2 34"/>
          <p:cNvSpPr/>
          <p:nvPr/>
        </p:nvSpPr>
        <p:spPr>
          <a:xfrm>
            <a:off x="6912768" y="4797152"/>
            <a:ext cx="936104" cy="288032"/>
          </a:xfrm>
          <a:prstGeom prst="borderCallout2">
            <a:avLst>
              <a:gd name="adj1" fmla="val 51820"/>
              <a:gd name="adj2" fmla="val 205"/>
              <a:gd name="adj3" fmla="val 61740"/>
              <a:gd name="adj4" fmla="val -22980"/>
              <a:gd name="adj5" fmla="val 6678"/>
              <a:gd name="adj6" fmla="val -46969"/>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份地</a:t>
            </a:r>
            <a:endParaRPr lang="zh-CN" altLang="en-US" b="1" dirty="0">
              <a:solidFill>
                <a:schemeClr val="tx1"/>
              </a:solidFill>
            </a:endParaRPr>
          </a:p>
        </p:txBody>
      </p:sp>
      <p:sp>
        <p:nvSpPr>
          <p:cNvPr id="36" name="线形标注 2 35"/>
          <p:cNvSpPr/>
          <p:nvPr/>
        </p:nvSpPr>
        <p:spPr>
          <a:xfrm>
            <a:off x="6912768" y="5373216"/>
            <a:ext cx="936104" cy="288032"/>
          </a:xfrm>
          <a:prstGeom prst="borderCallout2">
            <a:avLst>
              <a:gd name="adj1" fmla="val 51820"/>
              <a:gd name="adj2" fmla="val 205"/>
              <a:gd name="adj3" fmla="val 61740"/>
              <a:gd name="adj4" fmla="val -22980"/>
              <a:gd name="adj5" fmla="val -178509"/>
              <a:gd name="adj6" fmla="val -40678"/>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公用地</a:t>
            </a:r>
            <a:endParaRPr lang="zh-CN" altLang="en-US" b="1" dirty="0">
              <a:solidFill>
                <a:schemeClr val="tx1"/>
              </a:solidFill>
            </a:endParaRPr>
          </a:p>
        </p:txBody>
      </p:sp>
      <p:sp>
        <p:nvSpPr>
          <p:cNvPr id="31" name="任意多边形 30"/>
          <p:cNvSpPr/>
          <p:nvPr/>
        </p:nvSpPr>
        <p:spPr>
          <a:xfrm rot="689455" flipH="1" flipV="1">
            <a:off x="3277901" y="3492311"/>
            <a:ext cx="541521" cy="1154323"/>
          </a:xfrm>
          <a:custGeom>
            <a:avLst/>
            <a:gdLst>
              <a:gd name="connsiteX0" fmla="*/ 0 w 1228725"/>
              <a:gd name="connsiteY0" fmla="*/ 1676400 h 1698625"/>
              <a:gd name="connsiteX1" fmla="*/ 590550 w 1228725"/>
              <a:gd name="connsiteY1" fmla="*/ 1457325 h 1698625"/>
              <a:gd name="connsiteX2" fmla="*/ 714375 w 1228725"/>
              <a:gd name="connsiteY2" fmla="*/ 228600 h 1698625"/>
              <a:gd name="connsiteX3" fmla="*/ 1228725 w 1228725"/>
              <a:gd name="connsiteY3" fmla="*/ 85725 h 1698625"/>
              <a:gd name="connsiteX4" fmla="*/ 1228725 w 1228725"/>
              <a:gd name="connsiteY4" fmla="*/ 85725 h 16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1698625">
                <a:moveTo>
                  <a:pt x="0" y="1676400"/>
                </a:moveTo>
                <a:cubicBezTo>
                  <a:pt x="235744" y="1687512"/>
                  <a:pt x="471488" y="1698625"/>
                  <a:pt x="590550" y="1457325"/>
                </a:cubicBezTo>
                <a:cubicBezTo>
                  <a:pt x="709613" y="1216025"/>
                  <a:pt x="608013" y="457200"/>
                  <a:pt x="714375" y="228600"/>
                </a:cubicBezTo>
                <a:cubicBezTo>
                  <a:pt x="820738" y="0"/>
                  <a:pt x="1228725" y="85725"/>
                  <a:pt x="1228725" y="85725"/>
                </a:cubicBezTo>
                <a:lnTo>
                  <a:pt x="1228725" y="85725"/>
                </a:lnTo>
              </a:path>
            </a:pathLst>
          </a:custGeom>
          <a:noFill/>
          <a:ln w="28575">
            <a:solidFill>
              <a:srgbClr val="9933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8" name="组合 36"/>
          <p:cNvGrpSpPr/>
          <p:nvPr/>
        </p:nvGrpSpPr>
        <p:grpSpPr>
          <a:xfrm>
            <a:off x="2664296" y="4293096"/>
            <a:ext cx="864096" cy="504056"/>
            <a:chOff x="1763688" y="2852936"/>
            <a:chExt cx="1376623" cy="504056"/>
          </a:xfrm>
        </p:grpSpPr>
        <p:sp>
          <p:nvSpPr>
            <p:cNvPr id="38" name="六边形 37"/>
            <p:cNvSpPr/>
            <p:nvPr/>
          </p:nvSpPr>
          <p:spPr>
            <a:xfrm>
              <a:off x="1763688" y="2852936"/>
              <a:ext cx="1101298" cy="504056"/>
            </a:xfrm>
            <a:prstGeom prst="hexagon">
              <a:avLst/>
            </a:prstGeom>
            <a:solidFill>
              <a:srgbClr val="99336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39" name="TextBox 38"/>
            <p:cNvSpPr txBox="1"/>
            <p:nvPr/>
          </p:nvSpPr>
          <p:spPr>
            <a:xfrm>
              <a:off x="1763688" y="2915652"/>
              <a:ext cx="1376623" cy="369332"/>
            </a:xfrm>
            <a:prstGeom prst="rect">
              <a:avLst/>
            </a:prstGeom>
            <a:noFill/>
          </p:spPr>
          <p:txBody>
            <a:bodyPr wrap="square" rtlCol="0">
              <a:spAutoFit/>
            </a:bodyPr>
            <a:lstStyle/>
            <a:p>
              <a:r>
                <a:rPr lang="zh-CN" altLang="en-US" b="1" dirty="0" smtClean="0">
                  <a:solidFill>
                    <a:schemeClr val="bg1"/>
                  </a:solidFill>
                </a:rPr>
                <a:t>关系</a:t>
              </a:r>
              <a:endParaRPr lang="zh-CN" altLang="en-US" b="1" dirty="0">
                <a:solidFill>
                  <a:schemeClr val="bg1"/>
                </a:solidFill>
              </a:endParaRPr>
            </a:p>
          </p:txBody>
        </p:sp>
      </p:grpSp>
      <p:sp>
        <p:nvSpPr>
          <p:cNvPr id="37" name="线形标注 2 36"/>
          <p:cNvSpPr/>
          <p:nvPr/>
        </p:nvSpPr>
        <p:spPr>
          <a:xfrm>
            <a:off x="1296144" y="4221088"/>
            <a:ext cx="792088" cy="288032"/>
          </a:xfrm>
          <a:prstGeom prst="borderCallout2">
            <a:avLst>
              <a:gd name="adj1" fmla="val 47260"/>
              <a:gd name="adj2" fmla="val 98334"/>
              <a:gd name="adj3" fmla="val 58450"/>
              <a:gd name="adj4" fmla="val 136309"/>
              <a:gd name="adj5" fmla="val 118664"/>
              <a:gd name="adj6" fmla="val 179223"/>
            </a:avLst>
          </a:prstGeom>
          <a:solidFill>
            <a:schemeClr val="bg1"/>
          </a:solidFill>
          <a:ln>
            <a:solidFill>
              <a:srgbClr val="99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权利</a:t>
            </a:r>
            <a:endParaRPr lang="zh-CN" altLang="en-US" b="1" dirty="0">
              <a:solidFill>
                <a:schemeClr val="tx1"/>
              </a:solidFill>
            </a:endParaRPr>
          </a:p>
        </p:txBody>
      </p:sp>
      <p:sp>
        <p:nvSpPr>
          <p:cNvPr id="40" name="线形标注 2 39"/>
          <p:cNvSpPr/>
          <p:nvPr/>
        </p:nvSpPr>
        <p:spPr>
          <a:xfrm>
            <a:off x="1296144" y="4941168"/>
            <a:ext cx="792088" cy="288032"/>
          </a:xfrm>
          <a:prstGeom prst="borderCallout2">
            <a:avLst>
              <a:gd name="adj1" fmla="val 51820"/>
              <a:gd name="adj2" fmla="val 101217"/>
              <a:gd name="adj3" fmla="val 15443"/>
              <a:gd name="adj4" fmla="val 135752"/>
              <a:gd name="adj5" fmla="val -132212"/>
              <a:gd name="adj6" fmla="val 179105"/>
            </a:avLst>
          </a:prstGeom>
          <a:solidFill>
            <a:schemeClr val="bg1"/>
          </a:solidFill>
          <a:ln>
            <a:solidFill>
              <a:srgbClr val="9933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义务</a:t>
            </a:r>
            <a:endParaRPr lang="zh-CN" altLang="en-US" b="1" dirty="0">
              <a:solidFill>
                <a:schemeClr val="tx1"/>
              </a:solidFill>
            </a:endParaRPr>
          </a:p>
        </p:txBody>
      </p:sp>
      <p:sp>
        <p:nvSpPr>
          <p:cNvPr id="41" name="TextBox 40"/>
          <p:cNvSpPr txBox="1"/>
          <p:nvPr/>
        </p:nvSpPr>
        <p:spPr>
          <a:xfrm>
            <a:off x="360040" y="4039904"/>
            <a:ext cx="648072" cy="1477328"/>
          </a:xfrm>
          <a:prstGeom prst="rect">
            <a:avLst/>
          </a:prstGeom>
          <a:noFill/>
        </p:spPr>
        <p:txBody>
          <a:bodyPr wrap="square" rtlCol="0">
            <a:spAutoFit/>
          </a:bodyPr>
          <a:lstStyle/>
          <a:p>
            <a:r>
              <a:rPr lang="zh-CN" altLang="en-US" b="1" dirty="0" smtClean="0">
                <a:ln w="3175">
                  <a:solidFill>
                    <a:schemeClr val="tx1"/>
                  </a:solidFill>
                </a:ln>
                <a:solidFill>
                  <a:srgbClr val="CC3399"/>
                </a:solidFill>
                <a:latin typeface="微软雅黑" pitchFamily="34" charset="-122"/>
                <a:ea typeface="微软雅黑" pitchFamily="34" charset="-122"/>
              </a:rPr>
              <a:t>自由农民与农奴的区别</a:t>
            </a:r>
            <a:endParaRPr lang="zh-CN" altLang="en-US" b="1" dirty="0">
              <a:ln w="3175">
                <a:solidFill>
                  <a:schemeClr val="tx1"/>
                </a:solidFill>
              </a:ln>
              <a:solidFill>
                <a:srgbClr val="CC3399"/>
              </a:solidFill>
              <a:latin typeface="微软雅黑" pitchFamily="34" charset="-122"/>
              <a:ea typeface="微软雅黑" pitchFamily="34" charset="-122"/>
            </a:endParaRPr>
          </a:p>
        </p:txBody>
      </p:sp>
      <p:sp>
        <p:nvSpPr>
          <p:cNvPr id="43" name="TextBox 42"/>
          <p:cNvSpPr txBox="1"/>
          <p:nvPr/>
        </p:nvSpPr>
        <p:spPr>
          <a:xfrm>
            <a:off x="7992888" y="4005064"/>
            <a:ext cx="936104" cy="646331"/>
          </a:xfrm>
          <a:prstGeom prst="rect">
            <a:avLst/>
          </a:prstGeom>
          <a:noFill/>
        </p:spPr>
        <p:txBody>
          <a:bodyPr wrap="square" rtlCol="0">
            <a:spAutoFit/>
          </a:bodyPr>
          <a:lstStyle/>
          <a:p>
            <a:r>
              <a:rPr lang="en-US" altLang="zh-CN" b="1" dirty="0" smtClean="0"/>
              <a:t>1/3</a:t>
            </a:r>
            <a:r>
              <a:rPr lang="zh-CN" altLang="en-US" b="1" dirty="0" smtClean="0"/>
              <a:t>到</a:t>
            </a:r>
            <a:r>
              <a:rPr lang="en-US" altLang="zh-CN" b="1" dirty="0" smtClean="0"/>
              <a:t>1/2</a:t>
            </a:r>
            <a:endParaRPr lang="zh-CN" altLang="en-US" b="1" dirty="0"/>
          </a:p>
        </p:txBody>
      </p:sp>
      <p:sp>
        <p:nvSpPr>
          <p:cNvPr id="44" name="TextBox 43"/>
          <p:cNvSpPr txBox="1"/>
          <p:nvPr/>
        </p:nvSpPr>
        <p:spPr>
          <a:xfrm>
            <a:off x="8064896" y="5155451"/>
            <a:ext cx="936104" cy="646331"/>
          </a:xfrm>
          <a:prstGeom prst="rect">
            <a:avLst/>
          </a:prstGeom>
          <a:noFill/>
        </p:spPr>
        <p:txBody>
          <a:bodyPr wrap="square" rtlCol="0">
            <a:spAutoFit/>
          </a:bodyPr>
          <a:lstStyle/>
          <a:p>
            <a:r>
              <a:rPr lang="zh-CN" altLang="en-US" b="1" dirty="0" smtClean="0"/>
              <a:t>林地、荒地</a:t>
            </a:r>
            <a:endParaRPr lang="zh-CN" altLang="en-US" b="1" dirty="0"/>
          </a:p>
        </p:txBody>
      </p:sp>
      <p:sp>
        <p:nvSpPr>
          <p:cNvPr id="47" name="TextBox 46"/>
          <p:cNvSpPr txBox="1"/>
          <p:nvPr/>
        </p:nvSpPr>
        <p:spPr>
          <a:xfrm>
            <a:off x="703883" y="2276872"/>
            <a:ext cx="1296144" cy="400110"/>
          </a:xfrm>
          <a:prstGeom prst="rect">
            <a:avLst/>
          </a:prstGeom>
          <a:noFill/>
        </p:spPr>
        <p:txBody>
          <a:bodyPr wrap="square" rtlCol="0">
            <a:spAutoFit/>
          </a:bodyPr>
          <a:lstStyle/>
          <a:p>
            <a:r>
              <a:rPr lang="zh-CN" altLang="en-US" sz="2000" b="1" dirty="0" smtClean="0">
                <a:solidFill>
                  <a:srgbClr val="008000"/>
                </a:solidFill>
                <a:effectLst>
                  <a:outerShdw blurRad="38100" dist="38100" dir="2700000" algn="tl">
                    <a:srgbClr val="000000">
                      <a:alpha val="43137"/>
                    </a:srgbClr>
                  </a:outerShdw>
                </a:effectLst>
                <a:latin typeface="楷体" pitchFamily="49" charset="-122"/>
                <a:ea typeface="楷体" pitchFamily="49" charset="-122"/>
              </a:rPr>
              <a:t>组织架构</a:t>
            </a:r>
            <a:endParaRPr lang="zh-CN" altLang="en-US" sz="2000" b="1" dirty="0">
              <a:solidFill>
                <a:srgbClr val="008000"/>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57" name="任意多边形 56"/>
          <p:cNvSpPr/>
          <p:nvPr/>
        </p:nvSpPr>
        <p:spPr>
          <a:xfrm>
            <a:off x="504056" y="1988840"/>
            <a:ext cx="648072" cy="504056"/>
          </a:xfrm>
          <a:custGeom>
            <a:avLst/>
            <a:gdLst>
              <a:gd name="connsiteX0" fmla="*/ 708025 w 708025"/>
              <a:gd name="connsiteY0" fmla="*/ 0 h 295275"/>
              <a:gd name="connsiteX1" fmla="*/ 60325 w 708025"/>
              <a:gd name="connsiteY1" fmla="*/ 190500 h 295275"/>
              <a:gd name="connsiteX2" fmla="*/ 346075 w 708025"/>
              <a:gd name="connsiteY2" fmla="*/ 295275 h 295275"/>
              <a:gd name="connsiteX3" fmla="*/ 346075 w 708025"/>
              <a:gd name="connsiteY3" fmla="*/ 295275 h 295275"/>
            </a:gdLst>
            <a:ahLst/>
            <a:cxnLst>
              <a:cxn ang="0">
                <a:pos x="connsiteX0" y="connsiteY0"/>
              </a:cxn>
              <a:cxn ang="0">
                <a:pos x="connsiteX1" y="connsiteY1"/>
              </a:cxn>
              <a:cxn ang="0">
                <a:pos x="connsiteX2" y="connsiteY2"/>
              </a:cxn>
              <a:cxn ang="0">
                <a:pos x="connsiteX3" y="connsiteY3"/>
              </a:cxn>
            </a:cxnLst>
            <a:rect l="l" t="t" r="r" b="b"/>
            <a:pathLst>
              <a:path w="708025" h="295275">
                <a:moveTo>
                  <a:pt x="708025" y="0"/>
                </a:moveTo>
                <a:cubicBezTo>
                  <a:pt x="414337" y="70644"/>
                  <a:pt x="120650" y="141288"/>
                  <a:pt x="60325" y="190500"/>
                </a:cubicBezTo>
                <a:cubicBezTo>
                  <a:pt x="0" y="239712"/>
                  <a:pt x="346075" y="295275"/>
                  <a:pt x="346075" y="295275"/>
                </a:cubicBezTo>
                <a:lnTo>
                  <a:pt x="346075" y="295275"/>
                </a:lnTo>
              </a:path>
            </a:pathLst>
          </a:custGeom>
          <a:ln w="19050">
            <a:solidFill>
              <a:srgbClr val="008000"/>
            </a:solidFill>
            <a:tailEnd type="arrow"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6" name="TextBox 65"/>
          <p:cNvSpPr txBox="1"/>
          <p:nvPr/>
        </p:nvSpPr>
        <p:spPr>
          <a:xfrm>
            <a:off x="703883" y="2956882"/>
            <a:ext cx="1528365" cy="400110"/>
          </a:xfrm>
          <a:prstGeom prst="rect">
            <a:avLst/>
          </a:prstGeom>
          <a:noFill/>
        </p:spPr>
        <p:txBody>
          <a:bodyPr wrap="square" rtlCol="0">
            <a:spAutoFit/>
          </a:bodyPr>
          <a:lstStyle/>
          <a:p>
            <a:r>
              <a:rPr lang="zh-CN" altLang="en-US" sz="2000" b="1" dirty="0" smtClean="0">
                <a:solidFill>
                  <a:srgbClr val="008000"/>
                </a:solidFill>
                <a:effectLst>
                  <a:outerShdw blurRad="38100" dist="38100" dir="2700000" algn="tl">
                    <a:srgbClr val="000000">
                      <a:alpha val="43137"/>
                    </a:srgbClr>
                  </a:outerShdw>
                </a:effectLst>
                <a:latin typeface="楷体" pitchFamily="49" charset="-122"/>
                <a:ea typeface="楷体" pitchFamily="49" charset="-122"/>
              </a:rPr>
              <a:t>司法程序</a:t>
            </a:r>
            <a:endParaRPr lang="zh-CN" altLang="en-US" sz="2000" b="1" dirty="0">
              <a:solidFill>
                <a:srgbClr val="008000"/>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68" name="TextBox 67"/>
          <p:cNvSpPr txBox="1"/>
          <p:nvPr/>
        </p:nvSpPr>
        <p:spPr>
          <a:xfrm>
            <a:off x="687686" y="2627620"/>
            <a:ext cx="1528365" cy="400110"/>
          </a:xfrm>
          <a:prstGeom prst="rect">
            <a:avLst/>
          </a:prstGeom>
          <a:noFill/>
        </p:spPr>
        <p:txBody>
          <a:bodyPr wrap="square" rtlCol="0">
            <a:spAutoFit/>
          </a:bodyPr>
          <a:lstStyle/>
          <a:p>
            <a:r>
              <a:rPr lang="zh-CN" altLang="en-US" sz="2000" b="1" dirty="0" smtClean="0">
                <a:solidFill>
                  <a:srgbClr val="008000"/>
                </a:solidFill>
                <a:effectLst>
                  <a:outerShdw blurRad="38100" dist="38100" dir="2700000" algn="tl">
                    <a:srgbClr val="000000">
                      <a:alpha val="43137"/>
                    </a:srgbClr>
                  </a:outerShdw>
                </a:effectLst>
                <a:latin typeface="楷体" pitchFamily="49" charset="-122"/>
                <a:ea typeface="楷体" pitchFamily="49" charset="-122"/>
              </a:rPr>
              <a:t>法庭职能</a:t>
            </a:r>
            <a:endParaRPr lang="zh-CN" altLang="en-US" sz="2000" b="1" dirty="0">
              <a:solidFill>
                <a:srgbClr val="008000"/>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72" name="任意多边形 71"/>
          <p:cNvSpPr/>
          <p:nvPr/>
        </p:nvSpPr>
        <p:spPr>
          <a:xfrm>
            <a:off x="348233" y="1862336"/>
            <a:ext cx="817562" cy="1009650"/>
          </a:xfrm>
          <a:custGeom>
            <a:avLst/>
            <a:gdLst>
              <a:gd name="connsiteX0" fmla="*/ 817562 w 817562"/>
              <a:gd name="connsiteY0" fmla="*/ 0 h 1009650"/>
              <a:gd name="connsiteX1" fmla="*/ 65087 w 817562"/>
              <a:gd name="connsiteY1" fmla="*/ 428625 h 1009650"/>
              <a:gd name="connsiteX2" fmla="*/ 427037 w 817562"/>
              <a:gd name="connsiteY2" fmla="*/ 1009650 h 1009650"/>
              <a:gd name="connsiteX3" fmla="*/ 427037 w 817562"/>
              <a:gd name="connsiteY3" fmla="*/ 1009650 h 1009650"/>
            </a:gdLst>
            <a:ahLst/>
            <a:cxnLst>
              <a:cxn ang="0">
                <a:pos x="connsiteX0" y="connsiteY0"/>
              </a:cxn>
              <a:cxn ang="0">
                <a:pos x="connsiteX1" y="connsiteY1"/>
              </a:cxn>
              <a:cxn ang="0">
                <a:pos x="connsiteX2" y="connsiteY2"/>
              </a:cxn>
              <a:cxn ang="0">
                <a:pos x="connsiteX3" y="connsiteY3"/>
              </a:cxn>
            </a:cxnLst>
            <a:rect l="l" t="t" r="r" b="b"/>
            <a:pathLst>
              <a:path w="817562" h="1009650">
                <a:moveTo>
                  <a:pt x="817562" y="0"/>
                </a:moveTo>
                <a:cubicBezTo>
                  <a:pt x="473868" y="130175"/>
                  <a:pt x="130174" y="260350"/>
                  <a:pt x="65087" y="428625"/>
                </a:cubicBezTo>
                <a:cubicBezTo>
                  <a:pt x="0" y="596900"/>
                  <a:pt x="427037" y="1009650"/>
                  <a:pt x="427037" y="1009650"/>
                </a:cubicBezTo>
                <a:lnTo>
                  <a:pt x="427037" y="1009650"/>
                </a:lnTo>
              </a:path>
            </a:pathLst>
          </a:custGeom>
          <a:ln w="19050">
            <a:solidFill>
              <a:srgbClr val="008000"/>
            </a:solidFill>
            <a:tailEnd type="arrow"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3" name="任意多边形 72"/>
          <p:cNvSpPr/>
          <p:nvPr/>
        </p:nvSpPr>
        <p:spPr>
          <a:xfrm>
            <a:off x="154558" y="1662311"/>
            <a:ext cx="1011237" cy="1552575"/>
          </a:xfrm>
          <a:custGeom>
            <a:avLst/>
            <a:gdLst>
              <a:gd name="connsiteX0" fmla="*/ 1011237 w 1011237"/>
              <a:gd name="connsiteY0" fmla="*/ 0 h 1552575"/>
              <a:gd name="connsiteX1" fmla="*/ 58737 w 1011237"/>
              <a:gd name="connsiteY1" fmla="*/ 561975 h 1552575"/>
              <a:gd name="connsiteX2" fmla="*/ 658812 w 1011237"/>
              <a:gd name="connsiteY2" fmla="*/ 1552575 h 1552575"/>
            </a:gdLst>
            <a:ahLst/>
            <a:cxnLst>
              <a:cxn ang="0">
                <a:pos x="connsiteX0" y="connsiteY0"/>
              </a:cxn>
              <a:cxn ang="0">
                <a:pos x="connsiteX1" y="connsiteY1"/>
              </a:cxn>
              <a:cxn ang="0">
                <a:pos x="connsiteX2" y="connsiteY2"/>
              </a:cxn>
            </a:cxnLst>
            <a:rect l="l" t="t" r="r" b="b"/>
            <a:pathLst>
              <a:path w="1011237" h="1552575">
                <a:moveTo>
                  <a:pt x="1011237" y="0"/>
                </a:moveTo>
                <a:cubicBezTo>
                  <a:pt x="564355" y="151606"/>
                  <a:pt x="117474" y="303213"/>
                  <a:pt x="58737" y="561975"/>
                </a:cubicBezTo>
                <a:cubicBezTo>
                  <a:pt x="0" y="820737"/>
                  <a:pt x="329406" y="1186656"/>
                  <a:pt x="658812" y="1552575"/>
                </a:cubicBezTo>
              </a:path>
            </a:pathLst>
          </a:custGeom>
          <a:ln w="19050">
            <a:solidFill>
              <a:srgbClr val="008000"/>
            </a:solidFill>
            <a:tailEnd type="arrow"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2" name="线形标注 2 41"/>
          <p:cNvSpPr/>
          <p:nvPr/>
        </p:nvSpPr>
        <p:spPr>
          <a:xfrm>
            <a:off x="1152128" y="1484784"/>
            <a:ext cx="792088" cy="648072"/>
          </a:xfrm>
          <a:prstGeom prst="borderCallout2">
            <a:avLst>
              <a:gd name="adj1" fmla="val 47260"/>
              <a:gd name="adj2" fmla="val 103143"/>
              <a:gd name="adj3" fmla="val 74250"/>
              <a:gd name="adj4" fmla="val 120676"/>
              <a:gd name="adj5" fmla="val 132626"/>
              <a:gd name="adj6" fmla="val 114287"/>
            </a:avLst>
          </a:prstGeom>
          <a:solidFill>
            <a:schemeClr val="bg1"/>
          </a:solidFill>
          <a:ln>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庄园法庭</a:t>
            </a:r>
            <a:endParaRPr lang="zh-CN" altLang="en-US" b="1" dirty="0">
              <a:solidFill>
                <a:schemeClr val="tx1"/>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91680" y="620688"/>
            <a:ext cx="5688632"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800" b="1" dirty="0" smtClean="0">
                <a:solidFill>
                  <a:srgbClr val="C00000"/>
                </a:solidFill>
              </a:rPr>
              <a:t>思维拓展：西欧庄园与东汉田庄</a:t>
            </a:r>
            <a:endParaRPr lang="zh-CN" altLang="en-US" sz="2800" b="1" dirty="0">
              <a:solidFill>
                <a:srgbClr val="C00000"/>
              </a:solidFill>
            </a:endParaRPr>
          </a:p>
        </p:txBody>
      </p:sp>
      <p:pic>
        <p:nvPicPr>
          <p:cNvPr id="33794" name="Picture 2" descr="https://timgsa.baidu.com/timg?image&amp;quality=80&amp;size=b9999_10000&amp;sec=1525528317118&amp;di=f2c89540579a1a8f792ef9cec68936f4&amp;imgtype=0&amp;src=http%3A%2F%2Fpic5.997788.com%2Fpic_search%2F00%2F20%2F33%2F42%2Fse20334249d.jpg"/>
          <p:cNvPicPr>
            <a:picLocks noChangeAspect="1" noChangeArrowheads="1"/>
          </p:cNvPicPr>
          <p:nvPr/>
        </p:nvPicPr>
        <p:blipFill>
          <a:blip r:embed="rId2" cstate="print"/>
          <a:srcRect t="10080"/>
          <a:stretch>
            <a:fillRect/>
          </a:stretch>
        </p:blipFill>
        <p:spPr bwMode="auto">
          <a:xfrm>
            <a:off x="107504" y="1916832"/>
            <a:ext cx="4377704" cy="2952328"/>
          </a:xfrm>
          <a:prstGeom prst="rect">
            <a:avLst/>
          </a:prstGeom>
          <a:noFill/>
        </p:spPr>
      </p:pic>
      <p:sp>
        <p:nvSpPr>
          <p:cNvPr id="4" name="TextBox 3"/>
          <p:cNvSpPr txBox="1"/>
          <p:nvPr/>
        </p:nvSpPr>
        <p:spPr>
          <a:xfrm>
            <a:off x="1259632" y="4941168"/>
            <a:ext cx="1944216" cy="584775"/>
          </a:xfrm>
          <a:prstGeom prst="rect">
            <a:avLst/>
          </a:prstGeom>
          <a:noFill/>
        </p:spPr>
        <p:txBody>
          <a:bodyPr wrap="square" rtlCol="0">
            <a:spAutoFit/>
          </a:bodyPr>
          <a:lstStyle/>
          <a:p>
            <a:r>
              <a:rPr lang="zh-CN" altLang="en-US" sz="3200" b="1" dirty="0" smtClean="0"/>
              <a:t>东汉田庄</a:t>
            </a:r>
            <a:endParaRPr lang="zh-CN" altLang="en-US" sz="3200" b="1" dirty="0"/>
          </a:p>
        </p:txBody>
      </p:sp>
      <p:sp>
        <p:nvSpPr>
          <p:cNvPr id="5" name="矩形 4"/>
          <p:cNvSpPr/>
          <p:nvPr/>
        </p:nvSpPr>
        <p:spPr>
          <a:xfrm>
            <a:off x="4716016" y="1412776"/>
            <a:ext cx="4176464" cy="2657138"/>
          </a:xfrm>
          <a:prstGeom prst="rect">
            <a:avLst/>
          </a:prstGeom>
          <a:solidFill>
            <a:schemeClr val="bg1">
              <a:alpha val="50000"/>
            </a:schemeClr>
          </a:solidFill>
        </p:spPr>
        <p:txBody>
          <a:bodyPr wrap="square">
            <a:spAutoFit/>
          </a:bodyPr>
          <a:lstStyle/>
          <a:p>
            <a:pPr>
              <a:lnSpc>
                <a:spcPts val="2500"/>
              </a:lnSpc>
            </a:pPr>
            <a:r>
              <a:rPr lang="zh-CN" altLang="en-US" b="1" dirty="0" smtClean="0">
                <a:latin typeface="+mn-ea"/>
              </a:rPr>
              <a:t>“据族而居，宾客相附。 东汉地主田庄经济往往以宗族为核心，聚族而居，田庄主既是占有整个庄园的大地主，又是宗族长。宗族、宾客、徙附、部曲、奴婢，虽然在庄园里所处的地位不同，但都对庄园主有极强的依附关系，有严格的长幼尊卑之序。”</a:t>
            </a:r>
            <a:endParaRPr lang="en-US" altLang="zh-CN" b="1" dirty="0" smtClean="0">
              <a:latin typeface="+mn-ea"/>
            </a:endParaRPr>
          </a:p>
          <a:p>
            <a:pPr>
              <a:lnSpc>
                <a:spcPts val="2500"/>
              </a:lnSpc>
            </a:pPr>
            <a:r>
              <a:rPr lang="en-US" altLang="zh-CN" b="1" dirty="0" smtClean="0">
                <a:latin typeface="+mn-ea"/>
              </a:rPr>
              <a:t>       ——</a:t>
            </a:r>
            <a:r>
              <a:rPr lang="zh-CN" altLang="en-US" b="1" dirty="0" smtClean="0">
                <a:latin typeface="+mn-ea"/>
              </a:rPr>
              <a:t>朱绍侯</a:t>
            </a:r>
            <a:r>
              <a:rPr lang="en-US" altLang="zh-CN" b="1" dirty="0" smtClean="0">
                <a:latin typeface="+mn-ea"/>
              </a:rPr>
              <a:t>《</a:t>
            </a:r>
            <a:r>
              <a:rPr lang="zh-CN" altLang="en-US" b="1" dirty="0" smtClean="0">
                <a:latin typeface="+mn-ea"/>
              </a:rPr>
              <a:t>中国古代史</a:t>
            </a:r>
            <a:r>
              <a:rPr lang="en-US" altLang="zh-CN" b="1" dirty="0" smtClean="0">
                <a:latin typeface="+mn-ea"/>
              </a:rPr>
              <a:t>》</a:t>
            </a:r>
            <a:endParaRPr lang="zh-CN" altLang="en-US" b="1" dirty="0" smtClean="0">
              <a:latin typeface="+mn-ea"/>
            </a:endParaRPr>
          </a:p>
        </p:txBody>
      </p:sp>
      <p:sp>
        <p:nvSpPr>
          <p:cNvPr id="6" name="矩形 5"/>
          <p:cNvSpPr/>
          <p:nvPr/>
        </p:nvSpPr>
        <p:spPr>
          <a:xfrm>
            <a:off x="4716016" y="4293096"/>
            <a:ext cx="4176464" cy="1374735"/>
          </a:xfrm>
          <a:prstGeom prst="rect">
            <a:avLst/>
          </a:prstGeom>
          <a:solidFill>
            <a:schemeClr val="bg1">
              <a:alpha val="50000"/>
            </a:schemeClr>
          </a:solidFill>
        </p:spPr>
        <p:txBody>
          <a:bodyPr wrap="square">
            <a:spAutoFit/>
          </a:bodyPr>
          <a:lstStyle/>
          <a:p>
            <a:pPr>
              <a:lnSpc>
                <a:spcPts val="2500"/>
              </a:lnSpc>
            </a:pPr>
            <a:r>
              <a:rPr lang="zh-CN" altLang="en-US" b="1" dirty="0" smtClean="0">
                <a:latin typeface="+mn-ea"/>
              </a:rPr>
              <a:t>    邱汉生先生认为：东汉“田庄是一个经济上完全自给自足的单位，从吃的、穿的、生产工具、武器，以至疾病医药所需，都不必外求。”</a:t>
            </a:r>
          </a:p>
        </p:txBody>
      </p:sp>
      <p:sp>
        <p:nvSpPr>
          <p:cNvPr id="7" name="TextBox 6"/>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3794"/>
                                        </p:tgtEl>
                                        <p:attrNameLst>
                                          <p:attrName>style.visibility</p:attrName>
                                        </p:attrNameLst>
                                      </p:cBhvr>
                                      <p:to>
                                        <p:strVal val="visible"/>
                                      </p:to>
                                    </p:set>
                                    <p:animEffect transition="in" filter="blinds(horizontal)">
                                      <p:cBhvr>
                                        <p:cTn id="7" dur="500"/>
                                        <p:tgtEl>
                                          <p:spTgt spid="33794"/>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linds(horizontal)">
                                      <p:cBhvr>
                                        <p:cTn id="1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
        <p:nvSpPr>
          <p:cNvPr id="3" name="TextBox 2"/>
          <p:cNvSpPr txBox="1"/>
          <p:nvPr/>
        </p:nvSpPr>
        <p:spPr>
          <a:xfrm>
            <a:off x="179512" y="836712"/>
            <a:ext cx="4968552" cy="523220"/>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z="2800" b="1" dirty="0" smtClean="0">
                <a:solidFill>
                  <a:srgbClr val="C00000"/>
                </a:solidFill>
              </a:rPr>
              <a:t>西欧庄园与东汉田庄之异同：</a:t>
            </a:r>
            <a:endParaRPr lang="zh-CN" altLang="en-US" sz="2800" b="1" dirty="0">
              <a:solidFill>
                <a:srgbClr val="C00000"/>
              </a:solidFill>
            </a:endParaRPr>
          </a:p>
        </p:txBody>
      </p:sp>
      <p:sp>
        <p:nvSpPr>
          <p:cNvPr id="4" name="TextBox 3"/>
          <p:cNvSpPr txBox="1"/>
          <p:nvPr/>
        </p:nvSpPr>
        <p:spPr>
          <a:xfrm>
            <a:off x="251520" y="1484784"/>
            <a:ext cx="1152128" cy="461665"/>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400" b="1" dirty="0" smtClean="0">
                <a:latin typeface="+mn-ea"/>
              </a:rPr>
              <a:t>共同点：</a:t>
            </a:r>
            <a:endParaRPr lang="zh-CN" altLang="en-US" sz="2400" b="1" dirty="0">
              <a:latin typeface="+mn-ea"/>
            </a:endParaRPr>
          </a:p>
        </p:txBody>
      </p:sp>
      <p:sp>
        <p:nvSpPr>
          <p:cNvPr id="5" name="TextBox 4"/>
          <p:cNvSpPr txBox="1"/>
          <p:nvPr/>
        </p:nvSpPr>
        <p:spPr>
          <a:xfrm>
            <a:off x="251520" y="3140968"/>
            <a:ext cx="1152128" cy="461665"/>
          </a:xfrm>
          <a:prstGeom prst="rect">
            <a:avLst/>
          </a:prstGeom>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400" b="1" dirty="0" smtClean="0">
                <a:latin typeface="+mn-ea"/>
              </a:rPr>
              <a:t>不同点：</a:t>
            </a:r>
            <a:endParaRPr lang="zh-CN" altLang="en-US" sz="2400" b="1" dirty="0">
              <a:latin typeface="+mn-ea"/>
            </a:endParaRPr>
          </a:p>
        </p:txBody>
      </p:sp>
      <p:sp>
        <p:nvSpPr>
          <p:cNvPr id="6" name="TextBox 5"/>
          <p:cNvSpPr txBox="1"/>
          <p:nvPr/>
        </p:nvSpPr>
        <p:spPr>
          <a:xfrm>
            <a:off x="971600" y="2092786"/>
            <a:ext cx="4680520" cy="400110"/>
          </a:xfrm>
          <a:prstGeom prst="rect">
            <a:avLst/>
          </a:prstGeom>
          <a:noFill/>
        </p:spPr>
        <p:txBody>
          <a:bodyPr wrap="square" rtlCol="0">
            <a:spAutoFit/>
          </a:bodyPr>
          <a:lstStyle/>
          <a:p>
            <a:r>
              <a:rPr lang="en-US" altLang="zh-CN" sz="2000" b="1" dirty="0" smtClean="0">
                <a:latin typeface="微软雅黑" pitchFamily="34" charset="-122"/>
                <a:ea typeface="微软雅黑" pitchFamily="34" charset="-122"/>
              </a:rPr>
              <a:t>1</a:t>
            </a:r>
            <a:r>
              <a:rPr lang="zh-CN" altLang="en-US" sz="2000" b="1" dirty="0" smtClean="0">
                <a:latin typeface="微软雅黑" pitchFamily="34" charset="-122"/>
                <a:ea typeface="微软雅黑" pitchFamily="34" charset="-122"/>
              </a:rPr>
              <a:t>、都是自给自足，园内产品齐全。</a:t>
            </a:r>
            <a:endParaRPr lang="zh-CN" altLang="en-US" sz="2000" b="1" dirty="0">
              <a:latin typeface="微软雅黑" pitchFamily="34" charset="-122"/>
              <a:ea typeface="微软雅黑" pitchFamily="34" charset="-122"/>
            </a:endParaRPr>
          </a:p>
        </p:txBody>
      </p:sp>
      <p:sp>
        <p:nvSpPr>
          <p:cNvPr id="7" name="TextBox 6"/>
          <p:cNvSpPr txBox="1"/>
          <p:nvPr/>
        </p:nvSpPr>
        <p:spPr>
          <a:xfrm>
            <a:off x="971600" y="2596842"/>
            <a:ext cx="5904656" cy="400110"/>
          </a:xfrm>
          <a:prstGeom prst="rect">
            <a:avLst/>
          </a:prstGeom>
          <a:noFill/>
        </p:spPr>
        <p:txBody>
          <a:bodyPr wrap="square" rtlCol="0">
            <a:spAutoFit/>
          </a:bodyPr>
          <a:lstStyle/>
          <a:p>
            <a:r>
              <a:rPr lang="en-US" altLang="zh-CN" sz="2000" b="1" dirty="0" smtClean="0">
                <a:latin typeface="微软雅黑" pitchFamily="34" charset="-122"/>
                <a:ea typeface="微软雅黑" pitchFamily="34" charset="-122"/>
              </a:rPr>
              <a:t>2</a:t>
            </a:r>
            <a:r>
              <a:rPr lang="zh-CN" altLang="en-US" sz="2000" b="1" dirty="0" smtClean="0">
                <a:latin typeface="微软雅黑" pitchFamily="34" charset="-122"/>
                <a:ea typeface="微软雅黑" pitchFamily="34" charset="-122"/>
              </a:rPr>
              <a:t>、劳动者都需要对领主无偿承担许多责任。</a:t>
            </a:r>
            <a:endParaRPr lang="zh-CN" altLang="en-US" sz="2000" b="1" dirty="0">
              <a:latin typeface="微软雅黑" pitchFamily="34" charset="-122"/>
              <a:ea typeface="微软雅黑" pitchFamily="34" charset="-122"/>
            </a:endParaRPr>
          </a:p>
        </p:txBody>
      </p:sp>
      <p:sp>
        <p:nvSpPr>
          <p:cNvPr id="8" name="TextBox 7"/>
          <p:cNvSpPr txBox="1"/>
          <p:nvPr/>
        </p:nvSpPr>
        <p:spPr>
          <a:xfrm>
            <a:off x="971600" y="3789040"/>
            <a:ext cx="7200800" cy="707886"/>
          </a:xfrm>
          <a:prstGeom prst="rect">
            <a:avLst/>
          </a:prstGeom>
          <a:noFill/>
        </p:spPr>
        <p:txBody>
          <a:bodyPr wrap="square" rtlCol="0">
            <a:spAutoFit/>
          </a:bodyPr>
          <a:lstStyle/>
          <a:p>
            <a:r>
              <a:rPr lang="en-US" altLang="zh-CN" sz="2000" b="1" dirty="0" smtClean="0">
                <a:latin typeface="微软雅黑" pitchFamily="34" charset="-122"/>
                <a:ea typeface="微软雅黑" pitchFamily="34" charset="-122"/>
              </a:rPr>
              <a:t>1</a:t>
            </a:r>
            <a:r>
              <a:rPr lang="zh-CN" altLang="en-US" sz="2000" b="1" dirty="0" smtClean="0">
                <a:latin typeface="微软雅黑" pitchFamily="34" charset="-122"/>
                <a:ea typeface="微软雅黑" pitchFamily="34" charset="-122"/>
              </a:rPr>
              <a:t>、西欧庄园领主与农奴一般没有血缘关系；东汉庄园大多聚族而居。</a:t>
            </a:r>
            <a:endParaRPr lang="zh-CN" altLang="en-US" sz="2000" b="1" dirty="0">
              <a:latin typeface="微软雅黑" pitchFamily="34" charset="-122"/>
              <a:ea typeface="微软雅黑" pitchFamily="34" charset="-122"/>
            </a:endParaRPr>
          </a:p>
        </p:txBody>
      </p:sp>
      <p:sp>
        <p:nvSpPr>
          <p:cNvPr id="9" name="TextBox 8"/>
          <p:cNvSpPr txBox="1"/>
          <p:nvPr/>
        </p:nvSpPr>
        <p:spPr>
          <a:xfrm>
            <a:off x="971600" y="4509120"/>
            <a:ext cx="7200800" cy="707886"/>
          </a:xfrm>
          <a:prstGeom prst="rect">
            <a:avLst/>
          </a:prstGeom>
          <a:noFill/>
        </p:spPr>
        <p:txBody>
          <a:bodyPr wrap="square" rtlCol="0">
            <a:spAutoFit/>
          </a:bodyPr>
          <a:lstStyle/>
          <a:p>
            <a:r>
              <a:rPr lang="en-US" altLang="zh-CN" sz="2000" b="1" dirty="0" smtClean="0">
                <a:latin typeface="微软雅黑" pitchFamily="34" charset="-122"/>
                <a:ea typeface="微软雅黑" pitchFamily="34" charset="-122"/>
              </a:rPr>
              <a:t>2</a:t>
            </a:r>
            <a:r>
              <a:rPr lang="zh-CN" altLang="en-US" sz="2000" b="1" dirty="0" smtClean="0">
                <a:latin typeface="微软雅黑" pitchFamily="34" charset="-122"/>
                <a:ea typeface="微软雅黑" pitchFamily="34" charset="-122"/>
              </a:rPr>
              <a:t>、西欧庄园主在自己的庄园内有行政权、司法权、财政权；东汉庄园主没有这么大的权利。</a:t>
            </a:r>
            <a:endParaRPr lang="zh-CN" altLang="en-US" sz="2000" b="1" dirty="0">
              <a:latin typeface="微软雅黑" pitchFamily="34" charset="-122"/>
              <a:ea typeface="微软雅黑" pitchFamily="34" charset="-122"/>
            </a:endParaRPr>
          </a:p>
        </p:txBody>
      </p:sp>
      <p:sp>
        <p:nvSpPr>
          <p:cNvPr id="10" name="TextBox 9"/>
          <p:cNvSpPr txBox="1"/>
          <p:nvPr/>
        </p:nvSpPr>
        <p:spPr>
          <a:xfrm>
            <a:off x="971600" y="5301208"/>
            <a:ext cx="7200800" cy="400110"/>
          </a:xfrm>
          <a:prstGeom prst="rect">
            <a:avLst/>
          </a:prstGeom>
          <a:noFill/>
        </p:spPr>
        <p:txBody>
          <a:bodyPr wrap="square" rtlCol="0">
            <a:spAutoFit/>
          </a:bodyPr>
          <a:lstStyle/>
          <a:p>
            <a:r>
              <a:rPr lang="en-US" altLang="zh-CN" sz="2000" b="1" dirty="0" smtClean="0">
                <a:latin typeface="微软雅黑" pitchFamily="34" charset="-122"/>
                <a:ea typeface="微软雅黑" pitchFamily="34" charset="-122"/>
              </a:rPr>
              <a:t>3</a:t>
            </a:r>
            <a:r>
              <a:rPr lang="zh-CN" altLang="en-US" sz="2000" b="1" dirty="0" smtClean="0">
                <a:latin typeface="微软雅黑" pitchFamily="34" charset="-122"/>
                <a:ea typeface="微软雅黑" pitchFamily="34" charset="-122"/>
              </a:rPr>
              <a:t>、西欧庄园土地不能进行买卖；东汉田庄土地可以进行交易。</a:t>
            </a:r>
            <a:endParaRPr lang="zh-CN" altLang="en-US" sz="2000" b="1"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1"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7" grpId="0"/>
      <p:bldP spid="8" grpId="0"/>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
        <p:nvSpPr>
          <p:cNvPr id="6" name="TextBox 5"/>
          <p:cNvSpPr txBox="1"/>
          <p:nvPr/>
        </p:nvSpPr>
        <p:spPr>
          <a:xfrm>
            <a:off x="3419872" y="706065"/>
            <a:ext cx="5652120" cy="5243215"/>
          </a:xfrm>
          <a:prstGeom prst="roundRect">
            <a:avLst>
              <a:gd name="adj" fmla="val 8493"/>
            </a:avLst>
          </a:prstGeom>
          <a:ln>
            <a:prstDash val="sysDot"/>
          </a:ln>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400" b="1" dirty="0" smtClean="0">
                <a:solidFill>
                  <a:srgbClr val="C00000"/>
                </a:solidFill>
                <a:latin typeface="黑体" pitchFamily="49" charset="-122"/>
                <a:ea typeface="黑体" pitchFamily="49" charset="-122"/>
              </a:rPr>
              <a:t>知识拓展</a:t>
            </a:r>
          </a:p>
          <a:p>
            <a:pPr>
              <a:lnSpc>
                <a:spcPts val="3500"/>
              </a:lnSpc>
            </a:pPr>
            <a:r>
              <a:rPr lang="zh-CN" altLang="en-US" dirty="0" smtClean="0"/>
              <a:t>                    </a:t>
            </a:r>
            <a:r>
              <a:rPr lang="zh-CN" altLang="en-US" sz="2000" b="1" dirty="0" smtClean="0"/>
              <a:t>中世纪西欧农民的日常生活</a:t>
            </a:r>
            <a:endParaRPr lang="en-US" altLang="zh-CN" sz="2000" b="1" dirty="0" smtClean="0"/>
          </a:p>
          <a:p>
            <a:pPr>
              <a:lnSpc>
                <a:spcPts val="2900"/>
              </a:lnSpc>
            </a:pPr>
            <a:r>
              <a:rPr lang="zh-CN" altLang="en-US" sz="2400" b="1" dirty="0" smtClean="0">
                <a:latin typeface="楷体" pitchFamily="49" charset="-122"/>
                <a:ea typeface="楷体" pitchFamily="49" charset="-122"/>
              </a:rPr>
              <a:t>    </a:t>
            </a:r>
            <a:r>
              <a:rPr lang="zh-CN" altLang="en-US" b="1" dirty="0" smtClean="0">
                <a:latin typeface="楷体" pitchFamily="49" charset="-122"/>
                <a:ea typeface="楷体" pitchFamily="49" charset="-122"/>
              </a:rPr>
              <a:t>他们的日常生活，大体上是如下的情况：黎明前进早餐</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也许是粗糙的面包和稀薄的淡色啤酒</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然后做父亲的带领年龄大一些的儿子们在村子周围的田地里从黎明工作到日暮，按照季节不同，从事犁地、播种、刈草或收割。冬天天寒地冻，男人在家修造工具，妇女则常年照看小孩，喂养牲畜，做全家的针线活计，挤牛奶、制乳酪、烧火做饭。晚餐一般是一盆无肉的菜汤，粗黑的面包（可能有一只鸡蛋），然后早早入睡休息，迎接明天的辛勤劳动。</a:t>
            </a:r>
            <a:endParaRPr lang="en-US" altLang="zh-CN" b="1" dirty="0" smtClean="0">
              <a:latin typeface="楷体" pitchFamily="49" charset="-122"/>
              <a:ea typeface="楷体" pitchFamily="49" charset="-122"/>
            </a:endParaRPr>
          </a:p>
          <a:p>
            <a:pPr>
              <a:lnSpc>
                <a:spcPts val="2900"/>
              </a:lnSpc>
            </a:pPr>
            <a:r>
              <a:rPr lang="en-US" altLang="zh-CN" b="1" dirty="0" smtClean="0">
                <a:latin typeface="楷体" pitchFamily="49" charset="-122"/>
                <a:ea typeface="楷体" pitchFamily="49" charset="-122"/>
              </a:rPr>
              <a:t>  ——[</a:t>
            </a:r>
            <a:r>
              <a:rPr lang="zh-CN" altLang="en-US" b="1" dirty="0" smtClean="0">
                <a:latin typeface="楷体" pitchFamily="49" charset="-122"/>
                <a:ea typeface="楷体" pitchFamily="49" charset="-122"/>
              </a:rPr>
              <a:t>美</a:t>
            </a:r>
            <a:r>
              <a:rPr lang="en-US" altLang="zh-CN" b="1" dirty="0" smtClean="0">
                <a:latin typeface="楷体" pitchFamily="49" charset="-122"/>
                <a:ea typeface="楷体" pitchFamily="49" charset="-122"/>
              </a:rPr>
              <a:t>]C.</a:t>
            </a:r>
            <a:r>
              <a:rPr lang="zh-CN" altLang="en-US" b="1" dirty="0" smtClean="0">
                <a:latin typeface="楷体" pitchFamily="49" charset="-122"/>
                <a:ea typeface="楷体" pitchFamily="49" charset="-122"/>
              </a:rPr>
              <a:t>沃伦</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霍莱斯特</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欧洲中世纪简史</a:t>
            </a:r>
            <a:r>
              <a:rPr lang="en-US" altLang="zh-CN"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pic>
        <p:nvPicPr>
          <p:cNvPr id="7" name="图片 6" descr="timg (2).jpg"/>
          <p:cNvPicPr>
            <a:picLocks noChangeAspect="1"/>
          </p:cNvPicPr>
          <p:nvPr/>
        </p:nvPicPr>
        <p:blipFill>
          <a:blip r:embed="rId2" cstate="print"/>
          <a:stretch>
            <a:fillRect/>
          </a:stretch>
        </p:blipFill>
        <p:spPr>
          <a:xfrm>
            <a:off x="179512" y="1412776"/>
            <a:ext cx="3153032" cy="30243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
        <p:nvSpPr>
          <p:cNvPr id="3" name="TextBox 2"/>
          <p:cNvSpPr txBox="1"/>
          <p:nvPr/>
        </p:nvSpPr>
        <p:spPr>
          <a:xfrm>
            <a:off x="1907704" y="1041117"/>
            <a:ext cx="5544616"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800" b="1" dirty="0" smtClean="0">
                <a:solidFill>
                  <a:srgbClr val="C00000"/>
                </a:solidFill>
              </a:rPr>
              <a:t>课后活动：“</a:t>
            </a:r>
            <a:r>
              <a:rPr lang="zh-CN" altLang="en-US" sz="2800" b="1" u="sng" dirty="0" smtClean="0">
                <a:solidFill>
                  <a:srgbClr val="C00000"/>
                </a:solidFill>
              </a:rPr>
              <a:t>              </a:t>
            </a:r>
            <a:r>
              <a:rPr lang="zh-CN" altLang="en-US" sz="2800" b="1" dirty="0" smtClean="0">
                <a:solidFill>
                  <a:srgbClr val="C00000"/>
                </a:solidFill>
              </a:rPr>
              <a:t>的一天”</a:t>
            </a:r>
            <a:endParaRPr lang="zh-CN" altLang="en-US" sz="2800" b="1" dirty="0">
              <a:solidFill>
                <a:srgbClr val="C00000"/>
              </a:solidFill>
            </a:endParaRPr>
          </a:p>
        </p:txBody>
      </p:sp>
      <p:sp>
        <p:nvSpPr>
          <p:cNvPr id="4" name="矩形 3"/>
          <p:cNvSpPr/>
          <p:nvPr/>
        </p:nvSpPr>
        <p:spPr>
          <a:xfrm>
            <a:off x="611560" y="1761197"/>
            <a:ext cx="7848872" cy="3323987"/>
          </a:xfrm>
          <a:prstGeom prst="rect">
            <a:avLst/>
          </a:prstGeom>
          <a:solidFill>
            <a:schemeClr val="bg1">
              <a:alpha val="50000"/>
            </a:schemeClr>
          </a:solidFill>
        </p:spPr>
        <p:txBody>
          <a:bodyPr wrap="square">
            <a:spAutoFit/>
          </a:bodyPr>
          <a:lstStyle/>
          <a:p>
            <a:pPr>
              <a:lnSpc>
                <a:spcPct val="150000"/>
              </a:lnSpc>
            </a:pPr>
            <a:r>
              <a:rPr lang="zh-CN" altLang="en-US" sz="2000" b="1" dirty="0" smtClean="0">
                <a:latin typeface="+mn-ea"/>
              </a:rPr>
              <a:t>    请同学们创作一个历史小故事！</a:t>
            </a:r>
            <a:endParaRPr lang="en-US" altLang="zh-CN" sz="2000" b="1" dirty="0" smtClean="0">
              <a:latin typeface="+mn-ea"/>
            </a:endParaRPr>
          </a:p>
          <a:p>
            <a:pPr>
              <a:lnSpc>
                <a:spcPct val="150000"/>
              </a:lnSpc>
            </a:pPr>
            <a:r>
              <a:rPr lang="zh-CN" altLang="en-US" sz="2000" b="1" dirty="0" smtClean="0">
                <a:latin typeface="+mn-ea"/>
              </a:rPr>
              <a:t>题目： </a:t>
            </a:r>
            <a:r>
              <a:rPr lang="zh-CN" altLang="en-US" sz="2000" b="1" u="sng" dirty="0" smtClean="0">
                <a:latin typeface="+mn-ea"/>
              </a:rPr>
              <a:t>        </a:t>
            </a:r>
            <a:r>
              <a:rPr lang="zh-CN" altLang="en-US" sz="2000" b="1" dirty="0" smtClean="0">
                <a:latin typeface="+mn-ea"/>
              </a:rPr>
              <a:t>的一天（美好、忙碌、悲伤</a:t>
            </a:r>
            <a:r>
              <a:rPr lang="en-US" altLang="zh-CN" sz="2000" b="1" dirty="0" smtClean="0">
                <a:latin typeface="+mn-ea"/>
              </a:rPr>
              <a:t>…… </a:t>
            </a:r>
            <a:r>
              <a:rPr lang="zh-CN" altLang="en-US" sz="2000" b="1" dirty="0" smtClean="0">
                <a:latin typeface="+mn-ea"/>
              </a:rPr>
              <a:t>）</a:t>
            </a:r>
            <a:endParaRPr lang="en-US" altLang="zh-CN" sz="2000" b="1" dirty="0" smtClean="0">
              <a:latin typeface="+mn-ea"/>
            </a:endParaRPr>
          </a:p>
          <a:p>
            <a:pPr>
              <a:lnSpc>
                <a:spcPct val="150000"/>
              </a:lnSpc>
            </a:pPr>
            <a:r>
              <a:rPr lang="zh-CN" altLang="en-US" sz="2000" b="1" dirty="0" smtClean="0">
                <a:latin typeface="+mn-ea"/>
              </a:rPr>
              <a:t>要求：</a:t>
            </a:r>
            <a:r>
              <a:rPr lang="en-US" altLang="zh-CN" sz="2000" b="1" dirty="0" smtClean="0">
                <a:latin typeface="+mn-ea"/>
              </a:rPr>
              <a:t>1</a:t>
            </a:r>
            <a:r>
              <a:rPr lang="zh-CN" altLang="en-US" sz="2000" b="1" dirty="0" smtClean="0">
                <a:latin typeface="+mn-ea"/>
              </a:rPr>
              <a:t>、主人公的身份可以在庄园内自由选择，男女不限，可以是领主、自由农民、农奴、铁匠</a:t>
            </a:r>
            <a:r>
              <a:rPr lang="en-US" altLang="zh-CN" sz="2000" b="1" dirty="0" smtClean="0">
                <a:latin typeface="+mn-ea"/>
              </a:rPr>
              <a:t>……</a:t>
            </a:r>
          </a:p>
          <a:p>
            <a:pPr>
              <a:lnSpc>
                <a:spcPct val="150000"/>
              </a:lnSpc>
            </a:pPr>
            <a:r>
              <a:rPr lang="en-US" altLang="zh-CN" sz="2000" b="1" dirty="0" smtClean="0">
                <a:latin typeface="+mn-ea"/>
              </a:rPr>
              <a:t>      2</a:t>
            </a:r>
            <a:r>
              <a:rPr lang="zh-CN" altLang="en-US" sz="2000" b="1" dirty="0" smtClean="0">
                <a:latin typeface="+mn-ea"/>
              </a:rPr>
              <a:t>、想象合理，描述符合人物身份，人物活动符合时代背景。</a:t>
            </a:r>
            <a:endParaRPr lang="en-US" altLang="zh-CN" sz="2000" b="1" dirty="0" smtClean="0">
              <a:latin typeface="+mn-ea"/>
            </a:endParaRPr>
          </a:p>
          <a:p>
            <a:pPr>
              <a:lnSpc>
                <a:spcPct val="150000"/>
              </a:lnSpc>
            </a:pPr>
            <a:r>
              <a:rPr lang="en-US" altLang="zh-CN" sz="2000" b="1" dirty="0" smtClean="0">
                <a:latin typeface="+mn-ea"/>
              </a:rPr>
              <a:t>      3</a:t>
            </a:r>
            <a:r>
              <a:rPr lang="zh-CN" altLang="en-US" sz="2000" b="1" dirty="0" smtClean="0">
                <a:latin typeface="+mn-ea"/>
              </a:rPr>
              <a:t>、描述重点突出，有典型事例，切忌流水账。</a:t>
            </a:r>
            <a:endParaRPr lang="en-US" altLang="zh-CN" sz="2000" b="1" dirty="0" smtClean="0">
              <a:latin typeface="+mn-ea"/>
            </a:endParaRPr>
          </a:p>
          <a:p>
            <a:pPr>
              <a:lnSpc>
                <a:spcPct val="150000"/>
              </a:lnSpc>
            </a:pPr>
            <a:r>
              <a:rPr lang="en-US" altLang="zh-CN" sz="2000" b="1" dirty="0" smtClean="0">
                <a:latin typeface="+mn-ea"/>
              </a:rPr>
              <a:t>      4</a:t>
            </a:r>
            <a:r>
              <a:rPr lang="zh-CN" altLang="en-US" sz="2000" b="1" dirty="0" smtClean="0">
                <a:latin typeface="+mn-ea"/>
              </a:rPr>
              <a:t>、</a:t>
            </a:r>
            <a:r>
              <a:rPr lang="en-US" altLang="zh-CN" sz="2000" b="1" dirty="0" smtClean="0">
                <a:latin typeface="+mn-ea"/>
              </a:rPr>
              <a:t>400</a:t>
            </a:r>
            <a:r>
              <a:rPr lang="zh-CN" altLang="en-US" sz="2000" b="1" dirty="0" smtClean="0">
                <a:latin typeface="+mn-ea"/>
              </a:rPr>
              <a:t>字左右。</a:t>
            </a:r>
            <a:endParaRPr lang="zh-CN" altLang="en-US" sz="2000" b="1" dirty="0">
              <a:latin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764704"/>
            <a:ext cx="3096344"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800" b="1" dirty="0" smtClean="0">
                <a:solidFill>
                  <a:srgbClr val="C00000"/>
                </a:solidFill>
              </a:rPr>
              <a:t>什么是思维导图？</a:t>
            </a:r>
            <a:endParaRPr lang="zh-CN" altLang="en-US" sz="2800" b="1" dirty="0">
              <a:solidFill>
                <a:srgbClr val="C00000"/>
              </a:solidFill>
            </a:endParaRPr>
          </a:p>
        </p:txBody>
      </p:sp>
      <p:sp>
        <p:nvSpPr>
          <p:cNvPr id="4" name="TextBox 3"/>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
        <p:nvSpPr>
          <p:cNvPr id="5" name="矩形 4"/>
          <p:cNvSpPr/>
          <p:nvPr/>
        </p:nvSpPr>
        <p:spPr>
          <a:xfrm>
            <a:off x="611560" y="1412776"/>
            <a:ext cx="8136904" cy="1015663"/>
          </a:xfrm>
          <a:prstGeom prst="rect">
            <a:avLst/>
          </a:prstGeom>
          <a:solidFill>
            <a:schemeClr val="bg1">
              <a:alpha val="50000"/>
            </a:schemeClr>
          </a:solidFill>
          <a:ln>
            <a:noFill/>
          </a:ln>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2000" b="1" dirty="0" smtClean="0">
                <a:solidFill>
                  <a:schemeClr val="bg1"/>
                </a:solidFill>
                <a:latin typeface="+mn-ea"/>
              </a:rPr>
              <a:t>    </a:t>
            </a:r>
            <a:r>
              <a:rPr lang="zh-CN" altLang="en-US" sz="2000" b="1" dirty="0" smtClean="0">
                <a:solidFill>
                  <a:schemeClr val="tx1"/>
                </a:solidFill>
                <a:latin typeface="+mn-ea"/>
              </a:rPr>
              <a:t>思维导图是一种将思维形象化的方法。思维导图运用图文并重的技巧，把各级主题的关系用相互隶属与相关的层级图表现出来，把主题关键词与图像、颜色等建立记忆链接。</a:t>
            </a:r>
            <a:endParaRPr lang="zh-CN" altLang="en-US" sz="2000" b="1" dirty="0">
              <a:solidFill>
                <a:schemeClr val="tx1"/>
              </a:solidFill>
              <a:latin typeface="+mn-ea"/>
            </a:endParaRPr>
          </a:p>
        </p:txBody>
      </p:sp>
      <p:sp>
        <p:nvSpPr>
          <p:cNvPr id="6" name="TextBox 5"/>
          <p:cNvSpPr txBox="1"/>
          <p:nvPr/>
        </p:nvSpPr>
        <p:spPr>
          <a:xfrm>
            <a:off x="395536" y="2708920"/>
            <a:ext cx="3528392"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800" b="1" dirty="0" smtClean="0">
                <a:solidFill>
                  <a:srgbClr val="C00000"/>
                </a:solidFill>
              </a:rPr>
              <a:t>怎么做思维导图呢？</a:t>
            </a:r>
            <a:endParaRPr lang="zh-CN" altLang="en-US" sz="2800" b="1" dirty="0">
              <a:solidFill>
                <a:srgbClr val="C00000"/>
              </a:solidFill>
            </a:endParaRPr>
          </a:p>
        </p:txBody>
      </p:sp>
      <p:sp>
        <p:nvSpPr>
          <p:cNvPr id="7" name="矩形 6"/>
          <p:cNvSpPr/>
          <p:nvPr/>
        </p:nvSpPr>
        <p:spPr>
          <a:xfrm>
            <a:off x="611560" y="3356992"/>
            <a:ext cx="8136904" cy="707886"/>
          </a:xfrm>
          <a:prstGeom prst="rect">
            <a:avLst/>
          </a:prstGeom>
          <a:solidFill>
            <a:schemeClr val="bg1">
              <a:alpha val="50000"/>
            </a:schemeClr>
          </a:solidFill>
          <a:ln>
            <a:noFill/>
          </a:ln>
        </p:spPr>
        <p:style>
          <a:lnRef idx="0">
            <a:schemeClr val="accent1"/>
          </a:lnRef>
          <a:fillRef idx="3">
            <a:schemeClr val="accent1"/>
          </a:fillRef>
          <a:effectRef idx="3">
            <a:schemeClr val="accent1"/>
          </a:effectRef>
          <a:fontRef idx="minor">
            <a:schemeClr val="lt1"/>
          </a:fontRef>
        </p:style>
        <p:txBody>
          <a:bodyPr wrap="square">
            <a:spAutoFit/>
          </a:bodyPr>
          <a:lstStyle/>
          <a:p>
            <a:r>
              <a:rPr lang="en-US" altLang="zh-CN" sz="2000" b="1" dirty="0" smtClean="0">
                <a:solidFill>
                  <a:schemeClr val="tx1"/>
                </a:solidFill>
                <a:latin typeface="+mn-ea"/>
              </a:rPr>
              <a:t>1</a:t>
            </a:r>
            <a:r>
              <a:rPr lang="zh-CN" altLang="en-US" sz="2000" b="1" dirty="0" smtClean="0">
                <a:solidFill>
                  <a:schemeClr val="tx1"/>
                </a:solidFill>
                <a:latin typeface="+mn-ea"/>
              </a:rPr>
              <a:t>、确定中央关键词：</a:t>
            </a:r>
            <a:endParaRPr lang="en-US" altLang="zh-CN" sz="2000" b="1" dirty="0" smtClean="0">
              <a:solidFill>
                <a:schemeClr val="tx1"/>
              </a:solidFill>
              <a:latin typeface="+mn-ea"/>
            </a:endParaRPr>
          </a:p>
          <a:p>
            <a:r>
              <a:rPr lang="zh-CN" altLang="en-US" sz="2000" b="1" dirty="0" smtClean="0">
                <a:solidFill>
                  <a:srgbClr val="000099"/>
                </a:solidFill>
                <a:latin typeface="楷体" pitchFamily="49" charset="-122"/>
                <a:ea typeface="楷体" pitchFamily="49" charset="-122"/>
              </a:rPr>
              <a:t>整个思维导图中都要用图形；中央图形上要用多种颜色；</a:t>
            </a:r>
            <a:endParaRPr lang="en-US" altLang="zh-CN" sz="2000" b="1" dirty="0" smtClean="0">
              <a:solidFill>
                <a:srgbClr val="000099"/>
              </a:solidFill>
              <a:latin typeface="楷体" pitchFamily="49" charset="-122"/>
              <a:ea typeface="楷体" pitchFamily="49" charset="-122"/>
            </a:endParaRPr>
          </a:p>
        </p:txBody>
      </p:sp>
      <p:sp>
        <p:nvSpPr>
          <p:cNvPr id="8" name="矩形 7"/>
          <p:cNvSpPr/>
          <p:nvPr/>
        </p:nvSpPr>
        <p:spPr>
          <a:xfrm>
            <a:off x="611560" y="4149080"/>
            <a:ext cx="8136904" cy="707886"/>
          </a:xfrm>
          <a:prstGeom prst="rect">
            <a:avLst/>
          </a:prstGeom>
          <a:solidFill>
            <a:schemeClr val="bg1">
              <a:alpha val="50000"/>
            </a:schemeClr>
          </a:solidFill>
          <a:ln>
            <a:noFill/>
          </a:ln>
        </p:spPr>
        <p:style>
          <a:lnRef idx="0">
            <a:schemeClr val="accent1"/>
          </a:lnRef>
          <a:fillRef idx="3">
            <a:schemeClr val="accent1"/>
          </a:fillRef>
          <a:effectRef idx="3">
            <a:schemeClr val="accent1"/>
          </a:effectRef>
          <a:fontRef idx="minor">
            <a:schemeClr val="lt1"/>
          </a:fontRef>
        </p:style>
        <p:txBody>
          <a:bodyPr wrap="square">
            <a:spAutoFit/>
          </a:bodyPr>
          <a:lstStyle/>
          <a:p>
            <a:pPr lvl="0"/>
            <a:r>
              <a:rPr lang="en-US" altLang="zh-CN" sz="2000" b="1" dirty="0" smtClean="0">
                <a:solidFill>
                  <a:schemeClr val="tx1"/>
                </a:solidFill>
                <a:latin typeface="+mn-ea"/>
              </a:rPr>
              <a:t>2</a:t>
            </a:r>
            <a:r>
              <a:rPr lang="zh-CN" altLang="en-US" sz="2000" b="1" dirty="0" smtClean="0">
                <a:solidFill>
                  <a:schemeClr val="tx1"/>
                </a:solidFill>
                <a:latin typeface="+mn-ea"/>
              </a:rPr>
              <a:t>、使用联想：</a:t>
            </a:r>
            <a:endParaRPr lang="en-US" altLang="zh-CN" sz="2000" b="1" dirty="0" smtClean="0">
              <a:solidFill>
                <a:schemeClr val="tx1"/>
              </a:solidFill>
              <a:latin typeface="+mn-ea"/>
            </a:endParaRPr>
          </a:p>
          <a:p>
            <a:pPr lvl="0"/>
            <a:r>
              <a:rPr lang="zh-CN" altLang="en-US" sz="2000" b="1" dirty="0" smtClean="0">
                <a:solidFill>
                  <a:srgbClr val="000099"/>
                </a:solidFill>
                <a:latin typeface="楷体" pitchFamily="49" charset="-122"/>
                <a:ea typeface="楷体" pitchFamily="49" charset="-122"/>
              </a:rPr>
              <a:t>在分枝模式的内外要进行连接时，可以使用箭头</a:t>
            </a:r>
            <a:r>
              <a:rPr lang="en-US" altLang="zh-CN" sz="2000" b="1" dirty="0" smtClean="0">
                <a:solidFill>
                  <a:srgbClr val="000099"/>
                </a:solidFill>
                <a:latin typeface="楷体" pitchFamily="49" charset="-122"/>
                <a:ea typeface="楷体" pitchFamily="49" charset="-122"/>
              </a:rPr>
              <a:t>;</a:t>
            </a:r>
            <a:r>
              <a:rPr lang="zh-CN" altLang="en-US" sz="2000" b="1" dirty="0" smtClean="0">
                <a:solidFill>
                  <a:srgbClr val="000099"/>
                </a:solidFill>
                <a:latin typeface="楷体" pitchFamily="49" charset="-122"/>
                <a:ea typeface="楷体" pitchFamily="49" charset="-122"/>
              </a:rPr>
              <a:t>也可以使用各种色彩；</a:t>
            </a:r>
            <a:endParaRPr lang="en-US" altLang="zh-CN" sz="2000" b="1" dirty="0" smtClean="0">
              <a:solidFill>
                <a:srgbClr val="000099"/>
              </a:solidFill>
              <a:latin typeface="楷体" pitchFamily="49" charset="-122"/>
              <a:ea typeface="楷体" pitchFamily="49" charset="-122"/>
            </a:endParaRPr>
          </a:p>
        </p:txBody>
      </p:sp>
      <p:sp>
        <p:nvSpPr>
          <p:cNvPr id="9" name="矩形 8"/>
          <p:cNvSpPr/>
          <p:nvPr/>
        </p:nvSpPr>
        <p:spPr>
          <a:xfrm>
            <a:off x="611560" y="4953362"/>
            <a:ext cx="4300628" cy="707886"/>
          </a:xfrm>
          <a:prstGeom prst="rect">
            <a:avLst/>
          </a:prstGeom>
          <a:solidFill>
            <a:schemeClr val="bg1">
              <a:alpha val="50000"/>
            </a:schemeClr>
          </a:solidFill>
          <a:ln>
            <a:noFill/>
          </a:ln>
        </p:spPr>
        <p:style>
          <a:lnRef idx="0">
            <a:schemeClr val="accent1"/>
          </a:lnRef>
          <a:fillRef idx="3">
            <a:schemeClr val="accent1"/>
          </a:fillRef>
          <a:effectRef idx="3">
            <a:schemeClr val="accent1"/>
          </a:effectRef>
          <a:fontRef idx="minor">
            <a:schemeClr val="lt1"/>
          </a:fontRef>
        </p:style>
        <p:txBody>
          <a:bodyPr wrap="square">
            <a:spAutoFit/>
          </a:bodyPr>
          <a:lstStyle/>
          <a:p>
            <a:r>
              <a:rPr lang="en-US" altLang="zh-CN" sz="2000" b="1" dirty="0" smtClean="0">
                <a:solidFill>
                  <a:schemeClr val="tx1"/>
                </a:solidFill>
                <a:latin typeface="+mn-ea"/>
              </a:rPr>
              <a:t>3</a:t>
            </a:r>
            <a:r>
              <a:rPr lang="zh-CN" altLang="en-US" sz="2000" b="1" dirty="0" smtClean="0">
                <a:solidFill>
                  <a:schemeClr val="tx1"/>
                </a:solidFill>
                <a:latin typeface="+mn-ea"/>
              </a:rPr>
              <a:t>、清晰明白：</a:t>
            </a:r>
          </a:p>
          <a:p>
            <a:r>
              <a:rPr lang="zh-CN" altLang="en-US" sz="2000" b="1" dirty="0" smtClean="0">
                <a:solidFill>
                  <a:srgbClr val="000099"/>
                </a:solidFill>
                <a:latin typeface="楷体" pitchFamily="49" charset="-122"/>
                <a:ea typeface="楷体" pitchFamily="49" charset="-122"/>
              </a:rPr>
              <a:t>每条线上只写一个关键词；</a:t>
            </a:r>
            <a:endParaRPr lang="en-US" altLang="zh-CN" sz="2000" b="1" dirty="0" smtClean="0">
              <a:solidFill>
                <a:srgbClr val="000099"/>
              </a:solidFill>
              <a:latin typeface="楷体" pitchFamily="49" charset="-122"/>
              <a:ea typeface="楷体" pitchFamily="49" charset="-122"/>
            </a:endParaRPr>
          </a:p>
        </p:txBody>
      </p:sp>
      <p:sp>
        <p:nvSpPr>
          <p:cNvPr id="10" name="矩形 9"/>
          <p:cNvSpPr/>
          <p:nvPr/>
        </p:nvSpPr>
        <p:spPr>
          <a:xfrm>
            <a:off x="611560" y="5733256"/>
            <a:ext cx="1944216" cy="400110"/>
          </a:xfrm>
          <a:prstGeom prst="rect">
            <a:avLst/>
          </a:prstGeom>
          <a:solidFill>
            <a:schemeClr val="bg1">
              <a:alpha val="50000"/>
            </a:schemeClr>
          </a:solidFill>
          <a:ln>
            <a:noFill/>
          </a:ln>
        </p:spPr>
        <p:style>
          <a:lnRef idx="0">
            <a:schemeClr val="accent1"/>
          </a:lnRef>
          <a:fillRef idx="3">
            <a:schemeClr val="accent1"/>
          </a:fillRef>
          <a:effectRef idx="3">
            <a:schemeClr val="accent1"/>
          </a:effectRef>
          <a:fontRef idx="minor">
            <a:schemeClr val="lt1"/>
          </a:fontRef>
        </p:style>
        <p:txBody>
          <a:bodyPr wrap="square">
            <a:spAutoFit/>
          </a:bodyPr>
          <a:lstStyle/>
          <a:p>
            <a:pPr lvl="0"/>
            <a:r>
              <a:rPr lang="en-US" altLang="zh-CN" sz="2000" b="1" dirty="0" smtClean="0">
                <a:solidFill>
                  <a:schemeClr val="tx1"/>
                </a:solidFill>
                <a:latin typeface="+mn-ea"/>
              </a:rPr>
              <a:t>4</a:t>
            </a:r>
            <a:r>
              <a:rPr lang="zh-CN" altLang="en-US" sz="2000" b="1" dirty="0" smtClean="0">
                <a:solidFill>
                  <a:schemeClr val="tx1"/>
                </a:solidFill>
                <a:latin typeface="+mn-ea"/>
              </a:rPr>
              <a:t>、突出层次。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pic>
        <p:nvPicPr>
          <p:cNvPr id="16390" name="Picture 6" descr="https://timgsa.baidu.com/timg?image&amp;quality=80&amp;size=b9999_10000&amp;sec=1525451681109&amp;di=35d5ad450a519d7a3bff955b71c3d2a7&amp;imgtype=0&amp;src=http%3A%2F%2Fi2.w.yun.hjfile.cn%2Fdoc%2F201307%2F0f3def41bc2d440da5ec9c43bd0e21b3.jpg"/>
          <p:cNvPicPr>
            <a:picLocks noChangeAspect="1" noChangeArrowheads="1"/>
          </p:cNvPicPr>
          <p:nvPr/>
        </p:nvPicPr>
        <p:blipFill>
          <a:blip r:embed="rId2" cstate="print"/>
          <a:srcRect/>
          <a:stretch>
            <a:fillRect/>
          </a:stretch>
        </p:blipFill>
        <p:spPr bwMode="auto">
          <a:xfrm>
            <a:off x="1835696" y="764704"/>
            <a:ext cx="5112568" cy="3606128"/>
          </a:xfrm>
          <a:prstGeom prst="rect">
            <a:avLst/>
          </a:prstGeom>
          <a:noFill/>
        </p:spPr>
      </p:pic>
      <p:sp>
        <p:nvSpPr>
          <p:cNvPr id="6" name="TextBox 5"/>
          <p:cNvSpPr txBox="1"/>
          <p:nvPr/>
        </p:nvSpPr>
        <p:spPr>
          <a:xfrm>
            <a:off x="179512" y="908720"/>
            <a:ext cx="1080120" cy="523220"/>
          </a:xfrm>
          <a:prstGeom prst="rect">
            <a:avLst/>
          </a:prstGeom>
          <a:noFill/>
        </p:spPr>
        <p:txBody>
          <a:bodyPr wrap="square" rtlCol="0">
            <a:spAutoFit/>
          </a:bodyPr>
          <a:lstStyle/>
          <a:p>
            <a:r>
              <a:rPr lang="zh-CN" altLang="en-US" sz="2800" b="1" dirty="0" smtClean="0">
                <a:latin typeface="黑体" pitchFamily="49" charset="-122"/>
                <a:ea typeface="黑体" pitchFamily="49" charset="-122"/>
              </a:rPr>
              <a:t>示例：</a:t>
            </a:r>
            <a:endParaRPr lang="zh-CN" altLang="en-US" sz="2800" b="1" dirty="0">
              <a:latin typeface="黑体" pitchFamily="49" charset="-122"/>
              <a:ea typeface="黑体" pitchFamily="49" charset="-122"/>
            </a:endParaRPr>
          </a:p>
        </p:txBody>
      </p:sp>
      <p:sp>
        <p:nvSpPr>
          <p:cNvPr id="7" name="TextBox 6"/>
          <p:cNvSpPr txBox="1"/>
          <p:nvPr/>
        </p:nvSpPr>
        <p:spPr>
          <a:xfrm>
            <a:off x="395536" y="4941168"/>
            <a:ext cx="8424936" cy="954107"/>
          </a:xfrm>
          <a:prstGeom prst="rect">
            <a:avLst/>
          </a:prstGeom>
          <a:noFill/>
        </p:spPr>
        <p:txBody>
          <a:bodyPr wrap="square" rtlCol="0">
            <a:spAutoFit/>
          </a:bodyPr>
          <a:lstStyle/>
          <a:p>
            <a:r>
              <a:rPr lang="zh-CN" altLang="en-US" sz="2800" b="1" dirty="0" smtClean="0">
                <a:solidFill>
                  <a:srgbClr val="000099"/>
                </a:solidFill>
                <a:latin typeface="楷体" pitchFamily="49" charset="-122"/>
                <a:ea typeface="楷体" pitchFamily="49" charset="-122"/>
              </a:rPr>
              <a:t>    请同学们先阅读本课内容，然后我们一起来完成本课的思维导图，构建我们的概念地图吧！</a:t>
            </a:r>
            <a:endParaRPr lang="zh-CN" altLang="en-US" sz="2800" b="1" dirty="0">
              <a:solidFill>
                <a:srgbClr val="000099"/>
              </a:solidFill>
              <a:latin typeface="楷体" pitchFamily="49" charset="-122"/>
              <a:ea typeface="楷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620688"/>
            <a:ext cx="3600400"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800" b="1" dirty="0" smtClean="0">
                <a:solidFill>
                  <a:srgbClr val="C00000"/>
                </a:solidFill>
              </a:rPr>
              <a:t>思维导图：西欧庄园</a:t>
            </a:r>
            <a:endParaRPr lang="zh-CN" altLang="en-US" sz="2800" b="1" dirty="0">
              <a:solidFill>
                <a:srgbClr val="C00000"/>
              </a:solidFill>
            </a:endParaRPr>
          </a:p>
        </p:txBody>
      </p:sp>
      <p:sp>
        <p:nvSpPr>
          <p:cNvPr id="3" name="TextBox 2"/>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pic>
        <p:nvPicPr>
          <p:cNvPr id="4" name="图片 3" descr="timg (1).jpg"/>
          <p:cNvPicPr>
            <a:picLocks noChangeAspect="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blip>
          <a:srcRect b="3910"/>
          <a:stretch>
            <a:fillRect/>
          </a:stretch>
        </p:blipFill>
        <p:spPr>
          <a:xfrm>
            <a:off x="3491880" y="2794620"/>
            <a:ext cx="1443578" cy="1498476"/>
          </a:xfrm>
          <a:prstGeom prst="rect">
            <a:avLst/>
          </a:prstGeom>
        </p:spPr>
      </p:pic>
      <p:sp>
        <p:nvSpPr>
          <p:cNvPr id="5" name="TextBox 4"/>
          <p:cNvSpPr txBox="1"/>
          <p:nvPr/>
        </p:nvSpPr>
        <p:spPr>
          <a:xfrm>
            <a:off x="3563888" y="3717032"/>
            <a:ext cx="1512168" cy="400110"/>
          </a:xfrm>
          <a:prstGeom prst="rect">
            <a:avLst/>
          </a:prstGeom>
          <a:noFill/>
        </p:spPr>
        <p:txBody>
          <a:bodyPr wrap="square" rtlCol="0">
            <a:spAutoFit/>
          </a:bodyPr>
          <a:lstStyle/>
          <a:p>
            <a:r>
              <a:rPr lang="zh-CN" altLang="en-US" sz="2000" b="1" dirty="0" smtClean="0">
                <a:latin typeface="黑体" pitchFamily="49" charset="-122"/>
                <a:ea typeface="黑体" pitchFamily="49" charset="-122"/>
              </a:rPr>
              <a:t>西欧庄园</a:t>
            </a:r>
            <a:endParaRPr lang="zh-CN" altLang="en-US" sz="2000" b="1" dirty="0">
              <a:latin typeface="黑体" pitchFamily="49" charset="-122"/>
              <a:ea typeface="黑体" pitchFamily="49" charset="-122"/>
            </a:endParaRPr>
          </a:p>
        </p:txBody>
      </p:sp>
      <p:sp>
        <p:nvSpPr>
          <p:cNvPr id="6" name="TextBox 5"/>
          <p:cNvSpPr txBox="1"/>
          <p:nvPr/>
        </p:nvSpPr>
        <p:spPr>
          <a:xfrm>
            <a:off x="683568" y="1277471"/>
            <a:ext cx="3240360" cy="461665"/>
          </a:xfrm>
          <a:prstGeom prst="rect">
            <a:avLst/>
          </a:prstGeom>
          <a:noFill/>
        </p:spPr>
        <p:txBody>
          <a:bodyPr wrap="square" rtlCol="0">
            <a:spAutoFit/>
          </a:bodyPr>
          <a:lstStyle/>
          <a:p>
            <a:r>
              <a:rPr lang="zh-CN" altLang="en-US" sz="2400" b="1" dirty="0" smtClean="0">
                <a:solidFill>
                  <a:srgbClr val="000099"/>
                </a:solidFill>
              </a:rPr>
              <a:t>确定中央关键词：</a:t>
            </a:r>
            <a:endParaRPr lang="zh-CN" altLang="en-US" sz="2400" b="1" dirty="0">
              <a:solidFill>
                <a:srgbClr val="000099"/>
              </a:solidFill>
            </a:endParaRPr>
          </a:p>
        </p:txBody>
      </p:sp>
      <p:sp>
        <p:nvSpPr>
          <p:cNvPr id="7" name="TextBox 6"/>
          <p:cNvSpPr txBox="1"/>
          <p:nvPr/>
        </p:nvSpPr>
        <p:spPr>
          <a:xfrm>
            <a:off x="4067944" y="1196752"/>
            <a:ext cx="4392488" cy="584775"/>
          </a:xfrm>
          <a:prstGeom prst="rect">
            <a:avLst/>
          </a:prstGeom>
          <a:noFill/>
        </p:spPr>
        <p:txBody>
          <a:bodyPr wrap="square" rtlCol="0">
            <a:spAutoFit/>
          </a:bodyPr>
          <a:lstStyle/>
          <a:p>
            <a:r>
              <a:rPr lang="zh-CN" altLang="en-US" sz="32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本课的核心内容是什么？</a:t>
            </a:r>
            <a:endParaRPr lang="zh-CN" altLang="en-US" sz="3200" b="1" dirty="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4"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from="(-#ppt_w/2)" to="(#ppt_x)" calcmode="lin" valueType="num">
                                      <p:cBhvr>
                                        <p:cTn id="17" dur="600" fill="hold">
                                          <p:stCondLst>
                                            <p:cond delay="0"/>
                                          </p:stCondLst>
                                        </p:cTn>
                                        <p:tgtEl>
                                          <p:spTgt spid="5"/>
                                        </p:tgtEl>
                                        <p:attrNameLst>
                                          <p:attrName>ppt_x</p:attrName>
                                        </p:attrNameLst>
                                      </p:cBhvr>
                                    </p:anim>
                                    <p:anim from="0" to="-1.0" calcmode="lin" valueType="num">
                                      <p:cBhvr>
                                        <p:cTn id="18" dur="200" decel="50000" autoRev="1" fill="hold">
                                          <p:stCondLst>
                                            <p:cond delay="600"/>
                                          </p:stCondLst>
                                        </p:cTn>
                                        <p:tgtEl>
                                          <p:spTgt spid="5"/>
                                        </p:tgtEl>
                                        <p:attrNameLst>
                                          <p:attrName>xshear</p:attrName>
                                        </p:attrNameLst>
                                      </p:cBhvr>
                                    </p:anim>
                                    <p:animScale>
                                      <p:cBhvr>
                                        <p:cTn id="19" dur="200" decel="100000" autoRev="1" fill="hold">
                                          <p:stCondLst>
                                            <p:cond delay="600"/>
                                          </p:stCondLst>
                                        </p:cTn>
                                        <p:tgtEl>
                                          <p:spTgt spid="5"/>
                                        </p:tgtEl>
                                      </p:cBhvr>
                                      <p:from x="100000" y="100000"/>
                                      <p:to x="80000" y="100000"/>
                                    </p:animScale>
                                    <p:anim by="(#ppt_h/3+#ppt_w*0.1)" calcmode="lin" valueType="num">
                                      <p:cBhvr additive="sum">
                                        <p:cTn id="20" dur="200" decel="100000" autoRev="1" fill="hold">
                                          <p:stCondLst>
                                            <p:cond delay="600"/>
                                          </p:stCondLst>
                                        </p:cTn>
                                        <p:tgtEl>
                                          <p:spTgt spid="5"/>
                                        </p:tgtEl>
                                        <p:attrNameLst>
                                          <p:attrName>ppt_x</p:attrName>
                                        </p:attrNameLst>
                                      </p:cBhvr>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pic>
        <p:nvPicPr>
          <p:cNvPr id="3" name="图片 2" descr="2012817145533.jpg"/>
          <p:cNvPicPr>
            <a:picLocks noChangeAspect="1"/>
          </p:cNvPicPr>
          <p:nvPr/>
        </p:nvPicPr>
        <p:blipFill>
          <a:blip r:embed="rId2" cstate="print"/>
          <a:stretch>
            <a:fillRect/>
          </a:stretch>
        </p:blipFill>
        <p:spPr>
          <a:xfrm>
            <a:off x="1403648" y="692696"/>
            <a:ext cx="6120680" cy="402081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TextBox 3"/>
          <p:cNvSpPr txBox="1"/>
          <p:nvPr/>
        </p:nvSpPr>
        <p:spPr>
          <a:xfrm>
            <a:off x="467544" y="4885273"/>
            <a:ext cx="8280920" cy="1208023"/>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nSpc>
                <a:spcPts val="2900"/>
              </a:lnSpc>
            </a:pPr>
            <a:r>
              <a:rPr lang="zh-CN" altLang="en-US" sz="2400" b="1" dirty="0" smtClean="0">
                <a:latin typeface="+mn-ea"/>
              </a:rPr>
              <a:t>    从</a:t>
            </a:r>
            <a:r>
              <a:rPr lang="en-US" altLang="zh-CN" sz="2400" b="1" dirty="0" smtClean="0">
                <a:latin typeface="+mn-ea"/>
              </a:rPr>
              <a:t>9</a:t>
            </a:r>
            <a:r>
              <a:rPr lang="zh-CN" altLang="en-US" sz="2400" b="1" dirty="0" smtClean="0">
                <a:latin typeface="+mn-ea"/>
              </a:rPr>
              <a:t>世纪开始，一种新的农业经济组织形式逐渐流行开来，这就是庄园。大约到</a:t>
            </a:r>
            <a:r>
              <a:rPr lang="en-US" altLang="zh-CN" sz="2400" b="1" dirty="0" smtClean="0">
                <a:latin typeface="+mn-ea"/>
              </a:rPr>
              <a:t>11</a:t>
            </a:r>
            <a:r>
              <a:rPr lang="zh-CN" altLang="en-US" sz="2400" b="1" dirty="0" smtClean="0">
                <a:latin typeface="+mn-ea"/>
              </a:rPr>
              <a:t>世纪，庄园遍布欧洲各地。自那时起，欧洲绝大多数人口居住在庄园里。</a:t>
            </a:r>
            <a:endParaRPr lang="zh-CN" altLang="en-US" sz="2400" b="1" dirty="0">
              <a:latin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www.hui-ben.com/wuchang/20111022/news_img/2012817145529.jpg"/>
          <p:cNvPicPr>
            <a:picLocks noChangeAspect="1" noChangeArrowheads="1"/>
          </p:cNvPicPr>
          <p:nvPr/>
        </p:nvPicPr>
        <p:blipFill>
          <a:blip r:embed="rId2" cstate="print"/>
          <a:srcRect/>
          <a:stretch>
            <a:fillRect/>
          </a:stretch>
        </p:blipFill>
        <p:spPr bwMode="auto">
          <a:xfrm>
            <a:off x="179512" y="1772816"/>
            <a:ext cx="5472608" cy="36287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TextBox 2"/>
          <p:cNvSpPr txBox="1"/>
          <p:nvPr/>
        </p:nvSpPr>
        <p:spPr>
          <a:xfrm>
            <a:off x="5796136" y="1700808"/>
            <a:ext cx="3096344" cy="4093428"/>
          </a:xfrm>
          <a:prstGeom prst="rect">
            <a:avLst/>
          </a:prstGeom>
          <a:solidFill>
            <a:schemeClr val="bg1">
              <a:alpha val="50000"/>
            </a:schemeClr>
          </a:solidFill>
        </p:spPr>
        <p:txBody>
          <a:bodyPr wrap="square" rtlCol="0">
            <a:spAutoFit/>
          </a:bodyPr>
          <a:lstStyle/>
          <a:p>
            <a:r>
              <a:rPr lang="zh-CN" altLang="en-US" sz="2000" b="1" dirty="0" smtClean="0">
                <a:latin typeface="楷体" pitchFamily="49" charset="-122"/>
                <a:ea typeface="楷体" pitchFamily="49" charset="-122"/>
              </a:rPr>
              <a:t>    庄园的面积有大有小，大多以村庄为基础，有住房、作坊、耕地、草地、林地、荒地、池塘；以农业为主，面粉、奶酪、火腿、蔬菜等食物，均可自给，鞋帽、衣服也自己制作，很多庄园还有铁匠、金银匠等。大的庄园往往成为地方经济的中心。小的领主可能只有一个庄园，而大贵族可以拥有十几个，甚至更多庄园。</a:t>
            </a:r>
            <a:endParaRPr lang="zh-CN" altLang="en-US" sz="2000" b="1" dirty="0">
              <a:latin typeface="楷体" pitchFamily="49" charset="-122"/>
              <a:ea typeface="楷体" pitchFamily="49" charset="-122"/>
            </a:endParaRPr>
          </a:p>
        </p:txBody>
      </p:sp>
      <p:sp>
        <p:nvSpPr>
          <p:cNvPr id="4" name="TextBox 3"/>
          <p:cNvSpPr txBox="1"/>
          <p:nvPr/>
        </p:nvSpPr>
        <p:spPr>
          <a:xfrm>
            <a:off x="467544" y="908720"/>
            <a:ext cx="8424936" cy="523220"/>
          </a:xfrm>
          <a:prstGeom prst="rect">
            <a:avLst/>
          </a:prstGeom>
          <a:ln w="38100">
            <a:solidFill>
              <a:srgbClr val="FF0000"/>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800" dirty="0" smtClean="0">
                <a:latin typeface="微软雅黑" pitchFamily="34" charset="-122"/>
                <a:ea typeface="微软雅黑" pitchFamily="34" charset="-122"/>
              </a:rPr>
              <a:t>领主统治下一个独立的自给自足的经济和政治单位。</a:t>
            </a:r>
            <a:endParaRPr lang="zh-CN" altLang="en-US" sz="28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9552" y="620688"/>
            <a:ext cx="3600400"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800" b="1" dirty="0" smtClean="0">
                <a:solidFill>
                  <a:srgbClr val="C00000"/>
                </a:solidFill>
              </a:rPr>
              <a:t>思维导图：西欧庄园</a:t>
            </a:r>
            <a:endParaRPr lang="zh-CN" altLang="en-US" sz="2800" b="1" dirty="0">
              <a:solidFill>
                <a:srgbClr val="C00000"/>
              </a:solidFill>
            </a:endParaRPr>
          </a:p>
        </p:txBody>
      </p:sp>
      <p:sp>
        <p:nvSpPr>
          <p:cNvPr id="3" name="TextBox 2"/>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
        <p:nvSpPr>
          <p:cNvPr id="6" name="TextBox 5"/>
          <p:cNvSpPr txBox="1"/>
          <p:nvPr/>
        </p:nvSpPr>
        <p:spPr>
          <a:xfrm>
            <a:off x="683568" y="1268760"/>
            <a:ext cx="3240360" cy="461665"/>
          </a:xfrm>
          <a:prstGeom prst="rect">
            <a:avLst/>
          </a:prstGeom>
          <a:noFill/>
        </p:spPr>
        <p:txBody>
          <a:bodyPr wrap="square" rtlCol="0">
            <a:spAutoFit/>
          </a:bodyPr>
          <a:lstStyle/>
          <a:p>
            <a:r>
              <a:rPr lang="zh-CN" altLang="en-US" sz="2400" b="1" dirty="0" smtClean="0">
                <a:solidFill>
                  <a:srgbClr val="000099"/>
                </a:solidFill>
              </a:rPr>
              <a:t>使用联想：</a:t>
            </a:r>
            <a:endParaRPr lang="zh-CN" altLang="en-US" sz="2400" b="1" dirty="0">
              <a:solidFill>
                <a:srgbClr val="000099"/>
              </a:solidFill>
            </a:endParaRPr>
          </a:p>
        </p:txBody>
      </p:sp>
      <p:sp>
        <p:nvSpPr>
          <p:cNvPr id="7" name="TextBox 6"/>
          <p:cNvSpPr txBox="1"/>
          <p:nvPr/>
        </p:nvSpPr>
        <p:spPr>
          <a:xfrm>
            <a:off x="3131840" y="1196752"/>
            <a:ext cx="5040560" cy="954107"/>
          </a:xfrm>
          <a:prstGeom prst="rect">
            <a:avLst/>
          </a:prstGeom>
          <a:noFill/>
        </p:spPr>
        <p:txBody>
          <a:bodyPr wrap="square" rtlCol="0">
            <a:spAutoFit/>
          </a:bodyPr>
          <a:lstStyle/>
          <a:p>
            <a:r>
              <a:rPr lang="zh-CN" altLang="en-US" sz="2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第一层级：我们需要了解西欧庄园的哪些方面的情况呢？</a:t>
            </a:r>
            <a:endParaRPr lang="en-US" altLang="zh-CN" sz="2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12" name="任意多边形 11"/>
          <p:cNvSpPr/>
          <p:nvPr/>
        </p:nvSpPr>
        <p:spPr>
          <a:xfrm>
            <a:off x="4788023" y="2348880"/>
            <a:ext cx="648073" cy="1554609"/>
          </a:xfrm>
          <a:custGeom>
            <a:avLst/>
            <a:gdLst>
              <a:gd name="connsiteX0" fmla="*/ 0 w 1228725"/>
              <a:gd name="connsiteY0" fmla="*/ 1676400 h 1698625"/>
              <a:gd name="connsiteX1" fmla="*/ 590550 w 1228725"/>
              <a:gd name="connsiteY1" fmla="*/ 1457325 h 1698625"/>
              <a:gd name="connsiteX2" fmla="*/ 714375 w 1228725"/>
              <a:gd name="connsiteY2" fmla="*/ 228600 h 1698625"/>
              <a:gd name="connsiteX3" fmla="*/ 1228725 w 1228725"/>
              <a:gd name="connsiteY3" fmla="*/ 85725 h 1698625"/>
              <a:gd name="connsiteX4" fmla="*/ 1228725 w 1228725"/>
              <a:gd name="connsiteY4" fmla="*/ 85725 h 16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1698625">
                <a:moveTo>
                  <a:pt x="0" y="1676400"/>
                </a:moveTo>
                <a:cubicBezTo>
                  <a:pt x="235744" y="1687512"/>
                  <a:pt x="471488" y="1698625"/>
                  <a:pt x="590550" y="1457325"/>
                </a:cubicBezTo>
                <a:cubicBezTo>
                  <a:pt x="709613" y="1216025"/>
                  <a:pt x="608013" y="457200"/>
                  <a:pt x="714375" y="228600"/>
                </a:cubicBezTo>
                <a:cubicBezTo>
                  <a:pt x="820738" y="0"/>
                  <a:pt x="1228725" y="85725"/>
                  <a:pt x="1228725" y="85725"/>
                </a:cubicBezTo>
                <a:lnTo>
                  <a:pt x="1228725" y="85725"/>
                </a:lnTo>
              </a:path>
            </a:pathLst>
          </a:custGeom>
          <a:ln w="28575">
            <a:solidFill>
              <a:srgbClr val="0000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任意多边形 12"/>
          <p:cNvSpPr/>
          <p:nvPr/>
        </p:nvSpPr>
        <p:spPr>
          <a:xfrm flipV="1">
            <a:off x="4932040" y="4055888"/>
            <a:ext cx="864097" cy="1389335"/>
          </a:xfrm>
          <a:custGeom>
            <a:avLst/>
            <a:gdLst>
              <a:gd name="connsiteX0" fmla="*/ 0 w 1228725"/>
              <a:gd name="connsiteY0" fmla="*/ 1676400 h 1698625"/>
              <a:gd name="connsiteX1" fmla="*/ 590550 w 1228725"/>
              <a:gd name="connsiteY1" fmla="*/ 1457325 h 1698625"/>
              <a:gd name="connsiteX2" fmla="*/ 714375 w 1228725"/>
              <a:gd name="connsiteY2" fmla="*/ 228600 h 1698625"/>
              <a:gd name="connsiteX3" fmla="*/ 1228725 w 1228725"/>
              <a:gd name="connsiteY3" fmla="*/ 85725 h 1698625"/>
              <a:gd name="connsiteX4" fmla="*/ 1228725 w 1228725"/>
              <a:gd name="connsiteY4" fmla="*/ 85725 h 16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1698625">
                <a:moveTo>
                  <a:pt x="0" y="1676400"/>
                </a:moveTo>
                <a:cubicBezTo>
                  <a:pt x="235744" y="1687512"/>
                  <a:pt x="471488" y="1698625"/>
                  <a:pt x="590550" y="1457325"/>
                </a:cubicBezTo>
                <a:cubicBezTo>
                  <a:pt x="709613" y="1216025"/>
                  <a:pt x="608013" y="457200"/>
                  <a:pt x="714375" y="228600"/>
                </a:cubicBezTo>
                <a:cubicBezTo>
                  <a:pt x="820738" y="0"/>
                  <a:pt x="1228725" y="85725"/>
                  <a:pt x="1228725" y="85725"/>
                </a:cubicBezTo>
                <a:lnTo>
                  <a:pt x="1228725" y="85725"/>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任意多边形 13"/>
          <p:cNvSpPr/>
          <p:nvPr/>
        </p:nvSpPr>
        <p:spPr>
          <a:xfrm>
            <a:off x="2588146" y="2915097"/>
            <a:ext cx="1047750" cy="987424"/>
          </a:xfrm>
          <a:custGeom>
            <a:avLst/>
            <a:gdLst>
              <a:gd name="connsiteX0" fmla="*/ 1047750 w 1047750"/>
              <a:gd name="connsiteY0" fmla="*/ 874712 h 987424"/>
              <a:gd name="connsiteX1" fmla="*/ 542925 w 1047750"/>
              <a:gd name="connsiteY1" fmla="*/ 865187 h 987424"/>
              <a:gd name="connsiteX2" fmla="*/ 333375 w 1047750"/>
              <a:gd name="connsiteY2" fmla="*/ 141287 h 987424"/>
              <a:gd name="connsiteX3" fmla="*/ 0 w 1047750"/>
              <a:gd name="connsiteY3" fmla="*/ 17462 h 987424"/>
              <a:gd name="connsiteX4" fmla="*/ 0 w 1047750"/>
              <a:gd name="connsiteY4" fmla="*/ 17462 h 987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987424">
                <a:moveTo>
                  <a:pt x="1047750" y="874712"/>
                </a:moveTo>
                <a:cubicBezTo>
                  <a:pt x="854868" y="931068"/>
                  <a:pt x="661987" y="987424"/>
                  <a:pt x="542925" y="865187"/>
                </a:cubicBezTo>
                <a:cubicBezTo>
                  <a:pt x="423863" y="742950"/>
                  <a:pt x="423863" y="282575"/>
                  <a:pt x="333375" y="141287"/>
                </a:cubicBezTo>
                <a:cubicBezTo>
                  <a:pt x="242888" y="0"/>
                  <a:pt x="0" y="17462"/>
                  <a:pt x="0" y="17462"/>
                </a:cubicBezTo>
                <a:lnTo>
                  <a:pt x="0" y="17462"/>
                </a:lnTo>
              </a:path>
            </a:pathLst>
          </a:custGeom>
          <a:noFill/>
          <a:ln w="28575">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rgbClr val="008000"/>
              </a:solidFill>
            </a:endParaRPr>
          </a:p>
        </p:txBody>
      </p:sp>
      <p:grpSp>
        <p:nvGrpSpPr>
          <p:cNvPr id="20" name="组合 19"/>
          <p:cNvGrpSpPr/>
          <p:nvPr/>
        </p:nvGrpSpPr>
        <p:grpSpPr>
          <a:xfrm>
            <a:off x="3491880" y="2794620"/>
            <a:ext cx="1584176" cy="1498476"/>
            <a:chOff x="3491880" y="2794620"/>
            <a:chExt cx="1584176" cy="1498476"/>
          </a:xfrm>
        </p:grpSpPr>
        <p:pic>
          <p:nvPicPr>
            <p:cNvPr id="18" name="图片 17" descr="timg (1).jpg"/>
            <p:cNvPicPr>
              <a:picLocks noChangeAspect="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blip>
            <a:srcRect b="3910"/>
            <a:stretch>
              <a:fillRect/>
            </a:stretch>
          </p:blipFill>
          <p:spPr>
            <a:xfrm>
              <a:off x="3491880" y="2794620"/>
              <a:ext cx="1443578" cy="1498476"/>
            </a:xfrm>
            <a:prstGeom prst="rect">
              <a:avLst/>
            </a:prstGeom>
          </p:spPr>
        </p:pic>
        <p:sp>
          <p:nvSpPr>
            <p:cNvPr id="19" name="TextBox 18"/>
            <p:cNvSpPr txBox="1"/>
            <p:nvPr/>
          </p:nvSpPr>
          <p:spPr>
            <a:xfrm>
              <a:off x="3563888" y="3717032"/>
              <a:ext cx="1512168" cy="400110"/>
            </a:xfrm>
            <a:prstGeom prst="rect">
              <a:avLst/>
            </a:prstGeom>
            <a:noFill/>
          </p:spPr>
          <p:txBody>
            <a:bodyPr wrap="square" rtlCol="0">
              <a:spAutoFit/>
            </a:bodyPr>
            <a:lstStyle/>
            <a:p>
              <a:r>
                <a:rPr lang="zh-CN" altLang="en-US" sz="2000" b="1" dirty="0" smtClean="0">
                  <a:latin typeface="黑体" pitchFamily="49" charset="-122"/>
                  <a:ea typeface="黑体" pitchFamily="49" charset="-122"/>
                </a:rPr>
                <a:t>西欧庄园</a:t>
              </a:r>
              <a:endParaRPr lang="zh-CN" altLang="en-US" sz="2000" b="1" dirty="0">
                <a:latin typeface="黑体" pitchFamily="49" charset="-122"/>
                <a:ea typeface="黑体" pitchFamily="49" charset="-122"/>
              </a:endParaRPr>
            </a:p>
          </p:txBody>
        </p:sp>
      </p:grpSp>
      <p:grpSp>
        <p:nvGrpSpPr>
          <p:cNvPr id="25" name="组合 24"/>
          <p:cNvGrpSpPr/>
          <p:nvPr/>
        </p:nvGrpSpPr>
        <p:grpSpPr>
          <a:xfrm>
            <a:off x="5436096" y="2204864"/>
            <a:ext cx="936104" cy="504056"/>
            <a:chOff x="5436096" y="2204864"/>
            <a:chExt cx="936104" cy="504056"/>
          </a:xfrm>
        </p:grpSpPr>
        <p:sp>
          <p:nvSpPr>
            <p:cNvPr id="15" name="六边形 14"/>
            <p:cNvSpPr/>
            <p:nvPr/>
          </p:nvSpPr>
          <p:spPr>
            <a:xfrm>
              <a:off x="5436096" y="2204864"/>
              <a:ext cx="648072" cy="504056"/>
            </a:xfrm>
            <a:prstGeom prst="hexagon">
              <a:avLst/>
            </a:prstGeom>
            <a:solidFill>
              <a:srgbClr val="00009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21" name="TextBox 20"/>
            <p:cNvSpPr txBox="1"/>
            <p:nvPr/>
          </p:nvSpPr>
          <p:spPr>
            <a:xfrm>
              <a:off x="5436096" y="2267580"/>
              <a:ext cx="936104" cy="369332"/>
            </a:xfrm>
            <a:prstGeom prst="rect">
              <a:avLst/>
            </a:prstGeom>
            <a:noFill/>
          </p:spPr>
          <p:txBody>
            <a:bodyPr wrap="square" rtlCol="0">
              <a:spAutoFit/>
            </a:bodyPr>
            <a:lstStyle/>
            <a:p>
              <a:r>
                <a:rPr lang="zh-CN" altLang="en-US" b="1" dirty="0" smtClean="0">
                  <a:solidFill>
                    <a:schemeClr val="bg1"/>
                  </a:solidFill>
                </a:rPr>
                <a:t>人员</a:t>
              </a:r>
              <a:endParaRPr lang="zh-CN" altLang="en-US" b="1" dirty="0">
                <a:solidFill>
                  <a:schemeClr val="bg1"/>
                </a:solidFill>
              </a:endParaRPr>
            </a:p>
          </p:txBody>
        </p:sp>
      </p:grpSp>
      <p:grpSp>
        <p:nvGrpSpPr>
          <p:cNvPr id="24" name="组合 23"/>
          <p:cNvGrpSpPr/>
          <p:nvPr/>
        </p:nvGrpSpPr>
        <p:grpSpPr>
          <a:xfrm>
            <a:off x="5796136" y="5157192"/>
            <a:ext cx="936104" cy="504056"/>
            <a:chOff x="5796136" y="5157192"/>
            <a:chExt cx="936104" cy="504056"/>
          </a:xfrm>
        </p:grpSpPr>
        <p:sp>
          <p:nvSpPr>
            <p:cNvPr id="22" name="六边形 21"/>
            <p:cNvSpPr/>
            <p:nvPr/>
          </p:nvSpPr>
          <p:spPr>
            <a:xfrm>
              <a:off x="5796136" y="5157192"/>
              <a:ext cx="648072" cy="504056"/>
            </a:xfrm>
            <a:prstGeom prst="hexagon">
              <a:avLst/>
            </a:prstGeom>
            <a:solidFill>
              <a:srgbClr val="FF0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23" name="TextBox 22"/>
            <p:cNvSpPr txBox="1"/>
            <p:nvPr/>
          </p:nvSpPr>
          <p:spPr>
            <a:xfrm>
              <a:off x="5796136" y="5219908"/>
              <a:ext cx="936104" cy="369332"/>
            </a:xfrm>
            <a:prstGeom prst="rect">
              <a:avLst/>
            </a:prstGeom>
            <a:noFill/>
          </p:spPr>
          <p:txBody>
            <a:bodyPr wrap="square" rtlCol="0">
              <a:spAutoFit/>
            </a:bodyPr>
            <a:lstStyle/>
            <a:p>
              <a:r>
                <a:rPr lang="zh-CN" altLang="en-US" b="1" dirty="0" smtClean="0">
                  <a:solidFill>
                    <a:schemeClr val="bg1"/>
                  </a:solidFill>
                </a:rPr>
                <a:t>土地</a:t>
              </a:r>
              <a:endParaRPr lang="zh-CN" altLang="en-US" b="1" dirty="0">
                <a:solidFill>
                  <a:schemeClr val="bg1"/>
                </a:solidFill>
              </a:endParaRPr>
            </a:p>
          </p:txBody>
        </p:sp>
      </p:grpSp>
      <p:grpSp>
        <p:nvGrpSpPr>
          <p:cNvPr id="28" name="组合 27"/>
          <p:cNvGrpSpPr/>
          <p:nvPr/>
        </p:nvGrpSpPr>
        <p:grpSpPr>
          <a:xfrm>
            <a:off x="1932484" y="2708920"/>
            <a:ext cx="936104" cy="504056"/>
            <a:chOff x="1763688" y="2852936"/>
            <a:chExt cx="936104" cy="504056"/>
          </a:xfrm>
        </p:grpSpPr>
        <p:sp>
          <p:nvSpPr>
            <p:cNvPr id="26" name="六边形 25"/>
            <p:cNvSpPr/>
            <p:nvPr/>
          </p:nvSpPr>
          <p:spPr>
            <a:xfrm>
              <a:off x="1763688" y="2852936"/>
              <a:ext cx="648072" cy="504056"/>
            </a:xfrm>
            <a:prstGeom prst="hexagon">
              <a:avLst/>
            </a:prstGeom>
            <a:solidFill>
              <a:srgbClr val="008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27" name="TextBox 26"/>
            <p:cNvSpPr txBox="1"/>
            <p:nvPr/>
          </p:nvSpPr>
          <p:spPr>
            <a:xfrm>
              <a:off x="1763688" y="2915652"/>
              <a:ext cx="936104" cy="369332"/>
            </a:xfrm>
            <a:prstGeom prst="rect">
              <a:avLst/>
            </a:prstGeom>
            <a:noFill/>
          </p:spPr>
          <p:txBody>
            <a:bodyPr wrap="square" rtlCol="0">
              <a:spAutoFit/>
            </a:bodyPr>
            <a:lstStyle/>
            <a:p>
              <a:r>
                <a:rPr lang="zh-CN" altLang="en-US" b="1" dirty="0" smtClean="0">
                  <a:solidFill>
                    <a:schemeClr val="bg1"/>
                  </a:solidFill>
                </a:rPr>
                <a:t>管理</a:t>
              </a:r>
              <a:endParaRPr lang="zh-CN" altLang="en-US" b="1" dirty="0">
                <a:solidFill>
                  <a:schemeClr val="bg1"/>
                </a:solidFill>
              </a:endParaRPr>
            </a:p>
          </p:txBody>
        </p:sp>
      </p:grpSp>
      <p:sp>
        <p:nvSpPr>
          <p:cNvPr id="29" name="任意多边形 28"/>
          <p:cNvSpPr/>
          <p:nvPr/>
        </p:nvSpPr>
        <p:spPr>
          <a:xfrm rot="689455" flipH="1" flipV="1">
            <a:off x="3169381" y="4068375"/>
            <a:ext cx="541521" cy="1154323"/>
          </a:xfrm>
          <a:custGeom>
            <a:avLst/>
            <a:gdLst>
              <a:gd name="connsiteX0" fmla="*/ 0 w 1228725"/>
              <a:gd name="connsiteY0" fmla="*/ 1676400 h 1698625"/>
              <a:gd name="connsiteX1" fmla="*/ 590550 w 1228725"/>
              <a:gd name="connsiteY1" fmla="*/ 1457325 h 1698625"/>
              <a:gd name="connsiteX2" fmla="*/ 714375 w 1228725"/>
              <a:gd name="connsiteY2" fmla="*/ 228600 h 1698625"/>
              <a:gd name="connsiteX3" fmla="*/ 1228725 w 1228725"/>
              <a:gd name="connsiteY3" fmla="*/ 85725 h 1698625"/>
              <a:gd name="connsiteX4" fmla="*/ 1228725 w 1228725"/>
              <a:gd name="connsiteY4" fmla="*/ 85725 h 16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1698625">
                <a:moveTo>
                  <a:pt x="0" y="1676400"/>
                </a:moveTo>
                <a:cubicBezTo>
                  <a:pt x="235744" y="1687512"/>
                  <a:pt x="471488" y="1698625"/>
                  <a:pt x="590550" y="1457325"/>
                </a:cubicBezTo>
                <a:cubicBezTo>
                  <a:pt x="709613" y="1216025"/>
                  <a:pt x="608013" y="457200"/>
                  <a:pt x="714375" y="228600"/>
                </a:cubicBezTo>
                <a:cubicBezTo>
                  <a:pt x="820738" y="0"/>
                  <a:pt x="1228725" y="85725"/>
                  <a:pt x="1228725" y="85725"/>
                </a:cubicBezTo>
                <a:lnTo>
                  <a:pt x="1228725" y="85725"/>
                </a:lnTo>
              </a:path>
            </a:pathLst>
          </a:custGeom>
          <a:noFill/>
          <a:ln w="28575">
            <a:solidFill>
              <a:srgbClr val="9933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30" name="组合 29"/>
          <p:cNvGrpSpPr/>
          <p:nvPr/>
        </p:nvGrpSpPr>
        <p:grpSpPr>
          <a:xfrm>
            <a:off x="2627784" y="4869160"/>
            <a:ext cx="792088" cy="504056"/>
            <a:chOff x="1763688" y="2852936"/>
            <a:chExt cx="1376623" cy="504056"/>
          </a:xfrm>
        </p:grpSpPr>
        <p:sp>
          <p:nvSpPr>
            <p:cNvPr id="31" name="六边形 30"/>
            <p:cNvSpPr/>
            <p:nvPr/>
          </p:nvSpPr>
          <p:spPr>
            <a:xfrm>
              <a:off x="1763688" y="2852936"/>
              <a:ext cx="1101298" cy="504056"/>
            </a:xfrm>
            <a:prstGeom prst="hexagon">
              <a:avLst/>
            </a:prstGeom>
            <a:solidFill>
              <a:srgbClr val="99336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32" name="TextBox 31"/>
            <p:cNvSpPr txBox="1"/>
            <p:nvPr/>
          </p:nvSpPr>
          <p:spPr>
            <a:xfrm>
              <a:off x="1763688" y="2915652"/>
              <a:ext cx="1376623" cy="369332"/>
            </a:xfrm>
            <a:prstGeom prst="rect">
              <a:avLst/>
            </a:prstGeom>
            <a:noFill/>
          </p:spPr>
          <p:txBody>
            <a:bodyPr wrap="square" rtlCol="0">
              <a:spAutoFit/>
            </a:bodyPr>
            <a:lstStyle/>
            <a:p>
              <a:r>
                <a:rPr lang="zh-CN" altLang="en-US" b="1" dirty="0" smtClean="0">
                  <a:solidFill>
                    <a:schemeClr val="bg1"/>
                  </a:solidFill>
                </a:rPr>
                <a:t>关系</a:t>
              </a:r>
              <a:endParaRPr lang="zh-CN" altLang="en-US" b="1" dirty="0">
                <a:solidFill>
                  <a:schemeClr val="bg1"/>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1" nodeType="click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22" presetClass="entr" presetSubtype="4"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500"/>
                                        <p:tgtEl>
                                          <p:spTgt spid="2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500"/>
                                        <p:tgtEl>
                                          <p:spTgt spid="13"/>
                                        </p:tgtEl>
                                      </p:cBhvr>
                                    </p:animEffect>
                                  </p:childTnLst>
                                </p:cTn>
                              </p:par>
                            </p:childTnLst>
                          </p:cTn>
                        </p:par>
                        <p:par>
                          <p:cTn id="29" fill="hold">
                            <p:stCondLst>
                              <p:cond delay="500"/>
                            </p:stCondLst>
                            <p:childTnLst>
                              <p:par>
                                <p:cTn id="30" presetID="22" presetClass="entr" presetSubtype="8"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up)">
                                      <p:cBhvr>
                                        <p:cTn id="37" dur="500"/>
                                        <p:tgtEl>
                                          <p:spTgt spid="29"/>
                                        </p:tgtEl>
                                      </p:cBhvr>
                                    </p:animEffect>
                                  </p:childTnLst>
                                </p:cTn>
                              </p:par>
                            </p:childTnLst>
                          </p:cTn>
                        </p:par>
                        <p:par>
                          <p:cTn id="38" fill="hold">
                            <p:stCondLst>
                              <p:cond delay="500"/>
                            </p:stCondLst>
                            <p:childTnLst>
                              <p:par>
                                <p:cTn id="39" presetID="22" presetClass="entr" presetSubtype="4"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down)">
                                      <p:cBhvr>
                                        <p:cTn id="41" dur="500"/>
                                        <p:tgtEl>
                                          <p:spTgt spid="30"/>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down)">
                                      <p:cBhvr>
                                        <p:cTn id="46" dur="500"/>
                                        <p:tgtEl>
                                          <p:spTgt spid="14"/>
                                        </p:tgtEl>
                                      </p:cBhvr>
                                    </p:animEffect>
                                  </p:childTnLst>
                                </p:cTn>
                              </p:par>
                            </p:childTnLst>
                          </p:cTn>
                        </p:par>
                        <p:par>
                          <p:cTn id="47" fill="hold">
                            <p:stCondLst>
                              <p:cond delay="500"/>
                            </p:stCondLst>
                            <p:childTnLst>
                              <p:par>
                                <p:cTn id="48" presetID="22" presetClass="entr" presetSubtype="4" fill="hold"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down)">
                                      <p:cBhvr>
                                        <p:cTn id="5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7" grpId="1"/>
      <p:bldP spid="12" grpId="0" animBg="1"/>
      <p:bldP spid="13" grpId="0" animBg="1"/>
      <p:bldP spid="14" grpId="0" animBg="1"/>
      <p:bldP spid="2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任意多边形 40"/>
          <p:cNvSpPr/>
          <p:nvPr/>
        </p:nvSpPr>
        <p:spPr>
          <a:xfrm rot="689455" flipH="1" flipV="1">
            <a:off x="3169381" y="4068375"/>
            <a:ext cx="541521" cy="1154323"/>
          </a:xfrm>
          <a:custGeom>
            <a:avLst/>
            <a:gdLst>
              <a:gd name="connsiteX0" fmla="*/ 0 w 1228725"/>
              <a:gd name="connsiteY0" fmla="*/ 1676400 h 1698625"/>
              <a:gd name="connsiteX1" fmla="*/ 590550 w 1228725"/>
              <a:gd name="connsiteY1" fmla="*/ 1457325 h 1698625"/>
              <a:gd name="connsiteX2" fmla="*/ 714375 w 1228725"/>
              <a:gd name="connsiteY2" fmla="*/ 228600 h 1698625"/>
              <a:gd name="connsiteX3" fmla="*/ 1228725 w 1228725"/>
              <a:gd name="connsiteY3" fmla="*/ 85725 h 1698625"/>
              <a:gd name="connsiteX4" fmla="*/ 1228725 w 1228725"/>
              <a:gd name="connsiteY4" fmla="*/ 85725 h 16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1698625">
                <a:moveTo>
                  <a:pt x="0" y="1676400"/>
                </a:moveTo>
                <a:cubicBezTo>
                  <a:pt x="235744" y="1687512"/>
                  <a:pt x="471488" y="1698625"/>
                  <a:pt x="590550" y="1457325"/>
                </a:cubicBezTo>
                <a:cubicBezTo>
                  <a:pt x="709613" y="1216025"/>
                  <a:pt x="608013" y="457200"/>
                  <a:pt x="714375" y="228600"/>
                </a:cubicBezTo>
                <a:cubicBezTo>
                  <a:pt x="820738" y="0"/>
                  <a:pt x="1228725" y="85725"/>
                  <a:pt x="1228725" y="85725"/>
                </a:cubicBezTo>
                <a:lnTo>
                  <a:pt x="1228725" y="85725"/>
                </a:lnTo>
              </a:path>
            </a:pathLst>
          </a:custGeom>
          <a:noFill/>
          <a:ln w="28575">
            <a:solidFill>
              <a:srgbClr val="993366"/>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42" name="组合 41"/>
          <p:cNvGrpSpPr/>
          <p:nvPr/>
        </p:nvGrpSpPr>
        <p:grpSpPr>
          <a:xfrm>
            <a:off x="2627784" y="4869160"/>
            <a:ext cx="792088" cy="504056"/>
            <a:chOff x="1763688" y="2852936"/>
            <a:chExt cx="1376623" cy="504056"/>
          </a:xfrm>
        </p:grpSpPr>
        <p:sp>
          <p:nvSpPr>
            <p:cNvPr id="43" name="六边形 42"/>
            <p:cNvSpPr/>
            <p:nvPr/>
          </p:nvSpPr>
          <p:spPr>
            <a:xfrm>
              <a:off x="1763688" y="2852936"/>
              <a:ext cx="1101298" cy="504056"/>
            </a:xfrm>
            <a:prstGeom prst="hexagon">
              <a:avLst/>
            </a:prstGeom>
            <a:solidFill>
              <a:srgbClr val="99336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44" name="TextBox 43"/>
            <p:cNvSpPr txBox="1"/>
            <p:nvPr/>
          </p:nvSpPr>
          <p:spPr>
            <a:xfrm>
              <a:off x="1763688" y="2915652"/>
              <a:ext cx="1376623" cy="369332"/>
            </a:xfrm>
            <a:prstGeom prst="rect">
              <a:avLst/>
            </a:prstGeom>
            <a:noFill/>
          </p:spPr>
          <p:txBody>
            <a:bodyPr wrap="square" rtlCol="0">
              <a:spAutoFit/>
            </a:bodyPr>
            <a:lstStyle/>
            <a:p>
              <a:r>
                <a:rPr lang="zh-CN" altLang="en-US" b="1" dirty="0" smtClean="0">
                  <a:solidFill>
                    <a:schemeClr val="bg1"/>
                  </a:solidFill>
                </a:rPr>
                <a:t>关系</a:t>
              </a:r>
              <a:endParaRPr lang="zh-CN" altLang="en-US" b="1" dirty="0">
                <a:solidFill>
                  <a:schemeClr val="bg1"/>
                </a:solidFill>
              </a:endParaRPr>
            </a:p>
          </p:txBody>
        </p:sp>
      </p:grpSp>
      <p:sp>
        <p:nvSpPr>
          <p:cNvPr id="2" name="TextBox 1"/>
          <p:cNvSpPr txBox="1"/>
          <p:nvPr/>
        </p:nvSpPr>
        <p:spPr>
          <a:xfrm>
            <a:off x="539552" y="620688"/>
            <a:ext cx="3600400" cy="52322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800" b="1" dirty="0" smtClean="0">
                <a:solidFill>
                  <a:srgbClr val="C00000"/>
                </a:solidFill>
              </a:rPr>
              <a:t>思维导图：西欧庄园</a:t>
            </a:r>
            <a:endParaRPr lang="zh-CN" altLang="en-US" sz="2800" b="1" dirty="0">
              <a:solidFill>
                <a:srgbClr val="C00000"/>
              </a:solidFill>
            </a:endParaRPr>
          </a:p>
        </p:txBody>
      </p:sp>
      <p:sp>
        <p:nvSpPr>
          <p:cNvPr id="3" name="TextBox 2"/>
          <p:cNvSpPr txBox="1"/>
          <p:nvPr/>
        </p:nvSpPr>
        <p:spPr>
          <a:xfrm>
            <a:off x="251520" y="87015"/>
            <a:ext cx="4176464" cy="461665"/>
          </a:xfrm>
          <a:prstGeom prst="rect">
            <a:avLst/>
          </a:prstGeom>
          <a:noFill/>
        </p:spPr>
        <p:txBody>
          <a:bodyPr wrap="square" rtlCol="0">
            <a:spAutoFit/>
          </a:bodyPr>
          <a:lstStyle/>
          <a:p>
            <a:r>
              <a:rPr lang="zh-CN" altLang="en-US" sz="2400" b="1" dirty="0" smtClean="0">
                <a:solidFill>
                  <a:srgbClr val="FFFF00"/>
                </a:solidFill>
                <a:latin typeface="微软雅黑" pitchFamily="34" charset="-122"/>
                <a:ea typeface="微软雅黑" pitchFamily="34" charset="-122"/>
              </a:rPr>
              <a:t>第</a:t>
            </a:r>
            <a:r>
              <a:rPr lang="en-US" altLang="zh-CN" sz="2400" b="1" dirty="0" smtClean="0">
                <a:solidFill>
                  <a:srgbClr val="FFFF00"/>
                </a:solidFill>
                <a:latin typeface="微软雅黑" pitchFamily="34" charset="-122"/>
                <a:ea typeface="微软雅黑" pitchFamily="34" charset="-122"/>
              </a:rPr>
              <a:t>8</a:t>
            </a:r>
            <a:r>
              <a:rPr lang="zh-CN" altLang="en-US" sz="2400" b="1" dirty="0" smtClean="0">
                <a:solidFill>
                  <a:srgbClr val="FFFF00"/>
                </a:solidFill>
                <a:latin typeface="微软雅黑" pitchFamily="34" charset="-122"/>
                <a:ea typeface="微软雅黑" pitchFamily="34" charset="-122"/>
              </a:rPr>
              <a:t>课 西欧庄园</a:t>
            </a:r>
            <a:endParaRPr lang="zh-CN" altLang="en-US" sz="2400" b="1" dirty="0">
              <a:solidFill>
                <a:srgbClr val="FFFF00"/>
              </a:solidFill>
              <a:latin typeface="微软雅黑" pitchFamily="34" charset="-122"/>
              <a:ea typeface="微软雅黑" pitchFamily="34" charset="-122"/>
            </a:endParaRPr>
          </a:p>
        </p:txBody>
      </p:sp>
      <p:sp>
        <p:nvSpPr>
          <p:cNvPr id="6" name="TextBox 5"/>
          <p:cNvSpPr txBox="1"/>
          <p:nvPr/>
        </p:nvSpPr>
        <p:spPr>
          <a:xfrm>
            <a:off x="683568" y="1268760"/>
            <a:ext cx="3240360" cy="461665"/>
          </a:xfrm>
          <a:prstGeom prst="rect">
            <a:avLst/>
          </a:prstGeom>
          <a:noFill/>
        </p:spPr>
        <p:txBody>
          <a:bodyPr wrap="square" rtlCol="0">
            <a:spAutoFit/>
          </a:bodyPr>
          <a:lstStyle/>
          <a:p>
            <a:r>
              <a:rPr lang="zh-CN" altLang="en-US" sz="2400" b="1" dirty="0" smtClean="0">
                <a:solidFill>
                  <a:srgbClr val="000099"/>
                </a:solidFill>
              </a:rPr>
              <a:t>使用联想：</a:t>
            </a:r>
            <a:endParaRPr lang="zh-CN" altLang="en-US" sz="2400" b="1" dirty="0">
              <a:solidFill>
                <a:srgbClr val="000099"/>
              </a:solidFill>
            </a:endParaRPr>
          </a:p>
        </p:txBody>
      </p:sp>
      <p:sp>
        <p:nvSpPr>
          <p:cNvPr id="7" name="TextBox 6"/>
          <p:cNvSpPr txBox="1"/>
          <p:nvPr/>
        </p:nvSpPr>
        <p:spPr>
          <a:xfrm>
            <a:off x="3131840" y="1196752"/>
            <a:ext cx="5040560" cy="954107"/>
          </a:xfrm>
          <a:prstGeom prst="rect">
            <a:avLst/>
          </a:prstGeom>
          <a:noFill/>
        </p:spPr>
        <p:txBody>
          <a:bodyPr wrap="square" rtlCol="0">
            <a:spAutoFit/>
          </a:bodyPr>
          <a:lstStyle/>
          <a:p>
            <a:r>
              <a:rPr lang="zh-CN" altLang="en-US" sz="2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rPr>
              <a:t>第二层级：每一方面的具体情况是怎样的呢？</a:t>
            </a:r>
            <a:endParaRPr lang="en-US" altLang="zh-CN" sz="2800" b="1" dirty="0" smtClean="0">
              <a:ln w="12700">
                <a:solidFill>
                  <a:schemeClr val="tx2">
                    <a:satMod val="155000"/>
                  </a:schemeClr>
                </a:solidFill>
                <a:prstDash val="solid"/>
              </a:ln>
              <a:solidFill>
                <a:srgbClr val="FF0000"/>
              </a:solidFill>
              <a:effectLst>
                <a:outerShdw blurRad="41275" dist="20320" dir="1800000" algn="tl" rotWithShape="0">
                  <a:srgbClr val="000000">
                    <a:alpha val="40000"/>
                  </a:srgbClr>
                </a:outerShdw>
              </a:effectLst>
            </a:endParaRPr>
          </a:p>
        </p:txBody>
      </p:sp>
      <p:sp>
        <p:nvSpPr>
          <p:cNvPr id="12" name="任意多边形 11"/>
          <p:cNvSpPr/>
          <p:nvPr/>
        </p:nvSpPr>
        <p:spPr>
          <a:xfrm>
            <a:off x="4788023" y="2348880"/>
            <a:ext cx="648073" cy="1554609"/>
          </a:xfrm>
          <a:custGeom>
            <a:avLst/>
            <a:gdLst>
              <a:gd name="connsiteX0" fmla="*/ 0 w 1228725"/>
              <a:gd name="connsiteY0" fmla="*/ 1676400 h 1698625"/>
              <a:gd name="connsiteX1" fmla="*/ 590550 w 1228725"/>
              <a:gd name="connsiteY1" fmla="*/ 1457325 h 1698625"/>
              <a:gd name="connsiteX2" fmla="*/ 714375 w 1228725"/>
              <a:gd name="connsiteY2" fmla="*/ 228600 h 1698625"/>
              <a:gd name="connsiteX3" fmla="*/ 1228725 w 1228725"/>
              <a:gd name="connsiteY3" fmla="*/ 85725 h 1698625"/>
              <a:gd name="connsiteX4" fmla="*/ 1228725 w 1228725"/>
              <a:gd name="connsiteY4" fmla="*/ 85725 h 16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1698625">
                <a:moveTo>
                  <a:pt x="0" y="1676400"/>
                </a:moveTo>
                <a:cubicBezTo>
                  <a:pt x="235744" y="1687512"/>
                  <a:pt x="471488" y="1698625"/>
                  <a:pt x="590550" y="1457325"/>
                </a:cubicBezTo>
                <a:cubicBezTo>
                  <a:pt x="709613" y="1216025"/>
                  <a:pt x="608013" y="457200"/>
                  <a:pt x="714375" y="228600"/>
                </a:cubicBezTo>
                <a:cubicBezTo>
                  <a:pt x="820738" y="0"/>
                  <a:pt x="1228725" y="85725"/>
                  <a:pt x="1228725" y="85725"/>
                </a:cubicBezTo>
                <a:lnTo>
                  <a:pt x="1228725" y="85725"/>
                </a:lnTo>
              </a:path>
            </a:pathLst>
          </a:custGeom>
          <a:ln w="28575">
            <a:solidFill>
              <a:srgbClr val="0000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任意多边形 12"/>
          <p:cNvSpPr/>
          <p:nvPr/>
        </p:nvSpPr>
        <p:spPr>
          <a:xfrm flipV="1">
            <a:off x="4932040" y="4055888"/>
            <a:ext cx="864097" cy="1389335"/>
          </a:xfrm>
          <a:custGeom>
            <a:avLst/>
            <a:gdLst>
              <a:gd name="connsiteX0" fmla="*/ 0 w 1228725"/>
              <a:gd name="connsiteY0" fmla="*/ 1676400 h 1698625"/>
              <a:gd name="connsiteX1" fmla="*/ 590550 w 1228725"/>
              <a:gd name="connsiteY1" fmla="*/ 1457325 h 1698625"/>
              <a:gd name="connsiteX2" fmla="*/ 714375 w 1228725"/>
              <a:gd name="connsiteY2" fmla="*/ 228600 h 1698625"/>
              <a:gd name="connsiteX3" fmla="*/ 1228725 w 1228725"/>
              <a:gd name="connsiteY3" fmla="*/ 85725 h 1698625"/>
              <a:gd name="connsiteX4" fmla="*/ 1228725 w 1228725"/>
              <a:gd name="connsiteY4" fmla="*/ 85725 h 1698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8725" h="1698625">
                <a:moveTo>
                  <a:pt x="0" y="1676400"/>
                </a:moveTo>
                <a:cubicBezTo>
                  <a:pt x="235744" y="1687512"/>
                  <a:pt x="471488" y="1698625"/>
                  <a:pt x="590550" y="1457325"/>
                </a:cubicBezTo>
                <a:cubicBezTo>
                  <a:pt x="709613" y="1216025"/>
                  <a:pt x="608013" y="457200"/>
                  <a:pt x="714375" y="228600"/>
                </a:cubicBezTo>
                <a:cubicBezTo>
                  <a:pt x="820738" y="0"/>
                  <a:pt x="1228725" y="85725"/>
                  <a:pt x="1228725" y="85725"/>
                </a:cubicBezTo>
                <a:lnTo>
                  <a:pt x="1228725" y="85725"/>
                </a:lnTo>
              </a:path>
            </a:pathLst>
          </a:cu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任意多边形 13"/>
          <p:cNvSpPr/>
          <p:nvPr/>
        </p:nvSpPr>
        <p:spPr>
          <a:xfrm>
            <a:off x="2588146" y="2924389"/>
            <a:ext cx="1047750" cy="987424"/>
          </a:xfrm>
          <a:custGeom>
            <a:avLst/>
            <a:gdLst>
              <a:gd name="connsiteX0" fmla="*/ 1047750 w 1047750"/>
              <a:gd name="connsiteY0" fmla="*/ 874712 h 987424"/>
              <a:gd name="connsiteX1" fmla="*/ 542925 w 1047750"/>
              <a:gd name="connsiteY1" fmla="*/ 865187 h 987424"/>
              <a:gd name="connsiteX2" fmla="*/ 333375 w 1047750"/>
              <a:gd name="connsiteY2" fmla="*/ 141287 h 987424"/>
              <a:gd name="connsiteX3" fmla="*/ 0 w 1047750"/>
              <a:gd name="connsiteY3" fmla="*/ 17462 h 987424"/>
              <a:gd name="connsiteX4" fmla="*/ 0 w 1047750"/>
              <a:gd name="connsiteY4" fmla="*/ 17462 h 987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7750" h="987424">
                <a:moveTo>
                  <a:pt x="1047750" y="874712"/>
                </a:moveTo>
                <a:cubicBezTo>
                  <a:pt x="854868" y="931068"/>
                  <a:pt x="661987" y="987424"/>
                  <a:pt x="542925" y="865187"/>
                </a:cubicBezTo>
                <a:cubicBezTo>
                  <a:pt x="423863" y="742950"/>
                  <a:pt x="423863" y="282575"/>
                  <a:pt x="333375" y="141287"/>
                </a:cubicBezTo>
                <a:cubicBezTo>
                  <a:pt x="242888" y="0"/>
                  <a:pt x="0" y="17462"/>
                  <a:pt x="0" y="17462"/>
                </a:cubicBezTo>
                <a:lnTo>
                  <a:pt x="0" y="17462"/>
                </a:lnTo>
              </a:path>
            </a:pathLst>
          </a:custGeom>
          <a:noFill/>
          <a:ln w="28575">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solidFill>
                <a:srgbClr val="008000"/>
              </a:solidFill>
            </a:endParaRPr>
          </a:p>
        </p:txBody>
      </p:sp>
      <p:grpSp>
        <p:nvGrpSpPr>
          <p:cNvPr id="4" name="组合 19"/>
          <p:cNvGrpSpPr/>
          <p:nvPr/>
        </p:nvGrpSpPr>
        <p:grpSpPr>
          <a:xfrm>
            <a:off x="3491880" y="2794620"/>
            <a:ext cx="1584176" cy="1498476"/>
            <a:chOff x="3491880" y="2794620"/>
            <a:chExt cx="1584176" cy="1498476"/>
          </a:xfrm>
        </p:grpSpPr>
        <p:pic>
          <p:nvPicPr>
            <p:cNvPr id="18" name="图片 17" descr="timg (1).jpg"/>
            <p:cNvPicPr>
              <a:picLocks noChangeAspect="1"/>
            </p:cNvPicPr>
            <p:nvPr/>
          </p:nvPicPr>
          <p:blipFill>
            <a:blip r:embed="rId2" cstate="print">
              <a:clrChange>
                <a:clrFrom>
                  <a:srgbClr val="FFFFFF"/>
                </a:clrFrom>
                <a:clrTo>
                  <a:srgbClr val="FFFFFF">
                    <a:alpha val="0"/>
                  </a:srgbClr>
                </a:clrTo>
              </a:clrChange>
              <a:duotone>
                <a:schemeClr val="accent2">
                  <a:shade val="45000"/>
                  <a:satMod val="135000"/>
                </a:schemeClr>
                <a:prstClr val="white"/>
              </a:duotone>
            </a:blip>
            <a:srcRect b="3910"/>
            <a:stretch>
              <a:fillRect/>
            </a:stretch>
          </p:blipFill>
          <p:spPr>
            <a:xfrm>
              <a:off x="3491880" y="2794620"/>
              <a:ext cx="1443578" cy="1498476"/>
            </a:xfrm>
            <a:prstGeom prst="rect">
              <a:avLst/>
            </a:prstGeom>
          </p:spPr>
        </p:pic>
        <p:sp>
          <p:nvSpPr>
            <p:cNvPr id="19" name="TextBox 18"/>
            <p:cNvSpPr txBox="1"/>
            <p:nvPr/>
          </p:nvSpPr>
          <p:spPr>
            <a:xfrm>
              <a:off x="3563888" y="3717032"/>
              <a:ext cx="1512168" cy="400110"/>
            </a:xfrm>
            <a:prstGeom prst="rect">
              <a:avLst/>
            </a:prstGeom>
            <a:noFill/>
          </p:spPr>
          <p:txBody>
            <a:bodyPr wrap="square" rtlCol="0">
              <a:spAutoFit/>
            </a:bodyPr>
            <a:lstStyle/>
            <a:p>
              <a:r>
                <a:rPr lang="zh-CN" altLang="en-US" sz="2000" b="1" dirty="0" smtClean="0">
                  <a:latin typeface="黑体" pitchFamily="49" charset="-122"/>
                  <a:ea typeface="黑体" pitchFamily="49" charset="-122"/>
                </a:rPr>
                <a:t>西欧庄园</a:t>
              </a:r>
              <a:endParaRPr lang="zh-CN" altLang="en-US" sz="2000" b="1" dirty="0">
                <a:latin typeface="黑体" pitchFamily="49" charset="-122"/>
                <a:ea typeface="黑体" pitchFamily="49" charset="-122"/>
              </a:endParaRPr>
            </a:p>
          </p:txBody>
        </p:sp>
      </p:grpSp>
      <p:grpSp>
        <p:nvGrpSpPr>
          <p:cNvPr id="5" name="组合 24"/>
          <p:cNvGrpSpPr/>
          <p:nvPr/>
        </p:nvGrpSpPr>
        <p:grpSpPr>
          <a:xfrm>
            <a:off x="5436096" y="2204864"/>
            <a:ext cx="936104" cy="504056"/>
            <a:chOff x="5436096" y="2204864"/>
            <a:chExt cx="936104" cy="504056"/>
          </a:xfrm>
        </p:grpSpPr>
        <p:sp>
          <p:nvSpPr>
            <p:cNvPr id="15" name="六边形 14"/>
            <p:cNvSpPr/>
            <p:nvPr/>
          </p:nvSpPr>
          <p:spPr>
            <a:xfrm>
              <a:off x="5436096" y="2204864"/>
              <a:ext cx="648072" cy="504056"/>
            </a:xfrm>
            <a:prstGeom prst="hexagon">
              <a:avLst/>
            </a:prstGeom>
            <a:solidFill>
              <a:srgbClr val="000099"/>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21" name="TextBox 20"/>
            <p:cNvSpPr txBox="1"/>
            <p:nvPr/>
          </p:nvSpPr>
          <p:spPr>
            <a:xfrm>
              <a:off x="5436096" y="2267580"/>
              <a:ext cx="936104" cy="369332"/>
            </a:xfrm>
            <a:prstGeom prst="rect">
              <a:avLst/>
            </a:prstGeom>
            <a:noFill/>
          </p:spPr>
          <p:txBody>
            <a:bodyPr wrap="square" rtlCol="0">
              <a:spAutoFit/>
            </a:bodyPr>
            <a:lstStyle/>
            <a:p>
              <a:r>
                <a:rPr lang="zh-CN" altLang="en-US" b="1" dirty="0" smtClean="0">
                  <a:solidFill>
                    <a:schemeClr val="bg1"/>
                  </a:solidFill>
                </a:rPr>
                <a:t>人员</a:t>
              </a:r>
              <a:endParaRPr lang="zh-CN" altLang="en-US" b="1" dirty="0">
                <a:solidFill>
                  <a:schemeClr val="bg1"/>
                </a:solidFill>
              </a:endParaRPr>
            </a:p>
          </p:txBody>
        </p:sp>
      </p:grpSp>
      <p:grpSp>
        <p:nvGrpSpPr>
          <p:cNvPr id="8" name="组合 23"/>
          <p:cNvGrpSpPr/>
          <p:nvPr/>
        </p:nvGrpSpPr>
        <p:grpSpPr>
          <a:xfrm>
            <a:off x="5796136" y="5157192"/>
            <a:ext cx="936104" cy="504056"/>
            <a:chOff x="5796136" y="5157192"/>
            <a:chExt cx="936104" cy="504056"/>
          </a:xfrm>
        </p:grpSpPr>
        <p:sp>
          <p:nvSpPr>
            <p:cNvPr id="22" name="六边形 21"/>
            <p:cNvSpPr/>
            <p:nvPr/>
          </p:nvSpPr>
          <p:spPr>
            <a:xfrm>
              <a:off x="5796136" y="5157192"/>
              <a:ext cx="648072" cy="504056"/>
            </a:xfrm>
            <a:prstGeom prst="hexagon">
              <a:avLst/>
            </a:prstGeom>
            <a:solidFill>
              <a:srgbClr val="FF0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23" name="TextBox 22"/>
            <p:cNvSpPr txBox="1"/>
            <p:nvPr/>
          </p:nvSpPr>
          <p:spPr>
            <a:xfrm>
              <a:off x="5796136" y="5219908"/>
              <a:ext cx="936104" cy="369332"/>
            </a:xfrm>
            <a:prstGeom prst="rect">
              <a:avLst/>
            </a:prstGeom>
            <a:noFill/>
          </p:spPr>
          <p:txBody>
            <a:bodyPr wrap="square" rtlCol="0">
              <a:spAutoFit/>
            </a:bodyPr>
            <a:lstStyle/>
            <a:p>
              <a:r>
                <a:rPr lang="zh-CN" altLang="en-US" b="1" dirty="0" smtClean="0">
                  <a:solidFill>
                    <a:schemeClr val="bg1"/>
                  </a:solidFill>
                </a:rPr>
                <a:t>土地</a:t>
              </a:r>
              <a:endParaRPr lang="zh-CN" altLang="en-US" b="1" dirty="0">
                <a:solidFill>
                  <a:schemeClr val="bg1"/>
                </a:solidFill>
              </a:endParaRPr>
            </a:p>
          </p:txBody>
        </p:sp>
      </p:grpSp>
      <p:sp>
        <p:nvSpPr>
          <p:cNvPr id="26" name="六边形 25"/>
          <p:cNvSpPr/>
          <p:nvPr/>
        </p:nvSpPr>
        <p:spPr>
          <a:xfrm>
            <a:off x="1979712" y="2708920"/>
            <a:ext cx="648072" cy="504056"/>
          </a:xfrm>
          <a:prstGeom prst="hexagon">
            <a:avLst/>
          </a:prstGeom>
          <a:solidFill>
            <a:srgbClr val="008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b="1" dirty="0">
              <a:solidFill>
                <a:schemeClr val="bg1"/>
              </a:solidFill>
            </a:endParaRPr>
          </a:p>
        </p:txBody>
      </p:sp>
      <p:sp>
        <p:nvSpPr>
          <p:cNvPr id="27" name="TextBox 26"/>
          <p:cNvSpPr txBox="1"/>
          <p:nvPr/>
        </p:nvSpPr>
        <p:spPr>
          <a:xfrm>
            <a:off x="1979712" y="2780928"/>
            <a:ext cx="936104" cy="369332"/>
          </a:xfrm>
          <a:prstGeom prst="rect">
            <a:avLst/>
          </a:prstGeom>
          <a:noFill/>
        </p:spPr>
        <p:txBody>
          <a:bodyPr wrap="square" rtlCol="0">
            <a:spAutoFit/>
          </a:bodyPr>
          <a:lstStyle/>
          <a:p>
            <a:r>
              <a:rPr lang="zh-CN" altLang="en-US" b="1" dirty="0" smtClean="0">
                <a:solidFill>
                  <a:schemeClr val="bg1"/>
                </a:solidFill>
              </a:rPr>
              <a:t>管理</a:t>
            </a:r>
            <a:endParaRPr lang="zh-CN" altLang="en-US" b="1" dirty="0">
              <a:solidFill>
                <a:schemeClr val="bg1"/>
              </a:solidFill>
            </a:endParaRPr>
          </a:p>
        </p:txBody>
      </p:sp>
      <p:sp>
        <p:nvSpPr>
          <p:cNvPr id="20" name="线形标注 2 19"/>
          <p:cNvSpPr/>
          <p:nvPr/>
        </p:nvSpPr>
        <p:spPr>
          <a:xfrm>
            <a:off x="6372200" y="2060848"/>
            <a:ext cx="792088" cy="288032"/>
          </a:xfrm>
          <a:prstGeom prst="borderCallout2">
            <a:avLst>
              <a:gd name="adj1" fmla="val 51820"/>
              <a:gd name="adj2" fmla="val 205"/>
              <a:gd name="adj3" fmla="val 61740"/>
              <a:gd name="adj4" fmla="val -22980"/>
              <a:gd name="adj5" fmla="val 122421"/>
              <a:gd name="adj6" fmla="val -39753"/>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领主</a:t>
            </a:r>
            <a:endParaRPr lang="zh-CN" altLang="en-US" b="1" dirty="0">
              <a:solidFill>
                <a:schemeClr val="tx1"/>
              </a:solidFill>
            </a:endParaRPr>
          </a:p>
        </p:txBody>
      </p:sp>
      <p:sp>
        <p:nvSpPr>
          <p:cNvPr id="28" name="线形标注 2 27"/>
          <p:cNvSpPr/>
          <p:nvPr/>
        </p:nvSpPr>
        <p:spPr>
          <a:xfrm>
            <a:off x="6372200" y="2564904"/>
            <a:ext cx="792088" cy="288032"/>
          </a:xfrm>
          <a:prstGeom prst="borderCallout2">
            <a:avLst>
              <a:gd name="adj1" fmla="val 51820"/>
              <a:gd name="adj2" fmla="val 205"/>
              <a:gd name="adj3" fmla="val 61740"/>
              <a:gd name="adj4" fmla="val -22980"/>
              <a:gd name="adj5" fmla="val -23084"/>
              <a:gd name="adj6" fmla="val -40956"/>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rPr>
              <a:t>佃农</a:t>
            </a:r>
            <a:endParaRPr lang="zh-CN" altLang="en-US" b="1" dirty="0">
              <a:solidFill>
                <a:schemeClr val="tx1"/>
              </a:solidFill>
            </a:endParaRPr>
          </a:p>
        </p:txBody>
      </p:sp>
      <p:sp>
        <p:nvSpPr>
          <p:cNvPr id="29" name="任意多边形 28"/>
          <p:cNvSpPr/>
          <p:nvPr/>
        </p:nvSpPr>
        <p:spPr>
          <a:xfrm>
            <a:off x="7181850" y="2390775"/>
            <a:ext cx="485775" cy="295275"/>
          </a:xfrm>
          <a:custGeom>
            <a:avLst/>
            <a:gdLst>
              <a:gd name="connsiteX0" fmla="*/ 0 w 485775"/>
              <a:gd name="connsiteY0" fmla="*/ 295275 h 295275"/>
              <a:gd name="connsiteX1" fmla="*/ 161925 w 485775"/>
              <a:gd name="connsiteY1" fmla="*/ 66675 h 295275"/>
              <a:gd name="connsiteX2" fmla="*/ 485775 w 485775"/>
              <a:gd name="connsiteY2" fmla="*/ 0 h 295275"/>
              <a:gd name="connsiteX3" fmla="*/ 485775 w 485775"/>
              <a:gd name="connsiteY3" fmla="*/ 0 h 295275"/>
            </a:gdLst>
            <a:ahLst/>
            <a:cxnLst>
              <a:cxn ang="0">
                <a:pos x="connsiteX0" y="connsiteY0"/>
              </a:cxn>
              <a:cxn ang="0">
                <a:pos x="connsiteX1" y="connsiteY1"/>
              </a:cxn>
              <a:cxn ang="0">
                <a:pos x="connsiteX2" y="connsiteY2"/>
              </a:cxn>
              <a:cxn ang="0">
                <a:pos x="connsiteX3" y="connsiteY3"/>
              </a:cxn>
            </a:cxnLst>
            <a:rect l="l" t="t" r="r" b="b"/>
            <a:pathLst>
              <a:path w="485775" h="295275">
                <a:moveTo>
                  <a:pt x="0" y="295275"/>
                </a:moveTo>
                <a:cubicBezTo>
                  <a:pt x="40481" y="205581"/>
                  <a:pt x="80963" y="115887"/>
                  <a:pt x="161925" y="66675"/>
                </a:cubicBezTo>
                <a:cubicBezTo>
                  <a:pt x="242887" y="17463"/>
                  <a:pt x="485775" y="0"/>
                  <a:pt x="485775" y="0"/>
                </a:cubicBezTo>
                <a:lnTo>
                  <a:pt x="485775" y="0"/>
                </a:lnTo>
              </a:path>
            </a:pathLst>
          </a:custGeom>
          <a:ln w="19050">
            <a:solidFill>
              <a:srgbClr val="000099"/>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任意多边形 29"/>
          <p:cNvSpPr/>
          <p:nvPr/>
        </p:nvSpPr>
        <p:spPr>
          <a:xfrm flipV="1">
            <a:off x="7164288" y="2780928"/>
            <a:ext cx="485775" cy="230510"/>
          </a:xfrm>
          <a:custGeom>
            <a:avLst/>
            <a:gdLst>
              <a:gd name="connsiteX0" fmla="*/ 0 w 485775"/>
              <a:gd name="connsiteY0" fmla="*/ 295275 h 295275"/>
              <a:gd name="connsiteX1" fmla="*/ 161925 w 485775"/>
              <a:gd name="connsiteY1" fmla="*/ 66675 h 295275"/>
              <a:gd name="connsiteX2" fmla="*/ 485775 w 485775"/>
              <a:gd name="connsiteY2" fmla="*/ 0 h 295275"/>
              <a:gd name="connsiteX3" fmla="*/ 485775 w 485775"/>
              <a:gd name="connsiteY3" fmla="*/ 0 h 295275"/>
            </a:gdLst>
            <a:ahLst/>
            <a:cxnLst>
              <a:cxn ang="0">
                <a:pos x="connsiteX0" y="connsiteY0"/>
              </a:cxn>
              <a:cxn ang="0">
                <a:pos x="connsiteX1" y="connsiteY1"/>
              </a:cxn>
              <a:cxn ang="0">
                <a:pos x="connsiteX2" y="connsiteY2"/>
              </a:cxn>
              <a:cxn ang="0">
                <a:pos x="connsiteX3" y="connsiteY3"/>
              </a:cxn>
            </a:cxnLst>
            <a:rect l="l" t="t" r="r" b="b"/>
            <a:pathLst>
              <a:path w="485775" h="295275">
                <a:moveTo>
                  <a:pt x="0" y="295275"/>
                </a:moveTo>
                <a:cubicBezTo>
                  <a:pt x="40481" y="205581"/>
                  <a:pt x="80963" y="115887"/>
                  <a:pt x="161925" y="66675"/>
                </a:cubicBezTo>
                <a:cubicBezTo>
                  <a:pt x="242887" y="17463"/>
                  <a:pt x="485775" y="0"/>
                  <a:pt x="485775" y="0"/>
                </a:cubicBezTo>
                <a:lnTo>
                  <a:pt x="485775" y="0"/>
                </a:lnTo>
              </a:path>
            </a:pathLst>
          </a:custGeom>
          <a:ln w="19050">
            <a:solidFill>
              <a:srgbClr val="000099"/>
            </a:solidFill>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TextBox 32"/>
          <p:cNvSpPr txBox="1"/>
          <p:nvPr/>
        </p:nvSpPr>
        <p:spPr>
          <a:xfrm>
            <a:off x="7668344" y="2060848"/>
            <a:ext cx="1008112" cy="646331"/>
          </a:xfrm>
          <a:prstGeom prst="rect">
            <a:avLst/>
          </a:prstGeom>
          <a:noFill/>
        </p:spPr>
        <p:txBody>
          <a:bodyPr wrap="square" rtlCol="0">
            <a:spAutoFit/>
          </a:bodyPr>
          <a:lstStyle/>
          <a:p>
            <a:r>
              <a:rPr lang="zh-CN" altLang="en-US" b="1" dirty="0" smtClean="0">
                <a:solidFill>
                  <a:srgbClr val="000099"/>
                </a:solidFill>
                <a:effectLst>
                  <a:outerShdw blurRad="38100" dist="38100" dir="2700000" algn="tl">
                    <a:srgbClr val="000000">
                      <a:alpha val="43137"/>
                    </a:srgbClr>
                  </a:outerShdw>
                </a:effectLst>
                <a:latin typeface="楷体" pitchFamily="49" charset="-122"/>
                <a:ea typeface="楷体" pitchFamily="49" charset="-122"/>
              </a:rPr>
              <a:t>自由的农民</a:t>
            </a:r>
            <a:endParaRPr lang="zh-CN" altLang="en-US" b="1" dirty="0">
              <a:solidFill>
                <a:srgbClr val="000099"/>
              </a:solidFill>
              <a:effectLst>
                <a:outerShdw blurRad="38100" dist="38100" dir="2700000" algn="tl">
                  <a:srgbClr val="000000">
                    <a:alpha val="43137"/>
                  </a:srgbClr>
                </a:outerShdw>
              </a:effectLst>
              <a:latin typeface="楷体" pitchFamily="49" charset="-122"/>
              <a:ea typeface="楷体" pitchFamily="49" charset="-122"/>
            </a:endParaRPr>
          </a:p>
        </p:txBody>
      </p:sp>
      <p:sp>
        <p:nvSpPr>
          <p:cNvPr id="34" name="TextBox 33"/>
          <p:cNvSpPr txBox="1"/>
          <p:nvPr/>
        </p:nvSpPr>
        <p:spPr>
          <a:xfrm>
            <a:off x="7668344" y="2780928"/>
            <a:ext cx="1331640" cy="646331"/>
          </a:xfrm>
          <a:prstGeom prst="rect">
            <a:avLst/>
          </a:prstGeom>
          <a:noFill/>
        </p:spPr>
        <p:txBody>
          <a:bodyPr wrap="square" rtlCol="0">
            <a:spAutoFit/>
          </a:bodyPr>
          <a:lstStyle/>
          <a:p>
            <a:r>
              <a:rPr lang="zh-CN" altLang="en-US" b="1" dirty="0" smtClean="0">
                <a:solidFill>
                  <a:srgbClr val="000099"/>
                </a:solidFill>
                <a:effectLst>
                  <a:outerShdw blurRad="38100" dist="38100" dir="2700000" algn="tl">
                    <a:srgbClr val="000000">
                      <a:alpha val="43137"/>
                    </a:srgbClr>
                  </a:outerShdw>
                </a:effectLst>
                <a:latin typeface="楷体" pitchFamily="49" charset="-122"/>
                <a:ea typeface="楷体" pitchFamily="49" charset="-122"/>
              </a:rPr>
              <a:t>不自由的农奴</a:t>
            </a:r>
            <a:endParaRPr lang="zh-CN" altLang="en-US" b="1" dirty="0">
              <a:solidFill>
                <a:srgbClr val="000099"/>
              </a:solidFill>
              <a:effectLst>
                <a:outerShdw blurRad="38100" dist="38100" dir="2700000" algn="tl">
                  <a:srgbClr val="000000">
                    <a:alpha val="43137"/>
                  </a:srgbClr>
                </a:outerShdw>
              </a:effectLst>
              <a:latin typeface="楷体" pitchFamily="49" charset="-122"/>
              <a:ea typeface="楷体" pitchFamily="49" charset="-122"/>
            </a:endParaRPr>
          </a:p>
        </p:txBody>
      </p:sp>
      <p:grpSp>
        <p:nvGrpSpPr>
          <p:cNvPr id="39" name="组合 38"/>
          <p:cNvGrpSpPr/>
          <p:nvPr/>
        </p:nvGrpSpPr>
        <p:grpSpPr>
          <a:xfrm>
            <a:off x="539552" y="2204864"/>
            <a:ext cx="4410090" cy="3744416"/>
            <a:chOff x="827584" y="2276872"/>
            <a:chExt cx="4410090" cy="3744416"/>
          </a:xfrm>
        </p:grpSpPr>
        <p:pic>
          <p:nvPicPr>
            <p:cNvPr id="37" name="图片 36" descr="QQ图片20180505082329.jpg"/>
            <p:cNvPicPr>
              <a:picLocks noChangeAspect="1"/>
            </p:cNvPicPr>
            <p:nvPr/>
          </p:nvPicPr>
          <p:blipFill>
            <a:blip r:embed="rId3" cstate="print">
              <a:biLevel thresh="50000"/>
            </a:blip>
            <a:srcRect l="12201" t="17451" r="24800" b="26900"/>
            <a:stretch>
              <a:fillRect/>
            </a:stretch>
          </p:blipFill>
          <p:spPr>
            <a:xfrm rot="16200000">
              <a:off x="1160421" y="1944035"/>
              <a:ext cx="3744416" cy="441009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8" name="TextBox 37"/>
            <p:cNvSpPr txBox="1"/>
            <p:nvPr/>
          </p:nvSpPr>
          <p:spPr>
            <a:xfrm>
              <a:off x="2339752" y="2276872"/>
              <a:ext cx="1872208" cy="369332"/>
            </a:xfrm>
            <a:prstGeom prst="rect">
              <a:avLst/>
            </a:prstGeom>
            <a:noFill/>
          </p:spPr>
          <p:txBody>
            <a:bodyPr wrap="square" rtlCol="0">
              <a:spAutoFit/>
            </a:bodyPr>
            <a:lstStyle/>
            <a:p>
              <a:r>
                <a:rPr lang="zh-CN" altLang="en-US" b="1" dirty="0" smtClean="0">
                  <a:solidFill>
                    <a:srgbClr val="000099"/>
                  </a:solidFill>
                  <a:latin typeface="+mn-ea"/>
                </a:rPr>
                <a:t>劳动中的农奴</a:t>
              </a:r>
              <a:endParaRPr lang="zh-CN" altLang="en-US" b="1" dirty="0">
                <a:solidFill>
                  <a:srgbClr val="000099"/>
                </a:solidFill>
                <a:latin typeface="+mn-ea"/>
              </a:endParaRPr>
            </a:p>
          </p:txBody>
        </p:sp>
      </p:grpSp>
      <p:sp>
        <p:nvSpPr>
          <p:cNvPr id="40" name="圆角矩形标注 39"/>
          <p:cNvSpPr/>
          <p:nvPr/>
        </p:nvSpPr>
        <p:spPr>
          <a:xfrm>
            <a:off x="7092280" y="1412776"/>
            <a:ext cx="1872208" cy="432048"/>
          </a:xfrm>
          <a:prstGeom prst="wedgeRoundRectCallout">
            <a:avLst>
              <a:gd name="adj1" fmla="val -45762"/>
              <a:gd name="adj2" fmla="val 112471"/>
              <a:gd name="adj3" fmla="val 16667"/>
            </a:avLst>
          </a:prstGeom>
          <a:gradFill>
            <a:gsLst>
              <a:gs pos="0">
                <a:srgbClr val="000000"/>
              </a:gs>
              <a:gs pos="39999">
                <a:srgbClr val="0A128C"/>
              </a:gs>
              <a:gs pos="70000">
                <a:srgbClr val="181CC7"/>
              </a:gs>
              <a:gs pos="88000">
                <a:srgbClr val="7005D4"/>
              </a:gs>
              <a:gs pos="100000">
                <a:srgbClr val="8C3D91"/>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smtClean="0">
                <a:solidFill>
                  <a:schemeClr val="bg1"/>
                </a:solidFill>
                <a:latin typeface="微软雅黑" pitchFamily="34" charset="-122"/>
                <a:ea typeface="微软雅黑" pitchFamily="34" charset="-122"/>
              </a:rPr>
              <a:t>受封领地的封建主</a:t>
            </a:r>
            <a:endParaRPr lang="zh-CN" altLang="en-US" sz="16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1"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par>
                                <p:cTn id="7" presetID="22" presetClass="entr" presetSubtype="8"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animEffect transition="in" filter="wipe(left)">
                                      <p:cBhvr>
                                        <p:cTn id="9" dur="5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left)">
                                      <p:cBhvr>
                                        <p:cTn id="14" dur="500"/>
                                        <p:tgtEl>
                                          <p:spTgt spid="2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500"/>
                                        <p:tgtEl>
                                          <p:spTgt spid="29"/>
                                        </p:tgtEl>
                                      </p:cBhvr>
                                    </p:animEffect>
                                  </p:childTnLst>
                                </p:cTn>
                              </p:par>
                            </p:childTnLst>
                          </p:cTn>
                        </p:par>
                        <p:par>
                          <p:cTn id="25" fill="hold">
                            <p:stCondLst>
                              <p:cond delay="500"/>
                            </p:stCondLst>
                            <p:childTnLst>
                              <p:par>
                                <p:cTn id="26" presetID="22" presetClass="entr" presetSubtype="8"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wipe(left)">
                                      <p:cBhvr>
                                        <p:cTn id="28" dur="500"/>
                                        <p:tgtEl>
                                          <p:spTgt spid="3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childTnLst>
                          </p:cTn>
                        </p:par>
                        <p:par>
                          <p:cTn id="34" fill="hold">
                            <p:stCondLst>
                              <p:cond delay="500"/>
                            </p:stCondLst>
                            <p:childTnLst>
                              <p:par>
                                <p:cTn id="35" presetID="22" presetClass="entr" presetSubtype="8" fill="hold" grpId="0"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left)">
                                      <p:cBhvr>
                                        <p:cTn id="37" dur="500"/>
                                        <p:tgtEl>
                                          <p:spTgt spid="3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blinds(horizontal)">
                                      <p:cBhvr>
                                        <p:cTn id="4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p:bldP spid="20" grpId="0" animBg="1"/>
      <p:bldP spid="28" grpId="0" animBg="1"/>
      <p:bldP spid="29" grpId="0" animBg="1"/>
      <p:bldP spid="30" grpId="0" animBg="1"/>
      <p:bldP spid="33" grpId="0"/>
      <p:bldP spid="34" grpId="0"/>
      <p:bldP spid="40"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909</TotalTime>
  <Words>2151</Words>
  <PresentationFormat>全屏显示(4:3)</PresentationFormat>
  <Paragraphs>242</Paragraphs>
  <Slides>28</Slides>
  <Notes>0</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dcterms:created xsi:type="dcterms:W3CDTF">2018-05-04T10:55:09Z</dcterms:created>
  <dcterms:modified xsi:type="dcterms:W3CDTF">2018-10-22T01:41:56Z</dcterms:modified>
</cp:coreProperties>
</file>