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3" r:id="rId3"/>
    <p:sldId id="264" r:id="rId4"/>
    <p:sldId id="265" r:id="rId5"/>
    <p:sldId id="266" r:id="rId6"/>
    <p:sldId id="279" r:id="rId7"/>
    <p:sldId id="267" r:id="rId8"/>
    <p:sldId id="270" r:id="rId9"/>
    <p:sldId id="280" r:id="rId10"/>
    <p:sldId id="268" r:id="rId11"/>
    <p:sldId id="281" r:id="rId12"/>
    <p:sldId id="269" r:id="rId13"/>
    <p:sldId id="271" r:id="rId14"/>
    <p:sldId id="272" r:id="rId15"/>
    <p:sldId id="273" r:id="rId17"/>
    <p:sldId id="303" r:id="rId18"/>
    <p:sldId id="274" r:id="rId19"/>
    <p:sldId id="275" r:id="rId20"/>
    <p:sldId id="276" r:id="rId21"/>
    <p:sldId id="277" r:id="rId22"/>
    <p:sldId id="282" r:id="rId23"/>
    <p:sldId id="283" r:id="rId24"/>
    <p:sldId id="284" r:id="rId25"/>
    <p:sldId id="291" r:id="rId26"/>
    <p:sldId id="286" r:id="rId27"/>
    <p:sldId id="290" r:id="rId28"/>
    <p:sldId id="287" r:id="rId29"/>
    <p:sldId id="288" r:id="rId30"/>
    <p:sldId id="289" r:id="rId31"/>
    <p:sldId id="292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21F2C-D1A1-4517-AE21-551442A136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21F2C-D1A1-4517-AE21-551442A136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06" name="Rectangle 38"/>
          <p:cNvSpPr>
            <a:spLocks noChangeArrowheads="1"/>
          </p:cNvSpPr>
          <p:nvPr/>
        </p:nvSpPr>
        <p:spPr bwMode="auto">
          <a:xfrm>
            <a:off x="4361174" y="1595292"/>
            <a:ext cx="4797624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公元</a:t>
            </a:r>
            <a:r>
              <a:rPr lang="en-US" altLang="zh-CN" sz="36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世纪巴勒斯坦</a:t>
            </a:r>
            <a:endParaRPr lang="zh-CN" altLang="en-US" sz="3600" b="1" dirty="0">
              <a:solidFill>
                <a:srgbClr val="0000E8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84007" name="Rectangle 39"/>
          <p:cNvSpPr>
            <a:spLocks noChangeArrowheads="1"/>
          </p:cNvSpPr>
          <p:nvPr/>
        </p:nvSpPr>
        <p:spPr bwMode="auto">
          <a:xfrm>
            <a:off x="1254760" y="1595284"/>
            <a:ext cx="33966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基督教的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兴起：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4008" name="Rectangle 40"/>
          <p:cNvSpPr>
            <a:spLocks noChangeArrowheads="1"/>
          </p:cNvSpPr>
          <p:nvPr/>
        </p:nvSpPr>
        <p:spPr bwMode="auto">
          <a:xfrm>
            <a:off x="4208780" y="3559810"/>
            <a:ext cx="7219950" cy="122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世纪前期法兰克王国（查理</a:t>
            </a:r>
            <a:r>
              <a:rPr lang="en-US" altLang="zh-CN" sz="32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马特）对土地的分封形式进行了</a:t>
            </a:r>
            <a:r>
              <a:rPr lang="zh-CN" altLang="en-US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改革</a:t>
            </a:r>
            <a:endParaRPr lang="zh-CN" altLang="en-US" sz="3200" b="1" dirty="0" smtClean="0">
              <a:solidFill>
                <a:srgbClr val="0000E8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84009" name="Rectangle 41"/>
          <p:cNvSpPr>
            <a:spLocks noChangeArrowheads="1"/>
          </p:cNvSpPr>
          <p:nvPr/>
        </p:nvSpPr>
        <p:spPr bwMode="auto">
          <a:xfrm>
            <a:off x="1278890" y="3603868"/>
            <a:ext cx="29298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封君与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封臣：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84010" name="Rectangle 42"/>
          <p:cNvSpPr>
            <a:spLocks noChangeArrowheads="1"/>
          </p:cNvSpPr>
          <p:nvPr/>
        </p:nvSpPr>
        <p:spPr bwMode="auto">
          <a:xfrm>
            <a:off x="3974465" y="5041900"/>
            <a:ext cx="82067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800</a:t>
            </a:r>
            <a:r>
              <a:rPr lang="zh-CN" altLang="en-US" sz="32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年</a:t>
            </a:r>
            <a:r>
              <a:rPr lang="zh-CN" altLang="en-US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查理曼帝国，</a:t>
            </a:r>
            <a:r>
              <a:rPr lang="en-US" altLang="zh-CN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sym typeface="+mn-ea"/>
              </a:rPr>
              <a:t>843</a:t>
            </a:r>
            <a:r>
              <a:rPr lang="zh-CN" altLang="en-US" sz="32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sym typeface="+mn-ea"/>
              </a:rPr>
              <a:t>年</a:t>
            </a:r>
            <a:r>
              <a:rPr lang="zh-CN" altLang="en-US" sz="32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sym typeface="+mn-ea"/>
              </a:rPr>
              <a:t>查理曼帝国分裂。</a:t>
            </a:r>
            <a:endParaRPr lang="zh-CN" altLang="en-US" sz="3200" b="1" dirty="0" smtClean="0">
              <a:solidFill>
                <a:srgbClr val="0000E8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2" charset="-122"/>
              <a:sym typeface="+mn-ea"/>
            </a:endParaRPr>
          </a:p>
        </p:txBody>
      </p:sp>
      <p:sp>
        <p:nvSpPr>
          <p:cNvPr id="84011" name="Rectangle 43"/>
          <p:cNvSpPr>
            <a:spLocks noChangeArrowheads="1"/>
          </p:cNvSpPr>
          <p:nvPr/>
        </p:nvSpPr>
        <p:spPr bwMode="auto">
          <a:xfrm>
            <a:off x="1262541" y="4993694"/>
            <a:ext cx="293751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查理曼帝国：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4123690" y="2598420"/>
            <a:ext cx="70370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克洛维　</a:t>
            </a:r>
            <a:r>
              <a:rPr lang="en-US" altLang="zh-CN" sz="36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481</a:t>
            </a:r>
            <a:r>
              <a:rPr lang="zh-CN" altLang="en-US" sz="3600" b="1" dirty="0" smtClean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年　皈依</a:t>
            </a:r>
            <a:r>
              <a:rPr lang="zh-CN" altLang="en-US" sz="3600" b="1" dirty="0">
                <a:solidFill>
                  <a:srgbClr val="0000E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</a:rPr>
              <a:t>了基督教</a:t>
            </a:r>
            <a:endParaRPr lang="zh-CN" altLang="en-US" sz="3600" b="1" dirty="0">
              <a:solidFill>
                <a:srgbClr val="0000E8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1255073" y="2576855"/>
            <a:ext cx="29298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法兰克王国：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167005"/>
            <a:ext cx="25400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0000E8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温故知新</a:t>
            </a:r>
            <a:endParaRPr lang="zh-CN" altLang="en-US" sz="4400" b="1">
              <a:solidFill>
                <a:srgbClr val="0000E8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163320" y="311150"/>
            <a:ext cx="4135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/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4</a:t>
            </a:r>
            <a:r>
              <a:rPr lang="zh-CN" alt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、领主与佃户：</a:t>
            </a:r>
            <a:endParaRPr lang="zh-CN" alt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185" y="1109345"/>
            <a:ext cx="11010265" cy="4325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领主：经营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直领地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”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，由佃户义务耕种，并向佃户征收其他捐税，但不能随意没收佃户的土地。</a:t>
            </a:r>
            <a:endParaRPr kumimoji="1"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endParaRPr kumimoji="1" lang="zh-CN" altLang="en-US" sz="1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佃户：指庄园的居民，包括自由的农民和缺少自由的农奴，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份地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”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是他们的生活来源，可以在林地、荒地等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“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共用地</a:t>
            </a:r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”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放牧。自由农民是独立的小生产者，拥有自己的生产工具和财产，有份地保有权并受法庭保护。</a:t>
            </a:r>
            <a:endParaRPr kumimoji="1"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b="4249"/>
          <a:stretch>
            <a:fillRect/>
          </a:stretch>
        </p:blipFill>
        <p:spPr>
          <a:xfrm>
            <a:off x="12700" y="20320"/>
            <a:ext cx="12132945" cy="679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743362" y="1363753"/>
            <a:ext cx="6955161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庄园里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土地的划分：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82" name="Rectangle 1029"/>
          <p:cNvSpPr>
            <a:spLocks noChangeArrowheads="1"/>
          </p:cNvSpPr>
          <p:nvPr/>
        </p:nvSpPr>
        <p:spPr bwMode="auto">
          <a:xfrm>
            <a:off x="791210" y="2009140"/>
            <a:ext cx="10610215" cy="361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5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kumimoji="1"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庄园</a:t>
            </a:r>
            <a:r>
              <a:rPr kumimoji="1"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的土地分为两部分，一部分由领主自己保留，直接经营，称为“直领地”，剩下的耕地是佃户的“份地”。庄园的周围大多是林地、荒地等，被称为“共用地”，全体佃户都可以放牧，按照规定共同使用</a:t>
            </a:r>
            <a:r>
              <a:rPr kumimoji="1"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。自由农民的土地权利受到法庭保护。</a:t>
            </a:r>
            <a:endParaRPr kumimoji="1" lang="zh-CN" altLang="en-US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743075" y="513715"/>
            <a:ext cx="61639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一、庄园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的领主与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1760" y="684530"/>
            <a:ext cx="11983085" cy="6125845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11480" y="929640"/>
            <a:ext cx="11384280" cy="4399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庄园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里的佃户除了耕种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自己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的份地之外，还要为庄园主耕种土地，每周都要有几天为庄园主干活，庄园主直接控制的农奴每周的大部分时间都要为庄园主干活。领主还向佃户征收其他捐税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领主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与佃户之间是统治与被统治、剥削与被剥削的关系。佃户有义务为领主劳动，领主也不能随意没收佃户的土地，它们之间具有一定的契约关系。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036320" y="412750"/>
            <a:ext cx="46132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二、庄园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</a:t>
            </a:r>
            <a:endParaRPr lang="zh-CN" altLang="en-US" sz="36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82" name="Rectangle 1029"/>
          <p:cNvSpPr>
            <a:spLocks noChangeArrowheads="1"/>
          </p:cNvSpPr>
          <p:nvPr/>
        </p:nvSpPr>
        <p:spPr bwMode="auto">
          <a:xfrm>
            <a:off x="1036320" y="1703070"/>
            <a:ext cx="10019665" cy="484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）庄园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还具有</a:t>
            </a:r>
            <a:r>
              <a:rPr kumimoji="1"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司法权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设有庄园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kumimoji="1" lang="en-US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主持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法庭的是领主或他的管家。</a:t>
            </a:r>
            <a:endParaRPr kumimoji="1"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）庄园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法庭没有专门的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工作人员，开庭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的时间、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地点不固定。</a:t>
            </a:r>
            <a:endParaRPr kumimoji="1"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）庄园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法庭也起着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维护庄园</a:t>
            </a:r>
            <a:r>
              <a:rPr kumimoji="1"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公共</a:t>
            </a:r>
            <a:r>
              <a:rPr kumimoji="1"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秩序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作用。</a:t>
            </a:r>
            <a:endParaRPr kumimoji="1"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）惩罚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各种违法行为的手段通常是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处以</a:t>
            </a:r>
            <a:r>
              <a:rPr kumimoji="1"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罚金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kumimoji="1"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）法庭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审判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依据</a:t>
            </a:r>
            <a:r>
              <a:rPr kumimoji="1"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习惯法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或</a:t>
            </a:r>
            <a:r>
              <a:rPr kumimoji="1"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村</a:t>
            </a:r>
            <a:r>
              <a:rPr kumimoji="1"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kumimoji="1"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02995" y="1057910"/>
            <a:ext cx="4852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、庄园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法庭的特点：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6155" y="1631315"/>
            <a:ext cx="10677525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3131D7"/>
                </a:solidFill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法庭受理范围：</a:t>
            </a:r>
            <a:endParaRPr lang="zh-CN" altLang="en-US" sz="320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1、佃户在劳役中怠工、不能及时完成劳役或未按规定缴纳足额的租税等侵犯领主的行为。</a:t>
            </a:r>
            <a:endParaRPr lang="zh-CN" altLang="en-US" sz="320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2、佃户之间关于土地、借贷和婚姻的纠纷。</a:t>
            </a:r>
            <a:endParaRPr lang="zh-CN" altLang="en-US" sz="320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3、违反庄园公共规则的行为。</a:t>
            </a:r>
            <a:endParaRPr lang="zh-CN" altLang="en-US" sz="320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051560" y="763270"/>
            <a:ext cx="46132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二、庄园</a:t>
            </a: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</a:t>
            </a:r>
            <a:endParaRPr lang="zh-CN" altLang="en-US" sz="36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060" y="2115185"/>
            <a:ext cx="6349365" cy="4612640"/>
          </a:xfrm>
          <a:prstGeom prst="rect">
            <a:avLst/>
          </a:prstGeom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208405" y="763270"/>
            <a:ext cx="43535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二、庄园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82" name="Rectangle 1029"/>
          <p:cNvSpPr>
            <a:spLocks noChangeArrowheads="1"/>
          </p:cNvSpPr>
          <p:nvPr/>
        </p:nvSpPr>
        <p:spPr bwMode="auto">
          <a:xfrm>
            <a:off x="1069975" y="2455545"/>
            <a:ext cx="349123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庄园法庭既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维护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了领主的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利益，也在一定程度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上限制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了领主的特权。</a:t>
            </a:r>
            <a:endParaRPr kumimoji="1"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208405" y="1640205"/>
            <a:ext cx="47129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、庄园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法庭的作用：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025" y="210820"/>
            <a:ext cx="8998585" cy="643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22275" y="274955"/>
            <a:ext cx="11538585" cy="513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材料中反映了西欧 庄园具有什么权？根据所学知识猜测主持法庭的是哪些人？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2)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根据两则材料分析庄园法庭惩罚各种违法行为的手段是什么？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3)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材料中反映了哪些行为会受到法庭的制裁？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4)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西欧庄园法庭审判的依据是什么？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5)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从上述材料中，我们可以看出西欧庄园法庭有什么作用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482" y="1075641"/>
            <a:ext cx="7532370" cy="5835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司法权。主持法庭的是领主或他的管家。</a:t>
            </a:r>
            <a:endParaRPr lang="zh-CN" altLang="en-US" sz="3200" b="1" dirty="0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33420" y="2309741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罚金。</a:t>
            </a:r>
            <a:endParaRPr lang="zh-CN" altLang="en-US" sz="3200" b="1" dirty="0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665" y="2755900"/>
            <a:ext cx="10948670" cy="11734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佃户在劳役中怠工、不能完成劳役、家畜误入领主的园子、到庄园以外磨面粉、侵犯全体村民权益的行为等。</a:t>
            </a:r>
            <a:endParaRPr lang="zh-CN" altLang="en-US" sz="3200" b="1" dirty="0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5704" y="4143275"/>
            <a:ext cx="3246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习惯法或村法。 </a:t>
            </a:r>
            <a:endParaRPr lang="zh-CN" altLang="en-US" sz="3200" b="1" dirty="0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1665" y="4726940"/>
            <a:ext cx="10666095" cy="178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庄园法庭既维护了领主的利益， 也在一定程度上限制了领主的特权，也有利于维护佃户的权益，同时庄园也起着维护庄园公共秩序的作用。</a:t>
            </a:r>
            <a:endParaRPr lang="zh-CN" altLang="en-US" sz="3200" b="1" dirty="0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 bldLvl="0" animBg="1"/>
      <p:bldP spid="12" grpId="0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1628140" y="1268730"/>
            <a:ext cx="8150225" cy="209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2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兴起：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世纪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2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发展：</a:t>
            </a:r>
            <a:r>
              <a:rPr lang="en-US" altLang="zh-CN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世纪遍布欧洲庄园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ts val="52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性质：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独立的自给自足的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经济和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政治单位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2826" y="3405376"/>
            <a:ext cx="58991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居民：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（自有农民和农奴）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93850" y="4029075"/>
            <a:ext cx="975868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领主与佃户的关系：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统治与被统治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、剥削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与被剥削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93776" y="4811618"/>
            <a:ext cx="42659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庄园法庭：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特点和作用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720" y="288290"/>
            <a:ext cx="272224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3131D7"/>
                </a:solidFill>
              </a:rPr>
              <a:t>本课小结</a:t>
            </a:r>
            <a:endParaRPr lang="zh-CN" altLang="en-US" sz="4400" b="1">
              <a:solidFill>
                <a:srgbClr val="3131D7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985520"/>
            <a:ext cx="11614150" cy="5799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98165" y="142240"/>
            <a:ext cx="63627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第8课  西欧庄园</a:t>
            </a:r>
            <a:endParaRPr lang="zh-CN" altLang="en-US" sz="4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3522" name="矩形 14356"/>
          <p:cNvSpPr/>
          <p:nvPr/>
        </p:nvSpPr>
        <p:spPr>
          <a:xfrm>
            <a:off x="1524000" y="1009650"/>
            <a:ext cx="9144000" cy="144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sz="2600" dirty="0">
              <a:latin typeface="Arial" panose="020B0604020202020204" pitchFamily="34" charset="0"/>
            </a:endParaRPr>
          </a:p>
        </p:txBody>
      </p:sp>
      <p:sp>
        <p:nvSpPr>
          <p:cNvPr id="363523" name="文本框 1"/>
          <p:cNvSpPr txBox="1"/>
          <p:nvPr/>
        </p:nvSpPr>
        <p:spPr>
          <a:xfrm>
            <a:off x="236220" y="713105"/>
            <a:ext cx="117201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阅读材料，回答问题。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材料一：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材料二：农奴们没日没夜地艰辛劳动，生活却极端贫困。农奴非常痛恨封建主，经常逃亡，甚至组织武装起义。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3520" y="74930"/>
            <a:ext cx="272224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3131D7"/>
                </a:solidFill>
              </a:rPr>
              <a:t>课后练习</a:t>
            </a:r>
            <a:endParaRPr lang="zh-CN" altLang="en-US" sz="4400" b="1">
              <a:solidFill>
                <a:srgbClr val="3131D7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b="3244"/>
          <a:stretch>
            <a:fillRect/>
          </a:stretch>
        </p:blipFill>
        <p:spPr>
          <a:xfrm>
            <a:off x="3138805" y="1533525"/>
            <a:ext cx="7529195" cy="35598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4547" name="文本框 1"/>
          <p:cNvSpPr txBox="1"/>
          <p:nvPr/>
        </p:nvSpPr>
        <p:spPr>
          <a:xfrm>
            <a:off x="463550" y="181610"/>
            <a:ext cx="1132395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）中世纪欧洲乡村庄园的最大特点是什么？庄园的主人是谁？劳动者是谁？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）庄园中的农奴要承受哪些封建剥削？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）根据材料二，说说西欧封建社会的主要阶级矛盾是什么。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740" y="4071620"/>
            <a:ext cx="11073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131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缴纳租税，服劳役，还要承担各种杂役，没有人身自由等。 </a:t>
            </a:r>
            <a:endParaRPr lang="zh-CN" altLang="en-US" sz="3200" b="1">
              <a:solidFill>
                <a:srgbClr val="3131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6605" y="5628005"/>
            <a:ext cx="6236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131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封建主与农奴之间的矛盾。 </a:t>
            </a:r>
            <a:endParaRPr lang="zh-CN" altLang="en-US" sz="3200" b="1">
              <a:solidFill>
                <a:srgbClr val="3131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030" y="1778000"/>
            <a:ext cx="1075182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131D7"/>
                </a:solidFill>
                <a:latin typeface="仿宋" pitchFamily="49" charset="-122"/>
                <a:ea typeface="仿宋" pitchFamily="49" charset="-122"/>
              </a:rPr>
              <a:t>自给自足，具有封闭性。受封领地的封建主。劳动者是依附于封建主的农奴、自由民。</a:t>
            </a:r>
            <a:endParaRPr lang="zh-CN" altLang="en-US" sz="3200" b="1">
              <a:solidFill>
                <a:srgbClr val="3131D7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579120" y="363220"/>
            <a:ext cx="11048365" cy="142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ts val="5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庄园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遍布欧洲各地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时间大约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ts val="5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A.9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世纪 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B.10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世纪 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.8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世纪 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D.11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世纪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64400" y="408940"/>
            <a:ext cx="7112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3131D7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endParaRPr lang="zh-CN" altLang="en-US" sz="4400" b="1">
              <a:solidFill>
                <a:srgbClr val="3131D7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281305" y="2489200"/>
            <a:ext cx="11278870" cy="209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、西欧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庄园的佃户主要包括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     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5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A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自由的农民和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缺少自由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的农奴  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无地的农民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52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C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缺少自由的农奴                 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流浪过来的人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0800" y="2626360"/>
            <a:ext cx="7112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olidFill>
                  <a:srgbClr val="3131D7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A</a:t>
            </a:r>
            <a:endParaRPr lang="en-US" altLang="zh-CN" sz="4400" b="1">
              <a:solidFill>
                <a:srgbClr val="3131D7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7378" name="文本框 1"/>
          <p:cNvSpPr txBox="1"/>
          <p:nvPr/>
        </p:nvSpPr>
        <p:spPr>
          <a:xfrm>
            <a:off x="614680" y="212725"/>
            <a:ext cx="11112500" cy="5996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、庄园是西欧中古社会的基础，其土地主要由两部分构成，分别是（　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领主的直领地、佃户的份地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教会的土地、佃户的份地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领主的直领地、教会的土地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佃户的份地、共用地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、中世纪的西欧庄园盛行的经济形式是（　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资本主义经济　　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自然经济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商品经济　　　　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公有制经济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1565" y="798513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Ａ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6245" y="4360228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Ｂ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487680" y="1202055"/>
            <a:ext cx="1121664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、下列关于西欧庄园领主与佃户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的关系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说法错误的是（     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A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佃户每周一般要为领主劳动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B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领主不能随意没收佃户的土地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C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领主与佃户之间是统治与被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统治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的关系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D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佃户主要以实物地租的形式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为领主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服务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9032" name="Rectangle 8"/>
          <p:cNvSpPr>
            <a:spLocks noChangeArrowheads="1"/>
          </p:cNvSpPr>
          <p:nvPr/>
        </p:nvSpPr>
        <p:spPr bwMode="auto">
          <a:xfrm>
            <a:off x="10828000" y="1241966"/>
            <a:ext cx="4648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3131D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endParaRPr lang="en-US" altLang="zh-CN" sz="4400" b="1" dirty="0">
              <a:solidFill>
                <a:srgbClr val="3131D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6354" name="矩形 14356"/>
          <p:cNvSpPr/>
          <p:nvPr/>
        </p:nvSpPr>
        <p:spPr>
          <a:xfrm>
            <a:off x="1524000" y="1016000"/>
            <a:ext cx="9144000" cy="144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sz="2600" dirty="0">
              <a:latin typeface="Arial" panose="020B0604020202020204" pitchFamily="34" charset="0"/>
            </a:endParaRPr>
          </a:p>
        </p:txBody>
      </p:sp>
      <p:sp>
        <p:nvSpPr>
          <p:cNvPr id="356356" name="文本框 1"/>
          <p:cNvSpPr txBox="1"/>
          <p:nvPr/>
        </p:nvSpPr>
        <p:spPr>
          <a:xfrm>
            <a:off x="342900" y="314325"/>
            <a:ext cx="114757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、热播美剧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权力的游戏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中庄严的城堡、等级森严的列王和诸侯、宁静的庄园等共同构成了奇幻的世界。这一设计依托的历史背景是（　 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中古西欧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古代南亚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古代美洲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古代西亚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、有学者将欧洲的中世纪称为“黑暗时代”。这一时期所发展的一套社会制度和生活方式是（　 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．城邦　　　　 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．封建等级制度和庄园生活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．市民政治　　 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．议会政治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1003" y="1539240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Ａ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0940" y="4035743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Ｂ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563245" y="482600"/>
            <a:ext cx="11065510" cy="486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、下列关于西欧庄园法庭的特点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表述正确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的有（      ）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①主持法庭的是领主或他的管家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②法庭没有专门的工作人员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③惩罚违法行为的主要手段是罚金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④法庭只维护领主的利益，对佃户而言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，没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任何好处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A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①②④      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①②③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C.②③④      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①②③④ </a:t>
            </a:r>
            <a:endParaRPr lang="en-US" altLang="zh-CN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3780" y="530543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Ｂ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7618" name="文本框 1"/>
          <p:cNvSpPr txBox="1"/>
          <p:nvPr/>
        </p:nvSpPr>
        <p:spPr>
          <a:xfrm>
            <a:off x="601345" y="233680"/>
            <a:ext cx="10851515" cy="4989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、假如你是生活在公元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世纪的一家庄园的农奴，下列哪种生活场景你最不可能遇到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　 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每周要在领主直领地上无偿劳动三天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除了拥有一定的耕地使用权以外，还可以耕耘一片自己 的草地和牧场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一些基本的生活物品均可在庄园取得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和其他农奴发生了诉讼纠纷，可经庄园法庭审理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1900" y="957263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Ｂ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42" name="文本框 1"/>
          <p:cNvSpPr txBox="1"/>
          <p:nvPr/>
        </p:nvSpPr>
        <p:spPr>
          <a:xfrm>
            <a:off x="570230" y="344805"/>
            <a:ext cx="10989310" cy="4989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、某剧组要拍摄一部反映西欧中世纪庄园的电视连续剧，他们设计了以下场景，但其中有一处明显错误。它是（ 　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庄园土地耕作一般实行轮作制，耕地分为春耕、秋耕和休耕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B.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农奴在为领主修盖房屋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庄园中有领主的堡垒、农奴的农舍，还有教堂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流动商贩在庄园里叫卖食盐、铁制农具、水果、腊肉等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7330" y="1075690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Ｄ　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9426" name="文本框 1"/>
          <p:cNvSpPr txBox="1"/>
          <p:nvPr/>
        </p:nvSpPr>
        <p:spPr>
          <a:xfrm>
            <a:off x="662940" y="248285"/>
            <a:ext cx="10866120" cy="586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、中世纪的西欧，两个相距仅几百英里的地方，一个地方有大量的粮食，另一个地方却在遭受饥饿。这是很正常的事情。造成这种现象的主要原因是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 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zh-CN" sz="1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．西欧出现了等级君主制，大封建主以邻为壑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．国王以粮食为武器，限制粮食贸易，反对城市自治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．庄园经济的封闭和自给自足，导致人们生活范围小、交往少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．奥斯曼帝国崛起，控制了亚欧商路，破坏了西欧商业环境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39280" y="1450658"/>
            <a:ext cx="9239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>
                <a:solidFill>
                  <a:srgbClr val="3131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Ｃ</a:t>
            </a:r>
            <a:endParaRPr lang="zh-CN" altLang="en-US" sz="4400" b="1" noProof="1">
              <a:solidFill>
                <a:srgbClr val="3131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636395" y="1550035"/>
            <a:ext cx="61639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一、庄园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的领主与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636395" y="2505710"/>
            <a:ext cx="63811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、西欧庄园的形成与发展：</a:t>
            </a:r>
            <a:endParaRPr lang="zh-CN" altLang="en-US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82" name="Rectangle 1029"/>
          <p:cNvSpPr>
            <a:spLocks noChangeArrowheads="1"/>
          </p:cNvSpPr>
          <p:nvPr/>
        </p:nvSpPr>
        <p:spPr bwMode="auto">
          <a:xfrm>
            <a:off x="915670" y="3150870"/>
            <a:ext cx="1034478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）从</a:t>
            </a:r>
            <a:r>
              <a:rPr kumimoji="1"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r>
              <a:rPr kumimoji="1"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世纪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开始，一种新的农业经济组织形式逐渐流行开来，这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就是庄园。</a:t>
            </a:r>
            <a:endParaRPr kumimoji="1"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（</a:t>
            </a:r>
            <a:r>
              <a:rPr kumimoji="1" lang="en-US" altLang="zh-CN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大约到</a:t>
            </a:r>
            <a:r>
              <a:rPr kumimoji="1"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11</a:t>
            </a:r>
            <a:r>
              <a:rPr kumimoji="1"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世纪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，庄园遍布欧洲各地。绝大多数人口居住在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庄园里。</a:t>
            </a:r>
            <a:endParaRPr kumimoji="1"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2185" y="345440"/>
            <a:ext cx="515239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第8课  西欧庄园</a:t>
            </a:r>
            <a:endParaRPr lang="zh-CN" altLang="en-US" sz="44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640" y="710565"/>
            <a:ext cx="9570720" cy="519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9" name="Picture 5" descr="C:\Users\Administrator\Desktop\28650436_41327800_small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102235"/>
            <a:ext cx="12002135" cy="6696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2"/>
          <p:cNvSpPr/>
          <p:nvPr/>
        </p:nvSpPr>
        <p:spPr>
          <a:xfrm>
            <a:off x="4767263" y="573246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Calibri" charset="0"/>
              </a:rPr>
              <a:t>庄园图解示意图</a:t>
            </a:r>
            <a:endParaRPr lang="zh-CN" altLang="en-US" sz="2800" b="1" dirty="0">
              <a:latin typeface="Calibri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b="3244"/>
          <a:stretch>
            <a:fillRect/>
          </a:stretch>
        </p:blipFill>
        <p:spPr>
          <a:xfrm>
            <a:off x="97790" y="50800"/>
            <a:ext cx="12089130" cy="679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2010410" y="1800860"/>
            <a:ext cx="4135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2</a:t>
            </a:r>
            <a:r>
              <a:rPr lang="zh-CN" alt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、庄园的性质：</a:t>
            </a:r>
            <a:endParaRPr lang="zh-CN" alt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9582" name="Rectangle 1029"/>
          <p:cNvSpPr>
            <a:spLocks noChangeArrowheads="1"/>
          </p:cNvSpPr>
          <p:nvPr/>
        </p:nvSpPr>
        <p:spPr bwMode="auto">
          <a:xfrm>
            <a:off x="1417955" y="2644775"/>
            <a:ext cx="99085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在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领主统治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下，庄园是一个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独立的</a:t>
            </a:r>
            <a:r>
              <a:rPr kumimoji="1"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自给自足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的经济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kumimoji="1"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政治单位</a:t>
            </a:r>
            <a:r>
              <a:rPr kumimoji="1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kumimoji="1"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210435" y="879475"/>
            <a:ext cx="61639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一、庄园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的领主与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4005" y="179705"/>
            <a:ext cx="5127625" cy="6708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4525" y="2869565"/>
            <a:ext cx="53867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庄园的居民均为领主的佃户，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包括自由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的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农民和缺少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自由的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农奴。</a:t>
            </a:r>
            <a:endParaRPr lang="zh-CN" altLang="en-US" sz="3200"/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113155" y="1957070"/>
            <a:ext cx="4135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/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3</a:t>
            </a:r>
            <a:r>
              <a:rPr lang="zh-CN" alt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、庄园的居民：</a:t>
            </a:r>
            <a:endParaRPr lang="zh-CN" alt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80795" y="894715"/>
            <a:ext cx="58134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一、庄园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的领主与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佃户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1600" y="125095"/>
            <a:ext cx="12014200" cy="6593840"/>
            <a:chOff x="1243894" y="918666"/>
            <a:chExt cx="7818076" cy="53633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3894" y="918666"/>
              <a:ext cx="7776864" cy="53633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2360" y="5805264"/>
              <a:ext cx="1249610" cy="47675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101600" y="124460"/>
            <a:ext cx="11950700" cy="6594475"/>
            <a:chOff x="467544" y="980728"/>
            <a:chExt cx="8600456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980728"/>
              <a:ext cx="8600456" cy="45365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48264" y="5285277"/>
              <a:ext cx="2016224" cy="23195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2887</Words>
  <PresentationFormat>宽屏</PresentationFormat>
  <Paragraphs>215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隶书</vt:lpstr>
      <vt:lpstr>Calibri</vt:lpstr>
      <vt:lpstr>微软雅黑</vt:lpstr>
      <vt:lpstr>Arial Unicode MS</vt:lpstr>
      <vt:lpstr>Calibri Light</vt:lpstr>
      <vt:lpstr>Courier New</vt:lpstr>
      <vt:lpstr>仿宋</vt:lpstr>
      <vt:lpstr>仿宋_GB2312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2018-08-23T07:26:00Z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