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0" r:id="rId1"/>
  </p:sldMasterIdLst>
  <p:notesMasterIdLst>
    <p:notesMasterId r:id="rId26"/>
  </p:notesMasterIdLst>
  <p:sldIdLst>
    <p:sldId id="346" r:id="rId2"/>
    <p:sldId id="347" r:id="rId3"/>
    <p:sldId id="348" r:id="rId4"/>
    <p:sldId id="350" r:id="rId5"/>
    <p:sldId id="351" r:id="rId6"/>
    <p:sldId id="352" r:id="rId7"/>
    <p:sldId id="353" r:id="rId8"/>
    <p:sldId id="354" r:id="rId9"/>
    <p:sldId id="355" r:id="rId10"/>
    <p:sldId id="356" r:id="rId11"/>
    <p:sldId id="357" r:id="rId12"/>
    <p:sldId id="358" r:id="rId13"/>
    <p:sldId id="359" r:id="rId14"/>
    <p:sldId id="360" r:id="rId15"/>
    <p:sldId id="361" r:id="rId16"/>
    <p:sldId id="362" r:id="rId17"/>
    <p:sldId id="363" r:id="rId18"/>
    <p:sldId id="364" r:id="rId19"/>
    <p:sldId id="365" r:id="rId20"/>
    <p:sldId id="366" r:id="rId21"/>
    <p:sldId id="370" r:id="rId22"/>
    <p:sldId id="371" r:id="rId23"/>
    <p:sldId id="372" r:id="rId24"/>
    <p:sldId id="298" r:id="rId2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4587" autoAdjust="0"/>
    <p:restoredTop sz="94614" autoAdjust="0"/>
  </p:normalViewPr>
  <p:slideViewPr>
    <p:cSldViewPr>
      <p:cViewPr varScale="1">
        <p:scale>
          <a:sx n="80" d="100"/>
          <a:sy n="80" d="100"/>
        </p:scale>
        <p:origin x="-154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FEE89E41-1856-46AE-B95C-FB4631953091}" type="datetimeFigureOut">
              <a:rPr lang="zh-CN" altLang="en-US"/>
              <a:pPr>
                <a:defRPr/>
              </a:pPr>
              <a:t>2018/9/14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32B5F13D-E53F-4FF3-946F-F90D1A318B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3EDC5B-DC91-47C1-B893-BB341A6418F6}" type="datetimeFigureOut">
              <a:rPr lang="zh-CN" altLang="en-US"/>
              <a:pPr/>
              <a:t>2018/9/14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9926F6-56E8-4F20-B0D9-7A036397EDD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CE7E77-0A38-46BC-AFD2-DD0A40DE726A}" type="datetimeFigureOut">
              <a:rPr lang="zh-CN" altLang="en-US"/>
              <a:pPr/>
              <a:t>2018/9/14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5EBFDF-067E-4861-A243-A62142B3D55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25AB899-7B77-4FE0-875A-E47DEF9B057D}" type="datetimeFigureOut">
              <a:rPr lang="zh-CN" altLang="en-US"/>
              <a:pPr/>
              <a:t>2018/9/14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85F1A1-D897-4EAA-9A85-C627AE1B809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82ACB69-ABFA-4328-BCB0-545ED773DE23}" type="datetimeFigureOut">
              <a:rPr lang="zh-CN" altLang="en-US"/>
              <a:pPr/>
              <a:t>2018/9/14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DAB60B-7DCA-43FA-AB6B-D238530CDF2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AC5C0E9-640F-4F2C-8D1B-2DDFBAD65164}" type="datetimeFigureOut">
              <a:rPr lang="zh-CN" altLang="en-US"/>
              <a:pPr/>
              <a:t>2018/9/14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1A75BE-8261-4327-A48F-0B474388F3D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2D4D712-6B4B-46F9-A763-676FA5E84EA7}" type="datetimeFigureOut">
              <a:rPr lang="zh-CN" altLang="en-US"/>
              <a:pPr/>
              <a:t>2018/9/14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0DABBC-AA6B-46C0-805E-DA4180E10D18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DC416B4-B7E9-4E70-94F7-B63A90110749}" type="datetimeFigureOut">
              <a:rPr lang="zh-CN" altLang="en-US"/>
              <a:pPr/>
              <a:t>2018/9/14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A7840C-1A03-4EED-BA2D-265D9812706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E5F0B7C-7745-4BED-9CFD-84B143E206BB}" type="datetimeFigureOut">
              <a:rPr lang="zh-CN" altLang="en-US"/>
              <a:pPr/>
              <a:t>2018/9/14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1E6CDE-0DEA-44E6-B4DB-AB83EC6EF93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67DF29D-C618-4E81-92C4-5DD788E442EB}" type="datetimeFigureOut">
              <a:rPr lang="zh-CN" altLang="en-US"/>
              <a:pPr/>
              <a:t>2018/9/14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3D47E6-824E-4CBF-9A81-22363F3ED56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5790B17-C6FC-4B3C-B275-68D99F3848AB}" type="datetimeFigureOut">
              <a:rPr lang="zh-CN" altLang="en-US"/>
              <a:pPr/>
              <a:t>2018/9/14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B4C21C-A245-479F-B5E9-85A8B4A4DBB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0FF8E0-A072-4265-AEBE-D5A2D5898F0B}" type="datetimeFigureOut">
              <a:rPr lang="zh-CN" altLang="en-US"/>
              <a:pPr/>
              <a:t>2018/9/14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F6BFE7-B97F-4E97-9C51-C3CA681D1E2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32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Franklin Gothic Book" pitchFamily="34" charset="0"/>
                <a:ea typeface="华文楷体" pitchFamily="2" charset="-122"/>
              </a:defRPr>
            </a:lvl1pPr>
          </a:lstStyle>
          <a:p>
            <a:fld id="{9AE028E6-9A6F-47FD-8B10-90D179684FA8}" type="datetimeFigureOut">
              <a:rPr lang="zh-CN" altLang="en-US"/>
              <a:pPr/>
              <a:t>2018/9/14</a:t>
            </a:fld>
            <a:endParaRPr lang="en-US" altLang="zh-CN"/>
          </a:p>
        </p:txBody>
      </p:sp>
      <p:sp>
        <p:nvSpPr>
          <p:cNvPr id="532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Franklin Gothic Book" pitchFamily="34" charset="0"/>
                <a:ea typeface="华文楷体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532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Franklin Gothic Book" pitchFamily="34" charset="0"/>
                <a:ea typeface="华文楷体" pitchFamily="2" charset="-122"/>
              </a:defRPr>
            </a:lvl1pPr>
          </a:lstStyle>
          <a:p>
            <a:fld id="{6308D9BE-60E3-4937-B17C-EC9FD85672E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31" name="Rectangle 15"/>
          <p:cNvSpPr>
            <a:spLocks noChangeArrowheads="1"/>
          </p:cNvSpPr>
          <p:nvPr/>
        </p:nvSpPr>
        <p:spPr bwMode="auto">
          <a:xfrm>
            <a:off x="920750" y="1125538"/>
            <a:ext cx="7180263" cy="193899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6000" b="1" dirty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kumimoji="1" lang="en-US" altLang="zh-CN" sz="6000" b="1" dirty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10</a:t>
            </a:r>
            <a:r>
              <a:rPr kumimoji="1" lang="zh-CN" altLang="en-US" sz="6000" b="1" dirty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课 </a:t>
            </a:r>
            <a:r>
              <a:rPr kumimoji="1" lang="zh-CN" altLang="en-US" sz="6000" b="1" dirty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中世纪城市和大学的兴起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1" name="TextBox 6"/>
          <p:cNvSpPr txBox="1">
            <a:spLocks noChangeArrowheads="1"/>
          </p:cNvSpPr>
          <p:nvPr/>
        </p:nvSpPr>
        <p:spPr bwMode="auto">
          <a:xfrm>
            <a:off x="720725" y="3284538"/>
            <a:ext cx="8262938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5400"/>
              </a:lnSpc>
            </a:pPr>
            <a:r>
              <a:rPr lang="zh-CN" altLang="en-US" sz="44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为资本主义的兴起准备了条件。</a:t>
            </a:r>
          </a:p>
        </p:txBody>
      </p:sp>
      <p:sp>
        <p:nvSpPr>
          <p:cNvPr id="28674" name="Rectangle 14"/>
          <p:cNvSpPr>
            <a:spLocks noChangeArrowheads="1"/>
          </p:cNvSpPr>
          <p:nvPr/>
        </p:nvSpPr>
        <p:spPr bwMode="auto">
          <a:xfrm>
            <a:off x="412750" y="1989138"/>
            <a:ext cx="286385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400" b="1">
                <a:solidFill>
                  <a:srgbClr val="800000"/>
                </a:solidFill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sz="4400" b="1">
                <a:solidFill>
                  <a:srgbClr val="800000"/>
                </a:solidFill>
                <a:latin typeface="黑体" pitchFamily="49" charset="-122"/>
                <a:ea typeface="黑体" pitchFamily="49" charset="-122"/>
              </a:rPr>
              <a:t>、意义：</a:t>
            </a:r>
          </a:p>
        </p:txBody>
      </p:sp>
      <p:sp>
        <p:nvSpPr>
          <p:cNvPr id="28675" name="Rectangle 2" descr="水滴"/>
          <p:cNvSpPr>
            <a:spLocks noChangeArrowheads="1"/>
          </p:cNvSpPr>
          <p:nvPr/>
        </p:nvSpPr>
        <p:spPr bwMode="auto">
          <a:xfrm>
            <a:off x="0" y="909638"/>
            <a:ext cx="9144000" cy="652462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  <a:ea typeface="华文楷体" pitchFamily="2" charset="-122"/>
            </a:endParaRPr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720725" y="798513"/>
            <a:ext cx="7739063" cy="83026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隶书" panose="02010509060101010101" pitchFamily="49" charset="-122"/>
              </a:rPr>
              <a:t>二、城市居民的身份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 Box 18"/>
          <p:cNvSpPr txBox="1">
            <a:spLocks noChangeArrowheads="1"/>
          </p:cNvSpPr>
          <p:nvPr/>
        </p:nvSpPr>
        <p:spPr bwMode="auto">
          <a:xfrm>
            <a:off x="250825" y="981075"/>
            <a:ext cx="64087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城市生活与乡村生活有何不同？ </a:t>
            </a:r>
          </a:p>
        </p:txBody>
      </p:sp>
      <p:graphicFrame>
        <p:nvGraphicFramePr>
          <p:cNvPr id="7" name="Group 5"/>
          <p:cNvGraphicFramePr>
            <a:graphicFrameLocks noGrp="1"/>
          </p:cNvGraphicFramePr>
          <p:nvPr/>
        </p:nvGraphicFramePr>
        <p:xfrm>
          <a:off x="179388" y="1651000"/>
          <a:ext cx="8713787" cy="3040063"/>
        </p:xfrm>
        <a:graphic>
          <a:graphicData uri="http://schemas.openxmlformats.org/drawingml/2006/table">
            <a:tbl>
              <a:tblPr/>
              <a:tblGrid>
                <a:gridCol w="1427162"/>
                <a:gridCol w="4138613"/>
                <a:gridCol w="3148012"/>
              </a:tblGrid>
              <a:tr h="1012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itchFamily="34" charset="0"/>
                        <a:ea typeface="宋体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ea typeface="黑体" pitchFamily="49" charset="-122"/>
                        </a:rPr>
                        <a:t>　　       乡  村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ea typeface="黑体" pitchFamily="49" charset="-122"/>
                        </a:rPr>
                        <a:t>　　城  市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ea typeface="黑体" pitchFamily="49" charset="-122"/>
                        </a:rPr>
                        <a:t>政 治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itchFamily="34" charset="0"/>
                        <a:ea typeface="宋体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itchFamily="34" charset="0"/>
                        <a:ea typeface="宋体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1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ea typeface="黑体" pitchFamily="49" charset="-122"/>
                        </a:rPr>
                        <a:t>经 济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itchFamily="34" charset="0"/>
                        <a:ea typeface="宋体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itchFamily="34" charset="0"/>
                        <a:ea typeface="宋体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Text Box 23"/>
          <p:cNvSpPr txBox="1">
            <a:spLocks noChangeArrowheads="1"/>
          </p:cNvSpPr>
          <p:nvPr/>
        </p:nvSpPr>
        <p:spPr bwMode="auto">
          <a:xfrm>
            <a:off x="1860550" y="2657475"/>
            <a:ext cx="36480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000">
                <a:latin typeface="Franklin Gothic Book" pitchFamily="34" charset="0"/>
                <a:ea typeface="黑体" pitchFamily="49" charset="-122"/>
              </a:rPr>
              <a:t>农奴没有人身自由</a:t>
            </a:r>
          </a:p>
          <a:p>
            <a:r>
              <a:rPr lang="zh-CN" altLang="en-US" sz="3000">
                <a:latin typeface="Franklin Gothic Book" pitchFamily="34" charset="0"/>
                <a:ea typeface="黑体" pitchFamily="49" charset="-122"/>
              </a:rPr>
              <a:t>与庄园主是依附关系</a:t>
            </a:r>
          </a:p>
        </p:txBody>
      </p:sp>
      <p:sp>
        <p:nvSpPr>
          <p:cNvPr id="9" name="Text Box 24"/>
          <p:cNvSpPr txBox="1">
            <a:spLocks noChangeArrowheads="1"/>
          </p:cNvSpPr>
          <p:nvPr/>
        </p:nvSpPr>
        <p:spPr bwMode="auto">
          <a:xfrm>
            <a:off x="6084888" y="2654300"/>
            <a:ext cx="24923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000">
                <a:latin typeface="Franklin Gothic Book" pitchFamily="34" charset="0"/>
                <a:ea typeface="黑体" pitchFamily="49" charset="-122"/>
              </a:rPr>
              <a:t>市民具有很大</a:t>
            </a:r>
          </a:p>
          <a:p>
            <a:r>
              <a:rPr lang="zh-CN" altLang="en-US" sz="3000">
                <a:latin typeface="Franklin Gothic Book" pitchFamily="34" charset="0"/>
                <a:ea typeface="黑体" pitchFamily="49" charset="-122"/>
              </a:rPr>
              <a:t>自由</a:t>
            </a:r>
          </a:p>
        </p:txBody>
      </p:sp>
      <p:sp>
        <p:nvSpPr>
          <p:cNvPr id="10" name="Text Box 25"/>
          <p:cNvSpPr txBox="1">
            <a:spLocks noChangeArrowheads="1"/>
          </p:cNvSpPr>
          <p:nvPr/>
        </p:nvSpPr>
        <p:spPr bwMode="auto">
          <a:xfrm>
            <a:off x="1868488" y="3902075"/>
            <a:ext cx="3646487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000">
                <a:latin typeface="Franklin Gothic Book" pitchFamily="34" charset="0"/>
                <a:ea typeface="黑体" pitchFamily="49" charset="-122"/>
              </a:rPr>
              <a:t>自给自足的封闭生活</a:t>
            </a:r>
          </a:p>
        </p:txBody>
      </p:sp>
      <p:sp>
        <p:nvSpPr>
          <p:cNvPr id="11" name="Text Box 26"/>
          <p:cNvSpPr txBox="1">
            <a:spLocks noChangeArrowheads="1"/>
          </p:cNvSpPr>
          <p:nvPr/>
        </p:nvSpPr>
        <p:spPr bwMode="auto">
          <a:xfrm>
            <a:off x="5853113" y="3676650"/>
            <a:ext cx="29527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3000">
                <a:latin typeface="Franklin Gothic Book" pitchFamily="34" charset="0"/>
                <a:ea typeface="黑体" pitchFamily="49" charset="-122"/>
              </a:rPr>
              <a:t>商业发达</a:t>
            </a:r>
            <a:r>
              <a:rPr lang="zh-CN" altLang="en-US" sz="3000">
                <a:latin typeface="Franklin Gothic Book" pitchFamily="34" charset="0"/>
                <a:ea typeface="黑体" pitchFamily="49" charset="-122"/>
              </a:rPr>
              <a:t>，</a:t>
            </a:r>
            <a:r>
              <a:rPr lang="zh-CN" altLang="zh-CN" sz="3000">
                <a:latin typeface="Franklin Gothic Book" pitchFamily="34" charset="0"/>
                <a:ea typeface="黑体" pitchFamily="49" charset="-122"/>
              </a:rPr>
              <a:t>贸易</a:t>
            </a:r>
          </a:p>
          <a:p>
            <a:r>
              <a:rPr lang="zh-CN" altLang="zh-CN" sz="3000">
                <a:latin typeface="Franklin Gothic Book" pitchFamily="34" charset="0"/>
                <a:ea typeface="黑体" pitchFamily="49" charset="-122"/>
              </a:rPr>
              <a:t>繁荣</a:t>
            </a:r>
            <a:r>
              <a:rPr lang="zh-CN" altLang="en-US" sz="3000">
                <a:latin typeface="Franklin Gothic Book" pitchFamily="34" charset="0"/>
                <a:ea typeface="黑体" pitchFamily="49" charset="-122"/>
              </a:rPr>
              <a:t>，</a:t>
            </a:r>
            <a:r>
              <a:rPr lang="zh-CN" altLang="zh-CN" sz="3000">
                <a:latin typeface="Franklin Gothic Book" pitchFamily="34" charset="0"/>
                <a:ea typeface="黑体" pitchFamily="49" charset="-122"/>
              </a:rPr>
              <a:t>十分开放</a:t>
            </a:r>
            <a:r>
              <a:rPr lang="zh-CN" altLang="en-US" sz="3000">
                <a:latin typeface="Franklin Gothic Book" pitchFamily="34" charset="0"/>
                <a:ea typeface="黑体" pitchFamily="49" charset="-122"/>
              </a:rPr>
              <a:t>。</a:t>
            </a:r>
            <a:endParaRPr lang="zh-CN" altLang="zh-CN" sz="3000">
              <a:latin typeface="Franklin Gothic Book" pitchFamily="34" charset="0"/>
              <a:ea typeface="黑体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563938" y="188913"/>
            <a:ext cx="1600200" cy="7699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总 结</a:t>
            </a:r>
            <a:endParaRPr lang="zh-CN" altLang="en-US" sz="2800" dirty="0">
              <a:latin typeface="+mn-lt"/>
              <a:ea typeface="+mn-ea"/>
            </a:endParaRPr>
          </a:p>
        </p:txBody>
      </p:sp>
      <p:sp>
        <p:nvSpPr>
          <p:cNvPr id="14" name="Text Box 18"/>
          <p:cNvSpPr txBox="1">
            <a:spLocks noChangeArrowheads="1"/>
          </p:cNvSpPr>
          <p:nvPr/>
        </p:nvSpPr>
        <p:spPr bwMode="auto">
          <a:xfrm>
            <a:off x="250825" y="4859338"/>
            <a:ext cx="864235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欧洲封建制度的最大特点是：封建庄园制度、封建农奴制度和封建等级制度以及基督教的重大影响。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6779" name="Group 43"/>
          <p:cNvGraphicFramePr>
            <a:graphicFrameLocks noGrp="1"/>
          </p:cNvGraphicFramePr>
          <p:nvPr>
            <p:ph idx="4294967295"/>
          </p:nvPr>
        </p:nvGraphicFramePr>
        <p:xfrm>
          <a:off x="715963" y="1374775"/>
          <a:ext cx="7696200" cy="4824413"/>
        </p:xfrm>
        <a:graphic>
          <a:graphicData uri="http://schemas.openxmlformats.org/drawingml/2006/table">
            <a:tbl>
              <a:tblPr/>
              <a:tblGrid>
                <a:gridCol w="1941512"/>
                <a:gridCol w="3189288"/>
                <a:gridCol w="2565400"/>
              </a:tblGrid>
              <a:tr h="13176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902030302020204" pitchFamily="66" charset="0"/>
                          <a:ea typeface="宋体" panose="02010600030101010101" pitchFamily="2" charset="-122"/>
                        </a:rPr>
                        <a:t>      国家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902030302020204" pitchFamily="66" charset="0"/>
                          <a:ea typeface="宋体" panose="02010600030101010101" pitchFamily="2" charset="-122"/>
                        </a:rPr>
                        <a:t>项目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902030302020204" pitchFamily="66" charset="0"/>
                          <a:ea typeface="宋体" panose="02010600030101010101" pitchFamily="2" charset="-122"/>
                        </a:rPr>
                        <a:t>西 欧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902030302020204" pitchFamily="66" charset="0"/>
                          <a:ea typeface="宋体" panose="02010600030101010101" pitchFamily="2" charset="-122"/>
                        </a:rPr>
                        <a:t>中 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684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902030302020204" pitchFamily="66" charset="0"/>
                          <a:ea typeface="宋体" panose="02010600030101010101" pitchFamily="2" charset="-122"/>
                        </a:rPr>
                        <a:t>政 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902030302020204" pitchFamily="66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902030302020204" pitchFamily="66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699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902030302020204" pitchFamily="66" charset="0"/>
                          <a:ea typeface="宋体" panose="02010600030101010101" pitchFamily="2" charset="-122"/>
                        </a:rPr>
                        <a:t>经 济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902030302020204" pitchFamily="66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902030302020204" pitchFamily="66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684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902030302020204" pitchFamily="66" charset="0"/>
                          <a:ea typeface="宋体" panose="02010600030101010101" pitchFamily="2" charset="-122"/>
                        </a:rPr>
                        <a:t>主要阶级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902030302020204" pitchFamily="66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902030302020204" pitchFamily="66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6774" name="Text Box 38"/>
          <p:cNvSpPr txBox="1">
            <a:spLocks noChangeArrowheads="1"/>
          </p:cNvSpPr>
          <p:nvPr/>
        </p:nvSpPr>
        <p:spPr bwMode="auto">
          <a:xfrm>
            <a:off x="2646363" y="2743200"/>
            <a:ext cx="35290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000" b="1">
                <a:solidFill>
                  <a:srgbClr val="0000FF"/>
                </a:solidFill>
                <a:latin typeface="Comic Sans MS" pitchFamily="66" charset="0"/>
                <a:ea typeface="黑体" pitchFamily="49" charset="-122"/>
              </a:rPr>
              <a:t>皇权相对弱小，封建主割据一方。</a:t>
            </a:r>
          </a:p>
        </p:txBody>
      </p:sp>
      <p:sp>
        <p:nvSpPr>
          <p:cNvPr id="116776" name="Text Box 40"/>
          <p:cNvSpPr txBox="1">
            <a:spLocks noChangeArrowheads="1"/>
          </p:cNvSpPr>
          <p:nvPr/>
        </p:nvSpPr>
        <p:spPr bwMode="auto">
          <a:xfrm>
            <a:off x="2933700" y="4202113"/>
            <a:ext cx="2116138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000" b="1">
                <a:solidFill>
                  <a:srgbClr val="0000FF"/>
                </a:solidFill>
                <a:latin typeface="Comic Sans MS" pitchFamily="66" charset="0"/>
                <a:ea typeface="黑体" pitchFamily="49" charset="-122"/>
              </a:rPr>
              <a:t>庄园制经济</a:t>
            </a:r>
          </a:p>
        </p:txBody>
      </p:sp>
      <p:sp>
        <p:nvSpPr>
          <p:cNvPr id="116777" name="Text Box 41"/>
          <p:cNvSpPr txBox="1">
            <a:spLocks noChangeArrowheads="1"/>
          </p:cNvSpPr>
          <p:nvPr/>
        </p:nvSpPr>
        <p:spPr bwMode="auto">
          <a:xfrm>
            <a:off x="2933700" y="5210175"/>
            <a:ext cx="2116138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000" b="1">
                <a:solidFill>
                  <a:srgbClr val="0000FF"/>
                </a:solidFill>
                <a:latin typeface="Comic Sans MS" pitchFamily="66" charset="0"/>
                <a:ea typeface="黑体" pitchFamily="49" charset="-122"/>
              </a:rPr>
              <a:t>领主和农奴</a:t>
            </a:r>
          </a:p>
        </p:txBody>
      </p:sp>
      <p:sp>
        <p:nvSpPr>
          <p:cNvPr id="116778" name="Text Box 42"/>
          <p:cNvSpPr txBox="1">
            <a:spLocks noChangeArrowheads="1"/>
          </p:cNvSpPr>
          <p:nvPr/>
        </p:nvSpPr>
        <p:spPr bwMode="auto">
          <a:xfrm>
            <a:off x="6246813" y="2835275"/>
            <a:ext cx="1730375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000" b="1">
                <a:solidFill>
                  <a:srgbClr val="0000FF"/>
                </a:solidFill>
                <a:latin typeface="Comic Sans MS" pitchFamily="66" charset="0"/>
                <a:ea typeface="黑体" pitchFamily="49" charset="-122"/>
              </a:rPr>
              <a:t>中央集权</a:t>
            </a:r>
          </a:p>
        </p:txBody>
      </p:sp>
      <p:sp>
        <p:nvSpPr>
          <p:cNvPr id="116780" name="Text Box 44"/>
          <p:cNvSpPr txBox="1">
            <a:spLocks noChangeArrowheads="1"/>
          </p:cNvSpPr>
          <p:nvPr/>
        </p:nvSpPr>
        <p:spPr bwMode="auto">
          <a:xfrm>
            <a:off x="5957888" y="3967163"/>
            <a:ext cx="23050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000" b="1">
                <a:solidFill>
                  <a:srgbClr val="0000FF"/>
                </a:solidFill>
                <a:latin typeface="Comic Sans MS" pitchFamily="66" charset="0"/>
                <a:ea typeface="黑体" pitchFamily="49" charset="-122"/>
              </a:rPr>
              <a:t>一家一户小农经济</a:t>
            </a:r>
            <a:endParaRPr lang="zh-CN" altLang="en-US" sz="3000" b="1">
              <a:solidFill>
                <a:srgbClr val="0000FF"/>
              </a:solidFill>
              <a:latin typeface="Calibri" pitchFamily="34" charset="0"/>
              <a:ea typeface="黑体" pitchFamily="49" charset="-122"/>
            </a:endParaRPr>
          </a:p>
        </p:txBody>
      </p:sp>
      <p:sp>
        <p:nvSpPr>
          <p:cNvPr id="116781" name="Text Box 45"/>
          <p:cNvSpPr txBox="1">
            <a:spLocks noChangeArrowheads="1"/>
          </p:cNvSpPr>
          <p:nvPr/>
        </p:nvSpPr>
        <p:spPr bwMode="auto">
          <a:xfrm>
            <a:off x="6030913" y="5283200"/>
            <a:ext cx="2116137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000" b="1">
                <a:solidFill>
                  <a:srgbClr val="0000FF"/>
                </a:solidFill>
                <a:latin typeface="Comic Sans MS" pitchFamily="66" charset="0"/>
                <a:ea typeface="黑体" pitchFamily="49" charset="-122"/>
              </a:rPr>
              <a:t>地主与农民</a:t>
            </a:r>
          </a:p>
        </p:txBody>
      </p:sp>
      <p:sp>
        <p:nvSpPr>
          <p:cNvPr id="3" name="矩形 2"/>
          <p:cNvSpPr/>
          <p:nvPr/>
        </p:nvSpPr>
        <p:spPr>
          <a:xfrm>
            <a:off x="1331913" y="477838"/>
            <a:ext cx="6480175" cy="6477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rgbClr val="4F81BD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中国与西欧封建制的比较</a:t>
            </a: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6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6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6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6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6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6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6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6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67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67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6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6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74" grpId="0"/>
      <p:bldP spid="116776" grpId="0"/>
      <p:bldP spid="116777" grpId="0"/>
      <p:bldP spid="116778" grpId="0"/>
      <p:bldP spid="116780" grpId="0"/>
      <p:bldP spid="11678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1" name="TextBox 6"/>
          <p:cNvSpPr txBox="1">
            <a:spLocks noChangeArrowheads="1"/>
          </p:cNvSpPr>
          <p:nvPr/>
        </p:nvSpPr>
        <p:spPr bwMode="auto">
          <a:xfrm>
            <a:off x="628650" y="2373313"/>
            <a:ext cx="8264525" cy="424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5400"/>
              </a:lnSpc>
            </a:pPr>
            <a:r>
              <a:rPr lang="en-US" altLang="zh-CN" sz="40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  11</a:t>
            </a:r>
            <a:r>
              <a:rPr lang="zh-CN" altLang="en-US" sz="40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世纪后，随着经济的发展，许多希腊、罗马古典著作开始在西欧传播，阿拉伯文化也传入欧洲。</a:t>
            </a:r>
            <a:r>
              <a:rPr lang="en-US" altLang="zh-CN" sz="40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en-US" sz="40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世纪，西欧的教育与学术出现了新的气象。</a:t>
            </a: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大学</a:t>
            </a:r>
            <a:r>
              <a:rPr lang="zh-CN" altLang="en-US" sz="40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的兴起被认为</a:t>
            </a: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是</a:t>
            </a:r>
            <a:r>
              <a:rPr lang="zh-CN" altLang="en-US" sz="40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欧洲中世纪教育</a:t>
            </a: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“最美好的花朵”</a:t>
            </a:r>
            <a:r>
              <a:rPr lang="zh-CN" altLang="en-US" sz="40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31746" name="Rectangle 14"/>
          <p:cNvSpPr>
            <a:spLocks noChangeArrowheads="1"/>
          </p:cNvSpPr>
          <p:nvPr/>
        </p:nvSpPr>
        <p:spPr bwMode="auto">
          <a:xfrm>
            <a:off x="827088" y="1557338"/>
            <a:ext cx="2592387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400" b="1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4400" b="1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、背景：</a:t>
            </a:r>
          </a:p>
        </p:txBody>
      </p:sp>
      <p:sp>
        <p:nvSpPr>
          <p:cNvPr id="31747" name="Rectangle 2" descr="水滴"/>
          <p:cNvSpPr>
            <a:spLocks noChangeArrowheads="1"/>
          </p:cNvSpPr>
          <p:nvPr/>
        </p:nvSpPr>
        <p:spPr bwMode="auto">
          <a:xfrm>
            <a:off x="0" y="909638"/>
            <a:ext cx="9144000" cy="652462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  <a:ea typeface="华文楷体" pitchFamily="2" charset="-122"/>
            </a:endParaRPr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720725" y="798513"/>
            <a:ext cx="7739063" cy="83026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隶书" panose="02010509060101010101" pitchFamily="49" charset="-122"/>
              </a:rPr>
              <a:t>三、大学的兴起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Box 1"/>
          <p:cNvSpPr txBox="1">
            <a:spLocks noChangeArrowheads="1"/>
          </p:cNvSpPr>
          <p:nvPr/>
        </p:nvSpPr>
        <p:spPr bwMode="auto">
          <a:xfrm>
            <a:off x="323850" y="188913"/>
            <a:ext cx="43195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、兴起与发展：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116013" y="981075"/>
            <a:ext cx="7273925" cy="577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⑴、</a:t>
            </a:r>
            <a:r>
              <a:rPr lang="en-US" altLang="zh-CN" sz="3600" b="1"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世纪，巴黎出现了许多</a:t>
            </a: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教会学校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和</a:t>
            </a: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教师私人办的学校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36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⑵、</a:t>
            </a:r>
            <a:r>
              <a:rPr lang="en-US" altLang="zh-CN" sz="3600" b="1">
                <a:latin typeface="楷体" pitchFamily="49" charset="-122"/>
                <a:ea typeface="楷体" pitchFamily="49" charset="-122"/>
              </a:rPr>
              <a:t>13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世纪，巴黎</a:t>
            </a: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教师行会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得到罗马</a:t>
            </a: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教皇和国王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的支持，</a:t>
            </a: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自治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权利得到保证。</a:t>
            </a:r>
            <a:endParaRPr lang="en-US" altLang="zh-CN" sz="36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600" b="1">
                <a:latin typeface="楷体" pitchFamily="49" charset="-122"/>
                <a:ea typeface="楷体" pitchFamily="49" charset="-122"/>
              </a:rPr>
              <a:t>⑶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、原因：希望大学成为本国的教育和文化中心。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1" name="TextBox 6"/>
          <p:cNvSpPr txBox="1">
            <a:spLocks noChangeArrowheads="1"/>
          </p:cNvSpPr>
          <p:nvPr/>
        </p:nvSpPr>
        <p:spPr bwMode="auto">
          <a:xfrm>
            <a:off x="280988" y="1579563"/>
            <a:ext cx="8497887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5400"/>
              </a:lnSpc>
            </a:pPr>
            <a:r>
              <a:rPr lang="zh-CN" altLang="en-US" sz="40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免赋税特权、司法特权、教育自主权</a:t>
            </a:r>
          </a:p>
        </p:txBody>
      </p:sp>
      <p:sp>
        <p:nvSpPr>
          <p:cNvPr id="33794" name="Rectangle 14"/>
          <p:cNvSpPr>
            <a:spLocks noChangeArrowheads="1"/>
          </p:cNvSpPr>
          <p:nvPr/>
        </p:nvSpPr>
        <p:spPr bwMode="auto">
          <a:xfrm>
            <a:off x="393700" y="419100"/>
            <a:ext cx="79200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4000" b="1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、大学的自治地位主要体现在：</a:t>
            </a:r>
          </a:p>
        </p:txBody>
      </p:sp>
      <p:sp>
        <p:nvSpPr>
          <p:cNvPr id="15" name="TextBox 6"/>
          <p:cNvSpPr txBox="1">
            <a:spLocks noChangeArrowheads="1"/>
          </p:cNvSpPr>
          <p:nvPr/>
        </p:nvSpPr>
        <p:spPr bwMode="auto">
          <a:xfrm>
            <a:off x="692150" y="3933825"/>
            <a:ext cx="8056563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5400"/>
              </a:lnSpc>
            </a:pPr>
            <a:r>
              <a:rPr lang="zh-CN" altLang="en-US" sz="40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国王一般都尊重大学自治；教皇支持大学，但不允许异端言论。</a:t>
            </a:r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398463" y="2847975"/>
            <a:ext cx="79200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4000" b="1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、国王和教皇对待教育的态度：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  <p:bldP spid="15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1" name="TextBox 6"/>
          <p:cNvSpPr txBox="1">
            <a:spLocks noChangeArrowheads="1"/>
          </p:cNvSpPr>
          <p:nvPr/>
        </p:nvSpPr>
        <p:spPr bwMode="auto">
          <a:xfrm>
            <a:off x="760413" y="931863"/>
            <a:ext cx="7920037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在不违反正统教义的情况下，大学的日常教学和管理有相当大的自主权。</a:t>
            </a:r>
          </a:p>
        </p:txBody>
      </p:sp>
      <p:sp>
        <p:nvSpPr>
          <p:cNvPr id="34818" name="Rectangle 14"/>
          <p:cNvSpPr>
            <a:spLocks noChangeArrowheads="1"/>
          </p:cNvSpPr>
          <p:nvPr/>
        </p:nvSpPr>
        <p:spPr bwMode="auto">
          <a:xfrm>
            <a:off x="179388" y="188913"/>
            <a:ext cx="63373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3600" b="1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、大学的教育自主权表现在：</a:t>
            </a:r>
          </a:p>
        </p:txBody>
      </p:sp>
      <p:sp>
        <p:nvSpPr>
          <p:cNvPr id="15" name="TextBox 6"/>
          <p:cNvSpPr txBox="1">
            <a:spLocks noChangeArrowheads="1"/>
          </p:cNvSpPr>
          <p:nvPr/>
        </p:nvSpPr>
        <p:spPr bwMode="auto">
          <a:xfrm>
            <a:off x="900113" y="2922588"/>
            <a:ext cx="8056562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⑴、基础课程：文法、修辞、逻辑、算术、几何、天文和音乐。</a:t>
            </a:r>
            <a:endParaRPr lang="en-US" altLang="zh-CN" sz="3200" b="1">
              <a:solidFill>
                <a:srgbClr val="0000CC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⑵、专业课程：法学、医学、神学</a:t>
            </a:r>
            <a:endParaRPr lang="en-US" altLang="zh-CN" sz="3200" b="1">
              <a:solidFill>
                <a:srgbClr val="0000CC"/>
              </a:solidFill>
              <a:latin typeface="楷体" pitchFamily="49" charset="-122"/>
              <a:ea typeface="楷体" pitchFamily="49" charset="-122"/>
            </a:endParaRPr>
          </a:p>
          <a:p>
            <a:endParaRPr lang="en-US" altLang="zh-CN" sz="3200" b="1">
              <a:solidFill>
                <a:srgbClr val="0000CC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250825" y="2276475"/>
            <a:ext cx="79216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3600" b="1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、中世纪西欧大学的课程设置：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17513" y="5445125"/>
            <a:ext cx="8296275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大学课程设置一方面仍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受基督教会的影响</a:t>
            </a:r>
            <a:r>
              <a:rPr lang="zh-CN" altLang="en-US" sz="32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，另一方面也反映了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经济和社会发展的要求</a:t>
            </a:r>
            <a:r>
              <a:rPr lang="zh-CN" altLang="en-US" sz="32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17" name="Rectangle 14"/>
          <p:cNvSpPr>
            <a:spLocks noChangeArrowheads="1"/>
          </p:cNvSpPr>
          <p:nvPr/>
        </p:nvSpPr>
        <p:spPr bwMode="auto">
          <a:xfrm>
            <a:off x="249238" y="4614863"/>
            <a:ext cx="23034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7</a:t>
            </a:r>
            <a:r>
              <a:rPr lang="zh-CN" altLang="en-US" sz="3600" b="1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、意义：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  <p:bldP spid="15" grpId="0"/>
      <p:bldP spid="16" grpId="0"/>
      <p:bldP spid="2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  <a:extLst/>
          </a:blip>
          <a:srcRect/>
          <a:stretch>
            <a:fillRect/>
          </a:stretch>
        </p:blipFill>
        <p:spPr bwMode="auto">
          <a:xfrm>
            <a:off x="443501" y="-243408"/>
            <a:ext cx="8304963" cy="6624340"/>
          </a:xfrm>
          <a:prstGeom prst="rect">
            <a:avLst/>
          </a:prstGeom>
          <a:noFill/>
          <a:ln>
            <a:noFill/>
          </a:ln>
          <a:ex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extBox 4"/>
          <p:cNvSpPr txBox="1">
            <a:spLocks noChangeArrowheads="1"/>
          </p:cNvSpPr>
          <p:nvPr/>
        </p:nvSpPr>
        <p:spPr bwMode="auto">
          <a:xfrm>
            <a:off x="395288" y="836613"/>
            <a:ext cx="8280400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2400"/>
              </a:spcBef>
            </a:pPr>
            <a:r>
              <a:rPr lang="en-US" altLang="zh-CN" sz="40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  1</a:t>
            </a:r>
            <a:r>
              <a:rPr lang="zh-CN" altLang="en-US" sz="40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、下列各项中，与西欧中世纪大学的产生有关的是（在正确的选项后画√）。</a:t>
            </a:r>
            <a:endParaRPr lang="en-US" altLang="zh-CN" sz="4000" b="1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  <a:p>
            <a:pPr>
              <a:spcBef>
                <a:spcPts val="2400"/>
              </a:spcBef>
            </a:pPr>
            <a:r>
              <a:rPr lang="zh-CN" altLang="en-US" sz="4000" b="1">
                <a:latin typeface="华文隶书" pitchFamily="2" charset="-122"/>
                <a:ea typeface="华文隶书" pitchFamily="2" charset="-122"/>
              </a:rPr>
              <a:t>     国王与教皇的支持               （    ）</a:t>
            </a:r>
            <a:endParaRPr lang="en-US" altLang="zh-CN" sz="4000" b="1">
              <a:latin typeface="华文隶书" pitchFamily="2" charset="-122"/>
              <a:ea typeface="华文隶书" pitchFamily="2" charset="-122"/>
            </a:endParaRPr>
          </a:p>
          <a:p>
            <a:pPr>
              <a:spcBef>
                <a:spcPts val="2400"/>
              </a:spcBef>
            </a:pPr>
            <a:r>
              <a:rPr lang="zh-CN" altLang="en-US" sz="4000" b="1">
                <a:latin typeface="华文隶书" pitchFamily="2" charset="-122"/>
                <a:ea typeface="华文隶书" pitchFamily="2" charset="-122"/>
              </a:rPr>
              <a:t>     城市的自由和自治               （    ）</a:t>
            </a:r>
            <a:endParaRPr lang="en-US" altLang="zh-CN" sz="4000" b="1">
              <a:latin typeface="华文隶书" pitchFamily="2" charset="-122"/>
              <a:ea typeface="华文隶书" pitchFamily="2" charset="-122"/>
            </a:endParaRPr>
          </a:p>
          <a:p>
            <a:pPr>
              <a:spcBef>
                <a:spcPts val="2400"/>
              </a:spcBef>
            </a:pPr>
            <a:r>
              <a:rPr lang="zh-CN" altLang="en-US" sz="4000" b="1">
                <a:latin typeface="华文隶书" pitchFamily="2" charset="-122"/>
                <a:ea typeface="华文隶书" pitchFamily="2" charset="-122"/>
              </a:rPr>
              <a:t>     选拔官吏的需要                    （    ）</a:t>
            </a:r>
            <a:endParaRPr lang="en-US" altLang="zh-CN" sz="4000" b="1">
              <a:latin typeface="华文隶书" pitchFamily="2" charset="-122"/>
              <a:ea typeface="华文隶书" pitchFamily="2" charset="-122"/>
            </a:endParaRPr>
          </a:p>
          <a:p>
            <a:pPr>
              <a:spcBef>
                <a:spcPts val="2400"/>
              </a:spcBef>
            </a:pPr>
            <a:r>
              <a:rPr lang="zh-CN" altLang="en-US" sz="4000" b="1">
                <a:latin typeface="华文隶书" pitchFamily="2" charset="-122"/>
                <a:ea typeface="华文隶书" pitchFamily="2" charset="-122"/>
              </a:rPr>
              <a:t>     教师和学生行会的出现        （    ）</a:t>
            </a:r>
          </a:p>
        </p:txBody>
      </p:sp>
      <p:sp>
        <p:nvSpPr>
          <p:cNvPr id="9" name="矩形 8"/>
          <p:cNvSpPr/>
          <p:nvPr/>
        </p:nvSpPr>
        <p:spPr>
          <a:xfrm>
            <a:off x="7524750" y="2781300"/>
            <a:ext cx="566738" cy="1016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黑体" pitchFamily="49" charset="-122"/>
                <a:cs typeface="Calibri" pitchFamily="34" charset="0"/>
              </a:rPr>
              <a:t>√</a:t>
            </a:r>
            <a:endParaRPr lang="zh-CN" altLang="en-US" sz="6000">
              <a:latin typeface="Calibri" pitchFamily="34" charset="0"/>
              <a:ea typeface="黑体" pitchFamily="49" charset="-122"/>
              <a:cs typeface="Calibri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24750" y="3716338"/>
            <a:ext cx="566738" cy="1016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黑体" pitchFamily="49" charset="-122"/>
                <a:cs typeface="Calibri" pitchFamily="34" charset="0"/>
              </a:rPr>
              <a:t>√</a:t>
            </a:r>
            <a:endParaRPr lang="zh-CN" altLang="en-US" sz="6000">
              <a:latin typeface="Calibri" pitchFamily="34" charset="0"/>
              <a:ea typeface="黑体" pitchFamily="49" charset="-122"/>
              <a:cs typeface="Calibri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77150" y="5589588"/>
            <a:ext cx="566738" cy="1016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黑体" pitchFamily="49" charset="-122"/>
                <a:cs typeface="Calibri" pitchFamily="34" charset="0"/>
              </a:rPr>
              <a:t>√</a:t>
            </a:r>
            <a:endParaRPr lang="zh-CN" altLang="en-US" sz="6000">
              <a:latin typeface="Calibri" pitchFamily="34" charset="0"/>
              <a:ea typeface="黑体" pitchFamily="49" charset="-122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文本框 25602"/>
          <p:cNvSpPr txBox="1"/>
          <p:nvPr/>
        </p:nvSpPr>
        <p:spPr>
          <a:xfrm>
            <a:off x="684213" y="896938"/>
            <a:ext cx="7920037" cy="646112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sz="3600" b="1" noProof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2</a:t>
            </a:r>
            <a:r>
              <a:rPr lang="zh-CN" altLang="en-US" sz="3600" b="1" noProof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、判断甲乙两个同学谁说得更有道理。</a:t>
            </a:r>
            <a:endParaRPr lang="zh-CN" altLang="en-US" sz="3600" b="1" noProof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890" name="云形标注 25604"/>
          <p:cNvSpPr>
            <a:spLocks noChangeArrowheads="1"/>
          </p:cNvSpPr>
          <p:nvPr/>
        </p:nvSpPr>
        <p:spPr bwMode="auto">
          <a:xfrm>
            <a:off x="107950" y="1700213"/>
            <a:ext cx="4243388" cy="2905125"/>
          </a:xfrm>
          <a:prstGeom prst="cloudCallout">
            <a:avLst>
              <a:gd name="adj1" fmla="val 37718"/>
              <a:gd name="adj2" fmla="val 52620"/>
            </a:avLst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algn="ctr">
              <a:buFont typeface="Arial" charset="0"/>
              <a:buNone/>
            </a:pPr>
            <a:endParaRPr lang="zh-CN" altLang="en-US" sz="2400">
              <a:latin typeface="Franklin Gothic Book" pitchFamily="34" charset="0"/>
              <a:ea typeface="黑体" pitchFamily="49" charset="-122"/>
            </a:endParaRPr>
          </a:p>
        </p:txBody>
      </p:sp>
      <p:sp>
        <p:nvSpPr>
          <p:cNvPr id="37891" name="云形标注 25605"/>
          <p:cNvSpPr>
            <a:spLocks noChangeArrowheads="1"/>
          </p:cNvSpPr>
          <p:nvPr/>
        </p:nvSpPr>
        <p:spPr bwMode="auto">
          <a:xfrm>
            <a:off x="4471988" y="1339850"/>
            <a:ext cx="4591050" cy="3411538"/>
          </a:xfrm>
          <a:prstGeom prst="cloudCallout">
            <a:avLst>
              <a:gd name="adj1" fmla="val -43782"/>
              <a:gd name="adj2" fmla="val 50130"/>
            </a:avLst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algn="ctr">
              <a:buFont typeface="Arial" charset="0"/>
              <a:buNone/>
            </a:pPr>
            <a:endParaRPr lang="zh-CN" altLang="en-US" sz="2400">
              <a:latin typeface="Franklin Gothic Book" pitchFamily="34" charset="0"/>
              <a:ea typeface="黑体" pitchFamily="49" charset="-122"/>
            </a:endParaRPr>
          </a:p>
        </p:txBody>
      </p:sp>
      <p:sp>
        <p:nvSpPr>
          <p:cNvPr id="37892" name="矩形 1"/>
          <p:cNvSpPr>
            <a:spLocks noChangeArrowheads="1"/>
          </p:cNvSpPr>
          <p:nvPr/>
        </p:nvSpPr>
        <p:spPr bwMode="auto">
          <a:xfrm>
            <a:off x="539750" y="1700213"/>
            <a:ext cx="8135938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同学甲：</a:t>
            </a:r>
            <a:r>
              <a:rPr lang="zh-CN" altLang="en-US" sz="3200" b="1">
                <a:latin typeface="Calibri" pitchFamily="34" charset="0"/>
                <a:ea typeface="黑体" pitchFamily="49" charset="-122"/>
              </a:rPr>
              <a:t>我国宋代的城市比西欧同时期的城市规模大得多，热闹得多，市民阶层也庞大得多，所以更为先进。</a:t>
            </a:r>
          </a:p>
        </p:txBody>
      </p:sp>
      <p:sp>
        <p:nvSpPr>
          <p:cNvPr id="37893" name="矩形 2"/>
          <p:cNvSpPr>
            <a:spLocks noChangeArrowheads="1"/>
          </p:cNvSpPr>
          <p:nvPr/>
        </p:nvSpPr>
        <p:spPr bwMode="auto">
          <a:xfrm>
            <a:off x="395288" y="3406775"/>
            <a:ext cx="8424862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同学乙：</a:t>
            </a:r>
            <a:r>
              <a:rPr lang="zh-CN" altLang="en-US" sz="3200" b="1">
                <a:latin typeface="Calibri" pitchFamily="34" charset="0"/>
                <a:ea typeface="黑体" pitchFamily="49" charset="-122"/>
              </a:rPr>
              <a:t>你看到的只是表面现象。西欧城市有自由和自治权，尽管还不能完全摆脱国王和领主的控制，但是，这种独立性是我国古代没有的。我国古代的城市往往都是政治中心，东京和临安都是首都，市民很难成为一个独立的阶级，更不能像西欧那样产生资产阶级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3"/>
          <p:cNvSpPr>
            <a:spLocks noGrp="1"/>
          </p:cNvSpPr>
          <p:nvPr>
            <p:ph type="body" idx="4294967295"/>
          </p:nvPr>
        </p:nvSpPr>
        <p:spPr>
          <a:xfrm>
            <a:off x="0" y="0"/>
            <a:ext cx="9144000" cy="45259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zh-CN" altLang="en-US" b="1">
                <a:solidFill>
                  <a:srgbClr val="0000CC"/>
                </a:solidFill>
              </a:rPr>
              <a:t>一．自由和自治的城市</a:t>
            </a:r>
          </a:p>
          <a:p>
            <a:pPr algn="justLow">
              <a:buFont typeface="Arial" charset="0"/>
              <a:buNone/>
            </a:pPr>
            <a:r>
              <a:rPr lang="en-US" altLang="zh-CN" b="1"/>
              <a:t>11</a:t>
            </a:r>
            <a:r>
              <a:rPr lang="zh-CN" altLang="en-US" b="1"/>
              <a:t>世纪开始，随着生产力的提高和商品经济的发展，城市再度兴起。其中兴起最早、发展最快的地区有意大利北部、法兰西南部和北海南部地区等。</a:t>
            </a:r>
          </a:p>
          <a:p>
            <a:r>
              <a:rPr lang="zh-CN" altLang="en-US" b="1"/>
              <a:t>特点 </a:t>
            </a:r>
          </a:p>
          <a:p>
            <a:r>
              <a:rPr lang="zh-CN" altLang="en-US" b="1"/>
              <a:t>主要集中在交通便利、相对安全、能够吸引人们聚集的地区。城市规模很小，人口较少。</a:t>
            </a:r>
          </a:p>
        </p:txBody>
      </p:sp>
      <p:pic>
        <p:nvPicPr>
          <p:cNvPr id="19458" name="Picture 4" descr="20060606105722995"/>
          <p:cNvPicPr>
            <a:picLocks noChangeAspect="1" noChangeArrowheads="1"/>
          </p:cNvPicPr>
          <p:nvPr/>
        </p:nvPicPr>
        <p:blipFill>
          <a:blip r:embed="rId2"/>
          <a:srcRect b="8266"/>
          <a:stretch>
            <a:fillRect/>
          </a:stretch>
        </p:blipFill>
        <p:spPr bwMode="auto">
          <a:xfrm>
            <a:off x="4356100" y="4252913"/>
            <a:ext cx="4787900" cy="260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26625"/>
          <p:cNvSpPr txBox="1">
            <a:spLocks noChangeArrowheads="1"/>
          </p:cNvSpPr>
          <p:nvPr/>
        </p:nvSpPr>
        <p:spPr bwMode="auto">
          <a:xfrm>
            <a:off x="395288" y="817563"/>
            <a:ext cx="8353425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  同学乙的说法更有道理。虽然宋代的城市比欧洲同时期的城市规模大得多，热闹得多，也有市民阶层。但在西欧城市重新兴起和工商业迅速发展的过程中，不仅形成了市民阶级，而且它还</a:t>
            </a: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进一步分化出手工业者和商人、银行家等。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富裕的商人和银行家发展成早期资产阶级，他们的出现为</a:t>
            </a: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资本主义的兴起准备了条件。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WordArt 3"/>
          <p:cNvSpPr>
            <a:spLocks noChangeArrowheads="1" noChangeShapeType="1" noTextEdit="1"/>
          </p:cNvSpPr>
          <p:nvPr/>
        </p:nvSpPr>
        <p:spPr bwMode="auto">
          <a:xfrm>
            <a:off x="1116013" y="44450"/>
            <a:ext cx="4032250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2857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66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+mn-ea"/>
                <a:ea typeface="+mn-ea"/>
                <a:cs typeface="+mn-ea"/>
              </a:rPr>
              <a:t>课堂练习</a:t>
            </a:r>
          </a:p>
        </p:txBody>
      </p:sp>
      <p:sp>
        <p:nvSpPr>
          <p:cNvPr id="130053" name="Rectangle 5"/>
          <p:cNvSpPr>
            <a:spLocks noChangeArrowheads="1"/>
          </p:cNvSpPr>
          <p:nvPr/>
        </p:nvSpPr>
        <p:spPr bwMode="auto">
          <a:xfrm>
            <a:off x="250825" y="811213"/>
            <a:ext cx="8353425" cy="565943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fontAlgn="auto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在法国有一个城市叫做琅城</a:t>
            </a:r>
            <a:r>
              <a:rPr lang="zh-CN" altLang="en-US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en-US" altLang="zh-CN" sz="4000" b="1" dirty="0" smtClea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 fontAlgn="auto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被</a:t>
            </a:r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视为英雄的城市，这主要是</a:t>
            </a:r>
            <a:r>
              <a:rPr lang="zh-CN" altLang="en-US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因</a:t>
            </a:r>
            <a:endParaRPr lang="en-US" altLang="zh-CN" sz="4000" b="1" dirty="0" smtClea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 fontAlgn="auto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为</a:t>
            </a:r>
            <a:r>
              <a:rPr lang="en-US" altLang="zh-CN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世纪哪一历史史实（  </a:t>
            </a:r>
            <a:r>
              <a:rPr lang="zh-CN" altLang="en-US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4000" b="1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 fontAlgn="auto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A</a:t>
            </a:r>
            <a:r>
              <a:rPr lang="en-US" altLang="zh-CN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琅城市民争取自治权的斗争</a:t>
            </a:r>
          </a:p>
          <a:p>
            <a:pPr indent="0" fontAlgn="auto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B</a:t>
            </a:r>
            <a:r>
              <a:rPr lang="en-US" altLang="zh-CN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琅城市民反侵略斗争</a:t>
            </a:r>
          </a:p>
          <a:p>
            <a:pPr indent="0" fontAlgn="auto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C</a:t>
            </a:r>
            <a:r>
              <a:rPr lang="en-US" altLang="zh-CN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琅城市民抵御了日耳曼人的袭击</a:t>
            </a:r>
          </a:p>
          <a:p>
            <a:pPr indent="0" fontAlgn="auto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D</a:t>
            </a:r>
            <a:r>
              <a:rPr lang="en-US" altLang="zh-CN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这里是罗马政府的古战场</a:t>
            </a:r>
          </a:p>
        </p:txBody>
      </p:sp>
      <p:sp>
        <p:nvSpPr>
          <p:cNvPr id="130054" name="Rectangle 6"/>
          <p:cNvSpPr>
            <a:spLocks noChangeArrowheads="1"/>
          </p:cNvSpPr>
          <p:nvPr/>
        </p:nvSpPr>
        <p:spPr bwMode="auto">
          <a:xfrm>
            <a:off x="7388225" y="2636838"/>
            <a:ext cx="1287463" cy="227806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2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0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5" name="Rectangle 7"/>
          <p:cNvSpPr>
            <a:spLocks noChangeArrowheads="1"/>
          </p:cNvSpPr>
          <p:nvPr/>
        </p:nvSpPr>
        <p:spPr bwMode="auto">
          <a:xfrm>
            <a:off x="539750" y="808038"/>
            <a:ext cx="8135938" cy="58547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8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4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随着城市的发展和工商业的繁荣，</a:t>
            </a:r>
            <a:r>
              <a:rPr lang="en-US" altLang="zh-CN" sz="4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_____</a:t>
            </a:r>
            <a:r>
              <a:rPr lang="zh-CN" altLang="en-US" sz="4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逐渐形成。</a:t>
            </a:r>
          </a:p>
          <a:p>
            <a:pPr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A</a:t>
            </a:r>
            <a:r>
              <a:rPr lang="en-US" altLang="zh-CN" sz="4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4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农民阶级</a:t>
            </a:r>
          </a:p>
          <a:p>
            <a:pPr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B</a:t>
            </a:r>
            <a:r>
              <a:rPr lang="en-US" altLang="zh-CN" sz="4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4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市民阶级</a:t>
            </a:r>
          </a:p>
          <a:p>
            <a:pPr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C</a:t>
            </a:r>
            <a:r>
              <a:rPr lang="en-US" altLang="zh-CN" sz="4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4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无产阶级</a:t>
            </a:r>
          </a:p>
          <a:p>
            <a:pPr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D</a:t>
            </a:r>
            <a:r>
              <a:rPr lang="en-US" altLang="zh-CN" sz="4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4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地主阶级</a:t>
            </a:r>
          </a:p>
        </p:txBody>
      </p:sp>
      <p:sp>
        <p:nvSpPr>
          <p:cNvPr id="78856" name="Rectangle 8"/>
          <p:cNvSpPr>
            <a:spLocks noChangeArrowheads="1"/>
          </p:cNvSpPr>
          <p:nvPr/>
        </p:nvSpPr>
        <p:spPr bwMode="auto">
          <a:xfrm>
            <a:off x="6227763" y="2636838"/>
            <a:ext cx="1206500" cy="227806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2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8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5" name="Rectangle 7"/>
          <p:cNvSpPr>
            <a:spLocks noChangeArrowheads="1"/>
          </p:cNvSpPr>
          <p:nvPr/>
        </p:nvSpPr>
        <p:spPr bwMode="auto">
          <a:xfrm>
            <a:off x="539750" y="808038"/>
            <a:ext cx="8135938" cy="58547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48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4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被认为是欧洲中世纪教育“最美好的花朵”的是（  </a:t>
            </a:r>
            <a:r>
              <a:rPr lang="zh-CN" altLang="en-US" sz="48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4800" b="1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A</a:t>
            </a:r>
            <a:r>
              <a:rPr lang="en-US" altLang="zh-CN" sz="4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4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基督教的兴起</a:t>
            </a:r>
          </a:p>
          <a:p>
            <a:pPr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B</a:t>
            </a:r>
            <a:r>
              <a:rPr lang="en-US" altLang="zh-CN" sz="4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4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大学的兴起</a:t>
            </a:r>
          </a:p>
          <a:p>
            <a:pPr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C</a:t>
            </a:r>
            <a:r>
              <a:rPr lang="en-US" altLang="zh-CN" sz="4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4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庄园的出现</a:t>
            </a:r>
          </a:p>
          <a:p>
            <a:pPr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D</a:t>
            </a:r>
            <a:r>
              <a:rPr lang="en-US" altLang="zh-CN" sz="4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4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城市的兴起</a:t>
            </a:r>
          </a:p>
        </p:txBody>
      </p:sp>
      <p:sp>
        <p:nvSpPr>
          <p:cNvPr id="78856" name="Rectangle 8"/>
          <p:cNvSpPr>
            <a:spLocks noChangeArrowheads="1"/>
          </p:cNvSpPr>
          <p:nvPr/>
        </p:nvSpPr>
        <p:spPr bwMode="auto">
          <a:xfrm>
            <a:off x="6875463" y="2276475"/>
            <a:ext cx="1206500" cy="22780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2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8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/>
          </p:cNvSpPr>
          <p:nvPr>
            <p:ph type="title" idx="4294967295"/>
          </p:nvPr>
        </p:nvSpPr>
        <p:spPr>
          <a:xfrm>
            <a:off x="611560" y="3140968"/>
            <a:ext cx="7886700" cy="706120"/>
          </a:xfrm>
          <a:noFill/>
          <a:ln/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4000" kern="1200" cap="all" dirty="0"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谢谢观看</a:t>
            </a:r>
            <a:endParaRPr lang="zh-CN" altLang="en-US" sz="4000" kern="1200" cap="all" dirty="0">
              <a:effectLst>
                <a:reflection blurRad="12700" stA="48000" endA="300" endPos="55000" dir="5400000" sy="-90000" algn="bl" rotWithShape="0"/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内容占位符 24577" descr="200772710462246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3779838" y="4732338"/>
            <a:ext cx="2268537" cy="2125662"/>
          </a:xfrm>
        </p:spPr>
      </p:pic>
      <p:sp>
        <p:nvSpPr>
          <p:cNvPr id="20482" name="矩形 24579"/>
          <p:cNvSpPr>
            <a:spLocks noGrp="1" noChangeArrowheads="1"/>
          </p:cNvSpPr>
          <p:nvPr/>
        </p:nvSpPr>
        <p:spPr bwMode="auto">
          <a:xfrm>
            <a:off x="323850" y="2060575"/>
            <a:ext cx="8675688" cy="84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3200" b="1">
                <a:solidFill>
                  <a:srgbClr val="333300"/>
                </a:solidFill>
                <a:latin typeface="Franklin Gothic Book" pitchFamily="34" charset="0"/>
                <a:ea typeface="华文楷体" pitchFamily="2" charset="-122"/>
              </a:rPr>
              <a:t>城市的自治斗争</a:t>
            </a:r>
            <a:r>
              <a:rPr lang="en-US" altLang="zh-CN" sz="3200" b="1">
                <a:solidFill>
                  <a:srgbClr val="333300"/>
                </a:solidFill>
                <a:latin typeface="Franklin Gothic Book" pitchFamily="34" charset="0"/>
                <a:ea typeface="华文楷体" pitchFamily="2" charset="-122"/>
              </a:rPr>
              <a:t>:</a:t>
            </a:r>
          </a:p>
          <a:p>
            <a:r>
              <a:rPr lang="zh-CN" altLang="en-US" sz="3200" b="1"/>
              <a:t>城市居民争取城市的自由和自治，常用的手段金钱赎买和武力斗争</a:t>
            </a:r>
          </a:p>
          <a:p>
            <a:r>
              <a:rPr lang="zh-CN" altLang="en-US" sz="3200" b="1"/>
              <a:t>法兰西琅城市民起义反映了城市的兴起使封建经济开始解体</a:t>
            </a:r>
          </a:p>
          <a:p>
            <a:r>
              <a:rPr lang="zh-CN" altLang="en-US" sz="3200" b="1"/>
              <a:t>城市取得自治的形式是从国王或领主手里取得“特许状” </a:t>
            </a:r>
          </a:p>
          <a:p>
            <a:r>
              <a:rPr lang="zh-CN" altLang="en-US" sz="3200" b="1"/>
              <a:t>在自由城市里，市民是自由人，享有财产权，领主不得非法剥夺市民的财产，不得向市民任意征税。</a:t>
            </a:r>
          </a:p>
        </p:txBody>
      </p:sp>
      <p:pic>
        <p:nvPicPr>
          <p:cNvPr id="20483" name="图片 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64275" y="4581525"/>
            <a:ext cx="2879725" cy="245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1" name="TextBox 6"/>
          <p:cNvSpPr txBox="1">
            <a:spLocks noChangeArrowheads="1"/>
          </p:cNvSpPr>
          <p:nvPr/>
        </p:nvSpPr>
        <p:spPr bwMode="auto">
          <a:xfrm>
            <a:off x="792163" y="2420938"/>
            <a:ext cx="7559675" cy="3503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/>
              <a:t>手工工匠和商人是城市的基本居民</a:t>
            </a:r>
          </a:p>
          <a:p>
            <a:endParaRPr lang="zh-CN" altLang="en-US" sz="3200" b="1"/>
          </a:p>
          <a:p>
            <a:r>
              <a:rPr lang="zh-CN" altLang="en-US" sz="3200" b="1"/>
              <a:t>①手工业者主要从事小商品生产，拥有简单的生产资料，自己和家属都参加劳动，靠出卖产品换取其他生活用品以维持生活。家庭既是生产的作坊，也是店铺。</a:t>
            </a:r>
          </a:p>
          <a:p>
            <a:r>
              <a:rPr lang="zh-CN" altLang="en-US" sz="3200" b="1"/>
              <a:t>②商人专事商业和贸易。</a:t>
            </a:r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323850" y="908050"/>
            <a:ext cx="7740650" cy="9144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隶书" panose="02010509060101010101" pitchFamily="49" charset="-122"/>
              </a:rPr>
              <a:t>二、城市居民的身份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10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685800"/>
            <a:ext cx="1524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043" name="Text Box 3"/>
          <p:cNvSpPr txBox="1">
            <a:spLocks noChangeArrowheads="1"/>
          </p:cNvSpPr>
          <p:nvPr/>
        </p:nvSpPr>
        <p:spPr bwMode="auto">
          <a:xfrm>
            <a:off x="468313" y="3429000"/>
            <a:ext cx="7829550" cy="308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>
                <a:latin typeface="Times New Roman" pitchFamily="18" charset="0"/>
                <a:ea typeface="华文楷体" pitchFamily="2" charset="-122"/>
              </a:rPr>
              <a:t>        </a:t>
            </a:r>
            <a:r>
              <a:rPr kumimoji="1" lang="zh-CN" altLang="en-US" sz="2800" b="1">
                <a:latin typeface="Times New Roman" pitchFamily="18" charset="0"/>
                <a:ea typeface="华文楷体" pitchFamily="2" charset="-122"/>
              </a:rPr>
              <a:t>西欧的城市都坐落在封建领地上，国王和封建主可以对城市居民任意盘剥。为了争取生存权，许多</a:t>
            </a: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</a:rPr>
              <a:t>城市通过赎买、起义等斗争方式，最终赢得了自治权。</a:t>
            </a:r>
            <a:r>
              <a:rPr kumimoji="1" lang="zh-CN" altLang="en-US" sz="2800" b="1">
                <a:latin typeface="Times New Roman" pitchFamily="18" charset="0"/>
                <a:ea typeface="华文楷体" pitchFamily="2" charset="-122"/>
              </a:rPr>
              <a:t>与此同时，城市</a:t>
            </a:r>
            <a:r>
              <a:rPr kumimoji="1" lang="zh-CN" altLang="en-US" sz="2800" b="1">
                <a:solidFill>
                  <a:srgbClr val="3333FF"/>
                </a:solidFill>
                <a:latin typeface="Times New Roman" pitchFamily="18" charset="0"/>
                <a:ea typeface="华文楷体" pitchFamily="2" charset="-122"/>
              </a:rPr>
              <a:t>居民</a:t>
            </a:r>
            <a:r>
              <a:rPr kumimoji="1" lang="zh-CN" altLang="en-US" sz="2800" b="1">
                <a:latin typeface="Times New Roman" pitchFamily="18" charset="0"/>
                <a:ea typeface="华文楷体" pitchFamily="2" charset="-122"/>
              </a:rPr>
              <a:t>还通过斗争摆脱了农奴身份，成为真正的</a:t>
            </a:r>
            <a:r>
              <a:rPr kumimoji="1" lang="zh-CN" altLang="en-US" sz="2800" b="1">
                <a:solidFill>
                  <a:srgbClr val="3333FF"/>
                </a:solidFill>
                <a:latin typeface="Times New Roman" pitchFamily="18" charset="0"/>
                <a:ea typeface="华文楷体" pitchFamily="2" charset="-122"/>
              </a:rPr>
              <a:t>自由人</a:t>
            </a:r>
            <a:r>
              <a:rPr kumimoji="1" lang="zh-CN" altLang="en-US" sz="2800" b="1">
                <a:latin typeface="Times New Roman" pitchFamily="18" charset="0"/>
                <a:ea typeface="华文楷体" pitchFamily="2" charset="-122"/>
              </a:rPr>
              <a:t>。按照惯例，如果</a:t>
            </a: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</a:rPr>
              <a:t>一个农奴在自治的城市里住满一年零一日，就取得了自由民的身份。</a:t>
            </a:r>
          </a:p>
        </p:txBody>
      </p:sp>
      <p:sp>
        <p:nvSpPr>
          <p:cNvPr id="23555" name="WordArt 4"/>
          <p:cNvSpPr>
            <a:spLocks noChangeArrowheads="1" noChangeShapeType="1" noTextEdit="1"/>
          </p:cNvSpPr>
          <p:nvPr/>
        </p:nvSpPr>
        <p:spPr bwMode="auto">
          <a:xfrm>
            <a:off x="2771775" y="1196975"/>
            <a:ext cx="5688013" cy="9985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FF00FF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/>
                <a:ea typeface="宋体"/>
              </a:rPr>
              <a:t>城市的空气使人自由</a:t>
            </a:r>
          </a:p>
        </p:txBody>
      </p:sp>
      <p:sp>
        <p:nvSpPr>
          <p:cNvPr id="23556" name="WordArt 5"/>
          <p:cNvSpPr>
            <a:spLocks noChangeArrowheads="1" noChangeShapeType="1" noTextEdit="1"/>
          </p:cNvSpPr>
          <p:nvPr/>
        </p:nvSpPr>
        <p:spPr bwMode="auto">
          <a:xfrm>
            <a:off x="381000" y="304800"/>
            <a:ext cx="1409700" cy="10509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/>
                  </a:outerShdw>
                </a:effectLst>
                <a:latin typeface="宋体"/>
                <a:ea typeface="宋体"/>
              </a:rPr>
              <a:t>议一议</a:t>
            </a:r>
          </a:p>
        </p:txBody>
      </p:sp>
      <p:sp>
        <p:nvSpPr>
          <p:cNvPr id="23557" name="Text Box 6"/>
          <p:cNvSpPr txBox="1">
            <a:spLocks noChangeArrowheads="1"/>
          </p:cNvSpPr>
          <p:nvPr/>
        </p:nvSpPr>
        <p:spPr bwMode="auto">
          <a:xfrm>
            <a:off x="1258888" y="2636838"/>
            <a:ext cx="67818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Times New Roman" pitchFamily="18" charset="0"/>
                <a:ea typeface="华文楷体" pitchFamily="2" charset="-122"/>
              </a:rPr>
              <a:t>说说为什么“城市的空气使人自由” ？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7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720725" y="798513"/>
            <a:ext cx="7739063" cy="83026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隶书" panose="02010509060101010101" pitchFamily="49" charset="-122"/>
              </a:rPr>
              <a:t>二、城市居民的身份</a:t>
            </a:r>
          </a:p>
        </p:txBody>
      </p:sp>
      <p:sp>
        <p:nvSpPr>
          <p:cNvPr id="24578" name="矩形 2"/>
          <p:cNvSpPr>
            <a:spLocks noChangeArrowheads="1"/>
          </p:cNvSpPr>
          <p:nvPr/>
        </p:nvSpPr>
        <p:spPr bwMode="auto">
          <a:xfrm>
            <a:off x="311150" y="1844675"/>
            <a:ext cx="8167688" cy="483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4000" b="1">
                <a:solidFill>
                  <a:srgbClr val="33CC33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4000" b="1">
                <a:solidFill>
                  <a:srgbClr val="33CC33"/>
                </a:solidFill>
                <a:latin typeface="楷体" pitchFamily="49" charset="-122"/>
                <a:ea typeface="楷体" pitchFamily="49" charset="-122"/>
              </a:rPr>
              <a:t>、生活方式：</a:t>
            </a: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手工业者</a:t>
            </a:r>
            <a:r>
              <a:rPr lang="zh-CN" altLang="en-US" sz="40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主要从事小商品生产，拥有简单的生产资料，自己和家属都参加劳动，靠出卖产品换取其他生活用品以维持生活。家庭既是生产的作坊，也是店铺。</a:t>
            </a: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商人</a:t>
            </a:r>
            <a:r>
              <a:rPr lang="zh-CN" altLang="en-US" sz="40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专事商业和贸易，通常比手工业者富裕。</a:t>
            </a:r>
            <a:endParaRPr lang="zh-CN" altLang="en-US" sz="400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pic_45990"/>
          <p:cNvPicPr>
            <a:picLocks noChangeAspect="1" noChangeArrowheads="1"/>
          </p:cNvPicPr>
          <p:nvPr/>
        </p:nvPicPr>
        <p:blipFill>
          <a:blip r:embed="rId2">
            <a:lum bright="18000"/>
          </a:blip>
          <a:srcRect l="19795" t="47447" r="60435" b="38068"/>
          <a:stretch>
            <a:fillRect/>
          </a:stretch>
        </p:blipFill>
        <p:spPr bwMode="auto">
          <a:xfrm>
            <a:off x="5446713" y="644525"/>
            <a:ext cx="3030537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3" descr="pic_45990"/>
          <p:cNvPicPr>
            <a:picLocks noChangeAspect="1" noChangeArrowheads="1"/>
          </p:cNvPicPr>
          <p:nvPr/>
        </p:nvPicPr>
        <p:blipFill>
          <a:blip r:embed="rId2">
            <a:lum bright="18000"/>
          </a:blip>
          <a:srcRect l="40692" t="49060" r="41872" b="38068"/>
          <a:stretch>
            <a:fillRect/>
          </a:stretch>
        </p:blipFill>
        <p:spPr bwMode="auto">
          <a:xfrm>
            <a:off x="587375" y="717550"/>
            <a:ext cx="2916238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4" descr="pic_45990"/>
          <p:cNvPicPr>
            <a:picLocks noChangeAspect="1" noChangeArrowheads="1"/>
          </p:cNvPicPr>
          <p:nvPr/>
        </p:nvPicPr>
        <p:blipFill>
          <a:blip r:embed="rId2">
            <a:lum bright="24000"/>
          </a:blip>
          <a:srcRect l="62794" t="48262" r="20923" b="38068"/>
          <a:stretch>
            <a:fillRect/>
          </a:stretch>
        </p:blipFill>
        <p:spPr bwMode="auto">
          <a:xfrm>
            <a:off x="587375" y="3859213"/>
            <a:ext cx="2916238" cy="295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5" descr="中世纪的一个行业标志"/>
          <p:cNvPicPr>
            <a:picLocks noChangeAspect="1" noChangeArrowheads="1"/>
          </p:cNvPicPr>
          <p:nvPr/>
        </p:nvPicPr>
        <p:blipFill>
          <a:blip r:embed="rId3"/>
          <a:srcRect b="11372"/>
          <a:stretch>
            <a:fillRect/>
          </a:stretch>
        </p:blipFill>
        <p:spPr bwMode="auto">
          <a:xfrm>
            <a:off x="5446713" y="3886200"/>
            <a:ext cx="3097212" cy="293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7880" name="Text Box 8"/>
          <p:cNvSpPr txBox="1">
            <a:spLocks noChangeArrowheads="1"/>
          </p:cNvSpPr>
          <p:nvPr/>
        </p:nvSpPr>
        <p:spPr bwMode="auto">
          <a:xfrm>
            <a:off x="6994525" y="3235325"/>
            <a:ext cx="1401763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latin typeface="Franklin Gothic Book" pitchFamily="34" charset="0"/>
                <a:ea typeface="黑体" pitchFamily="49" charset="-122"/>
              </a:rPr>
              <a:t>面包师</a:t>
            </a:r>
          </a:p>
        </p:txBody>
      </p:sp>
      <p:sp>
        <p:nvSpPr>
          <p:cNvPr id="207881" name="Text Box 9"/>
          <p:cNvSpPr txBox="1">
            <a:spLocks noChangeArrowheads="1"/>
          </p:cNvSpPr>
          <p:nvPr/>
        </p:nvSpPr>
        <p:spPr bwMode="auto">
          <a:xfrm>
            <a:off x="2916238" y="5943600"/>
            <a:ext cx="9953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latin typeface="Franklin Gothic Book" pitchFamily="34" charset="0"/>
                <a:ea typeface="黑体" pitchFamily="49" charset="-122"/>
              </a:rPr>
              <a:t>酿酒</a:t>
            </a:r>
          </a:p>
        </p:txBody>
      </p:sp>
      <p:sp>
        <p:nvSpPr>
          <p:cNvPr id="207882" name="Text Box 10"/>
          <p:cNvSpPr txBox="1">
            <a:spLocks noChangeArrowheads="1"/>
          </p:cNvSpPr>
          <p:nvPr/>
        </p:nvSpPr>
        <p:spPr bwMode="auto">
          <a:xfrm>
            <a:off x="2933700" y="3021013"/>
            <a:ext cx="9953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3200">
                <a:latin typeface="Franklin Gothic Book" pitchFamily="34" charset="0"/>
                <a:ea typeface="黑体" pitchFamily="49" charset="-122"/>
              </a:rPr>
              <a:t>裁</a:t>
            </a:r>
            <a:r>
              <a:rPr lang="zh-CN" altLang="en-US" sz="3200">
                <a:latin typeface="Franklin Gothic Book" pitchFamily="34" charset="0"/>
                <a:ea typeface="黑体" pitchFamily="49" charset="-122"/>
              </a:rPr>
              <a:t>缝</a:t>
            </a:r>
            <a:endParaRPr lang="zh-CN" altLang="zh-CN" sz="3200">
              <a:latin typeface="Franklin Gothic Book" pitchFamily="34" charset="0"/>
              <a:ea typeface="黑体" pitchFamily="49" charset="-122"/>
            </a:endParaRPr>
          </a:p>
        </p:txBody>
      </p:sp>
      <p:sp>
        <p:nvSpPr>
          <p:cNvPr id="207883" name="Text Box 11"/>
          <p:cNvSpPr txBox="1">
            <a:spLocks noChangeArrowheads="1"/>
          </p:cNvSpPr>
          <p:nvPr/>
        </p:nvSpPr>
        <p:spPr bwMode="auto">
          <a:xfrm>
            <a:off x="8010525" y="5880100"/>
            <a:ext cx="995363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latin typeface="Franklin Gothic Book" pitchFamily="34" charset="0"/>
                <a:ea typeface="黑体" pitchFamily="49" charset="-122"/>
              </a:rPr>
              <a:t>铁匠</a:t>
            </a:r>
          </a:p>
        </p:txBody>
      </p:sp>
      <p:sp>
        <p:nvSpPr>
          <p:cNvPr id="25609" name="矩形 10"/>
          <p:cNvSpPr>
            <a:spLocks noChangeArrowheads="1"/>
          </p:cNvSpPr>
          <p:nvPr/>
        </p:nvSpPr>
        <p:spPr bwMode="auto">
          <a:xfrm>
            <a:off x="244475" y="169863"/>
            <a:ext cx="69913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32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、行会：什么是行会？为什么成立？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78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78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7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7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78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78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78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78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78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78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78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7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78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78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78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78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880" grpId="0"/>
      <p:bldP spid="207881" grpId="0"/>
      <p:bldP spid="207882" grpId="0"/>
      <p:bldP spid="20788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1" name="TextBox 6"/>
          <p:cNvSpPr txBox="1">
            <a:spLocks noChangeArrowheads="1"/>
          </p:cNvSpPr>
          <p:nvPr/>
        </p:nvSpPr>
        <p:spPr bwMode="auto">
          <a:xfrm>
            <a:off x="1116013" y="3068638"/>
            <a:ext cx="597535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  原因：随着城市的发展和工商业的繁荣。</a:t>
            </a:r>
          </a:p>
        </p:txBody>
      </p:sp>
      <p:sp>
        <p:nvSpPr>
          <p:cNvPr id="26626" name="Rectangle 14"/>
          <p:cNvSpPr>
            <a:spLocks noChangeArrowheads="1"/>
          </p:cNvSpPr>
          <p:nvPr/>
        </p:nvSpPr>
        <p:spPr bwMode="auto">
          <a:xfrm>
            <a:off x="358775" y="1957388"/>
            <a:ext cx="529272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400" b="1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4400" b="1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、市民阶级的形成</a:t>
            </a:r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720725" y="798513"/>
            <a:ext cx="7739063" cy="82391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800" b="1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ea typeface="隶书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1" name="TextBox 6"/>
          <p:cNvSpPr txBox="1">
            <a:spLocks noChangeArrowheads="1"/>
          </p:cNvSpPr>
          <p:nvPr/>
        </p:nvSpPr>
        <p:spPr bwMode="auto">
          <a:xfrm>
            <a:off x="927100" y="3213100"/>
            <a:ext cx="6288088" cy="1398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5400"/>
              </a:lnSpc>
            </a:pPr>
            <a:r>
              <a:rPr lang="zh-CN" altLang="en-US" sz="4400" b="1">
                <a:latin typeface="楷体" pitchFamily="49" charset="-122"/>
                <a:ea typeface="楷体" pitchFamily="49" charset="-122"/>
              </a:rPr>
              <a:t>富裕的大手工业作坊主、商人和银行家等</a:t>
            </a:r>
          </a:p>
        </p:txBody>
      </p:sp>
      <p:sp>
        <p:nvSpPr>
          <p:cNvPr id="27650" name="Rectangle 14"/>
          <p:cNvSpPr>
            <a:spLocks noChangeArrowheads="1"/>
          </p:cNvSpPr>
          <p:nvPr/>
        </p:nvSpPr>
        <p:spPr bwMode="auto">
          <a:xfrm>
            <a:off x="412750" y="1936750"/>
            <a:ext cx="545465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4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、早期的资产阶级：</a:t>
            </a:r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720725" y="798513"/>
            <a:ext cx="7739063" cy="83026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隶书" panose="02010509060101010101" pitchFamily="49" charset="-122"/>
              </a:rPr>
              <a:t>二、城市居民的身份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</p:bldLst>
  </p:timing>
</p:sld>
</file>

<file path=ppt/theme/theme1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</TotalTime>
  <Words>1702</Words>
  <PresentationFormat>全屏显示(4:3)</PresentationFormat>
  <Paragraphs>109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0" baseType="lpstr">
      <vt:lpstr>Franklin Gothic Book</vt:lpstr>
      <vt:lpstr>华文楷体</vt:lpstr>
      <vt:lpstr>Arial</vt:lpstr>
      <vt:lpstr>宋体</vt:lpstr>
      <vt:lpstr>Calibri</vt:lpstr>
      <vt:lpstr>隶书</vt:lpstr>
      <vt:lpstr>Times New Roman</vt:lpstr>
      <vt:lpstr>楷体</vt:lpstr>
      <vt:lpstr>黑体</vt:lpstr>
      <vt:lpstr>微软雅黑</vt:lpstr>
      <vt:lpstr>Tahoma</vt:lpstr>
      <vt:lpstr>Wingdings</vt:lpstr>
      <vt:lpstr>Comic Sans MS</vt:lpstr>
      <vt:lpstr>华文隶书</vt:lpstr>
      <vt:lpstr>华文琥珀</vt:lpstr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dcterms:created xsi:type="dcterms:W3CDTF">2018-08-16T15:52:51Z</dcterms:created>
  <dcterms:modified xsi:type="dcterms:W3CDTF">2018-10-22T01:41:56Z</dcterms:modified>
</cp:coreProperties>
</file>