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</p:sldMasterIdLst>
  <p:notesMasterIdLst>
    <p:notesMasterId r:id="rId14"/>
  </p:notesMasterIdLst>
  <p:sldIdLst>
    <p:sldId id="453" r:id="rId4"/>
    <p:sldId id="315" r:id="rId5"/>
    <p:sldId id="319" r:id="rId6"/>
    <p:sldId id="430" r:id="rId7"/>
    <p:sldId id="431" r:id="rId8"/>
    <p:sldId id="432" r:id="rId9"/>
    <p:sldId id="449" r:id="rId10"/>
    <p:sldId id="450" r:id="rId11"/>
    <p:sldId id="433" r:id="rId12"/>
    <p:sldId id="407" r:id="rId13"/>
  </p:sldIdLst>
  <p:sldSz cx="1219009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FF"/>
    <a:srgbClr val="550396"/>
    <a:srgbClr val="0000FF"/>
    <a:srgbClr val="FF0000"/>
    <a:srgbClr val="009900"/>
    <a:srgbClr val="C1A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888" y="-90"/>
      </p:cViewPr>
      <p:guideLst>
        <p:guide orient="horz" pos="2188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 sz="1200" dirty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90D0195-336E-47F3-8924-3BDC299F029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239147" y="692150"/>
            <a:ext cx="11883226" cy="61102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2543836" y="2492375"/>
            <a:ext cx="7392362" cy="12223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2055" name="矩形 2054"/>
          <p:cNvSpPr/>
          <p:nvPr/>
        </p:nvSpPr>
        <p:spPr>
          <a:xfrm>
            <a:off x="2117" y="549275"/>
            <a:ext cx="12190095" cy="15113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6" name="标题 2055"/>
          <p:cNvSpPr/>
          <p:nvPr>
            <p:ph type="ctrTitle"/>
          </p:nvPr>
        </p:nvSpPr>
        <p:spPr>
          <a:xfrm>
            <a:off x="1007376" y="620713"/>
            <a:ext cx="10361581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b="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/>
    </p:bld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1" y="1709738"/>
            <a:ext cx="10513957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1" y="4589463"/>
            <a:ext cx="10513957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05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4758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25"/>
            <a:ext cx="1051395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57" y="1681163"/>
            <a:ext cx="515698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57" y="2505075"/>
            <a:ext cx="515698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236" y="1681163"/>
            <a:ext cx="518237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236" y="2505075"/>
            <a:ext cx="518237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819" y="274638"/>
            <a:ext cx="274277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05" y="274638"/>
            <a:ext cx="8069312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41998" descr="12090410105557f"/>
          <p:cNvPicPr>
            <a:picLocks noChangeAspect="1"/>
          </p:cNvPicPr>
          <p:nvPr userDrawn="1"/>
        </p:nvPicPr>
        <p:blipFill>
          <a:blip r:embed="rId12"/>
          <a:srcRect l="8887" t="1610" b="89497"/>
          <a:stretch>
            <a:fillRect/>
          </a:stretch>
        </p:blipFill>
        <p:spPr bwMode="auto">
          <a:xfrm>
            <a:off x="6288088" y="0"/>
            <a:ext cx="5902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41991" descr="优翼不带字1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10874375" y="44450"/>
            <a:ext cx="12128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41994" descr="12090410105639f"/>
          <p:cNvPicPr>
            <a:picLocks noChangeAspect="1"/>
          </p:cNvPicPr>
          <p:nvPr userDrawn="1"/>
        </p:nvPicPr>
        <p:blipFill>
          <a:blip r:embed="rId14"/>
          <a:srcRect t="93056"/>
          <a:stretch>
            <a:fillRect/>
          </a:stretch>
        </p:blipFill>
        <p:spPr bwMode="auto">
          <a:xfrm>
            <a:off x="0" y="6453188"/>
            <a:ext cx="121904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4613275" y="6669088"/>
            <a:ext cx="3498850" cy="18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30000"/>
              </a:lnSpc>
              <a:buFont typeface="Arial" charset="0"/>
              <a:buNone/>
            </a:pPr>
            <a:r>
              <a:rPr lang="en-US" altLang="zh-CN" sz="2000" b="1">
                <a:solidFill>
                  <a:srgbClr val="009900"/>
                </a:solidFill>
                <a:latin typeface="Times New Roman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2117" y="333375"/>
            <a:ext cx="12190095" cy="100965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1027" name="图片 1026" descr="关系图"/>
          <p:cNvPicPr>
            <a:picLocks noChangeAspect="1"/>
          </p:cNvPicPr>
          <p:nvPr/>
        </p:nvPicPr>
        <p:blipFill>
          <a:blip r:embed="rId12"/>
          <a:srcRect t="1094" r="8122" b="13318"/>
          <a:stretch>
            <a:fillRect/>
          </a:stretch>
        </p:blipFill>
        <p:spPr>
          <a:xfrm>
            <a:off x="7728859" y="4438650"/>
            <a:ext cx="4452771" cy="2333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8" name="标题 1027"/>
          <p:cNvSpPr/>
          <p:nvPr>
            <p:ph type="title"/>
          </p:nvPr>
        </p:nvSpPr>
        <p:spPr>
          <a:xfrm>
            <a:off x="609505" y="274638"/>
            <a:ext cx="10971086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/>
          <p:nvPr>
            <p:ph type="body" idx="1"/>
          </p:nvPr>
        </p:nvSpPr>
        <p:spPr>
          <a:xfrm>
            <a:off x="609505" y="1600200"/>
            <a:ext cx="10971086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33"/>
          <p:cNvSpPr txBox="1">
            <a:spLocks noChangeArrowheads="1"/>
          </p:cNvSpPr>
          <p:nvPr/>
        </p:nvSpPr>
        <p:spPr bwMode="auto">
          <a:xfrm>
            <a:off x="868363" y="550863"/>
            <a:ext cx="4125912" cy="8302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九年级历史上册（R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1295400" y="3597275"/>
            <a:ext cx="9599613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</a:t>
            </a:r>
            <a:endParaRPr lang="zh-CN" altLang="en-US" sz="4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拜占庭帝国和《查士丁尼法典》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455613" y="2584450"/>
            <a:ext cx="11277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第三单元 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封建时代的欧洲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61442" descr="63e113a3t72d0e2d16bd1&amp;690"/>
          <p:cNvPicPr>
            <a:picLocks noChangeAspect="1"/>
          </p:cNvPicPr>
          <p:nvPr/>
        </p:nvPicPr>
        <p:blipFill>
          <a:blip r:embed="rId1"/>
          <a:srcRect l="13129" t="32607" r="10374"/>
          <a:stretch>
            <a:fillRect/>
          </a:stretch>
        </p:blipFill>
        <p:spPr bwMode="auto">
          <a:xfrm>
            <a:off x="3927475" y="1268413"/>
            <a:ext cx="47609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文本框 1"/>
          <p:cNvSpPr txBox="1">
            <a:spLocks noChangeArrowheads="1"/>
          </p:cNvSpPr>
          <p:nvPr/>
        </p:nvSpPr>
        <p:spPr bwMode="auto">
          <a:xfrm>
            <a:off x="2698750" y="5022850"/>
            <a:ext cx="75057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         </a:t>
            </a:r>
            <a:r>
              <a:rPr lang="en-US" altLang="zh-CN" sz="3200" i="1">
                <a:solidFill>
                  <a:srgbClr val="FF0000"/>
                </a:solidFill>
              </a:rPr>
              <a:t>     </a:t>
            </a:r>
            <a:r>
              <a:rPr lang="zh-CN" altLang="en-US" sz="3600" i="1">
                <a:solidFill>
                  <a:srgbClr val="FF0000"/>
                </a:solidFill>
              </a:rPr>
              <a:t>谢谢观看！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2" cy="844"/>
          </a:xfrm>
        </p:grpSpPr>
        <p:pic>
          <p:nvPicPr>
            <p:cNvPr id="27654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5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grpSp>
        <p:nvGrpSpPr>
          <p:cNvPr id="6" name="组合 3"/>
          <p:cNvGrpSpPr/>
          <p:nvPr/>
        </p:nvGrpSpPr>
        <p:grpSpPr bwMode="auto">
          <a:xfrm>
            <a:off x="1447800" y="1009650"/>
            <a:ext cx="8972550" cy="3757613"/>
            <a:chOff x="259" y="0"/>
            <a:chExt cx="11479" cy="6864"/>
          </a:xfrm>
        </p:grpSpPr>
        <p:sp>
          <p:nvSpPr>
            <p:cNvPr id="7" name="文本框 22532"/>
            <p:cNvSpPr txBox="1"/>
            <p:nvPr/>
          </p:nvSpPr>
          <p:spPr>
            <a:xfrm>
              <a:off x="259" y="1192"/>
              <a:ext cx="703" cy="453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  <a:defRPr/>
              </a:pPr>
              <a:r>
                <a:rPr lang="zh-CN" altLang="en-US" sz="2400" b="1" noProof="1"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itchFamily="18" charset="0"/>
                  <a:ea typeface="黑体" pitchFamily="49" charset="-122"/>
                  <a:cs typeface="+mn-ea"/>
                </a:rPr>
                <a:t>圣索菲亚大教堂</a:t>
              </a:r>
              <a:endPara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黑体" pitchFamily="49" charset="-122"/>
              </a:endParaRPr>
            </a:p>
          </p:txBody>
        </p:sp>
        <p:pic>
          <p:nvPicPr>
            <p:cNvPr id="27653" name="图片 22533" descr="127637990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18" y="0"/>
              <a:ext cx="10320" cy="6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651" name="文本框 7"/>
          <p:cNvSpPr txBox="1">
            <a:spLocks noChangeArrowheads="1"/>
          </p:cNvSpPr>
          <p:nvPr/>
        </p:nvSpPr>
        <p:spPr bwMode="auto">
          <a:xfrm>
            <a:off x="3241675" y="5059363"/>
            <a:ext cx="74247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ea typeface="黑体" pitchFamily="49" charset="-122"/>
              </a:rPr>
              <a:t>你了解拜占庭帝国吗？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3" cy="845"/>
          </a:xfrm>
        </p:grpSpPr>
        <p:pic>
          <p:nvPicPr>
            <p:cNvPr id="28678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9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课文讲解</a:t>
              </a:r>
            </a:p>
          </p:txBody>
        </p:sp>
      </p:grpSp>
      <p:sp>
        <p:nvSpPr>
          <p:cNvPr id="28674" name="文本框 2"/>
          <p:cNvSpPr txBox="1">
            <a:spLocks noChangeArrowheads="1"/>
          </p:cNvSpPr>
          <p:nvPr/>
        </p:nvSpPr>
        <p:spPr bwMode="auto">
          <a:xfrm>
            <a:off x="342900" y="901700"/>
            <a:ext cx="6302375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>
                <a:ea typeface="黑体" pitchFamily="49" charset="-122"/>
              </a:rPr>
              <a:t>一</a:t>
            </a:r>
            <a:r>
              <a:rPr lang="en-US" altLang="zh-CN" sz="2600">
                <a:ea typeface="黑体" pitchFamily="49" charset="-122"/>
              </a:rPr>
              <a:t>.</a:t>
            </a:r>
            <a:r>
              <a:rPr lang="zh-CN" altLang="en-US" sz="2600">
                <a:ea typeface="黑体" pitchFamily="49" charset="-122"/>
              </a:rPr>
              <a:t>查士丁尼及《查士丁尼法典》</a:t>
            </a:r>
          </a:p>
        </p:txBody>
      </p:sp>
      <p:sp>
        <p:nvSpPr>
          <p:cNvPr id="28675" name="文本框 3"/>
          <p:cNvSpPr txBox="1">
            <a:spLocks noChangeArrowheads="1"/>
          </p:cNvSpPr>
          <p:nvPr/>
        </p:nvSpPr>
        <p:spPr bwMode="auto">
          <a:xfrm>
            <a:off x="482600" y="1393825"/>
            <a:ext cx="31845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>
                <a:solidFill>
                  <a:srgbClr val="0000FF"/>
                </a:solidFill>
              </a:rPr>
              <a:t>1.</a:t>
            </a:r>
            <a:r>
              <a:rPr lang="zh-CN" altLang="en-US" sz="2400">
                <a:solidFill>
                  <a:srgbClr val="0000FF"/>
                </a:solidFill>
              </a:rPr>
              <a:t>东罗马帝国</a:t>
            </a:r>
          </a:p>
        </p:txBody>
      </p:sp>
      <p:pic>
        <p:nvPicPr>
          <p:cNvPr id="28676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6500" y="1854200"/>
            <a:ext cx="10139363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文本框 9"/>
          <p:cNvSpPr txBox="1">
            <a:spLocks noChangeArrowheads="1"/>
          </p:cNvSpPr>
          <p:nvPr/>
        </p:nvSpPr>
        <p:spPr bwMode="auto">
          <a:xfrm>
            <a:off x="2994025" y="5948363"/>
            <a:ext cx="38417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>
                <a:sym typeface="+mn-ea"/>
              </a:rPr>
              <a:t>查士丁尼一世统治时期的拜占庭帝国</a:t>
            </a:r>
            <a:endParaRPr lang="en-US" altLang="zh-CN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3"/>
          <p:cNvSpPr txBox="1">
            <a:spLocks noChangeArrowheads="1"/>
          </p:cNvSpPr>
          <p:nvPr/>
        </p:nvSpPr>
        <p:spPr bwMode="auto">
          <a:xfrm>
            <a:off x="871538" y="584200"/>
            <a:ext cx="9017000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09600">
              <a:buFont typeface="Arial" charset="0"/>
              <a:buNone/>
            </a:pPr>
            <a:r>
              <a:rPr lang="zh-CN" altLang="en-US" sz="2400"/>
              <a:t>东罗马帝国的版图囊括了</a:t>
            </a:r>
            <a:r>
              <a:rPr lang="zh-CN" altLang="en-US" sz="2400">
                <a:solidFill>
                  <a:srgbClr val="550396"/>
                </a:solidFill>
                <a:latin typeface="黑体" pitchFamily="49" charset="-122"/>
                <a:ea typeface="黑体" pitchFamily="49" charset="-122"/>
              </a:rPr>
              <a:t>希腊</a:t>
            </a:r>
            <a:r>
              <a:rPr lang="zh-CN" altLang="en-US" sz="2400"/>
              <a:t>以及</a:t>
            </a:r>
            <a:r>
              <a:rPr lang="zh-CN" altLang="en-US" sz="2400">
                <a:solidFill>
                  <a:srgbClr val="550396"/>
                </a:solidFill>
                <a:latin typeface="黑体" pitchFamily="49" charset="-122"/>
                <a:ea typeface="黑体" pitchFamily="49" charset="-122"/>
              </a:rPr>
              <a:t>亚洲西部</a:t>
            </a:r>
            <a:r>
              <a:rPr lang="zh-CN" altLang="en-US" sz="2400"/>
              <a:t>和</a:t>
            </a:r>
            <a:r>
              <a:rPr lang="zh-CN" altLang="en-US" sz="2400">
                <a:solidFill>
                  <a:srgbClr val="550396"/>
                </a:solidFill>
                <a:latin typeface="黑体" pitchFamily="49" charset="-122"/>
                <a:ea typeface="黑体" pitchFamily="49" charset="-122"/>
              </a:rPr>
              <a:t>非洲北部</a:t>
            </a:r>
            <a:r>
              <a:rPr lang="zh-CN" altLang="en-US" sz="2400"/>
              <a:t>地区， 这些地区有农业比较发达的埃及、叙利亚，有许多大都市和国际贸易港口。</a:t>
            </a:r>
          </a:p>
        </p:txBody>
      </p:sp>
      <p:sp>
        <p:nvSpPr>
          <p:cNvPr id="29698" name="文本框 5"/>
          <p:cNvSpPr txBox="1">
            <a:spLocks noChangeArrowheads="1"/>
          </p:cNvSpPr>
          <p:nvPr/>
        </p:nvSpPr>
        <p:spPr bwMode="auto">
          <a:xfrm>
            <a:off x="871538" y="1784350"/>
            <a:ext cx="3822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>
                <a:solidFill>
                  <a:srgbClr val="0000FF"/>
                </a:solidFill>
              </a:rPr>
              <a:t>2.《</a:t>
            </a:r>
            <a:r>
              <a:rPr lang="zh-CN" altLang="en-US" sz="2400">
                <a:solidFill>
                  <a:srgbClr val="0000FF"/>
                </a:solidFill>
              </a:rPr>
              <a:t>罗马民法大全》</a:t>
            </a:r>
          </a:p>
        </p:txBody>
      </p:sp>
      <p:sp>
        <p:nvSpPr>
          <p:cNvPr id="29699" name="文本框 6"/>
          <p:cNvSpPr txBox="1">
            <a:spLocks noChangeArrowheads="1"/>
          </p:cNvSpPr>
          <p:nvPr/>
        </p:nvSpPr>
        <p:spPr bwMode="auto">
          <a:xfrm>
            <a:off x="871538" y="2905125"/>
            <a:ext cx="106013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目的</a:t>
            </a:r>
            <a:r>
              <a:rPr lang="zh-CN" altLang="en-US" sz="2400"/>
              <a:t>：为了稳固帝国的社会秩序﹑保证皇帝的专制权力</a:t>
            </a:r>
            <a:endParaRPr lang="zh-CN" altLang="en-US"/>
          </a:p>
        </p:txBody>
      </p:sp>
      <p:sp>
        <p:nvSpPr>
          <p:cNvPr id="29700" name="文本框 7"/>
          <p:cNvSpPr txBox="1">
            <a:spLocks noChangeArrowheads="1"/>
          </p:cNvSpPr>
          <p:nvPr/>
        </p:nvSpPr>
        <p:spPr bwMode="auto">
          <a:xfrm>
            <a:off x="871538" y="3473450"/>
            <a:ext cx="9621837" cy="191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构成</a:t>
            </a:r>
            <a:r>
              <a:rPr lang="zh-CN" altLang="en-US" sz="2400"/>
              <a:t>：«查士丁尼法典»、«法学汇纂»«法理概要»</a:t>
            </a:r>
            <a:endParaRPr lang="zh-CN" altLang="en-US" sz="2400"/>
          </a:p>
          <a:p>
            <a:pPr>
              <a:buFont typeface="Arial" charset="0"/>
              <a:buNone/>
            </a:pPr>
            <a:r>
              <a:rPr lang="zh-CN" altLang="en-US" sz="2400"/>
              <a:t>«新法典»</a:t>
            </a:r>
            <a:endParaRPr lang="zh-CN" altLang="en-US" sz="2400"/>
          </a:p>
          <a:p>
            <a:pPr>
              <a:buFont typeface="Arial" charset="0"/>
              <a:buNone/>
            </a:pPr>
            <a:endParaRPr lang="zh-CN" altLang="en-US" sz="2400"/>
          </a:p>
          <a:p>
            <a:pPr>
              <a:buFont typeface="Arial" charset="0"/>
              <a:buNone/>
            </a:pPr>
            <a:endParaRPr lang="zh-CN" altLang="en-US" sz="2400"/>
          </a:p>
          <a:p>
            <a:pPr>
              <a:buFont typeface="Arial" charset="0"/>
              <a:buNone/>
            </a:pPr>
            <a:endParaRPr lang="zh-CN" altLang="en-US" sz="2400"/>
          </a:p>
        </p:txBody>
      </p:sp>
      <p:sp>
        <p:nvSpPr>
          <p:cNvPr id="29701" name="文本框 8"/>
          <p:cNvSpPr txBox="1">
            <a:spLocks noChangeArrowheads="1"/>
          </p:cNvSpPr>
          <p:nvPr/>
        </p:nvSpPr>
        <p:spPr bwMode="auto">
          <a:xfrm>
            <a:off x="871538" y="4365625"/>
            <a:ext cx="9915525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特点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400"/>
              <a:t>继承罗马法,但不是简单的重复和继承,有自己的创新。根据现实社会的需要,加入很多新的东西。</a:t>
            </a:r>
          </a:p>
        </p:txBody>
      </p:sp>
      <p:sp>
        <p:nvSpPr>
          <p:cNvPr id="29702" name="文本框 10"/>
          <p:cNvSpPr txBox="1">
            <a:spLocks noChangeArrowheads="1"/>
          </p:cNvSpPr>
          <p:nvPr/>
        </p:nvSpPr>
        <p:spPr bwMode="auto">
          <a:xfrm>
            <a:off x="871538" y="2244725"/>
            <a:ext cx="65214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组建人</a:t>
            </a:r>
            <a:r>
              <a:rPr lang="zh-CN" altLang="en-US" sz="2400"/>
              <a:t>：查士丁尼一世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29698" grpId="0"/>
      <p:bldP spid="29699" grpId="0"/>
      <p:bldP spid="297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49438" y="655638"/>
            <a:ext cx="4483100" cy="419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文本框 2"/>
          <p:cNvSpPr txBox="1">
            <a:spLocks noChangeArrowheads="1"/>
          </p:cNvSpPr>
          <p:nvPr/>
        </p:nvSpPr>
        <p:spPr bwMode="auto">
          <a:xfrm>
            <a:off x="2879725" y="4854575"/>
            <a:ext cx="1708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  <a:sym typeface="+mn-ea"/>
              </a:rPr>
              <a:t>查士丁尼一世</a:t>
            </a:r>
            <a:endParaRPr lang="zh-CN" altLang="en-US" sz="20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23" name="文本框 4"/>
          <p:cNvSpPr txBox="1">
            <a:spLocks noChangeArrowheads="1"/>
          </p:cNvSpPr>
          <p:nvPr/>
        </p:nvSpPr>
        <p:spPr bwMode="auto">
          <a:xfrm>
            <a:off x="2720975" y="5254625"/>
            <a:ext cx="2593975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/>
              <a:t>（</a:t>
            </a:r>
            <a:r>
              <a:rPr lang="en-US" altLang="zh-CN" sz="2000"/>
              <a:t>483---565</a:t>
            </a:r>
            <a:r>
              <a:rPr lang="zh-CN" altLang="en-US"/>
              <a:t>）</a:t>
            </a:r>
          </a:p>
        </p:txBody>
      </p:sp>
      <p:sp>
        <p:nvSpPr>
          <p:cNvPr id="30724" name="文本框 9"/>
          <p:cNvSpPr txBox="1">
            <a:spLocks noChangeArrowheads="1"/>
          </p:cNvSpPr>
          <p:nvPr/>
        </p:nvSpPr>
        <p:spPr bwMode="auto">
          <a:xfrm>
            <a:off x="6975475" y="1482725"/>
            <a:ext cx="3354388" cy="191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地位</a:t>
            </a:r>
            <a:r>
              <a:rPr lang="zh-CN" altLang="en-US" sz="2400"/>
              <a:t>:欧洲历史上第一部系统完备的法律文献,对后世的立法产生了重大的影响,被誉为欧洲民法的基础。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23553"/>
          <p:cNvSpPr txBox="1">
            <a:spLocks noChangeArrowheads="1"/>
          </p:cNvSpPr>
          <p:nvPr/>
        </p:nvSpPr>
        <p:spPr bwMode="auto">
          <a:xfrm>
            <a:off x="566738" y="431800"/>
            <a:ext cx="95059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拜占廷帝国的灭亡：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746" name="文本框 1"/>
          <p:cNvSpPr txBox="1">
            <a:spLocks noChangeArrowheads="1"/>
          </p:cNvSpPr>
          <p:nvPr/>
        </p:nvSpPr>
        <p:spPr bwMode="auto">
          <a:xfrm>
            <a:off x="730250" y="1262063"/>
            <a:ext cx="29368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FF"/>
                </a:solidFill>
                <a:latin typeface="宋体" charset="-122"/>
              </a:rPr>
              <a:t>过程</a:t>
            </a:r>
          </a:p>
        </p:txBody>
      </p:sp>
      <p:sp>
        <p:nvSpPr>
          <p:cNvPr id="31747" name="文本框 2"/>
          <p:cNvSpPr txBox="1">
            <a:spLocks noChangeArrowheads="1"/>
          </p:cNvSpPr>
          <p:nvPr/>
        </p:nvSpPr>
        <p:spPr bwMode="auto">
          <a:xfrm>
            <a:off x="855663" y="1784350"/>
            <a:ext cx="10634662" cy="1679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/>
              <a:t>(1)7世纪，阿拉伯人占领帝国大片领土。</a:t>
            </a:r>
            <a:endParaRPr lang="zh-CN" altLang="en-US" sz="2600"/>
          </a:p>
          <a:p>
            <a:pPr>
              <a:buFont typeface="Arial" charset="0"/>
              <a:buNone/>
            </a:pPr>
            <a:r>
              <a:rPr lang="zh-CN" altLang="en-US" sz="2600"/>
              <a:t>(2)9世纪，面临外部多个军事势力的进攻，帝国版图不断被蚕食。</a:t>
            </a:r>
            <a:endParaRPr lang="zh-CN" altLang="en-US" sz="2600"/>
          </a:p>
          <a:p>
            <a:pPr>
              <a:buFont typeface="Arial" charset="0"/>
              <a:buNone/>
            </a:pPr>
            <a:r>
              <a:rPr lang="zh-CN" altLang="en-US" sz="2600"/>
              <a:t>(3)11世纪时仅剩希腊半岛和爱琴海地区的希腊国家。</a:t>
            </a:r>
            <a:endParaRPr lang="zh-CN" altLang="en-US" sz="2600"/>
          </a:p>
          <a:p>
            <a:pPr>
              <a:buFont typeface="Arial" charset="0"/>
              <a:buNone/>
            </a:pPr>
            <a:r>
              <a:rPr lang="zh-CN" altLang="en-US" sz="2600"/>
              <a:t>(4)1453年,被奥斯曼土耳其所灭</a:t>
            </a:r>
            <a:r>
              <a:rPr lang="zh-CN" altLang="en-US"/>
              <a:t>。</a:t>
            </a:r>
          </a:p>
        </p:txBody>
      </p:sp>
      <p:sp>
        <p:nvSpPr>
          <p:cNvPr id="31748" name="文本框 3"/>
          <p:cNvSpPr txBox="1">
            <a:spLocks noChangeArrowheads="1"/>
          </p:cNvSpPr>
          <p:nvPr/>
        </p:nvSpPr>
        <p:spPr bwMode="auto">
          <a:xfrm>
            <a:off x="855663" y="3875088"/>
            <a:ext cx="29352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FF"/>
                </a:solidFill>
                <a:latin typeface="宋体" charset="-122"/>
              </a:rPr>
              <a:t>原因</a:t>
            </a:r>
          </a:p>
        </p:txBody>
      </p:sp>
      <p:sp>
        <p:nvSpPr>
          <p:cNvPr id="31749" name="文本框 4"/>
          <p:cNvSpPr txBox="1">
            <a:spLocks noChangeArrowheads="1"/>
          </p:cNvSpPr>
          <p:nvPr/>
        </p:nvSpPr>
        <p:spPr bwMode="auto">
          <a:xfrm>
            <a:off x="855663" y="4397375"/>
            <a:ext cx="10102850" cy="128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/>
              <a:t>(1)长期征战，导致帝国财政枯竭。</a:t>
            </a:r>
            <a:endParaRPr lang="zh-CN" altLang="en-US" sz="2600"/>
          </a:p>
          <a:p>
            <a:pPr>
              <a:buFont typeface="Arial" charset="0"/>
              <a:buNone/>
            </a:pPr>
            <a:r>
              <a:rPr lang="zh-CN" altLang="en-US" sz="2600"/>
              <a:t>(2)遭受外族人侵(日耳曼人、阿拉伯人等)。</a:t>
            </a:r>
            <a:endParaRPr lang="zh-CN" altLang="en-US" sz="2600"/>
          </a:p>
          <a:p>
            <a:pPr>
              <a:buFont typeface="Arial" charset="0"/>
              <a:buNone/>
            </a:pPr>
            <a:r>
              <a:rPr lang="zh-CN" altLang="en-US" sz="2600"/>
              <a:t>(3)十字军东征，洗劫君士坦丁堡,拜占庭帝国。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8" grpId="0"/>
      <p:bldP spid="317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3"/>
          <p:cNvSpPr txBox="1">
            <a:spLocks noChangeArrowheads="1"/>
          </p:cNvSpPr>
          <p:nvPr/>
        </p:nvSpPr>
        <p:spPr bwMode="auto">
          <a:xfrm>
            <a:off x="971550" y="855663"/>
            <a:ext cx="62849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FF"/>
                </a:solidFill>
                <a:latin typeface="宋体" charset="-122"/>
              </a:rPr>
              <a:t>拜占庭文化的历史及意义</a:t>
            </a:r>
          </a:p>
        </p:txBody>
      </p:sp>
      <p:sp>
        <p:nvSpPr>
          <p:cNvPr id="32770" name="文本框 1"/>
          <p:cNvSpPr txBox="1">
            <a:spLocks noChangeArrowheads="1"/>
          </p:cNvSpPr>
          <p:nvPr/>
        </p:nvSpPr>
        <p:spPr bwMode="auto">
          <a:xfrm>
            <a:off x="971550" y="1692275"/>
            <a:ext cx="10780713" cy="3267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/>
              <a:t>(1)将东方的文化传人西方(如中国的养蚕缫丝)。</a:t>
            </a:r>
            <a:endParaRPr lang="zh-CN" altLang="en-US" sz="2600"/>
          </a:p>
          <a:p>
            <a:pPr>
              <a:buFont typeface="Arial" charset="0"/>
              <a:buNone/>
            </a:pPr>
            <a:endParaRPr lang="zh-CN" altLang="en-US" sz="2600"/>
          </a:p>
          <a:p>
            <a:pPr>
              <a:buFont typeface="Arial" charset="0"/>
              <a:buNone/>
            </a:pPr>
            <a:r>
              <a:rPr lang="zh-CN" altLang="en-US" sz="2600"/>
              <a:t>(2)《罗马民法大全》将罗马法律系统化。它对后代立法产生了重大影响，被誉为欧洲民法的基础。</a:t>
            </a:r>
            <a:endParaRPr lang="zh-CN" altLang="en-US" sz="2600"/>
          </a:p>
          <a:p>
            <a:pPr>
              <a:buFont typeface="Arial" charset="0"/>
              <a:buNone/>
            </a:pPr>
            <a:endParaRPr lang="zh-CN" altLang="en-US" sz="2600"/>
          </a:p>
          <a:p>
            <a:pPr>
              <a:buFont typeface="Arial" charset="0"/>
              <a:buNone/>
            </a:pPr>
            <a:r>
              <a:rPr lang="zh-CN" altLang="en-US" sz="2600"/>
              <a:t>(3)古代希腊罗马文化的继承者。君士坦丁堡等城市保存了大量的希腊锣马古籍.拜占庭学者将其翻译成拉丁文介绍到西方，为后来西欧的文艺复兴提供了丰富的精神营养。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fb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62100" y="1093788"/>
            <a:ext cx="96123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24577"/>
          <p:cNvSpPr txBox="1">
            <a:spLocks noChangeArrowheads="1"/>
          </p:cNvSpPr>
          <p:nvPr/>
        </p:nvSpPr>
        <p:spPr bwMode="auto">
          <a:xfrm>
            <a:off x="457200" y="1060450"/>
            <a:ext cx="1066641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拜占廷帝国由盛转衰最后走向灭亡给了我们哪些启示 ？</a:t>
            </a:r>
          </a:p>
        </p:txBody>
      </p:sp>
      <p:sp>
        <p:nvSpPr>
          <p:cNvPr id="34818" name="文本框 24578"/>
          <p:cNvSpPr txBox="1">
            <a:spLocks noChangeArrowheads="1"/>
          </p:cNvSpPr>
          <p:nvPr/>
        </p:nvSpPr>
        <p:spPr bwMode="auto">
          <a:xfrm>
            <a:off x="609600" y="1706563"/>
            <a:ext cx="10361613" cy="3090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latin typeface="黑体" pitchFamily="49" charset="-122"/>
              </a:rPr>
              <a:t>    （1）</a:t>
            </a:r>
            <a:r>
              <a:rPr lang="zh-CN" altLang="en-US" sz="2600" b="1">
                <a:latin typeface="隶书" pitchFamily="49" charset="-122"/>
              </a:rPr>
              <a:t>拜占廷帝国的统治者无视西欧城市出现之后悄然兴起的文明因素，依然陶醉于已有的辉煌成就，更不屑于学习和吸纳其他文明的优点和长处。这种封闭保守的心态持续了若干世纪之后，拜占廷帝国文明终于被历史大潮所淘汰。 </a:t>
            </a:r>
          </a:p>
        </p:txBody>
      </p:sp>
      <p:sp>
        <p:nvSpPr>
          <p:cNvPr id="34819" name="文本框 24579"/>
          <p:cNvSpPr txBox="1">
            <a:spLocks noChangeArrowheads="1"/>
          </p:cNvSpPr>
          <p:nvPr/>
        </p:nvSpPr>
        <p:spPr bwMode="auto">
          <a:xfrm>
            <a:off x="609600" y="4908550"/>
            <a:ext cx="9853613" cy="129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600" b="1">
                <a:latin typeface="黑体" pitchFamily="49" charset="-122"/>
              </a:rPr>
              <a:t>    </a:t>
            </a:r>
            <a:r>
              <a:rPr lang="zh-CN" altLang="en-US" sz="2600" b="1">
                <a:latin typeface="黑体" pitchFamily="49" charset="-122"/>
              </a:rPr>
              <a:t>（2）开放宽容使文明繁荣，保守狭隘使文明衰落。 </a:t>
            </a:r>
          </a:p>
        </p:txBody>
      </p:sp>
      <p:grpSp>
        <p:nvGrpSpPr>
          <p:cNvPr id="34820" name="组合 1"/>
          <p:cNvGrpSpPr/>
          <p:nvPr/>
        </p:nvGrpSpPr>
        <p:grpSpPr bwMode="auto">
          <a:xfrm>
            <a:off x="239713" y="217488"/>
            <a:ext cx="3109912" cy="687387"/>
            <a:chOff x="283" y="575"/>
            <a:chExt cx="3675" cy="1083"/>
          </a:xfrm>
        </p:grpSpPr>
        <p:pic>
          <p:nvPicPr>
            <p:cNvPr id="34821" name="图片 8205" descr="13240475_221319465105_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3" y="575"/>
              <a:ext cx="1578" cy="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2" name="矩形 8201"/>
            <p:cNvSpPr>
              <a:spLocks noChangeArrowheads="1"/>
            </p:cNvSpPr>
            <p:nvPr/>
          </p:nvSpPr>
          <p:spPr bwMode="auto">
            <a:xfrm>
              <a:off x="1864" y="725"/>
              <a:ext cx="1647" cy="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buFont typeface="Arial" charset="0"/>
                <a:buNone/>
              </a:pPr>
              <a:r>
                <a:rPr lang="en-US" altLang="zh-CN" sz="27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7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思考</a:t>
              </a:r>
            </a:p>
          </p:txBody>
        </p:sp>
        <p:sp>
          <p:nvSpPr>
            <p:cNvPr id="34823" name="直接连接符 8202"/>
            <p:cNvSpPr>
              <a:spLocks noChangeShapeType="1"/>
            </p:cNvSpPr>
            <p:nvPr/>
          </p:nvSpPr>
          <p:spPr bwMode="auto">
            <a:xfrm>
              <a:off x="1780" y="1500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4" name="直接连接符 8203"/>
            <p:cNvSpPr>
              <a:spLocks noChangeShapeType="1"/>
            </p:cNvSpPr>
            <p:nvPr/>
          </p:nvSpPr>
          <p:spPr bwMode="auto">
            <a:xfrm>
              <a:off x="1803" y="795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ldLvl="0"/>
    </p:bld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商务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879</Words>
  <PresentationFormat>自定义</PresentationFormat>
  <Paragraphs>76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自定义设计方案</vt:lpstr>
      <vt:lpstr>商务合作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2015-07-09T08:14:00Z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