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8" r:id="rId2"/>
    <p:sldId id="277" r:id="rId3"/>
    <p:sldId id="276" r:id="rId4"/>
    <p:sldId id="280" r:id="rId5"/>
    <p:sldId id="301" r:id="rId6"/>
    <p:sldId id="302" r:id="rId7"/>
    <p:sldId id="281" r:id="rId8"/>
    <p:sldId id="284" r:id="rId9"/>
    <p:sldId id="290" r:id="rId10"/>
    <p:sldId id="285" r:id="rId11"/>
    <p:sldId id="303" r:id="rId12"/>
    <p:sldId id="286" r:id="rId13"/>
    <p:sldId id="304" r:id="rId14"/>
    <p:sldId id="288" r:id="rId15"/>
    <p:sldId id="309" r:id="rId16"/>
    <p:sldId id="306" r:id="rId17"/>
    <p:sldId id="310" r:id="rId18"/>
    <p:sldId id="289" r:id="rId19"/>
    <p:sldId id="311" r:id="rId20"/>
    <p:sldId id="312" r:id="rId21"/>
    <p:sldId id="315" r:id="rId22"/>
    <p:sldId id="383" r:id="rId23"/>
    <p:sldId id="380" r:id="rId24"/>
    <p:sldId id="381" r:id="rId25"/>
    <p:sldId id="378" r:id="rId26"/>
    <p:sldId id="385" r:id="rId27"/>
    <p:sldId id="293" r:id="rId28"/>
    <p:sldId id="291" r:id="rId29"/>
    <p:sldId id="295" r:id="rId30"/>
    <p:sldId id="296" r:id="rId31"/>
    <p:sldId id="294" r:id="rId32"/>
    <p:sldId id="297" r:id="rId33"/>
    <p:sldId id="390" r:id="rId34"/>
    <p:sldId id="298" r:id="rId35"/>
    <p:sldId id="404" r:id="rId36"/>
    <p:sldId id="405" r:id="rId37"/>
    <p:sldId id="386" r:id="rId38"/>
    <p:sldId id="300" r:id="rId39"/>
    <p:sldId id="387" r:id="rId40"/>
    <p:sldId id="406" r:id="rId41"/>
    <p:sldId id="389" r:id="rId42"/>
    <p:sldId id="395" r:id="rId43"/>
    <p:sldId id="391" r:id="rId44"/>
    <p:sldId id="392" r:id="rId45"/>
    <p:sldId id="396" r:id="rId46"/>
    <p:sldId id="394" r:id="rId47"/>
    <p:sldId id="388" r:id="rId48"/>
    <p:sldId id="397" r:id="rId49"/>
    <p:sldId id="410" r:id="rId50"/>
    <p:sldId id="411" r:id="rId51"/>
    <p:sldId id="412" r:id="rId52"/>
    <p:sldId id="409" r:id="rId53"/>
    <p:sldId id="398" r:id="rId54"/>
    <p:sldId id="401" r:id="rId55"/>
    <p:sldId id="413" r:id="rId56"/>
    <p:sldId id="414" r:id="rId57"/>
    <p:sldId id="400" r:id="rId58"/>
    <p:sldId id="402" r:id="rId5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-156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5E300D22-78A1-43BC-A9B0-57AEC4FBD01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E870DF7E-FDFB-4638-9EE9-1FDBBB461E1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A96C079E-8887-4456-A9DE-30031D44DDC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6FC90-F35B-42BA-80B9-A62E2697B58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4057056373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F7121A8F-EAEE-4958-B08C-ADA06522480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643B99AD-CAD5-4837-8510-AB4A350FB99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680994AE-0811-40C3-B7E3-4EE6EF8AD39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AF2A0E-AD0C-40F5-8559-E28B6903445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507622558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FECFCEB9-A5C6-4DCE-8A48-E5F610FE8CB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0230C565-A355-48FB-B89C-D35719874C6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7EBACD13-67C8-463C-B279-05EC93DE893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EFE65-D09C-4974-8C9A-98A2E555CF2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78386979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69B8AD43-694E-4436-B22F-0ADC3BEF0F5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3C662B77-5354-4FB8-B1B7-9D7535E38C3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99701191-3BBB-45B9-A011-EF676557A68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CE7E1-C4D7-4DC8-8671-94106614578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74517583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E90E396F-9047-4F94-8E75-678B1F17612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D9AC46EC-FAB6-4160-A833-901CEF43D39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2F2F4D21-0FE2-442F-8064-CD6C532A8B8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E8E28-8BBB-4D36-B10C-EFBF48B6E82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671498901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79C1A091-C964-484C-9FFE-F156A7EC5AF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6AE7E456-AD2F-4B58-B16F-3E7ADBC3AB2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2E6AF795-6B6C-4054-B419-BCB6E93CAA8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43272A-037B-4702-863E-5E7279B0173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19200941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="" xmlns:a16="http://schemas.microsoft.com/office/drawing/2014/main" id="{056E169D-EE0D-4EA9-AFB5-A85D883F91E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>
            <a:extLst>
              <a:ext uri="{FF2B5EF4-FFF2-40B4-BE49-F238E27FC236}">
                <a16:creationId xmlns="" xmlns:a16="http://schemas.microsoft.com/office/drawing/2014/main" id="{384A593F-1F25-48EC-B1E2-8D79B965A79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>
            <a:extLst>
              <a:ext uri="{FF2B5EF4-FFF2-40B4-BE49-F238E27FC236}">
                <a16:creationId xmlns="" xmlns:a16="http://schemas.microsoft.com/office/drawing/2014/main" id="{127AF6E4-1ECC-41AA-A85D-A0654B353A8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05CE8-9A76-479F-8AA6-3B8AFEA15F9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795674887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="" xmlns:a16="http://schemas.microsoft.com/office/drawing/2014/main" id="{2A9ED89F-A2E2-4BF4-8CA7-8946A401062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>
            <a:extLst>
              <a:ext uri="{FF2B5EF4-FFF2-40B4-BE49-F238E27FC236}">
                <a16:creationId xmlns="" xmlns:a16="http://schemas.microsoft.com/office/drawing/2014/main" id="{3F694A80-659B-4610-8A6F-CBFF8862990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>
            <a:extLst>
              <a:ext uri="{FF2B5EF4-FFF2-40B4-BE49-F238E27FC236}">
                <a16:creationId xmlns="" xmlns:a16="http://schemas.microsoft.com/office/drawing/2014/main" id="{D9947E53-AEF9-4F90-A9DF-700B5F349D4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28ABDC-E38C-4180-9839-795FAB48ECB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063473018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="" xmlns:a16="http://schemas.microsoft.com/office/drawing/2014/main" id="{1F5BAD3A-E23F-4894-AEAF-60CAE88720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>
            <a:extLst>
              <a:ext uri="{FF2B5EF4-FFF2-40B4-BE49-F238E27FC236}">
                <a16:creationId xmlns="" xmlns:a16="http://schemas.microsoft.com/office/drawing/2014/main" id="{E757F32E-56EB-4110-BC71-130492FBFCE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>
            <a:extLst>
              <a:ext uri="{FF2B5EF4-FFF2-40B4-BE49-F238E27FC236}">
                <a16:creationId xmlns="" xmlns:a16="http://schemas.microsoft.com/office/drawing/2014/main" id="{824AD130-E087-4667-8BCA-290DD6679DC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E640B-35B0-4AD6-BFF5-FACA124F8DC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534827525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A3625982-8394-42E1-851F-2E6E19C62DF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208B08F5-2321-42A0-8442-61B3F5CD4C5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7309CF8C-7961-45C5-ACEF-5054D7D9165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CFC6A-4448-4D27-A3FE-868398F4D98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737749103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B3E796AC-966A-4BCD-9068-9C49DDD480A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C2BBD1E4-3A99-4499-9DE0-F1CC4D46292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977D9FE5-A54A-492C-9A7E-D6DDC5BAF6C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66C62-ABD6-4F20-8363-E82A7953167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4078916451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="" xmlns:a16="http://schemas.microsoft.com/office/drawing/2014/main" id="{C61F7459-6E98-456E-82F3-59D5307ACE5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="" xmlns:a16="http://schemas.microsoft.com/office/drawing/2014/main" id="{D1E5E1B1-AF32-4673-8F23-66B171ED462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="" xmlns:a16="http://schemas.microsoft.com/office/drawing/2014/main" id="{4F2D9DDB-6496-4D40-9D20-6A2DCD211E96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>
            <a:extLst>
              <a:ext uri="{FF2B5EF4-FFF2-40B4-BE49-F238E27FC236}">
                <a16:creationId xmlns="" xmlns:a16="http://schemas.microsoft.com/office/drawing/2014/main" id="{B6C4F396-8CB7-42CB-BF9C-9CA13F67FC9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>
            <a:extLst>
              <a:ext uri="{FF2B5EF4-FFF2-40B4-BE49-F238E27FC236}">
                <a16:creationId xmlns="" xmlns:a16="http://schemas.microsoft.com/office/drawing/2014/main" id="{6DD8EFE5-CA9A-4304-97D3-13F7A12E547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50BF96E3-8579-4BB8-8C09-D7C45282221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4083831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hyperlink" Target="&#36963;&#21776;&#20351;&#33337;%20&#20170;&#22825;&#23558;&#22312;&#19990;&#21338;&#22253;&#40644;&#28006;&#27743;&#27700;&#22495;&#23637;&#31034;%20100612%20&#30475;&#19996;&#26041;%20&#39640;&#28165;.avi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2">
            <a:extLst>
              <a:ext uri="{FF2B5EF4-FFF2-40B4-BE49-F238E27FC236}">
                <a16:creationId xmlns="" xmlns:a16="http://schemas.microsoft.com/office/drawing/2014/main" id="{CFF0FD13-ED35-4CB1-A4F3-EDD8655C7F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11" y="1237452"/>
            <a:ext cx="3859391" cy="34988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pic_133919">
            <a:extLst>
              <a:ext uri="{FF2B5EF4-FFF2-40B4-BE49-F238E27FC236}">
                <a16:creationId xmlns="" xmlns:a16="http://schemas.microsoft.com/office/drawing/2014/main" id="{D817D676-3DAC-4AEE-BBEA-CA200982C5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contrast="-1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1804" t="3845" r="4568" b="81410"/>
          <a:stretch>
            <a:fillRect/>
          </a:stretch>
        </p:blipFill>
        <p:spPr bwMode="auto">
          <a:xfrm>
            <a:off x="4175030" y="1435480"/>
            <a:ext cx="5905500" cy="28305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Box 4">
            <a:extLst>
              <a:ext uri="{FF2B5EF4-FFF2-40B4-BE49-F238E27FC236}">
                <a16:creationId xmlns="" xmlns:a16="http://schemas.microsoft.com/office/drawing/2014/main" id="{EE9B04FB-4291-4371-B7FE-C3DC8897A8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3309" y="4401372"/>
            <a:ext cx="2016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开元通宝</a:t>
            </a:r>
          </a:p>
        </p:txBody>
      </p:sp>
      <p:sp>
        <p:nvSpPr>
          <p:cNvPr id="10" name="Text Box 5">
            <a:extLst>
              <a:ext uri="{FF2B5EF4-FFF2-40B4-BE49-F238E27FC236}">
                <a16:creationId xmlns="" xmlns:a16="http://schemas.microsoft.com/office/drawing/2014/main" id="{0433F7B4-7EFB-4E19-BC8B-8A0767FBE6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1369" y="4421905"/>
            <a:ext cx="2016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和同开珎</a:t>
            </a:r>
            <a:r>
              <a:rPr lang="zh-CN" altLang="en-US" b="0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1" name="Rectangle 6">
            <a:extLst>
              <a:ext uri="{FF2B5EF4-FFF2-40B4-BE49-F238E27FC236}">
                <a16:creationId xmlns="" xmlns:a16="http://schemas.microsoft.com/office/drawing/2014/main" id="{EDEF0BD6-65EA-44F4-8D41-AC40EA5EE6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1" y="3276600"/>
            <a:ext cx="1856176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9600" dirty="0">
                <a:latin typeface="宋体" panose="02010600030101010101" pitchFamily="2" charset="-122"/>
              </a:rPr>
              <a:t>寳</a:t>
            </a:r>
            <a:r>
              <a:rPr lang="zh-CN" altLang="en-US" sz="22900" dirty="0"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12" name="Oval 7">
            <a:extLst>
              <a:ext uri="{FF2B5EF4-FFF2-40B4-BE49-F238E27FC236}">
                <a16:creationId xmlns="" xmlns:a16="http://schemas.microsoft.com/office/drawing/2014/main" id="{3B47AC04-6B13-46DD-BBD3-B76CB5CE57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8594" y="5562530"/>
            <a:ext cx="1478371" cy="346608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24790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743EDFC-9815-44A5-B29E-1A1FD01CCFCC}"/>
              </a:ext>
            </a:extLst>
          </p:cNvPr>
          <p:cNvSpPr/>
          <p:nvPr/>
        </p:nvSpPr>
        <p:spPr>
          <a:xfrm>
            <a:off x="1581260" y="2294597"/>
            <a:ext cx="853310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第一篇章</a:t>
            </a:r>
            <a:endParaRPr lang="en-US" altLang="zh-CN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  <a:p>
            <a:pPr algn="ctr"/>
            <a:r>
              <a:rPr lang="zh-CN" altLang="en-US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蛮荒之地，大和民族初统一</a:t>
            </a:r>
            <a:endParaRPr lang="zh-CN" altLang="en-US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22291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75536589-DF10-4F6D-A70E-DACFD47D18B3}"/>
              </a:ext>
            </a:extLst>
          </p:cNvPr>
          <p:cNvSpPr txBox="1"/>
          <p:nvPr/>
        </p:nvSpPr>
        <p:spPr>
          <a:xfrm>
            <a:off x="1031535" y="1257398"/>
            <a:ext cx="9718922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“</a:t>
            </a:r>
            <a:r>
              <a:rPr kumimoji="0" lang="zh-CN" altLang="en-US" sz="2800" b="1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乐浪海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中有倭人，分为百余国，以岁时来献见云”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                                                           ——《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汉书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·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地理志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》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思想气泡: 云 3">
            <a:extLst>
              <a:ext uri="{FF2B5EF4-FFF2-40B4-BE49-F238E27FC236}">
                <a16:creationId xmlns="" xmlns:a16="http://schemas.microsoft.com/office/drawing/2014/main" id="{2A6B8935-0278-4E6E-92A2-A0E9BBAF286F}"/>
              </a:ext>
            </a:extLst>
          </p:cNvPr>
          <p:cNvSpPr/>
          <p:nvPr/>
        </p:nvSpPr>
        <p:spPr>
          <a:xfrm>
            <a:off x="1651513" y="0"/>
            <a:ext cx="2518706" cy="1215198"/>
          </a:xfrm>
          <a:prstGeom prst="cloudCallout">
            <a:avLst/>
          </a:prstGeom>
          <a:gradFill flip="none" rotWithShape="1">
            <a:gsLst>
              <a:gs pos="29000">
                <a:srgbClr val="FFFFFF"/>
              </a:gs>
              <a:gs pos="98000">
                <a:srgbClr val="FFFFFF">
                  <a:lumMod val="75000"/>
                </a:srgbClr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800" b="1" kern="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现在的日本海</a:t>
            </a:r>
          </a:p>
        </p:txBody>
      </p:sp>
    </p:spTree>
    <p:extLst>
      <p:ext uri="{BB962C8B-B14F-4D97-AF65-F5344CB8AC3E}">
        <p14:creationId xmlns="" xmlns:p14="http://schemas.microsoft.com/office/powerpoint/2010/main" val="18095107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910201">
            <a:extLst>
              <a:ext uri="{FF2B5EF4-FFF2-40B4-BE49-F238E27FC236}">
                <a16:creationId xmlns="" xmlns:a16="http://schemas.microsoft.com/office/drawing/2014/main" id="{6167D33F-FA97-47C8-B937-3DA066904E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29" y="1199123"/>
            <a:ext cx="7654678" cy="5716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A6188EF8-3B7E-427E-AA59-9FAABFB99D6E}"/>
              </a:ext>
            </a:extLst>
          </p:cNvPr>
          <p:cNvSpPr txBox="1"/>
          <p:nvPr/>
        </p:nvSpPr>
        <p:spPr>
          <a:xfrm>
            <a:off x="7693007" y="1544389"/>
            <a:ext cx="4309180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/>
              <a:t>1—2</a:t>
            </a:r>
            <a:r>
              <a:rPr lang="zh-CN" altLang="en-US" sz="2800" b="1" dirty="0"/>
              <a:t>世纪时：</a:t>
            </a:r>
            <a:endParaRPr lang="en-US" altLang="zh-CN" sz="2800" b="1" dirty="0"/>
          </a:p>
          <a:p>
            <a:pPr algn="ctr"/>
            <a:r>
              <a:rPr lang="zh-CN" altLang="en-US" sz="2800" b="1" dirty="0"/>
              <a:t>日本有</a:t>
            </a:r>
            <a:r>
              <a:rPr lang="en-US" altLang="zh-CN" sz="2800" b="1" dirty="0"/>
              <a:t>100</a:t>
            </a:r>
            <a:r>
              <a:rPr lang="zh-CN" altLang="en-US" sz="2800" b="1" dirty="0"/>
              <a:t>多个小国</a:t>
            </a:r>
          </a:p>
        </p:txBody>
      </p:sp>
    </p:spTree>
    <p:extLst>
      <p:ext uri="{BB962C8B-B14F-4D97-AF65-F5344CB8AC3E}">
        <p14:creationId xmlns="" xmlns:p14="http://schemas.microsoft.com/office/powerpoint/2010/main" val="37974125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75536589-DF10-4F6D-A70E-DACFD47D18B3}"/>
              </a:ext>
            </a:extLst>
          </p:cNvPr>
          <p:cNvSpPr txBox="1"/>
          <p:nvPr/>
        </p:nvSpPr>
        <p:spPr>
          <a:xfrm>
            <a:off x="1168695" y="1205146"/>
            <a:ext cx="9718922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“乐浪海中有倭人，分为百余国，以岁时来献见云”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                                                           ——《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汉书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·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地理志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》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C2E8F6D2-2D7F-4E0F-8D25-EDE91D3510F6}"/>
              </a:ext>
            </a:extLst>
          </p:cNvPr>
          <p:cNvSpPr txBox="1"/>
          <p:nvPr/>
        </p:nvSpPr>
        <p:spPr>
          <a:xfrm>
            <a:off x="1168695" y="2325188"/>
            <a:ext cx="9718922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“光武帝建武中元二年（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57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年），倭奴国奉贡朝贺，使人自称大夫，光武帝刘秀赐以印绶。”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                                                           ——《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后汉书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·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东夷传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》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203260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3D5B4F5B-EDE7-4CE5-BCEA-8246687335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726" y="1319347"/>
            <a:ext cx="5146126" cy="513370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608D2952-DD39-4468-B818-40F02C3232E5}"/>
              </a:ext>
            </a:extLst>
          </p:cNvPr>
          <p:cNvSpPr txBox="1"/>
          <p:nvPr/>
        </p:nvSpPr>
        <p:spPr>
          <a:xfrm>
            <a:off x="6217920" y="1972491"/>
            <a:ext cx="4460966" cy="403187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/>
              <a:t>       </a:t>
            </a:r>
            <a:r>
              <a:rPr lang="zh-CN" altLang="en-US" sz="3200" dirty="0"/>
              <a:t>东汉初年，日本国王遣使入汉都洛阳进贡，愿为汉臣藩。求汉皇赐名，汉以其人矮，遂赐“倭国”。其王又求汉皇赐封，光武帝又赐其为“倭奴王”。并受赐“</a:t>
            </a:r>
            <a:r>
              <a:rPr lang="zh-CN" altLang="en-US" sz="3200" dirty="0">
                <a:solidFill>
                  <a:srgbClr val="FF0000"/>
                </a:solidFill>
              </a:rPr>
              <a:t>汉倭奴国王印</a:t>
            </a:r>
            <a:r>
              <a:rPr lang="zh-CN" altLang="en-US" sz="3200" dirty="0"/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1019428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75536589-DF10-4F6D-A70E-DACFD47D18B3}"/>
              </a:ext>
            </a:extLst>
          </p:cNvPr>
          <p:cNvSpPr txBox="1"/>
          <p:nvPr/>
        </p:nvSpPr>
        <p:spPr>
          <a:xfrm>
            <a:off x="711497" y="1196331"/>
            <a:ext cx="9718922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“乐浪海中有倭人，分为百余国，以岁时来献见云”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                                                           ——《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汉书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·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地理志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》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C2E8F6D2-2D7F-4E0F-8D25-EDE91D3510F6}"/>
              </a:ext>
            </a:extLst>
          </p:cNvPr>
          <p:cNvSpPr txBox="1"/>
          <p:nvPr/>
        </p:nvSpPr>
        <p:spPr>
          <a:xfrm>
            <a:off x="711497" y="2357679"/>
            <a:ext cx="9718922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“光武帝建武中元二年（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57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年），倭奴国奉贡</a:t>
            </a:r>
            <a:r>
              <a:rPr lang="zh-CN" altLang="en-US" sz="2800" b="1" dirty="0">
                <a:solidFill>
                  <a:srgbClr val="000000"/>
                </a:solidFill>
              </a:rPr>
              <a:t>朝贺，使人自称大夫，光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武帝刘秀赐以印绶。”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                                                           ——《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后汉书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·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东夷传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》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EA98C56C-3660-44AB-B260-5E32DB34B9A5}"/>
              </a:ext>
            </a:extLst>
          </p:cNvPr>
          <p:cNvSpPr txBox="1"/>
          <p:nvPr/>
        </p:nvSpPr>
        <p:spPr>
          <a:xfrm>
            <a:off x="711497" y="3895380"/>
            <a:ext cx="9718922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“旧百余国，汉朝有朝见者，今使所通三十国”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lvl="0"/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                                                      ——《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三国志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·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魏志</a:t>
            </a:r>
            <a:r>
              <a:rPr lang="en-US" altLang="zh-CN" sz="2800" b="1" dirty="0">
                <a:solidFill>
                  <a:srgbClr val="000000"/>
                </a:solidFill>
              </a:rPr>
              <a:t>·</a:t>
            </a:r>
            <a:r>
              <a:rPr lang="zh-CN" altLang="en-US" sz="2800" b="1" dirty="0">
                <a:solidFill>
                  <a:srgbClr val="000000"/>
                </a:solidFill>
              </a:rPr>
              <a:t>倭人传</a:t>
            </a:r>
            <a:r>
              <a:rPr lang="en-US" altLang="zh-CN" sz="2800" b="1" dirty="0">
                <a:solidFill>
                  <a:srgbClr val="000000"/>
                </a:solidFill>
              </a:rPr>
              <a:t>》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7562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910201">
            <a:extLst>
              <a:ext uri="{FF2B5EF4-FFF2-40B4-BE49-F238E27FC236}">
                <a16:creationId xmlns="" xmlns:a16="http://schemas.microsoft.com/office/drawing/2014/main" id="{6167D33F-FA97-47C8-B937-3DA066904E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29" y="1199123"/>
            <a:ext cx="7654678" cy="5716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A6188EF8-3B7E-427E-AA59-9FAABFB99D6E}"/>
              </a:ext>
            </a:extLst>
          </p:cNvPr>
          <p:cNvSpPr txBox="1"/>
          <p:nvPr/>
        </p:nvSpPr>
        <p:spPr>
          <a:xfrm>
            <a:off x="7765711" y="1199123"/>
            <a:ext cx="4309180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1—2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世纪时：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日本有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100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多个小国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A391D4CE-9D2F-4DA7-B173-6ABF7F6495BE}"/>
              </a:ext>
            </a:extLst>
          </p:cNvPr>
          <p:cNvSpPr txBox="1"/>
          <p:nvPr/>
        </p:nvSpPr>
        <p:spPr>
          <a:xfrm>
            <a:off x="7765711" y="2331461"/>
            <a:ext cx="4309180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其中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30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多个曾与汉朝发生过“通使”关系。</a:t>
            </a:r>
          </a:p>
        </p:txBody>
      </p:sp>
    </p:spTree>
    <p:extLst>
      <p:ext uri="{BB962C8B-B14F-4D97-AF65-F5344CB8AC3E}">
        <p14:creationId xmlns="" xmlns:p14="http://schemas.microsoft.com/office/powerpoint/2010/main" val="2277828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75536589-DF10-4F6D-A70E-DACFD47D18B3}"/>
              </a:ext>
            </a:extLst>
          </p:cNvPr>
          <p:cNvSpPr txBox="1"/>
          <p:nvPr/>
        </p:nvSpPr>
        <p:spPr>
          <a:xfrm>
            <a:off x="959689" y="1196331"/>
            <a:ext cx="9718922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“乐浪海中有倭人，分为百余国，以岁时来献见云”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                                                           ——《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汉书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·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地理志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》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C2E8F6D2-2D7F-4E0F-8D25-EDE91D3510F6}"/>
              </a:ext>
            </a:extLst>
          </p:cNvPr>
          <p:cNvSpPr txBox="1"/>
          <p:nvPr/>
        </p:nvSpPr>
        <p:spPr>
          <a:xfrm>
            <a:off x="959689" y="2233582"/>
            <a:ext cx="9718922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“光武帝建武中元二年（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57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年），倭奴国奉贡朝贺，使人自称大夫，光武帝刘秀赐以印绶。”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                                                           ——《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后汉书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·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东夷传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》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EA98C56C-3660-44AB-B260-5E32DB34B9A5}"/>
              </a:ext>
            </a:extLst>
          </p:cNvPr>
          <p:cNvSpPr txBox="1"/>
          <p:nvPr/>
        </p:nvSpPr>
        <p:spPr>
          <a:xfrm>
            <a:off x="959689" y="3719035"/>
            <a:ext cx="9718922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“旧百余国，汉朝有朝见者，今使所通三十国”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                                                 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——《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三国志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·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魏志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·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倭人传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》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F62EA9AA-A005-4986-BE68-DCBE6DFF91C9}"/>
              </a:ext>
            </a:extLst>
          </p:cNvPr>
          <p:cNvSpPr/>
          <p:nvPr/>
        </p:nvSpPr>
        <p:spPr>
          <a:xfrm>
            <a:off x="959689" y="4878623"/>
            <a:ext cx="9718922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</a:rPr>
              <a:t>三国志</a:t>
            </a:r>
            <a:r>
              <a:rPr lang="en-US" altLang="zh-CN" sz="2800" b="1" dirty="0">
                <a:solidFill>
                  <a:srgbClr val="000000"/>
                </a:solidFill>
              </a:rPr>
              <a:t>·</a:t>
            </a:r>
            <a:r>
              <a:rPr lang="zh-CN" altLang="en-US" sz="2800" b="1" dirty="0">
                <a:solidFill>
                  <a:srgbClr val="000000"/>
                </a:solidFill>
              </a:rPr>
              <a:t>魏书</a:t>
            </a:r>
            <a:r>
              <a:rPr lang="en-US" altLang="zh-CN" sz="2800" b="1" dirty="0">
                <a:solidFill>
                  <a:srgbClr val="000000"/>
                </a:solidFill>
              </a:rPr>
              <a:t>·</a:t>
            </a:r>
            <a:r>
              <a:rPr lang="zh-CN" altLang="en-US" sz="2800" b="1" dirty="0">
                <a:solidFill>
                  <a:srgbClr val="000000"/>
                </a:solidFill>
              </a:rPr>
              <a:t>乌丸鲜卑东夷传</a:t>
            </a:r>
            <a:r>
              <a:rPr lang="en-US" altLang="zh-CN" sz="2800" b="1" dirty="0">
                <a:solidFill>
                  <a:srgbClr val="000000"/>
                </a:solidFill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</a:rPr>
              <a:t>记载，邪马台国在</a:t>
            </a:r>
            <a:r>
              <a:rPr lang="en-US" altLang="zh-CN" sz="2800" b="1" dirty="0">
                <a:solidFill>
                  <a:srgbClr val="000000"/>
                </a:solidFill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</a:rPr>
              <a:t>世纪曾数次向三国中的魏国进贡，并接受了魏帝的册封与印绶。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3069998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8E0DEE56-F9D5-4D74-A0BD-62AE6936F4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20" y="1156062"/>
            <a:ext cx="4901711" cy="5355772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1568DF3-B078-49CC-8E67-A2D88F240D35}"/>
              </a:ext>
            </a:extLst>
          </p:cNvPr>
          <p:cNvSpPr/>
          <p:nvPr/>
        </p:nvSpPr>
        <p:spPr>
          <a:xfrm>
            <a:off x="5144588" y="2111552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b="1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      当时在日本国的九州岛东北部有一个很大的女王国叫作“邪马台国” ，下属</a:t>
            </a:r>
            <a:r>
              <a:rPr lang="en-US" altLang="zh-CN" sz="2400" b="1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30</a:t>
            </a:r>
            <a:r>
              <a:rPr lang="zh-CN" altLang="en-US" sz="2400" b="1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多个小国。统治该国的女王称“卑弥呼”。</a:t>
            </a:r>
            <a:endParaRPr lang="zh-CN" altLang="en-US" sz="2400" b="1" dirty="0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D711AE45-9557-40ED-8519-2F35E69D5717}"/>
              </a:ext>
            </a:extLst>
          </p:cNvPr>
          <p:cNvSpPr/>
          <p:nvPr/>
        </p:nvSpPr>
        <p:spPr>
          <a:xfrm>
            <a:off x="5035731" y="3429000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b="0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    </a:t>
            </a:r>
            <a:r>
              <a:rPr lang="zh-CN" altLang="en-US" sz="2400" b="1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据记载，公元二三八年，卑弥呼派遣使者朝见魏帝</a:t>
            </a:r>
            <a:r>
              <a:rPr lang="zh-CN" altLang="en-US" sz="2400" b="1" i="0" strike="noStrike" dirty="0">
                <a:effectLst/>
                <a:latin typeface="arial" panose="020B0604020202020204" pitchFamily="34" charset="0"/>
              </a:rPr>
              <a:t>曹睿</a:t>
            </a:r>
            <a:r>
              <a:rPr lang="zh-CN" altLang="en-US" sz="2400" b="1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。魏帝赐予卑弥呼以刻有“</a:t>
            </a:r>
            <a:r>
              <a:rPr lang="zh-CN" altLang="en-US" sz="2400" b="1" i="0" u="none" strike="noStrike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亲魏倭王</a:t>
            </a:r>
            <a:r>
              <a:rPr lang="zh-CN" altLang="en-US" sz="2400" b="1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”的紫绶金印一枚。</a:t>
            </a:r>
            <a:endParaRPr lang="zh-CN" altLang="en-US" b="1" dirty="0"/>
          </a:p>
        </p:txBody>
      </p:sp>
    </p:spTree>
    <p:extLst>
      <p:ext uri="{BB962C8B-B14F-4D97-AF65-F5344CB8AC3E}">
        <p14:creationId xmlns="" xmlns:p14="http://schemas.microsoft.com/office/powerpoint/2010/main" val="9934101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75536589-DF10-4F6D-A70E-DACFD47D18B3}"/>
              </a:ext>
            </a:extLst>
          </p:cNvPr>
          <p:cNvSpPr txBox="1"/>
          <p:nvPr/>
        </p:nvSpPr>
        <p:spPr>
          <a:xfrm>
            <a:off x="959688" y="1196331"/>
            <a:ext cx="9718923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“乐浪海中有倭人，分为百余国，以岁时来献见云”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                                                           ——《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汉书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·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地理志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》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C2E8F6D2-2D7F-4E0F-8D25-EDE91D3510F6}"/>
              </a:ext>
            </a:extLst>
          </p:cNvPr>
          <p:cNvSpPr txBox="1"/>
          <p:nvPr/>
        </p:nvSpPr>
        <p:spPr>
          <a:xfrm>
            <a:off x="959689" y="2233582"/>
            <a:ext cx="9718922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“光武帝建武中元二年（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57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年），倭奴国奉贡朝贺，使人自称大夫，光武帝刘秀赐以印绶。”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                                                           ——《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后汉书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·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东夷传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》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EA98C56C-3660-44AB-B260-5E32DB34B9A5}"/>
              </a:ext>
            </a:extLst>
          </p:cNvPr>
          <p:cNvSpPr txBox="1"/>
          <p:nvPr/>
        </p:nvSpPr>
        <p:spPr>
          <a:xfrm>
            <a:off x="959689" y="3719035"/>
            <a:ext cx="9718922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“旧百余国，汉朝有朝见者，今使所通三十国”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                                                      ——《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三国志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·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魏志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·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倭人传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》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F62EA9AA-A005-4986-BE68-DCBE6DFF91C9}"/>
              </a:ext>
            </a:extLst>
          </p:cNvPr>
          <p:cNvSpPr/>
          <p:nvPr/>
        </p:nvSpPr>
        <p:spPr>
          <a:xfrm>
            <a:off x="959689" y="4878623"/>
            <a:ext cx="9718922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三国志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·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魏书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·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乌丸鲜卑东夷传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》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记载，邪马台国在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世纪曾数次向三国中的魏国进贡，并接受了魏帝的册封与印绶。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D54D8F3F-B129-450D-BACF-A4D643D87E04}"/>
              </a:ext>
            </a:extLst>
          </p:cNvPr>
          <p:cNvSpPr/>
          <p:nvPr/>
        </p:nvSpPr>
        <p:spPr>
          <a:xfrm>
            <a:off x="959689" y="5903893"/>
            <a:ext cx="9718922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zh-CN" altLang="en-US" sz="2800" b="1" dirty="0"/>
              <a:t>“东征毛人五十五国，西服众夷六十六国，渡乎海北九十五国。”                   </a:t>
            </a:r>
            <a:r>
              <a:rPr lang="en-US" altLang="zh-CN" sz="2800" b="1" dirty="0"/>
              <a:t>——</a:t>
            </a:r>
            <a:r>
              <a:rPr lang="zh-CN" altLang="en-US" sz="2800" b="1" dirty="0">
                <a:solidFill>
                  <a:srgbClr val="FF0000"/>
                </a:solidFill>
              </a:rPr>
              <a:t>大和</a:t>
            </a:r>
            <a:r>
              <a:rPr lang="zh-CN" altLang="en-US" sz="2800" b="1" dirty="0"/>
              <a:t>倭王致刘宋顺帝（</a:t>
            </a:r>
            <a:r>
              <a:rPr lang="en-US" altLang="zh-CN" sz="2800" b="1" dirty="0"/>
              <a:t>478</a:t>
            </a:r>
            <a:r>
              <a:rPr lang="zh-CN" altLang="en-US" sz="2800" b="1" dirty="0"/>
              <a:t>年）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08966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ang">
            <a:extLst>
              <a:ext uri="{FF2B5EF4-FFF2-40B4-BE49-F238E27FC236}">
                <a16:creationId xmlns="" xmlns:a16="http://schemas.microsoft.com/office/drawing/2014/main" id="{06BF2445-745B-4479-B24B-28C0A01260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15"/>
          <a:stretch>
            <a:fillRect/>
          </a:stretch>
        </p:blipFill>
        <p:spPr bwMode="auto">
          <a:xfrm>
            <a:off x="5573096" y="1177222"/>
            <a:ext cx="4367213" cy="4581525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3707550_193353065146_2.jpg">
            <a:extLst>
              <a:ext uri="{FF2B5EF4-FFF2-40B4-BE49-F238E27FC236}">
                <a16:creationId xmlns="" xmlns:a16="http://schemas.microsoft.com/office/drawing/2014/main" id="{46B5D713-1746-46C3-8C83-6E8441828A6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598" y="1177222"/>
            <a:ext cx="3822880" cy="458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="" xmlns:a16="http://schemas.microsoft.com/office/drawing/2014/main" id="{F99E444B-6F30-47D1-8483-A1F22C6FEB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6032" y="5833882"/>
            <a:ext cx="2089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ea typeface="华文行楷" panose="02010800040101010101" pitchFamily="2" charset="-122"/>
              </a:rPr>
              <a:t>日本仕女图</a:t>
            </a:r>
          </a:p>
        </p:txBody>
      </p:sp>
      <p:sp>
        <p:nvSpPr>
          <p:cNvPr id="6" name="TextBox 7">
            <a:extLst>
              <a:ext uri="{FF2B5EF4-FFF2-40B4-BE49-F238E27FC236}">
                <a16:creationId xmlns="" xmlns:a16="http://schemas.microsoft.com/office/drawing/2014/main" id="{4A9B2101-AB1E-4D28-A1D0-5023AE5953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9064" y="5833882"/>
            <a:ext cx="20891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ea typeface="华文行楷" panose="02010800040101010101" pitchFamily="2" charset="-122"/>
              </a:rPr>
              <a:t>唐</a:t>
            </a:r>
            <a:r>
              <a:rPr lang="en-US" altLang="zh-CN" sz="2800" dirty="0">
                <a:ea typeface="华文行楷" panose="02010800040101010101" pitchFamily="2" charset="-122"/>
              </a:rPr>
              <a:t>  </a:t>
            </a:r>
            <a:r>
              <a:rPr lang="zh-CN" altLang="en-US" sz="2800" dirty="0">
                <a:ea typeface="华文行楷" panose="02010800040101010101" pitchFamily="2" charset="-122"/>
              </a:rPr>
              <a:t>仕女图</a:t>
            </a:r>
          </a:p>
        </p:txBody>
      </p:sp>
    </p:spTree>
    <p:extLst>
      <p:ext uri="{BB962C8B-B14F-4D97-AF65-F5344CB8AC3E}">
        <p14:creationId xmlns="" xmlns:p14="http://schemas.microsoft.com/office/powerpoint/2010/main" val="732473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910201">
            <a:extLst>
              <a:ext uri="{FF2B5EF4-FFF2-40B4-BE49-F238E27FC236}">
                <a16:creationId xmlns="" xmlns:a16="http://schemas.microsoft.com/office/drawing/2014/main" id="{6167D33F-FA97-47C8-B937-3DA066904E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580" y="1082529"/>
            <a:ext cx="7654678" cy="5716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A6188EF8-3B7E-427E-AA59-9FAABFB99D6E}"/>
              </a:ext>
            </a:extLst>
          </p:cNvPr>
          <p:cNvSpPr txBox="1"/>
          <p:nvPr/>
        </p:nvSpPr>
        <p:spPr>
          <a:xfrm>
            <a:off x="7765711" y="1199123"/>
            <a:ext cx="4309180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1—2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世纪时：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日本有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100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多个小国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A391D4CE-9D2F-4DA7-B173-6ABF7F6495BE}"/>
              </a:ext>
            </a:extLst>
          </p:cNvPr>
          <p:cNvSpPr txBox="1"/>
          <p:nvPr/>
        </p:nvSpPr>
        <p:spPr>
          <a:xfrm>
            <a:off x="7765711" y="2331461"/>
            <a:ext cx="4309180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其中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30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多个曾与汉朝发生过“通使”关系。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A96ACEE0-EC37-4849-B0E9-44B2BE7599DE}"/>
              </a:ext>
            </a:extLst>
          </p:cNvPr>
          <p:cNvSpPr txBox="1"/>
          <p:nvPr/>
        </p:nvSpPr>
        <p:spPr>
          <a:xfrm>
            <a:off x="7765711" y="3463799"/>
            <a:ext cx="4309180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5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世纪初，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大和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政权统一了日本。</a:t>
            </a:r>
          </a:p>
        </p:txBody>
      </p:sp>
      <p:sp>
        <p:nvSpPr>
          <p:cNvPr id="6" name="Oval 4">
            <a:extLst>
              <a:ext uri="{FF2B5EF4-FFF2-40B4-BE49-F238E27FC236}">
                <a16:creationId xmlns="" xmlns:a16="http://schemas.microsoft.com/office/drawing/2014/main" id="{36040A89-A256-42DF-B282-AF8DD2F544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6502" y="4748349"/>
            <a:ext cx="829491" cy="452844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Line 8">
            <a:extLst>
              <a:ext uri="{FF2B5EF4-FFF2-40B4-BE49-F238E27FC236}">
                <a16:creationId xmlns="" xmlns:a16="http://schemas.microsoft.com/office/drawing/2014/main" id="{538359B3-FE3B-4F10-A6E8-42D474EF456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505993" y="3899262"/>
            <a:ext cx="2259718" cy="1026501"/>
          </a:xfrm>
          <a:prstGeom prst="line">
            <a:avLst/>
          </a:prstGeom>
          <a:noFill/>
          <a:ln w="101600">
            <a:solidFill>
              <a:srgbClr val="008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949695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89982B0C-9FAB-4D79-B8BB-58353DE562F2}"/>
              </a:ext>
            </a:extLst>
          </p:cNvPr>
          <p:cNvSpPr txBox="1"/>
          <p:nvPr/>
        </p:nvSpPr>
        <p:spPr>
          <a:xfrm>
            <a:off x="4758167" y="1325059"/>
            <a:ext cx="1759444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000" dirty="0"/>
              <a:t>大和国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E7E43DB5-62AA-4434-8CD1-C197E7D0693E}"/>
              </a:ext>
            </a:extLst>
          </p:cNvPr>
          <p:cNvSpPr txBox="1"/>
          <p:nvPr/>
        </p:nvSpPr>
        <p:spPr>
          <a:xfrm>
            <a:off x="50647" y="3347008"/>
            <a:ext cx="1714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社会结构</a:t>
            </a:r>
            <a:endParaRPr lang="zh-CN" altLang="en-US" b="1" dirty="0"/>
          </a:p>
        </p:txBody>
      </p:sp>
      <p:sp>
        <p:nvSpPr>
          <p:cNvPr id="4" name="左大括号 3">
            <a:extLst>
              <a:ext uri="{FF2B5EF4-FFF2-40B4-BE49-F238E27FC236}">
                <a16:creationId xmlns="" xmlns:a16="http://schemas.microsoft.com/office/drawing/2014/main" id="{974CE6FB-F32C-4664-B3A9-8EDADE726B77}"/>
              </a:ext>
            </a:extLst>
          </p:cNvPr>
          <p:cNvSpPr/>
          <p:nvPr/>
        </p:nvSpPr>
        <p:spPr>
          <a:xfrm rot="10800000" flipH="1">
            <a:off x="1718835" y="2682969"/>
            <a:ext cx="406551" cy="1943033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1D954C6D-2B9C-48E1-8C5F-7965BFF983D6}"/>
              </a:ext>
            </a:extLst>
          </p:cNvPr>
          <p:cNvSpPr txBox="1"/>
          <p:nvPr/>
        </p:nvSpPr>
        <p:spPr>
          <a:xfrm>
            <a:off x="2172841" y="2498304"/>
            <a:ext cx="8331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大王</a:t>
            </a:r>
          </a:p>
        </p:txBody>
      </p:sp>
      <p:sp>
        <p:nvSpPr>
          <p:cNvPr id="6" name="箭头: 下 5">
            <a:extLst>
              <a:ext uri="{FF2B5EF4-FFF2-40B4-BE49-F238E27FC236}">
                <a16:creationId xmlns="" xmlns:a16="http://schemas.microsoft.com/office/drawing/2014/main" id="{787E2FA3-2CCF-40EC-A07C-A89BDE128313}"/>
              </a:ext>
            </a:extLst>
          </p:cNvPr>
          <p:cNvSpPr/>
          <p:nvPr/>
        </p:nvSpPr>
        <p:spPr>
          <a:xfrm>
            <a:off x="2480378" y="2959969"/>
            <a:ext cx="131411" cy="387039"/>
          </a:xfrm>
          <a:prstGeom prst="down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AC251636-B805-41E7-8D94-D961FBBC5AC0}"/>
              </a:ext>
            </a:extLst>
          </p:cNvPr>
          <p:cNvSpPr txBox="1"/>
          <p:nvPr/>
        </p:nvSpPr>
        <p:spPr>
          <a:xfrm>
            <a:off x="2125386" y="3347009"/>
            <a:ext cx="8988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贵族</a:t>
            </a:r>
          </a:p>
        </p:txBody>
      </p:sp>
      <p:sp>
        <p:nvSpPr>
          <p:cNvPr id="8" name="箭头: 下 7">
            <a:extLst>
              <a:ext uri="{FF2B5EF4-FFF2-40B4-BE49-F238E27FC236}">
                <a16:creationId xmlns="" xmlns:a16="http://schemas.microsoft.com/office/drawing/2014/main" id="{66CFB561-1B73-48AF-9772-48BA5F2D7F67}"/>
              </a:ext>
            </a:extLst>
          </p:cNvPr>
          <p:cNvSpPr/>
          <p:nvPr/>
        </p:nvSpPr>
        <p:spPr>
          <a:xfrm>
            <a:off x="2461214" y="3881364"/>
            <a:ext cx="150575" cy="408909"/>
          </a:xfrm>
          <a:prstGeom prst="down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4E4F8971-8C2B-4C46-8157-46A3593D749C}"/>
              </a:ext>
            </a:extLst>
          </p:cNvPr>
          <p:cNvSpPr txBox="1"/>
          <p:nvPr/>
        </p:nvSpPr>
        <p:spPr>
          <a:xfrm>
            <a:off x="2125386" y="4290273"/>
            <a:ext cx="18666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部民</a:t>
            </a:r>
            <a:r>
              <a:rPr lang="zh-CN" altLang="en-US" sz="2400" b="1" dirty="0"/>
              <a:t>、奴隶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1E3C41A4-7BF5-4DE6-9978-6B880DC06D0D}"/>
              </a:ext>
            </a:extLst>
          </p:cNvPr>
          <p:cNvSpPr txBox="1"/>
          <p:nvPr/>
        </p:nvSpPr>
        <p:spPr>
          <a:xfrm>
            <a:off x="4970793" y="3449996"/>
            <a:ext cx="1691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经济结构</a:t>
            </a:r>
            <a:r>
              <a:rPr lang="zh-CN" altLang="en-US" sz="2800" dirty="0"/>
              <a:t>：</a:t>
            </a:r>
          </a:p>
        </p:txBody>
      </p:sp>
      <p:sp>
        <p:nvSpPr>
          <p:cNvPr id="11" name="左大括号 10">
            <a:extLst>
              <a:ext uri="{FF2B5EF4-FFF2-40B4-BE49-F238E27FC236}">
                <a16:creationId xmlns="" xmlns:a16="http://schemas.microsoft.com/office/drawing/2014/main" id="{F0FBA579-5DBB-485F-874C-A5AD11D75DA1}"/>
              </a:ext>
            </a:extLst>
          </p:cNvPr>
          <p:cNvSpPr/>
          <p:nvPr/>
        </p:nvSpPr>
        <p:spPr>
          <a:xfrm>
            <a:off x="7071082" y="2751096"/>
            <a:ext cx="547545" cy="190384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CAE97D44-226C-4179-9DAF-11D756918F04}"/>
              </a:ext>
            </a:extLst>
          </p:cNvPr>
          <p:cNvSpPr txBox="1"/>
          <p:nvPr/>
        </p:nvSpPr>
        <p:spPr>
          <a:xfrm>
            <a:off x="6598373" y="3441406"/>
            <a:ext cx="460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部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39CA7B40-E585-467D-8DF3-6C97BCBC97C0}"/>
              </a:ext>
            </a:extLst>
          </p:cNvPr>
          <p:cNvSpPr txBox="1"/>
          <p:nvPr/>
        </p:nvSpPr>
        <p:spPr>
          <a:xfrm>
            <a:off x="7731331" y="2537788"/>
            <a:ext cx="887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田部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881B00F0-B710-4201-8CFA-78DCF6860941}"/>
              </a:ext>
            </a:extLst>
          </p:cNvPr>
          <p:cNvSpPr txBox="1"/>
          <p:nvPr/>
        </p:nvSpPr>
        <p:spPr>
          <a:xfrm>
            <a:off x="7769655" y="3181422"/>
            <a:ext cx="887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海部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0AEEB775-A76C-4357-A1F4-BFDFE65381AC}"/>
              </a:ext>
            </a:extLst>
          </p:cNvPr>
          <p:cNvSpPr txBox="1"/>
          <p:nvPr/>
        </p:nvSpPr>
        <p:spPr>
          <a:xfrm>
            <a:off x="7618627" y="3751823"/>
            <a:ext cx="1177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织锦部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A088380F-72B0-4571-99DF-F8EC378A7DE1}"/>
              </a:ext>
            </a:extLst>
          </p:cNvPr>
          <p:cNvSpPr txBox="1"/>
          <p:nvPr/>
        </p:nvSpPr>
        <p:spPr>
          <a:xfrm>
            <a:off x="7630486" y="4376810"/>
            <a:ext cx="1215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锻冶部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67B8D7CA-069A-43E9-9DB5-3ACF9CDBEF6F}"/>
              </a:ext>
            </a:extLst>
          </p:cNvPr>
          <p:cNvSpPr txBox="1"/>
          <p:nvPr/>
        </p:nvSpPr>
        <p:spPr>
          <a:xfrm>
            <a:off x="8647099" y="3945890"/>
            <a:ext cx="31734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中国、朝鲜移民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2088A882-E317-4F1A-899F-225CBE8C8339}"/>
              </a:ext>
            </a:extLst>
          </p:cNvPr>
          <p:cNvSpPr txBox="1"/>
          <p:nvPr/>
        </p:nvSpPr>
        <p:spPr>
          <a:xfrm>
            <a:off x="8731060" y="3281085"/>
            <a:ext cx="1407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海洋捕捞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EB90F1E5-3AFB-407A-B342-64D4DEF8E99A}"/>
              </a:ext>
            </a:extLst>
          </p:cNvPr>
          <p:cNvSpPr txBox="1"/>
          <p:nvPr/>
        </p:nvSpPr>
        <p:spPr>
          <a:xfrm>
            <a:off x="8807707" y="2544916"/>
            <a:ext cx="1177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农业</a:t>
            </a:r>
          </a:p>
        </p:txBody>
      </p:sp>
    </p:spTree>
    <p:extLst>
      <p:ext uri="{BB962C8B-B14F-4D97-AF65-F5344CB8AC3E}">
        <p14:creationId xmlns="" xmlns:p14="http://schemas.microsoft.com/office/powerpoint/2010/main" val="14649659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6" grpId="0" animBg="1"/>
      <p:bldP spid="7" grpId="0"/>
      <p:bldP spid="8" grpId="0" animBg="1"/>
      <p:bldP spid="9" grpId="0"/>
      <p:bldP spid="10" grpId="0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6">
            <a:extLst>
              <a:ext uri="{FF2B5EF4-FFF2-40B4-BE49-F238E27FC236}">
                <a16:creationId xmlns="" xmlns:a16="http://schemas.microsoft.com/office/drawing/2014/main" id="{0D2481F8-3239-47AC-975E-293A144059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0609" y="1270316"/>
            <a:ext cx="3613147" cy="916029"/>
          </a:xfrm>
          <a:prstGeom prst="wedgeRoundRectCallout">
            <a:avLst>
              <a:gd name="adj1" fmla="val -26259"/>
              <a:gd name="adj2" fmla="val 79056"/>
              <a:gd name="adj3" fmla="val 16667"/>
            </a:avLst>
          </a:prstGeom>
          <a:solidFill>
            <a:schemeClr val="bg1"/>
          </a:solidFill>
          <a:ln w="38100">
            <a:solidFill>
              <a:srgbClr val="0000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六七世纪时，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日本社会发生了什么变化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1413662B-7838-40FA-B04B-10CFE9EF641A}"/>
              </a:ext>
            </a:extLst>
          </p:cNvPr>
          <p:cNvSpPr txBox="1"/>
          <p:nvPr/>
        </p:nvSpPr>
        <p:spPr>
          <a:xfrm>
            <a:off x="3909472" y="4533671"/>
            <a:ext cx="3104580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统治阶级的内讧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F6FB183D-B0C6-404F-8E33-15A6F5FBCACA}"/>
              </a:ext>
            </a:extLst>
          </p:cNvPr>
          <p:cNvSpPr txBox="1"/>
          <p:nvPr/>
        </p:nvSpPr>
        <p:spPr>
          <a:xfrm>
            <a:off x="3909472" y="5538146"/>
            <a:ext cx="3104579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下层民众的反抗</a:t>
            </a:r>
          </a:p>
        </p:txBody>
      </p:sp>
      <p:sp>
        <p:nvSpPr>
          <p:cNvPr id="7" name="箭头: 右 6">
            <a:extLst>
              <a:ext uri="{FF2B5EF4-FFF2-40B4-BE49-F238E27FC236}">
                <a16:creationId xmlns="" xmlns:a16="http://schemas.microsoft.com/office/drawing/2014/main" id="{1BAC2737-3E7B-4717-9C3D-FC89B58CE900}"/>
              </a:ext>
            </a:extLst>
          </p:cNvPr>
          <p:cNvSpPr/>
          <p:nvPr/>
        </p:nvSpPr>
        <p:spPr>
          <a:xfrm>
            <a:off x="7194740" y="5075741"/>
            <a:ext cx="903449" cy="462405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34E8AF9E-9C47-4F27-B08E-5A6A5270F98E}"/>
              </a:ext>
            </a:extLst>
          </p:cNvPr>
          <p:cNvSpPr txBox="1"/>
          <p:nvPr/>
        </p:nvSpPr>
        <p:spPr>
          <a:xfrm>
            <a:off x="8228689" y="5014555"/>
            <a:ext cx="1888494" cy="5847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政局动荡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EB5DC5B-3E84-4E0A-9EFC-5D20E9FD6C0D}"/>
              </a:ext>
            </a:extLst>
          </p:cNvPr>
          <p:cNvSpPr/>
          <p:nvPr/>
        </p:nvSpPr>
        <p:spPr>
          <a:xfrm>
            <a:off x="1242236" y="2486147"/>
            <a:ext cx="9351740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材料：</a:t>
            </a:r>
            <a:r>
              <a:rPr lang="en-US" altLang="zh-CN" sz="2800" dirty="0">
                <a:ea typeface="隶书" pitchFamily="49" charset="-122"/>
              </a:rPr>
              <a:t>7</a:t>
            </a:r>
            <a:r>
              <a:rPr lang="zh-CN" altLang="en-US" sz="2800" dirty="0">
                <a:ea typeface="隶书" pitchFamily="49" charset="-122"/>
              </a:rPr>
              <a:t>世纪的时候，日本处在奴隶社会，世袭贵族占有大量土地，不断剥削奴隶和部民，权势很大。地方贵族反抗中央皇室，政局十分混乱，地方上势力最大的是苏我氏。</a:t>
            </a:r>
          </a:p>
        </p:txBody>
      </p:sp>
      <p:pic>
        <p:nvPicPr>
          <p:cNvPr id="9" name="Picture 5" descr="图片124">
            <a:extLst>
              <a:ext uri="{FF2B5EF4-FFF2-40B4-BE49-F238E27FC236}">
                <a16:creationId xmlns="" xmlns:a16="http://schemas.microsoft.com/office/drawing/2014/main" id="{2CA94EE0-BFF4-4573-A017-A9D78E0DB1B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38600"/>
            <a:ext cx="3352800" cy="2819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595725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91040101">
            <a:extLst>
              <a:ext uri="{FF2B5EF4-FFF2-40B4-BE49-F238E27FC236}">
                <a16:creationId xmlns="" xmlns:a16="http://schemas.microsoft.com/office/drawing/2014/main" id="{10C8DC3A-E729-4E47-814B-7C4DB6FEB3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221" y="1492906"/>
            <a:ext cx="5002242" cy="42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2">
            <a:extLst>
              <a:ext uri="{FF2B5EF4-FFF2-40B4-BE49-F238E27FC236}">
                <a16:creationId xmlns="" xmlns:a16="http://schemas.microsoft.com/office/drawing/2014/main" id="{7D43FDCB-5322-48AC-882F-76B3800256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23582" y="1492906"/>
            <a:ext cx="3222447" cy="5066002"/>
          </a:xfrm>
          <a:prstGeom prst="rect">
            <a:avLst/>
          </a:prstGeom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2800" dirty="0">
                <a:solidFill>
                  <a:srgbClr val="333333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     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中臣镰足，出身于贵族家庭，父亲及祖辈是朝中世袭的祭祀官，属于朝廷重臣。中臣镰足继承父亲的官职不久，即辞官退隐。</a:t>
            </a:r>
          </a:p>
          <a:p>
            <a:pPr>
              <a:spcBef>
                <a:spcPct val="3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 他对当时的权臣苏我入鹿父子等人擅权专政的做法非常不满。要想改造日本社会，只有除掉苏我父子。</a:t>
            </a:r>
          </a:p>
        </p:txBody>
      </p:sp>
      <p:sp>
        <p:nvSpPr>
          <p:cNvPr id="4" name="Text Box 4">
            <a:extLst>
              <a:ext uri="{FF2B5EF4-FFF2-40B4-BE49-F238E27FC236}">
                <a16:creationId xmlns="" xmlns:a16="http://schemas.microsoft.com/office/drawing/2014/main" id="{2E456841-46BA-406F-8B47-9B9A225573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828" y="5696606"/>
            <a:ext cx="373531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latin typeface="Tahoma" panose="020B0604030504040204" pitchFamily="34" charset="0"/>
              </a:rPr>
              <a:t>中臣镰足</a:t>
            </a:r>
            <a:endParaRPr lang="en-US" altLang="zh-CN" sz="3200" b="1" dirty="0">
              <a:latin typeface="Tahoma" panose="020B0604030504040204" pitchFamily="34" charset="0"/>
            </a:endParaRPr>
          </a:p>
          <a:p>
            <a:pPr algn="ctr"/>
            <a:r>
              <a:rPr lang="zh-CN" altLang="en-US" sz="3200" b="1" dirty="0">
                <a:latin typeface="Tahoma" panose="020B0604030504040204" pitchFamily="34" charset="0"/>
              </a:rPr>
              <a:t>（</a:t>
            </a:r>
            <a:r>
              <a:rPr lang="en-US" altLang="zh-CN" sz="3200" b="1" dirty="0">
                <a:latin typeface="Tahoma" panose="020B0604030504040204" pitchFamily="34" charset="0"/>
              </a:rPr>
              <a:t>614——669</a:t>
            </a:r>
            <a:r>
              <a:rPr lang="zh-CN" altLang="en-US" sz="3200" b="1" dirty="0">
                <a:latin typeface="Tahoma" panose="020B0604030504040204" pitchFamily="34" charset="0"/>
              </a:rPr>
              <a:t>年）</a:t>
            </a:r>
          </a:p>
        </p:txBody>
      </p:sp>
    </p:spTree>
    <p:extLst>
      <p:ext uri="{BB962C8B-B14F-4D97-AF65-F5344CB8AC3E}">
        <p14:creationId xmlns="" xmlns:p14="http://schemas.microsoft.com/office/powerpoint/2010/main" val="7954824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11756846559838568">
            <a:extLst>
              <a:ext uri="{FF2B5EF4-FFF2-40B4-BE49-F238E27FC236}">
                <a16:creationId xmlns="" xmlns:a16="http://schemas.microsoft.com/office/drawing/2014/main" id="{DC316FCF-EF56-4D19-930A-4B4A20870C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64" y="1268916"/>
            <a:ext cx="3503612" cy="430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4">
            <a:extLst>
              <a:ext uri="{FF2B5EF4-FFF2-40B4-BE49-F238E27FC236}">
                <a16:creationId xmlns="" xmlns:a16="http://schemas.microsoft.com/office/drawing/2014/main" id="{A4920D7B-0617-44EB-BEB6-1297EACDD1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572125"/>
            <a:ext cx="395128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latin typeface="Tahoma" panose="020B0604030504040204" pitchFamily="34" charset="0"/>
              </a:rPr>
              <a:t>孝德天皇</a:t>
            </a:r>
          </a:p>
          <a:p>
            <a:pPr algn="ctr"/>
            <a:r>
              <a:rPr lang="zh-CN" altLang="en-US" sz="3200" b="1" dirty="0">
                <a:latin typeface="Tahoma" panose="020B0604030504040204" pitchFamily="34" charset="0"/>
              </a:rPr>
              <a:t>（</a:t>
            </a:r>
            <a:r>
              <a:rPr lang="en-US" altLang="zh-CN" sz="3200" b="1" dirty="0">
                <a:latin typeface="Tahoma" panose="020B0604030504040204" pitchFamily="34" charset="0"/>
              </a:rPr>
              <a:t>645-654</a:t>
            </a:r>
            <a:r>
              <a:rPr lang="zh-CN" altLang="en-US" sz="3200" b="1" dirty="0">
                <a:latin typeface="Tahoma" panose="020B0604030504040204" pitchFamily="34" charset="0"/>
              </a:rPr>
              <a:t>年在位）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="" xmlns:a16="http://schemas.microsoft.com/office/drawing/2014/main" id="{0CC46181-9E2F-4D15-8380-E396EBB847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6287" y="2303719"/>
            <a:ext cx="5327650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4000" b="1" dirty="0">
                <a:ea typeface="华文新魏" panose="02010800040101010101" pitchFamily="2" charset="-122"/>
              </a:rPr>
              <a:t>       </a:t>
            </a:r>
            <a:r>
              <a:rPr lang="zh-CN" altLang="en-US" sz="4000" b="1" dirty="0">
                <a:ea typeface="华文新魏" panose="02010800040101010101" pitchFamily="2" charset="-122"/>
              </a:rPr>
              <a:t>要求改革的</a:t>
            </a:r>
            <a:r>
              <a:rPr lang="zh-CN" altLang="en-US" sz="4000" b="1" dirty="0">
                <a:solidFill>
                  <a:schemeClr val="hlink"/>
                </a:solidFill>
                <a:ea typeface="华文新魏" panose="02010800040101010101" pitchFamily="2" charset="-122"/>
              </a:rPr>
              <a:t>中大兄</a:t>
            </a:r>
            <a:r>
              <a:rPr lang="zh-CN" altLang="en-US" sz="4000" b="1" dirty="0">
                <a:ea typeface="华文新魏" panose="02010800040101010101" pitchFamily="2" charset="-122"/>
              </a:rPr>
              <a:t>皇子联合贵族</a:t>
            </a:r>
            <a:r>
              <a:rPr lang="zh-CN" altLang="en-US" sz="4000" b="1" dirty="0">
                <a:solidFill>
                  <a:schemeClr val="hlink"/>
                </a:solidFill>
                <a:ea typeface="华文新魏" panose="02010800040101010101" pitchFamily="2" charset="-122"/>
              </a:rPr>
              <a:t>中臣镰足</a:t>
            </a:r>
            <a:r>
              <a:rPr lang="zh-CN" altLang="en-US" sz="4000" b="1" dirty="0">
                <a:ea typeface="华文新魏" panose="02010800040101010101" pitchFamily="2" charset="-122"/>
              </a:rPr>
              <a:t>发动政变，刺杀了把持中央政权的旧贵族</a:t>
            </a:r>
            <a:r>
              <a:rPr lang="zh-CN" altLang="en-US" sz="4000" b="1" dirty="0">
                <a:solidFill>
                  <a:schemeClr val="hlink"/>
                </a:solidFill>
                <a:ea typeface="华文新魏" panose="02010800040101010101" pitchFamily="2" charset="-122"/>
              </a:rPr>
              <a:t>苏我入鹿</a:t>
            </a:r>
            <a:r>
              <a:rPr lang="zh-CN" altLang="en-US" sz="4000" b="1" dirty="0">
                <a:ea typeface="华文新魏" panose="02010800040101010101" pitchFamily="2" charset="-122"/>
              </a:rPr>
              <a:t>，拥立</a:t>
            </a:r>
            <a:r>
              <a:rPr lang="zh-CN" altLang="en-US" sz="4000" b="1" dirty="0">
                <a:solidFill>
                  <a:schemeClr val="hlink"/>
                </a:solidFill>
                <a:ea typeface="华文新魏" panose="02010800040101010101" pitchFamily="2" charset="-122"/>
              </a:rPr>
              <a:t>孝德天皇</a:t>
            </a:r>
            <a:r>
              <a:rPr lang="zh-CN" altLang="en-US" sz="4000" b="1" dirty="0">
                <a:ea typeface="华文新魏" panose="02010800040101010101" pitchFamily="2" charset="-122"/>
              </a:rPr>
              <a:t>，改元</a:t>
            </a:r>
            <a:r>
              <a:rPr lang="zh-CN" altLang="en-US" sz="4000" b="1" dirty="0">
                <a:solidFill>
                  <a:srgbClr val="FF3300"/>
                </a:solidFill>
                <a:ea typeface="华文新魏" panose="02010800040101010101" pitchFamily="2" charset="-122"/>
              </a:rPr>
              <a:t>大化</a:t>
            </a:r>
            <a:r>
              <a:rPr lang="zh-CN" altLang="en-US" sz="4000" b="1" dirty="0">
                <a:ea typeface="华文新魏" panose="02010800040101010101" pitchFamily="2" charset="-122"/>
              </a:rPr>
              <a:t>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0B72DE26-5735-48FD-8756-AC08F04D6AB2}"/>
              </a:ext>
            </a:extLst>
          </p:cNvPr>
          <p:cNvSpPr txBox="1"/>
          <p:nvPr/>
        </p:nvSpPr>
        <p:spPr>
          <a:xfrm>
            <a:off x="5986093" y="1508225"/>
            <a:ext cx="2223033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4000" dirty="0"/>
              <a:t>乙巳之变</a:t>
            </a:r>
          </a:p>
        </p:txBody>
      </p:sp>
    </p:spTree>
    <p:extLst>
      <p:ext uri="{BB962C8B-B14F-4D97-AF65-F5344CB8AC3E}">
        <p14:creationId xmlns="" xmlns:p14="http://schemas.microsoft.com/office/powerpoint/2010/main" val="20344503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="" xmlns:a16="http://schemas.microsoft.com/office/drawing/2014/main" id="{FA87AB4F-5289-4CE9-9235-7B02416236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8108" y="1286730"/>
            <a:ext cx="539149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黑体" panose="02010609060101010101" pitchFamily="49" charset="-122"/>
                <a:cs typeface="+mn-cs"/>
              </a:rPr>
              <a:t>那时的中国什么样子呢</a:t>
            </a:r>
          </a:p>
        </p:txBody>
      </p:sp>
      <p:pic>
        <p:nvPicPr>
          <p:cNvPr id="3" name="Picture 3" descr="图片123">
            <a:extLst>
              <a:ext uri="{FF2B5EF4-FFF2-40B4-BE49-F238E27FC236}">
                <a16:creationId xmlns="" xmlns:a16="http://schemas.microsoft.com/office/drawing/2014/main" id="{A85CB8BB-0E22-41F7-BFD4-D52B79AE24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465" y="1023064"/>
            <a:ext cx="1111250" cy="9715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17410">
            <a:extLst>
              <a:ext uri="{FF2B5EF4-FFF2-40B4-BE49-F238E27FC236}">
                <a16:creationId xmlns="" xmlns:a16="http://schemas.microsoft.com/office/drawing/2014/main" id="{E41C01B4-6A26-4279-BAC4-3FC533ECCA81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52528" y="2640738"/>
            <a:ext cx="10876461" cy="308079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1588" indent="84138">
              <a:spcBef>
                <a:spcPts val="1800"/>
              </a:spcBef>
              <a:buClr>
                <a:schemeClr val="accent1"/>
              </a:buClr>
              <a:buSzPct val="80000"/>
              <a:buFont typeface="Wingdings" pitchFamily="2" charset="2"/>
              <a:buNone/>
            </a:pPr>
            <a:r>
              <a:rPr lang="zh-CN" altLang="en-US" sz="3600" b="1" dirty="0">
                <a:latin typeface="宋体" charset="-122"/>
              </a:rPr>
              <a:t>天下大稔（粮食丰收），流散者咸（都）归乡里，米斗不过三四钱，终岁断死刑才二十九人。</a:t>
            </a:r>
            <a:r>
              <a:rPr lang="en-US" altLang="zh-CN" sz="3600" b="1" dirty="0">
                <a:latin typeface="宋体" charset="-122"/>
              </a:rPr>
              <a:t>……</a:t>
            </a:r>
            <a:r>
              <a:rPr lang="zh-CN" altLang="en-US" sz="3600" b="1" dirty="0">
                <a:latin typeface="宋体" charset="-122"/>
              </a:rPr>
              <a:t>皆外户不闭，行旅不赍粮，取给于道路焉。      </a:t>
            </a:r>
            <a:endParaRPr lang="en-US" altLang="zh-CN" sz="3600" b="1" dirty="0">
              <a:latin typeface="宋体" charset="-122"/>
            </a:endParaRPr>
          </a:p>
          <a:p>
            <a:pPr marL="1588" indent="84138">
              <a:spcBef>
                <a:spcPts val="1800"/>
              </a:spcBef>
              <a:buClr>
                <a:schemeClr val="accent1"/>
              </a:buClr>
              <a:buSzPct val="80000"/>
              <a:buFont typeface="Wingdings" pitchFamily="2" charset="2"/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宋体" charset="-122"/>
                <a:sym typeface="Arial" charset="0"/>
              </a:rPr>
              <a:t>                        ——</a:t>
            </a:r>
            <a:r>
              <a:rPr lang="zh-CN" altLang="en-US" sz="3600" b="1" dirty="0">
                <a:solidFill>
                  <a:srgbClr val="000000"/>
                </a:solidFill>
                <a:latin typeface="宋体" charset="-122"/>
                <a:sym typeface="Arial" charset="0"/>
              </a:rPr>
              <a:t>《资治通鉴</a:t>
            </a:r>
            <a:r>
              <a:rPr lang="zh-CN" altLang="en-US" sz="3600" b="1" dirty="0">
                <a:solidFill>
                  <a:srgbClr val="000000"/>
                </a:solidFill>
                <a:latin typeface="宋体" charset="-122"/>
                <a:sym typeface="宋体" charset="-122"/>
              </a:rPr>
              <a:t>·</a:t>
            </a:r>
            <a:r>
              <a:rPr lang="zh-CN" altLang="en-US" sz="3600" b="1" dirty="0">
                <a:solidFill>
                  <a:srgbClr val="000000"/>
                </a:solidFill>
                <a:latin typeface="宋体" charset="-122"/>
                <a:sym typeface="Arial" charset="0"/>
              </a:rPr>
              <a:t>唐纪》</a:t>
            </a:r>
          </a:p>
        </p:txBody>
      </p:sp>
    </p:spTree>
    <p:extLst>
      <p:ext uri="{BB962C8B-B14F-4D97-AF65-F5344CB8AC3E}">
        <p14:creationId xmlns="" xmlns:p14="http://schemas.microsoft.com/office/powerpoint/2010/main" val="3487430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图片124">
            <a:extLst>
              <a:ext uri="{FF2B5EF4-FFF2-40B4-BE49-F238E27FC236}">
                <a16:creationId xmlns="" xmlns:a16="http://schemas.microsoft.com/office/drawing/2014/main" id="{73269E00-067A-4570-A256-C7D456948E3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38600"/>
            <a:ext cx="3352800" cy="2819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6">
            <a:extLst>
              <a:ext uri="{FF2B5EF4-FFF2-40B4-BE49-F238E27FC236}">
                <a16:creationId xmlns="" xmlns:a16="http://schemas.microsoft.com/office/drawing/2014/main" id="{0D2481F8-3239-47AC-975E-293A144059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5268" y="1538600"/>
            <a:ext cx="4038600" cy="2285087"/>
          </a:xfrm>
          <a:prstGeom prst="wedgeRoundRectCallout">
            <a:avLst>
              <a:gd name="adj1" fmla="val -26259"/>
              <a:gd name="adj2" fmla="val 79056"/>
              <a:gd name="adj3" fmla="val 16667"/>
            </a:avLst>
          </a:prstGeom>
          <a:solidFill>
            <a:schemeClr val="bg1"/>
          </a:solidFill>
          <a:ln w="38100">
            <a:solidFill>
              <a:srgbClr val="0000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  <a:cs typeface="+mn-cs"/>
              </a:rPr>
              <a:t> 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六七世纪时，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日本社会发生了什么变化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34E8AF9E-9C47-4F27-B08E-5A6A5270F98E}"/>
              </a:ext>
            </a:extLst>
          </p:cNvPr>
          <p:cNvSpPr txBox="1"/>
          <p:nvPr/>
        </p:nvSpPr>
        <p:spPr>
          <a:xfrm>
            <a:off x="4101427" y="4953371"/>
            <a:ext cx="1888494" cy="5847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政局动荡</a:t>
            </a:r>
          </a:p>
        </p:txBody>
      </p:sp>
      <p:sp>
        <p:nvSpPr>
          <p:cNvPr id="4" name="对话气泡: 圆角矩形 3">
            <a:extLst>
              <a:ext uri="{FF2B5EF4-FFF2-40B4-BE49-F238E27FC236}">
                <a16:creationId xmlns="" xmlns:a16="http://schemas.microsoft.com/office/drawing/2014/main" id="{E3CB6F3B-6D70-46AA-A9FD-945F8DE37D78}"/>
              </a:ext>
            </a:extLst>
          </p:cNvPr>
          <p:cNvSpPr/>
          <p:nvPr/>
        </p:nvSpPr>
        <p:spPr>
          <a:xfrm>
            <a:off x="7369029" y="1626326"/>
            <a:ext cx="3629897" cy="1894114"/>
          </a:xfrm>
          <a:prstGeom prst="wedgeRoundRectCallout">
            <a:avLst>
              <a:gd name="adj1" fmla="val -22209"/>
              <a:gd name="adj2" fmla="val 86293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同时期中国的情况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8FBB39A-E4FF-4060-BAA0-1EC72154B5B6}"/>
              </a:ext>
            </a:extLst>
          </p:cNvPr>
          <p:cNvSpPr txBox="1"/>
          <p:nvPr/>
        </p:nvSpPr>
        <p:spPr>
          <a:xfrm>
            <a:off x="7571793" y="4953371"/>
            <a:ext cx="1888494" cy="5847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繁荣稳定</a:t>
            </a:r>
          </a:p>
        </p:txBody>
      </p:sp>
    </p:spTree>
    <p:extLst>
      <p:ext uri="{BB962C8B-B14F-4D97-AF65-F5344CB8AC3E}">
        <p14:creationId xmlns="" xmlns:p14="http://schemas.microsoft.com/office/powerpoint/2010/main" val="18601961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>
            <a:extLst>
              <a:ext uri="{FF2B5EF4-FFF2-40B4-BE49-F238E27FC236}">
                <a16:creationId xmlns="" xmlns:a16="http://schemas.microsoft.com/office/drawing/2014/main" id="{C193873A-7914-453C-AFDB-A6C56F3ED9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5583" y="2604001"/>
            <a:ext cx="9940834" cy="212365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   </a:t>
            </a: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“</a:t>
            </a: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大唐国者，法式备定，珍国也，常须达。</a:t>
            </a: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”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                   </a:t>
            </a: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——《</a:t>
            </a: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日本书纪</a:t>
            </a: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》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89584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2" grpId="1" bldLvl="0" animBg="1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E7462DC9-F582-4A48-B1EF-45157B403B9A}"/>
              </a:ext>
            </a:extLst>
          </p:cNvPr>
          <p:cNvSpPr/>
          <p:nvPr/>
        </p:nvSpPr>
        <p:spPr>
          <a:xfrm>
            <a:off x="1581267" y="2294597"/>
            <a:ext cx="853310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>
                  <a:solidFill>
                    <a:srgbClr val="FFFFFF">
                      <a:lumMod val="5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rgbClr val="FFFFFF">
                      <a:lumMod val="50000"/>
                    </a:srgbClr>
                  </a:innerShdw>
                </a:effectLst>
                <a:uLnTx/>
                <a:uFillTx/>
                <a:latin typeface="Arial"/>
                <a:ea typeface="宋体"/>
                <a:cs typeface="+mn-cs"/>
              </a:rPr>
              <a:t>第二篇章</a:t>
            </a:r>
            <a:endParaRPr kumimoji="0" lang="en-US" altLang="zh-CN" sz="5400" b="1" i="0" u="none" strike="noStrike" kern="1200" cap="none" spc="0" normalizeH="0" baseline="0" noProof="0" dirty="0">
              <a:ln w="12700">
                <a:solidFill>
                  <a:srgbClr val="FFFFFF">
                    <a:lumMod val="50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77800">
                  <a:srgbClr val="FFFFFF">
                    <a:lumMod val="50000"/>
                  </a:srgbClr>
                </a:innerShdw>
              </a:effectLst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>
                  <a:solidFill>
                    <a:srgbClr val="FFFFFF">
                      <a:lumMod val="5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rgbClr val="FFFFFF">
                      <a:lumMod val="50000"/>
                    </a:srgbClr>
                  </a:innerShdw>
                </a:effectLst>
                <a:uLnTx/>
                <a:uFillTx/>
                <a:latin typeface="Arial"/>
                <a:ea typeface="宋体"/>
                <a:cs typeface="+mn-cs"/>
              </a:rPr>
              <a:t>以中为师，强国富民渐安定</a:t>
            </a:r>
          </a:p>
        </p:txBody>
      </p:sp>
    </p:spTree>
    <p:extLst>
      <p:ext uri="{BB962C8B-B14F-4D97-AF65-F5344CB8AC3E}">
        <p14:creationId xmlns="" xmlns:p14="http://schemas.microsoft.com/office/powerpoint/2010/main" val="24557133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20060109160516900">
            <a:extLst>
              <a:ext uri="{FF2B5EF4-FFF2-40B4-BE49-F238E27FC236}">
                <a16:creationId xmlns="" xmlns:a16="http://schemas.microsoft.com/office/drawing/2014/main" id="{9E631CFF-0F21-45D4-80BC-3C71BFEB89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977" y="1521823"/>
            <a:ext cx="3879669" cy="3546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8">
            <a:extLst>
              <a:ext uri="{FF2B5EF4-FFF2-40B4-BE49-F238E27FC236}">
                <a16:creationId xmlns="" xmlns:a16="http://schemas.microsoft.com/office/drawing/2014/main" id="{9498CB1C-0355-4331-9F58-CA99235E18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6373" y="5336177"/>
            <a:ext cx="19208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ahoma" pitchFamily="34" charset="0"/>
              </a:rPr>
              <a:t>遣唐使船</a:t>
            </a:r>
          </a:p>
        </p:txBody>
      </p:sp>
      <p:sp>
        <p:nvSpPr>
          <p:cNvPr id="4" name="Text Box 10">
            <a:extLst>
              <a:ext uri="{FF2B5EF4-FFF2-40B4-BE49-F238E27FC236}">
                <a16:creationId xmlns="" xmlns:a16="http://schemas.microsoft.com/office/drawing/2014/main" id="{947F288D-506B-47DF-866D-081DCBDFDA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1777" y="1364158"/>
            <a:ext cx="5630092" cy="5478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663300"/>
                </a:solidFill>
                <a:latin typeface="隶书" pitchFamily="49" charset="-122"/>
                <a:ea typeface="隶书" pitchFamily="49" charset="-122"/>
              </a:rPr>
              <a:t>关于遣唐使</a:t>
            </a:r>
            <a:r>
              <a:rPr lang="en-US" altLang="zh-CN" sz="4000" b="1" dirty="0">
                <a:solidFill>
                  <a:srgbClr val="663300"/>
                </a:solidFill>
                <a:ea typeface="隶书" pitchFamily="49" charset="-122"/>
              </a:rPr>
              <a:t>……</a:t>
            </a:r>
            <a:endParaRPr lang="en-US" altLang="zh-CN" sz="4000" b="1" dirty="0">
              <a:solidFill>
                <a:srgbClr val="663300"/>
              </a:solidFill>
              <a:latin typeface="隶书" pitchFamily="49" charset="-122"/>
              <a:ea typeface="隶书" pitchFamily="49" charset="-122"/>
            </a:endParaRPr>
          </a:p>
          <a:p>
            <a:endParaRPr lang="zh-CN" altLang="en-US" b="1" dirty="0">
              <a:solidFill>
                <a:srgbClr val="6633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2800" b="1" dirty="0">
                <a:solidFill>
                  <a:srgbClr val="663300"/>
                </a:solidFill>
                <a:latin typeface="隶书" pitchFamily="49" charset="-122"/>
                <a:ea typeface="隶书" pitchFamily="49" charset="-122"/>
              </a:rPr>
              <a:t>   </a:t>
            </a:r>
            <a:r>
              <a:rPr lang="zh-CN" altLang="en-US" sz="3600" b="1" dirty="0">
                <a:solidFill>
                  <a:srgbClr val="663300"/>
                </a:solidFill>
                <a:latin typeface="隶书" pitchFamily="49" charset="-122"/>
                <a:ea typeface="隶书" pitchFamily="49" charset="-122"/>
              </a:rPr>
              <a:t>遣唐使是日本政府派遣到唐朝学习交流的使团。</a:t>
            </a:r>
            <a:endParaRPr lang="en-US" altLang="zh-CN" sz="3600" b="1" dirty="0">
              <a:solidFill>
                <a:srgbClr val="6633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3600" b="1" dirty="0">
                <a:solidFill>
                  <a:srgbClr val="663300"/>
                </a:solidFill>
                <a:latin typeface="Tahoma" pitchFamily="34" charset="0"/>
                <a:ea typeface="隶书" pitchFamily="49" charset="-122"/>
              </a:rPr>
              <a:t>由官员、医师、画师、乐师、译师、史师，各类工匠等组成。</a:t>
            </a:r>
            <a:r>
              <a:rPr lang="zh-CN" altLang="en-US" sz="3600" dirty="0">
                <a:latin typeface="Tahoma" pitchFamily="34" charset="0"/>
              </a:rPr>
              <a:t> </a:t>
            </a:r>
          </a:p>
          <a:p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 </a:t>
            </a:r>
            <a:endParaRPr lang="zh-CN" altLang="en-US" sz="3600" b="1" dirty="0">
              <a:latin typeface="隶书" pitchFamily="49" charset="-122"/>
              <a:ea typeface="隶书" pitchFamily="49" charset="-122"/>
            </a:endParaRPr>
          </a:p>
          <a:p>
            <a:endParaRPr lang="zh-CN" altLang="en-US" sz="2800" b="1" dirty="0">
              <a:latin typeface="隶书" pitchFamily="49" charset="-122"/>
              <a:ea typeface="隶书" pitchFamily="49" charset="-122"/>
            </a:endParaRPr>
          </a:p>
          <a:p>
            <a:endParaRPr lang="zh-CN" altLang="en-US" sz="2400" b="1" dirty="0">
              <a:latin typeface="Tahoma" pitchFamily="34" charset="0"/>
            </a:endParaRPr>
          </a:p>
          <a:p>
            <a:endParaRPr lang="zh-CN" altLang="en-US" sz="2400" b="1" dirty="0">
              <a:latin typeface="Tahoma" pitchFamily="34" charset="0"/>
            </a:endParaRPr>
          </a:p>
        </p:txBody>
      </p:sp>
      <p:pic>
        <p:nvPicPr>
          <p:cNvPr id="5" name="Picture 2" descr="印章">
            <a:hlinkClick r:id="rId4" action="ppaction://hlinkfile"/>
            <a:extLst>
              <a:ext uri="{FF2B5EF4-FFF2-40B4-BE49-F238E27FC236}">
                <a16:creationId xmlns="" xmlns:a16="http://schemas.microsoft.com/office/drawing/2014/main" id="{662E2BE8-6219-40ED-9AD7-21E86416DA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27623" y="4378235"/>
            <a:ext cx="1979613" cy="1682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9">
            <a:extLst>
              <a:ext uri="{FF2B5EF4-FFF2-40B4-BE49-F238E27FC236}">
                <a16:creationId xmlns="" xmlns:a16="http://schemas.microsoft.com/office/drawing/2014/main" id="{C1253C4F-92FF-466F-8D95-27A681F94C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09391" y="6109063"/>
            <a:ext cx="1616075" cy="4572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2400" b="1" dirty="0">
                <a:latin typeface="Tahoma" pitchFamily="34" charset="0"/>
              </a:rPr>
              <a:t>  遣唐使印</a:t>
            </a:r>
          </a:p>
        </p:txBody>
      </p:sp>
    </p:spTree>
    <p:extLst>
      <p:ext uri="{BB962C8B-B14F-4D97-AF65-F5344CB8AC3E}">
        <p14:creationId xmlns="" xmlns:p14="http://schemas.microsoft.com/office/powerpoint/2010/main" val="14244089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5B05005a">
            <a:extLst>
              <a:ext uri="{FF2B5EF4-FFF2-40B4-BE49-F238E27FC236}">
                <a16:creationId xmlns="" xmlns:a16="http://schemas.microsoft.com/office/drawing/2014/main" id="{A83884F4-35B4-4DD9-BD5D-5806EE5976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717" y="2199562"/>
            <a:ext cx="4419600" cy="41195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5">
            <a:extLst>
              <a:ext uri="{FF2B5EF4-FFF2-40B4-BE49-F238E27FC236}">
                <a16:creationId xmlns="" xmlns:a16="http://schemas.microsoft.com/office/drawing/2014/main" id="{4FE23D55-F852-46F6-842C-962E61BAD4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847" y="1387114"/>
            <a:ext cx="41148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4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平安京平面图</a:t>
            </a:r>
          </a:p>
        </p:txBody>
      </p:sp>
      <p:pic>
        <p:nvPicPr>
          <p:cNvPr id="4" name="Picture 2" descr="5B03019a">
            <a:extLst>
              <a:ext uri="{FF2B5EF4-FFF2-40B4-BE49-F238E27FC236}">
                <a16:creationId xmlns="" xmlns:a16="http://schemas.microsoft.com/office/drawing/2014/main" id="{3EFD2B35-6925-4B5C-AA47-A3FFEEDC6F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6567" y="2336449"/>
            <a:ext cx="4572000" cy="41560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4">
            <a:extLst>
              <a:ext uri="{FF2B5EF4-FFF2-40B4-BE49-F238E27FC236}">
                <a16:creationId xmlns="" xmlns:a16="http://schemas.microsoft.com/office/drawing/2014/main" id="{FD9AA2ED-FE1B-4214-B91D-8FDD99722F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62764" y="1446944"/>
            <a:ext cx="42672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4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唐长安城平面图</a:t>
            </a:r>
          </a:p>
        </p:txBody>
      </p:sp>
      <p:sp>
        <p:nvSpPr>
          <p:cNvPr id="6" name="Text Box 6">
            <a:extLst>
              <a:ext uri="{FF2B5EF4-FFF2-40B4-BE49-F238E27FC236}">
                <a16:creationId xmlns="" xmlns:a16="http://schemas.microsoft.com/office/drawing/2014/main" id="{66F287D2-6DFE-4E91-830C-811C2E05C1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69233" y="4339266"/>
            <a:ext cx="553998" cy="162349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dist="53882" dir="2700000" algn="ctr" rotWithShape="0">
              <a:srgbClr val="C0C0C0">
                <a:alpha val="80000"/>
              </a:srgbClr>
            </a:outerShdw>
          </a:effectLst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</a:rPr>
              <a:t>朱雀大街</a:t>
            </a:r>
          </a:p>
        </p:txBody>
      </p:sp>
      <p:sp>
        <p:nvSpPr>
          <p:cNvPr id="7" name="Text Box 8">
            <a:extLst>
              <a:ext uri="{FF2B5EF4-FFF2-40B4-BE49-F238E27FC236}">
                <a16:creationId xmlns="" xmlns:a16="http://schemas.microsoft.com/office/drawing/2014/main" id="{44320B66-7558-4A99-90E1-2531CF5CBA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10639" y="4054917"/>
            <a:ext cx="553998" cy="779905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dist="53882" dir="2700000" algn="ctr" rotWithShape="0">
              <a:srgbClr val="C0C0C0">
                <a:alpha val="80000"/>
              </a:srgbClr>
            </a:outerShdw>
          </a:effectLst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</a:rPr>
              <a:t>东市</a:t>
            </a:r>
          </a:p>
        </p:txBody>
      </p:sp>
      <p:sp>
        <p:nvSpPr>
          <p:cNvPr id="8" name="Text Box 7">
            <a:extLst>
              <a:ext uri="{FF2B5EF4-FFF2-40B4-BE49-F238E27FC236}">
                <a16:creationId xmlns="" xmlns:a16="http://schemas.microsoft.com/office/drawing/2014/main" id="{C68986F6-3D0A-47EB-B4D5-C39499A06A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8696" y="4085300"/>
            <a:ext cx="549275" cy="719137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dist="53882" dir="2700000" algn="ctr" rotWithShape="0">
              <a:srgbClr val="C0C0C0">
                <a:alpha val="80000"/>
              </a:srgbClr>
            </a:outerShdw>
          </a:effectLst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</a:rPr>
              <a:t>西市</a:t>
            </a:r>
          </a:p>
        </p:txBody>
      </p:sp>
      <p:sp>
        <p:nvSpPr>
          <p:cNvPr id="9" name="Text Box 9">
            <a:extLst>
              <a:ext uri="{FF2B5EF4-FFF2-40B4-BE49-F238E27FC236}">
                <a16:creationId xmlns="" xmlns:a16="http://schemas.microsoft.com/office/drawing/2014/main" id="{4CE650F5-A571-430D-BB0A-2B16A16503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5249" y="3575130"/>
            <a:ext cx="553998" cy="1368425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dist="53882" dir="2700000" algn="ctr" rotWithShape="0">
              <a:srgbClr val="C0C0C0">
                <a:alpha val="80000"/>
              </a:srgbClr>
            </a:outerShdw>
          </a:effectLst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朱雀大街</a:t>
            </a:r>
          </a:p>
        </p:txBody>
      </p:sp>
      <p:sp>
        <p:nvSpPr>
          <p:cNvPr id="10" name="Text Box 10">
            <a:extLst>
              <a:ext uri="{FF2B5EF4-FFF2-40B4-BE49-F238E27FC236}">
                <a16:creationId xmlns="" xmlns:a16="http://schemas.microsoft.com/office/drawing/2014/main" id="{9A473E60-C2EE-43ED-86A0-AE438ACE4D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8710" y="5025036"/>
            <a:ext cx="553998" cy="719138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dist="53882" dir="2700000" algn="ctr" rotWithShape="0">
              <a:srgbClr val="C0C0C0">
                <a:alpha val="80000"/>
              </a:srgbClr>
            </a:outerShdw>
          </a:effectLst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西市</a:t>
            </a:r>
          </a:p>
        </p:txBody>
      </p:sp>
      <p:sp>
        <p:nvSpPr>
          <p:cNvPr id="11" name="Text Box 11">
            <a:extLst>
              <a:ext uri="{FF2B5EF4-FFF2-40B4-BE49-F238E27FC236}">
                <a16:creationId xmlns="" xmlns:a16="http://schemas.microsoft.com/office/drawing/2014/main" id="{951C2E37-5A14-4B28-90D2-A0C0681EE8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9377" y="5025036"/>
            <a:ext cx="553998" cy="719138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dist="53882" dir="2700000" algn="ctr" rotWithShape="0">
              <a:srgbClr val="C0C0C0">
                <a:alpha val="80000"/>
              </a:srgbClr>
            </a:outerShdw>
          </a:effectLst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东市</a:t>
            </a:r>
          </a:p>
        </p:txBody>
      </p:sp>
    </p:spTree>
    <p:extLst>
      <p:ext uri="{BB962C8B-B14F-4D97-AF65-F5344CB8AC3E}">
        <p14:creationId xmlns="" xmlns:p14="http://schemas.microsoft.com/office/powerpoint/2010/main" val="16450772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="" xmlns:a16="http://schemas.microsoft.com/office/drawing/2014/main" id="{6EFB94B5-AD1B-4BF6-9234-3B4B0A879E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799" y="1475787"/>
            <a:ext cx="9252857" cy="4311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    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唐朝建立后的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630-838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两百年间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,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日本正式派遣唐使来中国的共</a:t>
            </a:r>
            <a:r>
              <a:rPr kumimoji="0" lang="en-US" altLang="zh-CN" sz="36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12</a:t>
            </a:r>
            <a:r>
              <a:rPr kumimoji="0" lang="zh-CN" altLang="en-US" sz="36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次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。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 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另有任命后未成行或未到达唐朝的共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6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次。</a:t>
            </a:r>
            <a:r>
              <a:rPr kumimoji="0" lang="zh-CN" altLang="en-US" sz="36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每次最少</a:t>
            </a:r>
            <a:r>
              <a:rPr kumimoji="0" lang="en-US" altLang="zh-CN" sz="36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250</a:t>
            </a:r>
            <a:r>
              <a:rPr kumimoji="0" lang="zh-CN" altLang="en-US" sz="36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人</a:t>
            </a:r>
            <a:r>
              <a:rPr kumimoji="0" lang="en-US" altLang="zh-CN" sz="36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,</a:t>
            </a:r>
            <a:r>
              <a:rPr kumimoji="0" lang="zh-CN" altLang="en-US" sz="36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最多五六百人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。如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717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年一次共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557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人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;733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年的一次共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594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人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;838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年的一次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651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人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,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中途因遭遇风暴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, 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实际到唐的只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500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人左右。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5626566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>
            <a:extLst>
              <a:ext uri="{FF2B5EF4-FFF2-40B4-BE49-F238E27FC236}">
                <a16:creationId xmlns="" xmlns:a16="http://schemas.microsoft.com/office/drawing/2014/main" id="{7FBBB734-BCD3-4C79-B993-76CF979E2F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52" y="2610925"/>
            <a:ext cx="8904287" cy="175432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   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“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日本中古之制度，人皆以为多系日本自创，然一检唐史，则知多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模仿唐制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。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”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             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——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木宫泰彦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《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中日交通史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》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27725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1340D495-0E05-49BA-951E-E007273791E3}"/>
              </a:ext>
            </a:extLst>
          </p:cNvPr>
          <p:cNvSpPr txBox="1"/>
          <p:nvPr/>
        </p:nvSpPr>
        <p:spPr>
          <a:xfrm>
            <a:off x="7491549" y="1593668"/>
            <a:ext cx="875211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天皇</a:t>
            </a:r>
          </a:p>
        </p:txBody>
      </p:sp>
      <p:pic>
        <p:nvPicPr>
          <p:cNvPr id="4" name="Picture 19">
            <a:extLst>
              <a:ext uri="{FF2B5EF4-FFF2-40B4-BE49-F238E27FC236}">
                <a16:creationId xmlns="" xmlns:a16="http://schemas.microsoft.com/office/drawing/2014/main" id="{D2B59E07-A107-4B79-8C5D-F6E5B82AFB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 l="12738" r="12555" b="14366"/>
          <a:stretch>
            <a:fillRect/>
          </a:stretch>
        </p:blipFill>
        <p:spPr bwMode="auto">
          <a:xfrm>
            <a:off x="0" y="1240972"/>
            <a:ext cx="4515445" cy="5236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158F9680-8A6B-4A71-9B27-C91580310259}"/>
              </a:ext>
            </a:extLst>
          </p:cNvPr>
          <p:cNvCxnSpPr>
            <a:cxnSpLocks/>
            <a:stCxn id="3" idx="2"/>
          </p:cNvCxnSpPr>
          <p:nvPr/>
        </p:nvCxnSpPr>
        <p:spPr>
          <a:xfrm flipH="1">
            <a:off x="7929154" y="1963000"/>
            <a:ext cx="1" cy="4666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B6769810-D3C2-41B6-85B9-24E5652E2C46}"/>
              </a:ext>
            </a:extLst>
          </p:cNvPr>
          <p:cNvCxnSpPr/>
          <p:nvPr/>
        </p:nvCxnSpPr>
        <p:spPr>
          <a:xfrm>
            <a:off x="7158446" y="2429691"/>
            <a:ext cx="1698171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62539090-3F2C-40FB-AF03-CE7ED5A59E3C}"/>
              </a:ext>
            </a:extLst>
          </p:cNvPr>
          <p:cNvCxnSpPr>
            <a:cxnSpLocks/>
          </p:cNvCxnSpPr>
          <p:nvPr/>
        </p:nvCxnSpPr>
        <p:spPr>
          <a:xfrm flipH="1">
            <a:off x="7158447" y="2429692"/>
            <a:ext cx="1" cy="35922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31C443E6-1FD1-438F-89BB-360F038AA79B}"/>
              </a:ext>
            </a:extLst>
          </p:cNvPr>
          <p:cNvCxnSpPr>
            <a:cxnSpLocks/>
          </p:cNvCxnSpPr>
          <p:nvPr/>
        </p:nvCxnSpPr>
        <p:spPr>
          <a:xfrm flipH="1">
            <a:off x="8856617" y="2429692"/>
            <a:ext cx="1" cy="34259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55238ED1-B06B-481C-8A42-DF564A0E7F78}"/>
              </a:ext>
            </a:extLst>
          </p:cNvPr>
          <p:cNvSpPr txBox="1"/>
          <p:nvPr/>
        </p:nvSpPr>
        <p:spPr>
          <a:xfrm>
            <a:off x="6720840" y="2798068"/>
            <a:ext cx="875211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dirty="0"/>
              <a:t>神祇官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0BD9D27B-B822-4F69-8FB6-4A12A3E8A237}"/>
              </a:ext>
            </a:extLst>
          </p:cNvPr>
          <p:cNvSpPr txBox="1"/>
          <p:nvPr/>
        </p:nvSpPr>
        <p:spPr>
          <a:xfrm>
            <a:off x="8477793" y="2785959"/>
            <a:ext cx="875211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dirty="0"/>
              <a:t>太政官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9C825B14-6967-4366-BDF6-9EE51AF4488E}"/>
              </a:ext>
            </a:extLst>
          </p:cNvPr>
          <p:cNvCxnSpPr>
            <a:cxnSpLocks/>
          </p:cNvCxnSpPr>
          <p:nvPr/>
        </p:nvCxnSpPr>
        <p:spPr>
          <a:xfrm flipV="1">
            <a:off x="8915398" y="3258622"/>
            <a:ext cx="0" cy="13398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766BAD33-B699-444A-ADA0-EEB92BC58BCC}"/>
              </a:ext>
            </a:extLst>
          </p:cNvPr>
          <p:cNvCxnSpPr>
            <a:cxnSpLocks/>
          </p:cNvCxnSpPr>
          <p:nvPr/>
        </p:nvCxnSpPr>
        <p:spPr>
          <a:xfrm>
            <a:off x="5310506" y="3441255"/>
            <a:ext cx="5688420" cy="3155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6959946D-50F2-4661-A683-2E78518663BD}"/>
              </a:ext>
            </a:extLst>
          </p:cNvPr>
          <p:cNvSpPr txBox="1"/>
          <p:nvPr/>
        </p:nvSpPr>
        <p:spPr>
          <a:xfrm>
            <a:off x="5148195" y="3809224"/>
            <a:ext cx="324622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中务省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FD3F27B5-B039-4CCD-9BEA-568EF60F4D4F}"/>
              </a:ext>
            </a:extLst>
          </p:cNvPr>
          <p:cNvSpPr txBox="1"/>
          <p:nvPr/>
        </p:nvSpPr>
        <p:spPr>
          <a:xfrm>
            <a:off x="5992817" y="3828465"/>
            <a:ext cx="353149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式部省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CDC3DA6F-DB3F-4D7B-81F1-244DC08138D5}"/>
              </a:ext>
            </a:extLst>
          </p:cNvPr>
          <p:cNvSpPr txBox="1"/>
          <p:nvPr/>
        </p:nvSpPr>
        <p:spPr>
          <a:xfrm>
            <a:off x="6918555" y="3829214"/>
            <a:ext cx="353146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治部省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90B9AF6E-91FC-4E95-8536-240CECF4F47D}"/>
              </a:ext>
            </a:extLst>
          </p:cNvPr>
          <p:cNvSpPr/>
          <p:nvPr/>
        </p:nvSpPr>
        <p:spPr>
          <a:xfrm>
            <a:off x="7739285" y="3820137"/>
            <a:ext cx="379738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dirty="0"/>
              <a:t>民部省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86F6DF81-A1F3-4E96-926B-E7A1C6A2C894}"/>
              </a:ext>
            </a:extLst>
          </p:cNvPr>
          <p:cNvSpPr/>
          <p:nvPr/>
        </p:nvSpPr>
        <p:spPr>
          <a:xfrm>
            <a:off x="8575119" y="3850655"/>
            <a:ext cx="334238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兵部省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DFE8286C-ED6D-4CC1-ACC9-2856CB4A317A}"/>
              </a:ext>
            </a:extLst>
          </p:cNvPr>
          <p:cNvSpPr/>
          <p:nvPr/>
        </p:nvSpPr>
        <p:spPr>
          <a:xfrm>
            <a:off x="9369443" y="3850655"/>
            <a:ext cx="334238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刑部省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7A46EC09-4C96-4243-B29E-538441B0371D}"/>
              </a:ext>
            </a:extLst>
          </p:cNvPr>
          <p:cNvSpPr/>
          <p:nvPr/>
        </p:nvSpPr>
        <p:spPr>
          <a:xfrm>
            <a:off x="10138250" y="3850655"/>
            <a:ext cx="334237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大藏省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9ED00E21-2FED-4D3B-9D15-68348CCC4540}"/>
              </a:ext>
            </a:extLst>
          </p:cNvPr>
          <p:cNvSpPr/>
          <p:nvPr/>
        </p:nvSpPr>
        <p:spPr>
          <a:xfrm>
            <a:off x="10808554" y="3833733"/>
            <a:ext cx="334237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宫内省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3C57DFAA-0390-4FA7-AD1A-BF799024925F}"/>
              </a:ext>
            </a:extLst>
          </p:cNvPr>
          <p:cNvCxnSpPr>
            <a:cxnSpLocks/>
          </p:cNvCxnSpPr>
          <p:nvPr/>
        </p:nvCxnSpPr>
        <p:spPr>
          <a:xfrm>
            <a:off x="7929154" y="5090790"/>
            <a:ext cx="1" cy="20247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33F732A1-3788-479A-B608-A4A84D4F09AC}"/>
              </a:ext>
            </a:extLst>
          </p:cNvPr>
          <p:cNvSpPr/>
          <p:nvPr/>
        </p:nvSpPr>
        <p:spPr>
          <a:xfrm>
            <a:off x="7343807" y="5368441"/>
            <a:ext cx="1338828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dirty="0"/>
              <a:t>国（国司）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36FD2307-16B1-4D7E-BA14-2D149844E2BF}"/>
              </a:ext>
            </a:extLst>
          </p:cNvPr>
          <p:cNvSpPr/>
          <p:nvPr/>
        </p:nvSpPr>
        <p:spPr>
          <a:xfrm>
            <a:off x="7343807" y="5870630"/>
            <a:ext cx="1338828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dirty="0"/>
              <a:t>郡（郡司）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D50E710E-74FA-4397-9776-A58E563307CD}"/>
              </a:ext>
            </a:extLst>
          </p:cNvPr>
          <p:cNvSpPr/>
          <p:nvPr/>
        </p:nvSpPr>
        <p:spPr>
          <a:xfrm>
            <a:off x="7339290" y="6376458"/>
            <a:ext cx="1402948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dirty="0"/>
              <a:t>里 （里长）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="" xmlns:a16="http://schemas.microsoft.com/office/drawing/2014/main" id="{CBFA79B1-D52B-47B4-9144-9F4F22CAB11D}"/>
              </a:ext>
            </a:extLst>
          </p:cNvPr>
          <p:cNvCxnSpPr>
            <a:cxnSpLocks/>
          </p:cNvCxnSpPr>
          <p:nvPr/>
        </p:nvCxnSpPr>
        <p:spPr>
          <a:xfrm>
            <a:off x="5286887" y="3432527"/>
            <a:ext cx="367" cy="32539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="" xmlns:a16="http://schemas.microsoft.com/office/drawing/2014/main" id="{52404810-27D8-4011-A256-0FC0B01D4ADA}"/>
              </a:ext>
            </a:extLst>
          </p:cNvPr>
          <p:cNvCxnSpPr>
            <a:cxnSpLocks/>
          </p:cNvCxnSpPr>
          <p:nvPr/>
        </p:nvCxnSpPr>
        <p:spPr>
          <a:xfrm flipH="1">
            <a:off x="10975673" y="3432708"/>
            <a:ext cx="1" cy="35922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45" name="图片 44">
            <a:extLst>
              <a:ext uri="{FF2B5EF4-FFF2-40B4-BE49-F238E27FC236}">
                <a16:creationId xmlns="" xmlns:a16="http://schemas.microsoft.com/office/drawing/2014/main" id="{90E8B922-CFFD-4C1F-B9D4-9308BB2DBD0E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85062" y="5674096"/>
            <a:ext cx="88183" cy="244951"/>
          </a:xfrm>
          <a:prstGeom prst="rect">
            <a:avLst/>
          </a:prstGeom>
        </p:spPr>
      </p:pic>
      <p:cxnSp>
        <p:nvCxnSpPr>
          <p:cNvPr id="46" name="直接连接符 45">
            <a:extLst>
              <a:ext uri="{FF2B5EF4-FFF2-40B4-BE49-F238E27FC236}">
                <a16:creationId xmlns="" xmlns:a16="http://schemas.microsoft.com/office/drawing/2014/main" id="{8A14C17E-F5B7-4C1A-B7DA-90D3C7F55581}"/>
              </a:ext>
            </a:extLst>
          </p:cNvPr>
          <p:cNvCxnSpPr>
            <a:cxnSpLocks/>
          </p:cNvCxnSpPr>
          <p:nvPr/>
        </p:nvCxnSpPr>
        <p:spPr>
          <a:xfrm>
            <a:off x="7929153" y="6206973"/>
            <a:ext cx="1" cy="20247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7" name="思想气泡: 云 46">
            <a:extLst>
              <a:ext uri="{FF2B5EF4-FFF2-40B4-BE49-F238E27FC236}">
                <a16:creationId xmlns="" xmlns:a16="http://schemas.microsoft.com/office/drawing/2014/main" id="{A85DB97D-38C6-445D-B85B-92BF505861DC}"/>
              </a:ext>
            </a:extLst>
          </p:cNvPr>
          <p:cNvSpPr/>
          <p:nvPr/>
        </p:nvSpPr>
        <p:spPr>
          <a:xfrm>
            <a:off x="2954110" y="862149"/>
            <a:ext cx="3037973" cy="1215198"/>
          </a:xfrm>
          <a:prstGeom prst="cloudCallout">
            <a:avLst/>
          </a:prstGeom>
          <a:gradFill flip="none" rotWithShape="1">
            <a:gsLst>
              <a:gs pos="29000">
                <a:srgbClr val="FFFFFF"/>
              </a:gs>
              <a:gs pos="98000">
                <a:srgbClr val="FFFFFF">
                  <a:lumMod val="75000"/>
                </a:srgbClr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800" b="1" kern="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三省六部制</a:t>
            </a:r>
          </a:p>
        </p:txBody>
      </p:sp>
      <p:sp>
        <p:nvSpPr>
          <p:cNvPr id="48" name="思想气泡: 云 47">
            <a:extLst>
              <a:ext uri="{FF2B5EF4-FFF2-40B4-BE49-F238E27FC236}">
                <a16:creationId xmlns="" xmlns:a16="http://schemas.microsoft.com/office/drawing/2014/main" id="{F5BECB9A-A6D2-4769-AE37-9661B41495F9}"/>
              </a:ext>
            </a:extLst>
          </p:cNvPr>
          <p:cNvSpPr/>
          <p:nvPr/>
        </p:nvSpPr>
        <p:spPr>
          <a:xfrm>
            <a:off x="8909357" y="890332"/>
            <a:ext cx="3037973" cy="1215198"/>
          </a:xfrm>
          <a:prstGeom prst="cloudCallout">
            <a:avLst/>
          </a:prstGeom>
          <a:gradFill flip="none" rotWithShape="1">
            <a:gsLst>
              <a:gs pos="29000">
                <a:srgbClr val="FFFFFF"/>
              </a:gs>
              <a:gs pos="98000">
                <a:srgbClr val="FFFFFF">
                  <a:lumMod val="75000"/>
                </a:srgbClr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800" b="1" kern="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二省八官制</a:t>
            </a:r>
          </a:p>
        </p:txBody>
      </p:sp>
    </p:spTree>
    <p:extLst>
      <p:ext uri="{BB962C8B-B14F-4D97-AF65-F5344CB8AC3E}">
        <p14:creationId xmlns="" xmlns:p14="http://schemas.microsoft.com/office/powerpoint/2010/main" val="27864675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>
            <a:extLst>
              <a:ext uri="{FF2B5EF4-FFF2-40B4-BE49-F238E27FC236}">
                <a16:creationId xmlns="" xmlns:a16="http://schemas.microsoft.com/office/drawing/2014/main" id="{F18C2B4D-19C4-41F6-B581-B6C9C74B82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7621" y="2362731"/>
            <a:ext cx="8904287" cy="120032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   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“东天皇敬白西皇帝”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                  ——《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日本书纪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》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954E718C-F68C-4979-AB81-871B8C32E198}"/>
              </a:ext>
            </a:extLst>
          </p:cNvPr>
          <p:cNvSpPr txBox="1"/>
          <p:nvPr/>
        </p:nvSpPr>
        <p:spPr>
          <a:xfrm>
            <a:off x="2513934" y="4356112"/>
            <a:ext cx="73090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日本史书中第一次出现“天皇”一词。</a:t>
            </a:r>
          </a:p>
        </p:txBody>
      </p:sp>
    </p:spTree>
    <p:extLst>
      <p:ext uri="{BB962C8B-B14F-4D97-AF65-F5344CB8AC3E}">
        <p14:creationId xmlns="" xmlns:p14="http://schemas.microsoft.com/office/powerpoint/2010/main" val="901539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67F49E51-9B3B-4E96-96E5-9279BAA26795}"/>
              </a:ext>
            </a:extLst>
          </p:cNvPr>
          <p:cNvSpPr txBox="1"/>
          <p:nvPr/>
        </p:nvSpPr>
        <p:spPr>
          <a:xfrm>
            <a:off x="1169126" y="2775857"/>
            <a:ext cx="1515291" cy="52322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dirty="0"/>
              <a:t>政治上：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43CCED38-B81C-4268-9FE0-5B72ECBAFF2E}"/>
              </a:ext>
            </a:extLst>
          </p:cNvPr>
          <p:cNvSpPr txBox="1"/>
          <p:nvPr/>
        </p:nvSpPr>
        <p:spPr>
          <a:xfrm>
            <a:off x="3278777" y="2514600"/>
            <a:ext cx="8079377" cy="95410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/>
              <a:t>建立以天皇为中心的中央集权制度，地方设国、郡、里三级，由中央派官治理。</a:t>
            </a:r>
          </a:p>
        </p:txBody>
      </p:sp>
    </p:spTree>
    <p:extLst>
      <p:ext uri="{BB962C8B-B14F-4D97-AF65-F5344CB8AC3E}">
        <p14:creationId xmlns="" xmlns:p14="http://schemas.microsoft.com/office/powerpoint/2010/main" val="41354154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28B52D6C-DBE0-471F-9A00-89C343EDD4D0}"/>
              </a:ext>
            </a:extLst>
          </p:cNvPr>
          <p:cNvSpPr/>
          <p:nvPr/>
        </p:nvSpPr>
        <p:spPr>
          <a:xfrm>
            <a:off x="1258387" y="1923733"/>
            <a:ext cx="9237619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材料一：农民必须向国家交谷（租）；农民必须给国家服劳役（庸）或纳布代服役</a:t>
            </a:r>
            <a:r>
              <a:rPr kumimoji="1" lang="zh-CN" altLang="en-US" sz="3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kumimoji="1" lang="en-US" altLang="zh-CN" sz="3200" b="1" kern="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A3B30A04-F597-4A64-86DF-B2B4E348F468}"/>
              </a:ext>
            </a:extLst>
          </p:cNvPr>
          <p:cNvSpPr/>
          <p:nvPr/>
        </p:nvSpPr>
        <p:spPr>
          <a:xfrm>
            <a:off x="3361509" y="3723973"/>
            <a:ext cx="45496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中宋" pitchFamily="2" charset="-122"/>
                <a:ea typeface="华文中宋" pitchFamily="2" charset="-122"/>
              </a:rPr>
              <a:t>均田制： 丁男可分得</a:t>
            </a:r>
            <a:r>
              <a:rPr lang="en-US" altLang="zh-CN" sz="2400" b="1" dirty="0">
                <a:latin typeface="华文中宋" pitchFamily="2" charset="-122"/>
                <a:ea typeface="华文中宋" pitchFamily="2" charset="-122"/>
              </a:rPr>
              <a:t>100</a:t>
            </a:r>
            <a:r>
              <a:rPr lang="zh-CN" altLang="en-US" sz="2400" b="1" dirty="0">
                <a:latin typeface="华文中宋" pitchFamily="2" charset="-122"/>
                <a:ea typeface="华文中宋" pitchFamily="2" charset="-122"/>
              </a:rPr>
              <a:t>亩土地</a:t>
            </a:r>
            <a:endParaRPr lang="zh-CN" altLang="en-US" sz="2400" dirty="0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25AA60E3-8FC8-4502-A1A4-4B8836E73621}"/>
              </a:ext>
            </a:extLst>
          </p:cNvPr>
          <p:cNvSpPr/>
          <p:nvPr/>
        </p:nvSpPr>
        <p:spPr>
          <a:xfrm>
            <a:off x="3296194" y="4928794"/>
            <a:ext cx="6096000" cy="7571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1168400" indent="-1168400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400" b="1" dirty="0">
                <a:latin typeface="华文中宋" pitchFamily="2" charset="-122"/>
                <a:ea typeface="华文中宋" pitchFamily="2" charset="-122"/>
              </a:rPr>
              <a:t>租庸调制：粟</a:t>
            </a:r>
            <a:r>
              <a:rPr lang="en-US" altLang="zh-CN" sz="2400" b="1" dirty="0"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2400" b="1" dirty="0">
                <a:latin typeface="华文中宋" pitchFamily="2" charset="-122"/>
                <a:ea typeface="华文中宋" pitchFamily="2" charset="-122"/>
              </a:rPr>
              <a:t>石</a:t>
            </a:r>
          </a:p>
          <a:p>
            <a:pPr marL="1168400" indent="-1168400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400" b="1" dirty="0">
                <a:latin typeface="华文中宋" pitchFamily="2" charset="-122"/>
                <a:ea typeface="华文中宋" pitchFamily="2" charset="-122"/>
              </a:rPr>
              <a:t>               服劳役</a:t>
            </a:r>
            <a:r>
              <a:rPr lang="en-US" altLang="zh-CN" sz="2400" b="1" dirty="0">
                <a:latin typeface="华文中宋" pitchFamily="2" charset="-122"/>
                <a:ea typeface="华文中宋" pitchFamily="2" charset="-122"/>
              </a:rPr>
              <a:t>20</a:t>
            </a:r>
            <a:r>
              <a:rPr lang="zh-CN" altLang="en-US" sz="2400" b="1" dirty="0">
                <a:latin typeface="华文中宋" pitchFamily="2" charset="-122"/>
                <a:ea typeface="华文中宋" pitchFamily="2" charset="-122"/>
              </a:rPr>
              <a:t>天</a:t>
            </a:r>
            <a:r>
              <a:rPr lang="en-US" altLang="zh-CN" sz="2400" b="1" dirty="0">
                <a:latin typeface="华文中宋" pitchFamily="2" charset="-122"/>
                <a:ea typeface="华文中宋" pitchFamily="2" charset="-122"/>
              </a:rPr>
              <a:t>(</a:t>
            </a:r>
            <a:r>
              <a:rPr lang="zh-CN" altLang="en-US" sz="2400" b="1" dirty="0">
                <a:latin typeface="华文新魏" pitchFamily="2" charset="-122"/>
                <a:ea typeface="华文新魏" pitchFamily="2" charset="-122"/>
              </a:rPr>
              <a:t>或纳绢</a:t>
            </a:r>
            <a:r>
              <a:rPr lang="en-US" altLang="zh-CN" sz="2400" b="1" dirty="0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2400" b="1" dirty="0">
                <a:latin typeface="华文新魏" pitchFamily="2" charset="-122"/>
                <a:ea typeface="华文新魏" pitchFamily="2" charset="-122"/>
              </a:rPr>
              <a:t>尺</a:t>
            </a:r>
            <a:r>
              <a:rPr lang="en-US" altLang="zh-CN" sz="2400" b="1" dirty="0">
                <a:latin typeface="华文新魏" pitchFamily="2" charset="-122"/>
                <a:ea typeface="华文新魏" pitchFamily="2" charset="-122"/>
              </a:rPr>
              <a:t>/</a:t>
            </a:r>
            <a:r>
              <a:rPr lang="zh-CN" altLang="en-US" sz="2400" b="1" dirty="0">
                <a:latin typeface="华文新魏" pitchFamily="2" charset="-122"/>
                <a:ea typeface="华文新魏" pitchFamily="2" charset="-122"/>
              </a:rPr>
              <a:t>天</a:t>
            </a:r>
            <a:r>
              <a:rPr lang="en-US" altLang="zh-CN" sz="2400" b="1" dirty="0">
                <a:latin typeface="华文中宋" pitchFamily="2" charset="-122"/>
                <a:ea typeface="华文中宋" pitchFamily="2" charset="-122"/>
              </a:rPr>
              <a:t>)</a:t>
            </a:r>
          </a:p>
        </p:txBody>
      </p:sp>
      <p:sp>
        <p:nvSpPr>
          <p:cNvPr id="8" name="AutoShape 5">
            <a:extLst>
              <a:ext uri="{FF2B5EF4-FFF2-40B4-BE49-F238E27FC236}">
                <a16:creationId xmlns="" xmlns:a16="http://schemas.microsoft.com/office/drawing/2014/main" id="{F26F4F51-7F6B-4720-830D-D32FE4398DE7}"/>
              </a:ext>
            </a:extLst>
          </p:cNvPr>
          <p:cNvSpPr>
            <a:spLocks/>
          </p:cNvSpPr>
          <p:nvPr/>
        </p:nvSpPr>
        <p:spPr bwMode="auto">
          <a:xfrm>
            <a:off x="2933700" y="3954805"/>
            <a:ext cx="228600" cy="1219200"/>
          </a:xfrm>
          <a:prstGeom prst="leftBrace">
            <a:avLst>
              <a:gd name="adj1" fmla="val 44444"/>
              <a:gd name="adj2" fmla="val 50000"/>
            </a:avLst>
          </a:prstGeom>
          <a:noFill/>
          <a:ln w="38100">
            <a:solidFill>
              <a:srgbClr val="FF99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FF4E9EA1-78EA-4D62-A56B-7E0057CA3316}"/>
              </a:ext>
            </a:extLst>
          </p:cNvPr>
          <p:cNvSpPr txBox="1"/>
          <p:nvPr/>
        </p:nvSpPr>
        <p:spPr>
          <a:xfrm>
            <a:off x="1933303" y="4302795"/>
            <a:ext cx="100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唐朝</a:t>
            </a:r>
          </a:p>
        </p:txBody>
      </p:sp>
    </p:spTree>
    <p:extLst>
      <p:ext uri="{BB962C8B-B14F-4D97-AF65-F5344CB8AC3E}">
        <p14:creationId xmlns="" xmlns:p14="http://schemas.microsoft.com/office/powerpoint/2010/main" val="6929433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  <p:bldP spid="8" grpId="0" animBg="1"/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FA53F3D-9167-439D-A035-F05E6E6C22E5}"/>
              </a:ext>
            </a:extLst>
          </p:cNvPr>
          <p:cNvSpPr/>
          <p:nvPr/>
        </p:nvSpPr>
        <p:spPr>
          <a:xfrm>
            <a:off x="1304105" y="3873137"/>
            <a:ext cx="9498878" cy="113877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材料二</a:t>
            </a:r>
            <a:r>
              <a:rPr kumimoji="1"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kumimoji="1"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凡田，六年一班，神田、寺田不在此限。若以身死，应退田者，每至班年，即从收授。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81A0371-80D2-4ACB-B92A-7A714E870BA1}"/>
              </a:ext>
            </a:extLst>
          </p:cNvPr>
          <p:cNvSpPr/>
          <p:nvPr/>
        </p:nvSpPr>
        <p:spPr>
          <a:xfrm>
            <a:off x="1304105" y="1859340"/>
            <a:ext cx="9420499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材料一：农民必须向国家交谷（租）；农民必须给国家服劳役（庸）或纳布代服役</a:t>
            </a:r>
            <a:r>
              <a:rPr kumimoji="1" lang="zh-CN" altLang="en-US" sz="3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kumimoji="1" lang="en-US" altLang="zh-CN" sz="3200" b="1" kern="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47969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67F49E51-9B3B-4E96-96E5-9279BAA26795}"/>
              </a:ext>
            </a:extLst>
          </p:cNvPr>
          <p:cNvSpPr txBox="1"/>
          <p:nvPr/>
        </p:nvSpPr>
        <p:spPr>
          <a:xfrm>
            <a:off x="1169126" y="2775857"/>
            <a:ext cx="1515291" cy="52322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政治上：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43CCED38-B81C-4268-9FE0-5B72ECBAFF2E}"/>
              </a:ext>
            </a:extLst>
          </p:cNvPr>
          <p:cNvSpPr txBox="1"/>
          <p:nvPr/>
        </p:nvSpPr>
        <p:spPr>
          <a:xfrm>
            <a:off x="3278777" y="2514600"/>
            <a:ext cx="8079377" cy="95410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建立以天皇为中心的中央集权制度，地方设国、郡、里三级，由中央派官治理。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7E21E7A7-19F5-4FF6-A69E-F6FA4B31EFE5}"/>
              </a:ext>
            </a:extLst>
          </p:cNvPr>
          <p:cNvSpPr txBox="1"/>
          <p:nvPr/>
        </p:nvSpPr>
        <p:spPr>
          <a:xfrm>
            <a:off x="1169125" y="4339045"/>
            <a:ext cx="1515291" cy="52322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经济上：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BB80E2E3-24EC-4459-8694-D48E7ABBCF1A}"/>
              </a:ext>
            </a:extLst>
          </p:cNvPr>
          <p:cNvSpPr txBox="1"/>
          <p:nvPr/>
        </p:nvSpPr>
        <p:spPr>
          <a:xfrm>
            <a:off x="3143794" y="4201886"/>
            <a:ext cx="8079377" cy="181588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废除一切私地、私民，将土地、部民收归国有。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dirty="0">
                <a:solidFill>
                  <a:srgbClr val="FFFFFF"/>
                </a:solidFill>
                <a:latin typeface="Arial"/>
                <a:ea typeface="宋体"/>
              </a:rPr>
              <a:t>2.</a:t>
            </a:r>
            <a:r>
              <a:rPr lang="zh-CN" altLang="en-US" sz="2800" dirty="0">
                <a:solidFill>
                  <a:srgbClr val="FFFFFF"/>
                </a:solidFill>
                <a:latin typeface="Arial"/>
                <a:ea typeface="宋体"/>
              </a:rPr>
              <a:t>国家将土地颁给农民，六年一颁，不能终身使用，也不能买卖。</a:t>
            </a:r>
            <a:endParaRPr lang="en-US" altLang="zh-CN" sz="2800" dirty="0">
              <a:solidFill>
                <a:srgbClr val="FFFFFF"/>
              </a:solidFill>
              <a:latin typeface="Arial"/>
              <a:ea typeface="宋体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3.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统一赋税。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12BFD70B-9EDB-4323-ABDE-ACBF7D32FF94}"/>
              </a:ext>
            </a:extLst>
          </p:cNvPr>
          <p:cNvSpPr txBox="1"/>
          <p:nvPr/>
        </p:nvSpPr>
        <p:spPr>
          <a:xfrm>
            <a:off x="4898571" y="1273629"/>
            <a:ext cx="29979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/>
              <a:t>大化改新</a:t>
            </a:r>
          </a:p>
        </p:txBody>
      </p:sp>
    </p:spTree>
    <p:extLst>
      <p:ext uri="{BB962C8B-B14F-4D97-AF65-F5344CB8AC3E}">
        <p14:creationId xmlns="" xmlns:p14="http://schemas.microsoft.com/office/powerpoint/2010/main" val="29223818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90AD4F22-DD70-4120-833D-386935C5A75C}"/>
              </a:ext>
            </a:extLst>
          </p:cNvPr>
          <p:cNvSpPr txBox="1"/>
          <p:nvPr/>
        </p:nvSpPr>
        <p:spPr>
          <a:xfrm>
            <a:off x="4032068" y="1365069"/>
            <a:ext cx="41278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/>
              <a:t>大化改新结果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="" xmlns:a16="http://schemas.microsoft.com/office/drawing/2014/main" id="{D819B770-7383-440C-9304-99F7A20AA40D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1617617" y="2477588"/>
            <a:ext cx="8540750" cy="38862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b="1" kern="0" dirty="0">
                <a:ea typeface="华文中宋" panose="02010600040101010101" pitchFamily="2" charset="-122"/>
              </a:rPr>
              <a:t>打击了奴隶主贵族的势力</a:t>
            </a:r>
          </a:p>
          <a:p>
            <a:pPr>
              <a:lnSpc>
                <a:spcPct val="150000"/>
              </a:lnSpc>
            </a:pPr>
            <a:r>
              <a:rPr lang="zh-CN" altLang="en-US" b="1" kern="0" dirty="0">
                <a:ea typeface="华文中宋" panose="02010600040101010101" pitchFamily="2" charset="-122"/>
              </a:rPr>
              <a:t>形成了以</a:t>
            </a:r>
            <a:r>
              <a:rPr lang="zh-CN" altLang="en-US" b="1" kern="0" dirty="0">
                <a:solidFill>
                  <a:srgbClr val="C00000"/>
                </a:solidFill>
                <a:ea typeface="华文中宋" panose="02010600040101010101" pitchFamily="2" charset="-122"/>
              </a:rPr>
              <a:t>天皇</a:t>
            </a:r>
            <a:r>
              <a:rPr lang="zh-CN" altLang="en-US" b="1" kern="0" dirty="0">
                <a:ea typeface="华文中宋" panose="02010600040101010101" pitchFamily="2" charset="-122"/>
              </a:rPr>
              <a:t>为首的中央集权国家</a:t>
            </a:r>
          </a:p>
          <a:p>
            <a:pPr>
              <a:lnSpc>
                <a:spcPct val="150000"/>
              </a:lnSpc>
            </a:pPr>
            <a:r>
              <a:rPr lang="zh-CN" altLang="en-US" b="1" kern="0" dirty="0">
                <a:ea typeface="华文中宋" panose="02010600040101010101" pitchFamily="2" charset="-122"/>
              </a:rPr>
              <a:t>使社会稳定、经济发展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endParaRPr lang="en-US" altLang="zh-CN" b="1" kern="0" dirty="0">
              <a:solidFill>
                <a:schemeClr val="hlink"/>
              </a:solidFill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153132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90AD4F22-DD70-4120-833D-386935C5A75C}"/>
              </a:ext>
            </a:extLst>
          </p:cNvPr>
          <p:cNvSpPr txBox="1"/>
          <p:nvPr/>
        </p:nvSpPr>
        <p:spPr>
          <a:xfrm>
            <a:off x="4887685" y="1613263"/>
            <a:ext cx="41278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大化改新影响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="" xmlns:a16="http://schemas.microsoft.com/office/drawing/2014/main" id="{D819B770-7383-440C-9304-99F7A20AA40D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992777" y="2718835"/>
            <a:ext cx="11332029" cy="38862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华文中宋" panose="02010600040101010101" pitchFamily="2" charset="-122"/>
                <a:cs typeface="+mn-cs"/>
              </a:rPr>
              <a:t>使</a:t>
            </a:r>
            <a:r>
              <a: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华文中宋" panose="02010600040101010101" pitchFamily="2" charset="-122"/>
                <a:cs typeface="+mn-cs"/>
              </a:rPr>
              <a:t>日本</a:t>
            </a:r>
            <a:r>
              <a: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华文中宋" panose="02010600040101010101" pitchFamily="2" charset="-122"/>
                <a:cs typeface="+mn-cs"/>
              </a:rPr>
              <a:t>发展成为一个中央集权的</a:t>
            </a:r>
            <a:r>
              <a: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华文中宋" panose="02010600040101010101" pitchFamily="2" charset="-122"/>
                <a:cs typeface="+mn-cs"/>
              </a:rPr>
              <a:t>封建国家</a:t>
            </a:r>
            <a:r>
              <a: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华文中宋" panose="02010600040101010101" pitchFamily="2" charset="-122"/>
                <a:cs typeface="+mn-cs"/>
              </a:rPr>
              <a:t>。</a:t>
            </a:r>
            <a:endParaRPr kumimoji="0" lang="en-US" altLang="zh-CN" sz="4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5" name="思想气泡: 云 4">
            <a:extLst>
              <a:ext uri="{FF2B5EF4-FFF2-40B4-BE49-F238E27FC236}">
                <a16:creationId xmlns="" xmlns:a16="http://schemas.microsoft.com/office/drawing/2014/main" id="{0FD8A8B0-CECF-476F-A7DD-8250790BFC07}"/>
              </a:ext>
            </a:extLst>
          </p:cNvPr>
          <p:cNvSpPr/>
          <p:nvPr/>
        </p:nvSpPr>
        <p:spPr>
          <a:xfrm>
            <a:off x="1502717" y="1613263"/>
            <a:ext cx="2474923" cy="1215198"/>
          </a:xfrm>
          <a:prstGeom prst="cloudCallout">
            <a:avLst/>
          </a:prstGeom>
          <a:gradFill flip="none" rotWithShape="1">
            <a:gsLst>
              <a:gs pos="29000">
                <a:srgbClr val="FFFFFF"/>
              </a:gs>
              <a:gs pos="98000">
                <a:srgbClr val="FFFFFF">
                  <a:lumMod val="75000"/>
                </a:srgbClr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800" b="1" kern="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大和改称日本</a:t>
            </a:r>
          </a:p>
        </p:txBody>
      </p:sp>
    </p:spTree>
    <p:extLst>
      <p:ext uri="{BB962C8B-B14F-4D97-AF65-F5344CB8AC3E}">
        <p14:creationId xmlns="" xmlns:p14="http://schemas.microsoft.com/office/powerpoint/2010/main" val="31575028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200712217024543">
            <a:extLst>
              <a:ext uri="{FF2B5EF4-FFF2-40B4-BE49-F238E27FC236}">
                <a16:creationId xmlns="" xmlns:a16="http://schemas.microsoft.com/office/drawing/2014/main" id="{CDE280FB-AD72-4F93-9D40-4C297BAF48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36669"/>
            <a:ext cx="5105400" cy="32546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4">
            <a:extLst>
              <a:ext uri="{FF2B5EF4-FFF2-40B4-BE49-F238E27FC236}">
                <a16:creationId xmlns="" xmlns:a16="http://schemas.microsoft.com/office/drawing/2014/main" id="{0709D9F7-7935-4A16-A190-B0EC15D9BB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2453" y="4488956"/>
            <a:ext cx="3276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4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日本茶道</a:t>
            </a:r>
          </a:p>
        </p:txBody>
      </p:sp>
      <p:pic>
        <p:nvPicPr>
          <p:cNvPr id="4" name="Picture 2" descr="唐代斗茶">
            <a:extLst>
              <a:ext uri="{FF2B5EF4-FFF2-40B4-BE49-F238E27FC236}">
                <a16:creationId xmlns="" xmlns:a16="http://schemas.microsoft.com/office/drawing/2014/main" id="{7F9B5FD9-84C6-4809-B5F1-F439B391D1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054206"/>
            <a:ext cx="4880906" cy="3429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3">
            <a:extLst>
              <a:ext uri="{FF2B5EF4-FFF2-40B4-BE49-F238E27FC236}">
                <a16:creationId xmlns="" xmlns:a16="http://schemas.microsoft.com/office/drawing/2014/main" id="{F29AC372-BF1A-46AA-8995-878C0D0CAB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97" y="5555756"/>
            <a:ext cx="3048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4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唐代斗茶</a:t>
            </a:r>
          </a:p>
        </p:txBody>
      </p:sp>
    </p:spTree>
    <p:extLst>
      <p:ext uri="{BB962C8B-B14F-4D97-AF65-F5344CB8AC3E}">
        <p14:creationId xmlns="" xmlns:p14="http://schemas.microsoft.com/office/powerpoint/2010/main" val="25213726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90AD4F22-DD70-4120-833D-386935C5A75C}"/>
              </a:ext>
            </a:extLst>
          </p:cNvPr>
          <p:cNvSpPr txBox="1"/>
          <p:nvPr/>
        </p:nvSpPr>
        <p:spPr>
          <a:xfrm>
            <a:off x="3790405" y="1613263"/>
            <a:ext cx="49225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大化改新</a:t>
            </a:r>
            <a:r>
              <a:rPr lang="zh-CN" altLang="en-US" sz="4800" dirty="0">
                <a:solidFill>
                  <a:srgbClr val="000000"/>
                </a:solidFill>
                <a:latin typeface="Arial"/>
                <a:ea typeface="宋体"/>
              </a:rPr>
              <a:t>的启示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="" xmlns:a16="http://schemas.microsoft.com/office/drawing/2014/main" id="{D819B770-7383-440C-9304-99F7A20AA40D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992777" y="2718835"/>
            <a:ext cx="11332029" cy="38862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endParaRPr kumimoji="0" lang="en-US" altLang="zh-CN" sz="4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623C1196-985F-465B-8BA4-55525D754547}"/>
              </a:ext>
            </a:extLst>
          </p:cNvPr>
          <p:cNvSpPr/>
          <p:nvPr/>
        </p:nvSpPr>
        <p:spPr>
          <a:xfrm>
            <a:off x="738051" y="3015870"/>
            <a:ext cx="1036537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一个民族要繁荣强盛，必须以开放的心态学习和吸收其他民族的优秀文化成果。</a:t>
            </a:r>
          </a:p>
        </p:txBody>
      </p:sp>
    </p:spTree>
    <p:extLst>
      <p:ext uri="{BB962C8B-B14F-4D97-AF65-F5344CB8AC3E}">
        <p14:creationId xmlns="" xmlns:p14="http://schemas.microsoft.com/office/powerpoint/2010/main" val="2361564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图片124">
            <a:extLst>
              <a:ext uri="{FF2B5EF4-FFF2-40B4-BE49-F238E27FC236}">
                <a16:creationId xmlns="" xmlns:a16="http://schemas.microsoft.com/office/drawing/2014/main" id="{73269E00-067A-4570-A256-C7D456948E3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38600"/>
            <a:ext cx="3352800" cy="2819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6">
            <a:extLst>
              <a:ext uri="{FF2B5EF4-FFF2-40B4-BE49-F238E27FC236}">
                <a16:creationId xmlns="" xmlns:a16="http://schemas.microsoft.com/office/drawing/2014/main" id="{0D2481F8-3239-47AC-975E-293A144059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5267" y="1538600"/>
            <a:ext cx="5346463" cy="2285087"/>
          </a:xfrm>
          <a:prstGeom prst="wedgeRoundRectCallout">
            <a:avLst>
              <a:gd name="adj1" fmla="val -26259"/>
              <a:gd name="adj2" fmla="val 79056"/>
              <a:gd name="adj3" fmla="val 16667"/>
            </a:avLst>
          </a:prstGeom>
          <a:solidFill>
            <a:schemeClr val="bg1"/>
          </a:solidFill>
          <a:ln w="38100">
            <a:solidFill>
              <a:srgbClr val="0000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  <a:cs typeface="+mn-cs"/>
              </a:rPr>
              <a:t> 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大化改新百余年后，日本社会又出现了怎样的情况？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846D67FD-BBC7-46A3-8575-E6AD9DA07015}"/>
              </a:ext>
            </a:extLst>
          </p:cNvPr>
          <p:cNvSpPr txBox="1"/>
          <p:nvPr/>
        </p:nvSpPr>
        <p:spPr>
          <a:xfrm>
            <a:off x="3909472" y="4038600"/>
            <a:ext cx="4836112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土地私有、土地兼并盛行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7DDA47D4-3A92-4808-B3C1-956F932D8980}"/>
              </a:ext>
            </a:extLst>
          </p:cNvPr>
          <p:cNvSpPr txBox="1"/>
          <p:nvPr/>
        </p:nvSpPr>
        <p:spPr>
          <a:xfrm>
            <a:off x="3909472" y="4838288"/>
            <a:ext cx="4836112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封建庄园，“不输不入”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CE177960-E229-4D22-B14F-D6B1DDF818EC}"/>
              </a:ext>
            </a:extLst>
          </p:cNvPr>
          <p:cNvSpPr txBox="1"/>
          <p:nvPr/>
        </p:nvSpPr>
        <p:spPr>
          <a:xfrm>
            <a:off x="3909472" y="5728740"/>
            <a:ext cx="6540814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为保护庄园，出现武士和武士集团</a:t>
            </a:r>
          </a:p>
        </p:txBody>
      </p:sp>
    </p:spTree>
    <p:extLst>
      <p:ext uri="{BB962C8B-B14F-4D97-AF65-F5344CB8AC3E}">
        <p14:creationId xmlns="" xmlns:p14="http://schemas.microsoft.com/office/powerpoint/2010/main" val="13939861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E7462DC9-F582-4A48-B1EF-45157B403B9A}"/>
              </a:ext>
            </a:extLst>
          </p:cNvPr>
          <p:cNvSpPr/>
          <p:nvPr/>
        </p:nvSpPr>
        <p:spPr>
          <a:xfrm>
            <a:off x="1581272" y="2294597"/>
            <a:ext cx="853310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>
                  <a:solidFill>
                    <a:srgbClr val="FFFFFF">
                      <a:lumMod val="5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rgbClr val="FFFFFF">
                      <a:lumMod val="50000"/>
                    </a:srgbClr>
                  </a:innerShdw>
                </a:effectLst>
                <a:uLnTx/>
                <a:uFillTx/>
                <a:latin typeface="Arial"/>
                <a:ea typeface="宋体"/>
                <a:cs typeface="+mn-cs"/>
              </a:rPr>
              <a:t>第三篇章</a:t>
            </a:r>
            <a:endParaRPr kumimoji="0" lang="en-US" altLang="zh-CN" sz="5400" b="1" i="0" u="none" strike="noStrike" kern="1200" cap="none" spc="0" normalizeH="0" baseline="0" noProof="0" dirty="0">
              <a:ln w="12700">
                <a:solidFill>
                  <a:srgbClr val="FFFFFF">
                    <a:lumMod val="50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77800">
                  <a:srgbClr val="FFFFFF">
                    <a:lumMod val="50000"/>
                  </a:srgbClr>
                </a:innerShdw>
              </a:effectLst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>
                  <a:solidFill>
                    <a:srgbClr val="FFFFFF">
                      <a:lumMod val="5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rgbClr val="FFFFFF">
                      <a:lumMod val="50000"/>
                    </a:srgbClr>
                  </a:innerShdw>
                </a:effectLst>
                <a:uLnTx/>
                <a:uFillTx/>
                <a:latin typeface="Arial"/>
                <a:ea typeface="宋体"/>
                <a:cs typeface="+mn-cs"/>
              </a:rPr>
              <a:t>豪强横行，争权夺利武士出</a:t>
            </a:r>
          </a:p>
        </p:txBody>
      </p:sp>
    </p:spTree>
    <p:extLst>
      <p:ext uri="{BB962C8B-B14F-4D97-AF65-F5344CB8AC3E}">
        <p14:creationId xmlns="" xmlns:p14="http://schemas.microsoft.com/office/powerpoint/2010/main" val="35900867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5B91858-075E-4420-A23B-18FD851B3165}"/>
              </a:ext>
            </a:extLst>
          </p:cNvPr>
          <p:cNvSpPr txBox="1"/>
          <p:nvPr/>
        </p:nvSpPr>
        <p:spPr>
          <a:xfrm>
            <a:off x="953589" y="1436582"/>
            <a:ext cx="9640389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/>
              <a:t>凡新掘沟渠开垦的田地准许三代占有，利用旧沟渠开垦的田地准许终身占有。</a:t>
            </a:r>
            <a:endParaRPr lang="en-US" altLang="zh-CN" sz="2800" dirty="0"/>
          </a:p>
          <a:p>
            <a:r>
              <a:rPr lang="en-US" altLang="zh-CN" sz="2800" dirty="0"/>
              <a:t>                                                               ——《</a:t>
            </a:r>
            <a:r>
              <a:rPr lang="zh-CN" altLang="en-US" sz="2800" dirty="0"/>
              <a:t>三世一身法</a:t>
            </a:r>
            <a:r>
              <a:rPr lang="en-US" altLang="zh-CN" sz="2800" dirty="0"/>
              <a:t>》</a:t>
            </a:r>
            <a:endParaRPr lang="zh-CN" altLang="en-US" sz="2800" dirty="0"/>
          </a:p>
        </p:txBody>
      </p:sp>
      <p:sp>
        <p:nvSpPr>
          <p:cNvPr id="3" name="箭头: 下 2">
            <a:extLst>
              <a:ext uri="{FF2B5EF4-FFF2-40B4-BE49-F238E27FC236}">
                <a16:creationId xmlns="" xmlns:a16="http://schemas.microsoft.com/office/drawing/2014/main" id="{0382BFFA-1262-459E-90A0-4F4D57E5D7BA}"/>
              </a:ext>
            </a:extLst>
          </p:cNvPr>
          <p:cNvSpPr/>
          <p:nvPr/>
        </p:nvSpPr>
        <p:spPr>
          <a:xfrm>
            <a:off x="5231675" y="2841172"/>
            <a:ext cx="864325" cy="76923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52F826C4-86C0-4BEE-A4A2-F52B6F8126C1}"/>
              </a:ext>
            </a:extLst>
          </p:cNvPr>
          <p:cNvSpPr txBox="1"/>
          <p:nvPr/>
        </p:nvSpPr>
        <p:spPr>
          <a:xfrm>
            <a:off x="3927565" y="3567695"/>
            <a:ext cx="39493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促进土地私有制的发展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169CF6CD-5139-4474-8B33-A7B4A0576045}"/>
              </a:ext>
            </a:extLst>
          </p:cNvPr>
          <p:cNvSpPr txBox="1"/>
          <p:nvPr/>
        </p:nvSpPr>
        <p:spPr>
          <a:xfrm>
            <a:off x="2879270" y="4762377"/>
            <a:ext cx="64334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贵族、豪门、寺院大量购买、兼并土地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FDE80320-3A90-47EB-BA41-C49AC5A2629A}"/>
              </a:ext>
            </a:extLst>
          </p:cNvPr>
          <p:cNvSpPr txBox="1"/>
          <p:nvPr/>
        </p:nvSpPr>
        <p:spPr>
          <a:xfrm>
            <a:off x="4763589" y="6093828"/>
            <a:ext cx="29913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形成封建庄园</a:t>
            </a:r>
          </a:p>
        </p:txBody>
      </p:sp>
      <p:sp>
        <p:nvSpPr>
          <p:cNvPr id="7" name="箭头: 下 6">
            <a:extLst>
              <a:ext uri="{FF2B5EF4-FFF2-40B4-BE49-F238E27FC236}">
                <a16:creationId xmlns="" xmlns:a16="http://schemas.microsoft.com/office/drawing/2014/main" id="{DDD0F432-70C0-46E5-B9FB-6B9BEF82813D}"/>
              </a:ext>
            </a:extLst>
          </p:cNvPr>
          <p:cNvSpPr/>
          <p:nvPr/>
        </p:nvSpPr>
        <p:spPr>
          <a:xfrm>
            <a:off x="5230583" y="4053082"/>
            <a:ext cx="864325" cy="70929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箭头: 下 7">
            <a:extLst>
              <a:ext uri="{FF2B5EF4-FFF2-40B4-BE49-F238E27FC236}">
                <a16:creationId xmlns="" xmlns:a16="http://schemas.microsoft.com/office/drawing/2014/main" id="{86B1632B-2264-4140-8D06-13CF165073E2}"/>
              </a:ext>
            </a:extLst>
          </p:cNvPr>
          <p:cNvSpPr/>
          <p:nvPr/>
        </p:nvSpPr>
        <p:spPr>
          <a:xfrm>
            <a:off x="5229496" y="5267477"/>
            <a:ext cx="864325" cy="76923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295075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5C77AE6C-212B-48FE-9B1B-C5AFCD7903EA}"/>
              </a:ext>
            </a:extLst>
          </p:cNvPr>
          <p:cNvSpPr txBox="1"/>
          <p:nvPr/>
        </p:nvSpPr>
        <p:spPr>
          <a:xfrm>
            <a:off x="764178" y="2230881"/>
            <a:ext cx="947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武士：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0F568CC-9E8D-4C9C-8634-7804D17A76CA}"/>
              </a:ext>
            </a:extLst>
          </p:cNvPr>
          <p:cNvSpPr txBox="1"/>
          <p:nvPr/>
        </p:nvSpPr>
        <p:spPr>
          <a:xfrm>
            <a:off x="2201091" y="2135777"/>
            <a:ext cx="8869680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/>
              <a:t>地方豪强为保护自己的庄园，组成一种血缘关系和主从制相结合的军事集团，成员称为“武士”。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4765F906-48AD-4619-A668-66831BF233CD}"/>
              </a:ext>
            </a:extLst>
          </p:cNvPr>
          <p:cNvSpPr txBox="1"/>
          <p:nvPr/>
        </p:nvSpPr>
        <p:spPr>
          <a:xfrm>
            <a:off x="509451" y="3542210"/>
            <a:ext cx="1887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武士集团：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DC4612CE-2973-427A-97DC-344C3F31B0C8}"/>
              </a:ext>
            </a:extLst>
          </p:cNvPr>
          <p:cNvSpPr txBox="1"/>
          <p:nvPr/>
        </p:nvSpPr>
        <p:spPr>
          <a:xfrm>
            <a:off x="2397035" y="3572987"/>
            <a:ext cx="8869680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/>
              <a:t>武士集中在一地区</a:t>
            </a:r>
            <a:r>
              <a:rPr lang="zh-CN" altLang="en-US" sz="2400" b="1" dirty="0">
                <a:solidFill>
                  <a:srgbClr val="FF0000"/>
                </a:solidFill>
              </a:rPr>
              <a:t>最强大豪强贵族</a:t>
            </a:r>
            <a:r>
              <a:rPr lang="zh-CN" altLang="en-US" sz="2400" b="1" dirty="0"/>
              <a:t>旗下，组成武士集团。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1AB9DDDA-BF1F-4B4A-BA49-AF6E17B884D6}"/>
              </a:ext>
            </a:extLst>
          </p:cNvPr>
          <p:cNvCxnSpPr/>
          <p:nvPr/>
        </p:nvCxnSpPr>
        <p:spPr>
          <a:xfrm flipH="1">
            <a:off x="4317274" y="4065430"/>
            <a:ext cx="1234440" cy="74170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BCEDBA13-E92B-4AA5-A567-C9B737CD2989}"/>
              </a:ext>
            </a:extLst>
          </p:cNvPr>
          <p:cNvCxnSpPr/>
          <p:nvPr/>
        </p:nvCxnSpPr>
        <p:spPr>
          <a:xfrm>
            <a:off x="5486400" y="4065430"/>
            <a:ext cx="1090749" cy="74170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34E452B7-7DF6-49E2-8626-5B5C661DCBE5}"/>
              </a:ext>
            </a:extLst>
          </p:cNvPr>
          <p:cNvSpPr txBox="1"/>
          <p:nvPr/>
        </p:nvSpPr>
        <p:spPr>
          <a:xfrm>
            <a:off x="3791494" y="4837909"/>
            <a:ext cx="1090749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/>
              <a:t>源氏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D60AB4FC-3031-4A8A-8875-BA4825ED8F7C}"/>
              </a:ext>
            </a:extLst>
          </p:cNvPr>
          <p:cNvSpPr txBox="1"/>
          <p:nvPr/>
        </p:nvSpPr>
        <p:spPr>
          <a:xfrm>
            <a:off x="6207034" y="4868686"/>
            <a:ext cx="1090749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/>
              <a:t>平氏</a:t>
            </a:r>
          </a:p>
        </p:txBody>
      </p:sp>
      <p:cxnSp>
        <p:nvCxnSpPr>
          <p:cNvPr id="14" name="直接箭头连接符 13">
            <a:extLst>
              <a:ext uri="{FF2B5EF4-FFF2-40B4-BE49-F238E27FC236}">
                <a16:creationId xmlns="" xmlns:a16="http://schemas.microsoft.com/office/drawing/2014/main" id="{926F8B82-B8BF-41A3-A308-ED2D1DFD6A72}"/>
              </a:ext>
            </a:extLst>
          </p:cNvPr>
          <p:cNvCxnSpPr/>
          <p:nvPr/>
        </p:nvCxnSpPr>
        <p:spPr>
          <a:xfrm>
            <a:off x="4970417" y="5146766"/>
            <a:ext cx="1125583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98B0C3F9-D044-4043-86DA-6A7716CC4904}"/>
              </a:ext>
            </a:extLst>
          </p:cNvPr>
          <p:cNvSpPr txBox="1"/>
          <p:nvPr/>
        </p:nvSpPr>
        <p:spPr>
          <a:xfrm>
            <a:off x="5023755" y="4685101"/>
            <a:ext cx="10080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/>
              <a:t>击败</a:t>
            </a:r>
          </a:p>
        </p:txBody>
      </p:sp>
      <p:cxnSp>
        <p:nvCxnSpPr>
          <p:cNvPr id="17" name="直接箭头连接符 16">
            <a:extLst>
              <a:ext uri="{FF2B5EF4-FFF2-40B4-BE49-F238E27FC236}">
                <a16:creationId xmlns="" xmlns:a16="http://schemas.microsoft.com/office/drawing/2014/main" id="{F1EC528A-376E-45A9-8981-08E5031E2FA2}"/>
              </a:ext>
            </a:extLst>
          </p:cNvPr>
          <p:cNvCxnSpPr>
            <a:cxnSpLocks/>
          </p:cNvCxnSpPr>
          <p:nvPr/>
        </p:nvCxnSpPr>
        <p:spPr>
          <a:xfrm>
            <a:off x="4336868" y="5501061"/>
            <a:ext cx="0" cy="52744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A4B218BB-AB40-4CBD-8AAE-9AC27D319D7E}"/>
              </a:ext>
            </a:extLst>
          </p:cNvPr>
          <p:cNvSpPr txBox="1"/>
          <p:nvPr/>
        </p:nvSpPr>
        <p:spPr>
          <a:xfrm>
            <a:off x="3771899" y="6028508"/>
            <a:ext cx="1090749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/>
              <a:t>幕府</a:t>
            </a:r>
          </a:p>
        </p:txBody>
      </p:sp>
    </p:spTree>
    <p:extLst>
      <p:ext uri="{BB962C8B-B14F-4D97-AF65-F5344CB8AC3E}">
        <p14:creationId xmlns="" xmlns:p14="http://schemas.microsoft.com/office/powerpoint/2010/main" val="23402094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6" grpId="0" animBg="1"/>
      <p:bldP spid="11" grpId="0" animBg="1"/>
      <p:bldP spid="12" grpId="0" animBg="1"/>
      <p:bldP spid="15" grpId="0"/>
      <p:bldP spid="2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0E407313-BAB1-4CA5-A096-C4D6F294CBB5}"/>
              </a:ext>
            </a:extLst>
          </p:cNvPr>
          <p:cNvSpPr txBox="1"/>
          <p:nvPr/>
        </p:nvSpPr>
        <p:spPr>
          <a:xfrm>
            <a:off x="4362993" y="1456155"/>
            <a:ext cx="1815737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镰仓幕府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391AD71B-D8DE-491D-8B10-04C2DE6B15EE}"/>
              </a:ext>
            </a:extLst>
          </p:cNvPr>
          <p:cNvSpPr txBox="1"/>
          <p:nvPr/>
        </p:nvSpPr>
        <p:spPr>
          <a:xfrm>
            <a:off x="502919" y="2351314"/>
            <a:ext cx="1031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时间：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211B4FF-0F09-4F05-8A5D-E0728FFE06B7}"/>
              </a:ext>
            </a:extLst>
          </p:cNvPr>
          <p:cNvSpPr txBox="1"/>
          <p:nvPr/>
        </p:nvSpPr>
        <p:spPr>
          <a:xfrm>
            <a:off x="450668" y="3203186"/>
            <a:ext cx="13846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建立者：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04AAAAB3-167E-4737-88B9-BC81187B8DA2}"/>
              </a:ext>
            </a:extLst>
          </p:cNvPr>
          <p:cNvSpPr txBox="1"/>
          <p:nvPr/>
        </p:nvSpPr>
        <p:spPr>
          <a:xfrm>
            <a:off x="502919" y="3994844"/>
            <a:ext cx="1031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地位：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BE693CA6-5425-4B7A-9C15-EFB7474D569C}"/>
              </a:ext>
            </a:extLst>
          </p:cNvPr>
          <p:cNvSpPr txBox="1"/>
          <p:nvPr/>
        </p:nvSpPr>
        <p:spPr>
          <a:xfrm>
            <a:off x="1609996" y="2368986"/>
            <a:ext cx="21488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12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世纪晚期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FA877DC6-6853-4DA1-A077-D21167D783EB}"/>
              </a:ext>
            </a:extLst>
          </p:cNvPr>
          <p:cNvSpPr txBox="1"/>
          <p:nvPr/>
        </p:nvSpPr>
        <p:spPr>
          <a:xfrm>
            <a:off x="1933302" y="3203186"/>
            <a:ext cx="3788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源赖朝（征夷大将军）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527283D-A869-4071-BA0A-7056D3AE9CEB}"/>
              </a:ext>
            </a:extLst>
          </p:cNvPr>
          <p:cNvSpPr txBox="1"/>
          <p:nvPr/>
        </p:nvSpPr>
        <p:spPr>
          <a:xfrm>
            <a:off x="535576" y="4928456"/>
            <a:ext cx="1031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影响：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A98EADE9-CA2F-435C-8224-58FF5A9777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7018" y="1515290"/>
            <a:ext cx="3304907" cy="3853543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99B057C7-2948-465E-AB37-9741B557CE28}"/>
              </a:ext>
            </a:extLst>
          </p:cNvPr>
          <p:cNvSpPr txBox="1"/>
          <p:nvPr/>
        </p:nvSpPr>
        <p:spPr>
          <a:xfrm>
            <a:off x="9461859" y="5128510"/>
            <a:ext cx="2246811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源赖朝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1147——1199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）</a:t>
            </a:r>
          </a:p>
        </p:txBody>
      </p:sp>
    </p:spTree>
    <p:extLst>
      <p:ext uri="{BB962C8B-B14F-4D97-AF65-F5344CB8AC3E}">
        <p14:creationId xmlns="" xmlns:p14="http://schemas.microsoft.com/office/powerpoint/2010/main" val="8693242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/>
      <p:bldP spid="8" grpId="0"/>
      <p:bldP spid="10" grpId="0"/>
      <p:bldP spid="1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391AD71B-D8DE-491D-8B10-04C2DE6B15EE}"/>
              </a:ext>
            </a:extLst>
          </p:cNvPr>
          <p:cNvSpPr txBox="1"/>
          <p:nvPr/>
        </p:nvSpPr>
        <p:spPr>
          <a:xfrm>
            <a:off x="502919" y="2351314"/>
            <a:ext cx="1031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时间：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211B4FF-0F09-4F05-8A5D-E0728FFE06B7}"/>
              </a:ext>
            </a:extLst>
          </p:cNvPr>
          <p:cNvSpPr txBox="1"/>
          <p:nvPr/>
        </p:nvSpPr>
        <p:spPr>
          <a:xfrm>
            <a:off x="450668" y="3203186"/>
            <a:ext cx="13846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建立者：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04AAAAB3-167E-4737-88B9-BC81187B8DA2}"/>
              </a:ext>
            </a:extLst>
          </p:cNvPr>
          <p:cNvSpPr txBox="1"/>
          <p:nvPr/>
        </p:nvSpPr>
        <p:spPr>
          <a:xfrm>
            <a:off x="502919" y="3994844"/>
            <a:ext cx="1031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地位：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BE693CA6-5425-4B7A-9C15-EFB7474D569C}"/>
              </a:ext>
            </a:extLst>
          </p:cNvPr>
          <p:cNvSpPr txBox="1"/>
          <p:nvPr/>
        </p:nvSpPr>
        <p:spPr>
          <a:xfrm>
            <a:off x="1609996" y="2368986"/>
            <a:ext cx="21488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12</a:t>
            </a:r>
            <a:r>
              <a:rPr lang="zh-CN" altLang="en-US" sz="2800" b="1" dirty="0"/>
              <a:t>世纪晚期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FA877DC6-6853-4DA1-A077-D21167D783EB}"/>
              </a:ext>
            </a:extLst>
          </p:cNvPr>
          <p:cNvSpPr txBox="1"/>
          <p:nvPr/>
        </p:nvSpPr>
        <p:spPr>
          <a:xfrm>
            <a:off x="1933302" y="3203186"/>
            <a:ext cx="3788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源赖朝（征夷大将军）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2C682525-A538-4D6C-845E-BFE3BF1642D1}"/>
              </a:ext>
            </a:extLst>
          </p:cNvPr>
          <p:cNvSpPr txBox="1"/>
          <p:nvPr/>
        </p:nvSpPr>
        <p:spPr>
          <a:xfrm>
            <a:off x="1609996" y="3965794"/>
            <a:ext cx="55125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独立于朝廷的政治、军事权力。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527283D-A869-4071-BA0A-7056D3AE9CEB}"/>
              </a:ext>
            </a:extLst>
          </p:cNvPr>
          <p:cNvSpPr txBox="1"/>
          <p:nvPr/>
        </p:nvSpPr>
        <p:spPr>
          <a:xfrm>
            <a:off x="535576" y="4928456"/>
            <a:ext cx="1031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影响：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DBE5F531-6CE7-4B92-BCE0-EC4E513F6901}"/>
              </a:ext>
            </a:extLst>
          </p:cNvPr>
          <p:cNvSpPr txBox="1"/>
          <p:nvPr/>
        </p:nvSpPr>
        <p:spPr>
          <a:xfrm>
            <a:off x="1567542" y="4928455"/>
            <a:ext cx="7058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日本由此进入长达近</a:t>
            </a:r>
            <a:r>
              <a:rPr lang="en-US" altLang="zh-CN" sz="2800" b="1" dirty="0"/>
              <a:t>700</a:t>
            </a:r>
            <a:r>
              <a:rPr lang="zh-CN" altLang="en-US" sz="2800" b="1" dirty="0"/>
              <a:t>年的幕府统治时期。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64D1FEA4-B4C3-42C1-949F-53C3A96276A9}"/>
              </a:ext>
            </a:extLst>
          </p:cNvPr>
          <p:cNvSpPr txBox="1"/>
          <p:nvPr/>
        </p:nvSpPr>
        <p:spPr>
          <a:xfrm>
            <a:off x="8808722" y="4095907"/>
            <a:ext cx="1815737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/>
              <a:t>镰仓幕府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D89BA90A-0912-4421-BD19-D333ECBAE423}"/>
              </a:ext>
            </a:extLst>
          </p:cNvPr>
          <p:cNvSpPr txBox="1"/>
          <p:nvPr/>
        </p:nvSpPr>
        <p:spPr>
          <a:xfrm>
            <a:off x="8808721" y="4928455"/>
            <a:ext cx="1815737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/>
              <a:t>室町幕府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5CBCB97A-0DF1-4D35-935F-6D281D75F6DD}"/>
              </a:ext>
            </a:extLst>
          </p:cNvPr>
          <p:cNvSpPr txBox="1"/>
          <p:nvPr/>
        </p:nvSpPr>
        <p:spPr>
          <a:xfrm>
            <a:off x="8808721" y="5761003"/>
            <a:ext cx="1815737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/>
              <a:t>德川幕府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A114EE43-46ED-461D-AEFE-28A6A49E2436}"/>
              </a:ext>
            </a:extLst>
          </p:cNvPr>
          <p:cNvSpPr txBox="1"/>
          <p:nvPr/>
        </p:nvSpPr>
        <p:spPr>
          <a:xfrm>
            <a:off x="5003073" y="1406325"/>
            <a:ext cx="1815737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镰仓幕府</a:t>
            </a:r>
          </a:p>
        </p:txBody>
      </p:sp>
    </p:spTree>
    <p:extLst>
      <p:ext uri="{BB962C8B-B14F-4D97-AF65-F5344CB8AC3E}">
        <p14:creationId xmlns="" xmlns:p14="http://schemas.microsoft.com/office/powerpoint/2010/main" val="6256192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5" grpId="0" animBg="1"/>
      <p:bldP spid="16" grpId="0" animBg="1"/>
      <p:bldP spid="1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E7F141-53A1-470C-BF7B-5E96D4385268}"/>
              </a:ext>
            </a:extLst>
          </p:cNvPr>
          <p:cNvSpPr txBox="1"/>
          <p:nvPr/>
        </p:nvSpPr>
        <p:spPr>
          <a:xfrm>
            <a:off x="5298075" y="1364714"/>
            <a:ext cx="2572296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600" dirty="0"/>
              <a:t>幕府统治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62C2D439-986F-4852-8EA7-0CD95E855A72}"/>
              </a:ext>
            </a:extLst>
          </p:cNvPr>
          <p:cNvSpPr txBox="1"/>
          <p:nvPr/>
        </p:nvSpPr>
        <p:spPr>
          <a:xfrm>
            <a:off x="1136467" y="2227217"/>
            <a:ext cx="17115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首领：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F566EACB-73F0-4356-967D-B37059930EE8}"/>
              </a:ext>
            </a:extLst>
          </p:cNvPr>
          <p:cNvSpPr txBox="1"/>
          <p:nvPr/>
        </p:nvSpPr>
        <p:spPr>
          <a:xfrm>
            <a:off x="2510244" y="2227923"/>
            <a:ext cx="23817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征夷大将军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49BD40C2-96C6-42EF-A3A8-EA226400DA71}"/>
              </a:ext>
            </a:extLst>
          </p:cNvPr>
          <p:cNvSpPr txBox="1"/>
          <p:nvPr/>
        </p:nvSpPr>
        <p:spPr>
          <a:xfrm>
            <a:off x="1136466" y="3058885"/>
            <a:ext cx="16638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地位：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CC05A286-5117-4729-9CE8-2B3698D0DBA8}"/>
              </a:ext>
            </a:extLst>
          </p:cNvPr>
          <p:cNvSpPr txBox="1"/>
          <p:nvPr/>
        </p:nvSpPr>
        <p:spPr>
          <a:xfrm>
            <a:off x="2510244" y="3067593"/>
            <a:ext cx="28912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凌驾于天皇之上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646D3EBC-62C2-41A6-8CDE-ECC9977EBA20}"/>
              </a:ext>
            </a:extLst>
          </p:cNvPr>
          <p:cNvSpPr txBox="1"/>
          <p:nvPr/>
        </p:nvSpPr>
        <p:spPr>
          <a:xfrm>
            <a:off x="1136466" y="3895612"/>
            <a:ext cx="16829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影响：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BB7151D0-ABD7-43D5-8F64-D9639CE9D958}"/>
              </a:ext>
            </a:extLst>
          </p:cNvPr>
          <p:cNvSpPr txBox="1"/>
          <p:nvPr/>
        </p:nvSpPr>
        <p:spPr>
          <a:xfrm>
            <a:off x="2510244" y="3907263"/>
            <a:ext cx="96817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武士集团的长期统治，逐渐形成了一套</a:t>
            </a:r>
            <a:r>
              <a:rPr lang="zh-CN" altLang="en-US" sz="2800" b="1" dirty="0">
                <a:solidFill>
                  <a:srgbClr val="FF0000"/>
                </a:solidFill>
              </a:rPr>
              <a:t>武士道</a:t>
            </a:r>
            <a:r>
              <a:rPr lang="zh-CN" altLang="en-US" sz="2800" b="1" dirty="0"/>
              <a:t>。</a:t>
            </a:r>
          </a:p>
        </p:txBody>
      </p:sp>
    </p:spTree>
    <p:extLst>
      <p:ext uri="{BB962C8B-B14F-4D97-AF65-F5344CB8AC3E}">
        <p14:creationId xmlns="" xmlns:p14="http://schemas.microsoft.com/office/powerpoint/2010/main" val="41000023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12004D6D-9A7E-454F-B59A-AAEC5DF9C00D}"/>
              </a:ext>
            </a:extLst>
          </p:cNvPr>
          <p:cNvSpPr txBox="1"/>
          <p:nvPr/>
        </p:nvSpPr>
        <p:spPr>
          <a:xfrm>
            <a:off x="4781548" y="1194493"/>
            <a:ext cx="2572296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600" dirty="0"/>
              <a:t>武士道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38F647FD-BE69-4B47-8D02-F8E941B8CFD5}"/>
              </a:ext>
            </a:extLst>
          </p:cNvPr>
          <p:cNvSpPr txBox="1"/>
          <p:nvPr/>
        </p:nvSpPr>
        <p:spPr>
          <a:xfrm>
            <a:off x="1600199" y="2549436"/>
            <a:ext cx="1031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内容：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04AFB04-B58B-42B3-A1F7-3ADDE5D0F8F0}"/>
              </a:ext>
            </a:extLst>
          </p:cNvPr>
          <p:cNvSpPr txBox="1"/>
          <p:nvPr/>
        </p:nvSpPr>
        <p:spPr>
          <a:xfrm>
            <a:off x="1600199" y="4385508"/>
            <a:ext cx="1031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实质：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B9F80B92-0F1E-49C0-ACFB-B5484094EA18}"/>
              </a:ext>
            </a:extLst>
          </p:cNvPr>
          <p:cNvSpPr txBox="1"/>
          <p:nvPr/>
        </p:nvSpPr>
        <p:spPr>
          <a:xfrm>
            <a:off x="2886890" y="2572418"/>
            <a:ext cx="6302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效忠的对象不是国家、而是他的主公；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3525BC51-F5D5-487C-B734-6EFC86A11C6C}"/>
              </a:ext>
            </a:extLst>
          </p:cNvPr>
          <p:cNvSpPr txBox="1"/>
          <p:nvPr/>
        </p:nvSpPr>
        <p:spPr>
          <a:xfrm>
            <a:off x="2886890" y="3230490"/>
            <a:ext cx="81033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事亲之孝、待妻之义、对子之慈，都必须让位于对主公的忠诚。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075B3D0E-590A-43B2-9BBF-EA09BE949440}"/>
              </a:ext>
            </a:extLst>
          </p:cNvPr>
          <p:cNvSpPr txBox="1"/>
          <p:nvPr/>
        </p:nvSpPr>
        <p:spPr>
          <a:xfrm>
            <a:off x="2791097" y="4385508"/>
            <a:ext cx="62941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以勇敢和牺牲精神做主人的忠实奴仆。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EDBACB02-CAD9-49C6-A01E-A36011031F15}"/>
              </a:ext>
            </a:extLst>
          </p:cNvPr>
          <p:cNvSpPr txBox="1"/>
          <p:nvPr/>
        </p:nvSpPr>
        <p:spPr>
          <a:xfrm>
            <a:off x="1665514" y="5574263"/>
            <a:ext cx="1031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影响：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6053DA65-441E-492B-9387-A17032163F10}"/>
              </a:ext>
            </a:extLst>
          </p:cNvPr>
          <p:cNvSpPr txBox="1"/>
          <p:nvPr/>
        </p:nvSpPr>
        <p:spPr>
          <a:xfrm>
            <a:off x="2791097" y="5574263"/>
            <a:ext cx="62941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对日本民间社会也逐渐产生了影响。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FCE3FDB8-AA2E-448A-A13D-BB3D05ACF098}"/>
              </a:ext>
            </a:extLst>
          </p:cNvPr>
          <p:cNvSpPr txBox="1"/>
          <p:nvPr/>
        </p:nvSpPr>
        <p:spPr>
          <a:xfrm>
            <a:off x="3050176" y="2041735"/>
            <a:ext cx="6035040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名，忠，勇，义，礼，诚，克，仁</a:t>
            </a:r>
          </a:p>
        </p:txBody>
      </p:sp>
    </p:spTree>
    <p:extLst>
      <p:ext uri="{BB962C8B-B14F-4D97-AF65-F5344CB8AC3E}">
        <p14:creationId xmlns="" xmlns:p14="http://schemas.microsoft.com/office/powerpoint/2010/main" val="33546000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C6613A8F-83A5-4814-8EFD-147201BB47FD}"/>
              </a:ext>
            </a:extLst>
          </p:cNvPr>
          <p:cNvSpPr txBox="1"/>
          <p:nvPr/>
        </p:nvSpPr>
        <p:spPr>
          <a:xfrm>
            <a:off x="4481645" y="1743537"/>
            <a:ext cx="391777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600" dirty="0"/>
              <a:t>武士道精神的影响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BC8DC201-E2F8-45C2-8108-9C57902632F6}"/>
              </a:ext>
            </a:extLst>
          </p:cNvPr>
          <p:cNvSpPr txBox="1"/>
          <p:nvPr/>
        </p:nvSpPr>
        <p:spPr>
          <a:xfrm>
            <a:off x="1213855" y="3511561"/>
            <a:ext cx="17484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影响：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0EBAFD20-743E-4B81-BF97-5DE85A5180E1}"/>
              </a:ext>
            </a:extLst>
          </p:cNvPr>
          <p:cNvSpPr txBox="1"/>
          <p:nvPr/>
        </p:nvSpPr>
        <p:spPr>
          <a:xfrm>
            <a:off x="2380212" y="3084829"/>
            <a:ext cx="975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积极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F8429596-8506-417A-A514-9652B1496DD6}"/>
              </a:ext>
            </a:extLst>
          </p:cNvPr>
          <p:cNvSpPr txBox="1"/>
          <p:nvPr/>
        </p:nvSpPr>
        <p:spPr>
          <a:xfrm>
            <a:off x="3466407" y="3100647"/>
            <a:ext cx="7284720" cy="52322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/>
              <a:t>为理想而不屈的精神，是武士道精神的扩展。</a:t>
            </a:r>
          </a:p>
        </p:txBody>
      </p:sp>
    </p:spTree>
    <p:extLst>
      <p:ext uri="{BB962C8B-B14F-4D97-AF65-F5344CB8AC3E}">
        <p14:creationId xmlns="" xmlns:p14="http://schemas.microsoft.com/office/powerpoint/2010/main" val="22553834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日本书法.bmp">
            <a:extLst>
              <a:ext uri="{FF2B5EF4-FFF2-40B4-BE49-F238E27FC236}">
                <a16:creationId xmlns="" xmlns:a16="http://schemas.microsoft.com/office/drawing/2014/main" id="{1398000F-5F87-463B-8918-7F74AC7276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049" y="1138892"/>
            <a:ext cx="3594100" cy="5615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" descr="15362289PxRD7_b.jpg">
            <a:extLst>
              <a:ext uri="{FF2B5EF4-FFF2-40B4-BE49-F238E27FC236}">
                <a16:creationId xmlns="" xmlns:a16="http://schemas.microsoft.com/office/drawing/2014/main" id="{3EB9C87F-7E9D-4A8E-BDC7-5394D13CE4A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994" y="1527872"/>
            <a:ext cx="4957763" cy="483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4751399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060B5B31-83CF-42AE-A859-F1965C842C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831" y="829301"/>
            <a:ext cx="4262697" cy="43079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49F0CFDF-57C6-4806-BEC5-DA3CDB2C30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2866" y="829301"/>
            <a:ext cx="3746272" cy="430796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E540116A-1FA0-456B-A225-E21A1F0E329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136" y="829301"/>
            <a:ext cx="4056609" cy="430796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AB5E70A8-5C07-4C99-86CF-6BAC6C43A500}"/>
              </a:ext>
            </a:extLst>
          </p:cNvPr>
          <p:cNvSpPr txBox="1"/>
          <p:nvPr/>
        </p:nvSpPr>
        <p:spPr>
          <a:xfrm>
            <a:off x="1550792" y="4684404"/>
            <a:ext cx="954107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000" b="1" dirty="0"/>
              <a:t>海贼王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CEBC51FA-3CED-4A46-A3DC-4D69EA1F9654}"/>
              </a:ext>
            </a:extLst>
          </p:cNvPr>
          <p:cNvSpPr txBox="1"/>
          <p:nvPr/>
        </p:nvSpPr>
        <p:spPr>
          <a:xfrm>
            <a:off x="5553542" y="4697561"/>
            <a:ext cx="697627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000" b="1" dirty="0"/>
              <a:t>死神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A913D9E-775D-4A27-99C5-0F68FC31233D}"/>
              </a:ext>
            </a:extLst>
          </p:cNvPr>
          <p:cNvSpPr txBox="1"/>
          <p:nvPr/>
        </p:nvSpPr>
        <p:spPr>
          <a:xfrm>
            <a:off x="9646091" y="4657497"/>
            <a:ext cx="1210588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000" b="1" dirty="0"/>
              <a:t>火影忍者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48ED9158-3C99-4E8F-A209-9E905C71EEAC}"/>
              </a:ext>
            </a:extLst>
          </p:cNvPr>
          <p:cNvSpPr txBox="1"/>
          <p:nvPr/>
        </p:nvSpPr>
        <p:spPr>
          <a:xfrm>
            <a:off x="287655" y="5184372"/>
            <a:ext cx="3685309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b="1" dirty="0"/>
              <a:t>为了实现与因救他而断臂的香克斯的约定而出海的路飞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8BC9EBB3-09D2-476F-B2B4-22063E07750C}"/>
              </a:ext>
            </a:extLst>
          </p:cNvPr>
          <p:cNvSpPr txBox="1"/>
          <p:nvPr/>
        </p:nvSpPr>
        <p:spPr>
          <a:xfrm>
            <a:off x="4283827" y="5200997"/>
            <a:ext cx="3685309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b="1" dirty="0"/>
              <a:t>为了同伴，明知山有虎，偏向虎山行的黑崎一护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49F9375F-28B4-4B95-9C93-C72AD52DAD27}"/>
              </a:ext>
            </a:extLst>
          </p:cNvPr>
          <p:cNvSpPr txBox="1"/>
          <p:nvPr/>
        </p:nvSpPr>
        <p:spPr>
          <a:xfrm>
            <a:off x="8933935" y="5264728"/>
            <a:ext cx="2831346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b="1" dirty="0"/>
              <a:t>充满阳光的漩涡鸣人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C54BFF0B-9FA3-4C54-BEDE-996B61DE2394}"/>
              </a:ext>
            </a:extLst>
          </p:cNvPr>
          <p:cNvSpPr txBox="1"/>
          <p:nvPr/>
        </p:nvSpPr>
        <p:spPr>
          <a:xfrm>
            <a:off x="4283827" y="6240087"/>
            <a:ext cx="38238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非武士外壳的武士道精神</a:t>
            </a:r>
          </a:p>
        </p:txBody>
      </p:sp>
    </p:spTree>
    <p:extLst>
      <p:ext uri="{BB962C8B-B14F-4D97-AF65-F5344CB8AC3E}">
        <p14:creationId xmlns="" xmlns:p14="http://schemas.microsoft.com/office/powerpoint/2010/main" val="38154934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13" grpId="0" animBg="1"/>
      <p:bldP spid="15" grpId="0" animBg="1"/>
      <p:bldP spid="16" grpId="0" animBg="1"/>
      <p:bldP spid="1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C6613A8F-83A5-4814-8EFD-147201BB47FD}"/>
              </a:ext>
            </a:extLst>
          </p:cNvPr>
          <p:cNvSpPr txBox="1"/>
          <p:nvPr/>
        </p:nvSpPr>
        <p:spPr>
          <a:xfrm>
            <a:off x="4285703" y="1998262"/>
            <a:ext cx="4414159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武士道精神的影响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BC8DC201-E2F8-45C2-8108-9C57902632F6}"/>
              </a:ext>
            </a:extLst>
          </p:cNvPr>
          <p:cNvSpPr txBox="1"/>
          <p:nvPr/>
        </p:nvSpPr>
        <p:spPr>
          <a:xfrm>
            <a:off x="1402277" y="4180495"/>
            <a:ext cx="1166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影响：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0EBAFD20-743E-4B81-BF97-5DE85A5180E1}"/>
              </a:ext>
            </a:extLst>
          </p:cNvPr>
          <p:cNvSpPr txBox="1"/>
          <p:nvPr/>
        </p:nvSpPr>
        <p:spPr>
          <a:xfrm>
            <a:off x="2610196" y="3773171"/>
            <a:ext cx="975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积极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F8429596-8506-417A-A514-9652B1496DD6}"/>
              </a:ext>
            </a:extLst>
          </p:cNvPr>
          <p:cNvSpPr txBox="1"/>
          <p:nvPr/>
        </p:nvSpPr>
        <p:spPr>
          <a:xfrm>
            <a:off x="3627119" y="3773171"/>
            <a:ext cx="7284720" cy="52322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为理想而不屈的精神，是武士道精神的扩展。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378F081F-D039-42A8-B6D5-28CD60618981}"/>
              </a:ext>
            </a:extLst>
          </p:cNvPr>
          <p:cNvSpPr txBox="1"/>
          <p:nvPr/>
        </p:nvSpPr>
        <p:spPr>
          <a:xfrm>
            <a:off x="2610196" y="4657091"/>
            <a:ext cx="975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消极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AEEB0FFC-1545-4E1A-9257-7D8DDDF23FBB}"/>
              </a:ext>
            </a:extLst>
          </p:cNvPr>
          <p:cNvSpPr txBox="1"/>
          <p:nvPr/>
        </p:nvSpPr>
        <p:spPr>
          <a:xfrm>
            <a:off x="3585555" y="4657091"/>
            <a:ext cx="8079971" cy="95410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经历了一次畸变，成为帝国主义侵略扩张的工具，成为日本右翼的文化土壤。</a:t>
            </a:r>
          </a:p>
        </p:txBody>
      </p:sp>
    </p:spTree>
    <p:extLst>
      <p:ext uri="{BB962C8B-B14F-4D97-AF65-F5344CB8AC3E}">
        <p14:creationId xmlns="" xmlns:p14="http://schemas.microsoft.com/office/powerpoint/2010/main" val="26610609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6AB99FE9-21EB-4250-B550-EC3C86BC12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05891"/>
            <a:ext cx="4001193" cy="428382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06BE660D-71E4-4F4C-A20F-AED4537C75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1193" y="2144684"/>
            <a:ext cx="4095403" cy="432261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CD9EE577-F4D6-40FE-83E0-36BFF08BDB6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596" y="2144684"/>
            <a:ext cx="4087091" cy="439466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AAC1CF46-A6EA-453B-A182-E91102ACF58C}"/>
              </a:ext>
            </a:extLst>
          </p:cNvPr>
          <p:cNvSpPr txBox="1"/>
          <p:nvPr/>
        </p:nvSpPr>
        <p:spPr>
          <a:xfrm>
            <a:off x="3374966" y="1340458"/>
            <a:ext cx="57690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武士道精神：日本右翼的文化土壤</a:t>
            </a:r>
          </a:p>
        </p:txBody>
      </p:sp>
    </p:spTree>
    <p:extLst>
      <p:ext uri="{BB962C8B-B14F-4D97-AF65-F5344CB8AC3E}">
        <p14:creationId xmlns="" xmlns:p14="http://schemas.microsoft.com/office/powerpoint/2010/main" val="35447873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CED205C2-C67E-449C-B682-2365C7C047CC}"/>
              </a:ext>
            </a:extLst>
          </p:cNvPr>
          <p:cNvSpPr txBox="1"/>
          <p:nvPr/>
        </p:nvSpPr>
        <p:spPr>
          <a:xfrm>
            <a:off x="980801" y="1517730"/>
            <a:ext cx="2572296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600" dirty="0"/>
              <a:t>本课小结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2164CE78-77BF-408A-BD42-E3C5288221AC}"/>
              </a:ext>
            </a:extLst>
          </p:cNvPr>
          <p:cNvSpPr txBox="1"/>
          <p:nvPr/>
        </p:nvSpPr>
        <p:spPr>
          <a:xfrm>
            <a:off x="980801" y="2644355"/>
            <a:ext cx="42867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一、大和政权统一日本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31AA7861-EFC9-4A90-93D7-E20C41B70DA9}"/>
              </a:ext>
            </a:extLst>
          </p:cNvPr>
          <p:cNvSpPr txBox="1"/>
          <p:nvPr/>
        </p:nvSpPr>
        <p:spPr>
          <a:xfrm>
            <a:off x="980801" y="3741208"/>
            <a:ext cx="42867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二、大化改新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B707F5E3-9F6D-4EE3-B601-D13A3EDE41D5}"/>
              </a:ext>
            </a:extLst>
          </p:cNvPr>
          <p:cNvSpPr txBox="1"/>
          <p:nvPr/>
        </p:nvSpPr>
        <p:spPr>
          <a:xfrm>
            <a:off x="5566955" y="2703135"/>
            <a:ext cx="4286794" cy="58477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/>
              <a:t>统一的奴隶制国家建立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781FA46-EFA4-444F-A5A1-5EDD7174C4DF}"/>
              </a:ext>
            </a:extLst>
          </p:cNvPr>
          <p:cNvSpPr txBox="1"/>
          <p:nvPr/>
        </p:nvSpPr>
        <p:spPr>
          <a:xfrm>
            <a:off x="5484223" y="3751654"/>
            <a:ext cx="5758543" cy="58477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/>
              <a:t>从奴隶制社会过渡到封建社会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2432833C-815F-4418-8CB1-1D42E3642E87}"/>
              </a:ext>
            </a:extLst>
          </p:cNvPr>
          <p:cNvSpPr txBox="1"/>
          <p:nvPr/>
        </p:nvSpPr>
        <p:spPr>
          <a:xfrm>
            <a:off x="980801" y="4806277"/>
            <a:ext cx="42867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三、幕府统治的建立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72FE3117-8894-4835-B0C9-CCAC07B95C9C}"/>
              </a:ext>
            </a:extLst>
          </p:cNvPr>
          <p:cNvSpPr txBox="1"/>
          <p:nvPr/>
        </p:nvSpPr>
        <p:spPr>
          <a:xfrm>
            <a:off x="5484223" y="4800173"/>
            <a:ext cx="5758543" cy="58477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/>
              <a:t>封建统治秩序的确立</a:t>
            </a:r>
          </a:p>
        </p:txBody>
      </p:sp>
    </p:spTree>
    <p:extLst>
      <p:ext uri="{BB962C8B-B14F-4D97-AF65-F5344CB8AC3E}">
        <p14:creationId xmlns="" xmlns:p14="http://schemas.microsoft.com/office/powerpoint/2010/main" val="5684998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 animBg="1"/>
      <p:bldP spid="6" grpId="0" animBg="1"/>
      <p:bldP spid="7" grpId="0"/>
      <p:bldP spid="8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>
            <a:extLst>
              <a:ext uri="{FF2B5EF4-FFF2-40B4-BE49-F238E27FC236}">
                <a16:creationId xmlns="" xmlns:a16="http://schemas.microsoft.com/office/drawing/2014/main" id="{0A22EBEE-2D21-4639-958D-1AAF2D38208E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989364" y="1325335"/>
            <a:ext cx="8565424" cy="732065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0" cap="none" spc="72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/>
                <a:cs typeface="+mn-cs"/>
              </a:rPr>
              <a:t>历史上日本和中国有何联系？</a:t>
            </a:r>
          </a:p>
        </p:txBody>
      </p:sp>
      <p:sp>
        <p:nvSpPr>
          <p:cNvPr id="3" name="Text Box 3">
            <a:extLst>
              <a:ext uri="{FF2B5EF4-FFF2-40B4-BE49-F238E27FC236}">
                <a16:creationId xmlns="" xmlns:a16="http://schemas.microsoft.com/office/drawing/2014/main" id="{1301B8C8-8EB5-4124-BBCD-786C99C259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5102" y="2637972"/>
            <a:ext cx="8064500" cy="311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唐：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明：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清：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民国：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31B8BD06-D519-4542-BD90-B6590D9418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7264" y="2637972"/>
            <a:ext cx="14081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sq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遣唐使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0104FFA5-FE5C-45E7-8822-5AE291FE59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8702" y="3503160"/>
            <a:ext cx="10001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sq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倭寇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E4062565-A706-4B8D-9BDB-5E9F1A94B2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7264" y="4331040"/>
            <a:ext cx="58991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sq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甲午中日战争    八国联军侵华</a:t>
            </a:r>
          </a:p>
        </p:txBody>
      </p:sp>
      <p:sp>
        <p:nvSpPr>
          <p:cNvPr id="7" name="Rectangle 7">
            <a:extLst>
              <a:ext uri="{FF2B5EF4-FFF2-40B4-BE49-F238E27FC236}">
                <a16:creationId xmlns="" xmlns:a16="http://schemas.microsoft.com/office/drawing/2014/main" id="{9B18B4FB-B001-4473-B819-9E263F4C56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8702" y="5158013"/>
            <a:ext cx="47163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sq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九一八事变、卢沟桥事变</a:t>
            </a:r>
          </a:p>
        </p:txBody>
      </p:sp>
    </p:spTree>
    <p:extLst>
      <p:ext uri="{BB962C8B-B14F-4D97-AF65-F5344CB8AC3E}">
        <p14:creationId xmlns="" xmlns:p14="http://schemas.microsoft.com/office/powerpoint/2010/main" val="8465054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6">
            <a:extLst>
              <a:ext uri="{FF2B5EF4-FFF2-40B4-BE49-F238E27FC236}">
                <a16:creationId xmlns="" xmlns:a16="http://schemas.microsoft.com/office/drawing/2014/main" id="{48FD2CA0-CCBE-4F0A-A4D4-78913F7929BF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10255" y="248403"/>
            <a:ext cx="2770550" cy="8479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合作探究：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="" xmlns:a16="http://schemas.microsoft.com/office/drawing/2014/main" id="{F3287F96-C951-4EA7-B52A-2914AAC4C6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1698" y="2613228"/>
            <a:ext cx="9718766" cy="2000548"/>
          </a:xfrm>
          <a:prstGeom prst="rect">
            <a:avLst/>
          </a:prstGeom>
          <a:ln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古代历史上，日本在亚洲拜认了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第一位老师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，向老师学习。但明治维新（拜认了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第二位老师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）后不久，日本就对他的第一位老师发动战争，逼老师签订不平等条约，收钱占地。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20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世纪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30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年代，他再一次向他的第一位老师发动战争。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1" kern="0" dirty="0">
                <a:solidFill>
                  <a:srgbClr val="080808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                                                                  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──摘自陈冰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作坊里的日本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endParaRPr kumimoji="0" lang="en-US" altLang="zh-CN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278122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6">
            <a:extLst>
              <a:ext uri="{FF2B5EF4-FFF2-40B4-BE49-F238E27FC236}">
                <a16:creationId xmlns="" xmlns:a16="http://schemas.microsoft.com/office/drawing/2014/main" id="{30EF86E8-1868-42DC-81CE-946AD922D243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10255" y="248403"/>
            <a:ext cx="2770550" cy="8479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合作探究：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F1CBFAC7-D054-4E12-9FC6-734DEC13FB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77" y="1374653"/>
            <a:ext cx="3913818" cy="362406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D5FBFB46-56EF-4EE1-ADAA-AD9181D7F258}"/>
              </a:ext>
            </a:extLst>
          </p:cNvPr>
          <p:cNvSpPr txBox="1"/>
          <p:nvPr/>
        </p:nvSpPr>
        <p:spPr>
          <a:xfrm>
            <a:off x="553615" y="5053055"/>
            <a:ext cx="2821353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b="1" dirty="0"/>
              <a:t>1972</a:t>
            </a:r>
            <a:r>
              <a:rPr lang="zh-CN" altLang="en-US" b="1" dirty="0"/>
              <a:t>年，中日邦交正常化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341CE39D-8F89-40CF-80B3-EB1A1A69B0E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329" y="1804945"/>
            <a:ext cx="3143250" cy="2939535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83C778D3-26C4-4050-96E0-34DACB45BFE7}"/>
              </a:ext>
            </a:extLst>
          </p:cNvPr>
          <p:cNvSpPr txBox="1"/>
          <p:nvPr/>
        </p:nvSpPr>
        <p:spPr>
          <a:xfrm>
            <a:off x="4319329" y="4900612"/>
            <a:ext cx="3056879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b="1" dirty="0"/>
              <a:t>2012</a:t>
            </a:r>
            <a:r>
              <a:rPr lang="zh-CN" altLang="en-US" b="1" dirty="0"/>
              <a:t>年，中日邦交正常化四十周年，关系急剧恶化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DA0742FE-8857-423A-AF4F-A2DE4E38516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287" y="1804945"/>
            <a:ext cx="4096836" cy="2943225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B6CAD044-11DC-4E31-A73B-4F6AB61BD0BC}"/>
              </a:ext>
            </a:extLst>
          </p:cNvPr>
          <p:cNvSpPr txBox="1"/>
          <p:nvPr/>
        </p:nvSpPr>
        <p:spPr>
          <a:xfrm>
            <a:off x="8628092" y="4883987"/>
            <a:ext cx="3056879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b="1" dirty="0"/>
              <a:t>2017</a:t>
            </a:r>
            <a:r>
              <a:rPr lang="zh-CN" altLang="en-US" b="1" dirty="0"/>
              <a:t>年，日本派团参加“一带一路”国际合作高峰论坛</a:t>
            </a:r>
          </a:p>
        </p:txBody>
      </p:sp>
      <p:sp>
        <p:nvSpPr>
          <p:cNvPr id="14" name="箭头: 右 13">
            <a:extLst>
              <a:ext uri="{FF2B5EF4-FFF2-40B4-BE49-F238E27FC236}">
                <a16:creationId xmlns="" xmlns:a16="http://schemas.microsoft.com/office/drawing/2014/main" id="{356EE79C-5BCD-4E19-8576-F673A4F8E55D}"/>
              </a:ext>
            </a:extLst>
          </p:cNvPr>
          <p:cNvSpPr/>
          <p:nvPr/>
        </p:nvSpPr>
        <p:spPr>
          <a:xfrm>
            <a:off x="3596639" y="5109555"/>
            <a:ext cx="631767" cy="23829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箭头: 右 14">
            <a:extLst>
              <a:ext uri="{FF2B5EF4-FFF2-40B4-BE49-F238E27FC236}">
                <a16:creationId xmlns="" xmlns:a16="http://schemas.microsoft.com/office/drawing/2014/main" id="{31874576-A798-48B4-8AF3-D9376DE72046}"/>
              </a:ext>
            </a:extLst>
          </p:cNvPr>
          <p:cNvSpPr/>
          <p:nvPr/>
        </p:nvSpPr>
        <p:spPr>
          <a:xfrm>
            <a:off x="7561341" y="5053055"/>
            <a:ext cx="878848" cy="29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10757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4" grpId="0" animBg="1"/>
      <p:bldP spid="1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="" xmlns:a16="http://schemas.microsoft.com/office/drawing/2014/main" id="{32B4D5CC-5D5D-4E79-A126-6035279C23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6651" y="1593534"/>
            <a:ext cx="9718766" cy="2000548"/>
          </a:xfrm>
          <a:prstGeom prst="rect">
            <a:avLst/>
          </a:prstGeom>
          <a:ln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  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古代历史上，日本在亚洲拜认了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第一位老师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，向老师学习。但明治维新（拜认了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第二位老师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）后不久，日本就对他的第一位老师发动战争，逼老师签订不平等条约，收钱占地。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20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世纪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30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年代，他再一次向他的第一位老师发动战争。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                                                                     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──摘自陈冰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《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作坊里的日本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》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 </a:t>
            </a:r>
            <a:endParaRPr kumimoji="0" lang="en-US" altLang="zh-CN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4" name="WordArt 6">
            <a:extLst>
              <a:ext uri="{FF2B5EF4-FFF2-40B4-BE49-F238E27FC236}">
                <a16:creationId xmlns="" xmlns:a16="http://schemas.microsoft.com/office/drawing/2014/main" id="{04D668A0-D6AD-4F57-8636-772453762791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10255" y="248403"/>
            <a:ext cx="2770550" cy="8479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0" cap="none" spc="0" normalizeH="0" baseline="0" noProof="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合作探究：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DEA41A0D-D7BD-48C6-951E-C7A5389068A1}"/>
              </a:ext>
            </a:extLst>
          </p:cNvPr>
          <p:cNvSpPr/>
          <p:nvPr/>
        </p:nvSpPr>
        <p:spPr>
          <a:xfrm>
            <a:off x="966652" y="3918245"/>
            <a:ext cx="9855926" cy="23083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  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今年是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中日和平友好条约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缔结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40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周年，应遵守和坚持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中日和平友好条约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等中日四个政治文件的精神和共识。如果说两国关系现在出现了“小阳春”，要防止“倒春寒”，要让中日关系向着持续稳定的方向发展。我们对日方有期待。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                                        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                             ──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2018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年李克强答中外记者问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                                     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740295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6">
            <a:extLst>
              <a:ext uri="{FF2B5EF4-FFF2-40B4-BE49-F238E27FC236}">
                <a16:creationId xmlns="" xmlns:a16="http://schemas.microsoft.com/office/drawing/2014/main" id="{48C65937-950D-4366-9BF1-D3717A960DB3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10255" y="248403"/>
            <a:ext cx="2770550" cy="8479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畅所欲言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620839D4-7954-4DEA-B1E3-C2C2B3B88B93}"/>
              </a:ext>
            </a:extLst>
          </p:cNvPr>
          <p:cNvSpPr/>
          <p:nvPr/>
        </p:nvSpPr>
        <p:spPr>
          <a:xfrm>
            <a:off x="665079" y="2346015"/>
            <a:ext cx="1042964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dirty="0">
                <a:ln w="22225">
                  <a:solidFill>
                    <a:schemeClr val="accent2"/>
                  </a:solidFill>
                  <a:prstDash val="solid"/>
                </a:ln>
              </a:rPr>
              <a:t>结合本课内容</a:t>
            </a:r>
            <a:endParaRPr lang="en-US" altLang="zh-CN" sz="5400" b="1" dirty="0">
              <a:ln w="22225">
                <a:solidFill>
                  <a:schemeClr val="accent2"/>
                </a:solidFill>
                <a:prstDash val="solid"/>
              </a:ln>
            </a:endParaRPr>
          </a:p>
          <a:p>
            <a:pPr algn="ctr"/>
            <a:r>
              <a:rPr lang="zh-CN" altLang="en-US" sz="5400" b="1" dirty="0">
                <a:ln w="22225">
                  <a:solidFill>
                    <a:schemeClr val="accent2"/>
                  </a:solidFill>
                  <a:prstDash val="solid"/>
                </a:ln>
              </a:rPr>
              <a:t>谈谈你如何看待中日关系的变化？</a:t>
            </a:r>
            <a:endParaRPr lang="zh-CN" altLang="en-US" sz="5400" b="1" cap="none" spc="0" dirty="0">
              <a:ln w="22225">
                <a:solidFill>
                  <a:schemeClr val="accent2"/>
                </a:solidFill>
                <a:prstDash val="solid"/>
              </a:ln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03921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4721545C-3C02-4D00-81B4-34B13FDAB0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7159" y="1281255"/>
            <a:ext cx="8251502" cy="523589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292114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>
            <a:extLst>
              <a:ext uri="{FF2B5EF4-FFF2-40B4-BE49-F238E27FC236}">
                <a16:creationId xmlns="" xmlns:a16="http://schemas.microsoft.com/office/drawing/2014/main" id="{210F7914-5A47-4BA1-AE44-31D9D281847A}"/>
              </a:ext>
            </a:extLst>
          </p:cNvPr>
          <p:cNvGrpSpPr>
            <a:grpSpLocks/>
          </p:cNvGrpSpPr>
          <p:nvPr/>
        </p:nvGrpSpPr>
        <p:grpSpPr bwMode="auto">
          <a:xfrm>
            <a:off x="196660" y="1292206"/>
            <a:ext cx="4562475" cy="5282104"/>
            <a:chOff x="48" y="78"/>
            <a:chExt cx="2874" cy="4145"/>
          </a:xfrm>
        </p:grpSpPr>
        <p:pic>
          <p:nvPicPr>
            <p:cNvPr id="3" name="Picture 8" descr="b20051219142531_425_mMhnt1">
              <a:extLst>
                <a:ext uri="{FF2B5EF4-FFF2-40B4-BE49-F238E27FC236}">
                  <a16:creationId xmlns="" xmlns:a16="http://schemas.microsoft.com/office/drawing/2014/main" id="{14A170C2-0013-403D-B90A-730A2F20125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" y="78"/>
              <a:ext cx="2874" cy="366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Rectangle 12">
              <a:extLst>
                <a:ext uri="{FF2B5EF4-FFF2-40B4-BE49-F238E27FC236}">
                  <a16:creationId xmlns="" xmlns:a16="http://schemas.microsoft.com/office/drawing/2014/main" id="{40C039B8-4875-45BA-B649-84FB974E94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" y="3764"/>
              <a:ext cx="2352" cy="4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anose="02010609060101010101" pitchFamily="49" charset="-122"/>
                </a:rPr>
                <a:t>日本的大相扑运动</a:t>
              </a:r>
            </a:p>
          </p:txBody>
        </p:sp>
      </p:grpSp>
      <p:grpSp>
        <p:nvGrpSpPr>
          <p:cNvPr id="5" name="Group 15">
            <a:extLst>
              <a:ext uri="{FF2B5EF4-FFF2-40B4-BE49-F238E27FC236}">
                <a16:creationId xmlns="" xmlns:a16="http://schemas.microsoft.com/office/drawing/2014/main" id="{8398461F-B937-40B7-A514-91D822C05168}"/>
              </a:ext>
            </a:extLst>
          </p:cNvPr>
          <p:cNvGrpSpPr>
            <a:grpSpLocks/>
          </p:cNvGrpSpPr>
          <p:nvPr/>
        </p:nvGrpSpPr>
        <p:grpSpPr bwMode="auto">
          <a:xfrm>
            <a:off x="5563408" y="1292206"/>
            <a:ext cx="4364037" cy="5337194"/>
            <a:chOff x="2963" y="78"/>
            <a:chExt cx="2749" cy="4098"/>
          </a:xfrm>
        </p:grpSpPr>
        <p:pic>
          <p:nvPicPr>
            <p:cNvPr id="6" name="Picture 10" descr="IMG_8818">
              <a:extLst>
                <a:ext uri="{FF2B5EF4-FFF2-40B4-BE49-F238E27FC236}">
                  <a16:creationId xmlns="" xmlns:a16="http://schemas.microsoft.com/office/drawing/2014/main" id="{A933294B-CBFE-44FC-B0AD-F8047ACE5A2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2461" b="3639"/>
            <a:stretch>
              <a:fillRect/>
            </a:stretch>
          </p:blipFill>
          <p:spPr bwMode="auto">
            <a:xfrm>
              <a:off x="2963" y="78"/>
              <a:ext cx="2749" cy="366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11">
              <a:extLst>
                <a:ext uri="{FF2B5EF4-FFF2-40B4-BE49-F238E27FC236}">
                  <a16:creationId xmlns="" xmlns:a16="http://schemas.microsoft.com/office/drawing/2014/main" id="{B3F9D8DF-A468-4847-924F-2A4299571A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3811"/>
              <a:ext cx="2352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anose="02010609060101010101" pitchFamily="49" charset="-122"/>
                </a:rPr>
                <a:t>中国唐朝的相扑俑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31332653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27">
            <a:extLst>
              <a:ext uri="{FF2B5EF4-FFF2-40B4-BE49-F238E27FC236}">
                <a16:creationId xmlns="" xmlns:a16="http://schemas.microsoft.com/office/drawing/2014/main" id="{0A641761-5CB9-41EC-9929-406D4E970F64}"/>
              </a:ext>
            </a:extLst>
          </p:cNvPr>
          <p:cNvSpPr txBox="1">
            <a:spLocks noChangeArrowheads="1"/>
          </p:cNvSpPr>
          <p:nvPr/>
        </p:nvSpPr>
        <p:spPr bwMode="ltGray">
          <a:xfrm>
            <a:off x="949392" y="1946856"/>
            <a:ext cx="10023408" cy="378565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</a:rPr>
              <a:t>       </a:t>
            </a:r>
            <a:r>
              <a:rPr lang="zh-CN" altLang="en-US" sz="4000" b="1" dirty="0">
                <a:solidFill>
                  <a:schemeClr val="tx1"/>
                </a:solidFill>
              </a:rPr>
              <a:t>像日本人那样</a:t>
            </a:r>
            <a:r>
              <a:rPr lang="zh-CN" altLang="en-US" sz="4000" b="1" dirty="0">
                <a:solidFill>
                  <a:srgbClr val="FF0000"/>
                </a:solidFill>
              </a:rPr>
              <a:t>自觉的、大规模的文化引进</a:t>
            </a:r>
            <a:r>
              <a:rPr lang="zh-CN" altLang="en-US" sz="4000" b="1" dirty="0">
                <a:solidFill>
                  <a:schemeClr val="tx1"/>
                </a:solidFill>
              </a:rPr>
              <a:t>，在西方历史中是找不出同样的例子的。</a:t>
            </a:r>
            <a:r>
              <a:rPr lang="en-US" altLang="zh-CN" sz="4000" b="1" dirty="0">
                <a:solidFill>
                  <a:schemeClr val="tx1"/>
                </a:solidFill>
              </a:rPr>
              <a:t>18</a:t>
            </a:r>
            <a:r>
              <a:rPr lang="zh-CN" altLang="en-US" sz="4000" b="1" dirty="0">
                <a:solidFill>
                  <a:schemeClr val="tx1"/>
                </a:solidFill>
              </a:rPr>
              <a:t>世纪初俄国的彼得大帝可能算个例外，但是后者的时代要晚的多，做起来要容易多了，规模也小得多。</a:t>
            </a:r>
          </a:p>
          <a:p>
            <a:pPr algn="r"/>
            <a:r>
              <a:rPr lang="en-US" altLang="zh-CN" sz="4000" b="1" dirty="0">
                <a:solidFill>
                  <a:schemeClr val="tx1"/>
                </a:solidFill>
              </a:rPr>
              <a:t>——</a:t>
            </a:r>
            <a:r>
              <a:rPr lang="zh-CN" altLang="en-US" sz="4000" b="1" dirty="0">
                <a:solidFill>
                  <a:schemeClr val="tx1"/>
                </a:solidFill>
              </a:rPr>
              <a:t>赖肖尔</a:t>
            </a:r>
            <a:r>
              <a:rPr lang="en-US" altLang="zh-CN" sz="4000" b="1" dirty="0">
                <a:solidFill>
                  <a:schemeClr val="tx1"/>
                </a:solidFill>
              </a:rPr>
              <a:t>《</a:t>
            </a:r>
            <a:r>
              <a:rPr lang="zh-CN" altLang="en-US" sz="4000" b="1" dirty="0">
                <a:solidFill>
                  <a:schemeClr val="tx1"/>
                </a:solidFill>
              </a:rPr>
              <a:t>当今日本人</a:t>
            </a:r>
            <a:r>
              <a:rPr lang="en-US" altLang="zh-CN" sz="4000" b="1" dirty="0">
                <a:solidFill>
                  <a:schemeClr val="tx1"/>
                </a:solidFill>
              </a:rPr>
              <a:t>》</a:t>
            </a:r>
          </a:p>
        </p:txBody>
      </p:sp>
    </p:spTree>
    <p:extLst>
      <p:ext uri="{BB962C8B-B14F-4D97-AF65-F5344CB8AC3E}">
        <p14:creationId xmlns="" xmlns:p14="http://schemas.microsoft.com/office/powerpoint/2010/main" val="26841469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48E5F3C-C12C-4B53-B3B4-00403A4D0A96}"/>
              </a:ext>
            </a:extLst>
          </p:cNvPr>
          <p:cNvSpPr/>
          <p:nvPr/>
        </p:nvSpPr>
        <p:spPr>
          <a:xfrm>
            <a:off x="2442049" y="2027996"/>
            <a:ext cx="7052073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1" i="0" u="none" strike="noStrike" kern="10" cap="none" spc="0" normalizeH="0" baseline="0" noProof="0" dirty="0">
                <a:ln w="6600">
                  <a:solidFill>
                    <a:srgbClr val="333399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rgbClr val="333399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</a:t>
            </a:r>
            <a:r>
              <a:rPr kumimoji="0" lang="en-US" altLang="zh-CN" sz="9600" b="1" i="0" u="none" strike="noStrike" kern="10" cap="none" spc="0" normalizeH="0" baseline="0" noProof="0" dirty="0">
                <a:ln w="6600">
                  <a:solidFill>
                    <a:srgbClr val="333399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rgbClr val="333399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11</a:t>
            </a:r>
            <a:r>
              <a:rPr kumimoji="0" lang="zh-CN" altLang="en-US" sz="9600" b="1" i="0" u="none" strike="noStrike" kern="10" cap="none" spc="0" normalizeH="0" baseline="0" noProof="0" dirty="0">
                <a:ln w="6600">
                  <a:solidFill>
                    <a:srgbClr val="333399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rgbClr val="333399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课  </a:t>
            </a:r>
            <a:endParaRPr kumimoji="0" lang="en-US" altLang="zh-CN" sz="9600" b="1" i="0" u="none" strike="noStrike" kern="10" cap="none" spc="0" normalizeH="0" baseline="0" noProof="0" dirty="0">
              <a:ln w="6600">
                <a:solidFill>
                  <a:srgbClr val="333399"/>
                </a:solidFill>
                <a:prstDash val="solid"/>
              </a:ln>
              <a:solidFill>
                <a:srgbClr val="C00000"/>
              </a:solidFill>
              <a:effectLst>
                <a:outerShdw dist="38100" dir="2700000" algn="tl" rotWithShape="0">
                  <a:srgbClr val="333399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1" i="0" u="none" strike="noStrike" kern="10" cap="none" spc="0" normalizeH="0" baseline="0" noProof="0" dirty="0">
                <a:ln w="6600">
                  <a:solidFill>
                    <a:srgbClr val="333399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rgbClr val="333399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古代日本</a:t>
            </a:r>
            <a:r>
              <a:rPr kumimoji="0" lang="en-US" altLang="zh-CN" sz="9600" b="1" i="0" u="none" strike="noStrike" kern="10" cap="none" spc="0" normalizeH="0" baseline="0" noProof="0" dirty="0">
                <a:ln w="6600">
                  <a:solidFill>
                    <a:srgbClr val="333399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rgbClr val="333399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endParaRPr kumimoji="0" lang="zh-CN" altLang="en-US" sz="9600" b="1" i="0" u="none" strike="noStrike" kern="1200" cap="none" spc="0" normalizeH="0" baseline="0" noProof="0" dirty="0">
              <a:ln w="6600">
                <a:solidFill>
                  <a:srgbClr val="333399"/>
                </a:solidFill>
                <a:prstDash val="solid"/>
              </a:ln>
              <a:solidFill>
                <a:srgbClr val="C00000"/>
              </a:solidFill>
              <a:effectLst>
                <a:outerShdw dist="38100" dir="2700000" algn="tl" rotWithShape="0">
                  <a:srgbClr val="333399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97108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1070</TotalTime>
  <Words>3545</Words>
  <PresentationFormat>自定义</PresentationFormat>
  <Paragraphs>264</Paragraphs>
  <Slides>58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59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dcterms:created xsi:type="dcterms:W3CDTF">2018-04-17T23:45:28Z</dcterms:created>
  <dcterms:modified xsi:type="dcterms:W3CDTF">2018-10-22T01:41:56Z</dcterms:modified>
</cp:coreProperties>
</file>