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1"/>
  </p:notesMasterIdLst>
  <p:sldIdLst>
    <p:sldId id="779" r:id="rId2"/>
    <p:sldId id="1038" r:id="rId3"/>
    <p:sldId id="1040" r:id="rId4"/>
    <p:sldId id="1035" r:id="rId5"/>
    <p:sldId id="1041" r:id="rId6"/>
    <p:sldId id="1042" r:id="rId7"/>
    <p:sldId id="1033" r:id="rId8"/>
    <p:sldId id="1043" r:id="rId9"/>
    <p:sldId id="1036" r:id="rId10"/>
    <p:sldId id="1047" r:id="rId11"/>
    <p:sldId id="1050" r:id="rId12"/>
    <p:sldId id="1049" r:id="rId13"/>
    <p:sldId id="1051" r:id="rId14"/>
    <p:sldId id="1052" r:id="rId15"/>
    <p:sldId id="1053" r:id="rId16"/>
    <p:sldId id="1054" r:id="rId17"/>
    <p:sldId id="1055" r:id="rId18"/>
    <p:sldId id="1060" r:id="rId19"/>
    <p:sldId id="1056" r:id="rId20"/>
  </p:sldIdLst>
  <p:sldSz cx="11522075" cy="7200900"/>
  <p:notesSz cx="6858000" cy="9144000"/>
  <p:custDataLst>
    <p:tags r:id="rId22"/>
  </p:custDataLst>
  <p:defaultTextStyle>
    <a:defPPr>
      <a:defRPr lang="zh-CN"/>
    </a:defPPr>
    <a:lvl1pPr algn="l" defTabSz="1068388" rtl="0" fontAlgn="base">
      <a:spcBef>
        <a:spcPct val="0"/>
      </a:spcBef>
      <a:spcAft>
        <a:spcPct val="0"/>
      </a:spcAft>
      <a:defRPr sz="2100" kern="1200">
        <a:solidFill>
          <a:schemeClr val="tx1"/>
        </a:solidFill>
        <a:latin typeface="Arial" charset="0"/>
        <a:ea typeface="宋体" charset="-122"/>
        <a:cs typeface="+mn-cs"/>
      </a:defRPr>
    </a:lvl1pPr>
    <a:lvl2pPr marL="533400" indent="-76200" algn="l" defTabSz="1068388" rtl="0" fontAlgn="base">
      <a:spcBef>
        <a:spcPct val="0"/>
      </a:spcBef>
      <a:spcAft>
        <a:spcPct val="0"/>
      </a:spcAft>
      <a:defRPr sz="2100" kern="1200">
        <a:solidFill>
          <a:schemeClr val="tx1"/>
        </a:solidFill>
        <a:latin typeface="Arial" charset="0"/>
        <a:ea typeface="宋体" charset="-122"/>
        <a:cs typeface="+mn-cs"/>
      </a:defRPr>
    </a:lvl2pPr>
    <a:lvl3pPr marL="1068388" indent="-153988" algn="l" defTabSz="1068388" rtl="0" fontAlgn="base">
      <a:spcBef>
        <a:spcPct val="0"/>
      </a:spcBef>
      <a:spcAft>
        <a:spcPct val="0"/>
      </a:spcAft>
      <a:defRPr sz="2100" kern="1200">
        <a:solidFill>
          <a:schemeClr val="tx1"/>
        </a:solidFill>
        <a:latin typeface="Arial" charset="0"/>
        <a:ea typeface="宋体" charset="-122"/>
        <a:cs typeface="+mn-cs"/>
      </a:defRPr>
    </a:lvl3pPr>
    <a:lvl4pPr marL="1603375" indent="-231775" algn="l" defTabSz="1068388" rtl="0" fontAlgn="base">
      <a:spcBef>
        <a:spcPct val="0"/>
      </a:spcBef>
      <a:spcAft>
        <a:spcPct val="0"/>
      </a:spcAft>
      <a:defRPr sz="2100" kern="1200">
        <a:solidFill>
          <a:schemeClr val="tx1"/>
        </a:solidFill>
        <a:latin typeface="Arial" charset="0"/>
        <a:ea typeface="宋体" charset="-122"/>
        <a:cs typeface="+mn-cs"/>
      </a:defRPr>
    </a:lvl4pPr>
    <a:lvl5pPr marL="2138363" indent="-309563" algn="l" defTabSz="1068388" rtl="0" fontAlgn="base">
      <a:spcBef>
        <a:spcPct val="0"/>
      </a:spcBef>
      <a:spcAft>
        <a:spcPct val="0"/>
      </a:spcAft>
      <a:defRPr sz="2100" kern="1200">
        <a:solidFill>
          <a:schemeClr val="tx1"/>
        </a:solidFill>
        <a:latin typeface="Arial" charset="0"/>
        <a:ea typeface="宋体" charset="-122"/>
        <a:cs typeface="+mn-cs"/>
      </a:defRPr>
    </a:lvl5pPr>
    <a:lvl6pPr marL="2286000" algn="l" defTabSz="914400" rtl="0" eaLnBrk="1" latinLnBrk="0" hangingPunct="1">
      <a:defRPr sz="2100" kern="1200">
        <a:solidFill>
          <a:schemeClr val="tx1"/>
        </a:solidFill>
        <a:latin typeface="Arial" charset="0"/>
        <a:ea typeface="宋体" charset="-122"/>
        <a:cs typeface="+mn-cs"/>
      </a:defRPr>
    </a:lvl6pPr>
    <a:lvl7pPr marL="2743200" algn="l" defTabSz="914400" rtl="0" eaLnBrk="1" latinLnBrk="0" hangingPunct="1">
      <a:defRPr sz="2100" kern="1200">
        <a:solidFill>
          <a:schemeClr val="tx1"/>
        </a:solidFill>
        <a:latin typeface="Arial" charset="0"/>
        <a:ea typeface="宋体" charset="-122"/>
        <a:cs typeface="+mn-cs"/>
      </a:defRPr>
    </a:lvl7pPr>
    <a:lvl8pPr marL="3200400" algn="l" defTabSz="914400" rtl="0" eaLnBrk="1" latinLnBrk="0" hangingPunct="1">
      <a:defRPr sz="2100" kern="1200">
        <a:solidFill>
          <a:schemeClr val="tx1"/>
        </a:solidFill>
        <a:latin typeface="Arial" charset="0"/>
        <a:ea typeface="宋体" charset="-122"/>
        <a:cs typeface="+mn-cs"/>
      </a:defRPr>
    </a:lvl8pPr>
    <a:lvl9pPr marL="3657600" algn="l" defTabSz="914400" rtl="0" eaLnBrk="1" latinLnBrk="0" hangingPunct="1">
      <a:defRPr sz="21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663300"/>
    <a:srgbClr val="CC9900"/>
    <a:srgbClr val="800000"/>
    <a:srgbClr val="760000"/>
    <a:srgbClr val="000000"/>
    <a:srgbClr val="FFC000"/>
    <a:srgbClr val="DDD9C3"/>
    <a:srgbClr val="FFFFFF"/>
  </p:clrMru>
</p:presentationPr>
</file>

<file path=ppt/tableStyles.xml><?xml version="1.0" encoding="utf-8"?>
<a:tblStyleLst xmlns:a="http://schemas.openxmlformats.org/drawingml/2006/main" def="{5C22544A-7EE6-4342-B048-85BDC9FD1C3A}">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1109" autoAdjust="0"/>
    <p:restoredTop sz="90538" autoAdjust="0"/>
  </p:normalViewPr>
  <p:slideViewPr>
    <p:cSldViewPr>
      <p:cViewPr varScale="1">
        <p:scale>
          <a:sx n="73" d="100"/>
          <a:sy n="73" d="100"/>
        </p:scale>
        <p:origin x="-1068" y="-90"/>
      </p:cViewPr>
      <p:guideLst>
        <p:guide orient="horz" pos="2268"/>
        <p:guide pos="3629"/>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069848"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069848" fontAlgn="auto">
              <a:spcBef>
                <a:spcPts val="0"/>
              </a:spcBef>
              <a:spcAft>
                <a:spcPts val="0"/>
              </a:spcAft>
              <a:defRPr sz="1200" smtClean="0">
                <a:latin typeface="+mn-lt"/>
                <a:ea typeface="+mn-ea"/>
              </a:defRPr>
            </a:lvl1pPr>
          </a:lstStyle>
          <a:p>
            <a:pPr>
              <a:defRPr/>
            </a:pPr>
            <a:fld id="{84B0A358-C630-4B7B-8486-C3FB6D4B73C4}" type="datetimeFigureOut">
              <a:rPr lang="zh-CN" altLang="en-US"/>
              <a:pPr>
                <a:defRPr/>
              </a:pPr>
              <a:t>2018/9/15</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069848"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1069848" fontAlgn="auto">
              <a:spcBef>
                <a:spcPts val="0"/>
              </a:spcBef>
              <a:spcAft>
                <a:spcPts val="0"/>
              </a:spcAft>
              <a:defRPr sz="1200" smtClean="0">
                <a:latin typeface="+mn-lt"/>
                <a:ea typeface="+mn-ea"/>
              </a:defRPr>
            </a:lvl1pPr>
          </a:lstStyle>
          <a:p>
            <a:pPr>
              <a:defRPr/>
            </a:pPr>
            <a:fld id="{5A33B8BC-5E9B-4714-977D-4A8672EF209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defTabSz="1068388" rtl="0" fontAlgn="base">
      <a:spcBef>
        <a:spcPct val="30000"/>
      </a:spcBef>
      <a:spcAft>
        <a:spcPct val="0"/>
      </a:spcAft>
      <a:defRPr sz="1400" kern="1200">
        <a:solidFill>
          <a:schemeClr val="tx1"/>
        </a:solidFill>
        <a:latin typeface="+mn-lt"/>
        <a:ea typeface="+mn-ea"/>
        <a:cs typeface="+mn-cs"/>
      </a:defRPr>
    </a:lvl1pPr>
    <a:lvl2pPr marL="533400" algn="l" defTabSz="1068388" rtl="0" fontAlgn="base">
      <a:spcBef>
        <a:spcPct val="30000"/>
      </a:spcBef>
      <a:spcAft>
        <a:spcPct val="0"/>
      </a:spcAft>
      <a:defRPr sz="1400" kern="1200">
        <a:solidFill>
          <a:schemeClr val="tx1"/>
        </a:solidFill>
        <a:latin typeface="+mn-lt"/>
        <a:ea typeface="+mn-ea"/>
        <a:cs typeface="+mn-cs"/>
      </a:defRPr>
    </a:lvl2pPr>
    <a:lvl3pPr marL="1068388" algn="l" defTabSz="1068388" rtl="0" fontAlgn="base">
      <a:spcBef>
        <a:spcPct val="30000"/>
      </a:spcBef>
      <a:spcAft>
        <a:spcPct val="0"/>
      </a:spcAft>
      <a:defRPr sz="1400" kern="1200">
        <a:solidFill>
          <a:schemeClr val="tx1"/>
        </a:solidFill>
        <a:latin typeface="+mn-lt"/>
        <a:ea typeface="+mn-ea"/>
        <a:cs typeface="+mn-cs"/>
      </a:defRPr>
    </a:lvl3pPr>
    <a:lvl4pPr marL="1603375" algn="l" defTabSz="1068388" rtl="0" fontAlgn="base">
      <a:spcBef>
        <a:spcPct val="30000"/>
      </a:spcBef>
      <a:spcAft>
        <a:spcPct val="0"/>
      </a:spcAft>
      <a:defRPr sz="1400" kern="1200">
        <a:solidFill>
          <a:schemeClr val="tx1"/>
        </a:solidFill>
        <a:latin typeface="+mn-lt"/>
        <a:ea typeface="+mn-ea"/>
        <a:cs typeface="+mn-cs"/>
      </a:defRPr>
    </a:lvl4pPr>
    <a:lvl5pPr marL="2138363" algn="l" defTabSz="1068388" rtl="0" fontAlgn="base">
      <a:spcBef>
        <a:spcPct val="30000"/>
      </a:spcBef>
      <a:spcAft>
        <a:spcPct val="0"/>
      </a:spcAft>
      <a:defRPr sz="1400" kern="1200">
        <a:solidFill>
          <a:schemeClr val="tx1"/>
        </a:solidFill>
        <a:latin typeface="+mn-lt"/>
        <a:ea typeface="+mn-ea"/>
        <a:cs typeface="+mn-cs"/>
      </a:defRPr>
    </a:lvl5pPr>
    <a:lvl6pPr marL="2674620" algn="l" defTabSz="1069848" rtl="0" eaLnBrk="1" latinLnBrk="0" hangingPunct="1">
      <a:defRPr sz="1400" kern="1200">
        <a:solidFill>
          <a:schemeClr val="tx1"/>
        </a:solidFill>
        <a:latin typeface="+mn-lt"/>
        <a:ea typeface="+mn-ea"/>
        <a:cs typeface="+mn-cs"/>
      </a:defRPr>
    </a:lvl6pPr>
    <a:lvl7pPr marL="3209544" algn="l" defTabSz="1069848" rtl="0" eaLnBrk="1" latinLnBrk="0" hangingPunct="1">
      <a:defRPr sz="1400" kern="1200">
        <a:solidFill>
          <a:schemeClr val="tx1"/>
        </a:solidFill>
        <a:latin typeface="+mn-lt"/>
        <a:ea typeface="+mn-ea"/>
        <a:cs typeface="+mn-cs"/>
      </a:defRPr>
    </a:lvl7pPr>
    <a:lvl8pPr marL="3744468" algn="l" defTabSz="1069848" rtl="0" eaLnBrk="1" latinLnBrk="0" hangingPunct="1">
      <a:defRPr sz="1400" kern="1200">
        <a:solidFill>
          <a:schemeClr val="tx1"/>
        </a:solidFill>
        <a:latin typeface="+mn-lt"/>
        <a:ea typeface="+mn-ea"/>
        <a:cs typeface="+mn-cs"/>
      </a:defRPr>
    </a:lvl8pPr>
    <a:lvl9pPr marL="4279392" algn="l" defTabSz="1069848"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p:cNvSpPr>
          <p:nvPr>
            <p:ph type="sldImg"/>
          </p:nvPr>
        </p:nvSpPr>
        <p:spPr bwMode="auto">
          <a:noFill/>
          <a:ln>
            <a:solidFill>
              <a:srgbClr val="000000"/>
            </a:solidFill>
            <a:miter lim="800000"/>
            <a:headEnd/>
            <a:tailEnd/>
          </a:ln>
        </p:spPr>
      </p:sp>
      <p:sp>
        <p:nvSpPr>
          <p:cNvPr id="1741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74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068388" fontAlgn="base">
              <a:spcBef>
                <a:spcPct val="0"/>
              </a:spcBef>
              <a:spcAft>
                <a:spcPct val="0"/>
              </a:spcAft>
            </a:pPr>
            <a:fld id="{C3F875E9-2E00-4592-A37E-A83395351F63}" type="slidenum">
              <a:rPr lang="zh-CN" altLang="en-US"/>
              <a:pPr defTabSz="1068388" fontAlgn="base">
                <a:spcBef>
                  <a:spcPct val="0"/>
                </a:spcBef>
                <a:spcAft>
                  <a:spcPct val="0"/>
                </a:spcAft>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bwMode="auto">
          <a:noFill/>
          <a:ln>
            <a:solidFill>
              <a:srgbClr val="000000"/>
            </a:solidFill>
            <a:miter lim="800000"/>
            <a:headEnd/>
            <a:tailEnd/>
          </a:ln>
        </p:spPr>
      </p:sp>
      <p:sp>
        <p:nvSpPr>
          <p:cNvPr id="4608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60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068388" fontAlgn="base">
              <a:spcBef>
                <a:spcPct val="0"/>
              </a:spcBef>
              <a:spcAft>
                <a:spcPct val="0"/>
              </a:spcAft>
            </a:pPr>
            <a:fld id="{A3C8D05E-9A63-4D3C-964D-B26CCB5B1091}" type="slidenum">
              <a:rPr lang="zh-CN" altLang="en-US"/>
              <a:pPr defTabSz="1068388" fontAlgn="base">
                <a:spcBef>
                  <a:spcPct val="0"/>
                </a:spcBef>
                <a:spcAft>
                  <a:spcPct val="0"/>
                </a:spcAft>
              </a:pPr>
              <a:t>10</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p:cNvSpPr>
          <p:nvPr>
            <p:ph type="sldImg"/>
          </p:nvPr>
        </p:nvSpPr>
        <p:spPr bwMode="auto">
          <a:noFill/>
          <a:ln>
            <a:solidFill>
              <a:srgbClr val="000000"/>
            </a:solidFill>
            <a:miter lim="800000"/>
            <a:headEnd/>
            <a:tailEnd/>
          </a:ln>
        </p:spPr>
      </p:sp>
      <p:sp>
        <p:nvSpPr>
          <p:cNvPr id="4813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81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068388" fontAlgn="base">
              <a:spcBef>
                <a:spcPct val="0"/>
              </a:spcBef>
              <a:spcAft>
                <a:spcPct val="0"/>
              </a:spcAft>
            </a:pPr>
            <a:fld id="{955C1DE5-DAEE-46AE-984C-EEA13FB2EAB3}" type="slidenum">
              <a:rPr lang="zh-CN" altLang="en-US"/>
              <a:pPr defTabSz="1068388" fontAlgn="base">
                <a:spcBef>
                  <a:spcPct val="0"/>
                </a:spcBef>
                <a:spcAft>
                  <a:spcPct val="0"/>
                </a:spcAft>
              </a:pPr>
              <a:t>11</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p:cNvSpPr>
          <p:nvPr>
            <p:ph type="sldImg"/>
          </p:nvPr>
        </p:nvSpPr>
        <p:spPr bwMode="auto">
          <a:noFill/>
          <a:ln>
            <a:solidFill>
              <a:srgbClr val="000000"/>
            </a:solidFill>
            <a:miter lim="800000"/>
            <a:headEnd/>
            <a:tailEnd/>
          </a:ln>
        </p:spPr>
      </p:sp>
      <p:sp>
        <p:nvSpPr>
          <p:cNvPr id="5017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01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068388" fontAlgn="base">
              <a:spcBef>
                <a:spcPct val="0"/>
              </a:spcBef>
              <a:spcAft>
                <a:spcPct val="0"/>
              </a:spcAft>
            </a:pPr>
            <a:fld id="{F1BA3EE9-DEEA-4424-8878-3C4047EDCF6C}" type="slidenum">
              <a:rPr lang="zh-CN" altLang="en-US"/>
              <a:pPr defTabSz="1068388" fontAlgn="base">
                <a:spcBef>
                  <a:spcPct val="0"/>
                </a:spcBef>
                <a:spcAft>
                  <a:spcPct val="0"/>
                </a:spcAft>
              </a:pPr>
              <a:t>12</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p:cNvSpPr>
          <p:nvPr>
            <p:ph type="sldImg"/>
          </p:nvPr>
        </p:nvSpPr>
        <p:spPr bwMode="auto">
          <a:noFill/>
          <a:ln>
            <a:solidFill>
              <a:srgbClr val="000000"/>
            </a:solidFill>
            <a:miter lim="800000"/>
            <a:headEnd/>
            <a:tailEnd/>
          </a:ln>
        </p:spPr>
      </p:sp>
      <p:sp>
        <p:nvSpPr>
          <p:cNvPr id="5222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22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068388" fontAlgn="base">
              <a:spcBef>
                <a:spcPct val="0"/>
              </a:spcBef>
              <a:spcAft>
                <a:spcPct val="0"/>
              </a:spcAft>
            </a:pPr>
            <a:fld id="{183EF9CC-81C9-4B23-B029-8EF2B5A87BD7}" type="slidenum">
              <a:rPr lang="zh-CN" altLang="en-US"/>
              <a:pPr defTabSz="1068388" fontAlgn="base">
                <a:spcBef>
                  <a:spcPct val="0"/>
                </a:spcBef>
                <a:spcAft>
                  <a:spcPct val="0"/>
                </a:spcAft>
              </a:pPr>
              <a:t>13</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幻灯片图像占位符 1"/>
          <p:cNvSpPr>
            <a:spLocks noGrp="1" noRot="1" noChangeAspect="1"/>
          </p:cNvSpPr>
          <p:nvPr>
            <p:ph type="sldImg"/>
          </p:nvPr>
        </p:nvSpPr>
        <p:spPr bwMode="auto">
          <a:noFill/>
          <a:ln>
            <a:solidFill>
              <a:srgbClr val="000000"/>
            </a:solidFill>
            <a:miter lim="800000"/>
            <a:headEnd/>
            <a:tailEnd/>
          </a:ln>
        </p:spPr>
      </p:sp>
      <p:sp>
        <p:nvSpPr>
          <p:cNvPr id="5427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42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068388" fontAlgn="base">
              <a:spcBef>
                <a:spcPct val="0"/>
              </a:spcBef>
              <a:spcAft>
                <a:spcPct val="0"/>
              </a:spcAft>
            </a:pPr>
            <a:fld id="{C238322A-C942-4EAA-B439-E451F85D5CA4}" type="slidenum">
              <a:rPr lang="zh-CN" altLang="en-US"/>
              <a:pPr defTabSz="1068388" fontAlgn="base">
                <a:spcBef>
                  <a:spcPct val="0"/>
                </a:spcBef>
                <a:spcAft>
                  <a:spcPct val="0"/>
                </a:spcAft>
              </a:pPr>
              <a:t>14</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幻灯片图像占位符 1"/>
          <p:cNvSpPr>
            <a:spLocks noGrp="1" noRot="1" noChangeAspect="1"/>
          </p:cNvSpPr>
          <p:nvPr>
            <p:ph type="sldImg"/>
          </p:nvPr>
        </p:nvSpPr>
        <p:spPr bwMode="auto">
          <a:noFill/>
          <a:ln>
            <a:solidFill>
              <a:srgbClr val="000000"/>
            </a:solidFill>
            <a:miter lim="800000"/>
            <a:headEnd/>
            <a:tailEnd/>
          </a:ln>
        </p:spPr>
      </p:sp>
      <p:sp>
        <p:nvSpPr>
          <p:cNvPr id="5632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63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068388" fontAlgn="base">
              <a:spcBef>
                <a:spcPct val="0"/>
              </a:spcBef>
              <a:spcAft>
                <a:spcPct val="0"/>
              </a:spcAft>
            </a:pPr>
            <a:fld id="{60D7E4F8-DF25-46BB-A360-0B76384C2746}" type="slidenum">
              <a:rPr lang="zh-CN" altLang="en-US"/>
              <a:pPr defTabSz="1068388" fontAlgn="base">
                <a:spcBef>
                  <a:spcPct val="0"/>
                </a:spcBef>
                <a:spcAft>
                  <a:spcPct val="0"/>
                </a:spcAft>
              </a:pPr>
              <a:t>15</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幻灯片图像占位符 1"/>
          <p:cNvSpPr>
            <a:spLocks noGrp="1" noRot="1" noChangeAspect="1"/>
          </p:cNvSpPr>
          <p:nvPr>
            <p:ph type="sldImg"/>
          </p:nvPr>
        </p:nvSpPr>
        <p:spPr bwMode="auto">
          <a:noFill/>
          <a:ln>
            <a:solidFill>
              <a:srgbClr val="000000"/>
            </a:solidFill>
            <a:miter lim="800000"/>
            <a:headEnd/>
            <a:tailEnd/>
          </a:ln>
        </p:spPr>
      </p:sp>
      <p:sp>
        <p:nvSpPr>
          <p:cNvPr id="5837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83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068388" fontAlgn="base">
              <a:spcBef>
                <a:spcPct val="0"/>
              </a:spcBef>
              <a:spcAft>
                <a:spcPct val="0"/>
              </a:spcAft>
            </a:pPr>
            <a:fld id="{700BA65F-4E18-4570-8D57-FC9EC287E8EF}" type="slidenum">
              <a:rPr lang="zh-CN" altLang="en-US"/>
              <a:pPr defTabSz="1068388" fontAlgn="base">
                <a:spcBef>
                  <a:spcPct val="0"/>
                </a:spcBef>
                <a:spcAft>
                  <a:spcPct val="0"/>
                </a:spcAft>
              </a:pPr>
              <a:t>16</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幻灯片图像占位符 1"/>
          <p:cNvSpPr>
            <a:spLocks noGrp="1" noRot="1" noChangeAspect="1"/>
          </p:cNvSpPr>
          <p:nvPr>
            <p:ph type="sldImg"/>
          </p:nvPr>
        </p:nvSpPr>
        <p:spPr bwMode="auto">
          <a:noFill/>
          <a:ln>
            <a:solidFill>
              <a:srgbClr val="000000"/>
            </a:solidFill>
            <a:miter lim="800000"/>
            <a:headEnd/>
            <a:tailEnd/>
          </a:ln>
        </p:spPr>
      </p:sp>
      <p:sp>
        <p:nvSpPr>
          <p:cNvPr id="6041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04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068388" fontAlgn="base">
              <a:spcBef>
                <a:spcPct val="0"/>
              </a:spcBef>
              <a:spcAft>
                <a:spcPct val="0"/>
              </a:spcAft>
            </a:pPr>
            <a:fld id="{D4F1095E-45B8-4F9E-8AB8-F34DAD347B98}" type="slidenum">
              <a:rPr lang="zh-CN" altLang="en-US"/>
              <a:pPr defTabSz="1068388" fontAlgn="base">
                <a:spcBef>
                  <a:spcPct val="0"/>
                </a:spcBef>
                <a:spcAft>
                  <a:spcPct val="0"/>
                </a:spcAft>
              </a:pPr>
              <a:t>17</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幻灯片图像占位符 1"/>
          <p:cNvSpPr>
            <a:spLocks noGrp="1" noRot="1" noChangeAspect="1"/>
          </p:cNvSpPr>
          <p:nvPr>
            <p:ph type="sldImg"/>
          </p:nvPr>
        </p:nvSpPr>
        <p:spPr bwMode="auto">
          <a:noFill/>
          <a:ln>
            <a:solidFill>
              <a:srgbClr val="000000"/>
            </a:solidFill>
            <a:miter lim="800000"/>
            <a:headEnd/>
            <a:tailEnd/>
          </a:ln>
        </p:spPr>
      </p:sp>
      <p:sp>
        <p:nvSpPr>
          <p:cNvPr id="6246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246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068388" fontAlgn="base">
              <a:spcBef>
                <a:spcPct val="0"/>
              </a:spcBef>
              <a:spcAft>
                <a:spcPct val="0"/>
              </a:spcAft>
            </a:pPr>
            <a:fld id="{0641C6AA-899C-4A04-98EC-1FC865DD59B4}" type="slidenum">
              <a:rPr lang="zh-CN" altLang="en-US"/>
              <a:pPr defTabSz="1068388" fontAlgn="base">
                <a:spcBef>
                  <a:spcPct val="0"/>
                </a:spcBef>
                <a:spcAft>
                  <a:spcPct val="0"/>
                </a:spcAft>
              </a:pPr>
              <a:t>18</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幻灯片图像占位符 1"/>
          <p:cNvSpPr>
            <a:spLocks noGrp="1" noRot="1" noChangeAspect="1"/>
          </p:cNvSpPr>
          <p:nvPr>
            <p:ph type="sldImg"/>
          </p:nvPr>
        </p:nvSpPr>
        <p:spPr bwMode="auto">
          <a:noFill/>
          <a:ln>
            <a:solidFill>
              <a:srgbClr val="000000"/>
            </a:solidFill>
            <a:miter lim="800000"/>
            <a:headEnd/>
            <a:tailEnd/>
          </a:ln>
        </p:spPr>
      </p:sp>
      <p:sp>
        <p:nvSpPr>
          <p:cNvPr id="6451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45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068388" fontAlgn="base">
              <a:spcBef>
                <a:spcPct val="0"/>
              </a:spcBef>
              <a:spcAft>
                <a:spcPct val="0"/>
              </a:spcAft>
            </a:pPr>
            <a:fld id="{F6E3D5E7-4275-43B4-8A2B-C6CF4C756811}" type="slidenum">
              <a:rPr lang="zh-CN" altLang="en-US"/>
              <a:pPr defTabSz="1068388" fontAlgn="base">
                <a:spcBef>
                  <a:spcPct val="0"/>
                </a:spcBef>
                <a:spcAft>
                  <a:spcPct val="0"/>
                </a:spcAft>
              </a:pPr>
              <a:t>19</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bwMode="auto">
          <a:noFill/>
          <a:ln>
            <a:solidFill>
              <a:srgbClr val="000000"/>
            </a:solidFill>
            <a:miter lim="800000"/>
            <a:headEnd/>
            <a:tailEnd/>
          </a:ln>
        </p:spPr>
      </p:sp>
      <p:sp>
        <p:nvSpPr>
          <p:cNvPr id="2969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96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068388" fontAlgn="base">
              <a:spcBef>
                <a:spcPct val="0"/>
              </a:spcBef>
              <a:spcAft>
                <a:spcPct val="0"/>
              </a:spcAft>
            </a:pPr>
            <a:fld id="{7647644D-1A52-44D1-99D9-020A824DE12B}" type="slidenum">
              <a:rPr lang="zh-CN" altLang="en-US"/>
              <a:pPr defTabSz="1068388" fontAlgn="base">
                <a:spcBef>
                  <a:spcPct val="0"/>
                </a:spcBef>
                <a:spcAft>
                  <a:spcPct val="0"/>
                </a:spcAft>
              </a:pPr>
              <a:t>2</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p:cNvSpPr>
          <p:nvPr>
            <p:ph type="sldImg"/>
          </p:nvPr>
        </p:nvSpPr>
        <p:spPr bwMode="auto">
          <a:noFill/>
          <a:ln>
            <a:solidFill>
              <a:srgbClr val="000000"/>
            </a:solidFill>
            <a:miter lim="800000"/>
            <a:headEnd/>
            <a:tailEnd/>
          </a:ln>
        </p:spPr>
      </p:sp>
      <p:sp>
        <p:nvSpPr>
          <p:cNvPr id="317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17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068388" fontAlgn="base">
              <a:spcBef>
                <a:spcPct val="0"/>
              </a:spcBef>
              <a:spcAft>
                <a:spcPct val="0"/>
              </a:spcAft>
            </a:pPr>
            <a:fld id="{1D1480DE-4CEE-4DFE-A44A-C18556223BBE}" type="slidenum">
              <a:rPr lang="zh-CN" altLang="en-US"/>
              <a:pPr defTabSz="1068388" fontAlgn="base">
                <a:spcBef>
                  <a:spcPct val="0"/>
                </a:spcBef>
                <a:spcAft>
                  <a:spcPct val="0"/>
                </a:spcAft>
              </a:pPr>
              <a:t>3</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p:cNvSpPr>
          <p:nvPr>
            <p:ph type="sldImg"/>
          </p:nvPr>
        </p:nvSpPr>
        <p:spPr bwMode="auto">
          <a:noFill/>
          <a:ln>
            <a:solidFill>
              <a:srgbClr val="000000"/>
            </a:solidFill>
            <a:miter lim="800000"/>
            <a:headEnd/>
            <a:tailEnd/>
          </a:ln>
        </p:spPr>
      </p:sp>
      <p:sp>
        <p:nvSpPr>
          <p:cNvPr id="3379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37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068388" fontAlgn="base">
              <a:spcBef>
                <a:spcPct val="0"/>
              </a:spcBef>
              <a:spcAft>
                <a:spcPct val="0"/>
              </a:spcAft>
            </a:pPr>
            <a:fld id="{5EF1CC04-B3DA-4DAE-9DB3-B3CC0EB6810A}" type="slidenum">
              <a:rPr lang="zh-CN" altLang="en-US"/>
              <a:pPr defTabSz="1068388" fontAlgn="base">
                <a:spcBef>
                  <a:spcPct val="0"/>
                </a:spcBef>
                <a:spcAft>
                  <a:spcPct val="0"/>
                </a:spcAft>
              </a:pPr>
              <a:t>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p:cNvSpPr>
          <p:nvPr>
            <p:ph type="sldImg"/>
          </p:nvPr>
        </p:nvSpPr>
        <p:spPr bwMode="auto">
          <a:noFill/>
          <a:ln>
            <a:solidFill>
              <a:srgbClr val="000000"/>
            </a:solidFill>
            <a:miter lim="800000"/>
            <a:headEnd/>
            <a:tailEnd/>
          </a:ln>
        </p:spPr>
      </p:sp>
      <p:sp>
        <p:nvSpPr>
          <p:cNvPr id="3584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58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068388" fontAlgn="base">
              <a:spcBef>
                <a:spcPct val="0"/>
              </a:spcBef>
              <a:spcAft>
                <a:spcPct val="0"/>
              </a:spcAft>
            </a:pPr>
            <a:fld id="{775A4916-A291-4A6A-A7DE-D5B8C77F9D0F}" type="slidenum">
              <a:rPr lang="zh-CN" altLang="en-US"/>
              <a:pPr defTabSz="1068388" fontAlgn="base">
                <a:spcBef>
                  <a:spcPct val="0"/>
                </a:spcBef>
                <a:spcAft>
                  <a:spcPct val="0"/>
                </a:spcAft>
              </a:pPr>
              <a:t>5</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p:cNvSpPr>
          <p:nvPr>
            <p:ph type="sldImg"/>
          </p:nvPr>
        </p:nvSpPr>
        <p:spPr bwMode="auto">
          <a:noFill/>
          <a:ln>
            <a:solidFill>
              <a:srgbClr val="000000"/>
            </a:solidFill>
            <a:miter lim="800000"/>
            <a:headEnd/>
            <a:tailEnd/>
          </a:ln>
        </p:spPr>
      </p:sp>
      <p:sp>
        <p:nvSpPr>
          <p:cNvPr id="378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78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068388" fontAlgn="base">
              <a:spcBef>
                <a:spcPct val="0"/>
              </a:spcBef>
              <a:spcAft>
                <a:spcPct val="0"/>
              </a:spcAft>
            </a:pPr>
            <a:fld id="{8FDC0AB6-9393-4443-BBF7-49D1C2C6358C}" type="slidenum">
              <a:rPr lang="zh-CN" altLang="en-US"/>
              <a:pPr defTabSz="1068388" fontAlgn="base">
                <a:spcBef>
                  <a:spcPct val="0"/>
                </a:spcBef>
                <a:spcAft>
                  <a:spcPct val="0"/>
                </a:spcAft>
              </a:pPr>
              <a:t>6</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p:cNvSpPr>
          <p:nvPr>
            <p:ph type="sldImg"/>
          </p:nvPr>
        </p:nvSpPr>
        <p:spPr bwMode="auto">
          <a:noFill/>
          <a:ln>
            <a:solidFill>
              <a:srgbClr val="000000"/>
            </a:solidFill>
            <a:miter lim="800000"/>
            <a:headEnd/>
            <a:tailEnd/>
          </a:ln>
        </p:spPr>
      </p:sp>
      <p:sp>
        <p:nvSpPr>
          <p:cNvPr id="399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99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068388" fontAlgn="base">
              <a:spcBef>
                <a:spcPct val="0"/>
              </a:spcBef>
              <a:spcAft>
                <a:spcPct val="0"/>
              </a:spcAft>
            </a:pPr>
            <a:fld id="{7AACDFD2-B070-41B4-BBA2-43275DC10E6B}" type="slidenum">
              <a:rPr lang="zh-CN" altLang="en-US"/>
              <a:pPr defTabSz="1068388" fontAlgn="base">
                <a:spcBef>
                  <a:spcPct val="0"/>
                </a:spcBef>
                <a:spcAft>
                  <a:spcPct val="0"/>
                </a:spcAft>
              </a:pPr>
              <a:t>7</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p:cNvSpPr>
          <p:nvPr>
            <p:ph type="sldImg"/>
          </p:nvPr>
        </p:nvSpPr>
        <p:spPr bwMode="auto">
          <a:noFill/>
          <a:ln>
            <a:solidFill>
              <a:srgbClr val="000000"/>
            </a:solidFill>
            <a:miter lim="800000"/>
            <a:headEnd/>
            <a:tailEnd/>
          </a:ln>
        </p:spPr>
      </p:sp>
      <p:sp>
        <p:nvSpPr>
          <p:cNvPr id="4198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19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068388" fontAlgn="base">
              <a:spcBef>
                <a:spcPct val="0"/>
              </a:spcBef>
              <a:spcAft>
                <a:spcPct val="0"/>
              </a:spcAft>
            </a:pPr>
            <a:fld id="{EEADCB62-94AE-4C50-970B-137A98290D4D}" type="slidenum">
              <a:rPr lang="zh-CN" altLang="en-US"/>
              <a:pPr defTabSz="1068388" fontAlgn="base">
                <a:spcBef>
                  <a:spcPct val="0"/>
                </a:spcBef>
                <a:spcAft>
                  <a:spcPct val="0"/>
                </a:spcAft>
              </a:pPr>
              <a:t>8</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p:cNvSpPr>
          <p:nvPr>
            <p:ph type="sldImg"/>
          </p:nvPr>
        </p:nvSpPr>
        <p:spPr bwMode="auto">
          <a:noFill/>
          <a:ln>
            <a:solidFill>
              <a:srgbClr val="000000"/>
            </a:solidFill>
            <a:miter lim="800000"/>
            <a:headEnd/>
            <a:tailEnd/>
          </a:ln>
        </p:spPr>
      </p:sp>
      <p:sp>
        <p:nvSpPr>
          <p:cNvPr id="4403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40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068388" fontAlgn="base">
              <a:spcBef>
                <a:spcPct val="0"/>
              </a:spcBef>
              <a:spcAft>
                <a:spcPct val="0"/>
              </a:spcAft>
            </a:pPr>
            <a:fld id="{83146BEE-8E53-4450-849D-A0533D04432B}" type="slidenum">
              <a:rPr lang="zh-CN" altLang="en-US"/>
              <a:pPr defTabSz="1068388" fontAlgn="base">
                <a:spcBef>
                  <a:spcPct val="0"/>
                </a:spcBef>
                <a:spcAft>
                  <a:spcPct val="0"/>
                </a:spcAft>
              </a:pPr>
              <a:t>9</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3600" y="2236788"/>
            <a:ext cx="9794875" cy="1543050"/>
          </a:xfrm>
        </p:spPr>
        <p:txBody>
          <a:bodyPr/>
          <a:lstStyle/>
          <a:p>
            <a:r>
              <a:rPr lang="zh-CN" altLang="en-US"/>
              <a:t>单击此处编辑母版标题样式</a:t>
            </a:r>
          </a:p>
        </p:txBody>
      </p:sp>
      <p:sp>
        <p:nvSpPr>
          <p:cNvPr id="3" name="副标题 2"/>
          <p:cNvSpPr>
            <a:spLocks noGrp="1"/>
          </p:cNvSpPr>
          <p:nvPr>
            <p:ph type="subTitle" idx="1"/>
          </p:nvPr>
        </p:nvSpPr>
        <p:spPr>
          <a:xfrm>
            <a:off x="1728788" y="4079875"/>
            <a:ext cx="8064500" cy="18415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fld id="{5A4C96BD-455B-4149-8F42-F1C6EC2A99ED}" type="datetimeFigureOut">
              <a:rPr lang="zh-CN" altLang="en-US"/>
              <a:pPr/>
              <a:t>2018/9/15</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F84DA60-151D-492A-890F-CCA4804A6F6B}" type="slidenum">
              <a:rPr lang="zh-CN" altLang="en-US"/>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752F8CF2-BFCF-4402-B25A-661F37519F86}" type="datetimeFigureOut">
              <a:rPr lang="zh-CN" altLang="en-US"/>
              <a:pPr/>
              <a:t>2018/9/15</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728187D3-B3F1-4DB3-B92B-C98472D99CCD}"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53425" y="288925"/>
            <a:ext cx="2592388" cy="61436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576263" y="288925"/>
            <a:ext cx="7624762" cy="61436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8FA2FF91-5D58-4260-9972-12B17BF97A85}" type="datetimeFigureOut">
              <a:rPr lang="zh-CN" altLang="en-US"/>
              <a:pPr/>
              <a:t>2018/9/15</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842B0FA-750E-43E1-8EB0-8943B2A60B81}"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EF03DDD9-12D8-43B0-9798-46FA639ECF1D}" type="datetimeFigureOut">
              <a:rPr lang="zh-CN" altLang="en-US"/>
              <a:pPr/>
              <a:t>2018/9/15</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42A57F1-548A-4E90-A0F0-CA36D9BCAF62}"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09638" y="4627563"/>
            <a:ext cx="9794875" cy="1430337"/>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09638" y="3052763"/>
            <a:ext cx="9794875" cy="15748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F560B62B-F34C-415D-B1B0-ABE3FE813A1C}" type="datetimeFigureOut">
              <a:rPr lang="zh-CN" altLang="en-US"/>
              <a:pPr/>
              <a:t>2018/9/15</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6D00804-8E1E-42F3-8E40-3C2792D80017}"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576263" y="1679575"/>
            <a:ext cx="5108575" cy="4752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837238" y="1679575"/>
            <a:ext cx="5108575" cy="4752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22513C2A-E604-49C0-867F-6DAF85137E8A}" type="datetimeFigureOut">
              <a:rPr lang="zh-CN" altLang="en-US"/>
              <a:pPr/>
              <a:t>2018/9/15</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72284EB5-8E1C-4400-8FDE-95E702D3E6C8}"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76263" y="1611313"/>
            <a:ext cx="5091112" cy="6731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576263" y="2284413"/>
            <a:ext cx="5091112" cy="41481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853113" y="1611313"/>
            <a:ext cx="5092700" cy="6731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853113" y="2284413"/>
            <a:ext cx="5092700" cy="41481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F7E31EAD-7CA3-4319-B953-822F594F1473}" type="datetimeFigureOut">
              <a:rPr lang="zh-CN" altLang="en-US"/>
              <a:pPr/>
              <a:t>2018/9/15</a:t>
            </a:fld>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3B9A04D1-000F-452C-B573-CED3493501A5}"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B5FF003C-7C4F-41F6-9B84-3D0AFCE0478E}" type="datetimeFigureOut">
              <a:rPr lang="zh-CN" altLang="en-US"/>
              <a:pPr/>
              <a:t>2018/9/15</a:t>
            </a:fld>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EB1DBA77-C274-4F13-8F40-CFCE2D524BC6}"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D06DB1A8-4A19-4FA3-AD69-1762B035B527}" type="datetimeFigureOut">
              <a:rPr lang="zh-CN" altLang="en-US"/>
              <a:pPr/>
              <a:t>2018/9/15</a:t>
            </a:fld>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CC16980A-086E-49FC-9C56-0F5360CDB8F5}"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263" y="287338"/>
            <a:ext cx="3790950" cy="121920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505325" y="287338"/>
            <a:ext cx="6440488" cy="61452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76263" y="1506538"/>
            <a:ext cx="3790950" cy="49260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62C735FB-12CB-4719-994C-3A8868193F81}" type="datetimeFigureOut">
              <a:rPr lang="zh-CN" altLang="en-US"/>
              <a:pPr/>
              <a:t>2018/9/15</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DAC5975-A862-4047-8755-6B7C1639FAAE}"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9013" y="5040313"/>
            <a:ext cx="6911975" cy="595312"/>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259013" y="642938"/>
            <a:ext cx="6911975" cy="43211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259013" y="5635625"/>
            <a:ext cx="6911975" cy="8445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03642F74-82F1-4D15-9F0D-A3CCB8567C40}" type="datetimeFigureOut">
              <a:rPr lang="zh-CN" altLang="en-US"/>
              <a:pPr/>
              <a:t>2018/9/15</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9DB4D9C-C0F7-4EA4-9654-9A9954A4DA4A}"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bwMode="auto">
          <a:xfrm>
            <a:off x="576263" y="288925"/>
            <a:ext cx="10369550" cy="12001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5539" name="Rectangle 3"/>
          <p:cNvSpPr>
            <a:spLocks noGrp="1" noChangeArrowheads="1"/>
          </p:cNvSpPr>
          <p:nvPr>
            <p:ph type="body" idx="1"/>
          </p:nvPr>
        </p:nvSpPr>
        <p:spPr bwMode="auto">
          <a:xfrm>
            <a:off x="576263" y="1679575"/>
            <a:ext cx="10369550" cy="47529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5540" name="Rectangle 4"/>
          <p:cNvSpPr>
            <a:spLocks noGrp="1" noChangeArrowheads="1"/>
          </p:cNvSpPr>
          <p:nvPr>
            <p:ph type="dt" sz="half" idx="2"/>
          </p:nvPr>
        </p:nvSpPr>
        <p:spPr bwMode="auto">
          <a:xfrm>
            <a:off x="576263" y="6557963"/>
            <a:ext cx="2687637" cy="5000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Calibri" pitchFamily="34" charset="0"/>
              </a:defRPr>
            </a:lvl1pPr>
          </a:lstStyle>
          <a:p>
            <a:fld id="{EAFD2E27-21BC-4ED7-9890-BC10FB679853}" type="datetimeFigureOut">
              <a:rPr lang="zh-CN" altLang="en-US"/>
              <a:pPr/>
              <a:t>2018/9/15</a:t>
            </a:fld>
            <a:endParaRPr lang="en-US" altLang="zh-CN"/>
          </a:p>
        </p:txBody>
      </p:sp>
      <p:sp>
        <p:nvSpPr>
          <p:cNvPr id="65541" name="Rectangle 5"/>
          <p:cNvSpPr>
            <a:spLocks noGrp="1" noChangeArrowheads="1"/>
          </p:cNvSpPr>
          <p:nvPr>
            <p:ph type="ftr" sz="quarter" idx="3"/>
          </p:nvPr>
        </p:nvSpPr>
        <p:spPr bwMode="auto">
          <a:xfrm>
            <a:off x="3937000" y="6557963"/>
            <a:ext cx="3648075" cy="5000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Calibri" pitchFamily="34" charset="0"/>
              </a:defRPr>
            </a:lvl1pPr>
          </a:lstStyle>
          <a:p>
            <a:endParaRPr lang="en-US" altLang="zh-CN"/>
          </a:p>
        </p:txBody>
      </p:sp>
      <p:sp>
        <p:nvSpPr>
          <p:cNvPr id="65542" name="Rectangle 6"/>
          <p:cNvSpPr>
            <a:spLocks noGrp="1" noChangeArrowheads="1"/>
          </p:cNvSpPr>
          <p:nvPr>
            <p:ph type="sldNum" sz="quarter" idx="4"/>
          </p:nvPr>
        </p:nvSpPr>
        <p:spPr bwMode="auto">
          <a:xfrm>
            <a:off x="8258175" y="6557963"/>
            <a:ext cx="2687638" cy="5000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Calibri" pitchFamily="34" charset="0"/>
              </a:defRPr>
            </a:lvl1pPr>
          </a:lstStyle>
          <a:p>
            <a:fld id="{4915A06D-7368-4DE9-A62E-EFC4783807F8}"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charset="-122"/>
        </a:defRPr>
      </a:lvl2pPr>
      <a:lvl3pPr algn="ctr" rtl="0" fontAlgn="base">
        <a:spcBef>
          <a:spcPct val="0"/>
        </a:spcBef>
        <a:spcAft>
          <a:spcPct val="0"/>
        </a:spcAft>
        <a:defRPr sz="4400">
          <a:solidFill>
            <a:schemeClr val="tx2"/>
          </a:solidFill>
          <a:latin typeface="Arial" charset="0"/>
          <a:ea typeface="宋体" charset="-122"/>
        </a:defRPr>
      </a:lvl3pPr>
      <a:lvl4pPr algn="ctr" rtl="0" fontAlgn="base">
        <a:spcBef>
          <a:spcPct val="0"/>
        </a:spcBef>
        <a:spcAft>
          <a:spcPct val="0"/>
        </a:spcAft>
        <a:defRPr sz="4400">
          <a:solidFill>
            <a:schemeClr val="tx2"/>
          </a:solidFill>
          <a:latin typeface="Arial" charset="0"/>
          <a:ea typeface="宋体" charset="-122"/>
        </a:defRPr>
      </a:lvl4pPr>
      <a:lvl5pPr algn="ctr" rtl="0" fontAlgn="base">
        <a:spcBef>
          <a:spcPct val="0"/>
        </a:spcBef>
        <a:spcAft>
          <a:spcPct val="0"/>
        </a:spcAft>
        <a:defRPr sz="4400">
          <a:solidFill>
            <a:schemeClr val="tx2"/>
          </a:solidFill>
          <a:latin typeface="Arial" charset="0"/>
          <a:ea typeface="宋体" charset="-122"/>
        </a:defRPr>
      </a:lvl5pPr>
      <a:lvl6pPr marL="457200" algn="ctr" rtl="0" fontAlgn="base">
        <a:spcBef>
          <a:spcPct val="0"/>
        </a:spcBef>
        <a:spcAft>
          <a:spcPct val="0"/>
        </a:spcAft>
        <a:defRPr sz="4400">
          <a:solidFill>
            <a:schemeClr val="tx2"/>
          </a:solidFill>
          <a:latin typeface="Arial" charset="0"/>
          <a:ea typeface="宋体" charset="-122"/>
        </a:defRPr>
      </a:lvl6pPr>
      <a:lvl7pPr marL="914400" algn="ctr" rtl="0" fontAlgn="base">
        <a:spcBef>
          <a:spcPct val="0"/>
        </a:spcBef>
        <a:spcAft>
          <a:spcPct val="0"/>
        </a:spcAft>
        <a:defRPr sz="4400">
          <a:solidFill>
            <a:schemeClr val="tx2"/>
          </a:solidFill>
          <a:latin typeface="Arial" charset="0"/>
          <a:ea typeface="宋体" charset="-122"/>
        </a:defRPr>
      </a:lvl7pPr>
      <a:lvl8pPr marL="1371600" algn="ctr" rtl="0" fontAlgn="base">
        <a:spcBef>
          <a:spcPct val="0"/>
        </a:spcBef>
        <a:spcAft>
          <a:spcPct val="0"/>
        </a:spcAft>
        <a:defRPr sz="4400">
          <a:solidFill>
            <a:schemeClr val="tx2"/>
          </a:solidFill>
          <a:latin typeface="Arial" charset="0"/>
          <a:ea typeface="宋体" charset="-122"/>
        </a:defRPr>
      </a:lvl8pPr>
      <a:lvl9pPr marL="1828800" algn="ctr" rtl="0" fontAlgn="base">
        <a:spcBef>
          <a:spcPct val="0"/>
        </a:spcBef>
        <a:spcAft>
          <a:spcPct val="0"/>
        </a:spcAft>
        <a:defRPr sz="4400">
          <a:solidFill>
            <a:schemeClr val="tx2"/>
          </a:solidFill>
          <a:latin typeface="Arial" charset="0"/>
          <a:ea typeface="宋体"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7.png"/><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7.jpe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30.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6"/>
          <p:cNvSpPr txBox="1"/>
          <p:nvPr/>
        </p:nvSpPr>
        <p:spPr>
          <a:xfrm>
            <a:off x="3760788" y="2814638"/>
            <a:ext cx="5000625" cy="701675"/>
          </a:xfrm>
          <a:prstGeom prst="rect">
            <a:avLst/>
          </a:prstGeom>
          <a:noFill/>
        </p:spPr>
        <p:txBody>
          <a:bodyPr>
            <a:spAutoFit/>
          </a:bodyPr>
          <a:lstStyle/>
          <a:p>
            <a:r>
              <a:rPr lang="zh-CN" altLang="en-US" sz="4000" b="1">
                <a:effectLst>
                  <a:outerShdw blurRad="38100" dist="38100" dir="2700000" algn="tl">
                    <a:srgbClr val="C0C0C0"/>
                  </a:outerShdw>
                </a:effectLst>
                <a:latin typeface="华文隶书" pitchFamily="2" charset="-122"/>
                <a:ea typeface="华文隶书" pitchFamily="2" charset="-122"/>
              </a:rPr>
              <a:t>第</a:t>
            </a:r>
            <a:r>
              <a:rPr lang="en-US" altLang="zh-CN" sz="4000" b="1">
                <a:effectLst>
                  <a:outerShdw blurRad="38100" dist="38100" dir="2700000" algn="tl">
                    <a:srgbClr val="C0C0C0"/>
                  </a:outerShdw>
                </a:effectLst>
                <a:latin typeface="华文隶书" pitchFamily="2" charset="-122"/>
                <a:ea typeface="华文隶书" pitchFamily="2" charset="-122"/>
              </a:rPr>
              <a:t>11</a:t>
            </a:r>
            <a:r>
              <a:rPr lang="zh-CN" altLang="en-US" sz="4000" b="1">
                <a:effectLst>
                  <a:outerShdw blurRad="38100" dist="38100" dir="2700000" algn="tl">
                    <a:srgbClr val="C0C0C0"/>
                  </a:outerShdw>
                </a:effectLst>
                <a:latin typeface="华文隶书" pitchFamily="2" charset="-122"/>
                <a:ea typeface="华文隶书" pitchFamily="2" charset="-122"/>
              </a:rPr>
              <a:t>课</a:t>
            </a:r>
            <a:r>
              <a:rPr lang="en-US" altLang="zh-CN" sz="4000" b="1">
                <a:effectLst>
                  <a:outerShdw blurRad="38100" dist="38100" dir="2700000" algn="tl">
                    <a:srgbClr val="C0C0C0"/>
                  </a:outerShdw>
                </a:effectLst>
                <a:latin typeface="华文隶书" pitchFamily="2" charset="-122"/>
                <a:ea typeface="华文隶书" pitchFamily="2" charset="-122"/>
              </a:rPr>
              <a:t>   </a:t>
            </a:r>
            <a:r>
              <a:rPr lang="zh-CN" altLang="en-US" sz="4000" b="1">
                <a:effectLst>
                  <a:outerShdw blurRad="38100" dist="38100" dir="2700000" algn="tl">
                    <a:srgbClr val="C0C0C0"/>
                  </a:outerShdw>
                </a:effectLst>
                <a:latin typeface="华文隶书" pitchFamily="2" charset="-122"/>
                <a:ea typeface="华文隶书" pitchFamily="2" charset="-122"/>
              </a:rPr>
              <a:t>古代日本</a:t>
            </a: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dissolv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2.jpg"/>
          <p:cNvPicPr>
            <a:picLocks noChangeAspect="1"/>
          </p:cNvPicPr>
          <p:nvPr/>
        </p:nvPicPr>
        <p:blipFill>
          <a:blip r:embed="rId3" cstate="print">
            <a:duotone>
              <a:schemeClr val="bg2">
                <a:shade val="45000"/>
                <a:satMod val="135000"/>
              </a:schemeClr>
              <a:prstClr val="white"/>
            </a:duotone>
          </a:blip>
          <a:stretch>
            <a:fillRect/>
          </a:stretch>
        </p:blipFill>
        <p:spPr>
          <a:xfrm>
            <a:off x="7189797" y="1671624"/>
            <a:ext cx="4332278" cy="5438005"/>
          </a:xfrm>
          <a:prstGeom prst="rect">
            <a:avLst/>
          </a:prstGeom>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069848">
              <a:defRPr/>
            </a:pPr>
            <a:endParaRPr lang="zh-CN" altLang="en-US" dirty="0">
              <a:ln>
                <a:solidFill>
                  <a:srgbClr val="660033"/>
                </a:solidFill>
              </a:ln>
            </a:endParaRPr>
          </a:p>
        </p:txBody>
      </p:sp>
      <p:cxnSp>
        <p:nvCxnSpPr>
          <p:cNvPr id="57" name="直接连接符 56"/>
          <p:cNvCxnSpPr/>
          <p:nvPr/>
        </p:nvCxnSpPr>
        <p:spPr>
          <a:xfrm>
            <a:off x="954088" y="260350"/>
            <a:ext cx="0" cy="261938"/>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45069" name="文本框 5"/>
          <p:cNvSpPr txBox="1">
            <a:spLocks noChangeArrowheads="1"/>
          </p:cNvSpPr>
          <p:nvPr/>
        </p:nvSpPr>
        <p:spPr bwMode="auto">
          <a:xfrm>
            <a:off x="960438" y="147638"/>
            <a:ext cx="3063875" cy="461962"/>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人教版九年级上册</a:t>
            </a:r>
          </a:p>
        </p:txBody>
      </p:sp>
      <p:sp>
        <p:nvSpPr>
          <p:cNvPr id="78" name="文本框 6"/>
          <p:cNvSpPr txBox="1"/>
          <p:nvPr/>
        </p:nvSpPr>
        <p:spPr>
          <a:xfrm>
            <a:off x="4332288" y="138113"/>
            <a:ext cx="3214687" cy="461962"/>
          </a:xfrm>
          <a:prstGeom prst="rect">
            <a:avLst/>
          </a:prstGeom>
          <a:noFill/>
        </p:spPr>
        <p:txBody>
          <a:bodyPr>
            <a:spAutoFit/>
          </a:bodyPr>
          <a:lstStyle/>
          <a:p>
            <a:pPr defTabSz="1069848"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2" name="矩形 21"/>
          <p:cNvSpPr/>
          <p:nvPr/>
        </p:nvSpPr>
        <p:spPr>
          <a:xfrm>
            <a:off x="898525" y="944563"/>
            <a:ext cx="1004888" cy="584200"/>
          </a:xfrm>
          <a:prstGeom prst="rect">
            <a:avLst/>
          </a:prstGeom>
        </p:spPr>
        <p:txBody>
          <a:bodyPr wrap="none">
            <a:spAutoFit/>
          </a:bodyPr>
          <a:lstStyle/>
          <a:p>
            <a:pPr defTabSz="1069848" fontAlgn="auto">
              <a:spcBef>
                <a:spcPts val="0"/>
              </a:spcBef>
              <a:spcAft>
                <a:spcPts val="0"/>
              </a:spcAft>
              <a:defRPr/>
            </a:pPr>
            <a:r>
              <a:rPr lang="zh-CN" altLang="en-US" sz="3200" dirty="0">
                <a:effectLst>
                  <a:outerShdw blurRad="38100" dist="38100" dir="2700000" algn="tl">
                    <a:srgbClr val="000000">
                      <a:alpha val="43137"/>
                    </a:srgbClr>
                  </a:outerShdw>
                </a:effectLst>
                <a:latin typeface="华文隶书" pitchFamily="2" charset="-122"/>
                <a:ea typeface="华文隶书" pitchFamily="2" charset="-122"/>
              </a:rPr>
              <a:t>内容</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sp>
        <p:nvSpPr>
          <p:cNvPr id="25" name="矩形 24"/>
          <p:cNvSpPr>
            <a:spLocks noChangeArrowheads="1"/>
          </p:cNvSpPr>
          <p:nvPr/>
        </p:nvSpPr>
        <p:spPr bwMode="auto">
          <a:xfrm>
            <a:off x="46038" y="1600200"/>
            <a:ext cx="2500312" cy="584200"/>
          </a:xfrm>
          <a:prstGeom prst="rect">
            <a:avLst/>
          </a:prstGeom>
          <a:noFill/>
          <a:ln w="9525">
            <a:noFill/>
            <a:miter lim="800000"/>
            <a:headEnd/>
            <a:tailEnd/>
          </a:ln>
        </p:spPr>
        <p:txBody>
          <a:bodyPr>
            <a:spAutoFit/>
          </a:bodyPr>
          <a:lstStyle/>
          <a:p>
            <a:r>
              <a:rPr lang="zh-CN" altLang="en-US" sz="3200">
                <a:latin typeface="华文新魏" pitchFamily="2" charset="-122"/>
                <a:ea typeface="华文新魏" pitchFamily="2" charset="-122"/>
              </a:rPr>
              <a:t>①政治上：</a:t>
            </a:r>
          </a:p>
        </p:txBody>
      </p:sp>
      <p:sp>
        <p:nvSpPr>
          <p:cNvPr id="26" name="矩形 25"/>
          <p:cNvSpPr>
            <a:spLocks noChangeArrowheads="1"/>
          </p:cNvSpPr>
          <p:nvPr/>
        </p:nvSpPr>
        <p:spPr bwMode="auto">
          <a:xfrm>
            <a:off x="117475" y="2100263"/>
            <a:ext cx="5929313" cy="1570037"/>
          </a:xfrm>
          <a:prstGeom prst="rect">
            <a:avLst/>
          </a:prstGeom>
          <a:noFill/>
          <a:ln w="9525">
            <a:noFill/>
            <a:miter lim="800000"/>
            <a:headEnd/>
            <a:tailEnd/>
          </a:ln>
        </p:spPr>
        <p:txBody>
          <a:bodyPr>
            <a:spAutoFit/>
          </a:bodyPr>
          <a:lstStyle/>
          <a:p>
            <a:r>
              <a:rPr lang="zh-CN" altLang="en-US" sz="3200">
                <a:solidFill>
                  <a:srgbClr val="000000"/>
                </a:solidFill>
                <a:latin typeface="华文新魏" pitchFamily="2" charset="-122"/>
                <a:ea typeface="华文新魏" pitchFamily="2" charset="-122"/>
              </a:rPr>
              <a:t>建立以</a:t>
            </a:r>
            <a:r>
              <a:rPr lang="zh-CN" altLang="en-US" sz="3200">
                <a:solidFill>
                  <a:srgbClr val="C00000"/>
                </a:solidFill>
                <a:latin typeface="华文新魏" pitchFamily="2" charset="-122"/>
                <a:ea typeface="华文新魏" pitchFamily="2" charset="-122"/>
              </a:rPr>
              <a:t>天皇</a:t>
            </a:r>
            <a:r>
              <a:rPr lang="zh-CN" altLang="en-US" sz="3200">
                <a:solidFill>
                  <a:srgbClr val="000000"/>
                </a:solidFill>
                <a:latin typeface="华文新魏" pitchFamily="2" charset="-122"/>
                <a:ea typeface="华文新魏" pitchFamily="2" charset="-122"/>
              </a:rPr>
              <a:t>为中心的</a:t>
            </a:r>
            <a:r>
              <a:rPr lang="zh-CN" altLang="en-US" sz="3200">
                <a:solidFill>
                  <a:srgbClr val="C00000"/>
                </a:solidFill>
                <a:latin typeface="华文新魏" pitchFamily="2" charset="-122"/>
                <a:ea typeface="华文新魏" pitchFamily="2" charset="-122"/>
              </a:rPr>
              <a:t>中央集权制度</a:t>
            </a:r>
            <a:r>
              <a:rPr lang="zh-CN" altLang="en-US" sz="3200">
                <a:solidFill>
                  <a:srgbClr val="000000"/>
                </a:solidFill>
                <a:latin typeface="华文新魏" pitchFamily="2" charset="-122"/>
                <a:ea typeface="华文新魏" pitchFamily="2" charset="-122"/>
              </a:rPr>
              <a:t>，地方设</a:t>
            </a:r>
            <a:r>
              <a:rPr lang="zh-CN" altLang="en-US" sz="3200">
                <a:solidFill>
                  <a:srgbClr val="C00000"/>
                </a:solidFill>
                <a:latin typeface="华文新魏" pitchFamily="2" charset="-122"/>
                <a:ea typeface="华文新魏" pitchFamily="2" charset="-122"/>
              </a:rPr>
              <a:t>国</a:t>
            </a:r>
            <a:r>
              <a:rPr lang="zh-CN" altLang="en-US" sz="3200">
                <a:solidFill>
                  <a:srgbClr val="000000"/>
                </a:solidFill>
                <a:latin typeface="华文新魏" pitchFamily="2" charset="-122"/>
                <a:ea typeface="华文新魏" pitchFamily="2" charset="-122"/>
              </a:rPr>
              <a:t>、</a:t>
            </a:r>
            <a:r>
              <a:rPr lang="zh-CN" altLang="en-US" sz="3200">
                <a:solidFill>
                  <a:srgbClr val="C00000"/>
                </a:solidFill>
                <a:latin typeface="华文新魏" pitchFamily="2" charset="-122"/>
                <a:ea typeface="华文新魏" pitchFamily="2" charset="-122"/>
              </a:rPr>
              <a:t>郡</a:t>
            </a:r>
            <a:r>
              <a:rPr lang="zh-CN" altLang="en-US" sz="3200">
                <a:solidFill>
                  <a:srgbClr val="000000"/>
                </a:solidFill>
                <a:latin typeface="华文新魏" pitchFamily="2" charset="-122"/>
                <a:ea typeface="华文新魏" pitchFamily="2" charset="-122"/>
              </a:rPr>
              <a:t>、</a:t>
            </a:r>
            <a:r>
              <a:rPr lang="zh-CN" altLang="en-US" sz="3200">
                <a:solidFill>
                  <a:srgbClr val="C00000"/>
                </a:solidFill>
                <a:latin typeface="华文新魏" pitchFamily="2" charset="-122"/>
                <a:ea typeface="华文新魏" pitchFamily="2" charset="-122"/>
              </a:rPr>
              <a:t>里</a:t>
            </a:r>
            <a:r>
              <a:rPr lang="zh-CN" altLang="en-US" sz="3200">
                <a:solidFill>
                  <a:srgbClr val="000000"/>
                </a:solidFill>
                <a:latin typeface="华文新魏" pitchFamily="2" charset="-122"/>
                <a:ea typeface="华文新魏" pitchFamily="2" charset="-122"/>
              </a:rPr>
              <a:t>三级，由</a:t>
            </a:r>
            <a:r>
              <a:rPr lang="zh-CN" altLang="en-US" sz="3200">
                <a:solidFill>
                  <a:srgbClr val="C00000"/>
                </a:solidFill>
                <a:latin typeface="华文新魏" pitchFamily="2" charset="-122"/>
                <a:ea typeface="华文新魏" pitchFamily="2" charset="-122"/>
              </a:rPr>
              <a:t>中央派官治理</a:t>
            </a:r>
            <a:r>
              <a:rPr lang="zh-CN" altLang="en-US" sz="3200">
                <a:solidFill>
                  <a:srgbClr val="000000"/>
                </a:solidFill>
                <a:latin typeface="华文新魏" pitchFamily="2" charset="-122"/>
                <a:ea typeface="华文新魏" pitchFamily="2" charset="-122"/>
              </a:rPr>
              <a:t>。</a:t>
            </a:r>
            <a:endParaRPr lang="zh-CN" altLang="en-US">
              <a:latin typeface="Calibri" pitchFamily="34" charset="0"/>
            </a:endParaRPr>
          </a:p>
        </p:txBody>
      </p:sp>
      <p:sp>
        <p:nvSpPr>
          <p:cNvPr id="27" name="矩形 26"/>
          <p:cNvSpPr>
            <a:spLocks noChangeArrowheads="1"/>
          </p:cNvSpPr>
          <p:nvPr/>
        </p:nvSpPr>
        <p:spPr bwMode="auto">
          <a:xfrm>
            <a:off x="0" y="3529013"/>
            <a:ext cx="2500313" cy="584200"/>
          </a:xfrm>
          <a:prstGeom prst="rect">
            <a:avLst/>
          </a:prstGeom>
          <a:noFill/>
          <a:ln w="9525">
            <a:noFill/>
            <a:miter lim="800000"/>
            <a:headEnd/>
            <a:tailEnd/>
          </a:ln>
        </p:spPr>
        <p:txBody>
          <a:bodyPr>
            <a:spAutoFit/>
          </a:bodyPr>
          <a:lstStyle/>
          <a:p>
            <a:r>
              <a:rPr lang="en-US" altLang="zh-CN" sz="3200">
                <a:latin typeface="华文新魏" pitchFamily="2" charset="-122"/>
                <a:ea typeface="华文新魏" pitchFamily="2" charset="-122"/>
              </a:rPr>
              <a:t>②</a:t>
            </a:r>
            <a:r>
              <a:rPr lang="zh-CN" altLang="en-US" sz="3200">
                <a:latin typeface="华文新魏" pitchFamily="2" charset="-122"/>
                <a:ea typeface="华文新魏" pitchFamily="2" charset="-122"/>
              </a:rPr>
              <a:t>经济上：</a:t>
            </a:r>
          </a:p>
        </p:txBody>
      </p:sp>
      <p:sp>
        <p:nvSpPr>
          <p:cNvPr id="28" name="矩形 27"/>
          <p:cNvSpPr>
            <a:spLocks noChangeArrowheads="1"/>
          </p:cNvSpPr>
          <p:nvPr/>
        </p:nvSpPr>
        <p:spPr bwMode="auto">
          <a:xfrm>
            <a:off x="117475" y="6588125"/>
            <a:ext cx="4000500" cy="584200"/>
          </a:xfrm>
          <a:prstGeom prst="rect">
            <a:avLst/>
          </a:prstGeom>
          <a:noFill/>
          <a:ln w="9525">
            <a:noFill/>
            <a:miter lim="800000"/>
            <a:headEnd/>
            <a:tailEnd/>
          </a:ln>
        </p:spPr>
        <p:txBody>
          <a:bodyPr>
            <a:spAutoFit/>
          </a:bodyPr>
          <a:lstStyle/>
          <a:p>
            <a:r>
              <a:rPr lang="en-US" altLang="zh-CN" sz="3200">
                <a:latin typeface="华文新魏" pitchFamily="2" charset="-122"/>
                <a:ea typeface="华文新魏" pitchFamily="2" charset="-122"/>
              </a:rPr>
              <a:t>c.</a:t>
            </a:r>
            <a:r>
              <a:rPr lang="zh-CN" altLang="en-US" sz="3200">
                <a:solidFill>
                  <a:srgbClr val="C00000"/>
                </a:solidFill>
                <a:latin typeface="华文新魏" pitchFamily="2" charset="-122"/>
                <a:ea typeface="华文新魏" pitchFamily="2" charset="-122"/>
              </a:rPr>
              <a:t>统一赋税</a:t>
            </a:r>
            <a:r>
              <a:rPr lang="zh-CN" altLang="en-US" sz="3200">
                <a:latin typeface="华文新魏" pitchFamily="2" charset="-122"/>
                <a:ea typeface="华文新魏" pitchFamily="2" charset="-122"/>
              </a:rPr>
              <a:t>。</a:t>
            </a:r>
          </a:p>
        </p:txBody>
      </p:sp>
      <p:sp>
        <p:nvSpPr>
          <p:cNvPr id="29" name="矩形 28"/>
          <p:cNvSpPr>
            <a:spLocks noChangeArrowheads="1"/>
          </p:cNvSpPr>
          <p:nvPr/>
        </p:nvSpPr>
        <p:spPr bwMode="auto">
          <a:xfrm>
            <a:off x="46038" y="4100513"/>
            <a:ext cx="6072187" cy="1077912"/>
          </a:xfrm>
          <a:prstGeom prst="rect">
            <a:avLst/>
          </a:prstGeom>
          <a:noFill/>
          <a:ln w="9525">
            <a:noFill/>
            <a:miter lim="800000"/>
            <a:headEnd/>
            <a:tailEnd/>
          </a:ln>
        </p:spPr>
        <p:txBody>
          <a:bodyPr>
            <a:spAutoFit/>
          </a:bodyPr>
          <a:lstStyle/>
          <a:p>
            <a:r>
              <a:rPr lang="en-US" altLang="zh-CN" sz="3200">
                <a:solidFill>
                  <a:srgbClr val="000000"/>
                </a:solidFill>
                <a:latin typeface="华文新魏" pitchFamily="2" charset="-122"/>
                <a:ea typeface="华文新魏" pitchFamily="2" charset="-122"/>
              </a:rPr>
              <a:t>a.</a:t>
            </a:r>
            <a:r>
              <a:rPr lang="zh-CN" altLang="en-US" sz="3200">
                <a:solidFill>
                  <a:srgbClr val="000000"/>
                </a:solidFill>
                <a:latin typeface="华文新魏" pitchFamily="2" charset="-122"/>
                <a:ea typeface="华文新魏" pitchFamily="2" charset="-122"/>
              </a:rPr>
              <a:t>废除一切私地、私民，将</a:t>
            </a:r>
            <a:r>
              <a:rPr lang="zh-CN" altLang="en-US" sz="3200">
                <a:solidFill>
                  <a:srgbClr val="C00000"/>
                </a:solidFill>
                <a:latin typeface="华文新魏" pitchFamily="2" charset="-122"/>
                <a:ea typeface="华文新魏" pitchFamily="2" charset="-122"/>
              </a:rPr>
              <a:t>土地、部民收归国有</a:t>
            </a:r>
            <a:r>
              <a:rPr lang="zh-CN" altLang="en-US" sz="3200">
                <a:solidFill>
                  <a:srgbClr val="000000"/>
                </a:solidFill>
                <a:latin typeface="华文新魏" pitchFamily="2" charset="-122"/>
                <a:ea typeface="华文新魏" pitchFamily="2" charset="-122"/>
              </a:rPr>
              <a:t>，成为</a:t>
            </a:r>
            <a:r>
              <a:rPr lang="zh-CN" altLang="en-US" sz="3200">
                <a:solidFill>
                  <a:srgbClr val="C00000"/>
                </a:solidFill>
                <a:latin typeface="华文新魏" pitchFamily="2" charset="-122"/>
                <a:ea typeface="华文新魏" pitchFamily="2" charset="-122"/>
              </a:rPr>
              <a:t>公地</a:t>
            </a:r>
            <a:r>
              <a:rPr lang="zh-CN" altLang="en-US" sz="3200">
                <a:solidFill>
                  <a:srgbClr val="000000"/>
                </a:solidFill>
                <a:latin typeface="华文新魏" pitchFamily="2" charset="-122"/>
                <a:ea typeface="华文新魏" pitchFamily="2" charset="-122"/>
              </a:rPr>
              <a:t>、</a:t>
            </a:r>
            <a:r>
              <a:rPr lang="zh-CN" altLang="en-US" sz="3200">
                <a:solidFill>
                  <a:srgbClr val="C00000"/>
                </a:solidFill>
                <a:latin typeface="华文新魏" pitchFamily="2" charset="-122"/>
                <a:ea typeface="华文新魏" pitchFamily="2" charset="-122"/>
              </a:rPr>
              <a:t>公民</a:t>
            </a:r>
            <a:r>
              <a:rPr lang="zh-CN" altLang="en-US" sz="3200">
                <a:solidFill>
                  <a:srgbClr val="000000"/>
                </a:solidFill>
                <a:latin typeface="华文新魏" pitchFamily="2" charset="-122"/>
                <a:ea typeface="华文新魏" pitchFamily="2" charset="-122"/>
              </a:rPr>
              <a:t>。</a:t>
            </a:r>
          </a:p>
        </p:txBody>
      </p:sp>
      <p:sp>
        <p:nvSpPr>
          <p:cNvPr id="30" name="矩形 29"/>
          <p:cNvSpPr>
            <a:spLocks noChangeArrowheads="1"/>
          </p:cNvSpPr>
          <p:nvPr/>
        </p:nvSpPr>
        <p:spPr bwMode="auto">
          <a:xfrm>
            <a:off x="117475" y="5138738"/>
            <a:ext cx="5929313" cy="1570037"/>
          </a:xfrm>
          <a:prstGeom prst="rect">
            <a:avLst/>
          </a:prstGeom>
          <a:noFill/>
          <a:ln w="9525">
            <a:noFill/>
            <a:miter lim="800000"/>
            <a:headEnd/>
            <a:tailEnd/>
          </a:ln>
        </p:spPr>
        <p:txBody>
          <a:bodyPr>
            <a:spAutoFit/>
          </a:bodyPr>
          <a:lstStyle/>
          <a:p>
            <a:r>
              <a:rPr lang="en-US" altLang="zh-CN" sz="3200">
                <a:solidFill>
                  <a:srgbClr val="000000"/>
                </a:solidFill>
                <a:latin typeface="华文新魏" pitchFamily="2" charset="-122"/>
                <a:ea typeface="华文新魏" pitchFamily="2" charset="-122"/>
              </a:rPr>
              <a:t>b.</a:t>
            </a:r>
            <a:r>
              <a:rPr lang="zh-CN" altLang="en-US" sz="3200">
                <a:solidFill>
                  <a:srgbClr val="000000"/>
                </a:solidFill>
                <a:latin typeface="华文新魏" pitchFamily="2" charset="-122"/>
                <a:ea typeface="华文新魏" pitchFamily="2" charset="-122"/>
              </a:rPr>
              <a:t>国家将</a:t>
            </a:r>
            <a:r>
              <a:rPr lang="zh-CN" altLang="en-US" sz="3200">
                <a:solidFill>
                  <a:srgbClr val="C00000"/>
                </a:solidFill>
                <a:latin typeface="华文新魏" pitchFamily="2" charset="-122"/>
                <a:ea typeface="华文新魏" pitchFamily="2" charset="-122"/>
              </a:rPr>
              <a:t>土地分给公民</a:t>
            </a:r>
            <a:r>
              <a:rPr lang="zh-CN" altLang="en-US" sz="3200">
                <a:solidFill>
                  <a:srgbClr val="000000"/>
                </a:solidFill>
                <a:latin typeface="华文新魏" pitchFamily="2" charset="-122"/>
                <a:ea typeface="华文新魏" pitchFamily="2" charset="-122"/>
              </a:rPr>
              <a:t>，每隔六年授田一次，不能终生使用，也不能买卖。</a:t>
            </a:r>
          </a:p>
        </p:txBody>
      </p:sp>
      <p:sp>
        <p:nvSpPr>
          <p:cNvPr id="31" name="圆角矩形标注 30"/>
          <p:cNvSpPr/>
          <p:nvPr/>
        </p:nvSpPr>
        <p:spPr>
          <a:xfrm>
            <a:off x="6832607" y="3457574"/>
            <a:ext cx="3736982" cy="1174790"/>
          </a:xfrm>
          <a:prstGeom prst="wedgeRoundRectCallout">
            <a:avLst>
              <a:gd name="adj1" fmla="val -78407"/>
              <a:gd name="adj2" fmla="val 46017"/>
              <a:gd name="adj3" fmla="val 16667"/>
            </a:avLst>
          </a:prstGeom>
          <a:solidFill>
            <a:srgbClr val="663300"/>
          </a:solidFill>
          <a:ln>
            <a:noFill/>
          </a:ln>
          <a:scene3d>
            <a:camera prst="orthographicFront"/>
            <a:lightRig rig="threePt" dir="t"/>
          </a:scene3d>
          <a:sp3d>
            <a:bevelT/>
          </a:sp3d>
        </p:spPr>
        <p:txBody>
          <a:bodyPr>
            <a:spAutoFit/>
          </a:bodyPr>
          <a:lstStyle/>
          <a:p>
            <a:pPr defTabSz="1069848" fontAlgn="auto">
              <a:spcBef>
                <a:spcPts val="0"/>
              </a:spcBef>
              <a:spcAft>
                <a:spcPts val="0"/>
              </a:spcAft>
              <a:defRPr/>
            </a:pPr>
            <a:r>
              <a:rPr lang="zh-CN" altLang="en-US" dirty="0">
                <a:solidFill>
                  <a:schemeClr val="bg1"/>
                </a:solidFill>
                <a:effectLst>
                  <a:outerShdw blurRad="38100" dist="38100" dir="2700000" algn="tl">
                    <a:srgbClr val="000000">
                      <a:alpha val="43137"/>
                    </a:srgbClr>
                  </a:outerShdw>
                </a:effectLst>
                <a:latin typeface="华文新魏" pitchFamily="2" charset="-122"/>
                <a:ea typeface="华文新魏" pitchFamily="2" charset="-122"/>
              </a:rPr>
              <a:t>抑制了土地兼并，减少了剥削，使得底层的劳动人民生活有了保障。</a:t>
            </a:r>
            <a:endParaRPr lang="zh-CN" altLang="en-US" dirty="0">
              <a:solidFill>
                <a:schemeClr val="bg1"/>
              </a:solidFill>
              <a:effectLst>
                <a:outerShdw blurRad="38100" dist="38100" dir="2700000" algn="tl">
                  <a:srgbClr val="000000">
                    <a:alpha val="43137"/>
                  </a:srgbClr>
                </a:outerShdw>
              </a:effectLst>
              <a:latin typeface="华文新魏" pitchFamily="2" charset="-122"/>
              <a:ea typeface="华文新魏" pitchFamily="2" charset="-122"/>
            </a:endParaRPr>
          </a:p>
        </p:txBody>
      </p:sp>
      <p:sp>
        <p:nvSpPr>
          <p:cNvPr id="32" name="圆角矩形标注 31"/>
          <p:cNvSpPr/>
          <p:nvPr/>
        </p:nvSpPr>
        <p:spPr>
          <a:xfrm>
            <a:off x="6904045" y="4243392"/>
            <a:ext cx="4116376" cy="1532334"/>
          </a:xfrm>
          <a:prstGeom prst="wedgeRoundRectCallout">
            <a:avLst>
              <a:gd name="adj1" fmla="val -79634"/>
              <a:gd name="adj2" fmla="val 50565"/>
              <a:gd name="adj3" fmla="val 16667"/>
            </a:avLst>
          </a:prstGeom>
          <a:solidFill>
            <a:srgbClr val="663300"/>
          </a:solidFill>
          <a:ln>
            <a:noFill/>
          </a:ln>
          <a:scene3d>
            <a:camera prst="orthographicFront"/>
            <a:lightRig rig="threePt" dir="t"/>
          </a:scene3d>
          <a:sp3d>
            <a:bevelT/>
          </a:sp3d>
        </p:spPr>
        <p:txBody>
          <a:bodyPr>
            <a:spAutoFit/>
          </a:bodyPr>
          <a:lstStyle/>
          <a:p>
            <a:pPr defTabSz="1069848" fontAlgn="auto">
              <a:spcBef>
                <a:spcPts val="0"/>
              </a:spcBef>
              <a:spcAft>
                <a:spcPts val="0"/>
              </a:spcAft>
              <a:defRPr/>
            </a:pPr>
            <a:r>
              <a:rPr lang="zh-CN" altLang="en-US" dirty="0">
                <a:solidFill>
                  <a:schemeClr val="bg1"/>
                </a:solidFill>
                <a:effectLst>
                  <a:outerShdw blurRad="38100" dist="38100" dir="2700000" algn="tl">
                    <a:srgbClr val="000000">
                      <a:alpha val="43137"/>
                    </a:srgbClr>
                  </a:outerShdw>
                </a:effectLst>
                <a:latin typeface="华文新魏" pitchFamily="2" charset="-122"/>
                <a:ea typeface="华文新魏" pitchFamily="2" charset="-122"/>
              </a:rPr>
              <a:t>让所有的公民都有田可种，提高了人们的生活水平，人民生活有了保障就不会出现部民起义那样的动乱，从而稳固了统治根基。</a:t>
            </a:r>
            <a:endParaRPr lang="zh-CN" altLang="en-US" dirty="0">
              <a:solidFill>
                <a:schemeClr val="bg1"/>
              </a:solidFill>
              <a:effectLst>
                <a:outerShdw blurRad="38100" dist="38100" dir="2700000" algn="tl">
                  <a:srgbClr val="000000">
                    <a:alpha val="43137"/>
                  </a:srgbClr>
                </a:outerShdw>
              </a:effectLst>
              <a:latin typeface="华文新魏" pitchFamily="2" charset="-122"/>
              <a:ea typeface="华文新魏" pitchFamily="2" charset="-122"/>
            </a:endParaRPr>
          </a:p>
        </p:txBody>
      </p:sp>
      <p:sp>
        <p:nvSpPr>
          <p:cNvPr id="33" name="圆角矩形标注 32"/>
          <p:cNvSpPr/>
          <p:nvPr/>
        </p:nvSpPr>
        <p:spPr>
          <a:xfrm>
            <a:off x="7189797" y="1600186"/>
            <a:ext cx="4187814" cy="817245"/>
          </a:xfrm>
          <a:prstGeom prst="wedgeRoundRectCallout">
            <a:avLst>
              <a:gd name="adj1" fmla="val -79658"/>
              <a:gd name="adj2" fmla="val 63816"/>
              <a:gd name="adj3" fmla="val 16667"/>
            </a:avLst>
          </a:prstGeom>
          <a:solidFill>
            <a:srgbClr val="663300"/>
          </a:solidFill>
          <a:ln>
            <a:noFill/>
          </a:ln>
          <a:scene3d>
            <a:camera prst="orthographicFront"/>
            <a:lightRig rig="threePt" dir="t"/>
          </a:scene3d>
          <a:sp3d>
            <a:bevelT/>
          </a:sp3d>
        </p:spPr>
        <p:txBody>
          <a:bodyPr>
            <a:spAutoFit/>
          </a:bodyPr>
          <a:lstStyle/>
          <a:p>
            <a:pPr defTabSz="1069848" fontAlgn="auto">
              <a:spcBef>
                <a:spcPts val="0"/>
              </a:spcBef>
              <a:spcAft>
                <a:spcPts val="0"/>
              </a:spcAft>
              <a:defRPr/>
            </a:pPr>
            <a:r>
              <a:rPr lang="zh-CN" altLang="en-US" dirty="0">
                <a:solidFill>
                  <a:schemeClr val="bg1"/>
                </a:solidFill>
                <a:effectLst>
                  <a:outerShdw blurRad="38100" dist="38100" dir="2700000" algn="tl">
                    <a:srgbClr val="000000">
                      <a:alpha val="43137"/>
                    </a:srgbClr>
                  </a:outerShdw>
                </a:effectLst>
                <a:latin typeface="华文新魏" pitchFamily="2" charset="-122"/>
                <a:ea typeface="华文新魏" pitchFamily="2" charset="-122"/>
              </a:rPr>
              <a:t>中央集权的建立有利于统治根基和国内局势的稳定。</a:t>
            </a:r>
            <a:endParaRPr lang="zh-CN" altLang="en-US" dirty="0">
              <a:solidFill>
                <a:schemeClr val="bg1"/>
              </a:solidFill>
              <a:effectLst>
                <a:outerShdw blurRad="38100" dist="38100" dir="2700000" algn="tl">
                  <a:srgbClr val="000000">
                    <a:alpha val="43137"/>
                  </a:srgbClr>
                </a:outerShdw>
              </a:effectLst>
              <a:latin typeface="华文新魏" pitchFamily="2" charset="-122"/>
              <a:ea typeface="华文新魏" pitchFamily="2" charset="-122"/>
            </a:endParaRPr>
          </a:p>
        </p:txBody>
      </p:sp>
      <p:sp>
        <p:nvSpPr>
          <p:cNvPr id="34" name="圆角矩形标注 33"/>
          <p:cNvSpPr/>
          <p:nvPr/>
        </p:nvSpPr>
        <p:spPr>
          <a:xfrm>
            <a:off x="3260707" y="6529408"/>
            <a:ext cx="5929354" cy="459700"/>
          </a:xfrm>
          <a:prstGeom prst="wedgeRoundRectCallout">
            <a:avLst>
              <a:gd name="adj1" fmla="val -65306"/>
              <a:gd name="adj2" fmla="val 28129"/>
              <a:gd name="adj3" fmla="val 16667"/>
            </a:avLst>
          </a:prstGeom>
          <a:solidFill>
            <a:srgbClr val="663300"/>
          </a:solidFill>
          <a:ln>
            <a:noFill/>
          </a:ln>
          <a:scene3d>
            <a:camera prst="orthographicFront"/>
            <a:lightRig rig="threePt" dir="t"/>
          </a:scene3d>
          <a:sp3d>
            <a:bevelT/>
          </a:sp3d>
        </p:spPr>
        <p:txBody>
          <a:bodyPr>
            <a:spAutoFit/>
          </a:bodyPr>
          <a:lstStyle/>
          <a:p>
            <a:pPr defTabSz="1069848" fontAlgn="auto">
              <a:spcBef>
                <a:spcPts val="0"/>
              </a:spcBef>
              <a:spcAft>
                <a:spcPts val="0"/>
              </a:spcAft>
              <a:defRPr/>
            </a:pPr>
            <a:r>
              <a:rPr lang="zh-CN" altLang="en-US" dirty="0">
                <a:solidFill>
                  <a:schemeClr val="bg1"/>
                </a:solidFill>
                <a:effectLst>
                  <a:outerShdw blurRad="38100" dist="38100" dir="2700000" algn="tl">
                    <a:srgbClr val="000000">
                      <a:alpha val="43137"/>
                    </a:srgbClr>
                  </a:outerShdw>
                </a:effectLst>
                <a:latin typeface="华文新魏" pitchFamily="2" charset="-122"/>
                <a:ea typeface="华文新魏" pitchFamily="2" charset="-122"/>
              </a:rPr>
              <a:t>不仅充实了国库，也提升了日本政府的综合实力</a:t>
            </a:r>
            <a:endParaRPr lang="zh-CN" altLang="en-US" dirty="0">
              <a:solidFill>
                <a:schemeClr val="bg1"/>
              </a:solidFill>
              <a:effectLst>
                <a:outerShdw blurRad="38100" dist="38100" dir="2700000" algn="tl">
                  <a:srgbClr val="000000">
                    <a:alpha val="43137"/>
                  </a:srgbClr>
                </a:outerShdw>
              </a:effectLst>
              <a:latin typeface="华文新魏" pitchFamily="2" charset="-122"/>
              <a:ea typeface="华文新魏" pitchFamily="2" charset="-122"/>
            </a:endParaRPr>
          </a:p>
        </p:txBody>
      </p:sp>
      <p:pic>
        <p:nvPicPr>
          <p:cNvPr id="38" name="图片 37" descr="b8014a90f603738d8292e9c7b81bb051f919ec7f[1]"/>
          <p:cNvPicPr>
            <a:picLocks noChangeAspect="1"/>
          </p:cNvPicPr>
          <p:nvPr/>
        </p:nvPicPr>
        <p:blipFill>
          <a:blip r:embed="rId4"/>
          <a:srcRect/>
          <a:stretch>
            <a:fillRect/>
          </a:stretch>
        </p:blipFill>
        <p:spPr bwMode="auto">
          <a:xfrm>
            <a:off x="6429375" y="1671638"/>
            <a:ext cx="4189413" cy="2428875"/>
          </a:xfrm>
          <a:prstGeom prst="rect">
            <a:avLst/>
          </a:prstGeom>
          <a:noFill/>
          <a:ln w="9525">
            <a:noFill/>
            <a:miter lim="800000"/>
            <a:headEnd/>
            <a:tailEnd/>
          </a:ln>
        </p:spPr>
      </p:pic>
      <p:pic>
        <p:nvPicPr>
          <p:cNvPr id="39" name="图片 38" descr="3ac79f3df8dcd10052771dc4798b4710b8122f68[1]"/>
          <p:cNvPicPr>
            <a:picLocks noChangeAspect="1"/>
          </p:cNvPicPr>
          <p:nvPr/>
        </p:nvPicPr>
        <p:blipFill>
          <a:blip r:embed="rId5"/>
          <a:srcRect/>
          <a:stretch>
            <a:fillRect/>
          </a:stretch>
        </p:blipFill>
        <p:spPr bwMode="auto">
          <a:xfrm>
            <a:off x="6475413" y="4386263"/>
            <a:ext cx="4219575" cy="2373312"/>
          </a:xfrm>
          <a:prstGeom prst="rect">
            <a:avLst/>
          </a:prstGeom>
          <a:noFill/>
          <a:ln w="9525">
            <a:noFill/>
            <a:miter lim="800000"/>
            <a:headEnd/>
            <a:tailEnd/>
          </a:ln>
        </p:spPr>
      </p:pic>
      <p:grpSp>
        <p:nvGrpSpPr>
          <p:cNvPr id="46" name="组合 45"/>
          <p:cNvGrpSpPr>
            <a:grpSpLocks/>
          </p:cNvGrpSpPr>
          <p:nvPr/>
        </p:nvGrpSpPr>
        <p:grpSpPr bwMode="auto">
          <a:xfrm>
            <a:off x="1689100" y="2243138"/>
            <a:ext cx="8358188" cy="4000500"/>
            <a:chOff x="474625" y="1100120"/>
            <a:chExt cx="8358246" cy="4000528"/>
          </a:xfrm>
        </p:grpSpPr>
        <p:pic>
          <p:nvPicPr>
            <p:cNvPr id="45" name="图片 44"/>
            <p:cNvPicPr>
              <a:picLocks noChangeAspect="1"/>
            </p:cNvPicPr>
            <p:nvPr/>
          </p:nvPicPr>
          <p:blipFill rotWithShape="1">
            <a:blip r:embed="rId6" cstate="print">
              <a:extLst>
                <a:ext uri="{28A0092B-C50C-407E-A947-70E740481C1C}"/>
              </a:extLst>
            </a:blip>
            <a:srcRect l="24814" r="13974" b="25049"/>
            <a:stretch/>
          </p:blipFill>
          <p:spPr>
            <a:xfrm>
              <a:off x="474625" y="1100120"/>
              <a:ext cx="8358246" cy="4000528"/>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45104" name="图片 43" descr="QQ截图20180911235736.png"/>
            <p:cNvPicPr>
              <a:picLocks noChangeAspect="1"/>
            </p:cNvPicPr>
            <p:nvPr/>
          </p:nvPicPr>
          <p:blipFill>
            <a:blip r:embed="rId7">
              <a:clrChange>
                <a:clrFrom>
                  <a:srgbClr val="FFFFFF"/>
                </a:clrFrom>
                <a:clrTo>
                  <a:srgbClr val="FFFFFF">
                    <a:alpha val="0"/>
                  </a:srgbClr>
                </a:clrTo>
              </a:clrChange>
            </a:blip>
            <a:srcRect/>
            <a:stretch>
              <a:fillRect/>
            </a:stretch>
          </p:blipFill>
          <p:spPr bwMode="auto">
            <a:xfrm>
              <a:off x="617501" y="1242996"/>
              <a:ext cx="8001000" cy="3657600"/>
            </a:xfrm>
            <a:prstGeom prst="rect">
              <a:avLst/>
            </a:prstGeom>
            <a:noFill/>
            <a:ln w="9525">
              <a:noFill/>
              <a:miter lim="800000"/>
              <a:headEnd/>
              <a:tailEnd/>
            </a:ln>
          </p:spPr>
        </p:pic>
      </p:grpSp>
      <p:sp>
        <p:nvSpPr>
          <p:cNvPr id="40" name="矩形 4"/>
          <p:cNvSpPr>
            <a:spLocks noChangeArrowheads="1"/>
          </p:cNvSpPr>
          <p:nvPr/>
        </p:nvSpPr>
        <p:spPr bwMode="auto">
          <a:xfrm>
            <a:off x="6475417" y="4529144"/>
            <a:ext cx="4832343" cy="2009061"/>
          </a:xfrm>
          <a:prstGeom prst="roundRect">
            <a:avLst/>
          </a:prstGeom>
          <a:solidFill>
            <a:schemeClr val="bg2">
              <a:lumMod val="75000"/>
            </a:schemeClr>
          </a:solidFill>
          <a:ln>
            <a:noFill/>
          </a:ln>
          <a:scene3d>
            <a:camera prst="orthographicFront"/>
            <a:lightRig rig="threePt" dir="t"/>
          </a:scene3d>
          <a:sp3d>
            <a:bevelT/>
          </a:sp3d>
        </p:spPr>
        <p:style>
          <a:lnRef idx="2">
            <a:schemeClr val="dk1"/>
          </a:lnRef>
          <a:fillRef idx="1">
            <a:schemeClr val="lt1"/>
          </a:fillRef>
          <a:effectRef idx="0">
            <a:schemeClr val="dk1"/>
          </a:effectRef>
          <a:fontRef idx="minor">
            <a:schemeClr val="dk1"/>
          </a:fontRef>
        </p:style>
        <p:txBody>
          <a:bodyPr>
            <a:spAutoFit/>
          </a:bodyPr>
          <a:lstStyle/>
          <a:p>
            <a:pPr defTabSz="914400" fontAlgn="auto">
              <a:spcBef>
                <a:spcPts val="0"/>
              </a:spcBef>
              <a:spcAft>
                <a:spcPts val="0"/>
              </a:spcAft>
              <a:defRPr/>
            </a:pPr>
            <a:r>
              <a:rPr lang="zh-CN" altLang="en-US" sz="2800" dirty="0">
                <a:solidFill>
                  <a:schemeClr val="tx1"/>
                </a:solidFill>
                <a:latin typeface="隶书" pitchFamily="49" charset="-122"/>
                <a:ea typeface="隶书" pitchFamily="49" charset="-122"/>
              </a:rPr>
              <a:t>   </a:t>
            </a:r>
            <a:r>
              <a:rPr lang="en-US" altLang="zh-CN" sz="2800" dirty="0">
                <a:solidFill>
                  <a:schemeClr val="tx1"/>
                </a:solidFill>
                <a:latin typeface="隶书" pitchFamily="49" charset="-122"/>
                <a:ea typeface="隶书" pitchFamily="49" charset="-122"/>
              </a:rPr>
              <a:t>“</a:t>
            </a:r>
            <a:r>
              <a:rPr lang="zh-CN" altLang="en-US" sz="2800" dirty="0">
                <a:solidFill>
                  <a:schemeClr val="tx1"/>
                </a:solidFill>
                <a:latin typeface="隶书" pitchFamily="49" charset="-122"/>
                <a:ea typeface="隶书" pitchFamily="49" charset="-122"/>
              </a:rPr>
              <a:t>日本中古之制度，人皆以为多系日本自创，然一检唐史，则知多模仿唐制</a:t>
            </a:r>
            <a:r>
              <a:rPr lang="zh-CN" altLang="en-US" sz="2800" dirty="0">
                <a:solidFill>
                  <a:schemeClr val="tx1"/>
                </a:solidFill>
                <a:latin typeface="隶书" pitchFamily="49" charset="-122"/>
                <a:ea typeface="隶书" pitchFamily="49" charset="-122"/>
              </a:rPr>
              <a:t>。</a:t>
            </a:r>
            <a:endParaRPr lang="en-US" altLang="zh-CN" sz="2800" dirty="0">
              <a:solidFill>
                <a:schemeClr val="tx1"/>
              </a:solidFill>
              <a:latin typeface="隶书" pitchFamily="49" charset="-122"/>
              <a:ea typeface="隶书" pitchFamily="49" charset="-122"/>
            </a:endParaRPr>
          </a:p>
          <a:p>
            <a:pPr defTabSz="914400" fontAlgn="auto">
              <a:spcBef>
                <a:spcPts val="0"/>
              </a:spcBef>
              <a:spcAft>
                <a:spcPts val="0"/>
              </a:spcAft>
              <a:defRPr/>
            </a:pPr>
            <a:r>
              <a:rPr lang="en-US" altLang="zh-CN" sz="2800" dirty="0">
                <a:solidFill>
                  <a:schemeClr val="tx1"/>
                </a:solidFill>
                <a:latin typeface="隶书" pitchFamily="49" charset="-122"/>
                <a:ea typeface="隶书" pitchFamily="49" charset="-122"/>
              </a:rPr>
              <a:t>——</a:t>
            </a:r>
            <a:r>
              <a:rPr lang="zh-CN" altLang="en-US" sz="2800" dirty="0">
                <a:solidFill>
                  <a:schemeClr val="tx1"/>
                </a:solidFill>
                <a:latin typeface="隶书" pitchFamily="49" charset="-122"/>
                <a:ea typeface="隶书" pitchFamily="49" charset="-122"/>
              </a:rPr>
              <a:t>木宫泰彦</a:t>
            </a:r>
            <a:r>
              <a:rPr lang="en-US" altLang="zh-CN" sz="2800" dirty="0">
                <a:solidFill>
                  <a:schemeClr val="tx1"/>
                </a:solidFill>
                <a:latin typeface="隶书" pitchFamily="49" charset="-122"/>
                <a:ea typeface="隶书" pitchFamily="49" charset="-122"/>
              </a:rPr>
              <a:t>《</a:t>
            </a:r>
            <a:r>
              <a:rPr lang="zh-CN" altLang="en-US" sz="2800" dirty="0">
                <a:solidFill>
                  <a:schemeClr val="tx1"/>
                </a:solidFill>
                <a:latin typeface="隶书" pitchFamily="49" charset="-122"/>
                <a:ea typeface="隶书" pitchFamily="49" charset="-122"/>
              </a:rPr>
              <a:t>中日交通史</a:t>
            </a:r>
            <a:r>
              <a:rPr lang="en-US" altLang="zh-CN" sz="2800" dirty="0">
                <a:solidFill>
                  <a:schemeClr val="tx1"/>
                </a:solidFill>
                <a:latin typeface="隶书" pitchFamily="49" charset="-122"/>
                <a:ea typeface="隶书" pitchFamily="49" charset="-122"/>
              </a:rPr>
              <a:t>》</a:t>
            </a:r>
            <a:endParaRPr lang="zh-CN" altLang="en-US" sz="2800" dirty="0">
              <a:solidFill>
                <a:schemeClr val="tx1"/>
              </a:solidFill>
              <a:latin typeface="隶书" pitchFamily="49" charset="-122"/>
              <a:ea typeface="隶书" pitchFamily="49" charset="-122"/>
            </a:endParaRP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ssolv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dissolv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down)">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xit" presetSubtype="16" fill="hold" nodeType="clickEffect">
                                  <p:stCondLst>
                                    <p:cond delay="0"/>
                                  </p:stCondLst>
                                  <p:childTnLst>
                                    <p:animEffect transition="out" filter="box(in)">
                                      <p:cBhvr>
                                        <p:cTn id="21" dur="500"/>
                                        <p:tgtEl>
                                          <p:spTgt spid="33"/>
                                        </p:tgtEl>
                                      </p:cBhvr>
                                    </p:animEffect>
                                    <p:set>
                                      <p:cBhvr>
                                        <p:cTn id="22" dur="1" fill="hold">
                                          <p:stCondLst>
                                            <p:cond delay="499"/>
                                          </p:stCondLst>
                                        </p:cTn>
                                        <p:tgtEl>
                                          <p:spTgt spid="3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dissolve">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dissolve">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down)">
                                      <p:cBhvr>
                                        <p:cTn id="37" dur="5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xit" presetSubtype="16" fill="hold" nodeType="clickEffect">
                                  <p:stCondLst>
                                    <p:cond delay="0"/>
                                  </p:stCondLst>
                                  <p:childTnLst>
                                    <p:animEffect transition="out" filter="box(in)">
                                      <p:cBhvr>
                                        <p:cTn id="41" dur="500"/>
                                        <p:tgtEl>
                                          <p:spTgt spid="31"/>
                                        </p:tgtEl>
                                      </p:cBhvr>
                                    </p:animEffect>
                                    <p:set>
                                      <p:cBhvr>
                                        <p:cTn id="42" dur="1" fill="hold">
                                          <p:stCondLst>
                                            <p:cond delay="499"/>
                                          </p:stCondLst>
                                        </p:cTn>
                                        <p:tgtEl>
                                          <p:spTgt spid="3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dissolve">
                                      <p:cBhvr>
                                        <p:cTn id="47" dur="50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xit" presetSubtype="16" fill="hold" nodeType="clickEffect">
                                  <p:stCondLst>
                                    <p:cond delay="0"/>
                                  </p:stCondLst>
                                  <p:childTnLst>
                                    <p:animEffect transition="out" filter="box(in)">
                                      <p:cBhvr>
                                        <p:cTn id="56" dur="500"/>
                                        <p:tgtEl>
                                          <p:spTgt spid="32"/>
                                        </p:tgtEl>
                                      </p:cBhvr>
                                    </p:animEffect>
                                    <p:set>
                                      <p:cBhvr>
                                        <p:cTn id="57" dur="1" fill="hold">
                                          <p:stCondLst>
                                            <p:cond delay="499"/>
                                          </p:stCondLst>
                                        </p:cTn>
                                        <p:tgtEl>
                                          <p:spTgt spid="32"/>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dissolve">
                                      <p:cBhvr>
                                        <p:cTn id="62" dur="500"/>
                                        <p:tgtEl>
                                          <p:spTgt spid="2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left)">
                                      <p:cBhvr>
                                        <p:cTn id="67" dur="500"/>
                                        <p:tgtEl>
                                          <p:spTgt spid="34"/>
                                        </p:tgtEl>
                                      </p:cBhvr>
                                    </p:animEffect>
                                  </p:childTnLst>
                                </p:cTn>
                              </p:par>
                            </p:childTnLst>
                          </p:cTn>
                        </p:par>
                      </p:childTnLst>
                    </p:cTn>
                  </p:par>
                  <p:par>
                    <p:cTn id="68" fill="hold">
                      <p:stCondLst>
                        <p:cond delay="indefinite"/>
                      </p:stCondLst>
                      <p:childTnLst>
                        <p:par>
                          <p:cTn id="69" fill="hold">
                            <p:stCondLst>
                              <p:cond delay="0"/>
                            </p:stCondLst>
                            <p:childTnLst>
                              <p:par>
                                <p:cTn id="70" presetID="4" presetClass="exit" presetSubtype="16" fill="hold" nodeType="clickEffect">
                                  <p:stCondLst>
                                    <p:cond delay="0"/>
                                  </p:stCondLst>
                                  <p:childTnLst>
                                    <p:animEffect transition="out" filter="box(in)">
                                      <p:cBhvr>
                                        <p:cTn id="71" dur="500"/>
                                        <p:tgtEl>
                                          <p:spTgt spid="34"/>
                                        </p:tgtEl>
                                      </p:cBhvr>
                                    </p:animEffect>
                                    <p:set>
                                      <p:cBhvr>
                                        <p:cTn id="72" dur="1" fill="hold">
                                          <p:stCondLst>
                                            <p:cond delay="499"/>
                                          </p:stCondLst>
                                        </p:cTn>
                                        <p:tgtEl>
                                          <p:spTgt spid="34"/>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nodeType="click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dissolve">
                                      <p:cBhvr>
                                        <p:cTn id="77" dur="500"/>
                                        <p:tgtEl>
                                          <p:spTgt spid="38"/>
                                        </p:tgtEl>
                                      </p:cBhvr>
                                    </p:animEffec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nodeType="click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dissolve">
                                      <p:cBhvr>
                                        <p:cTn id="82" dur="500"/>
                                        <p:tgtEl>
                                          <p:spTgt spid="39"/>
                                        </p:tgtEl>
                                      </p:cBhvr>
                                    </p:animEffect>
                                  </p:childTnLst>
                                </p:cTn>
                              </p:par>
                            </p:childTnLst>
                          </p:cTn>
                        </p:par>
                      </p:childTnLst>
                    </p:cTn>
                  </p:par>
                  <p:par>
                    <p:cTn id="83" fill="hold">
                      <p:stCondLst>
                        <p:cond delay="indefinite"/>
                      </p:stCondLst>
                      <p:childTnLst>
                        <p:par>
                          <p:cTn id="84" fill="hold">
                            <p:stCondLst>
                              <p:cond delay="0"/>
                            </p:stCondLst>
                            <p:childTnLst>
                              <p:par>
                                <p:cTn id="85" presetID="4" presetClass="exit" presetSubtype="16" fill="hold" nodeType="clickEffect">
                                  <p:stCondLst>
                                    <p:cond delay="0"/>
                                  </p:stCondLst>
                                  <p:childTnLst>
                                    <p:animEffect transition="out" filter="box(in)">
                                      <p:cBhvr>
                                        <p:cTn id="86" dur="500"/>
                                        <p:tgtEl>
                                          <p:spTgt spid="38"/>
                                        </p:tgtEl>
                                      </p:cBhvr>
                                    </p:animEffect>
                                    <p:set>
                                      <p:cBhvr>
                                        <p:cTn id="87" dur="1" fill="hold">
                                          <p:stCondLst>
                                            <p:cond delay="499"/>
                                          </p:stCondLst>
                                        </p:cTn>
                                        <p:tgtEl>
                                          <p:spTgt spid="38"/>
                                        </p:tgtEl>
                                        <p:attrNameLst>
                                          <p:attrName>style.visibility</p:attrName>
                                        </p:attrNameLst>
                                      </p:cBhvr>
                                      <p:to>
                                        <p:strVal val="hidden"/>
                                      </p:to>
                                    </p:set>
                                  </p:childTnLst>
                                </p:cTn>
                              </p:par>
                              <p:par>
                                <p:cTn id="88" presetID="4" presetClass="exit" presetSubtype="16" fill="hold" nodeType="withEffect">
                                  <p:stCondLst>
                                    <p:cond delay="0"/>
                                  </p:stCondLst>
                                  <p:childTnLst>
                                    <p:animEffect transition="out" filter="box(in)">
                                      <p:cBhvr>
                                        <p:cTn id="89" dur="500"/>
                                        <p:tgtEl>
                                          <p:spTgt spid="39"/>
                                        </p:tgtEl>
                                      </p:cBhvr>
                                    </p:animEffect>
                                    <p:set>
                                      <p:cBhvr>
                                        <p:cTn id="90" dur="1" fill="hold">
                                          <p:stCondLst>
                                            <p:cond delay="499"/>
                                          </p:stCondLst>
                                        </p:cTn>
                                        <p:tgtEl>
                                          <p:spTgt spid="39"/>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9" presetClass="entr" presetSubtype="0" fill="hold" nodeType="click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dissolve">
                                      <p:cBhvr>
                                        <p:cTn id="95" dur="500"/>
                                        <p:tgtEl>
                                          <p:spTgt spid="46"/>
                                        </p:tgtEl>
                                      </p:cBhvr>
                                    </p:animEffect>
                                  </p:childTnLst>
                                </p:cTn>
                              </p:par>
                            </p:childTnLst>
                          </p:cTn>
                        </p:par>
                      </p:childTnLst>
                    </p:cTn>
                  </p:par>
                  <p:par>
                    <p:cTn id="96" fill="hold">
                      <p:stCondLst>
                        <p:cond delay="indefinite"/>
                      </p:stCondLst>
                      <p:childTnLst>
                        <p:par>
                          <p:cTn id="97" fill="hold">
                            <p:stCondLst>
                              <p:cond delay="0"/>
                            </p:stCondLst>
                            <p:childTnLst>
                              <p:par>
                                <p:cTn id="98" presetID="4" presetClass="exit" presetSubtype="16" fill="hold" nodeType="clickEffect">
                                  <p:stCondLst>
                                    <p:cond delay="0"/>
                                  </p:stCondLst>
                                  <p:childTnLst>
                                    <p:animEffect transition="out" filter="box(in)">
                                      <p:cBhvr>
                                        <p:cTn id="99" dur="500"/>
                                        <p:tgtEl>
                                          <p:spTgt spid="46"/>
                                        </p:tgtEl>
                                      </p:cBhvr>
                                    </p:animEffect>
                                    <p:set>
                                      <p:cBhvr>
                                        <p:cTn id="100" dur="1" fill="hold">
                                          <p:stCondLst>
                                            <p:cond delay="499"/>
                                          </p:stCondLst>
                                        </p:cTn>
                                        <p:tgtEl>
                                          <p:spTgt spid="46"/>
                                        </p:tgtEl>
                                        <p:attrNameLst>
                                          <p:attrName>style.visibility</p:attrName>
                                        </p:attrNameLst>
                                      </p:cBhvr>
                                      <p:to>
                                        <p:strVal val="hidden"/>
                                      </p:to>
                                    </p:set>
                                  </p:childTnLst>
                                </p:cTn>
                              </p:par>
                            </p:childTnLst>
                          </p:cTn>
                        </p:par>
                      </p:childTnLst>
                    </p:cTn>
                  </p:par>
                  <p:par>
                    <p:cTn id="101" fill="hold">
                      <p:stCondLst>
                        <p:cond delay="indefinite"/>
                      </p:stCondLst>
                      <p:childTnLst>
                        <p:par>
                          <p:cTn id="102" fill="hold">
                            <p:stCondLst>
                              <p:cond delay="0"/>
                            </p:stCondLst>
                            <p:childTnLst>
                              <p:par>
                                <p:cTn id="103" presetID="6" presetClass="entr" presetSubtype="16" fill="hold" nodeType="clickEffect">
                                  <p:stCondLst>
                                    <p:cond delay="0"/>
                                  </p:stCondLst>
                                  <p:childTnLst>
                                    <p:set>
                                      <p:cBhvr>
                                        <p:cTn id="104" dur="1" fill="hold">
                                          <p:stCondLst>
                                            <p:cond delay="0"/>
                                          </p:stCondLst>
                                        </p:cTn>
                                        <p:tgtEl>
                                          <p:spTgt spid="40"/>
                                        </p:tgtEl>
                                        <p:attrNameLst>
                                          <p:attrName>style.visibility</p:attrName>
                                        </p:attrNameLst>
                                      </p:cBhvr>
                                      <p:to>
                                        <p:strVal val="visible"/>
                                      </p:to>
                                    </p:set>
                                    <p:animEffect transition="in" filter="circle(in)">
                                      <p:cBhvr>
                                        <p:cTn id="105" dur="1000"/>
                                        <p:tgtEl>
                                          <p:spTgt spid="40"/>
                                        </p:tgtEl>
                                      </p:cBhvr>
                                    </p:animEffect>
                                  </p:childTnLst>
                                </p:cTn>
                              </p:par>
                            </p:childTnLst>
                          </p:cTn>
                        </p:par>
                      </p:childTnLst>
                    </p:cTn>
                  </p:par>
                  <p:par>
                    <p:cTn id="106" fill="hold">
                      <p:stCondLst>
                        <p:cond delay="indefinite"/>
                      </p:stCondLst>
                      <p:childTnLst>
                        <p:par>
                          <p:cTn id="107" fill="hold">
                            <p:stCondLst>
                              <p:cond delay="0"/>
                            </p:stCondLst>
                            <p:childTnLst>
                              <p:par>
                                <p:cTn id="108" presetID="4" presetClass="exit" presetSubtype="16" fill="hold" nodeType="clickEffect">
                                  <p:stCondLst>
                                    <p:cond delay="0"/>
                                  </p:stCondLst>
                                  <p:childTnLst>
                                    <p:animEffect transition="out" filter="box(in)">
                                      <p:cBhvr>
                                        <p:cTn id="109" dur="500"/>
                                        <p:tgtEl>
                                          <p:spTgt spid="40"/>
                                        </p:tgtEl>
                                      </p:cBhvr>
                                    </p:animEffect>
                                    <p:set>
                                      <p:cBhvr>
                                        <p:cTn id="110"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3" cstate="print">
            <a:extLst>
              <a:ext uri="{28A0092B-C50C-407E-A947-70E740481C1C}"/>
            </a:extLst>
          </a:blip>
          <a:srcRect l="24814" r="13974" b="25049"/>
          <a:stretch/>
        </p:blipFill>
        <p:spPr>
          <a:xfrm>
            <a:off x="331749" y="3386136"/>
            <a:ext cx="5501241" cy="3429024"/>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30" name="图片 29" descr="1.jpg"/>
          <p:cNvPicPr>
            <a:picLocks noChangeAspect="1"/>
          </p:cNvPicPr>
          <p:nvPr/>
        </p:nvPicPr>
        <p:blipFill>
          <a:blip r:embed="rId4"/>
          <a:stretch>
            <a:fillRect/>
          </a:stretch>
        </p:blipFill>
        <p:spPr>
          <a:xfrm>
            <a:off x="6261100" y="742950"/>
            <a:ext cx="5260975" cy="6475413"/>
          </a:xfrm>
          <a:prstGeom prst="rect">
            <a:avLst/>
          </a:prstGeom>
          <a:ln>
            <a:noFill/>
          </a:ln>
          <a:effectLst>
            <a:outerShdw blurRad="190500" algn="tl" rotWithShape="0">
              <a:srgbClr val="000000">
                <a:alpha val="70000"/>
              </a:srgbClr>
            </a:outerShdw>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069848">
              <a:defRPr/>
            </a:pPr>
            <a:endParaRPr lang="zh-CN" altLang="en-US" dirty="0">
              <a:ln>
                <a:solidFill>
                  <a:srgbClr val="660033"/>
                </a:solidFill>
              </a:ln>
            </a:endParaRPr>
          </a:p>
        </p:txBody>
      </p:sp>
      <p:cxnSp>
        <p:nvCxnSpPr>
          <p:cNvPr id="57" name="直接连接符 56"/>
          <p:cNvCxnSpPr/>
          <p:nvPr/>
        </p:nvCxnSpPr>
        <p:spPr>
          <a:xfrm>
            <a:off x="954088" y="260350"/>
            <a:ext cx="0" cy="261938"/>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47118" name="文本框 5"/>
          <p:cNvSpPr txBox="1">
            <a:spLocks noChangeArrowheads="1"/>
          </p:cNvSpPr>
          <p:nvPr/>
        </p:nvSpPr>
        <p:spPr bwMode="auto">
          <a:xfrm>
            <a:off x="960438" y="147638"/>
            <a:ext cx="3063875" cy="461962"/>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人教版九年级上册</a:t>
            </a:r>
          </a:p>
        </p:txBody>
      </p:sp>
      <p:sp>
        <p:nvSpPr>
          <p:cNvPr id="78" name="文本框 6"/>
          <p:cNvSpPr txBox="1"/>
          <p:nvPr/>
        </p:nvSpPr>
        <p:spPr>
          <a:xfrm>
            <a:off x="4332288" y="138113"/>
            <a:ext cx="3214687" cy="461962"/>
          </a:xfrm>
          <a:prstGeom prst="rect">
            <a:avLst/>
          </a:prstGeom>
          <a:noFill/>
        </p:spPr>
        <p:txBody>
          <a:bodyPr>
            <a:spAutoFit/>
          </a:bodyPr>
          <a:lstStyle/>
          <a:p>
            <a:pPr defTabSz="1069848"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2" name="矩形 21"/>
          <p:cNvSpPr/>
          <p:nvPr/>
        </p:nvSpPr>
        <p:spPr>
          <a:xfrm>
            <a:off x="898525" y="944563"/>
            <a:ext cx="1004888" cy="584200"/>
          </a:xfrm>
          <a:prstGeom prst="rect">
            <a:avLst/>
          </a:prstGeom>
        </p:spPr>
        <p:txBody>
          <a:bodyPr wrap="none">
            <a:spAutoFit/>
          </a:bodyPr>
          <a:lstStyle/>
          <a:p>
            <a:pPr defTabSz="1069848" fontAlgn="auto">
              <a:spcBef>
                <a:spcPts val="0"/>
              </a:spcBef>
              <a:spcAft>
                <a:spcPts val="0"/>
              </a:spcAft>
              <a:defRPr/>
            </a:pPr>
            <a:r>
              <a:rPr lang="zh-CN" altLang="en-US" sz="3200" dirty="0">
                <a:effectLst>
                  <a:outerShdw blurRad="38100" dist="38100" dir="2700000" algn="tl">
                    <a:srgbClr val="000000">
                      <a:alpha val="43137"/>
                    </a:srgbClr>
                  </a:outerShdw>
                </a:effectLst>
                <a:latin typeface="华文隶书" pitchFamily="2" charset="-122"/>
                <a:ea typeface="华文隶书" pitchFamily="2" charset="-122"/>
              </a:rPr>
              <a:t>影响</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sp>
        <p:nvSpPr>
          <p:cNvPr id="29" name="TextBox 28"/>
          <p:cNvSpPr txBox="1">
            <a:spLocks noChangeArrowheads="1"/>
          </p:cNvSpPr>
          <p:nvPr/>
        </p:nvSpPr>
        <p:spPr bwMode="auto">
          <a:xfrm>
            <a:off x="331788" y="1885950"/>
            <a:ext cx="5715000" cy="1754188"/>
          </a:xfrm>
          <a:prstGeom prst="rect">
            <a:avLst/>
          </a:prstGeom>
          <a:noFill/>
          <a:ln w="9525">
            <a:noFill/>
            <a:miter lim="800000"/>
            <a:headEnd/>
            <a:tailEnd/>
          </a:ln>
        </p:spPr>
        <p:txBody>
          <a:bodyPr>
            <a:spAutoFit/>
          </a:bodyPr>
          <a:lstStyle/>
          <a:p>
            <a:r>
              <a:rPr lang="zh-CN" altLang="en-US" sz="3600">
                <a:latin typeface="华文新魏" pitchFamily="2" charset="-122"/>
                <a:ea typeface="华文新魏" pitchFamily="2" charset="-122"/>
              </a:rPr>
              <a:t>大化改新使日本发展成为一个</a:t>
            </a:r>
            <a:r>
              <a:rPr lang="zh-CN" altLang="en-US" sz="3600">
                <a:solidFill>
                  <a:srgbClr val="C00000"/>
                </a:solidFill>
                <a:latin typeface="华文新魏" pitchFamily="2" charset="-122"/>
                <a:ea typeface="华文新魏" pitchFamily="2" charset="-122"/>
              </a:rPr>
              <a:t>中央集权制</a:t>
            </a:r>
            <a:r>
              <a:rPr lang="zh-CN" altLang="en-US" sz="3600">
                <a:latin typeface="华文新魏" pitchFamily="2" charset="-122"/>
                <a:ea typeface="华文新魏" pitchFamily="2" charset="-122"/>
              </a:rPr>
              <a:t>的</a:t>
            </a:r>
            <a:r>
              <a:rPr lang="zh-CN" altLang="en-US" sz="3600">
                <a:solidFill>
                  <a:srgbClr val="C00000"/>
                </a:solidFill>
                <a:latin typeface="华文新魏" pitchFamily="2" charset="-122"/>
                <a:ea typeface="华文新魏" pitchFamily="2" charset="-122"/>
              </a:rPr>
              <a:t>封建国家</a:t>
            </a:r>
            <a:r>
              <a:rPr lang="zh-CN" altLang="en-US" sz="3600">
                <a:latin typeface="华文新魏" pitchFamily="2" charset="-122"/>
                <a:ea typeface="华文新魏" pitchFamily="2" charset="-122"/>
              </a:rPr>
              <a:t>。</a:t>
            </a:r>
            <a:r>
              <a:rPr lang="en-US" sz="3600">
                <a:latin typeface="华文新魏" pitchFamily="2" charset="-122"/>
                <a:ea typeface="华文新魏" pitchFamily="2" charset="-122"/>
              </a:rPr>
              <a:t> </a:t>
            </a:r>
            <a:endParaRPr lang="zh-CN" altLang="en-US" sz="3600">
              <a:latin typeface="华文新魏" pitchFamily="2" charset="-122"/>
              <a:ea typeface="华文新魏" pitchFamily="2" charset="-122"/>
            </a:endParaRPr>
          </a:p>
          <a:p>
            <a:endParaRPr lang="zh-CN" altLang="en-US" sz="3600">
              <a:latin typeface="华文新魏" pitchFamily="2" charset="-122"/>
              <a:ea typeface="华文新魏" pitchFamily="2" charset="-122"/>
            </a:endParaRPr>
          </a:p>
        </p:txBody>
      </p:sp>
      <p:pic>
        <p:nvPicPr>
          <p:cNvPr id="33" name="图片 32" descr="tooopen_sy_196693644721.jpg"/>
          <p:cNvPicPr>
            <a:picLocks noChangeAspect="1"/>
          </p:cNvPicPr>
          <p:nvPr/>
        </p:nvPicPr>
        <p:blipFill>
          <a:blip r:embed="rId5" cstate="print">
            <a:clrChange>
              <a:clrFrom>
                <a:srgbClr val="F6F6F8"/>
              </a:clrFrom>
              <a:clrTo>
                <a:srgbClr val="F6F6F8">
                  <a:alpha val="0"/>
                </a:srgbClr>
              </a:clrTo>
            </a:clrChange>
            <a:duotone>
              <a:schemeClr val="bg2">
                <a:shade val="45000"/>
                <a:satMod val="135000"/>
              </a:schemeClr>
              <a:prstClr val="white"/>
            </a:duotone>
          </a:blip>
          <a:srcRect t="63889"/>
          <a:stretch>
            <a:fillRect/>
          </a:stretch>
        </p:blipFill>
        <p:spPr>
          <a:xfrm>
            <a:off x="331750" y="5029210"/>
            <a:ext cx="5500726" cy="1814500"/>
          </a:xfrm>
          <a:prstGeom prst="roundRect">
            <a:avLst/>
          </a:prstGeom>
        </p:spPr>
      </p:pic>
      <p:sp>
        <p:nvSpPr>
          <p:cNvPr id="31" name="Text Box 5"/>
          <p:cNvSpPr txBox="1">
            <a:spLocks noChangeArrowheads="1"/>
          </p:cNvSpPr>
          <p:nvPr/>
        </p:nvSpPr>
        <p:spPr bwMode="auto">
          <a:xfrm>
            <a:off x="474663" y="3386138"/>
            <a:ext cx="5357812" cy="3108325"/>
          </a:xfrm>
          <a:prstGeom prst="rect">
            <a:avLst/>
          </a:prstGeom>
          <a:noFill/>
          <a:ln w="9525">
            <a:noFill/>
            <a:miter lim="800000"/>
            <a:headEnd/>
            <a:tailEnd/>
          </a:ln>
        </p:spPr>
        <p:txBody>
          <a:bodyPr>
            <a:spAutoFit/>
          </a:bodyPr>
          <a:lstStyle/>
          <a:p>
            <a:pPr>
              <a:spcBef>
                <a:spcPct val="50000"/>
              </a:spcBef>
            </a:pPr>
            <a:r>
              <a:rPr kumimoji="1" lang="zh-CN" altLang="en-US" sz="2800">
                <a:latin typeface="华文新魏" pitchFamily="2" charset="-122"/>
                <a:ea typeface="华文新魏" pitchFamily="2" charset="-122"/>
              </a:rPr>
              <a:t>大化改新是一场古代日本以学习和模仿古代中国隋唐的经济和政治制度为主要内容的改革。打击了奴隶主贵族势力，形成了以天皇为首的中央集权国家，使日本社会环境稳定，社会经济得到发展，为以后繁荣奠定了基础。</a:t>
            </a: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dissolv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dissolve">
                                      <p:cBhvr>
                                        <p:cTn id="12" dur="500"/>
                                        <p:tgtEl>
                                          <p:spTgt spid="32"/>
                                        </p:tgtEl>
                                      </p:cBhvr>
                                    </p:animEffect>
                                  </p:childTnLst>
                                </p:cTn>
                              </p:par>
                              <p:par>
                                <p:cTn id="13" presetID="9" presetClass="entr" presetSubtype="0"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dissolve">
                                      <p:cBhvr>
                                        <p:cTn id="15" dur="500"/>
                                        <p:tgtEl>
                                          <p:spTgt spid="33"/>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dissolve">
                                      <p:cBhvr>
                                        <p:cTn id="1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p:cNvPicPr>
            <a:picLocks noChangeAspect="1"/>
          </p:cNvPicPr>
          <p:nvPr/>
        </p:nvPicPr>
        <p:blipFill rotWithShape="1">
          <a:blip r:embed="rId3" cstate="print">
            <a:extLst>
              <a:ext uri="{28A0092B-C50C-407E-A947-70E740481C1C}"/>
            </a:extLst>
          </a:blip>
          <a:srcRect l="24814" r="13974" b="25049"/>
          <a:stretch/>
        </p:blipFill>
        <p:spPr>
          <a:xfrm>
            <a:off x="7975615" y="4171954"/>
            <a:ext cx="3071834" cy="2928958"/>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54" name="图片 53"/>
          <p:cNvPicPr>
            <a:picLocks noChangeAspect="1"/>
          </p:cNvPicPr>
          <p:nvPr/>
        </p:nvPicPr>
        <p:blipFill rotWithShape="1">
          <a:blip r:embed="rId3" cstate="print">
            <a:extLst>
              <a:ext uri="{28A0092B-C50C-407E-A947-70E740481C1C}"/>
            </a:extLst>
          </a:blip>
          <a:srcRect l="24814" r="13974" b="25049"/>
          <a:stretch/>
        </p:blipFill>
        <p:spPr>
          <a:xfrm>
            <a:off x="4332277" y="4171954"/>
            <a:ext cx="3500462" cy="2928958"/>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53" name="图片 52"/>
          <p:cNvPicPr>
            <a:picLocks noChangeAspect="1"/>
          </p:cNvPicPr>
          <p:nvPr/>
        </p:nvPicPr>
        <p:blipFill rotWithShape="1">
          <a:blip r:embed="rId3" cstate="print">
            <a:extLst>
              <a:ext uri="{28A0092B-C50C-407E-A947-70E740481C1C}"/>
            </a:extLst>
          </a:blip>
          <a:srcRect l="24814" r="13974" b="25049"/>
          <a:stretch/>
        </p:blipFill>
        <p:spPr>
          <a:xfrm>
            <a:off x="8047053" y="1100120"/>
            <a:ext cx="3000396" cy="2928958"/>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49" name="图片 48"/>
          <p:cNvPicPr>
            <a:picLocks noChangeAspect="1"/>
          </p:cNvPicPr>
          <p:nvPr/>
        </p:nvPicPr>
        <p:blipFill rotWithShape="1">
          <a:blip r:embed="rId3" cstate="print">
            <a:extLst>
              <a:ext uri="{28A0092B-C50C-407E-A947-70E740481C1C}"/>
            </a:extLst>
          </a:blip>
          <a:srcRect l="24814" r="13974" b="25049"/>
          <a:stretch/>
        </p:blipFill>
        <p:spPr>
          <a:xfrm>
            <a:off x="4332277" y="1100121"/>
            <a:ext cx="3500462" cy="2928958"/>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33" name="图片 32" descr="QQ截图20180911212204.png"/>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8261350" y="4652963"/>
            <a:ext cx="2857500" cy="2019300"/>
          </a:xfrm>
          <a:prstGeom prst="rect">
            <a:avLst/>
          </a:prstGeom>
          <a:noFill/>
          <a:ln w="9525">
            <a:noFill/>
            <a:miter lim="800000"/>
            <a:headEnd/>
            <a:tailEnd/>
          </a:ln>
        </p:spPr>
      </p:pic>
      <p:pic>
        <p:nvPicPr>
          <p:cNvPr id="31" name="图片 30" descr="QQ截图20180911212013.png"/>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5046663" y="4403725"/>
            <a:ext cx="2571750" cy="2197100"/>
          </a:xfrm>
          <a:prstGeom prst="rect">
            <a:avLst/>
          </a:prstGeom>
          <a:noFill/>
          <a:ln w="9525">
            <a:noFill/>
            <a:miter lim="800000"/>
            <a:headEnd/>
            <a:tailEnd/>
          </a:ln>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069848">
              <a:defRPr/>
            </a:pPr>
            <a:endParaRPr lang="zh-CN" altLang="en-US" dirty="0">
              <a:ln>
                <a:solidFill>
                  <a:srgbClr val="660033"/>
                </a:solidFill>
              </a:ln>
            </a:endParaRPr>
          </a:p>
        </p:txBody>
      </p:sp>
      <p:cxnSp>
        <p:nvCxnSpPr>
          <p:cNvPr id="57" name="直接连接符 56"/>
          <p:cNvCxnSpPr/>
          <p:nvPr/>
        </p:nvCxnSpPr>
        <p:spPr>
          <a:xfrm>
            <a:off x="954088" y="260350"/>
            <a:ext cx="0" cy="261938"/>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49170" name="文本框 5"/>
          <p:cNvSpPr txBox="1">
            <a:spLocks noChangeArrowheads="1"/>
          </p:cNvSpPr>
          <p:nvPr/>
        </p:nvSpPr>
        <p:spPr bwMode="auto">
          <a:xfrm>
            <a:off x="960438" y="147638"/>
            <a:ext cx="3063875" cy="461962"/>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人教版九年级上册</a:t>
            </a:r>
          </a:p>
        </p:txBody>
      </p:sp>
      <p:sp>
        <p:nvSpPr>
          <p:cNvPr id="78" name="文本框 6"/>
          <p:cNvSpPr txBox="1"/>
          <p:nvPr/>
        </p:nvSpPr>
        <p:spPr>
          <a:xfrm>
            <a:off x="4332288" y="138113"/>
            <a:ext cx="3214687" cy="461962"/>
          </a:xfrm>
          <a:prstGeom prst="rect">
            <a:avLst/>
          </a:prstGeom>
          <a:noFill/>
        </p:spPr>
        <p:txBody>
          <a:bodyPr>
            <a:spAutoFit/>
          </a:bodyPr>
          <a:lstStyle/>
          <a:p>
            <a:pPr defTabSz="1069848"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2" name="矩形 21"/>
          <p:cNvSpPr/>
          <p:nvPr/>
        </p:nvSpPr>
        <p:spPr>
          <a:xfrm>
            <a:off x="898525" y="944563"/>
            <a:ext cx="1825625" cy="584200"/>
          </a:xfrm>
          <a:prstGeom prst="rect">
            <a:avLst/>
          </a:prstGeom>
        </p:spPr>
        <p:txBody>
          <a:bodyPr wrap="none">
            <a:spAutoFit/>
          </a:bodyPr>
          <a:lstStyle/>
          <a:p>
            <a:pPr defTabSz="1069848" fontAlgn="auto">
              <a:spcBef>
                <a:spcPts val="0"/>
              </a:spcBef>
              <a:spcAft>
                <a:spcPts val="0"/>
              </a:spcAft>
              <a:defRPr/>
            </a:pPr>
            <a:r>
              <a:rPr lang="zh-CN" altLang="en-US" sz="3200" dirty="0">
                <a:effectLst>
                  <a:outerShdw blurRad="38100" dist="38100" dir="2700000" algn="tl">
                    <a:srgbClr val="000000">
                      <a:alpha val="43137"/>
                    </a:srgbClr>
                  </a:outerShdw>
                </a:effectLst>
                <a:latin typeface="华文隶书" pitchFamily="2" charset="-122"/>
                <a:ea typeface="华文隶书" pitchFamily="2" charset="-122"/>
              </a:rPr>
              <a:t>庄园形成</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sp>
        <p:nvSpPr>
          <p:cNvPr id="23" name="TextBox 22"/>
          <p:cNvSpPr txBox="1">
            <a:spLocks noChangeArrowheads="1"/>
          </p:cNvSpPr>
          <p:nvPr/>
        </p:nvSpPr>
        <p:spPr bwMode="auto">
          <a:xfrm>
            <a:off x="188913" y="1692275"/>
            <a:ext cx="3786187" cy="6000750"/>
          </a:xfrm>
          <a:prstGeom prst="rect">
            <a:avLst/>
          </a:prstGeom>
          <a:noFill/>
          <a:ln w="9525">
            <a:noFill/>
            <a:miter lim="800000"/>
            <a:headEnd/>
            <a:tailEnd/>
          </a:ln>
        </p:spPr>
        <p:txBody>
          <a:bodyPr>
            <a:spAutoFit/>
          </a:bodyPr>
          <a:lstStyle/>
          <a:p>
            <a:r>
              <a:rPr lang="zh-CN" altLang="en-US" sz="3200">
                <a:latin typeface="华文新魏" pitchFamily="2" charset="-122"/>
                <a:ea typeface="华文新魏" pitchFamily="2" charset="-122"/>
              </a:rPr>
              <a:t>大化改新百余年后，</a:t>
            </a:r>
            <a:r>
              <a:rPr lang="zh-CN" altLang="en-US" sz="3200">
                <a:solidFill>
                  <a:srgbClr val="C00000"/>
                </a:solidFill>
                <a:latin typeface="华文新魏" pitchFamily="2" charset="-122"/>
                <a:ea typeface="华文新魏" pitchFamily="2" charset="-122"/>
              </a:rPr>
              <a:t>土地私有</a:t>
            </a:r>
            <a:r>
              <a:rPr lang="zh-CN" altLang="en-US" sz="3200">
                <a:latin typeface="华文新魏" pitchFamily="2" charset="-122"/>
                <a:ea typeface="华文新魏" pitchFamily="2" charset="-122"/>
              </a:rPr>
              <a:t>与</a:t>
            </a:r>
            <a:r>
              <a:rPr lang="zh-CN" altLang="en-US" sz="3200">
                <a:solidFill>
                  <a:srgbClr val="C00000"/>
                </a:solidFill>
                <a:latin typeface="华文新魏" pitchFamily="2" charset="-122"/>
                <a:ea typeface="华文新魏" pitchFamily="2" charset="-122"/>
              </a:rPr>
              <a:t>土地兼并</a:t>
            </a:r>
            <a:r>
              <a:rPr lang="zh-CN" altLang="en-US" sz="3200">
                <a:latin typeface="华文新魏" pitchFamily="2" charset="-122"/>
                <a:ea typeface="华文新魏" pitchFamily="2" charset="-122"/>
              </a:rPr>
              <a:t>盛行。贵族、豪门、寺院大量购买、兼并土地，</a:t>
            </a:r>
            <a:r>
              <a:rPr lang="zh-CN" altLang="en-US" sz="3200">
                <a:solidFill>
                  <a:srgbClr val="C00000"/>
                </a:solidFill>
                <a:latin typeface="华文新魏" pitchFamily="2" charset="-122"/>
                <a:ea typeface="华文新魏" pitchFamily="2" charset="-122"/>
              </a:rPr>
              <a:t>建立庄园</a:t>
            </a:r>
            <a:r>
              <a:rPr lang="zh-CN" altLang="en-US" sz="3200">
                <a:latin typeface="华文新魏" pitchFamily="2" charset="-122"/>
                <a:ea typeface="华文新魏" pitchFamily="2" charset="-122"/>
              </a:rPr>
              <a:t>。大庄园享有“</a:t>
            </a:r>
            <a:r>
              <a:rPr lang="zh-CN" altLang="en-US" sz="3200">
                <a:solidFill>
                  <a:srgbClr val="C00000"/>
                </a:solidFill>
                <a:latin typeface="华文新魏" pitchFamily="2" charset="-122"/>
                <a:ea typeface="华文新魏" pitchFamily="2" charset="-122"/>
              </a:rPr>
              <a:t>不输不入</a:t>
            </a:r>
            <a:r>
              <a:rPr lang="zh-CN" altLang="en-US" sz="3200">
                <a:latin typeface="华文新魏" pitchFamily="2" charset="-122"/>
                <a:ea typeface="华文新魏" pitchFamily="2" charset="-122"/>
              </a:rPr>
              <a:t>”的特权，既</a:t>
            </a:r>
            <a:r>
              <a:rPr lang="zh-CN" altLang="en-US" sz="3200">
                <a:solidFill>
                  <a:srgbClr val="C00000"/>
                </a:solidFill>
                <a:latin typeface="华文新魏" pitchFamily="2" charset="-122"/>
                <a:ea typeface="华文新魏" pitchFamily="2" charset="-122"/>
              </a:rPr>
              <a:t>不向国家纳税</a:t>
            </a:r>
            <a:r>
              <a:rPr lang="zh-CN" altLang="en-US" sz="3200">
                <a:latin typeface="华文新魏" pitchFamily="2" charset="-122"/>
                <a:ea typeface="华文新魏" pitchFamily="2" charset="-122"/>
              </a:rPr>
              <a:t>，也</a:t>
            </a:r>
            <a:r>
              <a:rPr lang="zh-CN" altLang="en-US" sz="3200">
                <a:solidFill>
                  <a:srgbClr val="C00000"/>
                </a:solidFill>
                <a:latin typeface="华文新魏" pitchFamily="2" charset="-122"/>
                <a:ea typeface="华文新魏" pitchFamily="2" charset="-122"/>
              </a:rPr>
              <a:t>不准地方官吏进入庄园，干涉庄园事务</a:t>
            </a:r>
            <a:r>
              <a:rPr lang="zh-CN" altLang="en-US" sz="3200">
                <a:latin typeface="华文新魏" pitchFamily="2" charset="-122"/>
                <a:ea typeface="华文新魏" pitchFamily="2" charset="-122"/>
              </a:rPr>
              <a:t>。</a:t>
            </a:r>
          </a:p>
          <a:p>
            <a:endParaRPr lang="zh-CN" altLang="en-US" sz="3200">
              <a:latin typeface="华文新魏" pitchFamily="2" charset="-122"/>
              <a:ea typeface="华文新魏" pitchFamily="2" charset="-122"/>
            </a:endParaRPr>
          </a:p>
        </p:txBody>
      </p:sp>
      <p:pic>
        <p:nvPicPr>
          <p:cNvPr id="27" name="图片 26" descr="1.png"/>
          <p:cNvPicPr>
            <a:picLocks noChangeAspect="1"/>
          </p:cNvPicPr>
          <p:nvPr/>
        </p:nvPicPr>
        <p:blipFill>
          <a:blip r:embed="rId6">
            <a:clrChange>
              <a:clrFrom>
                <a:srgbClr val="FFFFFF"/>
              </a:clrFrom>
              <a:clrTo>
                <a:srgbClr val="FFFFFF">
                  <a:alpha val="0"/>
                </a:srgbClr>
              </a:clrTo>
            </a:clrChange>
          </a:blip>
          <a:srcRect/>
          <a:stretch>
            <a:fillRect/>
          </a:stretch>
        </p:blipFill>
        <p:spPr bwMode="auto">
          <a:xfrm>
            <a:off x="4500563" y="1171575"/>
            <a:ext cx="3357562" cy="2703513"/>
          </a:xfrm>
          <a:prstGeom prst="rect">
            <a:avLst/>
          </a:prstGeom>
          <a:noFill/>
          <a:ln w="9525">
            <a:noFill/>
            <a:miter lim="800000"/>
            <a:headEnd/>
            <a:tailEnd/>
          </a:ln>
        </p:spPr>
      </p:pic>
      <p:sp>
        <p:nvSpPr>
          <p:cNvPr id="28" name="矩形 27"/>
          <p:cNvSpPr>
            <a:spLocks noChangeArrowheads="1"/>
          </p:cNvSpPr>
          <p:nvPr/>
        </p:nvSpPr>
        <p:spPr bwMode="auto">
          <a:xfrm>
            <a:off x="5143500" y="3028950"/>
            <a:ext cx="2143125" cy="923925"/>
          </a:xfrm>
          <a:prstGeom prst="rect">
            <a:avLst/>
          </a:prstGeom>
          <a:noFill/>
          <a:ln w="9525">
            <a:noFill/>
            <a:miter lim="800000"/>
            <a:headEnd/>
            <a:tailEnd/>
          </a:ln>
        </p:spPr>
        <p:txBody>
          <a:bodyPr>
            <a:spAutoFit/>
          </a:bodyPr>
          <a:lstStyle/>
          <a:p>
            <a:r>
              <a:rPr lang="zh-CN" altLang="en-US" sz="1800">
                <a:latin typeface="华文新魏" pitchFamily="2" charset="-122"/>
                <a:ea typeface="华文新魏" pitchFamily="2" charset="-122"/>
              </a:rPr>
              <a:t>按照不同功劳、职位、地位等把土地分给所有国民收租</a:t>
            </a:r>
          </a:p>
        </p:txBody>
      </p:sp>
      <p:pic>
        <p:nvPicPr>
          <p:cNvPr id="29" name="图片 28" descr="QQ截图20180911211811.png"/>
          <p:cNvPicPr>
            <a:picLocks noChangeAspect="1"/>
          </p:cNvPicPr>
          <p:nvPr/>
        </p:nvPicPr>
        <p:blipFill>
          <a:blip r:embed="rId7">
            <a:clrChange>
              <a:clrFrom>
                <a:srgbClr val="FFFFFF"/>
              </a:clrFrom>
              <a:clrTo>
                <a:srgbClr val="FFFFFF">
                  <a:alpha val="0"/>
                </a:srgbClr>
              </a:clrTo>
            </a:clrChange>
          </a:blip>
          <a:srcRect/>
          <a:stretch>
            <a:fillRect/>
          </a:stretch>
        </p:blipFill>
        <p:spPr bwMode="auto">
          <a:xfrm>
            <a:off x="8358188" y="1628775"/>
            <a:ext cx="2546350" cy="2114550"/>
          </a:xfrm>
          <a:prstGeom prst="rect">
            <a:avLst/>
          </a:prstGeom>
          <a:noFill/>
          <a:ln w="9525">
            <a:noFill/>
            <a:miter lim="800000"/>
            <a:headEnd/>
            <a:tailEnd/>
          </a:ln>
        </p:spPr>
      </p:pic>
      <p:sp>
        <p:nvSpPr>
          <p:cNvPr id="30" name="矩形 29"/>
          <p:cNvSpPr>
            <a:spLocks noChangeArrowheads="1"/>
          </p:cNvSpPr>
          <p:nvPr/>
        </p:nvSpPr>
        <p:spPr bwMode="auto">
          <a:xfrm>
            <a:off x="4475163" y="6457950"/>
            <a:ext cx="3357562" cy="584200"/>
          </a:xfrm>
          <a:prstGeom prst="rect">
            <a:avLst/>
          </a:prstGeom>
          <a:noFill/>
          <a:ln w="9525">
            <a:noFill/>
            <a:miter lim="800000"/>
            <a:headEnd/>
            <a:tailEnd/>
          </a:ln>
        </p:spPr>
        <p:txBody>
          <a:bodyPr>
            <a:spAutoFit/>
          </a:bodyPr>
          <a:lstStyle/>
          <a:p>
            <a:r>
              <a:rPr lang="zh-CN" altLang="en-US" sz="1600">
                <a:latin typeface="华文新魏" pitchFamily="2" charset="-122"/>
                <a:ea typeface="华文新魏" pitchFamily="2" charset="-122"/>
              </a:rPr>
              <a:t>为了刺激大家积极性天皇改变了想法，日本土地私有化开始</a:t>
            </a:r>
          </a:p>
        </p:txBody>
      </p:sp>
      <p:sp>
        <p:nvSpPr>
          <p:cNvPr id="32" name="矩形 31"/>
          <p:cNvSpPr>
            <a:spLocks noChangeArrowheads="1"/>
          </p:cNvSpPr>
          <p:nvPr/>
        </p:nvSpPr>
        <p:spPr bwMode="auto">
          <a:xfrm>
            <a:off x="7904163" y="6445250"/>
            <a:ext cx="3214687" cy="584200"/>
          </a:xfrm>
          <a:prstGeom prst="rect">
            <a:avLst/>
          </a:prstGeom>
          <a:noFill/>
          <a:ln w="9525">
            <a:noFill/>
            <a:miter lim="800000"/>
            <a:headEnd/>
            <a:tailEnd/>
          </a:ln>
        </p:spPr>
        <p:txBody>
          <a:bodyPr>
            <a:spAutoFit/>
          </a:bodyPr>
          <a:lstStyle/>
          <a:p>
            <a:r>
              <a:rPr lang="en-US" altLang="zh-CN" sz="1600">
                <a:latin typeface="华文新魏" pitchFamily="2" charset="-122"/>
                <a:ea typeface="华文新魏" pitchFamily="2" charset="-122"/>
              </a:rPr>
              <a:t>10</a:t>
            </a:r>
            <a:r>
              <a:rPr lang="zh-CN" altLang="en-US" sz="1600">
                <a:latin typeface="华文新魏" pitchFamily="2" charset="-122"/>
                <a:ea typeface="华文新魏" pitchFamily="2" charset="-122"/>
              </a:rPr>
              <a:t>世纪左右经过</a:t>
            </a:r>
            <a:r>
              <a:rPr lang="en-US" altLang="zh-CN" sz="1600">
                <a:latin typeface="华文新魏" pitchFamily="2" charset="-122"/>
                <a:ea typeface="华文新魏" pitchFamily="2" charset="-122"/>
              </a:rPr>
              <a:t>100</a:t>
            </a:r>
            <a:r>
              <a:rPr lang="zh-CN" altLang="en-US" sz="1600">
                <a:latin typeface="华文新魏" pitchFamily="2" charset="-122"/>
                <a:ea typeface="华文新魏" pitchFamily="2" charset="-122"/>
              </a:rPr>
              <a:t>多年土地私有化各地出现了不同规模的庄园</a:t>
            </a:r>
          </a:p>
        </p:txBody>
      </p:sp>
      <p:pic>
        <p:nvPicPr>
          <p:cNvPr id="34" name="图片 33"/>
          <p:cNvPicPr>
            <a:picLocks noChangeAspect="1"/>
          </p:cNvPicPr>
          <p:nvPr/>
        </p:nvPicPr>
        <p:blipFill>
          <a:blip r:embed="rId8"/>
          <a:srcRect/>
          <a:stretch>
            <a:fillRect/>
          </a:stretch>
        </p:blipFill>
        <p:spPr bwMode="auto">
          <a:xfrm>
            <a:off x="4551363" y="1171575"/>
            <a:ext cx="665162" cy="714375"/>
          </a:xfrm>
          <a:prstGeom prst="rect">
            <a:avLst/>
          </a:prstGeom>
          <a:noFill/>
          <a:ln w="9525">
            <a:noFill/>
            <a:miter lim="800000"/>
            <a:headEnd/>
            <a:tailEnd/>
          </a:ln>
        </p:spPr>
      </p:pic>
      <p:sp>
        <p:nvSpPr>
          <p:cNvPr id="35" name="TextBox 34"/>
          <p:cNvSpPr txBox="1">
            <a:spLocks noChangeArrowheads="1"/>
          </p:cNvSpPr>
          <p:nvPr/>
        </p:nvSpPr>
        <p:spPr bwMode="auto">
          <a:xfrm>
            <a:off x="4618038" y="1314450"/>
            <a:ext cx="544512" cy="523875"/>
          </a:xfrm>
          <a:prstGeom prst="rect">
            <a:avLst/>
          </a:prstGeom>
          <a:noFill/>
          <a:ln w="9525">
            <a:noFill/>
            <a:miter lim="800000"/>
            <a:headEnd/>
            <a:tailEnd/>
          </a:ln>
        </p:spPr>
        <p:txBody>
          <a:bodyPr wrap="none">
            <a:spAutoFit/>
          </a:bodyPr>
          <a:lstStyle/>
          <a:p>
            <a:r>
              <a:rPr lang="zh-CN" altLang="en-US" sz="2800">
                <a:latin typeface="华文隶书" pitchFamily="2" charset="-122"/>
                <a:ea typeface="华文隶书" pitchFamily="2" charset="-122"/>
              </a:rPr>
              <a:t>一</a:t>
            </a:r>
          </a:p>
        </p:txBody>
      </p:sp>
      <p:pic>
        <p:nvPicPr>
          <p:cNvPr id="42" name="图片 41"/>
          <p:cNvPicPr>
            <a:picLocks noChangeAspect="1"/>
          </p:cNvPicPr>
          <p:nvPr/>
        </p:nvPicPr>
        <p:blipFill>
          <a:blip r:embed="rId8"/>
          <a:srcRect/>
          <a:stretch>
            <a:fillRect/>
          </a:stretch>
        </p:blipFill>
        <p:spPr bwMode="auto">
          <a:xfrm>
            <a:off x="8167688" y="1243013"/>
            <a:ext cx="665162" cy="714375"/>
          </a:xfrm>
          <a:prstGeom prst="rect">
            <a:avLst/>
          </a:prstGeom>
          <a:noFill/>
          <a:ln w="9525">
            <a:noFill/>
            <a:miter lim="800000"/>
            <a:headEnd/>
            <a:tailEnd/>
          </a:ln>
        </p:spPr>
      </p:pic>
      <p:sp>
        <p:nvSpPr>
          <p:cNvPr id="43" name="TextBox 42"/>
          <p:cNvSpPr txBox="1">
            <a:spLocks noChangeArrowheads="1"/>
          </p:cNvSpPr>
          <p:nvPr/>
        </p:nvSpPr>
        <p:spPr bwMode="auto">
          <a:xfrm>
            <a:off x="8234363" y="1385888"/>
            <a:ext cx="542925" cy="523875"/>
          </a:xfrm>
          <a:prstGeom prst="rect">
            <a:avLst/>
          </a:prstGeom>
          <a:noFill/>
          <a:ln w="9525">
            <a:noFill/>
            <a:miter lim="800000"/>
            <a:headEnd/>
            <a:tailEnd/>
          </a:ln>
        </p:spPr>
        <p:txBody>
          <a:bodyPr wrap="none">
            <a:spAutoFit/>
          </a:bodyPr>
          <a:lstStyle/>
          <a:p>
            <a:r>
              <a:rPr lang="zh-CN" altLang="en-US" sz="2800">
                <a:latin typeface="华文隶书" pitchFamily="2" charset="-122"/>
                <a:ea typeface="华文隶书" pitchFamily="2" charset="-122"/>
              </a:rPr>
              <a:t>二</a:t>
            </a:r>
          </a:p>
        </p:txBody>
      </p:sp>
      <p:pic>
        <p:nvPicPr>
          <p:cNvPr id="44" name="图片 43"/>
          <p:cNvPicPr>
            <a:picLocks noChangeAspect="1"/>
          </p:cNvPicPr>
          <p:nvPr/>
        </p:nvPicPr>
        <p:blipFill>
          <a:blip r:embed="rId8"/>
          <a:srcRect/>
          <a:stretch>
            <a:fillRect/>
          </a:stretch>
        </p:blipFill>
        <p:spPr bwMode="auto">
          <a:xfrm>
            <a:off x="4694238" y="4314825"/>
            <a:ext cx="665162" cy="714375"/>
          </a:xfrm>
          <a:prstGeom prst="rect">
            <a:avLst/>
          </a:prstGeom>
          <a:noFill/>
          <a:ln w="9525">
            <a:noFill/>
            <a:miter lim="800000"/>
            <a:headEnd/>
            <a:tailEnd/>
          </a:ln>
        </p:spPr>
      </p:pic>
      <p:sp>
        <p:nvSpPr>
          <p:cNvPr id="45" name="TextBox 44"/>
          <p:cNvSpPr txBox="1">
            <a:spLocks noChangeArrowheads="1"/>
          </p:cNvSpPr>
          <p:nvPr/>
        </p:nvSpPr>
        <p:spPr bwMode="auto">
          <a:xfrm>
            <a:off x="4760913" y="4457700"/>
            <a:ext cx="544512" cy="523875"/>
          </a:xfrm>
          <a:prstGeom prst="rect">
            <a:avLst/>
          </a:prstGeom>
          <a:noFill/>
          <a:ln w="9525">
            <a:noFill/>
            <a:miter lim="800000"/>
            <a:headEnd/>
            <a:tailEnd/>
          </a:ln>
        </p:spPr>
        <p:txBody>
          <a:bodyPr wrap="none">
            <a:spAutoFit/>
          </a:bodyPr>
          <a:lstStyle/>
          <a:p>
            <a:r>
              <a:rPr lang="zh-CN" altLang="en-US" sz="2800">
                <a:latin typeface="华文隶书" pitchFamily="2" charset="-122"/>
                <a:ea typeface="华文隶书" pitchFamily="2" charset="-122"/>
              </a:rPr>
              <a:t>三</a:t>
            </a:r>
          </a:p>
        </p:txBody>
      </p:sp>
      <p:pic>
        <p:nvPicPr>
          <p:cNvPr id="46" name="图片 45"/>
          <p:cNvPicPr>
            <a:picLocks noChangeAspect="1"/>
          </p:cNvPicPr>
          <p:nvPr/>
        </p:nvPicPr>
        <p:blipFill>
          <a:blip r:embed="rId8"/>
          <a:srcRect/>
          <a:stretch>
            <a:fillRect/>
          </a:stretch>
        </p:blipFill>
        <p:spPr bwMode="auto">
          <a:xfrm>
            <a:off x="8047038" y="4314825"/>
            <a:ext cx="665162" cy="714375"/>
          </a:xfrm>
          <a:prstGeom prst="rect">
            <a:avLst/>
          </a:prstGeom>
          <a:noFill/>
          <a:ln w="9525">
            <a:noFill/>
            <a:miter lim="800000"/>
            <a:headEnd/>
            <a:tailEnd/>
          </a:ln>
        </p:spPr>
      </p:pic>
      <p:sp>
        <p:nvSpPr>
          <p:cNvPr id="47" name="TextBox 46"/>
          <p:cNvSpPr txBox="1">
            <a:spLocks noChangeArrowheads="1"/>
          </p:cNvSpPr>
          <p:nvPr/>
        </p:nvSpPr>
        <p:spPr bwMode="auto">
          <a:xfrm>
            <a:off x="8113713" y="4457700"/>
            <a:ext cx="544512" cy="523875"/>
          </a:xfrm>
          <a:prstGeom prst="rect">
            <a:avLst/>
          </a:prstGeom>
          <a:noFill/>
          <a:ln w="9525">
            <a:noFill/>
            <a:miter lim="800000"/>
            <a:headEnd/>
            <a:tailEnd/>
          </a:ln>
        </p:spPr>
        <p:txBody>
          <a:bodyPr wrap="none">
            <a:spAutoFit/>
          </a:bodyPr>
          <a:lstStyle/>
          <a:p>
            <a:r>
              <a:rPr lang="zh-CN" altLang="en-US" sz="2800">
                <a:latin typeface="华文隶书" pitchFamily="2" charset="-122"/>
                <a:ea typeface="华文隶书" pitchFamily="2" charset="-122"/>
              </a:rPr>
              <a:t>四</a:t>
            </a: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dissolve">
                                      <p:cBhvr>
                                        <p:cTn id="12" dur="500"/>
                                        <p:tgtEl>
                                          <p:spTgt spid="49"/>
                                        </p:tgtEl>
                                      </p:cBhvr>
                                    </p:animEffect>
                                  </p:childTnLst>
                                </p:cTn>
                              </p:par>
                              <p:par>
                                <p:cTn id="13" presetID="9" presetClass="entr" presetSubtype="0"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dissolve">
                                      <p:cBhvr>
                                        <p:cTn id="15" dur="500"/>
                                        <p:tgtEl>
                                          <p:spTgt spid="27"/>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dissolve">
                                      <p:cBhvr>
                                        <p:cTn id="18" dur="500"/>
                                        <p:tgtEl>
                                          <p:spTgt spid="28"/>
                                        </p:tgtEl>
                                      </p:cBhvr>
                                    </p:animEffect>
                                  </p:childTnLst>
                                </p:cTn>
                              </p:par>
                              <p:par>
                                <p:cTn id="19" presetID="9" presetClass="entr" presetSubtype="0"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dissolve">
                                      <p:cBhvr>
                                        <p:cTn id="21" dur="500"/>
                                        <p:tgtEl>
                                          <p:spTgt spid="34"/>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dissolve">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dissolve">
                                      <p:cBhvr>
                                        <p:cTn id="29" dur="500"/>
                                        <p:tgtEl>
                                          <p:spTgt spid="53"/>
                                        </p:tgtEl>
                                      </p:cBhvr>
                                    </p:animEffect>
                                  </p:childTnLst>
                                </p:cTn>
                              </p:par>
                              <p:par>
                                <p:cTn id="30" presetID="9" presetClass="entr" presetSubtype="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dissolve">
                                      <p:cBhvr>
                                        <p:cTn id="32" dur="500"/>
                                        <p:tgtEl>
                                          <p:spTgt spid="29"/>
                                        </p:tgtEl>
                                      </p:cBhvr>
                                    </p:animEffect>
                                  </p:childTnLst>
                                </p:cTn>
                              </p:par>
                              <p:par>
                                <p:cTn id="33" presetID="9" presetClass="entr" presetSubtype="0"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dissolve">
                                      <p:cBhvr>
                                        <p:cTn id="35" dur="500"/>
                                        <p:tgtEl>
                                          <p:spTgt spid="42"/>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dissolve">
                                      <p:cBhvr>
                                        <p:cTn id="38" dur="500"/>
                                        <p:tgtEl>
                                          <p:spTgt spid="43"/>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dissolve">
                                      <p:cBhvr>
                                        <p:cTn id="43" dur="500"/>
                                        <p:tgtEl>
                                          <p:spTgt spid="54"/>
                                        </p:tgtEl>
                                      </p:cBhvr>
                                    </p:animEffect>
                                  </p:childTnLst>
                                </p:cTn>
                              </p:par>
                              <p:par>
                                <p:cTn id="44" presetID="9" presetClass="entr" presetSubtype="0"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dissolve">
                                      <p:cBhvr>
                                        <p:cTn id="46" dur="500"/>
                                        <p:tgtEl>
                                          <p:spTgt spid="31"/>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dissolve">
                                      <p:cBhvr>
                                        <p:cTn id="49" dur="500"/>
                                        <p:tgtEl>
                                          <p:spTgt spid="30"/>
                                        </p:tgtEl>
                                      </p:cBhvr>
                                    </p:animEffect>
                                  </p:childTnLst>
                                </p:cTn>
                              </p:par>
                              <p:par>
                                <p:cTn id="50" presetID="9" presetClass="entr" presetSubtype="0" fill="hold"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dissolve">
                                      <p:cBhvr>
                                        <p:cTn id="52" dur="500"/>
                                        <p:tgtEl>
                                          <p:spTgt spid="44"/>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dissolve">
                                      <p:cBhvr>
                                        <p:cTn id="55" dur="500"/>
                                        <p:tgtEl>
                                          <p:spTgt spid="45"/>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nodeType="clickEffect">
                                  <p:stCondLst>
                                    <p:cond delay="0"/>
                                  </p:stCondLst>
                                  <p:childTnLst>
                                    <p:set>
                                      <p:cBhvr>
                                        <p:cTn id="59" dur="1" fill="hold">
                                          <p:stCondLst>
                                            <p:cond delay="0"/>
                                          </p:stCondLst>
                                        </p:cTn>
                                        <p:tgtEl>
                                          <p:spTgt spid="59"/>
                                        </p:tgtEl>
                                        <p:attrNameLst>
                                          <p:attrName>style.visibility</p:attrName>
                                        </p:attrNameLst>
                                      </p:cBhvr>
                                      <p:to>
                                        <p:strVal val="visible"/>
                                      </p:to>
                                    </p:set>
                                    <p:animEffect transition="in" filter="dissolve">
                                      <p:cBhvr>
                                        <p:cTn id="60" dur="500"/>
                                        <p:tgtEl>
                                          <p:spTgt spid="59"/>
                                        </p:tgtEl>
                                      </p:cBhvr>
                                    </p:animEffect>
                                  </p:childTnLst>
                                </p:cTn>
                              </p:par>
                              <p:par>
                                <p:cTn id="61" presetID="9" presetClass="entr" presetSubtype="0" fill="hold"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dissolve">
                                      <p:cBhvr>
                                        <p:cTn id="63" dur="500"/>
                                        <p:tgtEl>
                                          <p:spTgt spid="33"/>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dissolve">
                                      <p:cBhvr>
                                        <p:cTn id="66" dur="500"/>
                                        <p:tgtEl>
                                          <p:spTgt spid="32"/>
                                        </p:tgtEl>
                                      </p:cBhvr>
                                    </p:animEffect>
                                  </p:childTnLst>
                                </p:cTn>
                              </p:par>
                              <p:par>
                                <p:cTn id="67" presetID="9" presetClass="entr" presetSubtype="0" fill="hold" nodeType="with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dissolve">
                                      <p:cBhvr>
                                        <p:cTn id="69" dur="500"/>
                                        <p:tgtEl>
                                          <p:spTgt spid="46"/>
                                        </p:tgtEl>
                                      </p:cBhvr>
                                    </p:animEffect>
                                  </p:childTnLst>
                                </p:cTn>
                              </p:par>
                              <p:par>
                                <p:cTn id="70" presetID="9" presetClass="entr" presetSubtype="0"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dissolve">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8" grpId="0"/>
      <p:bldP spid="30" grpId="0"/>
      <p:bldP spid="32" grpId="0"/>
      <p:bldP spid="35" grpId="0"/>
      <p:bldP spid="43" grpId="0"/>
      <p:bldP spid="45" grpId="0"/>
      <p:bldP spid="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print">
            <a:extLst>
              <a:ext uri="{28A0092B-C50C-407E-A947-70E740481C1C}"/>
            </a:extLst>
          </a:blip>
          <a:srcRect l="24814" r="13974" b="25049"/>
          <a:stretch/>
        </p:blipFill>
        <p:spPr>
          <a:xfrm>
            <a:off x="4332277" y="3957640"/>
            <a:ext cx="6500858" cy="3071834"/>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31" name="图片 30"/>
          <p:cNvPicPr>
            <a:picLocks noChangeAspect="1"/>
          </p:cNvPicPr>
          <p:nvPr/>
        </p:nvPicPr>
        <p:blipFill rotWithShape="1">
          <a:blip r:embed="rId3" cstate="print">
            <a:extLst>
              <a:ext uri="{28A0092B-C50C-407E-A947-70E740481C1C}"/>
            </a:extLst>
          </a:blip>
          <a:srcRect l="24814" r="13974" b="25049"/>
          <a:stretch/>
        </p:blipFill>
        <p:spPr>
          <a:xfrm>
            <a:off x="403187" y="3944511"/>
            <a:ext cx="3286148" cy="3071834"/>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069848">
              <a:defRPr/>
            </a:pPr>
            <a:endParaRPr lang="zh-CN" altLang="en-US" dirty="0">
              <a:ln>
                <a:solidFill>
                  <a:srgbClr val="660033"/>
                </a:solidFill>
              </a:ln>
            </a:endParaRPr>
          </a:p>
        </p:txBody>
      </p:sp>
      <p:cxnSp>
        <p:nvCxnSpPr>
          <p:cNvPr id="57" name="直接连接符 56"/>
          <p:cNvCxnSpPr/>
          <p:nvPr/>
        </p:nvCxnSpPr>
        <p:spPr>
          <a:xfrm>
            <a:off x="954088" y="260350"/>
            <a:ext cx="0" cy="261938"/>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1214" name="文本框 5"/>
          <p:cNvSpPr txBox="1">
            <a:spLocks noChangeArrowheads="1"/>
          </p:cNvSpPr>
          <p:nvPr/>
        </p:nvSpPr>
        <p:spPr bwMode="auto">
          <a:xfrm>
            <a:off x="960438" y="147638"/>
            <a:ext cx="3063875" cy="461962"/>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人教版九年级上册</a:t>
            </a:r>
          </a:p>
        </p:txBody>
      </p:sp>
      <p:sp>
        <p:nvSpPr>
          <p:cNvPr id="78" name="文本框 6"/>
          <p:cNvSpPr txBox="1"/>
          <p:nvPr/>
        </p:nvSpPr>
        <p:spPr>
          <a:xfrm>
            <a:off x="4332288" y="138113"/>
            <a:ext cx="3214687" cy="461962"/>
          </a:xfrm>
          <a:prstGeom prst="rect">
            <a:avLst/>
          </a:prstGeom>
          <a:noFill/>
        </p:spPr>
        <p:txBody>
          <a:bodyPr>
            <a:spAutoFit/>
          </a:bodyPr>
          <a:lstStyle/>
          <a:p>
            <a:pPr defTabSz="1069848"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2" name="矩形 21"/>
          <p:cNvSpPr/>
          <p:nvPr/>
        </p:nvSpPr>
        <p:spPr>
          <a:xfrm>
            <a:off x="898525" y="944563"/>
            <a:ext cx="1825625" cy="584200"/>
          </a:xfrm>
          <a:prstGeom prst="rect">
            <a:avLst/>
          </a:prstGeom>
        </p:spPr>
        <p:txBody>
          <a:bodyPr wrap="none">
            <a:spAutoFit/>
          </a:bodyPr>
          <a:lstStyle/>
          <a:p>
            <a:pPr defTabSz="1069848" fontAlgn="auto">
              <a:spcBef>
                <a:spcPts val="0"/>
              </a:spcBef>
              <a:spcAft>
                <a:spcPts val="0"/>
              </a:spcAft>
              <a:defRPr/>
            </a:pPr>
            <a:r>
              <a:rPr lang="zh-CN" altLang="en-US" sz="3200" dirty="0">
                <a:effectLst>
                  <a:outerShdw blurRad="38100" dist="38100" dir="2700000" algn="tl">
                    <a:srgbClr val="000000">
                      <a:alpha val="43137"/>
                    </a:srgbClr>
                  </a:outerShdw>
                </a:effectLst>
                <a:latin typeface="华文隶书" pitchFamily="2" charset="-122"/>
                <a:ea typeface="华文隶书" pitchFamily="2" charset="-122"/>
              </a:rPr>
              <a:t>武士出现</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sp>
        <p:nvSpPr>
          <p:cNvPr id="23" name="TextBox 22"/>
          <p:cNvSpPr txBox="1">
            <a:spLocks noChangeArrowheads="1"/>
          </p:cNvSpPr>
          <p:nvPr/>
        </p:nvSpPr>
        <p:spPr bwMode="auto">
          <a:xfrm>
            <a:off x="331788" y="1600200"/>
            <a:ext cx="11072812" cy="2062163"/>
          </a:xfrm>
          <a:prstGeom prst="rect">
            <a:avLst/>
          </a:prstGeom>
          <a:noFill/>
          <a:ln w="9525">
            <a:noFill/>
            <a:miter lim="800000"/>
            <a:headEnd/>
            <a:tailEnd/>
          </a:ln>
        </p:spPr>
        <p:txBody>
          <a:bodyPr>
            <a:spAutoFit/>
          </a:bodyPr>
          <a:lstStyle/>
          <a:p>
            <a:r>
              <a:rPr lang="zh-CN" altLang="en-US" sz="3200">
                <a:latin typeface="华文新魏" pitchFamily="2" charset="-122"/>
                <a:ea typeface="华文新魏" pitchFamily="2" charset="-122"/>
              </a:rPr>
              <a:t>中央对地方逐渐丧失了控制能力，社会局势动荡。地方豪强为了保护自己的庄园，把自己家族和仆从中的青壮男子武装起来，组成一种</a:t>
            </a:r>
            <a:r>
              <a:rPr lang="zh-CN" altLang="en-US" sz="3200">
                <a:solidFill>
                  <a:srgbClr val="C00000"/>
                </a:solidFill>
                <a:latin typeface="华文新魏" pitchFamily="2" charset="-122"/>
                <a:ea typeface="华文新魏" pitchFamily="2" charset="-122"/>
              </a:rPr>
              <a:t>血缘关系</a:t>
            </a:r>
            <a:r>
              <a:rPr lang="zh-CN" altLang="en-US" sz="3200">
                <a:latin typeface="华文新魏" pitchFamily="2" charset="-122"/>
                <a:ea typeface="华文新魏" pitchFamily="2" charset="-122"/>
              </a:rPr>
              <a:t>和</a:t>
            </a:r>
            <a:r>
              <a:rPr lang="zh-CN" altLang="en-US" sz="3200">
                <a:solidFill>
                  <a:srgbClr val="C00000"/>
                </a:solidFill>
                <a:latin typeface="华文新魏" pitchFamily="2" charset="-122"/>
                <a:ea typeface="华文新魏" pitchFamily="2" charset="-122"/>
              </a:rPr>
              <a:t>主从制</a:t>
            </a:r>
            <a:r>
              <a:rPr lang="zh-CN" altLang="en-US" sz="3200">
                <a:latin typeface="华文新魏" pitchFamily="2" charset="-122"/>
                <a:ea typeface="华文新魏" pitchFamily="2" charset="-122"/>
              </a:rPr>
              <a:t>相结合的</a:t>
            </a:r>
            <a:r>
              <a:rPr lang="zh-CN" altLang="en-US" sz="3200">
                <a:solidFill>
                  <a:srgbClr val="C00000"/>
                </a:solidFill>
                <a:latin typeface="华文新魏" pitchFamily="2" charset="-122"/>
                <a:ea typeface="华文新魏" pitchFamily="2" charset="-122"/>
              </a:rPr>
              <a:t>军事集团</a:t>
            </a:r>
            <a:r>
              <a:rPr lang="zh-CN" altLang="en-US" sz="3200">
                <a:latin typeface="华文新魏" pitchFamily="2" charset="-122"/>
                <a:ea typeface="华文新魏" pitchFamily="2" charset="-122"/>
              </a:rPr>
              <a:t>，成员称为“</a:t>
            </a:r>
            <a:r>
              <a:rPr lang="zh-CN" altLang="en-US" sz="3200">
                <a:solidFill>
                  <a:srgbClr val="C00000"/>
                </a:solidFill>
                <a:latin typeface="华文新魏" pitchFamily="2" charset="-122"/>
                <a:ea typeface="华文新魏" pitchFamily="2" charset="-122"/>
              </a:rPr>
              <a:t>武士</a:t>
            </a:r>
            <a:r>
              <a:rPr lang="zh-CN" altLang="en-US" sz="3200">
                <a:latin typeface="华文新魏" pitchFamily="2" charset="-122"/>
                <a:ea typeface="华文新魏" pitchFamily="2" charset="-122"/>
              </a:rPr>
              <a:t>”。</a:t>
            </a:r>
          </a:p>
        </p:txBody>
      </p:sp>
      <p:sp>
        <p:nvSpPr>
          <p:cNvPr id="26" name="矩形 25"/>
          <p:cNvSpPr>
            <a:spLocks noChangeArrowheads="1"/>
          </p:cNvSpPr>
          <p:nvPr/>
        </p:nvSpPr>
        <p:spPr bwMode="auto">
          <a:xfrm>
            <a:off x="1403350" y="4029075"/>
            <a:ext cx="2214563" cy="415925"/>
          </a:xfrm>
          <a:prstGeom prst="rect">
            <a:avLst/>
          </a:prstGeom>
          <a:noFill/>
          <a:ln w="9525">
            <a:noFill/>
            <a:miter lim="800000"/>
            <a:headEnd/>
            <a:tailEnd/>
          </a:ln>
        </p:spPr>
        <p:txBody>
          <a:bodyPr>
            <a:spAutoFit/>
          </a:bodyPr>
          <a:lstStyle/>
          <a:p>
            <a:r>
              <a:rPr lang="zh-CN" altLang="en-US">
                <a:latin typeface="华文新魏" pitchFamily="2" charset="-122"/>
                <a:ea typeface="华文新魏" pitchFamily="2" charset="-122"/>
              </a:rPr>
              <a:t>庄园主开始蓄养</a:t>
            </a:r>
          </a:p>
        </p:txBody>
      </p:sp>
      <p:pic>
        <p:nvPicPr>
          <p:cNvPr id="27" name="图片 26" descr="QQ截图20180911213522.png"/>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903288" y="4373563"/>
            <a:ext cx="2600325" cy="2570162"/>
          </a:xfrm>
          <a:prstGeom prst="rect">
            <a:avLst/>
          </a:prstGeom>
          <a:noFill/>
          <a:ln w="9525">
            <a:noFill/>
            <a:miter lim="800000"/>
            <a:headEnd/>
            <a:tailEnd/>
          </a:ln>
        </p:spPr>
      </p:pic>
      <p:sp>
        <p:nvSpPr>
          <p:cNvPr id="28" name="矩形 27"/>
          <p:cNvSpPr>
            <a:spLocks noChangeArrowheads="1"/>
          </p:cNvSpPr>
          <p:nvPr/>
        </p:nvSpPr>
        <p:spPr bwMode="auto">
          <a:xfrm>
            <a:off x="4475163" y="4927600"/>
            <a:ext cx="3500437" cy="1816100"/>
          </a:xfrm>
          <a:prstGeom prst="rect">
            <a:avLst/>
          </a:prstGeom>
          <a:noFill/>
          <a:ln w="9525">
            <a:noFill/>
            <a:miter lim="800000"/>
            <a:headEnd/>
            <a:tailEnd/>
          </a:ln>
        </p:spPr>
        <p:txBody>
          <a:bodyPr>
            <a:spAutoFit/>
          </a:bodyPr>
          <a:lstStyle/>
          <a:p>
            <a:r>
              <a:rPr lang="zh-CN" altLang="en-US" sz="2800">
                <a:latin typeface="华文新魏" pitchFamily="2" charset="-122"/>
                <a:ea typeface="华文新魏" pitchFamily="2" charset="-122"/>
              </a:rPr>
              <a:t>这些打手不再种地，专职练武成为了职业军人，后来就慢慢地就形成了日本武士。</a:t>
            </a:r>
          </a:p>
        </p:txBody>
      </p:sp>
      <p:pic>
        <p:nvPicPr>
          <p:cNvPr id="30" name="图片 29" descr="t015b74b4991cad0dbc.jpg"/>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7975600" y="4089400"/>
            <a:ext cx="2857500" cy="2809875"/>
          </a:xfrm>
          <a:prstGeom prst="rect">
            <a:avLst/>
          </a:prstGeom>
          <a:noFill/>
          <a:ln w="9525">
            <a:noFill/>
            <a:miter lim="800000"/>
            <a:headEnd/>
            <a:tailEnd/>
          </a:ln>
        </p:spPr>
      </p:pic>
      <p:pic>
        <p:nvPicPr>
          <p:cNvPr id="32" name="图片 31"/>
          <p:cNvPicPr>
            <a:picLocks noChangeAspect="1"/>
          </p:cNvPicPr>
          <p:nvPr/>
        </p:nvPicPr>
        <p:blipFill>
          <a:blip r:embed="rId6"/>
          <a:srcRect/>
          <a:stretch>
            <a:fillRect/>
          </a:stretch>
        </p:blipFill>
        <p:spPr bwMode="auto">
          <a:xfrm>
            <a:off x="622300" y="4016375"/>
            <a:ext cx="665163" cy="714375"/>
          </a:xfrm>
          <a:prstGeom prst="rect">
            <a:avLst/>
          </a:prstGeom>
          <a:noFill/>
          <a:ln w="9525">
            <a:noFill/>
            <a:miter lim="800000"/>
            <a:headEnd/>
            <a:tailEnd/>
          </a:ln>
        </p:spPr>
      </p:pic>
      <p:sp>
        <p:nvSpPr>
          <p:cNvPr id="33" name="TextBox 32"/>
          <p:cNvSpPr txBox="1">
            <a:spLocks noChangeArrowheads="1"/>
          </p:cNvSpPr>
          <p:nvPr/>
        </p:nvSpPr>
        <p:spPr bwMode="auto">
          <a:xfrm>
            <a:off x="688975" y="4159250"/>
            <a:ext cx="542925" cy="522288"/>
          </a:xfrm>
          <a:prstGeom prst="rect">
            <a:avLst/>
          </a:prstGeom>
          <a:noFill/>
          <a:ln w="9525">
            <a:noFill/>
            <a:miter lim="800000"/>
            <a:headEnd/>
            <a:tailEnd/>
          </a:ln>
        </p:spPr>
        <p:txBody>
          <a:bodyPr wrap="none">
            <a:spAutoFit/>
          </a:bodyPr>
          <a:lstStyle/>
          <a:p>
            <a:r>
              <a:rPr lang="zh-CN" altLang="en-US" sz="2800">
                <a:latin typeface="华文隶书" pitchFamily="2" charset="-122"/>
                <a:ea typeface="华文隶书" pitchFamily="2" charset="-122"/>
              </a:rPr>
              <a:t>一</a:t>
            </a:r>
          </a:p>
        </p:txBody>
      </p:sp>
      <p:pic>
        <p:nvPicPr>
          <p:cNvPr id="35" name="图片 34"/>
          <p:cNvPicPr>
            <a:picLocks noChangeAspect="1"/>
          </p:cNvPicPr>
          <p:nvPr/>
        </p:nvPicPr>
        <p:blipFill>
          <a:blip r:embed="rId6"/>
          <a:srcRect/>
          <a:stretch>
            <a:fillRect/>
          </a:stretch>
        </p:blipFill>
        <p:spPr bwMode="auto">
          <a:xfrm>
            <a:off x="4546600" y="4029075"/>
            <a:ext cx="665163" cy="714375"/>
          </a:xfrm>
          <a:prstGeom prst="rect">
            <a:avLst/>
          </a:prstGeom>
          <a:noFill/>
          <a:ln w="9525">
            <a:noFill/>
            <a:miter lim="800000"/>
            <a:headEnd/>
            <a:tailEnd/>
          </a:ln>
        </p:spPr>
      </p:pic>
      <p:sp>
        <p:nvSpPr>
          <p:cNvPr id="36" name="TextBox 35"/>
          <p:cNvSpPr txBox="1">
            <a:spLocks noChangeArrowheads="1"/>
          </p:cNvSpPr>
          <p:nvPr/>
        </p:nvSpPr>
        <p:spPr bwMode="auto">
          <a:xfrm>
            <a:off x="4613275" y="4171950"/>
            <a:ext cx="544513" cy="523875"/>
          </a:xfrm>
          <a:prstGeom prst="rect">
            <a:avLst/>
          </a:prstGeom>
          <a:noFill/>
          <a:ln w="9525">
            <a:noFill/>
            <a:miter lim="800000"/>
            <a:headEnd/>
            <a:tailEnd/>
          </a:ln>
        </p:spPr>
        <p:txBody>
          <a:bodyPr wrap="none">
            <a:spAutoFit/>
          </a:bodyPr>
          <a:lstStyle/>
          <a:p>
            <a:r>
              <a:rPr lang="zh-CN" altLang="en-US" sz="2800">
                <a:latin typeface="华文隶书" pitchFamily="2" charset="-122"/>
                <a:ea typeface="华文隶书" pitchFamily="2" charset="-122"/>
              </a:rPr>
              <a:t>二</a:t>
            </a: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dissolve">
                                      <p:cBhvr>
                                        <p:cTn id="12" dur="500"/>
                                        <p:tgtEl>
                                          <p:spTgt spid="31"/>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par>
                                <p:cTn id="16" presetID="9" presetClass="entr" presetSubtype="0"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dissolve">
                                      <p:cBhvr>
                                        <p:cTn id="18" dur="500"/>
                                        <p:tgtEl>
                                          <p:spTgt spid="27"/>
                                        </p:tgtEl>
                                      </p:cBhvr>
                                    </p:animEffect>
                                  </p:childTnLst>
                                </p:cTn>
                              </p:par>
                              <p:par>
                                <p:cTn id="19" presetID="9" presetClass="entr" presetSubtype="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dissolve">
                                      <p:cBhvr>
                                        <p:cTn id="21" dur="500"/>
                                        <p:tgtEl>
                                          <p:spTgt spid="32"/>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dissolve">
                                      <p:cBhvr>
                                        <p:cTn id="24" dur="500"/>
                                        <p:tgtEl>
                                          <p:spTgt spid="33"/>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dissolve">
                                      <p:cBhvr>
                                        <p:cTn id="29" dur="500"/>
                                        <p:tgtEl>
                                          <p:spTgt spid="34"/>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dissolve">
                                      <p:cBhvr>
                                        <p:cTn id="32" dur="500"/>
                                        <p:tgtEl>
                                          <p:spTgt spid="28"/>
                                        </p:tgtEl>
                                      </p:cBhvr>
                                    </p:animEffect>
                                  </p:childTnLst>
                                </p:cTn>
                              </p:par>
                              <p:par>
                                <p:cTn id="33" presetID="9" presetClass="entr" presetSubtype="0"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dissolve">
                                      <p:cBhvr>
                                        <p:cTn id="35" dur="500"/>
                                        <p:tgtEl>
                                          <p:spTgt spid="30"/>
                                        </p:tgtEl>
                                      </p:cBhvr>
                                    </p:animEffect>
                                  </p:childTnLst>
                                </p:cTn>
                              </p:par>
                              <p:par>
                                <p:cTn id="36" presetID="9" presetClass="entr" presetSubtype="0"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dissolve">
                                      <p:cBhvr>
                                        <p:cTn id="38" dur="500"/>
                                        <p:tgtEl>
                                          <p:spTgt spid="35"/>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dissolve">
                                      <p:cBhvr>
                                        <p:cTn id="4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6" grpId="0"/>
      <p:bldP spid="28" grpId="0"/>
      <p:bldP spid="33"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3" cstate="print">
            <a:extLst>
              <a:ext uri="{28A0092B-C50C-407E-A947-70E740481C1C}"/>
            </a:extLst>
          </a:blip>
          <a:srcRect l="24814" r="13974" b="25049"/>
          <a:stretch/>
        </p:blipFill>
        <p:spPr>
          <a:xfrm>
            <a:off x="4332277" y="2028814"/>
            <a:ext cx="6715172" cy="4857784"/>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069848">
              <a:defRPr/>
            </a:pPr>
            <a:endParaRPr lang="zh-CN" altLang="en-US" dirty="0">
              <a:ln>
                <a:solidFill>
                  <a:srgbClr val="660033"/>
                </a:solidFill>
              </a:ln>
            </a:endParaRPr>
          </a:p>
        </p:txBody>
      </p:sp>
      <p:cxnSp>
        <p:nvCxnSpPr>
          <p:cNvPr id="57" name="直接连接符 56"/>
          <p:cNvCxnSpPr/>
          <p:nvPr/>
        </p:nvCxnSpPr>
        <p:spPr>
          <a:xfrm>
            <a:off x="954088" y="260350"/>
            <a:ext cx="0" cy="261938"/>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3261" name="文本框 5"/>
          <p:cNvSpPr txBox="1">
            <a:spLocks noChangeArrowheads="1"/>
          </p:cNvSpPr>
          <p:nvPr/>
        </p:nvSpPr>
        <p:spPr bwMode="auto">
          <a:xfrm>
            <a:off x="960438" y="147638"/>
            <a:ext cx="3063875" cy="461962"/>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人教版九年级上册</a:t>
            </a:r>
          </a:p>
        </p:txBody>
      </p:sp>
      <p:sp>
        <p:nvSpPr>
          <p:cNvPr id="78" name="文本框 6"/>
          <p:cNvSpPr txBox="1"/>
          <p:nvPr/>
        </p:nvSpPr>
        <p:spPr>
          <a:xfrm>
            <a:off x="4332288" y="138113"/>
            <a:ext cx="3214687" cy="461962"/>
          </a:xfrm>
          <a:prstGeom prst="rect">
            <a:avLst/>
          </a:prstGeom>
          <a:noFill/>
        </p:spPr>
        <p:txBody>
          <a:bodyPr>
            <a:spAutoFit/>
          </a:bodyPr>
          <a:lstStyle/>
          <a:p>
            <a:pPr defTabSz="1069848"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2" name="矩形 21"/>
          <p:cNvSpPr/>
          <p:nvPr/>
        </p:nvSpPr>
        <p:spPr>
          <a:xfrm>
            <a:off x="898525" y="944563"/>
            <a:ext cx="2646363" cy="584200"/>
          </a:xfrm>
          <a:prstGeom prst="rect">
            <a:avLst/>
          </a:prstGeom>
        </p:spPr>
        <p:txBody>
          <a:bodyPr wrap="none">
            <a:spAutoFit/>
          </a:bodyPr>
          <a:lstStyle/>
          <a:p>
            <a:pPr defTabSz="1069848" fontAlgn="auto">
              <a:spcBef>
                <a:spcPts val="0"/>
              </a:spcBef>
              <a:spcAft>
                <a:spcPts val="0"/>
              </a:spcAft>
              <a:defRPr/>
            </a:pPr>
            <a:r>
              <a:rPr lang="zh-CN" altLang="en-US" sz="3200" dirty="0">
                <a:effectLst>
                  <a:outerShdw blurRad="38100" dist="38100" dir="2700000" algn="tl">
                    <a:srgbClr val="000000">
                      <a:alpha val="43137"/>
                    </a:srgbClr>
                  </a:outerShdw>
                </a:effectLst>
                <a:latin typeface="华文隶书" pitchFamily="2" charset="-122"/>
                <a:ea typeface="华文隶书" pitchFamily="2" charset="-122"/>
              </a:rPr>
              <a:t>武士集团形成</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sp>
        <p:nvSpPr>
          <p:cNvPr id="23" name="TextBox 22"/>
          <p:cNvSpPr txBox="1">
            <a:spLocks noChangeArrowheads="1"/>
          </p:cNvSpPr>
          <p:nvPr/>
        </p:nvSpPr>
        <p:spPr bwMode="auto">
          <a:xfrm>
            <a:off x="403225" y="2243138"/>
            <a:ext cx="3357563" cy="4032250"/>
          </a:xfrm>
          <a:prstGeom prst="rect">
            <a:avLst/>
          </a:prstGeom>
          <a:noFill/>
          <a:ln w="9525">
            <a:noFill/>
            <a:miter lim="800000"/>
            <a:headEnd/>
            <a:tailEnd/>
          </a:ln>
        </p:spPr>
        <p:txBody>
          <a:bodyPr>
            <a:spAutoFit/>
          </a:bodyPr>
          <a:lstStyle/>
          <a:p>
            <a:r>
              <a:rPr lang="zh-CN" altLang="en-US" sz="3200">
                <a:latin typeface="华文新魏" pitchFamily="2" charset="-122"/>
                <a:ea typeface="华文新魏" pitchFamily="2" charset="-122"/>
              </a:rPr>
              <a:t>小的武士团追随、服从一个更强大的首领组成大的</a:t>
            </a:r>
            <a:r>
              <a:rPr lang="zh-CN" altLang="en-US" sz="3200">
                <a:solidFill>
                  <a:srgbClr val="C00000"/>
                </a:solidFill>
                <a:latin typeface="华文新魏" pitchFamily="2" charset="-122"/>
                <a:ea typeface="华文新魏" pitchFamily="2" charset="-122"/>
              </a:rPr>
              <a:t>武士团</a:t>
            </a:r>
            <a:r>
              <a:rPr lang="zh-CN" altLang="en-US" sz="3200">
                <a:latin typeface="华文新魏" pitchFamily="2" charset="-122"/>
                <a:ea typeface="华文新魏" pitchFamily="2" charset="-122"/>
              </a:rPr>
              <a:t>。武士团有时</a:t>
            </a:r>
            <a:r>
              <a:rPr lang="zh-CN" altLang="en-US" sz="3200">
                <a:solidFill>
                  <a:srgbClr val="C00000"/>
                </a:solidFill>
                <a:latin typeface="华文新魏" pitchFamily="2" charset="-122"/>
                <a:ea typeface="华文新魏" pitchFamily="2" charset="-122"/>
              </a:rPr>
              <a:t>代表庄园利益</a:t>
            </a:r>
            <a:r>
              <a:rPr lang="zh-CN" altLang="en-US" sz="3200">
                <a:latin typeface="华文新魏" pitchFamily="2" charset="-122"/>
                <a:ea typeface="华文新魏" pitchFamily="2" charset="-122"/>
              </a:rPr>
              <a:t>与地方政府对抗，有时也</a:t>
            </a:r>
            <a:r>
              <a:rPr lang="zh-CN" altLang="en-US" sz="3200">
                <a:solidFill>
                  <a:srgbClr val="C00000"/>
                </a:solidFill>
                <a:latin typeface="华文新魏" pitchFamily="2" charset="-122"/>
                <a:ea typeface="华文新魏" pitchFamily="2" charset="-122"/>
              </a:rPr>
              <a:t>响应朝廷号召</a:t>
            </a:r>
            <a:r>
              <a:rPr lang="zh-CN" altLang="en-US" sz="3200">
                <a:latin typeface="华文新魏" pitchFamily="2" charset="-122"/>
                <a:ea typeface="华文新魏" pitchFamily="2" charset="-122"/>
              </a:rPr>
              <a:t>去征战。</a:t>
            </a:r>
          </a:p>
        </p:txBody>
      </p:sp>
      <p:sp>
        <p:nvSpPr>
          <p:cNvPr id="26" name="TextBox 25"/>
          <p:cNvSpPr txBox="1">
            <a:spLocks noChangeArrowheads="1"/>
          </p:cNvSpPr>
          <p:nvPr/>
        </p:nvSpPr>
        <p:spPr bwMode="auto">
          <a:xfrm>
            <a:off x="4475163" y="2173288"/>
            <a:ext cx="6286500" cy="1385887"/>
          </a:xfrm>
          <a:prstGeom prst="rect">
            <a:avLst/>
          </a:prstGeom>
          <a:noFill/>
          <a:ln w="9525">
            <a:noFill/>
            <a:miter lim="800000"/>
            <a:headEnd/>
            <a:tailEnd/>
          </a:ln>
        </p:spPr>
        <p:txBody>
          <a:bodyPr>
            <a:spAutoFit/>
          </a:bodyPr>
          <a:lstStyle/>
          <a:p>
            <a:r>
              <a:rPr lang="zh-CN" altLang="en-US" sz="2800">
                <a:latin typeface="华文新魏" pitchFamily="2" charset="-122"/>
                <a:ea typeface="华文新魏" pitchFamily="2" charset="-122"/>
              </a:rPr>
              <a:t>        经过庄园主之间的斗争联合武士集团最后集中在两大家族</a:t>
            </a:r>
            <a:r>
              <a:rPr lang="en-US" altLang="zh-CN" sz="2800">
                <a:latin typeface="华文新魏" pitchFamily="2" charset="-122"/>
                <a:ea typeface="华文新魏" pitchFamily="2" charset="-122"/>
              </a:rPr>
              <a:t>——</a:t>
            </a:r>
            <a:endParaRPr lang="zh-CN" altLang="en-US" sz="2800">
              <a:latin typeface="华文新魏" pitchFamily="2" charset="-122"/>
              <a:ea typeface="华文新魏" pitchFamily="2" charset="-122"/>
            </a:endParaRPr>
          </a:p>
          <a:p>
            <a:endParaRPr lang="zh-CN" altLang="en-US" sz="2800">
              <a:latin typeface="华文新魏" pitchFamily="2" charset="-122"/>
              <a:ea typeface="华文新魏" pitchFamily="2" charset="-122"/>
            </a:endParaRPr>
          </a:p>
        </p:txBody>
      </p:sp>
      <p:pic>
        <p:nvPicPr>
          <p:cNvPr id="27" name="图片 26" descr="QQ截图20180911215223.png"/>
          <p:cNvPicPr>
            <a:picLocks noChangeAspect="1"/>
          </p:cNvPicPr>
          <p:nvPr/>
        </p:nvPicPr>
        <p:blipFill>
          <a:blip r:embed="rId4"/>
          <a:srcRect/>
          <a:stretch>
            <a:fillRect/>
          </a:stretch>
        </p:blipFill>
        <p:spPr bwMode="auto">
          <a:xfrm>
            <a:off x="4618038" y="3243263"/>
            <a:ext cx="6215062" cy="3355975"/>
          </a:xfrm>
          <a:prstGeom prst="rect">
            <a:avLst/>
          </a:prstGeom>
          <a:noFill/>
          <a:ln w="9525">
            <a:noFill/>
            <a:miter lim="800000"/>
            <a:headEnd/>
            <a:tailEnd/>
          </a:ln>
        </p:spPr>
      </p:pic>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dissolve">
                                      <p:cBhvr>
                                        <p:cTn id="12" dur="500"/>
                                        <p:tgtEl>
                                          <p:spTgt spid="29"/>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par>
                                <p:cTn id="16" presetID="9" presetClass="entr" presetSubtype="0"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dissolve">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3" cstate="print">
            <a:extLst>
              <a:ext uri="{28A0092B-C50C-407E-A947-70E740481C1C}"/>
            </a:extLst>
          </a:blip>
          <a:srcRect l="24814" r="13974" b="25049"/>
          <a:stretch/>
        </p:blipFill>
        <p:spPr>
          <a:xfrm>
            <a:off x="5689599" y="4100516"/>
            <a:ext cx="5572164" cy="3071834"/>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31" name="图片 30"/>
          <p:cNvPicPr>
            <a:picLocks noChangeAspect="1"/>
          </p:cNvPicPr>
          <p:nvPr/>
        </p:nvPicPr>
        <p:blipFill rotWithShape="1">
          <a:blip r:embed="rId3" cstate="print">
            <a:extLst>
              <a:ext uri="{28A0092B-C50C-407E-A947-70E740481C1C}"/>
            </a:extLst>
          </a:blip>
          <a:srcRect l="24814" r="13974" b="25049"/>
          <a:stretch/>
        </p:blipFill>
        <p:spPr>
          <a:xfrm>
            <a:off x="5689599" y="885806"/>
            <a:ext cx="5572164" cy="3143272"/>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069848">
              <a:defRPr/>
            </a:pPr>
            <a:endParaRPr lang="zh-CN" altLang="en-US" dirty="0">
              <a:ln>
                <a:solidFill>
                  <a:srgbClr val="660033"/>
                </a:solidFill>
              </a:ln>
            </a:endParaRPr>
          </a:p>
        </p:txBody>
      </p:sp>
      <p:cxnSp>
        <p:nvCxnSpPr>
          <p:cNvPr id="57" name="直接连接符 56"/>
          <p:cNvCxnSpPr/>
          <p:nvPr/>
        </p:nvCxnSpPr>
        <p:spPr>
          <a:xfrm>
            <a:off x="954088" y="260350"/>
            <a:ext cx="0" cy="261938"/>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5310" name="文本框 5"/>
          <p:cNvSpPr txBox="1">
            <a:spLocks noChangeArrowheads="1"/>
          </p:cNvSpPr>
          <p:nvPr/>
        </p:nvSpPr>
        <p:spPr bwMode="auto">
          <a:xfrm>
            <a:off x="960438" y="147638"/>
            <a:ext cx="3063875" cy="461962"/>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人教版九年级上册</a:t>
            </a:r>
          </a:p>
        </p:txBody>
      </p:sp>
      <p:sp>
        <p:nvSpPr>
          <p:cNvPr id="78" name="文本框 6"/>
          <p:cNvSpPr txBox="1"/>
          <p:nvPr/>
        </p:nvSpPr>
        <p:spPr>
          <a:xfrm>
            <a:off x="4332288" y="138113"/>
            <a:ext cx="3214687" cy="461962"/>
          </a:xfrm>
          <a:prstGeom prst="rect">
            <a:avLst/>
          </a:prstGeom>
          <a:noFill/>
        </p:spPr>
        <p:txBody>
          <a:bodyPr>
            <a:spAutoFit/>
          </a:bodyPr>
          <a:lstStyle/>
          <a:p>
            <a:pPr defTabSz="1069848"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2" name="矩形 21"/>
          <p:cNvSpPr/>
          <p:nvPr/>
        </p:nvSpPr>
        <p:spPr>
          <a:xfrm>
            <a:off x="898525" y="944563"/>
            <a:ext cx="1004888" cy="584200"/>
          </a:xfrm>
          <a:prstGeom prst="rect">
            <a:avLst/>
          </a:prstGeom>
        </p:spPr>
        <p:txBody>
          <a:bodyPr wrap="none">
            <a:spAutoFit/>
          </a:bodyPr>
          <a:lstStyle/>
          <a:p>
            <a:pPr defTabSz="1069848" fontAlgn="auto">
              <a:spcBef>
                <a:spcPts val="0"/>
              </a:spcBef>
              <a:spcAft>
                <a:spcPts val="0"/>
              </a:spcAft>
              <a:defRPr/>
            </a:pPr>
            <a:r>
              <a:rPr lang="zh-CN" altLang="en-US" sz="3200" dirty="0">
                <a:effectLst>
                  <a:outerShdw blurRad="38100" dist="38100" dir="2700000" algn="tl">
                    <a:srgbClr val="000000">
                      <a:alpha val="43137"/>
                    </a:srgbClr>
                  </a:outerShdw>
                </a:effectLst>
                <a:latin typeface="华文隶书" pitchFamily="2" charset="-122"/>
                <a:ea typeface="华文隶书" pitchFamily="2" charset="-122"/>
              </a:rPr>
              <a:t>开始</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sp>
        <p:nvSpPr>
          <p:cNvPr id="26" name="TextBox 25"/>
          <p:cNvSpPr txBox="1">
            <a:spLocks noChangeArrowheads="1"/>
          </p:cNvSpPr>
          <p:nvPr/>
        </p:nvSpPr>
        <p:spPr bwMode="auto">
          <a:xfrm>
            <a:off x="117475" y="1743075"/>
            <a:ext cx="5332413" cy="3540125"/>
          </a:xfrm>
          <a:prstGeom prst="rect">
            <a:avLst/>
          </a:prstGeom>
          <a:noFill/>
          <a:ln w="9525">
            <a:noFill/>
            <a:miter lim="800000"/>
            <a:headEnd/>
            <a:tailEnd/>
          </a:ln>
        </p:spPr>
        <p:txBody>
          <a:bodyPr>
            <a:spAutoFit/>
          </a:bodyPr>
          <a:lstStyle/>
          <a:p>
            <a:r>
              <a:rPr lang="en-US" altLang="zh-CN" sz="3200">
                <a:solidFill>
                  <a:srgbClr val="C00000"/>
                </a:solidFill>
                <a:latin typeface="华文新魏" pitchFamily="2" charset="-122"/>
                <a:ea typeface="华文新魏" pitchFamily="2" charset="-122"/>
              </a:rPr>
              <a:t>12</a:t>
            </a:r>
            <a:r>
              <a:rPr lang="zh-CN" altLang="en-US" sz="3200">
                <a:solidFill>
                  <a:srgbClr val="C00000"/>
                </a:solidFill>
                <a:latin typeface="华文新魏" pitchFamily="2" charset="-122"/>
                <a:ea typeface="华文新魏" pitchFamily="2" charset="-122"/>
              </a:rPr>
              <a:t>世纪</a:t>
            </a:r>
            <a:r>
              <a:rPr lang="zh-CN" altLang="en-US" sz="3200">
                <a:latin typeface="华文新魏" pitchFamily="2" charset="-122"/>
                <a:ea typeface="华文新魏" pitchFamily="2" charset="-122"/>
              </a:rPr>
              <a:t>晚期，源氏武士集团击败平氏武士集团，源氏首领源赖朝获得“</a:t>
            </a:r>
            <a:r>
              <a:rPr lang="zh-CN" altLang="en-US" sz="3200">
                <a:solidFill>
                  <a:srgbClr val="C00000"/>
                </a:solidFill>
                <a:latin typeface="华文新魏" pitchFamily="2" charset="-122"/>
                <a:ea typeface="华文新魏" pitchFamily="2" charset="-122"/>
              </a:rPr>
              <a:t>征夷大将军</a:t>
            </a:r>
            <a:r>
              <a:rPr lang="zh-CN" altLang="en-US" sz="3200">
                <a:latin typeface="华文新魏" pitchFamily="2" charset="-122"/>
                <a:ea typeface="华文新魏" pitchFamily="2" charset="-122"/>
              </a:rPr>
              <a:t>”称号，设</a:t>
            </a:r>
            <a:r>
              <a:rPr lang="zh-CN" altLang="en-US" sz="3200">
                <a:solidFill>
                  <a:srgbClr val="C00000"/>
                </a:solidFill>
                <a:latin typeface="华文新魏" pitchFamily="2" charset="-122"/>
                <a:ea typeface="华文新魏" pitchFamily="2" charset="-122"/>
              </a:rPr>
              <a:t>幕府</a:t>
            </a:r>
            <a:r>
              <a:rPr lang="zh-CN" altLang="en-US" sz="3200">
                <a:latin typeface="华文新魏" pitchFamily="2" charset="-122"/>
                <a:ea typeface="华文新魏" pitchFamily="2" charset="-122"/>
              </a:rPr>
              <a:t>于镰仓。镰仓幕府拥有独立于朝廷的政治、军事权力，日本由此进入长达近</a:t>
            </a:r>
            <a:r>
              <a:rPr lang="en-US" altLang="zh-CN" sz="3200">
                <a:latin typeface="华文新魏" pitchFamily="2" charset="-122"/>
                <a:ea typeface="华文新魏" pitchFamily="2" charset="-122"/>
              </a:rPr>
              <a:t>700</a:t>
            </a:r>
            <a:r>
              <a:rPr lang="zh-CN" altLang="en-US" sz="3200">
                <a:latin typeface="华文新魏" pitchFamily="2" charset="-122"/>
                <a:ea typeface="华文新魏" pitchFamily="2" charset="-122"/>
              </a:rPr>
              <a:t>年的</a:t>
            </a:r>
            <a:r>
              <a:rPr lang="zh-CN" altLang="en-US" sz="3200">
                <a:solidFill>
                  <a:srgbClr val="C00000"/>
                </a:solidFill>
                <a:latin typeface="华文新魏" pitchFamily="2" charset="-122"/>
                <a:ea typeface="华文新魏" pitchFamily="2" charset="-122"/>
              </a:rPr>
              <a:t>幕府统治</a:t>
            </a:r>
            <a:r>
              <a:rPr lang="zh-CN" altLang="en-US" sz="3200">
                <a:latin typeface="华文新魏" pitchFamily="2" charset="-122"/>
                <a:ea typeface="华文新魏" pitchFamily="2" charset="-122"/>
              </a:rPr>
              <a:t>时期。</a:t>
            </a:r>
          </a:p>
        </p:txBody>
      </p:sp>
      <p:pic>
        <p:nvPicPr>
          <p:cNvPr id="55321" name="图片 26" descr="QQ截图20180911220211.png"/>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6645275" y="814388"/>
            <a:ext cx="4876800" cy="3286125"/>
          </a:xfrm>
          <a:prstGeom prst="rect">
            <a:avLst/>
          </a:prstGeom>
          <a:noFill/>
          <a:ln w="9525">
            <a:noFill/>
            <a:miter lim="800000"/>
            <a:headEnd/>
            <a:tailEnd/>
          </a:ln>
        </p:spPr>
      </p:pic>
      <p:pic>
        <p:nvPicPr>
          <p:cNvPr id="55322" name="图片 29" descr="QQ截图20180911220323.png"/>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6761163" y="4156075"/>
            <a:ext cx="3571875" cy="3087688"/>
          </a:xfrm>
          <a:prstGeom prst="rect">
            <a:avLst/>
          </a:prstGeom>
          <a:noFill/>
          <a:ln w="9525">
            <a:noFill/>
            <a:miter lim="800000"/>
            <a:headEnd/>
            <a:tailEnd/>
          </a:ln>
        </p:spPr>
      </p:pic>
      <p:pic>
        <p:nvPicPr>
          <p:cNvPr id="55323" name="图片 32"/>
          <p:cNvPicPr>
            <a:picLocks noChangeAspect="1"/>
          </p:cNvPicPr>
          <p:nvPr/>
        </p:nvPicPr>
        <p:blipFill>
          <a:blip r:embed="rId6"/>
          <a:srcRect/>
          <a:stretch>
            <a:fillRect/>
          </a:stretch>
        </p:blipFill>
        <p:spPr bwMode="auto">
          <a:xfrm>
            <a:off x="5810250" y="957263"/>
            <a:ext cx="665163" cy="714375"/>
          </a:xfrm>
          <a:prstGeom prst="rect">
            <a:avLst/>
          </a:prstGeom>
          <a:noFill/>
          <a:ln w="9525">
            <a:noFill/>
            <a:miter lim="800000"/>
            <a:headEnd/>
            <a:tailEnd/>
          </a:ln>
        </p:spPr>
      </p:pic>
      <p:sp>
        <p:nvSpPr>
          <p:cNvPr id="55324" name="TextBox 33"/>
          <p:cNvSpPr txBox="1">
            <a:spLocks noChangeArrowheads="1"/>
          </p:cNvSpPr>
          <p:nvPr/>
        </p:nvSpPr>
        <p:spPr bwMode="auto">
          <a:xfrm>
            <a:off x="5876925" y="1100138"/>
            <a:ext cx="542925" cy="523875"/>
          </a:xfrm>
          <a:prstGeom prst="rect">
            <a:avLst/>
          </a:prstGeom>
          <a:noFill/>
          <a:ln w="9525">
            <a:noFill/>
            <a:miter lim="800000"/>
            <a:headEnd/>
            <a:tailEnd/>
          </a:ln>
        </p:spPr>
        <p:txBody>
          <a:bodyPr wrap="none">
            <a:spAutoFit/>
          </a:bodyPr>
          <a:lstStyle/>
          <a:p>
            <a:r>
              <a:rPr lang="zh-CN" altLang="en-US" sz="2800">
                <a:latin typeface="华文隶书" pitchFamily="2" charset="-122"/>
                <a:ea typeface="华文隶书" pitchFamily="2" charset="-122"/>
              </a:rPr>
              <a:t>一</a:t>
            </a:r>
          </a:p>
        </p:txBody>
      </p:sp>
      <p:pic>
        <p:nvPicPr>
          <p:cNvPr id="55325" name="图片 34"/>
          <p:cNvPicPr>
            <a:picLocks noChangeAspect="1"/>
          </p:cNvPicPr>
          <p:nvPr/>
        </p:nvPicPr>
        <p:blipFill>
          <a:blip r:embed="rId6"/>
          <a:srcRect/>
          <a:stretch>
            <a:fillRect/>
          </a:stretch>
        </p:blipFill>
        <p:spPr bwMode="auto">
          <a:xfrm>
            <a:off x="5837238" y="4314825"/>
            <a:ext cx="665162" cy="714375"/>
          </a:xfrm>
          <a:prstGeom prst="rect">
            <a:avLst/>
          </a:prstGeom>
          <a:noFill/>
          <a:ln w="9525">
            <a:noFill/>
            <a:miter lim="800000"/>
            <a:headEnd/>
            <a:tailEnd/>
          </a:ln>
        </p:spPr>
      </p:pic>
      <p:sp>
        <p:nvSpPr>
          <p:cNvPr id="55326" name="TextBox 35"/>
          <p:cNvSpPr txBox="1">
            <a:spLocks noChangeArrowheads="1"/>
          </p:cNvSpPr>
          <p:nvPr/>
        </p:nvSpPr>
        <p:spPr bwMode="auto">
          <a:xfrm>
            <a:off x="5903913" y="4457700"/>
            <a:ext cx="544512" cy="523875"/>
          </a:xfrm>
          <a:prstGeom prst="rect">
            <a:avLst/>
          </a:prstGeom>
          <a:noFill/>
          <a:ln w="9525">
            <a:noFill/>
            <a:miter lim="800000"/>
            <a:headEnd/>
            <a:tailEnd/>
          </a:ln>
        </p:spPr>
        <p:txBody>
          <a:bodyPr wrap="none">
            <a:spAutoFit/>
          </a:bodyPr>
          <a:lstStyle/>
          <a:p>
            <a:r>
              <a:rPr lang="zh-CN" altLang="en-US" sz="2800">
                <a:latin typeface="华文隶书" pitchFamily="2" charset="-122"/>
                <a:ea typeface="华文隶书" pitchFamily="2" charset="-122"/>
              </a:rPr>
              <a:t>二</a:t>
            </a:r>
          </a:p>
        </p:txBody>
      </p:sp>
      <p:sp>
        <p:nvSpPr>
          <p:cNvPr id="37" name="矩形 36"/>
          <p:cNvSpPr/>
          <p:nvPr/>
        </p:nvSpPr>
        <p:spPr>
          <a:xfrm>
            <a:off x="831815" y="5600714"/>
            <a:ext cx="4143404" cy="1200329"/>
          </a:xfrm>
          <a:prstGeom prst="rect">
            <a:avLst/>
          </a:prstGeom>
          <a:solidFill>
            <a:schemeClr val="bg2">
              <a:lumMod val="90000"/>
            </a:schemeClr>
          </a:solidFill>
          <a:scene3d>
            <a:camera prst="orthographicFront"/>
            <a:lightRig rig="threePt" dir="t"/>
          </a:scene3d>
          <a:sp3d>
            <a:bevelT/>
          </a:sp3d>
        </p:spPr>
        <p:txBody>
          <a:bodyPr>
            <a:spAutoFit/>
          </a:bodyPr>
          <a:lstStyle/>
          <a:p>
            <a:pPr defTabSz="1069848" fontAlgn="auto">
              <a:spcBef>
                <a:spcPts val="0"/>
              </a:spcBef>
              <a:spcAft>
                <a:spcPts val="0"/>
              </a:spcAft>
              <a:defRPr/>
            </a:pPr>
            <a:r>
              <a:rPr lang="ja-JP" altLang="en-US" sz="2400" dirty="0">
                <a:latin typeface="华文隶书" pitchFamily="2" charset="-122"/>
                <a:ea typeface="华文隶书" pitchFamily="2" charset="-122"/>
              </a:rPr>
              <a:t>幕府本指</a:t>
            </a:r>
            <a:r>
              <a:rPr lang="zh-CN" altLang="en-US" sz="2400" dirty="0">
                <a:latin typeface="华文隶书" pitchFamily="2" charset="-122"/>
                <a:ea typeface="华文隶书" pitchFamily="2" charset="-122"/>
              </a:rPr>
              <a:t>将领</a:t>
            </a:r>
            <a:r>
              <a:rPr lang="ja-JP" altLang="en-US" sz="2400" dirty="0">
                <a:latin typeface="华文隶书" pitchFamily="2" charset="-122"/>
                <a:ea typeface="华文隶书" pitchFamily="2" charset="-122"/>
              </a:rPr>
              <a:t>军帐，</a:t>
            </a:r>
            <a:r>
              <a:rPr lang="zh-CN" altLang="en-US" sz="2400" dirty="0">
                <a:latin typeface="华文隶书" pitchFamily="2" charset="-122"/>
                <a:ea typeface="华文隶书" pitchFamily="2" charset="-122"/>
              </a:rPr>
              <a:t>后</a:t>
            </a:r>
            <a:r>
              <a:rPr lang="ja-JP" altLang="en-US" sz="2400" dirty="0">
                <a:latin typeface="华文隶书" pitchFamily="2" charset="-122"/>
                <a:ea typeface="华文隶书" pitchFamily="2" charset="-122"/>
              </a:rPr>
              <a:t>演变成一种特有国情的政治体制。用法始于镰仓幕府建立。</a:t>
            </a:r>
            <a:endParaRPr lang="zh-CN" altLang="en-US" sz="2400" dirty="0">
              <a:latin typeface="华文隶书" pitchFamily="2" charset="-122"/>
              <a:ea typeface="华文隶书" pitchFamily="2" charset="-122"/>
            </a:endParaRP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dissolve">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cstate="print">
            <a:extLst>
              <a:ext uri="{28A0092B-C50C-407E-A947-70E740481C1C}"/>
            </a:extLst>
          </a:blip>
          <a:srcRect l="24814" r="13974" b="25049"/>
          <a:stretch/>
        </p:blipFill>
        <p:spPr>
          <a:xfrm>
            <a:off x="4760905" y="1171557"/>
            <a:ext cx="6143668" cy="5786479"/>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069848">
              <a:defRPr/>
            </a:pPr>
            <a:endParaRPr lang="zh-CN" altLang="en-US" dirty="0">
              <a:ln>
                <a:solidFill>
                  <a:srgbClr val="660033"/>
                </a:solidFill>
              </a:ln>
            </a:endParaRPr>
          </a:p>
        </p:txBody>
      </p:sp>
      <p:cxnSp>
        <p:nvCxnSpPr>
          <p:cNvPr id="57" name="直接连接符 56"/>
          <p:cNvCxnSpPr/>
          <p:nvPr/>
        </p:nvCxnSpPr>
        <p:spPr>
          <a:xfrm>
            <a:off x="954088" y="260350"/>
            <a:ext cx="0" cy="261938"/>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7357" name="文本框 5"/>
          <p:cNvSpPr txBox="1">
            <a:spLocks noChangeArrowheads="1"/>
          </p:cNvSpPr>
          <p:nvPr/>
        </p:nvSpPr>
        <p:spPr bwMode="auto">
          <a:xfrm>
            <a:off x="960438" y="147638"/>
            <a:ext cx="3063875" cy="461962"/>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人教版九年级上册</a:t>
            </a:r>
          </a:p>
        </p:txBody>
      </p:sp>
      <p:sp>
        <p:nvSpPr>
          <p:cNvPr id="78" name="文本框 6"/>
          <p:cNvSpPr txBox="1"/>
          <p:nvPr/>
        </p:nvSpPr>
        <p:spPr>
          <a:xfrm>
            <a:off x="4332288" y="138113"/>
            <a:ext cx="3214687" cy="461962"/>
          </a:xfrm>
          <a:prstGeom prst="rect">
            <a:avLst/>
          </a:prstGeom>
          <a:noFill/>
        </p:spPr>
        <p:txBody>
          <a:bodyPr>
            <a:spAutoFit/>
          </a:bodyPr>
          <a:lstStyle/>
          <a:p>
            <a:pPr defTabSz="1069848"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2" name="矩形 21"/>
          <p:cNvSpPr/>
          <p:nvPr/>
        </p:nvSpPr>
        <p:spPr>
          <a:xfrm>
            <a:off x="898525" y="944563"/>
            <a:ext cx="2235200" cy="584200"/>
          </a:xfrm>
          <a:prstGeom prst="rect">
            <a:avLst/>
          </a:prstGeom>
        </p:spPr>
        <p:txBody>
          <a:bodyPr wrap="none">
            <a:spAutoFit/>
          </a:bodyPr>
          <a:lstStyle/>
          <a:p>
            <a:pPr defTabSz="1069848" fontAlgn="auto">
              <a:spcBef>
                <a:spcPts val="0"/>
              </a:spcBef>
              <a:spcAft>
                <a:spcPts val="0"/>
              </a:spcAft>
              <a:defRPr/>
            </a:pPr>
            <a:r>
              <a:rPr lang="zh-CN" altLang="en-US" sz="3200" dirty="0">
                <a:effectLst>
                  <a:outerShdw blurRad="38100" dist="38100" dir="2700000" algn="tl">
                    <a:srgbClr val="000000">
                      <a:alpha val="43137"/>
                    </a:srgbClr>
                  </a:outerShdw>
                </a:effectLst>
                <a:latin typeface="华文隶书" pitchFamily="2" charset="-122"/>
                <a:ea typeface="华文隶书" pitchFamily="2" charset="-122"/>
              </a:rPr>
              <a:t>幕府的地位</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sp>
        <p:nvSpPr>
          <p:cNvPr id="23" name="矩形 22"/>
          <p:cNvSpPr>
            <a:spLocks noChangeArrowheads="1"/>
          </p:cNvSpPr>
          <p:nvPr/>
        </p:nvSpPr>
        <p:spPr bwMode="auto">
          <a:xfrm>
            <a:off x="331788" y="1885950"/>
            <a:ext cx="3929062" cy="4524375"/>
          </a:xfrm>
          <a:prstGeom prst="rect">
            <a:avLst/>
          </a:prstGeom>
          <a:noFill/>
          <a:ln w="9525">
            <a:noFill/>
            <a:miter lim="800000"/>
            <a:headEnd/>
            <a:tailEnd/>
          </a:ln>
        </p:spPr>
        <p:txBody>
          <a:bodyPr>
            <a:spAutoFit/>
          </a:bodyPr>
          <a:lstStyle/>
          <a:p>
            <a:r>
              <a:rPr lang="zh-CN" altLang="en-US" sz="3200">
                <a:latin typeface="华文新魏" pitchFamily="2" charset="-122"/>
                <a:ea typeface="华文新魏" pitchFamily="2" charset="-122"/>
              </a:rPr>
              <a:t>　　幕府统治时期，幕府与天皇朝廷并存。幕府首领“征夷大将军”名义上由天皇任命，但实际上</a:t>
            </a:r>
            <a:r>
              <a:rPr lang="zh-CN" altLang="en-US" sz="3200">
                <a:solidFill>
                  <a:srgbClr val="C00000"/>
                </a:solidFill>
                <a:latin typeface="华文新魏" pitchFamily="2" charset="-122"/>
                <a:ea typeface="华文新魏" pitchFamily="2" charset="-122"/>
              </a:rPr>
              <a:t>天皇大权旁落</a:t>
            </a:r>
            <a:r>
              <a:rPr lang="zh-CN" altLang="en-US" sz="3200">
                <a:latin typeface="华文新魏" pitchFamily="2" charset="-122"/>
                <a:ea typeface="华文新魏" pitchFamily="2" charset="-122"/>
              </a:rPr>
              <a:t>，成为一种</a:t>
            </a:r>
            <a:r>
              <a:rPr lang="zh-CN" altLang="en-US" sz="3200">
                <a:solidFill>
                  <a:srgbClr val="C00000"/>
                </a:solidFill>
                <a:latin typeface="华文新魏" pitchFamily="2" charset="-122"/>
                <a:ea typeface="华文新魏" pitchFamily="2" charset="-122"/>
              </a:rPr>
              <a:t>礼仪性的摆设</a:t>
            </a:r>
            <a:r>
              <a:rPr lang="zh-CN" altLang="en-US" sz="3200">
                <a:latin typeface="华文新魏" pitchFamily="2" charset="-122"/>
                <a:ea typeface="华文新魏" pitchFamily="2" charset="-122"/>
              </a:rPr>
              <a:t>，</a:t>
            </a:r>
            <a:r>
              <a:rPr lang="zh-CN" altLang="en-US" sz="3200">
                <a:solidFill>
                  <a:srgbClr val="C00000"/>
                </a:solidFill>
                <a:latin typeface="华文新魏" pitchFamily="2" charset="-122"/>
                <a:ea typeface="华文新魏" pitchFamily="2" charset="-122"/>
              </a:rPr>
              <a:t>国家大权基本掌握在武士阶层手中</a:t>
            </a:r>
            <a:r>
              <a:rPr lang="zh-CN" altLang="en-US" sz="3200">
                <a:latin typeface="华文新魏" pitchFamily="2" charset="-122"/>
                <a:ea typeface="华文新魏" pitchFamily="2" charset="-122"/>
              </a:rPr>
              <a:t>。</a:t>
            </a:r>
          </a:p>
        </p:txBody>
      </p:sp>
      <p:pic>
        <p:nvPicPr>
          <p:cNvPr id="57368" name="图片 25" descr="QQ截图20180911221140.png"/>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5189538" y="1243013"/>
            <a:ext cx="5467350" cy="2522537"/>
          </a:xfrm>
          <a:prstGeom prst="rect">
            <a:avLst/>
          </a:prstGeom>
          <a:noFill/>
          <a:ln w="9525">
            <a:noFill/>
            <a:miter lim="800000"/>
            <a:headEnd/>
            <a:tailEnd/>
          </a:ln>
        </p:spPr>
      </p:pic>
      <p:pic>
        <p:nvPicPr>
          <p:cNvPr id="57369" name="图片 28" descr="t0183a9f60b42b8c3c1.jpg"/>
          <p:cNvPicPr>
            <a:picLocks noChangeAspect="1"/>
          </p:cNvPicPr>
          <p:nvPr/>
        </p:nvPicPr>
        <p:blipFill>
          <a:blip r:embed="rId5">
            <a:clrChange>
              <a:clrFrom>
                <a:srgbClr val="FFFFFF"/>
              </a:clrFrom>
              <a:clrTo>
                <a:srgbClr val="FFFFFF">
                  <a:alpha val="0"/>
                </a:srgbClr>
              </a:clrTo>
            </a:clrChange>
          </a:blip>
          <a:srcRect b="9312"/>
          <a:stretch>
            <a:fillRect/>
          </a:stretch>
        </p:blipFill>
        <p:spPr bwMode="auto">
          <a:xfrm>
            <a:off x="5046663" y="3386138"/>
            <a:ext cx="5572125" cy="3379787"/>
          </a:xfrm>
          <a:prstGeom prst="rect">
            <a:avLst/>
          </a:prstGeom>
          <a:noFill/>
          <a:ln w="9525">
            <a:noFill/>
            <a:miter lim="800000"/>
            <a:headEnd/>
            <a:tailEnd/>
          </a:ln>
        </p:spPr>
      </p:pic>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rotWithShape="1">
          <a:blip r:embed="rId3" cstate="print">
            <a:extLst>
              <a:ext uri="{28A0092B-C50C-407E-A947-70E740481C1C}"/>
            </a:extLst>
          </a:blip>
          <a:srcRect l="24814" r="13974" b="25049"/>
          <a:stretch/>
        </p:blipFill>
        <p:spPr>
          <a:xfrm>
            <a:off x="331749" y="3100384"/>
            <a:ext cx="8358246" cy="3857652"/>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59394" name="图片 26" descr="52006dc989c6a.jpg"/>
          <p:cNvPicPr>
            <a:picLocks noChangeAspect="1"/>
          </p:cNvPicPr>
          <p:nvPr/>
        </p:nvPicPr>
        <p:blipFill>
          <a:blip r:embed="rId4">
            <a:clrChange>
              <a:clrFrom>
                <a:srgbClr val="F9F8FE"/>
              </a:clrFrom>
              <a:clrTo>
                <a:srgbClr val="F9F8FE">
                  <a:alpha val="0"/>
                </a:srgbClr>
              </a:clrTo>
            </a:clrChange>
          </a:blip>
          <a:srcRect l="3429" r="32648"/>
          <a:stretch>
            <a:fillRect/>
          </a:stretch>
        </p:blipFill>
        <p:spPr bwMode="auto">
          <a:xfrm>
            <a:off x="8916988" y="814388"/>
            <a:ext cx="2605087" cy="6386512"/>
          </a:xfrm>
          <a:prstGeom prst="rect">
            <a:avLst/>
          </a:prstGeom>
          <a:noFill/>
          <a:ln w="9525">
            <a:noFill/>
            <a:miter lim="800000"/>
            <a:headEnd/>
            <a:tailEnd/>
          </a:ln>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069848">
              <a:defRPr/>
            </a:pPr>
            <a:endParaRPr lang="zh-CN" altLang="en-US" dirty="0">
              <a:ln>
                <a:solidFill>
                  <a:srgbClr val="660033"/>
                </a:solidFill>
              </a:ln>
            </a:endParaRPr>
          </a:p>
        </p:txBody>
      </p:sp>
      <p:cxnSp>
        <p:nvCxnSpPr>
          <p:cNvPr id="57" name="直接连接符 56"/>
          <p:cNvCxnSpPr/>
          <p:nvPr/>
        </p:nvCxnSpPr>
        <p:spPr>
          <a:xfrm>
            <a:off x="954088" y="260350"/>
            <a:ext cx="0" cy="261938"/>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59406" name="文本框 5"/>
          <p:cNvSpPr txBox="1">
            <a:spLocks noChangeArrowheads="1"/>
          </p:cNvSpPr>
          <p:nvPr/>
        </p:nvSpPr>
        <p:spPr bwMode="auto">
          <a:xfrm>
            <a:off x="960438" y="147638"/>
            <a:ext cx="3063875" cy="461962"/>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人教版九年级上册</a:t>
            </a:r>
          </a:p>
        </p:txBody>
      </p:sp>
      <p:sp>
        <p:nvSpPr>
          <p:cNvPr id="78" name="文本框 6"/>
          <p:cNvSpPr txBox="1"/>
          <p:nvPr/>
        </p:nvSpPr>
        <p:spPr>
          <a:xfrm>
            <a:off x="4332288" y="138113"/>
            <a:ext cx="3214687" cy="461962"/>
          </a:xfrm>
          <a:prstGeom prst="rect">
            <a:avLst/>
          </a:prstGeom>
          <a:noFill/>
        </p:spPr>
        <p:txBody>
          <a:bodyPr>
            <a:spAutoFit/>
          </a:bodyPr>
          <a:lstStyle/>
          <a:p>
            <a:pPr defTabSz="1069848"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2" name="矩形 21"/>
          <p:cNvSpPr/>
          <p:nvPr/>
        </p:nvSpPr>
        <p:spPr>
          <a:xfrm>
            <a:off x="898525" y="944563"/>
            <a:ext cx="1414463" cy="584200"/>
          </a:xfrm>
          <a:prstGeom prst="rect">
            <a:avLst/>
          </a:prstGeom>
        </p:spPr>
        <p:txBody>
          <a:bodyPr wrap="none">
            <a:spAutoFit/>
          </a:bodyPr>
          <a:lstStyle/>
          <a:p>
            <a:pPr defTabSz="1069848" fontAlgn="auto">
              <a:spcBef>
                <a:spcPts val="0"/>
              </a:spcBef>
              <a:spcAft>
                <a:spcPts val="0"/>
              </a:spcAft>
              <a:defRPr/>
            </a:pPr>
            <a:r>
              <a:rPr lang="zh-CN" altLang="en-US" sz="3200" dirty="0">
                <a:effectLst>
                  <a:outerShdw blurRad="38100" dist="38100" dir="2700000" algn="tl">
                    <a:srgbClr val="000000">
                      <a:alpha val="43137"/>
                    </a:srgbClr>
                  </a:outerShdw>
                </a:effectLst>
                <a:latin typeface="华文隶书" pitchFamily="2" charset="-122"/>
                <a:ea typeface="华文隶书" pitchFamily="2" charset="-122"/>
              </a:rPr>
              <a:t>武士道</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sp>
        <p:nvSpPr>
          <p:cNvPr id="26" name="TextBox 25"/>
          <p:cNvSpPr txBox="1">
            <a:spLocks noChangeArrowheads="1"/>
          </p:cNvSpPr>
          <p:nvPr/>
        </p:nvSpPr>
        <p:spPr bwMode="auto">
          <a:xfrm>
            <a:off x="260350" y="1743075"/>
            <a:ext cx="8429625" cy="1077913"/>
          </a:xfrm>
          <a:prstGeom prst="rect">
            <a:avLst/>
          </a:prstGeom>
          <a:noFill/>
          <a:ln w="9525">
            <a:noFill/>
            <a:miter lim="800000"/>
            <a:headEnd/>
            <a:tailEnd/>
          </a:ln>
        </p:spPr>
        <p:txBody>
          <a:bodyPr>
            <a:spAutoFit/>
          </a:bodyPr>
          <a:lstStyle/>
          <a:p>
            <a:r>
              <a:rPr lang="zh-CN" altLang="en-US" sz="3200">
                <a:latin typeface="华文新魏" pitchFamily="2" charset="-122"/>
                <a:ea typeface="华文新魏" pitchFamily="2" charset="-122"/>
              </a:rPr>
              <a:t>武士集团的长期统治，逐渐形成了</a:t>
            </a:r>
            <a:r>
              <a:rPr lang="zh-CN" altLang="en-US" sz="3200">
                <a:solidFill>
                  <a:srgbClr val="C00000"/>
                </a:solidFill>
                <a:latin typeface="华文新魏" pitchFamily="2" charset="-122"/>
                <a:ea typeface="华文新魏" pitchFamily="2" charset="-122"/>
              </a:rPr>
              <a:t>武士道</a:t>
            </a:r>
            <a:r>
              <a:rPr lang="zh-CN" altLang="en-US" sz="3200">
                <a:latin typeface="华文新魏" pitchFamily="2" charset="-122"/>
                <a:ea typeface="华文新魏" pitchFamily="2" charset="-122"/>
              </a:rPr>
              <a:t>。武士效忠的对象不是国家，而是他的</a:t>
            </a:r>
            <a:r>
              <a:rPr lang="zh-CN" altLang="en-US" sz="3200">
                <a:solidFill>
                  <a:srgbClr val="C00000"/>
                </a:solidFill>
                <a:latin typeface="华文新魏" pitchFamily="2" charset="-122"/>
                <a:ea typeface="华文新魏" pitchFamily="2" charset="-122"/>
              </a:rPr>
              <a:t>主公</a:t>
            </a:r>
            <a:r>
              <a:rPr lang="zh-CN" altLang="en-US" sz="3200">
                <a:latin typeface="华文新魏" pitchFamily="2" charset="-122"/>
                <a:ea typeface="华文新魏" pitchFamily="2" charset="-122"/>
              </a:rPr>
              <a:t>。</a:t>
            </a:r>
            <a:r>
              <a:rPr lang="en-US" sz="3200">
                <a:latin typeface="华文新魏" pitchFamily="2" charset="-122"/>
                <a:ea typeface="华文新魏" pitchFamily="2" charset="-122"/>
              </a:rPr>
              <a:t> </a:t>
            </a:r>
            <a:endParaRPr lang="zh-CN" altLang="en-US" sz="3200">
              <a:latin typeface="华文新魏" pitchFamily="2" charset="-122"/>
              <a:ea typeface="华文新魏" pitchFamily="2" charset="-122"/>
            </a:endParaRPr>
          </a:p>
        </p:txBody>
      </p:sp>
      <p:sp>
        <p:nvSpPr>
          <p:cNvPr id="28" name="矩形 27"/>
          <p:cNvSpPr>
            <a:spLocks noChangeArrowheads="1"/>
          </p:cNvSpPr>
          <p:nvPr/>
        </p:nvSpPr>
        <p:spPr bwMode="auto">
          <a:xfrm>
            <a:off x="1403350" y="3457575"/>
            <a:ext cx="4572000" cy="3108325"/>
          </a:xfrm>
          <a:prstGeom prst="rect">
            <a:avLst/>
          </a:prstGeom>
          <a:noFill/>
          <a:ln w="9525">
            <a:noFill/>
            <a:miter lim="800000"/>
            <a:headEnd/>
            <a:tailEnd/>
          </a:ln>
        </p:spPr>
        <p:txBody>
          <a:bodyPr>
            <a:spAutoFit/>
          </a:bodyPr>
          <a:lstStyle/>
          <a:p>
            <a:r>
              <a:rPr lang="zh-CN" altLang="en-US" sz="2800">
                <a:latin typeface="华文新魏" pitchFamily="2" charset="-122"/>
                <a:ea typeface="华文新魏" pitchFamily="2" charset="-122"/>
              </a:rPr>
              <a:t>        武士道指以不惜命的觉悟为根本，为实现个人于集体、团体的价值，尽可能的发挥自己的能力，强调</a:t>
            </a:r>
            <a:r>
              <a:rPr lang="en-US" altLang="zh-CN" sz="2800">
                <a:latin typeface="华文新魏" pitchFamily="2" charset="-122"/>
                <a:ea typeface="华文新魏" pitchFamily="2" charset="-122"/>
              </a:rPr>
              <a:t>"</a:t>
            </a:r>
            <a:r>
              <a:rPr lang="zh-CN" altLang="en-US" sz="2800" b="1">
                <a:latin typeface="华文新魏" pitchFamily="2" charset="-122"/>
                <a:ea typeface="华文新魏" pitchFamily="2" charset="-122"/>
              </a:rPr>
              <a:t>毫不留念的死，毫不顾忌的死，毫不犹豫的死</a:t>
            </a:r>
            <a:r>
              <a:rPr lang="en-US" altLang="zh-CN" sz="2800">
                <a:latin typeface="华文新魏" pitchFamily="2" charset="-122"/>
                <a:ea typeface="华文新魏" pitchFamily="2" charset="-122"/>
              </a:rPr>
              <a:t>"</a:t>
            </a:r>
            <a:r>
              <a:rPr lang="zh-CN" altLang="en-US" sz="2800">
                <a:latin typeface="华文新魏" pitchFamily="2" charset="-122"/>
                <a:ea typeface="华文新魏" pitchFamily="2" charset="-122"/>
              </a:rPr>
              <a:t>。武士道精神最典型的行为是切腹。</a:t>
            </a:r>
          </a:p>
        </p:txBody>
      </p:sp>
      <p:pic>
        <p:nvPicPr>
          <p:cNvPr id="29" name="图片 28" descr="1.jpg"/>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6189663" y="3076575"/>
            <a:ext cx="2582862" cy="3813175"/>
          </a:xfrm>
          <a:prstGeom prst="rect">
            <a:avLst/>
          </a:prstGeom>
          <a:noFill/>
          <a:ln w="9525">
            <a:noFill/>
            <a:miter lim="800000"/>
            <a:headEnd/>
            <a:tailEnd/>
          </a:ln>
        </p:spPr>
      </p:pic>
      <p:grpSp>
        <p:nvGrpSpPr>
          <p:cNvPr id="32" name="组合 67"/>
          <p:cNvGrpSpPr/>
          <p:nvPr/>
        </p:nvGrpSpPr>
        <p:grpSpPr>
          <a:xfrm>
            <a:off x="486184" y="5363762"/>
            <a:ext cx="620625" cy="594142"/>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5" name="TextBox 51"/>
          <p:cNvSpPr txBox="1"/>
          <p:nvPr/>
        </p:nvSpPr>
        <p:spPr>
          <a:xfrm>
            <a:off x="514350" y="5403850"/>
            <a:ext cx="746125"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精</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36" name="组合 67"/>
          <p:cNvGrpSpPr/>
          <p:nvPr/>
        </p:nvGrpSpPr>
        <p:grpSpPr>
          <a:xfrm>
            <a:off x="486184" y="3274131"/>
            <a:ext cx="620625" cy="594142"/>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9" name="TextBox 51"/>
          <p:cNvSpPr txBox="1"/>
          <p:nvPr/>
        </p:nvSpPr>
        <p:spPr>
          <a:xfrm>
            <a:off x="514350" y="3314700"/>
            <a:ext cx="746125"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武</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0" name="组合 67"/>
          <p:cNvGrpSpPr/>
          <p:nvPr/>
        </p:nvGrpSpPr>
        <p:grpSpPr>
          <a:xfrm>
            <a:off x="474625" y="3955115"/>
            <a:ext cx="620625" cy="594142"/>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2" name="椭圆 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3" name="TextBox 51"/>
          <p:cNvSpPr txBox="1"/>
          <p:nvPr/>
        </p:nvSpPr>
        <p:spPr>
          <a:xfrm>
            <a:off x="503238" y="3995738"/>
            <a:ext cx="746125"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士</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4" name="组合 67"/>
          <p:cNvGrpSpPr/>
          <p:nvPr/>
        </p:nvGrpSpPr>
        <p:grpSpPr>
          <a:xfrm>
            <a:off x="474625" y="4660601"/>
            <a:ext cx="620625" cy="594142"/>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7" name="TextBox 51"/>
          <p:cNvSpPr txBox="1"/>
          <p:nvPr/>
        </p:nvSpPr>
        <p:spPr>
          <a:xfrm>
            <a:off x="503238" y="4700588"/>
            <a:ext cx="746125"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道</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9" name="组合 67"/>
          <p:cNvGrpSpPr/>
          <p:nvPr/>
        </p:nvGrpSpPr>
        <p:grpSpPr>
          <a:xfrm>
            <a:off x="474625" y="6078142"/>
            <a:ext cx="620625" cy="594142"/>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54" name="椭圆 5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59" name="TextBox 51"/>
          <p:cNvSpPr txBox="1"/>
          <p:nvPr/>
        </p:nvSpPr>
        <p:spPr>
          <a:xfrm>
            <a:off x="503238" y="6118225"/>
            <a:ext cx="746125"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神</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dissolve">
                                      <p:cBhvr>
                                        <p:cTn id="12" dur="500"/>
                                        <p:tgtEl>
                                          <p:spTgt spid="30"/>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dissolve">
                                      <p:cBhvr>
                                        <p:cTn id="15" dur="500"/>
                                        <p:tgtEl>
                                          <p:spTgt spid="28"/>
                                        </p:tgtEl>
                                      </p:cBhvr>
                                    </p:animEffect>
                                  </p:childTnLst>
                                </p:cTn>
                              </p:par>
                              <p:par>
                                <p:cTn id="16" presetID="9" presetClass="entr" presetSubtype="0"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dissolve">
                                      <p:cBhvr>
                                        <p:cTn id="18" dur="500"/>
                                        <p:tgtEl>
                                          <p:spTgt spid="29"/>
                                        </p:tgtEl>
                                      </p:cBhvr>
                                    </p:animEffect>
                                  </p:childTnLst>
                                </p:cTn>
                              </p:par>
                              <p:par>
                                <p:cTn id="19" presetID="9" presetClass="entr" presetSubtype="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dissolve">
                                      <p:cBhvr>
                                        <p:cTn id="21" dur="500"/>
                                        <p:tgtEl>
                                          <p:spTgt spid="32"/>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dissolve">
                                      <p:cBhvr>
                                        <p:cTn id="24" dur="500"/>
                                        <p:tgtEl>
                                          <p:spTgt spid="35"/>
                                        </p:tgtEl>
                                      </p:cBhvr>
                                    </p:animEffect>
                                  </p:childTnLst>
                                </p:cTn>
                              </p:par>
                              <p:par>
                                <p:cTn id="25" presetID="9" presetClass="entr" presetSubtype="0"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dissolve">
                                      <p:cBhvr>
                                        <p:cTn id="27" dur="500"/>
                                        <p:tgtEl>
                                          <p:spTgt spid="36"/>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dissolve">
                                      <p:cBhvr>
                                        <p:cTn id="30" dur="500"/>
                                        <p:tgtEl>
                                          <p:spTgt spid="39"/>
                                        </p:tgtEl>
                                      </p:cBhvr>
                                    </p:animEffect>
                                  </p:childTnLst>
                                </p:cTn>
                              </p:par>
                              <p:par>
                                <p:cTn id="31" presetID="9" presetClass="entr" presetSubtype="0"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dissolve">
                                      <p:cBhvr>
                                        <p:cTn id="33" dur="500"/>
                                        <p:tgtEl>
                                          <p:spTgt spid="40"/>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dissolve">
                                      <p:cBhvr>
                                        <p:cTn id="36" dur="500"/>
                                        <p:tgtEl>
                                          <p:spTgt spid="43"/>
                                        </p:tgtEl>
                                      </p:cBhvr>
                                    </p:animEffect>
                                  </p:childTnLst>
                                </p:cTn>
                              </p:par>
                              <p:par>
                                <p:cTn id="37" presetID="9" presetClass="entr" presetSubtype="0" fill="hold" nodeType="with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dissolve">
                                      <p:cBhvr>
                                        <p:cTn id="39" dur="500"/>
                                        <p:tgtEl>
                                          <p:spTgt spid="44"/>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dissolve">
                                      <p:cBhvr>
                                        <p:cTn id="42" dur="500"/>
                                        <p:tgtEl>
                                          <p:spTgt spid="47"/>
                                        </p:tgtEl>
                                      </p:cBhvr>
                                    </p:animEffect>
                                  </p:childTnLst>
                                </p:cTn>
                              </p:par>
                              <p:par>
                                <p:cTn id="43" presetID="9" presetClass="entr" presetSubtype="0" fill="hold"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dissolve">
                                      <p:cBhvr>
                                        <p:cTn id="45" dur="500"/>
                                        <p:tgtEl>
                                          <p:spTgt spid="49"/>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dissolve">
                                      <p:cBhvr>
                                        <p:cTn id="48"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35" grpId="0"/>
      <p:bldP spid="39" grpId="0"/>
      <p:bldP spid="43" grpId="0"/>
      <p:bldP spid="47" grpId="0"/>
      <p:bldP spid="5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图片 26" descr="52006dc989c6a.jpg"/>
          <p:cNvPicPr>
            <a:picLocks noChangeAspect="1"/>
          </p:cNvPicPr>
          <p:nvPr/>
        </p:nvPicPr>
        <p:blipFill>
          <a:blip r:embed="rId3">
            <a:clrChange>
              <a:clrFrom>
                <a:srgbClr val="F9F8FE"/>
              </a:clrFrom>
              <a:clrTo>
                <a:srgbClr val="F9F8FE">
                  <a:alpha val="0"/>
                </a:srgbClr>
              </a:clrTo>
            </a:clrChange>
          </a:blip>
          <a:srcRect l="3429" r="32648"/>
          <a:stretch>
            <a:fillRect/>
          </a:stretch>
        </p:blipFill>
        <p:spPr bwMode="auto">
          <a:xfrm>
            <a:off x="8916988" y="814388"/>
            <a:ext cx="2605087" cy="6386512"/>
          </a:xfrm>
          <a:prstGeom prst="rect">
            <a:avLst/>
          </a:prstGeom>
          <a:noFill/>
          <a:ln w="9525">
            <a:noFill/>
            <a:miter lim="800000"/>
            <a:headEnd/>
            <a:tailEnd/>
          </a:ln>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069848">
              <a:defRPr/>
            </a:pPr>
            <a:endParaRPr lang="zh-CN" altLang="en-US" dirty="0">
              <a:ln>
                <a:solidFill>
                  <a:srgbClr val="660033"/>
                </a:solidFill>
              </a:ln>
            </a:endParaRPr>
          </a:p>
        </p:txBody>
      </p:sp>
      <p:cxnSp>
        <p:nvCxnSpPr>
          <p:cNvPr id="57" name="直接连接符 56"/>
          <p:cNvCxnSpPr/>
          <p:nvPr/>
        </p:nvCxnSpPr>
        <p:spPr>
          <a:xfrm>
            <a:off x="954088" y="260350"/>
            <a:ext cx="0" cy="261938"/>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61453" name="文本框 5"/>
          <p:cNvSpPr txBox="1">
            <a:spLocks noChangeArrowheads="1"/>
          </p:cNvSpPr>
          <p:nvPr/>
        </p:nvSpPr>
        <p:spPr bwMode="auto">
          <a:xfrm>
            <a:off x="960438" y="147638"/>
            <a:ext cx="3063875" cy="461962"/>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人教版九年级上册</a:t>
            </a:r>
          </a:p>
        </p:txBody>
      </p:sp>
      <p:sp>
        <p:nvSpPr>
          <p:cNvPr id="78" name="文本框 6"/>
          <p:cNvSpPr txBox="1"/>
          <p:nvPr/>
        </p:nvSpPr>
        <p:spPr>
          <a:xfrm>
            <a:off x="4332288" y="138113"/>
            <a:ext cx="3214687" cy="461962"/>
          </a:xfrm>
          <a:prstGeom prst="rect">
            <a:avLst/>
          </a:prstGeom>
          <a:noFill/>
        </p:spPr>
        <p:txBody>
          <a:bodyPr>
            <a:spAutoFit/>
          </a:bodyPr>
          <a:lstStyle/>
          <a:p>
            <a:pPr defTabSz="1069848"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2" name="矩形 21"/>
          <p:cNvSpPr/>
          <p:nvPr/>
        </p:nvSpPr>
        <p:spPr>
          <a:xfrm>
            <a:off x="898525" y="944563"/>
            <a:ext cx="1414463" cy="584200"/>
          </a:xfrm>
          <a:prstGeom prst="rect">
            <a:avLst/>
          </a:prstGeom>
        </p:spPr>
        <p:txBody>
          <a:bodyPr wrap="none">
            <a:spAutoFit/>
          </a:bodyPr>
          <a:lstStyle/>
          <a:p>
            <a:pPr defTabSz="1069848" fontAlgn="auto">
              <a:spcBef>
                <a:spcPts val="0"/>
              </a:spcBef>
              <a:spcAft>
                <a:spcPts val="0"/>
              </a:spcAft>
              <a:defRPr/>
            </a:pPr>
            <a:r>
              <a:rPr lang="zh-CN" altLang="en-US" sz="3200" dirty="0">
                <a:effectLst>
                  <a:outerShdw blurRad="38100" dist="38100" dir="2700000" algn="tl">
                    <a:srgbClr val="000000">
                      <a:alpha val="43137"/>
                    </a:srgbClr>
                  </a:outerShdw>
                </a:effectLst>
                <a:latin typeface="华文隶书" pitchFamily="2" charset="-122"/>
                <a:ea typeface="华文隶书" pitchFamily="2" charset="-122"/>
              </a:rPr>
              <a:t>武士道</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pic>
        <p:nvPicPr>
          <p:cNvPr id="61" name="图片 60"/>
          <p:cNvPicPr>
            <a:picLocks noChangeAspect="1"/>
          </p:cNvPicPr>
          <p:nvPr/>
        </p:nvPicPr>
        <p:blipFill rotWithShape="1">
          <a:blip r:embed="rId4" cstate="print">
            <a:extLst>
              <a:ext uri="{28A0092B-C50C-407E-A947-70E740481C1C}"/>
            </a:extLst>
          </a:blip>
          <a:srcRect l="24814" r="13974" b="25049"/>
          <a:stretch/>
        </p:blipFill>
        <p:spPr>
          <a:xfrm>
            <a:off x="403187" y="1885938"/>
            <a:ext cx="8358246" cy="5072098"/>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grpSp>
        <p:nvGrpSpPr>
          <p:cNvPr id="64" name="组合 67"/>
          <p:cNvGrpSpPr/>
          <p:nvPr/>
        </p:nvGrpSpPr>
        <p:grpSpPr>
          <a:xfrm>
            <a:off x="4158401" y="2108485"/>
            <a:ext cx="620625" cy="594142"/>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66" name="椭圆 6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67" name="TextBox 51"/>
          <p:cNvSpPr txBox="1"/>
          <p:nvPr/>
        </p:nvSpPr>
        <p:spPr>
          <a:xfrm>
            <a:off x="4187825" y="2149475"/>
            <a:ext cx="744538" cy="522288"/>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精</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68" name="组合 67"/>
          <p:cNvGrpSpPr/>
          <p:nvPr/>
        </p:nvGrpSpPr>
        <p:grpSpPr>
          <a:xfrm>
            <a:off x="1741068" y="2126414"/>
            <a:ext cx="620625" cy="59414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70" name="椭圆 6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71" name="TextBox 51"/>
          <p:cNvSpPr txBox="1"/>
          <p:nvPr/>
        </p:nvSpPr>
        <p:spPr>
          <a:xfrm>
            <a:off x="1770063" y="2166938"/>
            <a:ext cx="744537"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武</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72" name="组合 67"/>
          <p:cNvGrpSpPr/>
          <p:nvPr/>
        </p:nvGrpSpPr>
        <p:grpSpPr>
          <a:xfrm>
            <a:off x="2598324" y="2149052"/>
            <a:ext cx="620625" cy="594142"/>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79" name="椭圆 7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80" name="TextBox 51"/>
          <p:cNvSpPr txBox="1"/>
          <p:nvPr/>
        </p:nvSpPr>
        <p:spPr>
          <a:xfrm>
            <a:off x="2627313" y="2189163"/>
            <a:ext cx="744537"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士</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81" name="组合 67"/>
          <p:cNvGrpSpPr/>
          <p:nvPr/>
        </p:nvGrpSpPr>
        <p:grpSpPr>
          <a:xfrm>
            <a:off x="3372583" y="2126414"/>
            <a:ext cx="620625" cy="594142"/>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83" name="椭圆 8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84" name="TextBox 51"/>
          <p:cNvSpPr txBox="1"/>
          <p:nvPr/>
        </p:nvSpPr>
        <p:spPr>
          <a:xfrm>
            <a:off x="3402013" y="2166938"/>
            <a:ext cx="744537"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道</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85" name="组合 67"/>
          <p:cNvGrpSpPr/>
          <p:nvPr/>
        </p:nvGrpSpPr>
        <p:grpSpPr>
          <a:xfrm>
            <a:off x="4915340" y="2108485"/>
            <a:ext cx="620625" cy="594142"/>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87" name="椭圆 8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88" name="TextBox 51"/>
          <p:cNvSpPr txBox="1"/>
          <p:nvPr/>
        </p:nvSpPr>
        <p:spPr>
          <a:xfrm>
            <a:off x="4943475" y="2149475"/>
            <a:ext cx="746125" cy="522288"/>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神</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89" name="组合 67"/>
          <p:cNvGrpSpPr/>
          <p:nvPr/>
        </p:nvGrpSpPr>
        <p:grpSpPr>
          <a:xfrm>
            <a:off x="5629720" y="2108485"/>
            <a:ext cx="620625" cy="594142"/>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92" name="TextBox 51"/>
          <p:cNvSpPr txBox="1"/>
          <p:nvPr/>
        </p:nvSpPr>
        <p:spPr>
          <a:xfrm>
            <a:off x="5657850" y="2149475"/>
            <a:ext cx="746125" cy="522288"/>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影</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93" name="组合 67"/>
          <p:cNvGrpSpPr/>
          <p:nvPr/>
        </p:nvGrpSpPr>
        <p:grpSpPr>
          <a:xfrm>
            <a:off x="6415538" y="2108485"/>
            <a:ext cx="620625" cy="594142"/>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95" name="椭圆 9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96" name="TextBox 51"/>
          <p:cNvSpPr txBox="1"/>
          <p:nvPr/>
        </p:nvSpPr>
        <p:spPr>
          <a:xfrm>
            <a:off x="6443663" y="2149475"/>
            <a:ext cx="746125" cy="522288"/>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响 </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97" name="TextBox 96"/>
          <p:cNvSpPr txBox="1">
            <a:spLocks noChangeArrowheads="1"/>
          </p:cNvSpPr>
          <p:nvPr/>
        </p:nvSpPr>
        <p:spPr bwMode="auto">
          <a:xfrm>
            <a:off x="403225" y="5529263"/>
            <a:ext cx="8143875" cy="523875"/>
          </a:xfrm>
          <a:prstGeom prst="rect">
            <a:avLst/>
          </a:prstGeom>
          <a:noFill/>
          <a:ln w="9525">
            <a:noFill/>
            <a:miter lim="800000"/>
            <a:headEnd/>
            <a:tailEnd/>
          </a:ln>
        </p:spPr>
        <p:txBody>
          <a:bodyPr>
            <a:spAutoFit/>
          </a:bodyPr>
          <a:lstStyle/>
          <a:p>
            <a:r>
              <a:rPr lang="zh-CN" altLang="en-US" sz="2800">
                <a:latin typeface="华文隶书" pitchFamily="2" charset="-122"/>
                <a:ea typeface="华文隶书" pitchFamily="2" charset="-122"/>
              </a:rPr>
              <a:t>积极：为理想而不屈的精神，是武士道精神的扩展。</a:t>
            </a:r>
          </a:p>
        </p:txBody>
      </p:sp>
      <p:sp>
        <p:nvSpPr>
          <p:cNvPr id="98" name="矩形 97"/>
          <p:cNvSpPr>
            <a:spLocks noChangeArrowheads="1"/>
          </p:cNvSpPr>
          <p:nvPr/>
        </p:nvSpPr>
        <p:spPr bwMode="auto">
          <a:xfrm>
            <a:off x="403225" y="5957888"/>
            <a:ext cx="8286750" cy="954087"/>
          </a:xfrm>
          <a:prstGeom prst="rect">
            <a:avLst/>
          </a:prstGeom>
          <a:noFill/>
          <a:ln w="9525">
            <a:noFill/>
            <a:miter lim="800000"/>
            <a:headEnd/>
            <a:tailEnd/>
          </a:ln>
        </p:spPr>
        <p:txBody>
          <a:bodyPr>
            <a:spAutoFit/>
          </a:bodyPr>
          <a:lstStyle/>
          <a:p>
            <a:r>
              <a:rPr lang="zh-CN" altLang="en-US" sz="2800">
                <a:solidFill>
                  <a:srgbClr val="000000"/>
                </a:solidFill>
                <a:latin typeface="华文隶书" pitchFamily="2" charset="-122"/>
                <a:ea typeface="华文隶书" pitchFamily="2" charset="-122"/>
              </a:rPr>
              <a:t>消极：经历了一次畸变，成为帝国主义侵略扩张的工具，成为日本右翼的文化土壤。</a:t>
            </a:r>
          </a:p>
        </p:txBody>
      </p:sp>
      <p:pic>
        <p:nvPicPr>
          <p:cNvPr id="99" name="图片 98" descr="1.jpg"/>
          <p:cNvPicPr>
            <a:picLocks noChangeAspect="1"/>
          </p:cNvPicPr>
          <p:nvPr/>
        </p:nvPicPr>
        <p:blipFill>
          <a:blip r:embed="rId5" cstate="print"/>
          <a:stretch>
            <a:fillRect/>
          </a:stretch>
        </p:blipFill>
        <p:spPr>
          <a:xfrm>
            <a:off x="546063" y="3028944"/>
            <a:ext cx="3929090" cy="2428893"/>
          </a:xfrm>
          <a:prstGeom prst="roundRect">
            <a:avLst/>
          </a:prstGeom>
          <a:ln>
            <a:noFill/>
          </a:ln>
          <a:effectLst>
            <a:outerShdw blurRad="292100" dist="139700" dir="2700000" algn="tl" rotWithShape="0">
              <a:srgbClr val="333333">
                <a:alpha val="65000"/>
              </a:srgbClr>
            </a:outerShdw>
          </a:effectLst>
        </p:spPr>
      </p:pic>
      <p:pic>
        <p:nvPicPr>
          <p:cNvPr id="100" name="图片 99" descr="2014111711445307.jpg"/>
          <p:cNvPicPr>
            <a:picLocks noChangeAspect="1"/>
          </p:cNvPicPr>
          <p:nvPr/>
        </p:nvPicPr>
        <p:blipFill>
          <a:blip r:embed="rId6" cstate="print"/>
          <a:srcRect b="17647"/>
          <a:stretch>
            <a:fillRect/>
          </a:stretch>
        </p:blipFill>
        <p:spPr>
          <a:xfrm>
            <a:off x="4618029" y="3028946"/>
            <a:ext cx="3929090" cy="2426804"/>
          </a:xfrm>
          <a:prstGeom prst="roundRect">
            <a:avLst/>
          </a:prstGeom>
          <a:ln>
            <a:noFill/>
          </a:ln>
          <a:effectLst>
            <a:outerShdw blurRad="292100" dist="139700" dir="2700000" algn="tl" rotWithShape="0">
              <a:srgbClr val="333333">
                <a:alpha val="65000"/>
              </a:srgbClr>
            </a:outerShdw>
          </a:effectLst>
        </p:spPr>
      </p:pic>
      <p:pic>
        <p:nvPicPr>
          <p:cNvPr id="101" name="图片 100" descr="t01db2c2127435e397d[1]"/>
          <p:cNvPicPr>
            <a:picLocks noChangeAspect="1"/>
          </p:cNvPicPr>
          <p:nvPr/>
        </p:nvPicPr>
        <p:blipFill>
          <a:blip r:embed="rId7"/>
          <a:srcRect/>
          <a:stretch>
            <a:fillRect/>
          </a:stretch>
        </p:blipFill>
        <p:spPr bwMode="auto">
          <a:xfrm>
            <a:off x="4975225" y="3171825"/>
            <a:ext cx="3167063" cy="2201863"/>
          </a:xfrm>
          <a:prstGeom prst="rect">
            <a:avLst/>
          </a:prstGeom>
          <a:noFill/>
          <a:ln w="9525">
            <a:noFill/>
            <a:miter lim="800000"/>
            <a:headEnd/>
            <a:tailEnd/>
          </a:ln>
        </p:spPr>
      </p:pic>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dissolve">
                                      <p:cBhvr>
                                        <p:cTn id="7" dur="500"/>
                                        <p:tgtEl>
                                          <p:spTgt spid="61"/>
                                        </p:tgtEl>
                                      </p:cBhvr>
                                    </p:animEffect>
                                  </p:childTnLst>
                                </p:cTn>
                              </p:par>
                              <p:par>
                                <p:cTn id="8" presetID="9" presetClass="entr" presetSubtype="0" fill="hold"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dissolve">
                                      <p:cBhvr>
                                        <p:cTn id="10" dur="500"/>
                                        <p:tgtEl>
                                          <p:spTgt spid="6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dissolve">
                                      <p:cBhvr>
                                        <p:cTn id="13" dur="500"/>
                                        <p:tgtEl>
                                          <p:spTgt spid="67"/>
                                        </p:tgtEl>
                                      </p:cBhvr>
                                    </p:animEffect>
                                  </p:childTnLst>
                                </p:cTn>
                              </p:par>
                              <p:par>
                                <p:cTn id="14" presetID="9" presetClass="entr" presetSubtype="0" fill="hold" nodeType="with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dissolve">
                                      <p:cBhvr>
                                        <p:cTn id="16" dur="500"/>
                                        <p:tgtEl>
                                          <p:spTgt spid="68"/>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dissolve">
                                      <p:cBhvr>
                                        <p:cTn id="19" dur="500"/>
                                        <p:tgtEl>
                                          <p:spTgt spid="71"/>
                                        </p:tgtEl>
                                      </p:cBhvr>
                                    </p:animEffect>
                                  </p:childTnLst>
                                </p:cTn>
                              </p:par>
                              <p:par>
                                <p:cTn id="20" presetID="9" presetClass="entr" presetSubtype="0" fill="hold" nodeType="with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dissolve">
                                      <p:cBhvr>
                                        <p:cTn id="22" dur="500"/>
                                        <p:tgtEl>
                                          <p:spTgt spid="72"/>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dissolve">
                                      <p:cBhvr>
                                        <p:cTn id="25" dur="500"/>
                                        <p:tgtEl>
                                          <p:spTgt spid="80"/>
                                        </p:tgtEl>
                                      </p:cBhvr>
                                    </p:animEffect>
                                  </p:childTnLst>
                                </p:cTn>
                              </p:par>
                              <p:par>
                                <p:cTn id="26" presetID="9" presetClass="entr" presetSubtype="0" fill="hold" nodeType="withEffect">
                                  <p:stCondLst>
                                    <p:cond delay="0"/>
                                  </p:stCondLst>
                                  <p:childTnLst>
                                    <p:set>
                                      <p:cBhvr>
                                        <p:cTn id="27" dur="1" fill="hold">
                                          <p:stCondLst>
                                            <p:cond delay="0"/>
                                          </p:stCondLst>
                                        </p:cTn>
                                        <p:tgtEl>
                                          <p:spTgt spid="81"/>
                                        </p:tgtEl>
                                        <p:attrNameLst>
                                          <p:attrName>style.visibility</p:attrName>
                                        </p:attrNameLst>
                                      </p:cBhvr>
                                      <p:to>
                                        <p:strVal val="visible"/>
                                      </p:to>
                                    </p:set>
                                    <p:animEffect transition="in" filter="dissolve">
                                      <p:cBhvr>
                                        <p:cTn id="28" dur="500"/>
                                        <p:tgtEl>
                                          <p:spTgt spid="81"/>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dissolve">
                                      <p:cBhvr>
                                        <p:cTn id="31" dur="500"/>
                                        <p:tgtEl>
                                          <p:spTgt spid="84"/>
                                        </p:tgtEl>
                                      </p:cBhvr>
                                    </p:animEffect>
                                  </p:childTnLst>
                                </p:cTn>
                              </p:par>
                              <p:par>
                                <p:cTn id="32" presetID="9" presetClass="entr" presetSubtype="0" fill="hold" nodeType="withEffect">
                                  <p:stCondLst>
                                    <p:cond delay="0"/>
                                  </p:stCondLst>
                                  <p:childTnLst>
                                    <p:set>
                                      <p:cBhvr>
                                        <p:cTn id="33" dur="1" fill="hold">
                                          <p:stCondLst>
                                            <p:cond delay="0"/>
                                          </p:stCondLst>
                                        </p:cTn>
                                        <p:tgtEl>
                                          <p:spTgt spid="85"/>
                                        </p:tgtEl>
                                        <p:attrNameLst>
                                          <p:attrName>style.visibility</p:attrName>
                                        </p:attrNameLst>
                                      </p:cBhvr>
                                      <p:to>
                                        <p:strVal val="visible"/>
                                      </p:to>
                                    </p:set>
                                    <p:animEffect transition="in" filter="dissolve">
                                      <p:cBhvr>
                                        <p:cTn id="34" dur="500"/>
                                        <p:tgtEl>
                                          <p:spTgt spid="85"/>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dissolve">
                                      <p:cBhvr>
                                        <p:cTn id="37" dur="500"/>
                                        <p:tgtEl>
                                          <p:spTgt spid="88"/>
                                        </p:tgtEl>
                                      </p:cBhvr>
                                    </p:animEffect>
                                  </p:childTnLst>
                                </p:cTn>
                              </p:par>
                              <p:par>
                                <p:cTn id="38" presetID="9" presetClass="entr" presetSubtype="0" fill="hold" nodeType="withEffect">
                                  <p:stCondLst>
                                    <p:cond delay="0"/>
                                  </p:stCondLst>
                                  <p:childTnLst>
                                    <p:set>
                                      <p:cBhvr>
                                        <p:cTn id="39" dur="1" fill="hold">
                                          <p:stCondLst>
                                            <p:cond delay="0"/>
                                          </p:stCondLst>
                                        </p:cTn>
                                        <p:tgtEl>
                                          <p:spTgt spid="89"/>
                                        </p:tgtEl>
                                        <p:attrNameLst>
                                          <p:attrName>style.visibility</p:attrName>
                                        </p:attrNameLst>
                                      </p:cBhvr>
                                      <p:to>
                                        <p:strVal val="visible"/>
                                      </p:to>
                                    </p:set>
                                    <p:animEffect transition="in" filter="dissolve">
                                      <p:cBhvr>
                                        <p:cTn id="40" dur="500"/>
                                        <p:tgtEl>
                                          <p:spTgt spid="89"/>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animEffect transition="in" filter="dissolve">
                                      <p:cBhvr>
                                        <p:cTn id="43" dur="500"/>
                                        <p:tgtEl>
                                          <p:spTgt spid="92"/>
                                        </p:tgtEl>
                                      </p:cBhvr>
                                    </p:animEffect>
                                  </p:childTnLst>
                                </p:cTn>
                              </p:par>
                              <p:par>
                                <p:cTn id="44" presetID="9" presetClass="entr" presetSubtype="0" fill="hold" nodeType="withEffect">
                                  <p:stCondLst>
                                    <p:cond delay="0"/>
                                  </p:stCondLst>
                                  <p:childTnLst>
                                    <p:set>
                                      <p:cBhvr>
                                        <p:cTn id="45" dur="1" fill="hold">
                                          <p:stCondLst>
                                            <p:cond delay="0"/>
                                          </p:stCondLst>
                                        </p:cTn>
                                        <p:tgtEl>
                                          <p:spTgt spid="93"/>
                                        </p:tgtEl>
                                        <p:attrNameLst>
                                          <p:attrName>style.visibility</p:attrName>
                                        </p:attrNameLst>
                                      </p:cBhvr>
                                      <p:to>
                                        <p:strVal val="visible"/>
                                      </p:to>
                                    </p:set>
                                    <p:animEffect transition="in" filter="dissolve">
                                      <p:cBhvr>
                                        <p:cTn id="46" dur="500"/>
                                        <p:tgtEl>
                                          <p:spTgt spid="93"/>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96"/>
                                        </p:tgtEl>
                                        <p:attrNameLst>
                                          <p:attrName>style.visibility</p:attrName>
                                        </p:attrNameLst>
                                      </p:cBhvr>
                                      <p:to>
                                        <p:strVal val="visible"/>
                                      </p:to>
                                    </p:set>
                                    <p:animEffect transition="in" filter="dissolve">
                                      <p:cBhvr>
                                        <p:cTn id="49" dur="500"/>
                                        <p:tgtEl>
                                          <p:spTgt spid="96"/>
                                        </p:tgtEl>
                                      </p:cBhvr>
                                    </p:animEffect>
                                  </p:childTnLst>
                                </p:cTn>
                              </p:par>
                              <p:par>
                                <p:cTn id="50" presetID="9" presetClass="entr" presetSubtype="0" fill="hold" nodeType="withEffect">
                                  <p:stCondLst>
                                    <p:cond delay="0"/>
                                  </p:stCondLst>
                                  <p:childTnLst>
                                    <p:set>
                                      <p:cBhvr>
                                        <p:cTn id="51" dur="1" fill="hold">
                                          <p:stCondLst>
                                            <p:cond delay="0"/>
                                          </p:stCondLst>
                                        </p:cTn>
                                        <p:tgtEl>
                                          <p:spTgt spid="99"/>
                                        </p:tgtEl>
                                        <p:attrNameLst>
                                          <p:attrName>style.visibility</p:attrName>
                                        </p:attrNameLst>
                                      </p:cBhvr>
                                      <p:to>
                                        <p:strVal val="visible"/>
                                      </p:to>
                                    </p:set>
                                    <p:animEffect transition="in" filter="dissolve">
                                      <p:cBhvr>
                                        <p:cTn id="52" dur="500"/>
                                        <p:tgtEl>
                                          <p:spTgt spid="99"/>
                                        </p:tgtEl>
                                      </p:cBhvr>
                                    </p:animEffect>
                                  </p:childTnLst>
                                </p:cTn>
                              </p:par>
                              <p:par>
                                <p:cTn id="53" presetID="9" presetClass="entr" presetSubtype="0" fill="hold" nodeType="withEffect">
                                  <p:stCondLst>
                                    <p:cond delay="0"/>
                                  </p:stCondLst>
                                  <p:childTnLst>
                                    <p:set>
                                      <p:cBhvr>
                                        <p:cTn id="54" dur="1" fill="hold">
                                          <p:stCondLst>
                                            <p:cond delay="0"/>
                                          </p:stCondLst>
                                        </p:cTn>
                                        <p:tgtEl>
                                          <p:spTgt spid="100"/>
                                        </p:tgtEl>
                                        <p:attrNameLst>
                                          <p:attrName>style.visibility</p:attrName>
                                        </p:attrNameLst>
                                      </p:cBhvr>
                                      <p:to>
                                        <p:strVal val="visible"/>
                                      </p:to>
                                    </p:set>
                                    <p:animEffect transition="in" filter="dissolve">
                                      <p:cBhvr>
                                        <p:cTn id="55" dur="500"/>
                                        <p:tgtEl>
                                          <p:spTgt spid="100"/>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grpId="0" nodeType="clickEffect">
                                  <p:stCondLst>
                                    <p:cond delay="0"/>
                                  </p:stCondLst>
                                  <p:childTnLst>
                                    <p:set>
                                      <p:cBhvr>
                                        <p:cTn id="59" dur="1" fill="hold">
                                          <p:stCondLst>
                                            <p:cond delay="0"/>
                                          </p:stCondLst>
                                        </p:cTn>
                                        <p:tgtEl>
                                          <p:spTgt spid="97"/>
                                        </p:tgtEl>
                                        <p:attrNameLst>
                                          <p:attrName>style.visibility</p:attrName>
                                        </p:attrNameLst>
                                      </p:cBhvr>
                                      <p:to>
                                        <p:strVal val="visible"/>
                                      </p:to>
                                    </p:set>
                                    <p:animEffect transition="in" filter="dissolve">
                                      <p:cBhvr>
                                        <p:cTn id="60" dur="500"/>
                                        <p:tgtEl>
                                          <p:spTgt spid="97"/>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01"/>
                                        </p:tgtEl>
                                        <p:attrNameLst>
                                          <p:attrName>style.visibility</p:attrName>
                                        </p:attrNameLst>
                                      </p:cBhvr>
                                      <p:to>
                                        <p:strVal val="visible"/>
                                      </p:to>
                                    </p:set>
                                    <p:anim calcmode="lin" valueType="num">
                                      <p:cBhvr additive="base">
                                        <p:cTn id="65" dur="500" fill="hold"/>
                                        <p:tgtEl>
                                          <p:spTgt spid="101"/>
                                        </p:tgtEl>
                                        <p:attrNameLst>
                                          <p:attrName>ppt_x</p:attrName>
                                        </p:attrNameLst>
                                      </p:cBhvr>
                                      <p:tavLst>
                                        <p:tav tm="0">
                                          <p:val>
                                            <p:strVal val="#ppt_x"/>
                                          </p:val>
                                        </p:tav>
                                        <p:tav tm="100000">
                                          <p:val>
                                            <p:strVal val="#ppt_x"/>
                                          </p:val>
                                        </p:tav>
                                      </p:tavLst>
                                    </p:anim>
                                    <p:anim calcmode="lin" valueType="num">
                                      <p:cBhvr additive="base">
                                        <p:cTn id="66"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9" presetClass="entr" presetSubtype="0" fill="hold" grpId="0" nodeType="clickEffect">
                                  <p:stCondLst>
                                    <p:cond delay="0"/>
                                  </p:stCondLst>
                                  <p:childTnLst>
                                    <p:set>
                                      <p:cBhvr>
                                        <p:cTn id="70" dur="1" fill="hold">
                                          <p:stCondLst>
                                            <p:cond delay="0"/>
                                          </p:stCondLst>
                                        </p:cTn>
                                        <p:tgtEl>
                                          <p:spTgt spid="98"/>
                                        </p:tgtEl>
                                        <p:attrNameLst>
                                          <p:attrName>style.visibility</p:attrName>
                                        </p:attrNameLst>
                                      </p:cBhvr>
                                      <p:to>
                                        <p:strVal val="visible"/>
                                      </p:to>
                                    </p:set>
                                    <p:animEffect transition="in" filter="dissolve">
                                      <p:cBhvr>
                                        <p:cTn id="71"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1" grpId="0"/>
      <p:bldP spid="80" grpId="0"/>
      <p:bldP spid="84" grpId="0"/>
      <p:bldP spid="88" grpId="0"/>
      <p:bldP spid="92" grpId="0"/>
      <p:bldP spid="96" grpId="0"/>
      <p:bldP spid="97" grpId="0"/>
      <p:bldP spid="9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0db884cb59284755a186e01f80bbac36_th.png"/>
          <p:cNvPicPr>
            <a:picLocks noChangeAspect="1"/>
          </p:cNvPicPr>
          <p:nvPr/>
        </p:nvPicPr>
        <p:blipFill>
          <a:blip r:embed="rId3" cstate="print"/>
          <a:stretch>
            <a:fillRect/>
          </a:stretch>
        </p:blipFill>
        <p:spPr>
          <a:xfrm>
            <a:off x="0" y="2171690"/>
            <a:ext cx="7006632" cy="4472567"/>
          </a:xfrm>
          <a:prstGeom prst="rect">
            <a:avLst/>
          </a:prstGeom>
          <a:effectLst>
            <a:softEdge rad="635000"/>
          </a:effectLst>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069848">
              <a:defRPr/>
            </a:pPr>
            <a:endParaRPr lang="zh-CN" altLang="en-US" dirty="0">
              <a:ln>
                <a:solidFill>
                  <a:srgbClr val="660033"/>
                </a:solidFill>
              </a:ln>
            </a:endParaRPr>
          </a:p>
        </p:txBody>
      </p:sp>
      <p:cxnSp>
        <p:nvCxnSpPr>
          <p:cNvPr id="57" name="直接连接符 56"/>
          <p:cNvCxnSpPr/>
          <p:nvPr/>
        </p:nvCxnSpPr>
        <p:spPr>
          <a:xfrm>
            <a:off x="954088" y="260350"/>
            <a:ext cx="0" cy="261938"/>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63501" name="文本框 5"/>
          <p:cNvSpPr txBox="1">
            <a:spLocks noChangeArrowheads="1"/>
          </p:cNvSpPr>
          <p:nvPr/>
        </p:nvSpPr>
        <p:spPr bwMode="auto">
          <a:xfrm>
            <a:off x="960438" y="147638"/>
            <a:ext cx="3063875" cy="461962"/>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人教版九年级上册</a:t>
            </a:r>
          </a:p>
        </p:txBody>
      </p:sp>
      <p:sp>
        <p:nvSpPr>
          <p:cNvPr id="78" name="文本框 6"/>
          <p:cNvSpPr txBox="1"/>
          <p:nvPr/>
        </p:nvSpPr>
        <p:spPr>
          <a:xfrm>
            <a:off x="4332288" y="138113"/>
            <a:ext cx="3214687" cy="461962"/>
          </a:xfrm>
          <a:prstGeom prst="rect">
            <a:avLst/>
          </a:prstGeom>
          <a:noFill/>
        </p:spPr>
        <p:txBody>
          <a:bodyPr>
            <a:spAutoFit/>
          </a:bodyPr>
          <a:lstStyle/>
          <a:p>
            <a:pPr defTabSz="1069848"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2" name="矩形 21"/>
          <p:cNvSpPr/>
          <p:nvPr/>
        </p:nvSpPr>
        <p:spPr>
          <a:xfrm>
            <a:off x="898525" y="944563"/>
            <a:ext cx="1414463" cy="584200"/>
          </a:xfrm>
          <a:prstGeom prst="rect">
            <a:avLst/>
          </a:prstGeom>
        </p:spPr>
        <p:txBody>
          <a:bodyPr wrap="none">
            <a:spAutoFit/>
          </a:bodyPr>
          <a:lstStyle/>
          <a:p>
            <a:pPr defTabSz="1069848" fontAlgn="auto">
              <a:spcBef>
                <a:spcPts val="0"/>
              </a:spcBef>
              <a:spcAft>
                <a:spcPts val="0"/>
              </a:spcAft>
              <a:defRPr/>
            </a:pPr>
            <a:r>
              <a:rPr lang="zh-CN" altLang="en-US" sz="3200" dirty="0">
                <a:effectLst>
                  <a:outerShdw blurRad="38100" dist="38100" dir="2700000" algn="tl">
                    <a:srgbClr val="000000">
                      <a:alpha val="43137"/>
                    </a:srgbClr>
                  </a:outerShdw>
                </a:effectLst>
                <a:latin typeface="华文隶书" pitchFamily="2" charset="-122"/>
                <a:ea typeface="华文隶书" pitchFamily="2" charset="-122"/>
              </a:rPr>
              <a:t>武士道</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sp>
        <p:nvSpPr>
          <p:cNvPr id="32" name="矩形 31"/>
          <p:cNvSpPr/>
          <p:nvPr/>
        </p:nvSpPr>
        <p:spPr>
          <a:xfrm>
            <a:off x="6689731" y="2100252"/>
            <a:ext cx="3786214" cy="4524315"/>
          </a:xfrm>
          <a:prstGeom prst="rect">
            <a:avLst/>
          </a:prstGeom>
          <a:noFill/>
          <a:scene3d>
            <a:camera prst="orthographicFront"/>
            <a:lightRig rig="threePt" dir="t"/>
          </a:scene3d>
          <a:sp3d>
            <a:bevelT/>
          </a:sp3d>
        </p:spPr>
        <p:txBody>
          <a:bodyPr>
            <a:spAutoFit/>
          </a:bodyPr>
          <a:lstStyle/>
          <a:p>
            <a:pPr defTabSz="1069848" fontAlgn="auto">
              <a:spcBef>
                <a:spcPts val="0"/>
              </a:spcBef>
              <a:spcAft>
                <a:spcPts val="0"/>
              </a:spcAft>
              <a:defRPr/>
            </a:pPr>
            <a:r>
              <a:rPr lang="zh-CN" altLang="en-US" sz="3200" dirty="0">
                <a:latin typeface="华文隶书" pitchFamily="2" charset="-122"/>
                <a:ea typeface="华文隶书" pitchFamily="2" charset="-122"/>
              </a:rPr>
              <a:t>         武士道，发端于日本中世纪纷乱的内战中，消亡于第二次世界大战正义的烈焰下。武士道精神越千年，生命力极端顽强，对日本社会产生了巨大的影响。</a:t>
            </a:r>
            <a:endParaRPr lang="zh-CN" altLang="en-US" sz="3200" dirty="0">
              <a:latin typeface="华文隶书" pitchFamily="2" charset="-122"/>
              <a:ea typeface="华文隶书" pitchFamily="2" charset="-122"/>
            </a:endParaRP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069848">
              <a:defRPr/>
            </a:pPr>
            <a:endParaRPr lang="zh-CN" altLang="en-US" dirty="0">
              <a:ln>
                <a:solidFill>
                  <a:srgbClr val="660033"/>
                </a:solidFill>
              </a:ln>
            </a:endParaRPr>
          </a:p>
        </p:txBody>
      </p:sp>
      <p:sp>
        <p:nvSpPr>
          <p:cNvPr id="80" name="矩形 79"/>
          <p:cNvSpPr/>
          <p:nvPr/>
        </p:nvSpPr>
        <p:spPr>
          <a:xfrm>
            <a:off x="898525" y="944563"/>
            <a:ext cx="1004888" cy="584200"/>
          </a:xfrm>
          <a:prstGeom prst="rect">
            <a:avLst/>
          </a:prstGeom>
        </p:spPr>
        <p:txBody>
          <a:bodyPr wrap="none">
            <a:spAutoFit/>
          </a:bodyPr>
          <a:lstStyle/>
          <a:p>
            <a:pPr defTabSz="1069848" fontAlgn="auto">
              <a:spcBef>
                <a:spcPts val="0"/>
              </a:spcBef>
              <a:spcAft>
                <a:spcPts val="0"/>
              </a:spcAft>
              <a:defRPr/>
            </a:pPr>
            <a:r>
              <a:rPr lang="zh-CN" altLang="en-US" sz="3200" dirty="0">
                <a:effectLst>
                  <a:outerShdw blurRad="38100" dist="38100" dir="2700000" algn="tl">
                    <a:srgbClr val="000000">
                      <a:alpha val="43137"/>
                    </a:srgbClr>
                  </a:outerShdw>
                </a:effectLst>
                <a:latin typeface="华文隶书" pitchFamily="2" charset="-122"/>
                <a:ea typeface="华文隶书" pitchFamily="2" charset="-122"/>
              </a:rPr>
              <a:t>统一</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cxnSp>
        <p:nvCxnSpPr>
          <p:cNvPr id="57" name="直接连接符 56"/>
          <p:cNvCxnSpPr/>
          <p:nvPr/>
        </p:nvCxnSpPr>
        <p:spPr>
          <a:xfrm>
            <a:off x="954088" y="260350"/>
            <a:ext cx="0" cy="261938"/>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28689" name="文本框 5"/>
          <p:cNvSpPr txBox="1">
            <a:spLocks noChangeArrowheads="1"/>
          </p:cNvSpPr>
          <p:nvPr/>
        </p:nvSpPr>
        <p:spPr bwMode="auto">
          <a:xfrm>
            <a:off x="960438" y="147638"/>
            <a:ext cx="3063875" cy="461962"/>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人教版九年级上册</a:t>
            </a:r>
          </a:p>
        </p:txBody>
      </p:sp>
      <p:sp>
        <p:nvSpPr>
          <p:cNvPr id="23" name="矩形 22"/>
          <p:cNvSpPr>
            <a:spLocks noChangeArrowheads="1"/>
          </p:cNvSpPr>
          <p:nvPr/>
        </p:nvSpPr>
        <p:spPr bwMode="auto">
          <a:xfrm>
            <a:off x="2206625" y="944563"/>
            <a:ext cx="8626475" cy="584200"/>
          </a:xfrm>
          <a:prstGeom prst="rect">
            <a:avLst/>
          </a:prstGeom>
          <a:noFill/>
          <a:ln w="9525">
            <a:noFill/>
            <a:miter lim="800000"/>
            <a:headEnd/>
            <a:tailEnd/>
          </a:ln>
        </p:spPr>
        <p:txBody>
          <a:bodyPr wrap="none">
            <a:spAutoFit/>
          </a:bodyPr>
          <a:lstStyle/>
          <a:p>
            <a:r>
              <a:rPr lang="en-US" altLang="zh-CN" sz="3200">
                <a:solidFill>
                  <a:srgbClr val="800000"/>
                </a:solidFill>
                <a:latin typeface="华文新魏" pitchFamily="2" charset="-122"/>
                <a:ea typeface="华文新魏" pitchFamily="2" charset="-122"/>
              </a:rPr>
              <a:t>5</a:t>
            </a:r>
            <a:r>
              <a:rPr lang="zh-CN" altLang="en-US" sz="3200">
                <a:solidFill>
                  <a:srgbClr val="800000"/>
                </a:solidFill>
                <a:latin typeface="华文新魏" pitchFamily="2" charset="-122"/>
                <a:ea typeface="华文新魏" pitchFamily="2" charset="-122"/>
              </a:rPr>
              <a:t>世纪</a:t>
            </a:r>
            <a:r>
              <a:rPr lang="zh-CN" altLang="en-US" sz="3200">
                <a:latin typeface="华文新魏" pitchFamily="2" charset="-122"/>
                <a:ea typeface="华文新魏" pitchFamily="2" charset="-122"/>
              </a:rPr>
              <a:t>，在</a:t>
            </a:r>
            <a:r>
              <a:rPr lang="zh-CN" altLang="en-US" sz="3200">
                <a:solidFill>
                  <a:srgbClr val="800000"/>
                </a:solidFill>
                <a:latin typeface="华文新魏" pitchFamily="2" charset="-122"/>
                <a:ea typeface="华文新魏" pitchFamily="2" charset="-122"/>
              </a:rPr>
              <a:t>本州中部</a:t>
            </a:r>
            <a:r>
              <a:rPr lang="zh-CN" altLang="en-US" sz="3200">
                <a:latin typeface="华文新魏" pitchFamily="2" charset="-122"/>
                <a:ea typeface="华文新魏" pitchFamily="2" charset="-122"/>
              </a:rPr>
              <a:t>兴起的</a:t>
            </a:r>
            <a:r>
              <a:rPr lang="zh-CN" altLang="en-US" sz="3200">
                <a:solidFill>
                  <a:srgbClr val="800000"/>
                </a:solidFill>
                <a:latin typeface="华文新魏" pitchFamily="2" charset="-122"/>
                <a:ea typeface="华文新魏" pitchFamily="2" charset="-122"/>
              </a:rPr>
              <a:t>大和政权</a:t>
            </a:r>
            <a:r>
              <a:rPr lang="zh-CN" altLang="en-US" sz="3200">
                <a:latin typeface="华文新魏" pitchFamily="2" charset="-122"/>
                <a:ea typeface="华文新魏" pitchFamily="2" charset="-122"/>
              </a:rPr>
              <a:t>统一了日本</a:t>
            </a:r>
          </a:p>
        </p:txBody>
      </p:sp>
      <p:sp>
        <p:nvSpPr>
          <p:cNvPr id="28695" name="TextBox 26"/>
          <p:cNvSpPr txBox="1">
            <a:spLocks noChangeArrowheads="1"/>
          </p:cNvSpPr>
          <p:nvPr/>
        </p:nvSpPr>
        <p:spPr bwMode="auto">
          <a:xfrm>
            <a:off x="1331913" y="2344738"/>
            <a:ext cx="3571875" cy="3970337"/>
          </a:xfrm>
          <a:prstGeom prst="rect">
            <a:avLst/>
          </a:prstGeom>
          <a:noFill/>
          <a:ln w="9525">
            <a:noFill/>
            <a:miter lim="800000"/>
            <a:headEnd/>
            <a:tailEnd/>
          </a:ln>
        </p:spPr>
        <p:txBody>
          <a:bodyPr>
            <a:spAutoFit/>
          </a:bodyPr>
          <a:lstStyle/>
          <a:p>
            <a:r>
              <a:rPr lang="zh-CN" altLang="en-US" sz="2800">
                <a:latin typeface="华文新魏" pitchFamily="2" charset="-122"/>
                <a:ea typeface="华文新魏" pitchFamily="2" charset="-122"/>
              </a:rPr>
              <a:t>　　公元</a:t>
            </a:r>
            <a:r>
              <a:rPr lang="en-US" altLang="zh-CN" sz="2800">
                <a:latin typeface="华文新魏" pitchFamily="2" charset="-122"/>
                <a:ea typeface="华文新魏" pitchFamily="2" charset="-122"/>
              </a:rPr>
              <a:t>3</a:t>
            </a:r>
            <a:r>
              <a:rPr lang="zh-CN" altLang="en-US" sz="2800">
                <a:latin typeface="华文新魏" pitchFamily="2" charset="-122"/>
                <a:ea typeface="华文新魏" pitchFamily="2" charset="-122"/>
              </a:rPr>
              <a:t>世纪以后，日本本州地区出现了一个较大的政权</a:t>
            </a:r>
            <a:r>
              <a:rPr lang="en-US" altLang="zh-CN" sz="2800">
                <a:latin typeface="华文新魏" pitchFamily="2" charset="-122"/>
                <a:ea typeface="华文新魏" pitchFamily="2" charset="-122"/>
              </a:rPr>
              <a:t>——</a:t>
            </a:r>
            <a:r>
              <a:rPr lang="zh-CN" altLang="en-US" sz="2800">
                <a:latin typeface="华文新魏" pitchFamily="2" charset="-122"/>
                <a:ea typeface="华文新魏" pitchFamily="2" charset="-122"/>
              </a:rPr>
              <a:t>大和国。大和国原来局限于本州岛中部的大和地区。在不断的扩张中，大和国逐渐占领邻近地区，领土越来越大。</a:t>
            </a:r>
          </a:p>
        </p:txBody>
      </p:sp>
      <p:pic>
        <p:nvPicPr>
          <p:cNvPr id="28696" name="Picture 47" descr="91020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832350" y="2028825"/>
            <a:ext cx="6291263" cy="4713288"/>
          </a:xfrm>
          <a:prstGeom prst="rect">
            <a:avLst/>
          </a:prstGeom>
          <a:noFill/>
          <a:ln w="9525">
            <a:noFill/>
            <a:miter lim="800000"/>
            <a:headEnd/>
            <a:tailEnd/>
          </a:ln>
        </p:spPr>
      </p:pic>
      <p:sp>
        <p:nvSpPr>
          <p:cNvPr id="29" name="圆角矩形 28"/>
          <p:cNvSpPr/>
          <p:nvPr/>
        </p:nvSpPr>
        <p:spPr>
          <a:xfrm>
            <a:off x="8761413" y="4957763"/>
            <a:ext cx="642937" cy="785812"/>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a:p>
        </p:txBody>
      </p:sp>
      <p:grpSp>
        <p:nvGrpSpPr>
          <p:cNvPr id="30" name="组合 67"/>
          <p:cNvGrpSpPr/>
          <p:nvPr/>
        </p:nvGrpSpPr>
        <p:grpSpPr>
          <a:xfrm>
            <a:off x="700498" y="5047139"/>
            <a:ext cx="620625" cy="594142"/>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3" name="TextBox 51"/>
          <p:cNvSpPr txBox="1"/>
          <p:nvPr/>
        </p:nvSpPr>
        <p:spPr>
          <a:xfrm>
            <a:off x="728663" y="5087938"/>
            <a:ext cx="746125" cy="522287"/>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起</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34" name="组合 67"/>
          <p:cNvGrpSpPr/>
          <p:nvPr/>
        </p:nvGrpSpPr>
        <p:grpSpPr>
          <a:xfrm>
            <a:off x="700498" y="2957508"/>
            <a:ext cx="620625" cy="594142"/>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6" name="椭圆 3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7" name="TextBox 51"/>
          <p:cNvSpPr txBox="1"/>
          <p:nvPr/>
        </p:nvSpPr>
        <p:spPr>
          <a:xfrm>
            <a:off x="728663" y="2998788"/>
            <a:ext cx="746125" cy="522287"/>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大</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38" name="组合 67"/>
          <p:cNvGrpSpPr/>
          <p:nvPr/>
        </p:nvGrpSpPr>
        <p:grpSpPr>
          <a:xfrm>
            <a:off x="688939" y="3638492"/>
            <a:ext cx="620625" cy="594142"/>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1" name="TextBox 51"/>
          <p:cNvSpPr txBox="1"/>
          <p:nvPr/>
        </p:nvSpPr>
        <p:spPr>
          <a:xfrm>
            <a:off x="717550" y="3679825"/>
            <a:ext cx="746125" cy="522288"/>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和</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2" name="组合 67"/>
          <p:cNvGrpSpPr/>
          <p:nvPr/>
        </p:nvGrpSpPr>
        <p:grpSpPr>
          <a:xfrm>
            <a:off x="688939" y="4343978"/>
            <a:ext cx="620625" cy="594142"/>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4" name="椭圆 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5" name="TextBox 51"/>
          <p:cNvSpPr txBox="1"/>
          <p:nvPr/>
        </p:nvSpPr>
        <p:spPr>
          <a:xfrm>
            <a:off x="717550" y="4384675"/>
            <a:ext cx="746125"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兴</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dissolve">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069848">
              <a:defRPr/>
            </a:pPr>
            <a:endParaRPr lang="zh-CN" altLang="en-US" dirty="0">
              <a:ln>
                <a:solidFill>
                  <a:srgbClr val="660033"/>
                </a:solidFill>
              </a:ln>
            </a:endParaRPr>
          </a:p>
        </p:txBody>
      </p:sp>
      <p:cxnSp>
        <p:nvCxnSpPr>
          <p:cNvPr id="57" name="直接连接符 56"/>
          <p:cNvCxnSpPr/>
          <p:nvPr/>
        </p:nvCxnSpPr>
        <p:spPr>
          <a:xfrm>
            <a:off x="954088" y="260350"/>
            <a:ext cx="0" cy="261938"/>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30737" name="文本框 5"/>
          <p:cNvSpPr txBox="1">
            <a:spLocks noChangeArrowheads="1"/>
          </p:cNvSpPr>
          <p:nvPr/>
        </p:nvSpPr>
        <p:spPr bwMode="auto">
          <a:xfrm>
            <a:off x="960438" y="147638"/>
            <a:ext cx="3063875" cy="461962"/>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人教版九年级上册</a:t>
            </a:r>
          </a:p>
        </p:txBody>
      </p:sp>
      <p:sp>
        <p:nvSpPr>
          <p:cNvPr id="78" name="文本框 6"/>
          <p:cNvSpPr txBox="1"/>
          <p:nvPr/>
        </p:nvSpPr>
        <p:spPr>
          <a:xfrm>
            <a:off x="4332288" y="138113"/>
            <a:ext cx="3214687" cy="461962"/>
          </a:xfrm>
          <a:prstGeom prst="rect">
            <a:avLst/>
          </a:prstGeom>
          <a:noFill/>
        </p:spPr>
        <p:txBody>
          <a:bodyPr>
            <a:spAutoFit/>
          </a:bodyPr>
          <a:lstStyle/>
          <a:p>
            <a:pPr defTabSz="1069848"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2" name="矩形 21"/>
          <p:cNvSpPr>
            <a:spLocks noChangeArrowheads="1"/>
          </p:cNvSpPr>
          <p:nvPr/>
        </p:nvSpPr>
        <p:spPr bwMode="auto">
          <a:xfrm>
            <a:off x="1331913" y="1600200"/>
            <a:ext cx="9429750" cy="1200150"/>
          </a:xfrm>
          <a:prstGeom prst="rect">
            <a:avLst/>
          </a:prstGeom>
          <a:noFill/>
          <a:ln w="9525">
            <a:noFill/>
            <a:miter lim="800000"/>
            <a:headEnd/>
            <a:tailEnd/>
          </a:ln>
        </p:spPr>
        <p:txBody>
          <a:bodyPr>
            <a:spAutoFit/>
          </a:bodyPr>
          <a:lstStyle/>
          <a:p>
            <a:r>
              <a:rPr lang="en-US" altLang="zh-CN" sz="3600">
                <a:latin typeface="华文新魏" pitchFamily="2" charset="-122"/>
                <a:ea typeface="华文新魏" pitchFamily="2" charset="-122"/>
              </a:rPr>
              <a:t>①</a:t>
            </a:r>
            <a:r>
              <a:rPr lang="zh-CN" altLang="en-US" sz="3600">
                <a:latin typeface="华文新魏" pitchFamily="2" charset="-122"/>
                <a:ea typeface="华文新魏" pitchFamily="2" charset="-122"/>
              </a:rPr>
              <a:t>大和国的最高统治者称为</a:t>
            </a:r>
            <a:r>
              <a:rPr lang="en-US" sz="3600">
                <a:latin typeface="华文新魏" pitchFamily="2" charset="-122"/>
                <a:ea typeface="华文新魏" pitchFamily="2" charset="-122"/>
              </a:rPr>
              <a:t>“</a:t>
            </a:r>
            <a:r>
              <a:rPr lang="zh-CN" altLang="en-US" sz="3600">
                <a:solidFill>
                  <a:srgbClr val="800000"/>
                </a:solidFill>
                <a:latin typeface="华文新魏" pitchFamily="2" charset="-122"/>
                <a:ea typeface="华文新魏" pitchFamily="2" charset="-122"/>
              </a:rPr>
              <a:t>大王</a:t>
            </a:r>
            <a:r>
              <a:rPr lang="en-US" sz="3600">
                <a:latin typeface="华文新魏" pitchFamily="2" charset="-122"/>
                <a:ea typeface="华文新魏" pitchFamily="2" charset="-122"/>
              </a:rPr>
              <a:t>”</a:t>
            </a:r>
            <a:r>
              <a:rPr lang="zh-CN" altLang="en-US" sz="3600">
                <a:latin typeface="华文新魏" pitchFamily="2" charset="-122"/>
                <a:ea typeface="华文新魏" pitchFamily="2" charset="-122"/>
              </a:rPr>
              <a:t>，大王</a:t>
            </a:r>
            <a:r>
              <a:rPr lang="zh-CN" altLang="en-US" sz="3600">
                <a:solidFill>
                  <a:srgbClr val="C00000"/>
                </a:solidFill>
                <a:latin typeface="华文新魏" pitchFamily="2" charset="-122"/>
                <a:ea typeface="华文新魏" pitchFamily="2" charset="-122"/>
              </a:rPr>
              <a:t>依靠贵族</a:t>
            </a:r>
            <a:r>
              <a:rPr lang="zh-CN" altLang="en-US" sz="3600">
                <a:latin typeface="华文新魏" pitchFamily="2" charset="-122"/>
                <a:ea typeface="华文新魏" pitchFamily="2" charset="-122"/>
              </a:rPr>
              <a:t>统治全国。</a:t>
            </a:r>
          </a:p>
        </p:txBody>
      </p:sp>
      <p:sp>
        <p:nvSpPr>
          <p:cNvPr id="25" name="矩形 24"/>
          <p:cNvSpPr>
            <a:spLocks noChangeArrowheads="1"/>
          </p:cNvSpPr>
          <p:nvPr/>
        </p:nvSpPr>
        <p:spPr bwMode="auto">
          <a:xfrm>
            <a:off x="1474788" y="3243263"/>
            <a:ext cx="3929062" cy="3108325"/>
          </a:xfrm>
          <a:prstGeom prst="rect">
            <a:avLst/>
          </a:prstGeom>
          <a:noFill/>
          <a:ln w="9525">
            <a:noFill/>
            <a:miter lim="800000"/>
            <a:headEnd/>
            <a:tailEnd/>
          </a:ln>
        </p:spPr>
        <p:txBody>
          <a:bodyPr>
            <a:spAutoFit/>
          </a:bodyPr>
          <a:lstStyle/>
          <a:p>
            <a:r>
              <a:rPr lang="zh-CN" altLang="en-US" sz="2800">
                <a:latin typeface="华文新魏" pitchFamily="2" charset="-122"/>
                <a:ea typeface="华文新魏" pitchFamily="2" charset="-122"/>
              </a:rPr>
              <a:t>大和国君主的正式称呼原本是</a:t>
            </a:r>
            <a:r>
              <a:rPr lang="en-US" altLang="zh-CN" sz="2800">
                <a:latin typeface="华文新魏" pitchFamily="2" charset="-122"/>
                <a:ea typeface="华文新魏" pitchFamily="2" charset="-122"/>
              </a:rPr>
              <a:t>“</a:t>
            </a:r>
            <a:r>
              <a:rPr lang="zh-CN" altLang="en-US" sz="2800">
                <a:latin typeface="华文新魏" pitchFamily="2" charset="-122"/>
                <a:ea typeface="华文新魏" pitchFamily="2" charset="-122"/>
              </a:rPr>
              <a:t>大王</a:t>
            </a:r>
            <a:r>
              <a:rPr lang="en-US" altLang="zh-CN" sz="2800">
                <a:latin typeface="华文新魏" pitchFamily="2" charset="-122"/>
                <a:ea typeface="华文新魏" pitchFamily="2" charset="-122"/>
              </a:rPr>
              <a:t>”</a:t>
            </a:r>
            <a:r>
              <a:rPr lang="zh-CN" altLang="en-US" sz="2800">
                <a:latin typeface="华文新魏" pitchFamily="2" charset="-122"/>
                <a:ea typeface="华文新魏" pitchFamily="2" charset="-122"/>
              </a:rPr>
              <a:t>，以后称“天皇”。据</a:t>
            </a:r>
            <a:r>
              <a:rPr lang="en-US" altLang="zh-CN" sz="2800">
                <a:latin typeface="华文新魏" pitchFamily="2" charset="-122"/>
                <a:ea typeface="华文新魏" pitchFamily="2" charset="-122"/>
              </a:rPr>
              <a:t>《</a:t>
            </a:r>
            <a:r>
              <a:rPr lang="zh-CN" altLang="en-US" sz="2800">
                <a:latin typeface="华文新魏" pitchFamily="2" charset="-122"/>
                <a:ea typeface="华文新魏" pitchFamily="2" charset="-122"/>
              </a:rPr>
              <a:t>日本书纪</a:t>
            </a:r>
            <a:r>
              <a:rPr lang="en-US" altLang="zh-CN" sz="2800">
                <a:latin typeface="华文新魏" pitchFamily="2" charset="-122"/>
                <a:ea typeface="华文新魏" pitchFamily="2" charset="-122"/>
              </a:rPr>
              <a:t>》</a:t>
            </a:r>
            <a:r>
              <a:rPr lang="zh-CN" altLang="en-US" sz="2800">
                <a:latin typeface="华文新魏" pitchFamily="2" charset="-122"/>
                <a:ea typeface="华文新魏" pitchFamily="2" charset="-122"/>
              </a:rPr>
              <a:t>记载，中国隋炀帝时，日本在国书中首次在外交场合使用</a:t>
            </a:r>
            <a:r>
              <a:rPr lang="en-US" altLang="zh-CN" sz="2800">
                <a:latin typeface="华文新魏" pitchFamily="2" charset="-122"/>
                <a:ea typeface="华文新魏" pitchFamily="2" charset="-122"/>
              </a:rPr>
              <a:t>“</a:t>
            </a:r>
            <a:r>
              <a:rPr lang="zh-CN" altLang="en-US" sz="2800">
                <a:latin typeface="华文新魏" pitchFamily="2" charset="-122"/>
                <a:ea typeface="华文新魏" pitchFamily="2" charset="-122"/>
              </a:rPr>
              <a:t>天皇</a:t>
            </a:r>
            <a:r>
              <a:rPr lang="en-US" altLang="zh-CN" sz="2800">
                <a:latin typeface="华文新魏" pitchFamily="2" charset="-122"/>
                <a:ea typeface="华文新魏" pitchFamily="2" charset="-122"/>
              </a:rPr>
              <a:t>”</a:t>
            </a:r>
            <a:r>
              <a:rPr lang="zh-CN" altLang="en-US" sz="2800">
                <a:latin typeface="华文新魏" pitchFamily="2" charset="-122"/>
                <a:ea typeface="华文新魏" pitchFamily="2" charset="-122"/>
              </a:rPr>
              <a:t>一词。</a:t>
            </a:r>
          </a:p>
        </p:txBody>
      </p:sp>
      <p:pic>
        <p:nvPicPr>
          <p:cNvPr id="27" name="图片 26" descr="古人绘制的日本第一代天皇陵园外景图.jpg"/>
          <p:cNvPicPr>
            <a:picLocks noChangeAspect="1"/>
          </p:cNvPicPr>
          <p:nvPr/>
        </p:nvPicPr>
        <p:blipFill>
          <a:blip r:embed="rId3"/>
          <a:srcRect/>
          <a:stretch>
            <a:fillRect/>
          </a:stretch>
        </p:blipFill>
        <p:spPr bwMode="auto">
          <a:xfrm>
            <a:off x="5618163" y="3113088"/>
            <a:ext cx="4468812" cy="3143250"/>
          </a:xfrm>
          <a:prstGeom prst="rect">
            <a:avLst/>
          </a:prstGeom>
          <a:noFill/>
          <a:ln w="9525">
            <a:noFill/>
            <a:miter lim="800000"/>
            <a:headEnd/>
            <a:tailEnd/>
          </a:ln>
        </p:spPr>
      </p:pic>
      <p:sp>
        <p:nvSpPr>
          <p:cNvPr id="28" name="矩形 27"/>
          <p:cNvSpPr>
            <a:spLocks noChangeArrowheads="1"/>
          </p:cNvSpPr>
          <p:nvPr/>
        </p:nvSpPr>
        <p:spPr bwMode="auto">
          <a:xfrm>
            <a:off x="5403850" y="6256338"/>
            <a:ext cx="4762500" cy="415925"/>
          </a:xfrm>
          <a:prstGeom prst="rect">
            <a:avLst/>
          </a:prstGeom>
          <a:noFill/>
          <a:ln w="9525">
            <a:noFill/>
            <a:miter lim="800000"/>
            <a:headEnd/>
            <a:tailEnd/>
          </a:ln>
        </p:spPr>
        <p:txBody>
          <a:bodyPr wrap="none">
            <a:spAutoFit/>
          </a:bodyPr>
          <a:lstStyle/>
          <a:p>
            <a:r>
              <a:rPr lang="zh-CN" altLang="en-US">
                <a:latin typeface="华文新魏" pitchFamily="2" charset="-122"/>
                <a:ea typeface="华文新魏" pitchFamily="2" charset="-122"/>
              </a:rPr>
              <a:t>古人绘制的日本第一代天皇陵园外景图</a:t>
            </a: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dissolve">
                                      <p:cBhvr>
                                        <p:cTn id="10" dur="500"/>
                                        <p:tgtEl>
                                          <p:spTgt spid="25"/>
                                        </p:tgtEl>
                                      </p:cBhvr>
                                    </p:animEffect>
                                  </p:childTnLst>
                                </p:cTn>
                              </p:par>
                              <p:par>
                                <p:cTn id="11" presetID="9"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dissolve">
                                      <p:cBhvr>
                                        <p:cTn id="13" dur="500"/>
                                        <p:tgtEl>
                                          <p:spTgt spid="27"/>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dissolve">
                                      <p:cBhvr>
                                        <p:cTn id="1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069848">
              <a:defRPr/>
            </a:pPr>
            <a:endParaRPr lang="zh-CN" altLang="en-US" dirty="0">
              <a:ln>
                <a:solidFill>
                  <a:srgbClr val="660033"/>
                </a:solidFill>
              </a:ln>
            </a:endParaRPr>
          </a:p>
        </p:txBody>
      </p:sp>
      <p:sp>
        <p:nvSpPr>
          <p:cNvPr id="80" name="矩形 79"/>
          <p:cNvSpPr/>
          <p:nvPr/>
        </p:nvSpPr>
        <p:spPr>
          <a:xfrm>
            <a:off x="898525" y="944563"/>
            <a:ext cx="1825625" cy="584200"/>
          </a:xfrm>
          <a:prstGeom prst="rect">
            <a:avLst/>
          </a:prstGeom>
        </p:spPr>
        <p:txBody>
          <a:bodyPr wrap="none">
            <a:spAutoFit/>
          </a:bodyPr>
          <a:lstStyle/>
          <a:p>
            <a:pPr defTabSz="1069848" fontAlgn="auto">
              <a:spcBef>
                <a:spcPts val="0"/>
              </a:spcBef>
              <a:spcAft>
                <a:spcPts val="0"/>
              </a:spcAft>
              <a:defRPr/>
            </a:pPr>
            <a:r>
              <a:rPr lang="zh-CN" altLang="en-US" sz="3200" dirty="0">
                <a:effectLst>
                  <a:outerShdw blurRad="38100" dist="38100" dir="2700000" algn="tl">
                    <a:srgbClr val="000000">
                      <a:alpha val="43137"/>
                    </a:srgbClr>
                  </a:outerShdw>
                </a:effectLst>
                <a:latin typeface="华文隶书" pitchFamily="2" charset="-122"/>
                <a:ea typeface="华文隶书" pitchFamily="2" charset="-122"/>
              </a:rPr>
              <a:t>社会结构</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cxnSp>
        <p:nvCxnSpPr>
          <p:cNvPr id="57" name="直接连接符 56"/>
          <p:cNvCxnSpPr/>
          <p:nvPr/>
        </p:nvCxnSpPr>
        <p:spPr>
          <a:xfrm>
            <a:off x="954088" y="260350"/>
            <a:ext cx="0" cy="261938"/>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32785" name="文本框 5"/>
          <p:cNvSpPr txBox="1">
            <a:spLocks noChangeArrowheads="1"/>
          </p:cNvSpPr>
          <p:nvPr/>
        </p:nvSpPr>
        <p:spPr bwMode="auto">
          <a:xfrm>
            <a:off x="960438" y="147638"/>
            <a:ext cx="3063875" cy="461962"/>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人教版九年级上册</a:t>
            </a:r>
          </a:p>
        </p:txBody>
      </p:sp>
      <p:sp>
        <p:nvSpPr>
          <p:cNvPr id="78" name="文本框 6"/>
          <p:cNvSpPr txBox="1"/>
          <p:nvPr/>
        </p:nvSpPr>
        <p:spPr>
          <a:xfrm>
            <a:off x="4332288" y="138113"/>
            <a:ext cx="3214687" cy="461962"/>
          </a:xfrm>
          <a:prstGeom prst="rect">
            <a:avLst/>
          </a:prstGeom>
          <a:noFill/>
        </p:spPr>
        <p:txBody>
          <a:bodyPr>
            <a:spAutoFit/>
          </a:bodyPr>
          <a:lstStyle/>
          <a:p>
            <a:pPr defTabSz="1069848"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4" name="TextBox 23"/>
          <p:cNvSpPr txBox="1">
            <a:spLocks noChangeArrowheads="1"/>
          </p:cNvSpPr>
          <p:nvPr/>
        </p:nvSpPr>
        <p:spPr bwMode="auto">
          <a:xfrm>
            <a:off x="188913" y="1878013"/>
            <a:ext cx="4214812" cy="5508625"/>
          </a:xfrm>
          <a:prstGeom prst="rect">
            <a:avLst/>
          </a:prstGeom>
          <a:noFill/>
          <a:ln w="9525">
            <a:noFill/>
            <a:miter lim="800000"/>
            <a:headEnd/>
            <a:tailEnd/>
          </a:ln>
        </p:spPr>
        <p:txBody>
          <a:bodyPr>
            <a:spAutoFit/>
          </a:bodyPr>
          <a:lstStyle/>
          <a:p>
            <a:r>
              <a:rPr lang="zh-CN" altLang="en-US" sz="3200">
                <a:latin typeface="华文新魏" pitchFamily="2" charset="-122"/>
                <a:ea typeface="华文新魏" pitchFamily="2" charset="-122"/>
              </a:rPr>
              <a:t>②王室和贵族各有自己的</a:t>
            </a:r>
            <a:r>
              <a:rPr lang="zh-CN" altLang="en-US" sz="3200">
                <a:solidFill>
                  <a:srgbClr val="C00000"/>
                </a:solidFill>
                <a:latin typeface="华文新魏" pitchFamily="2" charset="-122"/>
                <a:ea typeface="华文新魏" pitchFamily="2" charset="-122"/>
              </a:rPr>
              <a:t>私有领地</a:t>
            </a:r>
            <a:r>
              <a:rPr lang="zh-CN" altLang="en-US" sz="3200">
                <a:latin typeface="华文新魏" pitchFamily="2" charset="-122"/>
                <a:ea typeface="华文新魏" pitchFamily="2" charset="-122"/>
              </a:rPr>
              <a:t>。领地上的居民以</a:t>
            </a:r>
            <a:r>
              <a:rPr lang="en-US" sz="3200">
                <a:latin typeface="华文新魏" pitchFamily="2" charset="-122"/>
                <a:ea typeface="华文新魏" pitchFamily="2" charset="-122"/>
              </a:rPr>
              <a:t>“</a:t>
            </a:r>
            <a:r>
              <a:rPr lang="zh-CN" altLang="en-US" sz="3200">
                <a:solidFill>
                  <a:srgbClr val="C00000"/>
                </a:solidFill>
                <a:latin typeface="华文新魏" pitchFamily="2" charset="-122"/>
                <a:ea typeface="华文新魏" pitchFamily="2" charset="-122"/>
              </a:rPr>
              <a:t>部</a:t>
            </a:r>
            <a:r>
              <a:rPr lang="en-US" sz="3200">
                <a:latin typeface="华文新魏" pitchFamily="2" charset="-122"/>
                <a:ea typeface="华文新魏" pitchFamily="2" charset="-122"/>
              </a:rPr>
              <a:t>”</a:t>
            </a:r>
            <a:r>
              <a:rPr lang="zh-CN" altLang="en-US" sz="3200">
                <a:latin typeface="华文新魏" pitchFamily="2" charset="-122"/>
                <a:ea typeface="华文新魏" pitchFamily="2" charset="-122"/>
              </a:rPr>
              <a:t>的形式组织生产，从事农业的称为</a:t>
            </a:r>
            <a:r>
              <a:rPr lang="en-US" sz="3200">
                <a:latin typeface="华文新魏" pitchFamily="2" charset="-122"/>
                <a:ea typeface="华文新魏" pitchFamily="2" charset="-122"/>
              </a:rPr>
              <a:t>“</a:t>
            </a:r>
            <a:r>
              <a:rPr lang="zh-CN" altLang="en-US" sz="3200">
                <a:latin typeface="华文新魏" pitchFamily="2" charset="-122"/>
                <a:ea typeface="华文新魏" pitchFamily="2" charset="-122"/>
              </a:rPr>
              <a:t>田部</a:t>
            </a:r>
            <a:r>
              <a:rPr lang="en-US" sz="3200">
                <a:latin typeface="华文新魏" pitchFamily="2" charset="-122"/>
                <a:ea typeface="华文新魏" pitchFamily="2" charset="-122"/>
              </a:rPr>
              <a:t>”</a:t>
            </a:r>
            <a:r>
              <a:rPr lang="zh-CN" altLang="en-US" sz="3200">
                <a:latin typeface="华文新魏" pitchFamily="2" charset="-122"/>
                <a:ea typeface="华文新魏" pitchFamily="2" charset="-122"/>
              </a:rPr>
              <a:t>，从事海洋捕捞的称为</a:t>
            </a:r>
            <a:r>
              <a:rPr lang="en-US" sz="3200">
                <a:latin typeface="华文新魏" pitchFamily="2" charset="-122"/>
                <a:ea typeface="华文新魏" pitchFamily="2" charset="-122"/>
              </a:rPr>
              <a:t>“</a:t>
            </a:r>
            <a:r>
              <a:rPr lang="zh-CN" altLang="en-US" sz="3200">
                <a:latin typeface="华文新魏" pitchFamily="2" charset="-122"/>
                <a:ea typeface="华文新魏" pitchFamily="2" charset="-122"/>
              </a:rPr>
              <a:t>海部</a:t>
            </a:r>
            <a:r>
              <a:rPr lang="en-US" sz="3200">
                <a:latin typeface="华文新魏" pitchFamily="2" charset="-122"/>
                <a:ea typeface="华文新魏" pitchFamily="2" charset="-122"/>
              </a:rPr>
              <a:t>”</a:t>
            </a:r>
            <a:r>
              <a:rPr lang="zh-CN" altLang="en-US" sz="3200">
                <a:latin typeface="华文新魏" pitchFamily="2" charset="-122"/>
                <a:ea typeface="华文新魏" pitchFamily="2" charset="-122"/>
              </a:rPr>
              <a:t>等等。来自中国、朝鲜的移民也依其特长分别被编入锦织部、锻治部等。</a:t>
            </a:r>
          </a:p>
          <a:p>
            <a:endParaRPr lang="zh-CN" altLang="en-US" sz="3200">
              <a:latin typeface="华文新魏" pitchFamily="2" charset="-122"/>
              <a:ea typeface="华文新魏" pitchFamily="2" charset="-122"/>
            </a:endParaRPr>
          </a:p>
        </p:txBody>
      </p:sp>
      <p:pic>
        <p:nvPicPr>
          <p:cNvPr id="32791" name="图片 26" descr="1-1G20H10359424.jpg"/>
          <p:cNvPicPr>
            <a:picLocks noChangeAspect="1"/>
          </p:cNvPicPr>
          <p:nvPr/>
        </p:nvPicPr>
        <p:blipFill>
          <a:blip r:embed="rId3"/>
          <a:srcRect/>
          <a:stretch>
            <a:fillRect/>
          </a:stretch>
        </p:blipFill>
        <p:spPr bwMode="auto">
          <a:xfrm>
            <a:off x="4475163" y="2028825"/>
            <a:ext cx="3630612" cy="2532063"/>
          </a:xfrm>
          <a:prstGeom prst="rect">
            <a:avLst/>
          </a:prstGeom>
          <a:noFill/>
          <a:ln w="9525">
            <a:noFill/>
            <a:miter lim="800000"/>
            <a:headEnd/>
            <a:tailEnd/>
          </a:ln>
        </p:spPr>
      </p:pic>
      <p:sp>
        <p:nvSpPr>
          <p:cNvPr id="32792" name="矩形 27"/>
          <p:cNvSpPr>
            <a:spLocks noChangeArrowheads="1"/>
          </p:cNvSpPr>
          <p:nvPr/>
        </p:nvSpPr>
        <p:spPr bwMode="auto">
          <a:xfrm>
            <a:off x="8118475" y="1992313"/>
            <a:ext cx="3260725" cy="4894262"/>
          </a:xfrm>
          <a:prstGeom prst="rect">
            <a:avLst/>
          </a:prstGeom>
          <a:noFill/>
          <a:ln w="9525">
            <a:noFill/>
            <a:miter lim="800000"/>
            <a:headEnd/>
            <a:tailEnd/>
          </a:ln>
        </p:spPr>
        <p:txBody>
          <a:bodyPr>
            <a:spAutoFit/>
          </a:bodyPr>
          <a:lstStyle/>
          <a:p>
            <a:r>
              <a:rPr lang="zh-CN" altLang="en-US" sz="2400">
                <a:latin typeface="华文新魏" pitchFamily="2" charset="-122"/>
                <a:ea typeface="华文新魏" pitchFamily="2" charset="-122"/>
              </a:rPr>
              <a:t>王室和贵族私领地上的居民按分工分别编成不同的部，包括负弓矢以充警卫的韧负部</a:t>
            </a:r>
            <a:r>
              <a:rPr lang="en-US" altLang="zh-CN" sz="2400">
                <a:latin typeface="华文新魏" pitchFamily="2" charset="-122"/>
                <a:ea typeface="华文新魏" pitchFamily="2" charset="-122"/>
              </a:rPr>
              <a:t>;</a:t>
            </a:r>
            <a:r>
              <a:rPr lang="zh-CN" altLang="en-US" sz="2400">
                <a:latin typeface="华文新魏" pitchFamily="2" charset="-122"/>
                <a:ea typeface="华文新魏" pitchFamily="2" charset="-122"/>
              </a:rPr>
              <a:t>提供陶制品的土师部、陶部</a:t>
            </a:r>
            <a:r>
              <a:rPr lang="en-US" altLang="zh-CN" sz="2400">
                <a:latin typeface="华文新魏" pitchFamily="2" charset="-122"/>
                <a:ea typeface="华文新魏" pitchFamily="2" charset="-122"/>
              </a:rPr>
              <a:t>;</a:t>
            </a:r>
            <a:r>
              <a:rPr lang="zh-CN" altLang="en-US" sz="2400">
                <a:latin typeface="华文新魏" pitchFamily="2" charset="-122"/>
                <a:ea typeface="华文新魏" pitchFamily="2" charset="-122"/>
              </a:rPr>
              <a:t>充任宫廷杂务的膳部、豚养部、马饲部、锻冶部、弓削部</a:t>
            </a:r>
            <a:r>
              <a:rPr lang="en-US" altLang="zh-CN" sz="2400">
                <a:latin typeface="华文新魏" pitchFamily="2" charset="-122"/>
                <a:ea typeface="华文新魏" pitchFamily="2" charset="-122"/>
              </a:rPr>
              <a:t>;</a:t>
            </a:r>
            <a:r>
              <a:rPr lang="zh-CN" altLang="en-US" sz="2400">
                <a:latin typeface="华文新魏" pitchFamily="2" charset="-122"/>
                <a:ea typeface="华文新魏" pitchFamily="2" charset="-122"/>
              </a:rPr>
              <a:t>地方上提供水产的海部、看守山林的山部；在屯仓、田庄中耕作的田部、部曲；由外来侨民中的有知识者编成的史部、藏部等。</a:t>
            </a:r>
          </a:p>
        </p:txBody>
      </p:sp>
      <p:pic>
        <p:nvPicPr>
          <p:cNvPr id="32793" name="图片 28" descr="20170811115923321.jpg"/>
          <p:cNvPicPr>
            <a:picLocks noChangeAspect="1"/>
          </p:cNvPicPr>
          <p:nvPr/>
        </p:nvPicPr>
        <p:blipFill>
          <a:blip r:embed="rId4"/>
          <a:srcRect/>
          <a:stretch>
            <a:fillRect/>
          </a:stretch>
        </p:blipFill>
        <p:spPr bwMode="auto">
          <a:xfrm>
            <a:off x="4475163" y="4743450"/>
            <a:ext cx="3643312" cy="1924050"/>
          </a:xfrm>
          <a:prstGeom prst="rect">
            <a:avLst/>
          </a:prstGeom>
          <a:noFill/>
          <a:ln w="9525">
            <a:noFill/>
            <a:miter lim="800000"/>
            <a:headEnd/>
            <a:tailEnd/>
          </a:ln>
        </p:spPr>
      </p:pic>
      <p:grpSp>
        <p:nvGrpSpPr>
          <p:cNvPr id="32" name="组合 67"/>
          <p:cNvGrpSpPr/>
          <p:nvPr/>
        </p:nvGrpSpPr>
        <p:grpSpPr>
          <a:xfrm>
            <a:off x="6403979" y="1385872"/>
            <a:ext cx="620625" cy="594142"/>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5" name="TextBox 51"/>
          <p:cNvSpPr txBox="1"/>
          <p:nvPr/>
        </p:nvSpPr>
        <p:spPr>
          <a:xfrm>
            <a:off x="6432550" y="1427163"/>
            <a:ext cx="746125" cy="522287"/>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部</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36" name="组合 67"/>
          <p:cNvGrpSpPr/>
          <p:nvPr/>
        </p:nvGrpSpPr>
        <p:grpSpPr>
          <a:xfrm>
            <a:off x="7546987" y="1385872"/>
            <a:ext cx="620625" cy="594142"/>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9" name="TextBox 51"/>
          <p:cNvSpPr txBox="1"/>
          <p:nvPr/>
        </p:nvSpPr>
        <p:spPr>
          <a:xfrm>
            <a:off x="7575550" y="1427163"/>
            <a:ext cx="746125" cy="522287"/>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民</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0" name="组合 67"/>
          <p:cNvGrpSpPr/>
          <p:nvPr/>
        </p:nvGrpSpPr>
        <p:grpSpPr>
          <a:xfrm>
            <a:off x="8658995" y="1385872"/>
            <a:ext cx="620625" cy="594142"/>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2" name="椭圆 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3" name="TextBox 51"/>
          <p:cNvSpPr txBox="1"/>
          <p:nvPr/>
        </p:nvSpPr>
        <p:spPr>
          <a:xfrm>
            <a:off x="8688388" y="1427163"/>
            <a:ext cx="744537" cy="522287"/>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制</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dissolv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069848">
              <a:defRPr/>
            </a:pPr>
            <a:endParaRPr lang="zh-CN" altLang="en-US" dirty="0">
              <a:ln>
                <a:solidFill>
                  <a:srgbClr val="660033"/>
                </a:solidFill>
              </a:ln>
            </a:endParaRPr>
          </a:p>
        </p:txBody>
      </p:sp>
      <p:sp>
        <p:nvSpPr>
          <p:cNvPr id="80" name="矩形 79"/>
          <p:cNvSpPr/>
          <p:nvPr/>
        </p:nvSpPr>
        <p:spPr>
          <a:xfrm>
            <a:off x="898525" y="944563"/>
            <a:ext cx="1825625" cy="584200"/>
          </a:xfrm>
          <a:prstGeom prst="rect">
            <a:avLst/>
          </a:prstGeom>
        </p:spPr>
        <p:txBody>
          <a:bodyPr wrap="none">
            <a:spAutoFit/>
          </a:bodyPr>
          <a:lstStyle/>
          <a:p>
            <a:pPr defTabSz="1069848" fontAlgn="auto">
              <a:spcBef>
                <a:spcPts val="0"/>
              </a:spcBef>
              <a:spcAft>
                <a:spcPts val="0"/>
              </a:spcAft>
              <a:defRPr/>
            </a:pPr>
            <a:r>
              <a:rPr lang="zh-CN" altLang="en-US" sz="3200" dirty="0">
                <a:effectLst>
                  <a:outerShdw blurRad="38100" dist="38100" dir="2700000" algn="tl">
                    <a:srgbClr val="000000">
                      <a:alpha val="43137"/>
                    </a:srgbClr>
                  </a:outerShdw>
                </a:effectLst>
                <a:latin typeface="华文隶书" pitchFamily="2" charset="-122"/>
                <a:ea typeface="华文隶书" pitchFamily="2" charset="-122"/>
              </a:rPr>
              <a:t>社会结构</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cxnSp>
        <p:nvCxnSpPr>
          <p:cNvPr id="57" name="直接连接符 56"/>
          <p:cNvCxnSpPr/>
          <p:nvPr/>
        </p:nvCxnSpPr>
        <p:spPr>
          <a:xfrm>
            <a:off x="954088" y="260350"/>
            <a:ext cx="0" cy="261938"/>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34832" name="文本框 5"/>
          <p:cNvSpPr txBox="1">
            <a:spLocks noChangeArrowheads="1"/>
          </p:cNvSpPr>
          <p:nvPr/>
        </p:nvSpPr>
        <p:spPr bwMode="auto">
          <a:xfrm>
            <a:off x="960438" y="147638"/>
            <a:ext cx="3063875" cy="461962"/>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人教版九年级上册</a:t>
            </a:r>
          </a:p>
        </p:txBody>
      </p:sp>
      <p:sp>
        <p:nvSpPr>
          <p:cNvPr id="78" name="文本框 6"/>
          <p:cNvSpPr txBox="1"/>
          <p:nvPr/>
        </p:nvSpPr>
        <p:spPr>
          <a:xfrm>
            <a:off x="4332288" y="138113"/>
            <a:ext cx="3214687" cy="461962"/>
          </a:xfrm>
          <a:prstGeom prst="rect">
            <a:avLst/>
          </a:prstGeom>
          <a:noFill/>
        </p:spPr>
        <p:txBody>
          <a:bodyPr>
            <a:spAutoFit/>
          </a:bodyPr>
          <a:lstStyle/>
          <a:p>
            <a:pPr defTabSz="1069848"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6" name="TextBox 25"/>
          <p:cNvSpPr txBox="1">
            <a:spLocks noChangeArrowheads="1"/>
          </p:cNvSpPr>
          <p:nvPr/>
        </p:nvSpPr>
        <p:spPr bwMode="auto">
          <a:xfrm>
            <a:off x="403225" y="1814513"/>
            <a:ext cx="10429875" cy="1200150"/>
          </a:xfrm>
          <a:prstGeom prst="rect">
            <a:avLst/>
          </a:prstGeom>
          <a:noFill/>
          <a:ln w="9525">
            <a:noFill/>
            <a:miter lim="800000"/>
            <a:headEnd/>
            <a:tailEnd/>
          </a:ln>
        </p:spPr>
        <p:txBody>
          <a:bodyPr>
            <a:spAutoFit/>
          </a:bodyPr>
          <a:lstStyle/>
          <a:p>
            <a:r>
              <a:rPr lang="zh-CN" altLang="en-US" sz="3600">
                <a:latin typeface="华文新魏" pitchFamily="2" charset="-122"/>
                <a:ea typeface="华文新魏" pitchFamily="2" charset="-122"/>
              </a:rPr>
              <a:t>③</a:t>
            </a:r>
            <a:r>
              <a:rPr lang="zh-CN" altLang="en-US" sz="3600">
                <a:solidFill>
                  <a:srgbClr val="C00000"/>
                </a:solidFill>
                <a:latin typeface="华文新魏" pitchFamily="2" charset="-122"/>
                <a:ea typeface="华文新魏" pitchFamily="2" charset="-122"/>
              </a:rPr>
              <a:t>部民</a:t>
            </a:r>
            <a:r>
              <a:rPr lang="zh-CN" altLang="en-US" sz="3600">
                <a:latin typeface="华文新魏" pitchFamily="2" charset="-122"/>
                <a:ea typeface="华文新魏" pitchFamily="2" charset="-122"/>
              </a:rPr>
              <a:t>是贵族的</a:t>
            </a:r>
            <a:r>
              <a:rPr lang="zh-CN" altLang="en-US" sz="3600">
                <a:solidFill>
                  <a:srgbClr val="C00000"/>
                </a:solidFill>
                <a:latin typeface="华文新魏" pitchFamily="2" charset="-122"/>
                <a:ea typeface="华文新魏" pitchFamily="2" charset="-122"/>
              </a:rPr>
              <a:t>私有民</a:t>
            </a:r>
            <a:r>
              <a:rPr lang="zh-CN" altLang="en-US" sz="3600">
                <a:latin typeface="华文新魏" pitchFamily="2" charset="-122"/>
                <a:ea typeface="华文新魏" pitchFamily="2" charset="-122"/>
              </a:rPr>
              <a:t>，地位近似于奴隶。</a:t>
            </a:r>
          </a:p>
          <a:p>
            <a:endParaRPr lang="zh-CN" altLang="en-US" sz="3600">
              <a:latin typeface="华文新魏" pitchFamily="2" charset="-122"/>
              <a:ea typeface="华文新魏" pitchFamily="2" charset="-122"/>
            </a:endParaRPr>
          </a:p>
        </p:txBody>
      </p:sp>
      <p:sp>
        <p:nvSpPr>
          <p:cNvPr id="34839" name="矩形 27"/>
          <p:cNvSpPr>
            <a:spLocks noChangeArrowheads="1"/>
          </p:cNvSpPr>
          <p:nvPr/>
        </p:nvSpPr>
        <p:spPr bwMode="auto">
          <a:xfrm>
            <a:off x="5903913" y="3028950"/>
            <a:ext cx="4929187" cy="3540125"/>
          </a:xfrm>
          <a:prstGeom prst="rect">
            <a:avLst/>
          </a:prstGeom>
          <a:noFill/>
          <a:ln w="9525">
            <a:noFill/>
            <a:miter lim="800000"/>
            <a:headEnd/>
            <a:tailEnd/>
          </a:ln>
        </p:spPr>
        <p:txBody>
          <a:bodyPr>
            <a:spAutoFit/>
          </a:bodyPr>
          <a:lstStyle/>
          <a:p>
            <a:r>
              <a:rPr lang="zh-CN" altLang="en-US" sz="2800">
                <a:latin typeface="华文新魏" pitchFamily="2" charset="-122"/>
                <a:ea typeface="华文新魏" pitchFamily="2" charset="-122"/>
              </a:rPr>
              <a:t>部民主要来自被征服者、中国和朝鲜的移民，战俘和罪犯较少。这些人只能用于赠与，不能买卖和随便杀害。他们有自己的家庭，地位近似于奴隶。在贵族和部民之间是大批平民，他们的地位由于财产变化也在变化，时刻有沦为部民的危险。</a:t>
            </a:r>
          </a:p>
        </p:txBody>
      </p:sp>
      <p:pic>
        <p:nvPicPr>
          <p:cNvPr id="34840" name="图片 28" descr="2.jpg"/>
          <p:cNvPicPr>
            <a:picLocks noChangeAspect="1"/>
          </p:cNvPicPr>
          <p:nvPr/>
        </p:nvPicPr>
        <p:blipFill>
          <a:blip r:embed="rId3"/>
          <a:srcRect/>
          <a:stretch>
            <a:fillRect/>
          </a:stretch>
        </p:blipFill>
        <p:spPr bwMode="auto">
          <a:xfrm>
            <a:off x="1546225" y="3100388"/>
            <a:ext cx="2143125" cy="3429000"/>
          </a:xfrm>
          <a:prstGeom prst="rect">
            <a:avLst/>
          </a:prstGeom>
          <a:noFill/>
          <a:ln w="9525">
            <a:noFill/>
            <a:miter lim="800000"/>
            <a:headEnd/>
            <a:tailEnd/>
          </a:ln>
        </p:spPr>
      </p:pic>
      <p:pic>
        <p:nvPicPr>
          <p:cNvPr id="34841" name="图片 30" descr="1.jpg"/>
          <p:cNvPicPr>
            <a:picLocks noChangeAspect="1"/>
          </p:cNvPicPr>
          <p:nvPr/>
        </p:nvPicPr>
        <p:blipFill>
          <a:blip r:embed="rId4"/>
          <a:srcRect/>
          <a:stretch>
            <a:fillRect/>
          </a:stretch>
        </p:blipFill>
        <p:spPr bwMode="auto">
          <a:xfrm>
            <a:off x="3760788" y="3100388"/>
            <a:ext cx="2143125" cy="3429000"/>
          </a:xfrm>
          <a:prstGeom prst="rect">
            <a:avLst/>
          </a:prstGeom>
          <a:noFill/>
          <a:ln w="9525">
            <a:noFill/>
            <a:miter lim="800000"/>
            <a:headEnd/>
            <a:tailEnd/>
          </a:ln>
        </p:spPr>
      </p:pic>
      <p:grpSp>
        <p:nvGrpSpPr>
          <p:cNvPr id="32" name="组合 67"/>
          <p:cNvGrpSpPr/>
          <p:nvPr/>
        </p:nvGrpSpPr>
        <p:grpSpPr>
          <a:xfrm>
            <a:off x="843374" y="4732239"/>
            <a:ext cx="620625" cy="594142"/>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5" name="TextBox 51"/>
          <p:cNvSpPr txBox="1"/>
          <p:nvPr/>
        </p:nvSpPr>
        <p:spPr>
          <a:xfrm>
            <a:off x="871538" y="4772025"/>
            <a:ext cx="746125"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民</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36" name="组合 67"/>
          <p:cNvGrpSpPr/>
          <p:nvPr/>
        </p:nvGrpSpPr>
        <p:grpSpPr>
          <a:xfrm>
            <a:off x="831815" y="4029078"/>
            <a:ext cx="620625" cy="594142"/>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9" name="TextBox 51"/>
          <p:cNvSpPr txBox="1"/>
          <p:nvPr/>
        </p:nvSpPr>
        <p:spPr>
          <a:xfrm>
            <a:off x="860425" y="4070350"/>
            <a:ext cx="746125" cy="522288"/>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部</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descr="timg.jpg"/>
          <p:cNvPicPr>
            <a:picLocks noChangeAspect="1"/>
          </p:cNvPicPr>
          <p:nvPr/>
        </p:nvPicPr>
        <p:blipFill>
          <a:blip r:embed="rId3" cstate="print">
            <a:duotone>
              <a:schemeClr val="bg2">
                <a:shade val="45000"/>
                <a:satMod val="135000"/>
              </a:schemeClr>
              <a:prstClr val="white"/>
            </a:duotone>
            <a:lum bright="20000"/>
          </a:blip>
          <a:stretch>
            <a:fillRect/>
          </a:stretch>
        </p:blipFill>
        <p:spPr>
          <a:xfrm>
            <a:off x="3689335" y="1028682"/>
            <a:ext cx="4619644" cy="5805353"/>
          </a:xfrm>
          <a:prstGeom prst="rect">
            <a:avLst/>
          </a:prstGeom>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069848">
              <a:defRPr/>
            </a:pPr>
            <a:endParaRPr lang="zh-CN" altLang="en-US" dirty="0">
              <a:ln>
                <a:solidFill>
                  <a:srgbClr val="660033"/>
                </a:solidFill>
              </a:ln>
            </a:endParaRPr>
          </a:p>
        </p:txBody>
      </p:sp>
      <p:sp>
        <p:nvSpPr>
          <p:cNvPr id="80" name="矩形 79"/>
          <p:cNvSpPr/>
          <p:nvPr/>
        </p:nvSpPr>
        <p:spPr>
          <a:xfrm>
            <a:off x="898525" y="944563"/>
            <a:ext cx="1825625" cy="584200"/>
          </a:xfrm>
          <a:prstGeom prst="rect">
            <a:avLst/>
          </a:prstGeom>
        </p:spPr>
        <p:txBody>
          <a:bodyPr wrap="none">
            <a:spAutoFit/>
          </a:bodyPr>
          <a:lstStyle/>
          <a:p>
            <a:pPr defTabSz="1069848" fontAlgn="auto">
              <a:spcBef>
                <a:spcPts val="0"/>
              </a:spcBef>
              <a:spcAft>
                <a:spcPts val="0"/>
              </a:spcAft>
              <a:defRPr/>
            </a:pPr>
            <a:r>
              <a:rPr lang="zh-CN" altLang="en-US" sz="3200" dirty="0">
                <a:effectLst>
                  <a:outerShdw blurRad="38100" dist="38100" dir="2700000" algn="tl">
                    <a:srgbClr val="000000">
                      <a:alpha val="43137"/>
                    </a:srgbClr>
                  </a:outerShdw>
                </a:effectLst>
                <a:latin typeface="华文隶书" pitchFamily="2" charset="-122"/>
                <a:ea typeface="华文隶书" pitchFamily="2" charset="-122"/>
              </a:rPr>
              <a:t>社会结构</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cxnSp>
        <p:nvCxnSpPr>
          <p:cNvPr id="57" name="直接连接符 56"/>
          <p:cNvCxnSpPr/>
          <p:nvPr/>
        </p:nvCxnSpPr>
        <p:spPr>
          <a:xfrm>
            <a:off x="954088" y="260350"/>
            <a:ext cx="0" cy="261938"/>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36881" name="文本框 5"/>
          <p:cNvSpPr txBox="1">
            <a:spLocks noChangeArrowheads="1"/>
          </p:cNvSpPr>
          <p:nvPr/>
        </p:nvSpPr>
        <p:spPr bwMode="auto">
          <a:xfrm>
            <a:off x="960438" y="147638"/>
            <a:ext cx="3063875" cy="461962"/>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人教版九年级上册</a:t>
            </a:r>
          </a:p>
        </p:txBody>
      </p:sp>
      <p:sp>
        <p:nvSpPr>
          <p:cNvPr id="78" name="文本框 6"/>
          <p:cNvSpPr txBox="1"/>
          <p:nvPr/>
        </p:nvSpPr>
        <p:spPr>
          <a:xfrm>
            <a:off x="4332288" y="138113"/>
            <a:ext cx="3214687" cy="461962"/>
          </a:xfrm>
          <a:prstGeom prst="rect">
            <a:avLst/>
          </a:prstGeom>
          <a:noFill/>
        </p:spPr>
        <p:txBody>
          <a:bodyPr>
            <a:spAutoFit/>
          </a:bodyPr>
          <a:lstStyle/>
          <a:p>
            <a:pPr defTabSz="1069848"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36" name="TextBox 35"/>
          <p:cNvSpPr txBox="1">
            <a:spLocks noChangeArrowheads="1"/>
          </p:cNvSpPr>
          <p:nvPr/>
        </p:nvSpPr>
        <p:spPr bwMode="auto">
          <a:xfrm>
            <a:off x="760413" y="2667000"/>
            <a:ext cx="10001250" cy="2862263"/>
          </a:xfrm>
          <a:prstGeom prst="rect">
            <a:avLst/>
          </a:prstGeom>
          <a:noFill/>
          <a:ln w="9525">
            <a:noFill/>
            <a:miter lim="800000"/>
            <a:headEnd/>
            <a:tailEnd/>
          </a:ln>
        </p:spPr>
        <p:txBody>
          <a:bodyPr>
            <a:spAutoFit/>
          </a:bodyPr>
          <a:lstStyle/>
          <a:p>
            <a:r>
              <a:rPr lang="zh-CN" altLang="en-US" sz="3600">
                <a:latin typeface="华文隶书" pitchFamily="2" charset="-122"/>
                <a:ea typeface="华文隶书" pitchFamily="2" charset="-122"/>
              </a:rPr>
              <a:t>　　由于土地和财富不断集中，社会矛盾空前尖锐，奴隶、部民和平民纷纷造反逃亡。社会陷入混乱。统治阶级不得不考虑寻找新的出路，于是，一场改变日本命运的改革开始酝酿</a:t>
            </a:r>
            <a:r>
              <a:rPr lang="en-US" altLang="zh-CN" sz="3600">
                <a:latin typeface="华文隶书" pitchFamily="2" charset="-122"/>
                <a:ea typeface="华文隶书" pitchFamily="2" charset="-122"/>
              </a:rPr>
              <a:t>——</a:t>
            </a:r>
            <a:endParaRPr lang="zh-CN" altLang="en-US" sz="3600">
              <a:latin typeface="华文隶书" pitchFamily="2" charset="-122"/>
              <a:ea typeface="华文隶书" pitchFamily="2" charset="-122"/>
            </a:endParaRPr>
          </a:p>
          <a:p>
            <a:endParaRPr lang="zh-CN" altLang="en-US" sz="3600">
              <a:latin typeface="华文隶书" pitchFamily="2" charset="-122"/>
              <a:ea typeface="华文隶书" pitchFamily="2" charset="-122"/>
            </a:endParaRP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Picture 18" descr="129425614349322500"/>
          <p:cNvPicPr>
            <a:picLocks noChangeAspect="1" noChangeArrowheads="1"/>
          </p:cNvPicPr>
          <p:nvPr/>
        </p:nvPicPr>
        <p:blipFill>
          <a:blip r:embed="rId3" cstate="print">
            <a:duotone>
              <a:schemeClr val="bg2">
                <a:shade val="45000"/>
                <a:satMod val="135000"/>
              </a:schemeClr>
              <a:prstClr val="white"/>
            </a:duotone>
          </a:blip>
          <a:srcRect b="39970"/>
          <a:stretch>
            <a:fillRect/>
          </a:stretch>
        </p:blipFill>
        <p:spPr bwMode="auto">
          <a:xfrm>
            <a:off x="7832739" y="5243524"/>
            <a:ext cx="3071834" cy="1782754"/>
          </a:xfrm>
          <a:prstGeom prst="rect">
            <a:avLst/>
          </a:prstGeom>
          <a:noFill/>
        </p:spPr>
      </p:pic>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069848">
              <a:defRPr/>
            </a:pPr>
            <a:endParaRPr lang="zh-CN" altLang="en-US" dirty="0">
              <a:ln>
                <a:solidFill>
                  <a:srgbClr val="660033"/>
                </a:solidFill>
              </a:ln>
            </a:endParaRPr>
          </a:p>
        </p:txBody>
      </p:sp>
      <p:sp>
        <p:nvSpPr>
          <p:cNvPr id="80" name="矩形 79"/>
          <p:cNvSpPr/>
          <p:nvPr/>
        </p:nvSpPr>
        <p:spPr>
          <a:xfrm>
            <a:off x="898525" y="944563"/>
            <a:ext cx="1004888" cy="584200"/>
          </a:xfrm>
          <a:prstGeom prst="rect">
            <a:avLst/>
          </a:prstGeom>
        </p:spPr>
        <p:txBody>
          <a:bodyPr wrap="none">
            <a:spAutoFit/>
          </a:bodyPr>
          <a:lstStyle/>
          <a:p>
            <a:pPr defTabSz="1069848" fontAlgn="auto">
              <a:spcBef>
                <a:spcPts val="0"/>
              </a:spcBef>
              <a:spcAft>
                <a:spcPts val="0"/>
              </a:spcAft>
              <a:defRPr/>
            </a:pPr>
            <a:r>
              <a:rPr lang="zh-CN" altLang="en-US" sz="3200" dirty="0">
                <a:effectLst>
                  <a:outerShdw blurRad="38100" dist="38100" dir="2700000" algn="tl">
                    <a:srgbClr val="000000">
                      <a:alpha val="43137"/>
                    </a:srgbClr>
                  </a:outerShdw>
                </a:effectLst>
                <a:latin typeface="华文隶书" pitchFamily="2" charset="-122"/>
                <a:ea typeface="华文隶书" pitchFamily="2" charset="-122"/>
              </a:rPr>
              <a:t>背景</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cxnSp>
        <p:nvCxnSpPr>
          <p:cNvPr id="57" name="直接连接符 56"/>
          <p:cNvCxnSpPr/>
          <p:nvPr/>
        </p:nvCxnSpPr>
        <p:spPr>
          <a:xfrm>
            <a:off x="954088" y="260350"/>
            <a:ext cx="0" cy="261938"/>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38930" name="文本框 5"/>
          <p:cNvSpPr txBox="1">
            <a:spLocks noChangeArrowheads="1"/>
          </p:cNvSpPr>
          <p:nvPr/>
        </p:nvSpPr>
        <p:spPr bwMode="auto">
          <a:xfrm>
            <a:off x="960438" y="147638"/>
            <a:ext cx="3063875" cy="461962"/>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人教版九年级上册</a:t>
            </a:r>
          </a:p>
        </p:txBody>
      </p:sp>
      <p:sp>
        <p:nvSpPr>
          <p:cNvPr id="78" name="文本框 6"/>
          <p:cNvSpPr txBox="1"/>
          <p:nvPr/>
        </p:nvSpPr>
        <p:spPr>
          <a:xfrm>
            <a:off x="4332288" y="138113"/>
            <a:ext cx="3214687" cy="461962"/>
          </a:xfrm>
          <a:prstGeom prst="rect">
            <a:avLst/>
          </a:prstGeom>
          <a:noFill/>
        </p:spPr>
        <p:txBody>
          <a:bodyPr>
            <a:spAutoFit/>
          </a:bodyPr>
          <a:lstStyle/>
          <a:p>
            <a:pPr defTabSz="1069848"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3" name="矩形 22"/>
          <p:cNvSpPr>
            <a:spLocks noChangeArrowheads="1"/>
          </p:cNvSpPr>
          <p:nvPr/>
        </p:nvSpPr>
        <p:spPr bwMode="auto">
          <a:xfrm>
            <a:off x="2332038" y="900113"/>
            <a:ext cx="8929687" cy="1200150"/>
          </a:xfrm>
          <a:prstGeom prst="rect">
            <a:avLst/>
          </a:prstGeom>
          <a:noFill/>
          <a:ln w="9525">
            <a:noFill/>
            <a:miter lim="800000"/>
            <a:headEnd/>
            <a:tailEnd/>
          </a:ln>
        </p:spPr>
        <p:txBody>
          <a:bodyPr>
            <a:spAutoFit/>
          </a:bodyPr>
          <a:lstStyle/>
          <a:p>
            <a:r>
              <a:rPr lang="zh-CN" altLang="en-US" sz="3600">
                <a:latin typeface="华文新魏" pitchFamily="2" charset="-122"/>
                <a:ea typeface="华文新魏" pitchFamily="2" charset="-122"/>
              </a:rPr>
              <a:t>①</a:t>
            </a:r>
            <a:r>
              <a:rPr lang="en-US" altLang="zh-CN" sz="3600">
                <a:solidFill>
                  <a:srgbClr val="C00000"/>
                </a:solidFill>
                <a:latin typeface="华文新魏" pitchFamily="2" charset="-122"/>
                <a:ea typeface="华文新魏" pitchFamily="2" charset="-122"/>
              </a:rPr>
              <a:t>6-9</a:t>
            </a:r>
            <a:r>
              <a:rPr lang="zh-CN" altLang="en-US" sz="3600">
                <a:solidFill>
                  <a:srgbClr val="C00000"/>
                </a:solidFill>
                <a:latin typeface="华文新魏" pitchFamily="2" charset="-122"/>
                <a:ea typeface="华文新魏" pitchFamily="2" charset="-122"/>
              </a:rPr>
              <a:t>世纪</a:t>
            </a:r>
            <a:r>
              <a:rPr lang="zh-CN" altLang="en-US" sz="3600">
                <a:latin typeface="华文新魏" pitchFamily="2" charset="-122"/>
                <a:ea typeface="华文新魏" pitchFamily="2" charset="-122"/>
              </a:rPr>
              <a:t>，日本积极吸收</a:t>
            </a:r>
            <a:r>
              <a:rPr lang="zh-CN" altLang="en-US" sz="3600">
                <a:solidFill>
                  <a:srgbClr val="C00000"/>
                </a:solidFill>
                <a:latin typeface="华文新魏" pitchFamily="2" charset="-122"/>
                <a:ea typeface="华文新魏" pitchFamily="2" charset="-122"/>
              </a:rPr>
              <a:t>中国文化</a:t>
            </a:r>
            <a:r>
              <a:rPr lang="zh-CN" altLang="en-US" sz="3600">
                <a:latin typeface="华文新魏" pitchFamily="2" charset="-122"/>
                <a:ea typeface="华文新魏" pitchFamily="2" charset="-122"/>
              </a:rPr>
              <a:t>。中国文化直接影响着日本，推动日本进行改革。</a:t>
            </a:r>
          </a:p>
        </p:txBody>
      </p:sp>
      <p:grpSp>
        <p:nvGrpSpPr>
          <p:cNvPr id="24" name="Group 26"/>
          <p:cNvGrpSpPr>
            <a:grpSpLocks/>
          </p:cNvGrpSpPr>
          <p:nvPr/>
        </p:nvGrpSpPr>
        <p:grpSpPr bwMode="auto">
          <a:xfrm>
            <a:off x="7546975" y="2328863"/>
            <a:ext cx="3643313" cy="2643187"/>
            <a:chOff x="-106703" y="0"/>
            <a:chExt cx="2320727" cy="2814951"/>
          </a:xfrm>
        </p:grpSpPr>
        <p:sp>
          <p:nvSpPr>
            <p:cNvPr id="38954" name="直接连接符​​ 33"/>
            <p:cNvSpPr>
              <a:spLocks noChangeShapeType="1"/>
            </p:cNvSpPr>
            <p:nvPr/>
          </p:nvSpPr>
          <p:spPr bwMode="auto">
            <a:xfrm>
              <a:off x="583302" y="51772"/>
              <a:ext cx="1400720" cy="1"/>
            </a:xfrm>
            <a:prstGeom prst="line">
              <a:avLst/>
            </a:prstGeom>
            <a:noFill/>
            <a:ln w="6350">
              <a:solidFill>
                <a:srgbClr val="A5A5A5"/>
              </a:solidFill>
              <a:prstDash val="sysDash"/>
              <a:round/>
              <a:headEnd/>
              <a:tailEnd/>
            </a:ln>
          </p:spPr>
          <p:txBody>
            <a:bodyPr/>
            <a:lstStyle/>
            <a:p>
              <a:endParaRPr lang="zh-CN" altLang="en-US"/>
            </a:p>
          </p:txBody>
        </p:sp>
        <p:sp>
          <p:nvSpPr>
            <p:cNvPr id="38955" name="圆角矩形​​ 2"/>
            <p:cNvSpPr>
              <a:spLocks noChangeArrowheads="1"/>
            </p:cNvSpPr>
            <p:nvPr/>
          </p:nvSpPr>
          <p:spPr bwMode="auto">
            <a:xfrm rot="-316478">
              <a:off x="-106703" y="795364"/>
              <a:ext cx="2320727" cy="2019587"/>
            </a:xfrm>
            <a:prstGeom prst="roundRect">
              <a:avLst>
                <a:gd name="adj" fmla="val 0"/>
              </a:avLst>
            </a:prstGeom>
            <a:solidFill>
              <a:srgbClr val="FFFFFF"/>
            </a:solidFill>
            <a:ln w="3175">
              <a:solidFill>
                <a:srgbClr val="BFBFBF"/>
              </a:solidFill>
              <a:round/>
              <a:headEnd/>
              <a:tailEnd/>
            </a:ln>
          </p:spPr>
          <p:txBody>
            <a:bodyPr anchor="ctr"/>
            <a:lstStyle/>
            <a:p>
              <a:pPr algn="ctr"/>
              <a:endParaRPr lang="zh-CN" altLang="zh-CN">
                <a:solidFill>
                  <a:srgbClr val="FFFFFF"/>
                </a:solidFill>
                <a:latin typeface="宋体" charset="-122"/>
                <a:sym typeface="宋体" charset="-122"/>
              </a:endParaRPr>
            </a:p>
          </p:txBody>
        </p:sp>
        <p:sp>
          <p:nvSpPr>
            <p:cNvPr id="38956" name="直接连接符​​ 11"/>
            <p:cNvSpPr>
              <a:spLocks noChangeShapeType="1"/>
            </p:cNvSpPr>
            <p:nvPr/>
          </p:nvSpPr>
          <p:spPr bwMode="auto">
            <a:xfrm flipV="1">
              <a:off x="351927" y="122876"/>
              <a:ext cx="880414" cy="756345"/>
            </a:xfrm>
            <a:prstGeom prst="line">
              <a:avLst/>
            </a:prstGeom>
            <a:noFill/>
            <a:ln w="28575">
              <a:solidFill>
                <a:srgbClr val="7F7F7F"/>
              </a:solidFill>
              <a:round/>
              <a:headEnd/>
              <a:tailEnd/>
            </a:ln>
          </p:spPr>
          <p:txBody>
            <a:bodyPr/>
            <a:lstStyle/>
            <a:p>
              <a:endParaRPr lang="zh-CN" altLang="en-US"/>
            </a:p>
          </p:txBody>
        </p:sp>
        <p:sp>
          <p:nvSpPr>
            <p:cNvPr id="38957" name="直接连接符​​ 13"/>
            <p:cNvSpPr>
              <a:spLocks noChangeShapeType="1"/>
            </p:cNvSpPr>
            <p:nvPr/>
          </p:nvSpPr>
          <p:spPr bwMode="auto">
            <a:xfrm>
              <a:off x="1476901" y="122876"/>
              <a:ext cx="336419" cy="621539"/>
            </a:xfrm>
            <a:prstGeom prst="line">
              <a:avLst/>
            </a:prstGeom>
            <a:noFill/>
            <a:ln w="28575">
              <a:solidFill>
                <a:srgbClr val="7F7F7F"/>
              </a:solidFill>
              <a:round/>
              <a:headEnd/>
              <a:tailEnd/>
            </a:ln>
          </p:spPr>
          <p:txBody>
            <a:bodyPr/>
            <a:lstStyle/>
            <a:p>
              <a:endParaRPr lang="zh-CN" altLang="en-US"/>
            </a:p>
          </p:txBody>
        </p:sp>
        <p:sp>
          <p:nvSpPr>
            <p:cNvPr id="38958" name="椭圆​​ 4"/>
            <p:cNvSpPr>
              <a:spLocks noChangeArrowheads="1"/>
            </p:cNvSpPr>
            <p:nvPr/>
          </p:nvSpPr>
          <p:spPr bwMode="auto">
            <a:xfrm>
              <a:off x="1232341" y="0"/>
              <a:ext cx="244560" cy="244560"/>
            </a:xfrm>
            <a:prstGeom prst="ellipse">
              <a:avLst/>
            </a:prstGeom>
            <a:solidFill>
              <a:srgbClr val="FFFFFF"/>
            </a:solidFill>
            <a:ln w="3175">
              <a:solidFill>
                <a:srgbClr val="BFBFBF"/>
              </a:solidFill>
              <a:round/>
              <a:headEnd/>
              <a:tailEnd/>
            </a:ln>
          </p:spPr>
          <p:txBody>
            <a:bodyPr anchor="ctr"/>
            <a:lstStyle/>
            <a:p>
              <a:pPr algn="ctr"/>
              <a:endParaRPr lang="zh-CN" altLang="zh-CN">
                <a:solidFill>
                  <a:srgbClr val="FFFFFF"/>
                </a:solidFill>
                <a:latin typeface="宋体" charset="-122"/>
                <a:sym typeface="宋体" charset="-122"/>
              </a:endParaRPr>
            </a:p>
          </p:txBody>
        </p:sp>
        <p:sp>
          <p:nvSpPr>
            <p:cNvPr id="38959" name="椭圆​​ 6"/>
            <p:cNvSpPr>
              <a:spLocks noChangeArrowheads="1"/>
            </p:cNvSpPr>
            <p:nvPr/>
          </p:nvSpPr>
          <p:spPr bwMode="auto">
            <a:xfrm>
              <a:off x="1283662" y="51772"/>
              <a:ext cx="141070" cy="141075"/>
            </a:xfrm>
            <a:prstGeom prst="ellipse">
              <a:avLst/>
            </a:prstGeom>
            <a:solidFill>
              <a:srgbClr val="D8D8D8"/>
            </a:solidFill>
            <a:ln w="3175">
              <a:solidFill>
                <a:srgbClr val="BFBFBF"/>
              </a:solidFill>
              <a:round/>
              <a:headEnd/>
              <a:tailEnd/>
            </a:ln>
          </p:spPr>
          <p:txBody>
            <a:bodyPr anchor="ctr"/>
            <a:lstStyle/>
            <a:p>
              <a:pPr algn="ctr"/>
              <a:endParaRPr lang="zh-CN" altLang="zh-CN">
                <a:solidFill>
                  <a:srgbClr val="FFFFFF"/>
                </a:solidFill>
                <a:latin typeface="宋体" charset="-122"/>
                <a:sym typeface="宋体" charset="-122"/>
              </a:endParaRPr>
            </a:p>
          </p:txBody>
        </p:sp>
        <p:sp>
          <p:nvSpPr>
            <p:cNvPr id="38960" name="同侧圆角矩形 30"/>
            <p:cNvSpPr>
              <a:spLocks noChangeArrowheads="1"/>
            </p:cNvSpPr>
            <p:nvPr/>
          </p:nvSpPr>
          <p:spPr bwMode="auto">
            <a:xfrm rot="-304808">
              <a:off x="0" y="798100"/>
              <a:ext cx="2143772" cy="59529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FFFFFF"/>
            </a:solidFill>
            <a:ln w="9525">
              <a:noFill/>
              <a:miter lim="800000"/>
              <a:headEnd/>
              <a:tailEnd/>
            </a:ln>
          </p:spPr>
          <p:txBody>
            <a:bodyPr anchor="ctr"/>
            <a:lstStyle/>
            <a:p>
              <a:endParaRPr lang="zh-CN" altLang="en-US">
                <a:latin typeface="Calibri" pitchFamily="34" charset="0"/>
              </a:endParaRPr>
            </a:p>
          </p:txBody>
        </p:sp>
        <p:sp>
          <p:nvSpPr>
            <p:cNvPr id="32" name="圆角矩形​​ 3"/>
            <p:cNvSpPr>
              <a:spLocks noChangeArrowheads="1"/>
            </p:cNvSpPr>
            <p:nvPr/>
          </p:nvSpPr>
          <p:spPr bwMode="auto">
            <a:xfrm rot="21283522">
              <a:off x="-9136" y="873130"/>
              <a:ext cx="2125946" cy="1817468"/>
            </a:xfrm>
            <a:prstGeom prst="roundRect">
              <a:avLst>
                <a:gd name="adj" fmla="val 0"/>
              </a:avLst>
            </a:prstGeom>
            <a:solidFill>
              <a:schemeClr val="bg2">
                <a:lumMod val="25000"/>
              </a:schemeClr>
            </a:solidFill>
            <a:ln w="19050">
              <a:solidFill>
                <a:srgbClr val="D8D8D8"/>
              </a:solidFill>
              <a:round/>
              <a:headEnd/>
              <a:tailEnd/>
            </a:ln>
            <a:scene3d>
              <a:camera prst="orthographicFront"/>
              <a:lightRig rig="threePt" dir="t"/>
            </a:scene3d>
            <a:sp3d>
              <a:bevelT/>
            </a:sp3d>
          </p:spPr>
          <p:txBody>
            <a:bodyPr anchor="ctr"/>
            <a:lstStyle/>
            <a:p>
              <a:pPr marL="342900" indent="-342900" algn="ctr" defTabSz="1069848" fontAlgn="auto">
                <a:spcBef>
                  <a:spcPts val="0"/>
                </a:spcBef>
                <a:spcAft>
                  <a:spcPts val="0"/>
                </a:spcAft>
                <a:defRPr/>
              </a:pPr>
              <a:r>
                <a:rPr lang="zh-CN" altLang="en-US" sz="2400" dirty="0">
                  <a:solidFill>
                    <a:srgbClr val="760000"/>
                  </a:solidFill>
                  <a:latin typeface="华文新魏" pitchFamily="2" charset="-122"/>
                  <a:ea typeface="华文新魏" pitchFamily="2" charset="-122"/>
                  <a:sym typeface="Calibri" pitchFamily="34" charset="0"/>
                </a:rPr>
                <a:t>        </a:t>
              </a:r>
              <a:endParaRPr lang="en-US" altLang="zh-CN" sz="2400" dirty="0">
                <a:solidFill>
                  <a:srgbClr val="760000"/>
                </a:solidFill>
                <a:latin typeface="华文新魏" pitchFamily="2" charset="-122"/>
                <a:ea typeface="华文新魏" pitchFamily="2" charset="-122"/>
                <a:sym typeface="Calibri" pitchFamily="34" charset="0"/>
              </a:endParaRPr>
            </a:p>
          </p:txBody>
        </p:sp>
        <p:sp>
          <p:nvSpPr>
            <p:cNvPr id="38964" name="椭圆​​ 8"/>
            <p:cNvSpPr>
              <a:spLocks noChangeArrowheads="1"/>
            </p:cNvSpPr>
            <p:nvPr/>
          </p:nvSpPr>
          <p:spPr bwMode="auto">
            <a:xfrm rot="-316478">
              <a:off x="310917" y="878978"/>
              <a:ext cx="89569" cy="89573"/>
            </a:xfrm>
            <a:prstGeom prst="ellipse">
              <a:avLst/>
            </a:prstGeom>
            <a:solidFill>
              <a:srgbClr val="FFFFFF"/>
            </a:solidFill>
            <a:ln w="3175">
              <a:solidFill>
                <a:srgbClr val="BFBFBF"/>
              </a:solidFill>
              <a:round/>
              <a:headEnd/>
              <a:tailEnd/>
            </a:ln>
          </p:spPr>
          <p:txBody>
            <a:bodyPr anchor="ctr"/>
            <a:lstStyle/>
            <a:p>
              <a:pPr algn="ctr"/>
              <a:endParaRPr lang="zh-CN" altLang="zh-CN">
                <a:solidFill>
                  <a:srgbClr val="FFFFFF"/>
                </a:solidFill>
                <a:latin typeface="宋体" charset="-122"/>
                <a:sym typeface="宋体" charset="-122"/>
              </a:endParaRPr>
            </a:p>
          </p:txBody>
        </p:sp>
        <p:sp>
          <p:nvSpPr>
            <p:cNvPr id="38965" name="椭圆​​ 9"/>
            <p:cNvSpPr>
              <a:spLocks noChangeArrowheads="1"/>
            </p:cNvSpPr>
            <p:nvPr/>
          </p:nvSpPr>
          <p:spPr bwMode="auto">
            <a:xfrm rot="-316478">
              <a:off x="1772360" y="744052"/>
              <a:ext cx="89569" cy="89573"/>
            </a:xfrm>
            <a:prstGeom prst="ellipse">
              <a:avLst/>
            </a:prstGeom>
            <a:solidFill>
              <a:srgbClr val="FFFFFF"/>
            </a:solidFill>
            <a:ln w="3175">
              <a:solidFill>
                <a:srgbClr val="BFBFBF"/>
              </a:solidFill>
              <a:round/>
              <a:headEnd/>
              <a:tailEnd/>
            </a:ln>
          </p:spPr>
          <p:txBody>
            <a:bodyPr anchor="ctr"/>
            <a:lstStyle/>
            <a:p>
              <a:pPr algn="ctr"/>
              <a:endParaRPr lang="zh-CN" altLang="zh-CN">
                <a:solidFill>
                  <a:srgbClr val="FFFFFF"/>
                </a:solidFill>
                <a:latin typeface="宋体" charset="-122"/>
                <a:sym typeface="宋体" charset="-122"/>
              </a:endParaRPr>
            </a:p>
          </p:txBody>
        </p:sp>
      </p:grpSp>
      <p:sp>
        <p:nvSpPr>
          <p:cNvPr id="35" name="矩形 34"/>
          <p:cNvSpPr/>
          <p:nvPr/>
        </p:nvSpPr>
        <p:spPr>
          <a:xfrm rot="21261051">
            <a:off x="7720013" y="3190875"/>
            <a:ext cx="3338512" cy="1570038"/>
          </a:xfrm>
          <a:prstGeom prst="rect">
            <a:avLst/>
          </a:prstGeom>
        </p:spPr>
        <p:txBody>
          <a:bodyPr>
            <a:spAutoFit/>
          </a:bodyPr>
          <a:lstStyle/>
          <a:p>
            <a:pPr defTabSz="1069848" fontAlgn="auto">
              <a:spcBef>
                <a:spcPts val="0"/>
              </a:spcBef>
              <a:spcAft>
                <a:spcPts val="0"/>
              </a:spcAft>
              <a:defRPr/>
            </a:pPr>
            <a:r>
              <a:rPr lang="zh-CN" altLang="en-US" sz="3200" b="1" dirty="0">
                <a:solidFill>
                  <a:schemeClr val="bg1"/>
                </a:solidFill>
                <a:effectLst>
                  <a:outerShdw blurRad="38100" dist="38100" dir="2700000" algn="tl">
                    <a:srgbClr val="000000">
                      <a:alpha val="43137"/>
                    </a:srgbClr>
                  </a:outerShdw>
                </a:effectLst>
                <a:latin typeface="华文新魏" pitchFamily="2" charset="-122"/>
                <a:ea typeface="华文新魏" pitchFamily="2" charset="-122"/>
              </a:rPr>
              <a:t>此时是中国的什么朝代，发展如何？</a:t>
            </a:r>
            <a:endParaRPr lang="zh-CN" altLang="en-US" sz="3200" b="1" dirty="0">
              <a:solidFill>
                <a:schemeClr val="bg1"/>
              </a:solidFill>
              <a:effectLst>
                <a:outerShdw blurRad="38100" dist="38100" dir="2700000" algn="tl">
                  <a:srgbClr val="000000">
                    <a:alpha val="43137"/>
                  </a:srgbClr>
                </a:outerShdw>
              </a:effectLst>
              <a:latin typeface="华文新魏" pitchFamily="2" charset="-122"/>
              <a:ea typeface="华文新魏" pitchFamily="2" charset="-122"/>
            </a:endParaRPr>
          </a:p>
        </p:txBody>
      </p:sp>
      <p:sp>
        <p:nvSpPr>
          <p:cNvPr id="37" name="矩形 36"/>
          <p:cNvSpPr>
            <a:spLocks noChangeArrowheads="1"/>
          </p:cNvSpPr>
          <p:nvPr/>
        </p:nvSpPr>
        <p:spPr bwMode="auto">
          <a:xfrm>
            <a:off x="8286750" y="5472113"/>
            <a:ext cx="2032000" cy="1200150"/>
          </a:xfrm>
          <a:prstGeom prst="rect">
            <a:avLst/>
          </a:prstGeom>
          <a:noFill/>
          <a:ln w="9525">
            <a:noFill/>
            <a:miter lim="800000"/>
            <a:headEnd/>
            <a:tailEnd/>
          </a:ln>
        </p:spPr>
        <p:txBody>
          <a:bodyPr wrap="none">
            <a:spAutoFit/>
          </a:bodyPr>
          <a:lstStyle/>
          <a:p>
            <a:r>
              <a:rPr lang="zh-CN" altLang="en-US" sz="3600" b="1">
                <a:latin typeface="华文隶书" pitchFamily="2" charset="-122"/>
                <a:ea typeface="华文隶书" pitchFamily="2" charset="-122"/>
              </a:rPr>
              <a:t>中国隋唐</a:t>
            </a:r>
            <a:endParaRPr lang="en-US" altLang="zh-CN" sz="3600" b="1">
              <a:latin typeface="华文隶书" pitchFamily="2" charset="-122"/>
              <a:ea typeface="华文隶书" pitchFamily="2" charset="-122"/>
            </a:endParaRPr>
          </a:p>
          <a:p>
            <a:r>
              <a:rPr lang="zh-CN" altLang="en-US" sz="3600" b="1">
                <a:latin typeface="华文隶书" pitchFamily="2" charset="-122"/>
                <a:ea typeface="华文隶书" pitchFamily="2" charset="-122"/>
              </a:rPr>
              <a:t>繁荣强盛</a:t>
            </a:r>
          </a:p>
        </p:txBody>
      </p:sp>
      <p:sp>
        <p:nvSpPr>
          <p:cNvPr id="38" name="矩形 37"/>
          <p:cNvSpPr>
            <a:spLocks noChangeArrowheads="1"/>
          </p:cNvSpPr>
          <p:nvPr/>
        </p:nvSpPr>
        <p:spPr bwMode="auto">
          <a:xfrm>
            <a:off x="903288" y="4957763"/>
            <a:ext cx="5857875" cy="1938337"/>
          </a:xfrm>
          <a:prstGeom prst="rect">
            <a:avLst/>
          </a:prstGeom>
          <a:noFill/>
          <a:ln w="9525">
            <a:noFill/>
            <a:miter lim="800000"/>
            <a:headEnd/>
            <a:tailEnd/>
          </a:ln>
        </p:spPr>
        <p:txBody>
          <a:bodyPr>
            <a:spAutoFit/>
          </a:bodyPr>
          <a:lstStyle/>
          <a:p>
            <a:r>
              <a:rPr lang="zh-CN" altLang="en-US" sz="2400">
                <a:latin typeface="华文新魏" pitchFamily="2" charset="-122"/>
                <a:ea typeface="华文新魏" pitchFamily="2" charset="-122"/>
              </a:rPr>
              <a:t>公元</a:t>
            </a:r>
            <a:r>
              <a:rPr lang="en-US" altLang="zh-CN" sz="2400">
                <a:latin typeface="华文新魏" pitchFamily="2" charset="-122"/>
                <a:ea typeface="华文新魏" pitchFamily="2" charset="-122"/>
              </a:rPr>
              <a:t>7-9</a:t>
            </a:r>
            <a:r>
              <a:rPr lang="zh-CN" altLang="en-US" sz="2400">
                <a:latin typeface="华文新魏" pitchFamily="2" charset="-122"/>
                <a:ea typeface="华文新魏" pitchFamily="2" charset="-122"/>
              </a:rPr>
              <a:t>世纪，日本为了学习中国文化，先后向唐朝派出十几次遣唐使团。中国的许多律令制度、文化艺术、科学技术以及风俗习惯等，通过他们传入日本，对日本的社会发展产生了重大影响。</a:t>
            </a:r>
          </a:p>
        </p:txBody>
      </p:sp>
      <p:grpSp>
        <p:nvGrpSpPr>
          <p:cNvPr id="41" name="组合 67"/>
          <p:cNvGrpSpPr/>
          <p:nvPr/>
        </p:nvGrpSpPr>
        <p:grpSpPr>
          <a:xfrm>
            <a:off x="343308" y="4761387"/>
            <a:ext cx="620625" cy="594142"/>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3" name="椭圆 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4" name="TextBox 51"/>
          <p:cNvSpPr txBox="1"/>
          <p:nvPr/>
        </p:nvSpPr>
        <p:spPr>
          <a:xfrm>
            <a:off x="371475" y="4802188"/>
            <a:ext cx="746125" cy="522287"/>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习</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5" name="组合 67"/>
          <p:cNvGrpSpPr/>
          <p:nvPr/>
        </p:nvGrpSpPr>
        <p:grpSpPr>
          <a:xfrm>
            <a:off x="343308" y="2671756"/>
            <a:ext cx="620625" cy="594142"/>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9" name="TextBox 51"/>
          <p:cNvSpPr txBox="1"/>
          <p:nvPr/>
        </p:nvSpPr>
        <p:spPr>
          <a:xfrm>
            <a:off x="371475" y="2719388"/>
            <a:ext cx="746125"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日</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53" name="组合 67"/>
          <p:cNvGrpSpPr/>
          <p:nvPr/>
        </p:nvGrpSpPr>
        <p:grpSpPr>
          <a:xfrm>
            <a:off x="331749" y="3352740"/>
            <a:ext cx="620625" cy="594142"/>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61" name="TextBox 51"/>
          <p:cNvSpPr txBox="1"/>
          <p:nvPr/>
        </p:nvSpPr>
        <p:spPr>
          <a:xfrm>
            <a:off x="360363" y="3394075"/>
            <a:ext cx="746125" cy="522288"/>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本</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62" name="组合 67"/>
          <p:cNvGrpSpPr/>
          <p:nvPr/>
        </p:nvGrpSpPr>
        <p:grpSpPr>
          <a:xfrm>
            <a:off x="331749" y="4058226"/>
            <a:ext cx="620625" cy="594142"/>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64" name="椭圆 6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65" name="TextBox 51"/>
          <p:cNvSpPr txBox="1"/>
          <p:nvPr/>
        </p:nvSpPr>
        <p:spPr>
          <a:xfrm>
            <a:off x="360363" y="4098925"/>
            <a:ext cx="746125"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学</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66" name="组合 67"/>
          <p:cNvGrpSpPr/>
          <p:nvPr/>
        </p:nvGrpSpPr>
        <p:grpSpPr>
          <a:xfrm>
            <a:off x="343308" y="6149580"/>
            <a:ext cx="620625" cy="594142"/>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68" name="椭圆 6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69" name="TextBox 51"/>
          <p:cNvSpPr txBox="1"/>
          <p:nvPr/>
        </p:nvSpPr>
        <p:spPr>
          <a:xfrm>
            <a:off x="371475" y="6189663"/>
            <a:ext cx="746125"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国</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70" name="组合 67"/>
          <p:cNvGrpSpPr/>
          <p:nvPr/>
        </p:nvGrpSpPr>
        <p:grpSpPr>
          <a:xfrm>
            <a:off x="331749" y="5446419"/>
            <a:ext cx="620625" cy="594142"/>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72" name="椭圆 7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73" name="TextBox 51"/>
          <p:cNvSpPr txBox="1"/>
          <p:nvPr/>
        </p:nvSpPr>
        <p:spPr>
          <a:xfrm>
            <a:off x="360363" y="5486400"/>
            <a:ext cx="746125"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中</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pic>
        <p:nvPicPr>
          <p:cNvPr id="81" name="图片 80" descr="1.jpg"/>
          <p:cNvPicPr>
            <a:picLocks noChangeAspect="1"/>
          </p:cNvPicPr>
          <p:nvPr/>
        </p:nvPicPr>
        <p:blipFill>
          <a:blip r:embed="rId4"/>
          <a:srcRect b="21602"/>
          <a:stretch>
            <a:fillRect/>
          </a:stretch>
        </p:blipFill>
        <p:spPr bwMode="auto">
          <a:xfrm>
            <a:off x="1046163" y="2457450"/>
            <a:ext cx="5556250" cy="2500313"/>
          </a:xfrm>
          <a:prstGeom prst="rect">
            <a:avLst/>
          </a:prstGeom>
          <a:noFill/>
          <a:ln w="9525">
            <a:noFill/>
            <a:miter lim="800000"/>
            <a:headEnd/>
            <a:tailEnd/>
          </a:ln>
        </p:spPr>
      </p:pic>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dissolve">
                                      <p:cBhvr>
                                        <p:cTn id="12" dur="500"/>
                                        <p:tgtEl>
                                          <p:spTgt spid="24"/>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dissolve">
                                      <p:cBhvr>
                                        <p:cTn id="15" dur="5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dissolve">
                                      <p:cBhvr>
                                        <p:cTn id="20" dur="500"/>
                                        <p:tgtEl>
                                          <p:spTgt spid="82"/>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dissolve">
                                      <p:cBhvr>
                                        <p:cTn id="23" dur="500"/>
                                        <p:tgtEl>
                                          <p:spTgt spid="37"/>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dissolve">
                                      <p:cBhvr>
                                        <p:cTn id="26" dur="500"/>
                                        <p:tgtEl>
                                          <p:spTgt spid="38"/>
                                        </p:tgtEl>
                                      </p:cBhvr>
                                    </p:animEffect>
                                  </p:childTnLst>
                                </p:cTn>
                              </p:par>
                              <p:par>
                                <p:cTn id="27" presetID="9" presetClass="entr" presetSubtype="0"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dissolve">
                                      <p:cBhvr>
                                        <p:cTn id="29" dur="500"/>
                                        <p:tgtEl>
                                          <p:spTgt spid="41"/>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dissolve">
                                      <p:cBhvr>
                                        <p:cTn id="32" dur="500"/>
                                        <p:tgtEl>
                                          <p:spTgt spid="44"/>
                                        </p:tgtEl>
                                      </p:cBhvr>
                                    </p:animEffect>
                                  </p:childTnLst>
                                </p:cTn>
                              </p:par>
                              <p:par>
                                <p:cTn id="33" presetID="9" presetClass="entr" presetSubtype="0"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dissolve">
                                      <p:cBhvr>
                                        <p:cTn id="35" dur="500"/>
                                        <p:tgtEl>
                                          <p:spTgt spid="45"/>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dissolve">
                                      <p:cBhvr>
                                        <p:cTn id="38" dur="500"/>
                                        <p:tgtEl>
                                          <p:spTgt spid="49"/>
                                        </p:tgtEl>
                                      </p:cBhvr>
                                    </p:animEffect>
                                  </p:childTnLst>
                                </p:cTn>
                              </p:par>
                              <p:par>
                                <p:cTn id="39" presetID="9" presetClass="entr" presetSubtype="0" fill="hold" nodeType="with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dissolve">
                                      <p:cBhvr>
                                        <p:cTn id="41" dur="500"/>
                                        <p:tgtEl>
                                          <p:spTgt spid="53"/>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dissolve">
                                      <p:cBhvr>
                                        <p:cTn id="44" dur="500"/>
                                        <p:tgtEl>
                                          <p:spTgt spid="61"/>
                                        </p:tgtEl>
                                      </p:cBhvr>
                                    </p:animEffect>
                                  </p:childTnLst>
                                </p:cTn>
                              </p:par>
                              <p:par>
                                <p:cTn id="45" presetID="9" presetClass="entr" presetSubtype="0" fill="hold"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dissolve">
                                      <p:cBhvr>
                                        <p:cTn id="47" dur="500"/>
                                        <p:tgtEl>
                                          <p:spTgt spid="62"/>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dissolve">
                                      <p:cBhvr>
                                        <p:cTn id="50" dur="500"/>
                                        <p:tgtEl>
                                          <p:spTgt spid="65"/>
                                        </p:tgtEl>
                                      </p:cBhvr>
                                    </p:animEffect>
                                  </p:childTnLst>
                                </p:cTn>
                              </p:par>
                              <p:par>
                                <p:cTn id="51" presetID="9" presetClass="entr" presetSubtype="0" fill="hold" nodeType="withEffect">
                                  <p:stCondLst>
                                    <p:cond delay="0"/>
                                  </p:stCondLst>
                                  <p:childTnLst>
                                    <p:set>
                                      <p:cBhvr>
                                        <p:cTn id="52" dur="1" fill="hold">
                                          <p:stCondLst>
                                            <p:cond delay="0"/>
                                          </p:stCondLst>
                                        </p:cTn>
                                        <p:tgtEl>
                                          <p:spTgt spid="66"/>
                                        </p:tgtEl>
                                        <p:attrNameLst>
                                          <p:attrName>style.visibility</p:attrName>
                                        </p:attrNameLst>
                                      </p:cBhvr>
                                      <p:to>
                                        <p:strVal val="visible"/>
                                      </p:to>
                                    </p:set>
                                    <p:animEffect transition="in" filter="dissolve">
                                      <p:cBhvr>
                                        <p:cTn id="53" dur="500"/>
                                        <p:tgtEl>
                                          <p:spTgt spid="66"/>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dissolve">
                                      <p:cBhvr>
                                        <p:cTn id="56" dur="500"/>
                                        <p:tgtEl>
                                          <p:spTgt spid="69"/>
                                        </p:tgtEl>
                                      </p:cBhvr>
                                    </p:animEffect>
                                  </p:childTnLst>
                                </p:cTn>
                              </p:par>
                              <p:par>
                                <p:cTn id="57" presetID="9" presetClass="entr" presetSubtype="0" fill="hold" nodeType="with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dissolve">
                                      <p:cBhvr>
                                        <p:cTn id="59" dur="500"/>
                                        <p:tgtEl>
                                          <p:spTgt spid="70"/>
                                        </p:tgtEl>
                                      </p:cBhvr>
                                    </p:animEffect>
                                  </p:childTnLst>
                                </p:cTn>
                              </p:par>
                              <p:par>
                                <p:cTn id="60" presetID="9" presetClass="entr" presetSubtype="0" fill="hold" grpId="0" nodeType="with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dissolve">
                                      <p:cBhvr>
                                        <p:cTn id="62" dur="500"/>
                                        <p:tgtEl>
                                          <p:spTgt spid="73"/>
                                        </p:tgtEl>
                                      </p:cBhvr>
                                    </p:animEffect>
                                  </p:childTnLst>
                                </p:cTn>
                              </p:par>
                              <p:par>
                                <p:cTn id="63" presetID="9" presetClass="entr" presetSubtype="0" fill="hold" nodeType="withEffect">
                                  <p:stCondLst>
                                    <p:cond delay="0"/>
                                  </p:stCondLst>
                                  <p:childTnLst>
                                    <p:set>
                                      <p:cBhvr>
                                        <p:cTn id="64" dur="1" fill="hold">
                                          <p:stCondLst>
                                            <p:cond delay="0"/>
                                          </p:stCondLst>
                                        </p:cTn>
                                        <p:tgtEl>
                                          <p:spTgt spid="81"/>
                                        </p:tgtEl>
                                        <p:attrNameLst>
                                          <p:attrName>style.visibility</p:attrName>
                                        </p:attrNameLst>
                                      </p:cBhvr>
                                      <p:to>
                                        <p:strVal val="visible"/>
                                      </p:to>
                                    </p:set>
                                    <p:animEffect transition="in" filter="dissolve">
                                      <p:cBhvr>
                                        <p:cTn id="65"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5" grpId="0"/>
      <p:bldP spid="37" grpId="0"/>
      <p:bldP spid="38" grpId="0"/>
      <p:bldP spid="44" grpId="0"/>
      <p:bldP spid="49" grpId="0"/>
      <p:bldP spid="61" grpId="0"/>
      <p:bldP spid="65" grpId="0"/>
      <p:bldP spid="69" grpId="0"/>
      <p:bldP spid="7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069848">
              <a:defRPr/>
            </a:pPr>
            <a:endParaRPr lang="zh-CN" altLang="en-US" dirty="0">
              <a:ln>
                <a:solidFill>
                  <a:srgbClr val="660033"/>
                </a:solidFill>
              </a:ln>
            </a:endParaRPr>
          </a:p>
        </p:txBody>
      </p:sp>
      <p:sp>
        <p:nvSpPr>
          <p:cNvPr id="80" name="矩形 79"/>
          <p:cNvSpPr/>
          <p:nvPr/>
        </p:nvSpPr>
        <p:spPr>
          <a:xfrm>
            <a:off x="898525" y="944563"/>
            <a:ext cx="1004888" cy="584200"/>
          </a:xfrm>
          <a:prstGeom prst="rect">
            <a:avLst/>
          </a:prstGeom>
        </p:spPr>
        <p:txBody>
          <a:bodyPr wrap="none">
            <a:spAutoFit/>
          </a:bodyPr>
          <a:lstStyle/>
          <a:p>
            <a:pPr defTabSz="1069848" fontAlgn="auto">
              <a:spcBef>
                <a:spcPts val="0"/>
              </a:spcBef>
              <a:spcAft>
                <a:spcPts val="0"/>
              </a:spcAft>
              <a:defRPr/>
            </a:pPr>
            <a:r>
              <a:rPr lang="zh-CN" altLang="en-US" sz="3200" dirty="0">
                <a:effectLst>
                  <a:outerShdw blurRad="38100" dist="38100" dir="2700000" algn="tl">
                    <a:srgbClr val="000000">
                      <a:alpha val="43137"/>
                    </a:srgbClr>
                  </a:outerShdw>
                </a:effectLst>
                <a:latin typeface="华文隶书" pitchFamily="2" charset="-122"/>
                <a:ea typeface="华文隶书" pitchFamily="2" charset="-122"/>
              </a:rPr>
              <a:t>背景</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cxnSp>
        <p:nvCxnSpPr>
          <p:cNvPr id="57" name="直接连接符 56"/>
          <p:cNvCxnSpPr/>
          <p:nvPr/>
        </p:nvCxnSpPr>
        <p:spPr>
          <a:xfrm>
            <a:off x="954088" y="260350"/>
            <a:ext cx="0" cy="261938"/>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40977" name="文本框 5"/>
          <p:cNvSpPr txBox="1">
            <a:spLocks noChangeArrowheads="1"/>
          </p:cNvSpPr>
          <p:nvPr/>
        </p:nvSpPr>
        <p:spPr bwMode="auto">
          <a:xfrm>
            <a:off x="960438" y="147638"/>
            <a:ext cx="3063875" cy="461962"/>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人教版九年级上册</a:t>
            </a:r>
          </a:p>
        </p:txBody>
      </p:sp>
      <p:sp>
        <p:nvSpPr>
          <p:cNvPr id="78" name="文本框 6"/>
          <p:cNvSpPr txBox="1"/>
          <p:nvPr/>
        </p:nvSpPr>
        <p:spPr>
          <a:xfrm>
            <a:off x="4332288" y="138113"/>
            <a:ext cx="3214687" cy="461962"/>
          </a:xfrm>
          <a:prstGeom prst="rect">
            <a:avLst/>
          </a:prstGeom>
          <a:noFill/>
        </p:spPr>
        <p:txBody>
          <a:bodyPr>
            <a:spAutoFit/>
          </a:bodyPr>
          <a:lstStyle/>
          <a:p>
            <a:pPr defTabSz="1069848"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3" name="矩形 22"/>
          <p:cNvSpPr>
            <a:spLocks noChangeArrowheads="1"/>
          </p:cNvSpPr>
          <p:nvPr/>
        </p:nvSpPr>
        <p:spPr bwMode="auto">
          <a:xfrm>
            <a:off x="2332038" y="900113"/>
            <a:ext cx="8929687" cy="1200150"/>
          </a:xfrm>
          <a:prstGeom prst="rect">
            <a:avLst/>
          </a:prstGeom>
          <a:noFill/>
          <a:ln w="9525">
            <a:noFill/>
            <a:miter lim="800000"/>
            <a:headEnd/>
            <a:tailEnd/>
          </a:ln>
        </p:spPr>
        <p:txBody>
          <a:bodyPr>
            <a:spAutoFit/>
          </a:bodyPr>
          <a:lstStyle/>
          <a:p>
            <a:r>
              <a:rPr lang="en-US" altLang="zh-CN" sz="3600">
                <a:latin typeface="华文新魏" pitchFamily="2" charset="-122"/>
                <a:ea typeface="华文新魏" pitchFamily="2" charset="-122"/>
              </a:rPr>
              <a:t>②</a:t>
            </a:r>
            <a:r>
              <a:rPr lang="zh-CN" altLang="en-US" sz="3600">
                <a:latin typeface="华文新魏" pitchFamily="2" charset="-122"/>
                <a:ea typeface="华文新魏" pitchFamily="2" charset="-122"/>
              </a:rPr>
              <a:t>大和皇族中的改革派发动</a:t>
            </a:r>
            <a:r>
              <a:rPr lang="zh-CN" altLang="en-US" sz="3600">
                <a:solidFill>
                  <a:srgbClr val="C00000"/>
                </a:solidFill>
                <a:latin typeface="华文新魏" pitchFamily="2" charset="-122"/>
                <a:ea typeface="华文新魏" pitchFamily="2" charset="-122"/>
              </a:rPr>
              <a:t>宫廷政变</a:t>
            </a:r>
            <a:r>
              <a:rPr lang="zh-CN" altLang="en-US" sz="3600">
                <a:latin typeface="华文新魏" pitchFamily="2" charset="-122"/>
                <a:ea typeface="华文新魏" pitchFamily="2" charset="-122"/>
              </a:rPr>
              <a:t>，</a:t>
            </a:r>
            <a:r>
              <a:rPr lang="zh-CN" altLang="en-US" sz="3600">
                <a:solidFill>
                  <a:srgbClr val="C00000"/>
                </a:solidFill>
                <a:latin typeface="华文新魏" pitchFamily="2" charset="-122"/>
                <a:ea typeface="华文新魏" pitchFamily="2" charset="-122"/>
              </a:rPr>
              <a:t>孝德天皇</a:t>
            </a:r>
            <a:r>
              <a:rPr lang="zh-CN" altLang="en-US" sz="3600">
                <a:latin typeface="华文新魏" pitchFamily="2" charset="-122"/>
                <a:ea typeface="华文新魏" pitchFamily="2" charset="-122"/>
              </a:rPr>
              <a:t>即位，年号</a:t>
            </a:r>
            <a:r>
              <a:rPr lang="zh-CN" altLang="en-US" sz="3600">
                <a:solidFill>
                  <a:srgbClr val="C00000"/>
                </a:solidFill>
                <a:latin typeface="华文新魏" pitchFamily="2" charset="-122"/>
                <a:ea typeface="华文新魏" pitchFamily="2" charset="-122"/>
              </a:rPr>
              <a:t>大化</a:t>
            </a:r>
            <a:r>
              <a:rPr lang="zh-CN" altLang="en-US" sz="3600">
                <a:latin typeface="华文新魏" pitchFamily="2" charset="-122"/>
                <a:ea typeface="华文新魏" pitchFamily="2" charset="-122"/>
              </a:rPr>
              <a:t>。</a:t>
            </a:r>
          </a:p>
        </p:txBody>
      </p:sp>
      <p:sp>
        <p:nvSpPr>
          <p:cNvPr id="36" name="TextBox 35"/>
          <p:cNvSpPr txBox="1">
            <a:spLocks noChangeArrowheads="1"/>
          </p:cNvSpPr>
          <p:nvPr/>
        </p:nvSpPr>
        <p:spPr bwMode="auto">
          <a:xfrm>
            <a:off x="2474913" y="2368550"/>
            <a:ext cx="4857750" cy="4832350"/>
          </a:xfrm>
          <a:prstGeom prst="rect">
            <a:avLst/>
          </a:prstGeom>
          <a:noFill/>
          <a:ln w="9525">
            <a:noFill/>
            <a:miter lim="800000"/>
            <a:headEnd/>
            <a:tailEnd/>
          </a:ln>
        </p:spPr>
        <p:txBody>
          <a:bodyPr>
            <a:spAutoFit/>
          </a:bodyPr>
          <a:lstStyle/>
          <a:p>
            <a:r>
              <a:rPr lang="zh-CN" altLang="en-US" sz="2800">
                <a:latin typeface="华文新魏" pitchFamily="2" charset="-122"/>
                <a:ea typeface="华文新魏" pitchFamily="2" charset="-122"/>
              </a:rPr>
              <a:t>　　</a:t>
            </a:r>
            <a:r>
              <a:rPr lang="en-US" altLang="zh-CN" sz="2800">
                <a:latin typeface="华文新魏" pitchFamily="2" charset="-122"/>
                <a:ea typeface="华文新魏" pitchFamily="2" charset="-122"/>
              </a:rPr>
              <a:t>7</a:t>
            </a:r>
            <a:r>
              <a:rPr lang="zh-CN" altLang="en-US" sz="2800">
                <a:latin typeface="华文新魏" pitchFamily="2" charset="-122"/>
                <a:ea typeface="华文新魏" pitchFamily="2" charset="-122"/>
              </a:rPr>
              <a:t>世纪中叶，日本由大奴隶主贵族苏我氏父子实行专制统治，天皇无实权，各种矛盾空前激化。</a:t>
            </a:r>
            <a:r>
              <a:rPr lang="en-US" altLang="zh-CN" sz="2800">
                <a:latin typeface="华文新魏" pitchFamily="2" charset="-122"/>
                <a:ea typeface="华文新魏" pitchFamily="2" charset="-122"/>
              </a:rPr>
              <a:t>645</a:t>
            </a:r>
            <a:r>
              <a:rPr lang="zh-CN" altLang="en-US" sz="2800">
                <a:latin typeface="华文新魏" pitchFamily="2" charset="-122"/>
                <a:ea typeface="华文新魏" pitchFamily="2" charset="-122"/>
              </a:rPr>
              <a:t>年，皇室中大兄皇子联合贵族中臣镰足发动政变夺取政权，拥立孝德天皇。</a:t>
            </a:r>
            <a:endParaRPr lang="en-US" altLang="zh-CN" sz="2800">
              <a:latin typeface="华文新魏" pitchFamily="2" charset="-122"/>
              <a:ea typeface="华文新魏" pitchFamily="2" charset="-122"/>
            </a:endParaRPr>
          </a:p>
          <a:p>
            <a:r>
              <a:rPr lang="zh-CN" altLang="en-US" sz="2800">
                <a:latin typeface="华文新魏" pitchFamily="2" charset="-122"/>
                <a:ea typeface="华文新魏" pitchFamily="2" charset="-122"/>
              </a:rPr>
              <a:t>　　孝德天皇即位后，宣布模仿中国建立年号，定年号为大化，迁都难波京（今大阪市）。</a:t>
            </a:r>
            <a:r>
              <a:rPr lang="en-US" altLang="zh-CN" sz="2800">
                <a:latin typeface="华文新魏" pitchFamily="2" charset="-122"/>
                <a:ea typeface="华文新魏" pitchFamily="2" charset="-122"/>
              </a:rPr>
              <a:t>645</a:t>
            </a:r>
            <a:r>
              <a:rPr lang="zh-CN" altLang="en-US" sz="2800">
                <a:latin typeface="华文新魏" pitchFamily="2" charset="-122"/>
                <a:ea typeface="华文新魏" pitchFamily="2" charset="-122"/>
              </a:rPr>
              <a:t>年即为大化元年。</a:t>
            </a:r>
          </a:p>
          <a:p>
            <a:endParaRPr lang="zh-CN" altLang="en-US" sz="2800">
              <a:latin typeface="华文新魏" pitchFamily="2" charset="-122"/>
              <a:ea typeface="华文新魏" pitchFamily="2" charset="-122"/>
            </a:endParaRPr>
          </a:p>
        </p:txBody>
      </p:sp>
      <p:grpSp>
        <p:nvGrpSpPr>
          <p:cNvPr id="38" name="组合 67"/>
          <p:cNvGrpSpPr/>
          <p:nvPr/>
        </p:nvGrpSpPr>
        <p:grpSpPr>
          <a:xfrm>
            <a:off x="1557754" y="3303479"/>
            <a:ext cx="620625" cy="594142"/>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1" name="TextBox 51"/>
          <p:cNvSpPr txBox="1"/>
          <p:nvPr/>
        </p:nvSpPr>
        <p:spPr>
          <a:xfrm>
            <a:off x="1585913" y="3343275"/>
            <a:ext cx="746125"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廷</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5" name="TextBox 51"/>
          <p:cNvSpPr txBox="1"/>
          <p:nvPr/>
        </p:nvSpPr>
        <p:spPr>
          <a:xfrm>
            <a:off x="1574800" y="2641600"/>
            <a:ext cx="746125" cy="522288"/>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宫</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6" name="组合 67"/>
          <p:cNvGrpSpPr/>
          <p:nvPr/>
        </p:nvGrpSpPr>
        <p:grpSpPr>
          <a:xfrm>
            <a:off x="1557754" y="4691672"/>
            <a:ext cx="620625" cy="594142"/>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53" name="TextBox 51"/>
          <p:cNvSpPr txBox="1"/>
          <p:nvPr/>
        </p:nvSpPr>
        <p:spPr>
          <a:xfrm>
            <a:off x="1585913" y="4732338"/>
            <a:ext cx="746125"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变</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54" name="组合 67"/>
          <p:cNvGrpSpPr/>
          <p:nvPr/>
        </p:nvGrpSpPr>
        <p:grpSpPr>
          <a:xfrm>
            <a:off x="1546195" y="3988511"/>
            <a:ext cx="620625" cy="594142"/>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61" name="椭圆 6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62" name="TextBox 51"/>
          <p:cNvSpPr txBox="1"/>
          <p:nvPr/>
        </p:nvSpPr>
        <p:spPr>
          <a:xfrm>
            <a:off x="1574800" y="4029075"/>
            <a:ext cx="746125"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政</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pic>
        <p:nvPicPr>
          <p:cNvPr id="63" name="Picture 22" descr="20110604123856-57073403"/>
          <p:cNvPicPr>
            <a:picLocks noChangeAspect="1" noChangeArrowheads="1"/>
          </p:cNvPicPr>
          <p:nvPr/>
        </p:nvPicPr>
        <p:blipFill>
          <a:blip r:embed="rId3" cstate="print"/>
          <a:srcRect t="6299" b="7559"/>
          <a:stretch>
            <a:fillRect/>
          </a:stretch>
        </p:blipFill>
        <p:spPr bwMode="auto">
          <a:xfrm>
            <a:off x="7621630" y="4814896"/>
            <a:ext cx="2782877" cy="2001406"/>
          </a:xfrm>
          <a:prstGeom prst="roundRect">
            <a:avLst/>
          </a:prstGeom>
          <a:ln>
            <a:noFill/>
          </a:ln>
          <a:effectLst>
            <a:outerShdw blurRad="292100" dist="139700" dir="2700000" algn="tl" rotWithShape="0">
              <a:srgbClr val="333333">
                <a:alpha val="65000"/>
              </a:srgbClr>
            </a:outerShdw>
          </a:effectLst>
        </p:spPr>
      </p:pic>
      <p:pic>
        <p:nvPicPr>
          <p:cNvPr id="64" name="Picture 23" descr="20110604123849-1357742857"/>
          <p:cNvPicPr>
            <a:picLocks noChangeAspect="1" noChangeArrowheads="1"/>
          </p:cNvPicPr>
          <p:nvPr/>
        </p:nvPicPr>
        <p:blipFill>
          <a:blip r:embed="rId4" cstate="print"/>
          <a:srcRect r="15874"/>
          <a:stretch>
            <a:fillRect/>
          </a:stretch>
        </p:blipFill>
        <p:spPr bwMode="auto">
          <a:xfrm>
            <a:off x="7546987" y="2386004"/>
            <a:ext cx="2786082" cy="2211574"/>
          </a:xfrm>
          <a:prstGeom prst="roundRect">
            <a:avLst/>
          </a:prstGeom>
          <a:ln>
            <a:noFill/>
          </a:ln>
          <a:effectLst>
            <a:outerShdw blurRad="292100" dist="139700" dir="2700000" algn="tl" rotWithShape="0">
              <a:srgbClr val="333333">
                <a:alpha val="65000"/>
              </a:srgbClr>
            </a:outerShdw>
          </a:effectLst>
        </p:spPr>
      </p:pic>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dissolve">
                                      <p:cBhvr>
                                        <p:cTn id="10" dur="500"/>
                                        <p:tgtEl>
                                          <p:spTgt spid="36"/>
                                        </p:tgtEl>
                                      </p:cBhvr>
                                    </p:animEffect>
                                  </p:childTnLst>
                                </p:cTn>
                              </p:par>
                              <p:par>
                                <p:cTn id="11" presetID="9"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dissolve">
                                      <p:cBhvr>
                                        <p:cTn id="13" dur="500"/>
                                        <p:tgtEl>
                                          <p:spTgt spid="38"/>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dissolve">
                                      <p:cBhvr>
                                        <p:cTn id="16" dur="500"/>
                                        <p:tgtEl>
                                          <p:spTgt spid="41"/>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dissolve">
                                      <p:cBhvr>
                                        <p:cTn id="19" dur="500"/>
                                        <p:tgtEl>
                                          <p:spTgt spid="45"/>
                                        </p:tgtEl>
                                      </p:cBhvr>
                                    </p:animEffect>
                                  </p:childTnLst>
                                </p:cTn>
                              </p:par>
                              <p:par>
                                <p:cTn id="20" presetID="9" presetClass="entr" presetSubtype="0" fill="hold" nodeType="with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dissolve">
                                      <p:cBhvr>
                                        <p:cTn id="22" dur="500"/>
                                        <p:tgtEl>
                                          <p:spTgt spid="46"/>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dissolve">
                                      <p:cBhvr>
                                        <p:cTn id="25" dur="500"/>
                                        <p:tgtEl>
                                          <p:spTgt spid="53"/>
                                        </p:tgtEl>
                                      </p:cBhvr>
                                    </p:animEffect>
                                  </p:childTnLst>
                                </p:cTn>
                              </p:par>
                              <p:par>
                                <p:cTn id="26" presetID="9" presetClass="entr" presetSubtype="0" fill="hold" nodeType="with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dissolve">
                                      <p:cBhvr>
                                        <p:cTn id="28" dur="500"/>
                                        <p:tgtEl>
                                          <p:spTgt spid="54"/>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dissolve">
                                      <p:cBhvr>
                                        <p:cTn id="31" dur="500"/>
                                        <p:tgtEl>
                                          <p:spTgt spid="62"/>
                                        </p:tgtEl>
                                      </p:cBhvr>
                                    </p:animEffect>
                                  </p:childTnLst>
                                </p:cTn>
                              </p:par>
                              <p:par>
                                <p:cTn id="32" presetID="9" presetClass="entr" presetSubtype="0" fill="hold" nodeType="with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dissolve">
                                      <p:cBhvr>
                                        <p:cTn id="34" dur="500"/>
                                        <p:tgtEl>
                                          <p:spTgt spid="63"/>
                                        </p:tgtEl>
                                      </p:cBhvr>
                                    </p:animEffect>
                                  </p:childTnLst>
                                </p:cTn>
                              </p:par>
                              <p:par>
                                <p:cTn id="35" presetID="9" presetClass="entr" presetSubtype="0" fill="hold" nodeType="with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dissolve">
                                      <p:cBhvr>
                                        <p:cTn id="3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6" grpId="0"/>
      <p:bldP spid="41" grpId="0"/>
      <p:bldP spid="45" grpId="0"/>
      <p:bldP spid="53" grpId="0"/>
      <p:bldP spid="6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069848">
              <a:defRPr/>
            </a:pPr>
            <a:endParaRPr lang="zh-CN" altLang="en-US" dirty="0">
              <a:ln>
                <a:solidFill>
                  <a:srgbClr val="660033"/>
                </a:solidFill>
              </a:ln>
            </a:endParaRPr>
          </a:p>
        </p:txBody>
      </p:sp>
      <p:cxnSp>
        <p:nvCxnSpPr>
          <p:cNvPr id="57" name="直接连接符 56"/>
          <p:cNvCxnSpPr/>
          <p:nvPr/>
        </p:nvCxnSpPr>
        <p:spPr>
          <a:xfrm>
            <a:off x="954088" y="260350"/>
            <a:ext cx="0" cy="261938"/>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43021" name="文本框 5"/>
          <p:cNvSpPr txBox="1">
            <a:spLocks noChangeArrowheads="1"/>
          </p:cNvSpPr>
          <p:nvPr/>
        </p:nvSpPr>
        <p:spPr bwMode="auto">
          <a:xfrm>
            <a:off x="960438" y="147638"/>
            <a:ext cx="3063875" cy="461962"/>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人教版九年级上册</a:t>
            </a:r>
          </a:p>
        </p:txBody>
      </p:sp>
      <p:sp>
        <p:nvSpPr>
          <p:cNvPr id="78" name="文本框 6"/>
          <p:cNvSpPr txBox="1"/>
          <p:nvPr/>
        </p:nvSpPr>
        <p:spPr>
          <a:xfrm>
            <a:off x="4332288" y="138113"/>
            <a:ext cx="3214687" cy="461962"/>
          </a:xfrm>
          <a:prstGeom prst="rect">
            <a:avLst/>
          </a:prstGeom>
          <a:noFill/>
        </p:spPr>
        <p:txBody>
          <a:bodyPr>
            <a:spAutoFit/>
          </a:bodyPr>
          <a:lstStyle/>
          <a:p>
            <a:pPr defTabSz="1069848"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11</a:t>
            </a:r>
            <a:r>
              <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rPr>
              <a:t>课　古代日本</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2" name="矩形 21"/>
          <p:cNvSpPr/>
          <p:nvPr/>
        </p:nvSpPr>
        <p:spPr>
          <a:xfrm>
            <a:off x="898525" y="944563"/>
            <a:ext cx="1004888" cy="584200"/>
          </a:xfrm>
          <a:prstGeom prst="rect">
            <a:avLst/>
          </a:prstGeom>
        </p:spPr>
        <p:txBody>
          <a:bodyPr wrap="none">
            <a:spAutoFit/>
          </a:bodyPr>
          <a:lstStyle/>
          <a:p>
            <a:pPr defTabSz="1069848" fontAlgn="auto">
              <a:spcBef>
                <a:spcPts val="0"/>
              </a:spcBef>
              <a:spcAft>
                <a:spcPts val="0"/>
              </a:spcAft>
              <a:defRPr/>
            </a:pPr>
            <a:r>
              <a:rPr lang="zh-CN" altLang="en-US" sz="3200" dirty="0">
                <a:effectLst>
                  <a:outerShdw blurRad="38100" dist="38100" dir="2700000" algn="tl">
                    <a:srgbClr val="000000">
                      <a:alpha val="43137"/>
                    </a:srgbClr>
                  </a:outerShdw>
                </a:effectLst>
                <a:latin typeface="华文隶书" pitchFamily="2" charset="-122"/>
                <a:ea typeface="华文隶书" pitchFamily="2" charset="-122"/>
              </a:rPr>
              <a:t>开始</a:t>
            </a:r>
            <a:endParaRPr lang="zh-CN" altLang="en-US" sz="3200" dirty="0">
              <a:effectLst>
                <a:outerShdw blurRad="38100" dist="38100" dir="2700000" algn="tl">
                  <a:srgbClr val="000000">
                    <a:alpha val="43137"/>
                  </a:srgbClr>
                </a:outerShdw>
              </a:effectLst>
              <a:latin typeface="华文隶书" pitchFamily="2" charset="-122"/>
              <a:ea typeface="华文隶书" pitchFamily="2" charset="-122"/>
            </a:endParaRPr>
          </a:p>
        </p:txBody>
      </p:sp>
      <p:sp>
        <p:nvSpPr>
          <p:cNvPr id="25" name="矩形 24"/>
          <p:cNvSpPr>
            <a:spLocks noChangeArrowheads="1"/>
          </p:cNvSpPr>
          <p:nvPr/>
        </p:nvSpPr>
        <p:spPr bwMode="auto">
          <a:xfrm>
            <a:off x="2189163" y="792163"/>
            <a:ext cx="9332912" cy="1554162"/>
          </a:xfrm>
          <a:prstGeom prst="rect">
            <a:avLst/>
          </a:prstGeom>
          <a:noFill/>
          <a:ln w="9525">
            <a:noFill/>
            <a:miter lim="800000"/>
            <a:headEnd/>
            <a:tailEnd/>
          </a:ln>
        </p:spPr>
        <p:txBody>
          <a:bodyPr>
            <a:spAutoFit/>
          </a:bodyPr>
          <a:lstStyle/>
          <a:p>
            <a:r>
              <a:rPr lang="zh-CN" altLang="en-US" sz="3200">
                <a:latin typeface="华文新魏" pitchFamily="2" charset="-122"/>
                <a:ea typeface="华文新魏" pitchFamily="2" charset="-122"/>
              </a:rPr>
              <a:t>从</a:t>
            </a:r>
            <a:r>
              <a:rPr lang="en-US" altLang="zh-CN" sz="3200">
                <a:solidFill>
                  <a:srgbClr val="C00000"/>
                </a:solidFill>
                <a:latin typeface="华文新魏" pitchFamily="2" charset="-122"/>
                <a:ea typeface="华文新魏" pitchFamily="2" charset="-122"/>
              </a:rPr>
              <a:t>646</a:t>
            </a:r>
            <a:r>
              <a:rPr lang="zh-CN" altLang="en-US" sz="3200">
                <a:solidFill>
                  <a:srgbClr val="C00000"/>
                </a:solidFill>
                <a:latin typeface="华文新魏" pitchFamily="2" charset="-122"/>
                <a:ea typeface="华文新魏" pitchFamily="2" charset="-122"/>
              </a:rPr>
              <a:t>年</a:t>
            </a:r>
            <a:r>
              <a:rPr lang="zh-CN" altLang="en-US" sz="3200">
                <a:latin typeface="华文新魏" pitchFamily="2" charset="-122"/>
                <a:ea typeface="华文新魏" pitchFamily="2" charset="-122"/>
              </a:rPr>
              <a:t>开始，日本</a:t>
            </a:r>
            <a:r>
              <a:rPr lang="zh-CN" altLang="en-US" sz="3200">
                <a:solidFill>
                  <a:srgbClr val="C00000"/>
                </a:solidFill>
                <a:latin typeface="华文新魏" pitchFamily="2" charset="-122"/>
                <a:ea typeface="华文新魏" pitchFamily="2" charset="-122"/>
              </a:rPr>
              <a:t>仿效唐朝</a:t>
            </a:r>
            <a:r>
              <a:rPr lang="zh-CN" altLang="en-US" sz="3200">
                <a:latin typeface="华文新魏" pitchFamily="2" charset="-122"/>
                <a:ea typeface="华文新魏" pitchFamily="2" charset="-122"/>
              </a:rPr>
              <a:t>的典章制度，进行了一系列改革，史称</a:t>
            </a:r>
            <a:r>
              <a:rPr lang="en-US" sz="3200">
                <a:latin typeface="华文新魏" pitchFamily="2" charset="-122"/>
                <a:ea typeface="华文新魏" pitchFamily="2" charset="-122"/>
              </a:rPr>
              <a:t>“</a:t>
            </a:r>
            <a:r>
              <a:rPr lang="zh-CN" altLang="en-US" sz="3200">
                <a:solidFill>
                  <a:srgbClr val="C00000"/>
                </a:solidFill>
                <a:latin typeface="华文新魏" pitchFamily="2" charset="-122"/>
                <a:ea typeface="华文新魏" pitchFamily="2" charset="-122"/>
              </a:rPr>
              <a:t>大化改新</a:t>
            </a:r>
            <a:r>
              <a:rPr lang="en-US" sz="3200">
                <a:latin typeface="华文新魏" pitchFamily="2" charset="-122"/>
                <a:ea typeface="华文新魏" pitchFamily="2" charset="-122"/>
              </a:rPr>
              <a:t>”</a:t>
            </a:r>
            <a:r>
              <a:rPr lang="zh-CN" altLang="en-US" sz="3200">
                <a:latin typeface="华文新魏" pitchFamily="2" charset="-122"/>
                <a:ea typeface="华文新魏" pitchFamily="2" charset="-122"/>
              </a:rPr>
              <a:t>。大化改新后，大和正式改称</a:t>
            </a:r>
            <a:r>
              <a:rPr lang="zh-CN" altLang="en-US" sz="3200">
                <a:solidFill>
                  <a:srgbClr val="C00000"/>
                </a:solidFill>
                <a:latin typeface="华文新魏" pitchFamily="2" charset="-122"/>
                <a:ea typeface="华文新魏" pitchFamily="2" charset="-122"/>
              </a:rPr>
              <a:t>日本国</a:t>
            </a:r>
            <a:r>
              <a:rPr lang="zh-CN" altLang="en-US" sz="3200">
                <a:latin typeface="华文新魏" pitchFamily="2" charset="-122"/>
                <a:ea typeface="华文新魏" pitchFamily="2" charset="-122"/>
              </a:rPr>
              <a:t>。</a:t>
            </a:r>
          </a:p>
        </p:txBody>
      </p:sp>
      <p:pic>
        <p:nvPicPr>
          <p:cNvPr id="43032" name="Picture 30" descr="W020100825476789285229"/>
          <p:cNvPicPr>
            <a:picLocks noChangeAspect="1" noChangeArrowheads="1"/>
          </p:cNvPicPr>
          <p:nvPr/>
        </p:nvPicPr>
        <p:blipFill>
          <a:blip r:embed="rId3"/>
          <a:srcRect/>
          <a:stretch>
            <a:fillRect/>
          </a:stretch>
        </p:blipFill>
        <p:spPr bwMode="auto">
          <a:xfrm>
            <a:off x="1890713" y="3028950"/>
            <a:ext cx="3402012" cy="3429000"/>
          </a:xfrm>
          <a:prstGeom prst="rect">
            <a:avLst/>
          </a:prstGeom>
          <a:noFill/>
          <a:ln w="9525">
            <a:solidFill>
              <a:srgbClr val="000000"/>
            </a:solidFill>
            <a:miter lim="800000"/>
            <a:headEnd/>
            <a:tailEnd/>
          </a:ln>
        </p:spPr>
      </p:pic>
      <p:pic>
        <p:nvPicPr>
          <p:cNvPr id="43033" name="Picture 31" descr="01000000000000119091295582382"/>
          <p:cNvPicPr>
            <a:picLocks noChangeAspect="1" noChangeArrowheads="1"/>
          </p:cNvPicPr>
          <p:nvPr/>
        </p:nvPicPr>
        <p:blipFill>
          <a:blip r:embed="rId4"/>
          <a:srcRect/>
          <a:stretch>
            <a:fillRect/>
          </a:stretch>
        </p:blipFill>
        <p:spPr bwMode="auto">
          <a:xfrm>
            <a:off x="5481638" y="3028950"/>
            <a:ext cx="2489200" cy="3429000"/>
          </a:xfrm>
          <a:prstGeom prst="rect">
            <a:avLst/>
          </a:prstGeom>
          <a:noFill/>
          <a:ln w="9525">
            <a:solidFill>
              <a:srgbClr val="000000"/>
            </a:solidFill>
            <a:miter lim="800000"/>
            <a:headEnd/>
            <a:tailEnd/>
          </a:ln>
        </p:spPr>
      </p:pic>
      <p:sp>
        <p:nvSpPr>
          <p:cNvPr id="43034" name="Text Box 32"/>
          <p:cNvSpPr txBox="1">
            <a:spLocks noChangeArrowheads="1"/>
          </p:cNvSpPr>
          <p:nvPr/>
        </p:nvSpPr>
        <p:spPr bwMode="auto">
          <a:xfrm>
            <a:off x="5546725" y="3028950"/>
            <a:ext cx="492125" cy="1584325"/>
          </a:xfrm>
          <a:prstGeom prst="rect">
            <a:avLst/>
          </a:prstGeom>
          <a:noFill/>
          <a:ln w="9525">
            <a:noFill/>
            <a:miter lim="800000"/>
            <a:headEnd/>
            <a:tailEnd/>
          </a:ln>
        </p:spPr>
        <p:txBody>
          <a:bodyPr vert="eaVert">
            <a:spAutoFit/>
          </a:bodyPr>
          <a:lstStyle/>
          <a:p>
            <a:pPr>
              <a:spcBef>
                <a:spcPct val="50000"/>
              </a:spcBef>
            </a:pPr>
            <a:r>
              <a:rPr lang="zh-CN" altLang="en-US" sz="2000">
                <a:solidFill>
                  <a:srgbClr val="000000"/>
                </a:solidFill>
                <a:latin typeface="华文新魏" pitchFamily="2" charset="-122"/>
                <a:ea typeface="华文新魏" pitchFamily="2" charset="-122"/>
              </a:rPr>
              <a:t>孝德天皇</a:t>
            </a:r>
          </a:p>
        </p:txBody>
      </p:sp>
      <p:sp>
        <p:nvSpPr>
          <p:cNvPr id="43035" name="Text Box 33"/>
          <p:cNvSpPr txBox="1">
            <a:spLocks noChangeArrowheads="1"/>
          </p:cNvSpPr>
          <p:nvPr/>
        </p:nvSpPr>
        <p:spPr bwMode="auto">
          <a:xfrm>
            <a:off x="2008188" y="3028950"/>
            <a:ext cx="492125" cy="1584325"/>
          </a:xfrm>
          <a:prstGeom prst="rect">
            <a:avLst/>
          </a:prstGeom>
          <a:noFill/>
          <a:ln w="9525">
            <a:noFill/>
            <a:miter lim="800000"/>
            <a:headEnd/>
            <a:tailEnd/>
          </a:ln>
        </p:spPr>
        <p:txBody>
          <a:bodyPr vert="eaVert">
            <a:spAutoFit/>
          </a:bodyPr>
          <a:lstStyle/>
          <a:p>
            <a:pPr>
              <a:spcBef>
                <a:spcPct val="50000"/>
              </a:spcBef>
            </a:pPr>
            <a:r>
              <a:rPr lang="zh-CN" altLang="en-US" sz="2000">
                <a:solidFill>
                  <a:srgbClr val="000000"/>
                </a:solidFill>
                <a:latin typeface="华文新魏" pitchFamily="2" charset="-122"/>
                <a:ea typeface="华文新魏" pitchFamily="2" charset="-122"/>
              </a:rPr>
              <a:t>中臣镰足</a:t>
            </a:r>
          </a:p>
        </p:txBody>
      </p:sp>
      <p:sp>
        <p:nvSpPr>
          <p:cNvPr id="43036" name="矩形 30"/>
          <p:cNvSpPr>
            <a:spLocks noChangeArrowheads="1"/>
          </p:cNvSpPr>
          <p:nvPr/>
        </p:nvSpPr>
        <p:spPr bwMode="auto">
          <a:xfrm>
            <a:off x="8047038" y="3028950"/>
            <a:ext cx="2714625" cy="3416300"/>
          </a:xfrm>
          <a:prstGeom prst="rect">
            <a:avLst/>
          </a:prstGeom>
          <a:noFill/>
          <a:ln w="9525">
            <a:noFill/>
            <a:miter lim="800000"/>
            <a:headEnd/>
            <a:tailEnd/>
          </a:ln>
        </p:spPr>
        <p:txBody>
          <a:bodyPr>
            <a:spAutoFit/>
          </a:bodyPr>
          <a:lstStyle/>
          <a:p>
            <a:r>
              <a:rPr lang="zh-CN" altLang="en-US" sz="2400">
                <a:latin typeface="华文新魏" pitchFamily="2" charset="-122"/>
                <a:ea typeface="华文新魏" pitchFamily="2" charset="-122"/>
              </a:rPr>
              <a:t>日本孝德天皇参照起源于日本本土的政治经济制度又吸收了中国唐朝的政治经济制度，于大化二年</a:t>
            </a:r>
            <a:r>
              <a:rPr lang="en-US" altLang="zh-CN" sz="2400">
                <a:latin typeface="华文新魏" pitchFamily="2" charset="-122"/>
                <a:ea typeface="华文新魏" pitchFamily="2" charset="-122"/>
              </a:rPr>
              <a:t>(</a:t>
            </a:r>
            <a:r>
              <a:rPr lang="zh-CN" altLang="en-US" sz="2400">
                <a:latin typeface="华文新魏" pitchFamily="2" charset="-122"/>
                <a:ea typeface="华文新魏" pitchFamily="2" charset="-122"/>
              </a:rPr>
              <a:t>公元</a:t>
            </a:r>
            <a:r>
              <a:rPr lang="en-US" altLang="zh-CN" sz="2400">
                <a:latin typeface="华文新魏" pitchFamily="2" charset="-122"/>
                <a:ea typeface="华文新魏" pitchFamily="2" charset="-122"/>
              </a:rPr>
              <a:t>646</a:t>
            </a:r>
            <a:r>
              <a:rPr lang="zh-CN" altLang="en-US" sz="2400">
                <a:latin typeface="华文新魏" pitchFamily="2" charset="-122"/>
                <a:ea typeface="华文新魏" pitchFamily="2" charset="-122"/>
              </a:rPr>
              <a:t>年</a:t>
            </a:r>
            <a:r>
              <a:rPr lang="en-US" altLang="zh-CN" sz="2400">
                <a:latin typeface="华文新魏" pitchFamily="2" charset="-122"/>
                <a:ea typeface="华文新魏" pitchFamily="2" charset="-122"/>
              </a:rPr>
              <a:t>)</a:t>
            </a:r>
            <a:r>
              <a:rPr lang="zh-CN" altLang="en-US" sz="2400">
                <a:latin typeface="华文新魏" pitchFamily="2" charset="-122"/>
                <a:ea typeface="华文新魏" pitchFamily="2" charset="-122"/>
              </a:rPr>
              <a:t>元旦，发布</a:t>
            </a:r>
            <a:r>
              <a:rPr lang="en-US" altLang="zh-CN" sz="2400">
                <a:latin typeface="华文新魏" pitchFamily="2" charset="-122"/>
                <a:ea typeface="华文新魏" pitchFamily="2" charset="-122"/>
              </a:rPr>
              <a:t>《</a:t>
            </a:r>
            <a:r>
              <a:rPr lang="zh-CN" altLang="en-US" sz="2400">
                <a:latin typeface="华文新魏" pitchFamily="2" charset="-122"/>
                <a:ea typeface="华文新魏" pitchFamily="2" charset="-122"/>
              </a:rPr>
              <a:t>改新之诏</a:t>
            </a:r>
            <a:r>
              <a:rPr lang="en-US" altLang="zh-CN" sz="2400">
                <a:latin typeface="华文新魏" pitchFamily="2" charset="-122"/>
                <a:ea typeface="华文新魏" pitchFamily="2" charset="-122"/>
              </a:rPr>
              <a:t>》</a:t>
            </a:r>
            <a:r>
              <a:rPr lang="zh-CN" altLang="en-US" sz="2400">
                <a:latin typeface="华文新魏" pitchFamily="2" charset="-122"/>
                <a:ea typeface="华文新魏" pitchFamily="2" charset="-122"/>
              </a:rPr>
              <a:t>，实施了一系列革新措施。</a:t>
            </a:r>
          </a:p>
        </p:txBody>
      </p:sp>
      <p:grpSp>
        <p:nvGrpSpPr>
          <p:cNvPr id="32" name="组合 67"/>
          <p:cNvGrpSpPr/>
          <p:nvPr/>
        </p:nvGrpSpPr>
        <p:grpSpPr>
          <a:xfrm>
            <a:off x="1129126" y="4118445"/>
            <a:ext cx="620625" cy="594142"/>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5" name="TextBox 51"/>
          <p:cNvSpPr txBox="1"/>
          <p:nvPr/>
        </p:nvSpPr>
        <p:spPr>
          <a:xfrm>
            <a:off x="1157288" y="4159250"/>
            <a:ext cx="746125" cy="522288"/>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化</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36" name="组合 67"/>
          <p:cNvGrpSpPr/>
          <p:nvPr/>
        </p:nvGrpSpPr>
        <p:grpSpPr>
          <a:xfrm>
            <a:off x="1117567" y="3415284"/>
            <a:ext cx="620625" cy="594142"/>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39" name="TextBox 51"/>
          <p:cNvSpPr txBox="1"/>
          <p:nvPr/>
        </p:nvSpPr>
        <p:spPr>
          <a:xfrm>
            <a:off x="1146175" y="3455988"/>
            <a:ext cx="746125"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大</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0" name="组合 67"/>
          <p:cNvGrpSpPr/>
          <p:nvPr/>
        </p:nvGrpSpPr>
        <p:grpSpPr>
          <a:xfrm>
            <a:off x="1129126" y="5506638"/>
            <a:ext cx="620625" cy="594142"/>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2" name="椭圆 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3" name="TextBox 51"/>
          <p:cNvSpPr txBox="1"/>
          <p:nvPr/>
        </p:nvSpPr>
        <p:spPr>
          <a:xfrm>
            <a:off x="1157288" y="5546725"/>
            <a:ext cx="746125"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新</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nvGrpSpPr>
          <p:cNvPr id="44" name="组合 67"/>
          <p:cNvGrpSpPr/>
          <p:nvPr/>
        </p:nvGrpSpPr>
        <p:grpSpPr>
          <a:xfrm>
            <a:off x="1117567" y="4803477"/>
            <a:ext cx="620625" cy="594142"/>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9848" fontAlgn="auto">
                <a:spcBef>
                  <a:spcPts val="0"/>
                </a:spcBef>
                <a:spcAft>
                  <a:spcPts val="0"/>
                </a:spcAft>
                <a:defRPr/>
              </a:pPr>
              <a:endParaRPr lang="zh-CN" altLang="en-US" sz="3175" b="1">
                <a:solidFill>
                  <a:schemeClr val="tx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grpSp>
      <p:sp>
        <p:nvSpPr>
          <p:cNvPr id="47" name="TextBox 51"/>
          <p:cNvSpPr txBox="1"/>
          <p:nvPr/>
        </p:nvSpPr>
        <p:spPr>
          <a:xfrm>
            <a:off x="1146175" y="4843463"/>
            <a:ext cx="746125" cy="523875"/>
          </a:xfrm>
          <a:prstGeom prst="rect">
            <a:avLst/>
          </a:prstGeom>
          <a:noFill/>
        </p:spPr>
        <p:txBody>
          <a:bodyPr>
            <a:spAutoFit/>
          </a:bodyPr>
          <a:lstStyle/>
          <a:p>
            <a:pPr defTabSz="1069848" fontAlgn="auto">
              <a:spcBef>
                <a:spcPts val="0"/>
              </a:spcBef>
              <a:spcAft>
                <a:spcPts val="0"/>
              </a:spcAft>
              <a:defRPr/>
            </a:pPr>
            <a:r>
              <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改</a:t>
            </a:r>
            <a:endParaRPr lang="zh-CN" altLang="en-US" sz="2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
        <p:nvSpPr>
          <p:cNvPr id="49" name="圆角矩形标注 48"/>
          <p:cNvSpPr/>
          <p:nvPr/>
        </p:nvSpPr>
        <p:spPr>
          <a:xfrm>
            <a:off x="6546850" y="1957388"/>
            <a:ext cx="2109788" cy="460375"/>
          </a:xfrm>
          <a:prstGeom prst="wedgeRoundRectCallout">
            <a:avLst>
              <a:gd name="adj1" fmla="val -93746"/>
              <a:gd name="adj2" fmla="val -28766"/>
              <a:gd name="adj3" fmla="val 16667"/>
            </a:avLst>
          </a:prstGeom>
          <a:solidFill>
            <a:schemeClr val="accent2">
              <a:lumMod val="50000"/>
            </a:schemeClr>
          </a:solidFill>
        </p:spPr>
        <p:txBody>
          <a:bodyPr wrap="none">
            <a:spAutoFit/>
          </a:bodyPr>
          <a:lstStyle/>
          <a:p>
            <a:pPr defTabSz="1069848" fontAlgn="auto">
              <a:spcBef>
                <a:spcPts val="0"/>
              </a:spcBef>
              <a:spcAft>
                <a:spcPts val="0"/>
              </a:spcAft>
              <a:defRPr/>
            </a:pPr>
            <a:r>
              <a:rPr lang="zh-CN" altLang="en-US" dirty="0">
                <a:solidFill>
                  <a:schemeClr val="bg1"/>
                </a:solidFill>
                <a:latin typeface="华文新魏" pitchFamily="2" charset="-122"/>
                <a:ea typeface="华文新魏" pitchFamily="2" charset="-122"/>
              </a:rPr>
              <a:t>日出之处的国家</a:t>
            </a:r>
            <a:endParaRPr lang="zh-CN" altLang="en-US" dirty="0">
              <a:solidFill>
                <a:schemeClr val="bg1"/>
              </a:solidFill>
              <a:latin typeface="华文新魏" pitchFamily="2" charset="-122"/>
              <a:ea typeface="华文新魏" pitchFamily="2" charset="-122"/>
            </a:endParaRP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ssolv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left)">
                                      <p:cBhvr>
                                        <p:cTn id="12" dur="500"/>
                                        <p:tgtEl>
                                          <p:spTgt spid="4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xit" presetSubtype="16" fill="hold" grpId="1" nodeType="clickEffect">
                                  <p:stCondLst>
                                    <p:cond delay="0"/>
                                  </p:stCondLst>
                                  <p:childTnLst>
                                    <p:animEffect transition="out" filter="box(in)">
                                      <p:cBhvr>
                                        <p:cTn id="16" dur="500"/>
                                        <p:tgtEl>
                                          <p:spTgt spid="49"/>
                                        </p:tgtEl>
                                      </p:cBhvr>
                                    </p:animEffect>
                                    <p:set>
                                      <p:cBhvr>
                                        <p:cTn id="17" dur="1" fill="hold">
                                          <p:stCondLst>
                                            <p:cond delay="499"/>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9" grpId="0" animBg="1"/>
      <p:bldP spid="49"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QUIZZES" val="0"/>
  <p:tag name="ISPRING_RESOURCE_PATHS_HASH" val="875d5e6560ba36884527413a53517d17866972f5"/>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34921</TotalTime>
  <Words>2436</Words>
  <PresentationFormat>自定义</PresentationFormat>
  <Paragraphs>170</Paragraphs>
  <Slides>19</Slides>
  <Notes>19</Notes>
  <HiddenSlides>0</HiddenSlides>
  <MMClips>0</MMClips>
  <ScaleCrop>false</ScaleCrop>
  <HeadingPairs>
    <vt:vector size="6" baseType="variant">
      <vt:variant>
        <vt:lpstr>已用的字体</vt:lpstr>
      </vt:variant>
      <vt:variant>
        <vt:i4>8</vt:i4>
      </vt:variant>
      <vt:variant>
        <vt:lpstr>演示文稿设计模板</vt:lpstr>
      </vt:variant>
      <vt:variant>
        <vt:i4>1</vt:i4>
      </vt:variant>
      <vt:variant>
        <vt:lpstr>幻灯片标题</vt:lpstr>
      </vt:variant>
      <vt:variant>
        <vt:i4>19</vt:i4>
      </vt:variant>
    </vt:vector>
  </HeadingPairs>
  <TitlesOfParts>
    <vt:vector size="28" baseType="lpstr">
      <vt:lpstr>Calibri</vt:lpstr>
      <vt:lpstr>宋体</vt:lpstr>
      <vt:lpstr>Arial</vt:lpstr>
      <vt:lpstr>华文隶书</vt:lpstr>
      <vt:lpstr>微软雅黑</vt:lpstr>
      <vt:lpstr>华文新魏</vt:lpstr>
      <vt:lpstr>黑体</vt:lpstr>
      <vt:lpstr>隶书</vt: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dcterms:created xsi:type="dcterms:W3CDTF">2015-10-28T12:59:19Z</dcterms:created>
  <dcterms:modified xsi:type="dcterms:W3CDTF">2018-10-22T01:41:56Z</dcterms:modified>
</cp:coreProperties>
</file>