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27"/>
  </p:notesMasterIdLst>
  <p:sldIdLst>
    <p:sldId id="1059" r:id="rId2"/>
    <p:sldId id="779" r:id="rId3"/>
    <p:sldId id="831" r:id="rId4"/>
    <p:sldId id="1048" r:id="rId5"/>
    <p:sldId id="1028" r:id="rId6"/>
    <p:sldId id="1034" r:id="rId7"/>
    <p:sldId id="942" r:id="rId8"/>
    <p:sldId id="1038" r:id="rId9"/>
    <p:sldId id="1040" r:id="rId10"/>
    <p:sldId id="1035" r:id="rId11"/>
    <p:sldId id="1041" r:id="rId12"/>
    <p:sldId id="1042" r:id="rId13"/>
    <p:sldId id="1033" r:id="rId14"/>
    <p:sldId id="1043" r:id="rId15"/>
    <p:sldId id="1036" r:id="rId16"/>
    <p:sldId id="1047" r:id="rId17"/>
    <p:sldId id="1050" r:id="rId18"/>
    <p:sldId id="1049" r:id="rId19"/>
    <p:sldId id="1051" r:id="rId20"/>
    <p:sldId id="1052" r:id="rId21"/>
    <p:sldId id="1053" r:id="rId22"/>
    <p:sldId id="1054" r:id="rId23"/>
    <p:sldId id="1055" r:id="rId24"/>
    <p:sldId id="1060" r:id="rId25"/>
    <p:sldId id="1056" r:id="rId26"/>
  </p:sldIdLst>
  <p:sldSz cx="11522075" cy="7200900"/>
  <p:notesSz cx="6858000" cy="9144000"/>
  <p:custDataLst>
    <p:tags r:id="rId28"/>
  </p:custDataLst>
  <p:defaultTextStyle>
    <a:defPPr>
      <a:defRPr lang="zh-CN"/>
    </a:defPPr>
    <a:lvl1pPr marL="0" algn="l" defTabSz="1069848" rtl="0" eaLnBrk="1" latinLnBrk="0" hangingPunct="1">
      <a:defRPr sz="2100" kern="1200">
        <a:solidFill>
          <a:schemeClr val="tx1"/>
        </a:solidFill>
        <a:latin typeface="+mn-lt"/>
        <a:ea typeface="+mn-ea"/>
        <a:cs typeface="+mn-cs"/>
      </a:defRPr>
    </a:lvl1pPr>
    <a:lvl2pPr marL="534924" algn="l" defTabSz="1069848" rtl="0" eaLnBrk="1" latinLnBrk="0" hangingPunct="1">
      <a:defRPr sz="2100" kern="1200">
        <a:solidFill>
          <a:schemeClr val="tx1"/>
        </a:solidFill>
        <a:latin typeface="+mn-lt"/>
        <a:ea typeface="+mn-ea"/>
        <a:cs typeface="+mn-cs"/>
      </a:defRPr>
    </a:lvl2pPr>
    <a:lvl3pPr marL="1069848" algn="l" defTabSz="1069848" rtl="0" eaLnBrk="1" latinLnBrk="0" hangingPunct="1">
      <a:defRPr sz="2100" kern="1200">
        <a:solidFill>
          <a:schemeClr val="tx1"/>
        </a:solidFill>
        <a:latin typeface="+mn-lt"/>
        <a:ea typeface="+mn-ea"/>
        <a:cs typeface="+mn-cs"/>
      </a:defRPr>
    </a:lvl3pPr>
    <a:lvl4pPr marL="1604772" algn="l" defTabSz="1069848" rtl="0" eaLnBrk="1" latinLnBrk="0" hangingPunct="1">
      <a:defRPr sz="2100" kern="1200">
        <a:solidFill>
          <a:schemeClr val="tx1"/>
        </a:solidFill>
        <a:latin typeface="+mn-lt"/>
        <a:ea typeface="+mn-ea"/>
        <a:cs typeface="+mn-cs"/>
      </a:defRPr>
    </a:lvl4pPr>
    <a:lvl5pPr marL="2139696" algn="l" defTabSz="1069848" rtl="0" eaLnBrk="1" latinLnBrk="0" hangingPunct="1">
      <a:defRPr sz="2100" kern="1200">
        <a:solidFill>
          <a:schemeClr val="tx1"/>
        </a:solidFill>
        <a:latin typeface="+mn-lt"/>
        <a:ea typeface="+mn-ea"/>
        <a:cs typeface="+mn-cs"/>
      </a:defRPr>
    </a:lvl5pPr>
    <a:lvl6pPr marL="2674620" algn="l" defTabSz="1069848" rtl="0" eaLnBrk="1" latinLnBrk="0" hangingPunct="1">
      <a:defRPr sz="2100" kern="1200">
        <a:solidFill>
          <a:schemeClr val="tx1"/>
        </a:solidFill>
        <a:latin typeface="+mn-lt"/>
        <a:ea typeface="+mn-ea"/>
        <a:cs typeface="+mn-cs"/>
      </a:defRPr>
    </a:lvl6pPr>
    <a:lvl7pPr marL="3209544" algn="l" defTabSz="1069848" rtl="0" eaLnBrk="1" latinLnBrk="0" hangingPunct="1">
      <a:defRPr sz="2100" kern="1200">
        <a:solidFill>
          <a:schemeClr val="tx1"/>
        </a:solidFill>
        <a:latin typeface="+mn-lt"/>
        <a:ea typeface="+mn-ea"/>
        <a:cs typeface="+mn-cs"/>
      </a:defRPr>
    </a:lvl7pPr>
    <a:lvl8pPr marL="3744468" algn="l" defTabSz="1069848" rtl="0" eaLnBrk="1" latinLnBrk="0" hangingPunct="1">
      <a:defRPr sz="2100" kern="1200">
        <a:solidFill>
          <a:schemeClr val="tx1"/>
        </a:solidFill>
        <a:latin typeface="+mn-lt"/>
        <a:ea typeface="+mn-ea"/>
        <a:cs typeface="+mn-cs"/>
      </a:defRPr>
    </a:lvl8pPr>
    <a:lvl9pPr marL="4279392" algn="l" defTabSz="1069848"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268">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63300"/>
    <a:srgbClr val="CC9900"/>
    <a:srgbClr val="800000"/>
    <a:srgbClr val="760000"/>
    <a:srgbClr val="000000"/>
    <a:srgbClr val="FFC000"/>
    <a:srgbClr val="DDD9C3"/>
    <a:srgbClr val="FFFFFF"/>
    <a:srgbClr val="EEECE1"/>
    <a:srgbClr val="1C1C1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109" autoAdjust="0"/>
    <p:restoredTop sz="90538" autoAdjust="0"/>
  </p:normalViewPr>
  <p:slideViewPr>
    <p:cSldViewPr>
      <p:cViewPr varScale="1">
        <p:scale>
          <a:sx n="65" d="100"/>
          <a:sy n="65" d="100"/>
        </p:scale>
        <p:origin x="-624" y="-96"/>
      </p:cViewPr>
      <p:guideLst>
        <p:guide orient="horz" pos="2268"/>
        <p:guide pos="3629"/>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BC03DA-8B7D-447E-9C29-3A60D78EE7F9}" type="datetimeFigureOut">
              <a:rPr lang="zh-CN" altLang="en-US" smtClean="0"/>
              <a:pPr/>
              <a:t>2018-9-12</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924613-4AE4-47A1-995F-688A24B34954}" type="slidenum">
              <a:rPr lang="zh-CN" altLang="en-US" smtClean="0"/>
              <a:pPr/>
              <a:t>‹#›</a:t>
            </a:fld>
            <a:endParaRPr lang="zh-CN" altLang="en-US"/>
          </a:p>
        </p:txBody>
      </p:sp>
    </p:spTree>
    <p:extLst>
      <p:ext uri="{BB962C8B-B14F-4D97-AF65-F5344CB8AC3E}">
        <p14:creationId xmlns:p14="http://schemas.microsoft.com/office/powerpoint/2010/main" xmlns="" val="2979978451"/>
      </p:ext>
    </p:extLst>
  </p:cSld>
  <p:clrMap bg1="lt1" tx1="dk1" bg2="lt2" tx2="dk2" accent1="accent1" accent2="accent2" accent3="accent3" accent4="accent4" accent5="accent5" accent6="accent6" hlink="hlink" folHlink="folHlink"/>
  <p:notesStyle>
    <a:lvl1pPr marL="0" algn="l" defTabSz="1069848" rtl="0" eaLnBrk="1" latinLnBrk="0" hangingPunct="1">
      <a:defRPr sz="1400" kern="1200">
        <a:solidFill>
          <a:schemeClr val="tx1"/>
        </a:solidFill>
        <a:latin typeface="+mn-lt"/>
        <a:ea typeface="+mn-ea"/>
        <a:cs typeface="+mn-cs"/>
      </a:defRPr>
    </a:lvl1pPr>
    <a:lvl2pPr marL="534924" algn="l" defTabSz="1069848" rtl="0" eaLnBrk="1" latinLnBrk="0" hangingPunct="1">
      <a:defRPr sz="1400" kern="1200">
        <a:solidFill>
          <a:schemeClr val="tx1"/>
        </a:solidFill>
        <a:latin typeface="+mn-lt"/>
        <a:ea typeface="+mn-ea"/>
        <a:cs typeface="+mn-cs"/>
      </a:defRPr>
    </a:lvl2pPr>
    <a:lvl3pPr marL="1069848" algn="l" defTabSz="1069848" rtl="0" eaLnBrk="1" latinLnBrk="0" hangingPunct="1">
      <a:defRPr sz="1400" kern="1200">
        <a:solidFill>
          <a:schemeClr val="tx1"/>
        </a:solidFill>
        <a:latin typeface="+mn-lt"/>
        <a:ea typeface="+mn-ea"/>
        <a:cs typeface="+mn-cs"/>
      </a:defRPr>
    </a:lvl3pPr>
    <a:lvl4pPr marL="1604772" algn="l" defTabSz="1069848" rtl="0" eaLnBrk="1" latinLnBrk="0" hangingPunct="1">
      <a:defRPr sz="1400" kern="1200">
        <a:solidFill>
          <a:schemeClr val="tx1"/>
        </a:solidFill>
        <a:latin typeface="+mn-lt"/>
        <a:ea typeface="+mn-ea"/>
        <a:cs typeface="+mn-cs"/>
      </a:defRPr>
    </a:lvl4pPr>
    <a:lvl5pPr marL="2139696" algn="l" defTabSz="1069848" rtl="0" eaLnBrk="1" latinLnBrk="0" hangingPunct="1">
      <a:defRPr sz="1400" kern="1200">
        <a:solidFill>
          <a:schemeClr val="tx1"/>
        </a:solidFill>
        <a:latin typeface="+mn-lt"/>
        <a:ea typeface="+mn-ea"/>
        <a:cs typeface="+mn-cs"/>
      </a:defRPr>
    </a:lvl5pPr>
    <a:lvl6pPr marL="2674620" algn="l" defTabSz="1069848" rtl="0" eaLnBrk="1" latinLnBrk="0" hangingPunct="1">
      <a:defRPr sz="1400" kern="1200">
        <a:solidFill>
          <a:schemeClr val="tx1"/>
        </a:solidFill>
        <a:latin typeface="+mn-lt"/>
        <a:ea typeface="+mn-ea"/>
        <a:cs typeface="+mn-cs"/>
      </a:defRPr>
    </a:lvl6pPr>
    <a:lvl7pPr marL="3209544" algn="l" defTabSz="1069848" rtl="0" eaLnBrk="1" latinLnBrk="0" hangingPunct="1">
      <a:defRPr sz="1400" kern="1200">
        <a:solidFill>
          <a:schemeClr val="tx1"/>
        </a:solidFill>
        <a:latin typeface="+mn-lt"/>
        <a:ea typeface="+mn-ea"/>
        <a:cs typeface="+mn-cs"/>
      </a:defRPr>
    </a:lvl7pPr>
    <a:lvl8pPr marL="3744468" algn="l" defTabSz="1069848" rtl="0" eaLnBrk="1" latinLnBrk="0" hangingPunct="1">
      <a:defRPr sz="1400" kern="1200">
        <a:solidFill>
          <a:schemeClr val="tx1"/>
        </a:solidFill>
        <a:latin typeface="+mn-lt"/>
        <a:ea typeface="+mn-ea"/>
        <a:cs typeface="+mn-cs"/>
      </a:defRPr>
    </a:lvl8pPr>
    <a:lvl9pPr marL="4279392" algn="l" defTabSz="1069848"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1</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10</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11</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12</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13</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14</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15</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16</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17</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18</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19</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2</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20</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21</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22</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23</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24</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25</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3</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4</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5</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6</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7</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8</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9</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236947"/>
            <a:ext cx="9793764" cy="1543526"/>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728311" y="4080510"/>
            <a:ext cx="8065453" cy="1840230"/>
          </a:xfrm>
        </p:spPr>
        <p:txBody>
          <a:bodyPr/>
          <a:lstStyle>
            <a:lvl1pPr marL="0" indent="0" algn="ctr">
              <a:buNone/>
              <a:defRPr>
                <a:solidFill>
                  <a:schemeClr val="tx1">
                    <a:tint val="75000"/>
                  </a:schemeClr>
                </a:solidFill>
              </a:defRPr>
            </a:lvl1pPr>
            <a:lvl2pPr marL="534924" indent="0" algn="ctr">
              <a:buNone/>
              <a:defRPr>
                <a:solidFill>
                  <a:schemeClr val="tx1">
                    <a:tint val="75000"/>
                  </a:schemeClr>
                </a:solidFill>
              </a:defRPr>
            </a:lvl2pPr>
            <a:lvl3pPr marL="1069848" indent="0" algn="ctr">
              <a:buNone/>
              <a:defRPr>
                <a:solidFill>
                  <a:schemeClr val="tx1">
                    <a:tint val="75000"/>
                  </a:schemeClr>
                </a:solidFill>
              </a:defRPr>
            </a:lvl3pPr>
            <a:lvl4pPr marL="1604772" indent="0" algn="ctr">
              <a:buNone/>
              <a:defRPr>
                <a:solidFill>
                  <a:schemeClr val="tx1">
                    <a:tint val="75000"/>
                  </a:schemeClr>
                </a:solidFill>
              </a:defRPr>
            </a:lvl4pPr>
            <a:lvl5pPr marL="2139696" indent="0" algn="ctr">
              <a:buNone/>
              <a:defRPr>
                <a:solidFill>
                  <a:schemeClr val="tx1">
                    <a:tint val="75000"/>
                  </a:schemeClr>
                </a:solidFill>
              </a:defRPr>
            </a:lvl5pPr>
            <a:lvl6pPr marL="2674620" indent="0" algn="ctr">
              <a:buNone/>
              <a:defRPr>
                <a:solidFill>
                  <a:schemeClr val="tx1">
                    <a:tint val="75000"/>
                  </a:schemeClr>
                </a:solidFill>
              </a:defRPr>
            </a:lvl6pPr>
            <a:lvl7pPr marL="3209544" indent="0" algn="ctr">
              <a:buNone/>
              <a:defRPr>
                <a:solidFill>
                  <a:schemeClr val="tx1">
                    <a:tint val="75000"/>
                  </a:schemeClr>
                </a:solidFill>
              </a:defRPr>
            </a:lvl7pPr>
            <a:lvl8pPr marL="3744468" indent="0" algn="ctr">
              <a:buNone/>
              <a:defRPr>
                <a:solidFill>
                  <a:schemeClr val="tx1">
                    <a:tint val="75000"/>
                  </a:schemeClr>
                </a:solidFill>
              </a:defRPr>
            </a:lvl8pPr>
            <a:lvl9pPr marL="4279392"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28C937AB-5291-48FC-9075-9F29944D13C7}" type="datetimeFigureOut">
              <a:rPr lang="zh-CN" altLang="en-US" smtClean="0"/>
              <a:pPr/>
              <a:t>2018-9-12</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8A3CECD-E187-45A6-BE7A-E277637993E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8C937AB-5291-48FC-9075-9F29944D13C7}" type="datetimeFigureOut">
              <a:rPr lang="zh-CN" altLang="en-US" smtClean="0"/>
              <a:pPr/>
              <a:t>2018-9-12</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8A3CECD-E187-45A6-BE7A-E277637993E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53504" y="288371"/>
            <a:ext cx="2592467" cy="614410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76104" y="288371"/>
            <a:ext cx="7585366" cy="614410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8C937AB-5291-48FC-9075-9F29944D13C7}" type="datetimeFigureOut">
              <a:rPr lang="zh-CN" altLang="en-US" smtClean="0"/>
              <a:pPr/>
              <a:t>2018-9-12</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8A3CECD-E187-45A6-BE7A-E277637993E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8C937AB-5291-48FC-9075-9F29944D13C7}" type="datetimeFigureOut">
              <a:rPr lang="zh-CN" altLang="en-US" smtClean="0"/>
              <a:pPr/>
              <a:t>2018-9-12</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8A3CECD-E187-45A6-BE7A-E277637993E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627245"/>
            <a:ext cx="9793764" cy="1430179"/>
          </a:xfrm>
        </p:spPr>
        <p:txBody>
          <a:bodyPr anchor="t"/>
          <a:lstStyle>
            <a:lvl1pPr algn="l">
              <a:defRPr sz="47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10164" y="3052049"/>
            <a:ext cx="9793764" cy="1575196"/>
          </a:xfrm>
        </p:spPr>
        <p:txBody>
          <a:bodyPr anchor="b"/>
          <a:lstStyle>
            <a:lvl1pPr marL="0" indent="0">
              <a:buNone/>
              <a:defRPr sz="2300">
                <a:solidFill>
                  <a:schemeClr val="tx1">
                    <a:tint val="75000"/>
                  </a:schemeClr>
                </a:solidFill>
              </a:defRPr>
            </a:lvl1pPr>
            <a:lvl2pPr marL="534924" indent="0">
              <a:buNone/>
              <a:defRPr sz="2100">
                <a:solidFill>
                  <a:schemeClr val="tx1">
                    <a:tint val="75000"/>
                  </a:schemeClr>
                </a:solidFill>
              </a:defRPr>
            </a:lvl2pPr>
            <a:lvl3pPr marL="1069848" indent="0">
              <a:buNone/>
              <a:defRPr sz="1900">
                <a:solidFill>
                  <a:schemeClr val="tx1">
                    <a:tint val="75000"/>
                  </a:schemeClr>
                </a:solidFill>
              </a:defRPr>
            </a:lvl3pPr>
            <a:lvl4pPr marL="1604772" indent="0">
              <a:buNone/>
              <a:defRPr sz="1600">
                <a:solidFill>
                  <a:schemeClr val="tx1">
                    <a:tint val="75000"/>
                  </a:schemeClr>
                </a:solidFill>
              </a:defRPr>
            </a:lvl4pPr>
            <a:lvl5pPr marL="2139696" indent="0">
              <a:buNone/>
              <a:defRPr sz="1600">
                <a:solidFill>
                  <a:schemeClr val="tx1">
                    <a:tint val="75000"/>
                  </a:schemeClr>
                </a:solidFill>
              </a:defRPr>
            </a:lvl5pPr>
            <a:lvl6pPr marL="2674620" indent="0">
              <a:buNone/>
              <a:defRPr sz="1600">
                <a:solidFill>
                  <a:schemeClr val="tx1">
                    <a:tint val="75000"/>
                  </a:schemeClr>
                </a:solidFill>
              </a:defRPr>
            </a:lvl6pPr>
            <a:lvl7pPr marL="3209544" indent="0">
              <a:buNone/>
              <a:defRPr sz="1600">
                <a:solidFill>
                  <a:schemeClr val="tx1">
                    <a:tint val="75000"/>
                  </a:schemeClr>
                </a:solidFill>
              </a:defRPr>
            </a:lvl7pPr>
            <a:lvl8pPr marL="3744468" indent="0">
              <a:buNone/>
              <a:defRPr sz="1600">
                <a:solidFill>
                  <a:schemeClr val="tx1">
                    <a:tint val="75000"/>
                  </a:schemeClr>
                </a:solidFill>
              </a:defRPr>
            </a:lvl8pPr>
            <a:lvl9pPr marL="4279392"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28C937AB-5291-48FC-9075-9F29944D13C7}" type="datetimeFigureOut">
              <a:rPr lang="zh-CN" altLang="en-US" smtClean="0"/>
              <a:pPr/>
              <a:t>2018-9-12</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8A3CECD-E187-45A6-BE7A-E277637993E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76104" y="1680211"/>
            <a:ext cx="5088916" cy="4752261"/>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857055" y="1680211"/>
            <a:ext cx="5088916" cy="4752261"/>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fld id="{28C937AB-5291-48FC-9075-9F29944D13C7}" type="datetimeFigureOut">
              <a:rPr lang="zh-CN" altLang="en-US" smtClean="0"/>
              <a:pPr/>
              <a:t>2018-9-12</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78A3CECD-E187-45A6-BE7A-E277637993E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4" y="1611869"/>
            <a:ext cx="5090917" cy="671750"/>
          </a:xfrm>
        </p:spPr>
        <p:txBody>
          <a:bodyPr anchor="b"/>
          <a:lstStyle>
            <a:lvl1pPr marL="0" indent="0">
              <a:buNone/>
              <a:defRPr sz="2800" b="1"/>
            </a:lvl1pPr>
            <a:lvl2pPr marL="534924" indent="0">
              <a:buNone/>
              <a:defRPr sz="2300" b="1"/>
            </a:lvl2pPr>
            <a:lvl3pPr marL="1069848" indent="0">
              <a:buNone/>
              <a:defRPr sz="2100" b="1"/>
            </a:lvl3pPr>
            <a:lvl4pPr marL="1604772" indent="0">
              <a:buNone/>
              <a:defRPr sz="1900" b="1"/>
            </a:lvl4pPr>
            <a:lvl5pPr marL="2139696" indent="0">
              <a:buNone/>
              <a:defRPr sz="1900" b="1"/>
            </a:lvl5pPr>
            <a:lvl6pPr marL="2674620" indent="0">
              <a:buNone/>
              <a:defRPr sz="1900" b="1"/>
            </a:lvl6pPr>
            <a:lvl7pPr marL="3209544" indent="0">
              <a:buNone/>
              <a:defRPr sz="1900" b="1"/>
            </a:lvl7pPr>
            <a:lvl8pPr marL="3744468" indent="0">
              <a:buNone/>
              <a:defRPr sz="1900" b="1"/>
            </a:lvl8pPr>
            <a:lvl9pPr marL="4279392"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576104" y="2283619"/>
            <a:ext cx="5090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853055" y="1611869"/>
            <a:ext cx="5092917" cy="671750"/>
          </a:xfrm>
        </p:spPr>
        <p:txBody>
          <a:bodyPr anchor="b"/>
          <a:lstStyle>
            <a:lvl1pPr marL="0" indent="0">
              <a:buNone/>
              <a:defRPr sz="2800" b="1"/>
            </a:lvl1pPr>
            <a:lvl2pPr marL="534924" indent="0">
              <a:buNone/>
              <a:defRPr sz="2300" b="1"/>
            </a:lvl2pPr>
            <a:lvl3pPr marL="1069848" indent="0">
              <a:buNone/>
              <a:defRPr sz="2100" b="1"/>
            </a:lvl3pPr>
            <a:lvl4pPr marL="1604772" indent="0">
              <a:buNone/>
              <a:defRPr sz="1900" b="1"/>
            </a:lvl4pPr>
            <a:lvl5pPr marL="2139696" indent="0">
              <a:buNone/>
              <a:defRPr sz="1900" b="1"/>
            </a:lvl5pPr>
            <a:lvl6pPr marL="2674620" indent="0">
              <a:buNone/>
              <a:defRPr sz="1900" b="1"/>
            </a:lvl6pPr>
            <a:lvl7pPr marL="3209544" indent="0">
              <a:buNone/>
              <a:defRPr sz="1900" b="1"/>
            </a:lvl7pPr>
            <a:lvl8pPr marL="3744468" indent="0">
              <a:buNone/>
              <a:defRPr sz="1900" b="1"/>
            </a:lvl8pPr>
            <a:lvl9pPr marL="4279392"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5853055" y="2283619"/>
            <a:ext cx="5092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fld id="{28C937AB-5291-48FC-9075-9F29944D13C7}" type="datetimeFigureOut">
              <a:rPr lang="zh-CN" altLang="en-US" smtClean="0"/>
              <a:pPr/>
              <a:t>2018-9-12</a:t>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78A3CECD-E187-45A6-BE7A-E277637993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fld id="{28C937AB-5291-48FC-9075-9F29944D13C7}" type="datetimeFigureOut">
              <a:rPr lang="zh-CN" altLang="en-US" smtClean="0"/>
              <a:pPr/>
              <a:t>2018-9-12</a:t>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78A3CECD-E187-45A6-BE7A-E277637993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28C937AB-5291-48FC-9075-9F29944D13C7}" type="datetimeFigureOut">
              <a:rPr lang="zh-CN" altLang="en-US" smtClean="0"/>
              <a:pPr/>
              <a:t>2018-9-12</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78A3CECD-E187-45A6-BE7A-E277637993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05" y="286702"/>
            <a:ext cx="3790683" cy="1220153"/>
          </a:xfrm>
        </p:spPr>
        <p:txBody>
          <a:bodyPr anchor="b"/>
          <a:lstStyle>
            <a:lvl1pPr algn="l">
              <a:defRPr sz="23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04811" y="286703"/>
            <a:ext cx="6441160" cy="6145769"/>
          </a:xfrm>
        </p:spPr>
        <p:txBody>
          <a:bodyPr/>
          <a:lstStyle>
            <a:lvl1pPr>
              <a:defRPr sz="3700"/>
            </a:lvl1pPr>
            <a:lvl2pPr>
              <a:defRPr sz="3300"/>
            </a:lvl2pPr>
            <a:lvl3pPr>
              <a:defRPr sz="28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76105" y="1506856"/>
            <a:ext cx="3790683" cy="4925616"/>
          </a:xfrm>
        </p:spPr>
        <p:txBody>
          <a:bodyPr/>
          <a:lstStyle>
            <a:lvl1pPr marL="0" indent="0">
              <a:buNone/>
              <a:defRPr sz="1600"/>
            </a:lvl1pPr>
            <a:lvl2pPr marL="534924" indent="0">
              <a:buNone/>
              <a:defRPr sz="1400"/>
            </a:lvl2pPr>
            <a:lvl3pPr marL="1069848" indent="0">
              <a:buNone/>
              <a:defRPr sz="1200"/>
            </a:lvl3pPr>
            <a:lvl4pPr marL="1604772" indent="0">
              <a:buNone/>
              <a:defRPr sz="1100"/>
            </a:lvl4pPr>
            <a:lvl5pPr marL="2139696" indent="0">
              <a:buNone/>
              <a:defRPr sz="1100"/>
            </a:lvl5pPr>
            <a:lvl6pPr marL="2674620" indent="0">
              <a:buNone/>
              <a:defRPr sz="1100"/>
            </a:lvl6pPr>
            <a:lvl7pPr marL="3209544" indent="0">
              <a:buNone/>
              <a:defRPr sz="1100"/>
            </a:lvl7pPr>
            <a:lvl8pPr marL="3744468" indent="0">
              <a:buNone/>
              <a:defRPr sz="1100"/>
            </a:lvl8pPr>
            <a:lvl9pPr marL="4279392" indent="0">
              <a:buNone/>
              <a:defRPr sz="11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fld id="{28C937AB-5291-48FC-9075-9F29944D13C7}" type="datetimeFigureOut">
              <a:rPr lang="zh-CN" altLang="en-US" smtClean="0"/>
              <a:pPr/>
              <a:t>2018-9-12</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78A3CECD-E187-45A6-BE7A-E277637993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5040630"/>
            <a:ext cx="6913245" cy="595075"/>
          </a:xfrm>
        </p:spPr>
        <p:txBody>
          <a:bodyPr anchor="b"/>
          <a:lstStyle>
            <a:lvl1pPr algn="l">
              <a:defRPr sz="23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258407" y="643414"/>
            <a:ext cx="6913245" cy="4320540"/>
          </a:xfrm>
        </p:spPr>
        <p:txBody>
          <a:bodyPr rtlCol="0">
            <a:normAutofit/>
          </a:bodyPr>
          <a:lstStyle>
            <a:lvl1pPr marL="0" indent="0">
              <a:buNone/>
              <a:defRPr sz="3700"/>
            </a:lvl1pPr>
            <a:lvl2pPr marL="534924" indent="0">
              <a:buNone/>
              <a:defRPr sz="3300"/>
            </a:lvl2pPr>
            <a:lvl3pPr marL="1069848" indent="0">
              <a:buNone/>
              <a:defRPr sz="2800"/>
            </a:lvl3pPr>
            <a:lvl4pPr marL="1604772" indent="0">
              <a:buNone/>
              <a:defRPr sz="2300"/>
            </a:lvl4pPr>
            <a:lvl5pPr marL="2139696" indent="0">
              <a:buNone/>
              <a:defRPr sz="2300"/>
            </a:lvl5pPr>
            <a:lvl6pPr marL="2674620" indent="0">
              <a:buNone/>
              <a:defRPr sz="2300"/>
            </a:lvl6pPr>
            <a:lvl7pPr marL="3209544" indent="0">
              <a:buNone/>
              <a:defRPr sz="2300"/>
            </a:lvl7pPr>
            <a:lvl8pPr marL="3744468" indent="0">
              <a:buNone/>
              <a:defRPr sz="2300"/>
            </a:lvl8pPr>
            <a:lvl9pPr marL="4279392" indent="0">
              <a:buNone/>
              <a:defRPr sz="23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258407" y="5635705"/>
            <a:ext cx="6913245" cy="845105"/>
          </a:xfrm>
        </p:spPr>
        <p:txBody>
          <a:bodyPr/>
          <a:lstStyle>
            <a:lvl1pPr marL="0" indent="0">
              <a:buNone/>
              <a:defRPr sz="1600"/>
            </a:lvl1pPr>
            <a:lvl2pPr marL="534924" indent="0">
              <a:buNone/>
              <a:defRPr sz="1400"/>
            </a:lvl2pPr>
            <a:lvl3pPr marL="1069848" indent="0">
              <a:buNone/>
              <a:defRPr sz="1200"/>
            </a:lvl3pPr>
            <a:lvl4pPr marL="1604772" indent="0">
              <a:buNone/>
              <a:defRPr sz="1100"/>
            </a:lvl4pPr>
            <a:lvl5pPr marL="2139696" indent="0">
              <a:buNone/>
              <a:defRPr sz="1100"/>
            </a:lvl5pPr>
            <a:lvl6pPr marL="2674620" indent="0">
              <a:buNone/>
              <a:defRPr sz="1100"/>
            </a:lvl6pPr>
            <a:lvl7pPr marL="3209544" indent="0">
              <a:buNone/>
              <a:defRPr sz="1100"/>
            </a:lvl7pPr>
            <a:lvl8pPr marL="3744468" indent="0">
              <a:buNone/>
              <a:defRPr sz="1100"/>
            </a:lvl8pPr>
            <a:lvl9pPr marL="4279392" indent="0">
              <a:buNone/>
              <a:defRPr sz="11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fld id="{28C937AB-5291-48FC-9075-9F29944D13C7}" type="datetimeFigureOut">
              <a:rPr lang="zh-CN" altLang="en-US" smtClean="0"/>
              <a:pPr/>
              <a:t>2018-9-12</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78A3CECD-E187-45A6-BE7A-E277637993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576104" y="288370"/>
            <a:ext cx="10369868" cy="1200150"/>
          </a:xfrm>
          <a:prstGeom prst="rect">
            <a:avLst/>
          </a:prstGeom>
          <a:noFill/>
          <a:ln w="9525">
            <a:noFill/>
            <a:miter lim="800000"/>
            <a:headEnd/>
            <a:tailEnd/>
          </a:ln>
        </p:spPr>
        <p:txBody>
          <a:bodyPr vert="horz" wrap="square" lIns="106985" tIns="53492" rIns="106985" bIns="53492"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576104" y="1680211"/>
            <a:ext cx="10369868" cy="4752261"/>
          </a:xfrm>
          <a:prstGeom prst="rect">
            <a:avLst/>
          </a:prstGeom>
          <a:noFill/>
          <a:ln w="9525">
            <a:noFill/>
            <a:miter lim="800000"/>
            <a:headEnd/>
            <a:tailEnd/>
          </a:ln>
        </p:spPr>
        <p:txBody>
          <a:bodyPr vert="horz" wrap="square" lIns="106985" tIns="53492" rIns="106985" bIns="53492"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576104" y="6674168"/>
            <a:ext cx="2688484" cy="383381"/>
          </a:xfrm>
          <a:prstGeom prst="rect">
            <a:avLst/>
          </a:prstGeom>
        </p:spPr>
        <p:txBody>
          <a:bodyPr vert="horz" lIns="106985" tIns="53492" rIns="106985" bIns="53492" rtlCol="0" anchor="ctr"/>
          <a:lstStyle>
            <a:lvl1pPr algn="l" fontAlgn="auto">
              <a:spcBef>
                <a:spcPts val="0"/>
              </a:spcBef>
              <a:spcAft>
                <a:spcPts val="0"/>
              </a:spcAft>
              <a:defRPr sz="1400">
                <a:solidFill>
                  <a:schemeClr val="tx1">
                    <a:tint val="75000"/>
                  </a:schemeClr>
                </a:solidFill>
                <a:latin typeface="+mn-lt"/>
                <a:ea typeface="+mn-ea"/>
              </a:defRPr>
            </a:lvl1pPr>
          </a:lstStyle>
          <a:p>
            <a:fld id="{28C937AB-5291-48FC-9075-9F29944D13C7}" type="datetimeFigureOut">
              <a:rPr lang="zh-CN" altLang="en-US" smtClean="0"/>
              <a:pPr/>
              <a:t>2018-9-12</a:t>
            </a:fld>
            <a:endParaRPr lang="zh-CN" altLang="en-US"/>
          </a:p>
        </p:txBody>
      </p:sp>
      <p:sp>
        <p:nvSpPr>
          <p:cNvPr id="5" name="页脚占位符 4"/>
          <p:cNvSpPr>
            <a:spLocks noGrp="1"/>
          </p:cNvSpPr>
          <p:nvPr>
            <p:ph type="ftr" sz="quarter" idx="3"/>
          </p:nvPr>
        </p:nvSpPr>
        <p:spPr>
          <a:xfrm>
            <a:off x="3936709" y="6674168"/>
            <a:ext cx="3648657" cy="383381"/>
          </a:xfrm>
          <a:prstGeom prst="rect">
            <a:avLst/>
          </a:prstGeom>
        </p:spPr>
        <p:txBody>
          <a:bodyPr vert="horz" lIns="106985" tIns="53492" rIns="106985" bIns="53492" rtlCol="0" anchor="ctr"/>
          <a:lstStyle>
            <a:lvl1pPr algn="ctr" fontAlgn="auto">
              <a:spcBef>
                <a:spcPts val="0"/>
              </a:spcBef>
              <a:spcAft>
                <a:spcPts val="0"/>
              </a:spcAft>
              <a:defRPr sz="1400">
                <a:solidFill>
                  <a:schemeClr val="tx1">
                    <a:tint val="75000"/>
                  </a:schemeClr>
                </a:solidFill>
                <a:latin typeface="+mn-lt"/>
                <a:ea typeface="+mn-ea"/>
              </a:defRPr>
            </a:lvl1pPr>
          </a:lstStyle>
          <a:p>
            <a:endParaRPr lang="zh-CN" altLang="en-US"/>
          </a:p>
        </p:txBody>
      </p:sp>
      <p:sp>
        <p:nvSpPr>
          <p:cNvPr id="6" name="灯片编号占位符 5"/>
          <p:cNvSpPr>
            <a:spLocks noGrp="1"/>
          </p:cNvSpPr>
          <p:nvPr>
            <p:ph type="sldNum" sz="quarter" idx="4"/>
          </p:nvPr>
        </p:nvSpPr>
        <p:spPr>
          <a:xfrm>
            <a:off x="8257487" y="6674168"/>
            <a:ext cx="2688484" cy="383381"/>
          </a:xfrm>
          <a:prstGeom prst="rect">
            <a:avLst/>
          </a:prstGeom>
        </p:spPr>
        <p:txBody>
          <a:bodyPr vert="horz" lIns="106985" tIns="53492" rIns="106985" bIns="53492" rtlCol="0" anchor="ctr"/>
          <a:lstStyle>
            <a:lvl1pPr algn="r" fontAlgn="auto">
              <a:spcBef>
                <a:spcPts val="0"/>
              </a:spcBef>
              <a:spcAft>
                <a:spcPts val="0"/>
              </a:spcAft>
              <a:defRPr sz="1400">
                <a:solidFill>
                  <a:schemeClr val="tx1">
                    <a:tint val="75000"/>
                  </a:schemeClr>
                </a:solidFill>
                <a:latin typeface="+mn-lt"/>
                <a:ea typeface="+mn-ea"/>
              </a:defRPr>
            </a:lvl1pPr>
          </a:lstStyle>
          <a:p>
            <a:fld id="{78A3CECD-E187-45A6-BE7A-E277637993E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ea typeface="宋体" pitchFamily="2" charset="-122"/>
        </a:defRPr>
      </a:lvl2pPr>
      <a:lvl3pPr algn="ctr" rtl="0" eaLnBrk="1" fontAlgn="base" hangingPunct="1">
        <a:spcBef>
          <a:spcPct val="0"/>
        </a:spcBef>
        <a:spcAft>
          <a:spcPct val="0"/>
        </a:spcAft>
        <a:defRPr sz="5100">
          <a:solidFill>
            <a:schemeClr val="tx1"/>
          </a:solidFill>
          <a:latin typeface="Calibri" pitchFamily="34" charset="0"/>
          <a:ea typeface="宋体" pitchFamily="2" charset="-122"/>
        </a:defRPr>
      </a:lvl3pPr>
      <a:lvl4pPr algn="ctr" rtl="0" eaLnBrk="1" fontAlgn="base" hangingPunct="1">
        <a:spcBef>
          <a:spcPct val="0"/>
        </a:spcBef>
        <a:spcAft>
          <a:spcPct val="0"/>
        </a:spcAft>
        <a:defRPr sz="5100">
          <a:solidFill>
            <a:schemeClr val="tx1"/>
          </a:solidFill>
          <a:latin typeface="Calibri" pitchFamily="34" charset="0"/>
          <a:ea typeface="宋体" pitchFamily="2" charset="-122"/>
        </a:defRPr>
      </a:lvl4pPr>
      <a:lvl5pPr algn="ctr" rtl="0" eaLnBrk="1" fontAlgn="base" hangingPunct="1">
        <a:spcBef>
          <a:spcPct val="0"/>
        </a:spcBef>
        <a:spcAft>
          <a:spcPct val="0"/>
        </a:spcAft>
        <a:defRPr sz="5100">
          <a:solidFill>
            <a:schemeClr val="tx1"/>
          </a:solidFill>
          <a:latin typeface="Calibri" pitchFamily="34" charset="0"/>
          <a:ea typeface="宋体" pitchFamily="2" charset="-122"/>
        </a:defRPr>
      </a:lvl5pPr>
      <a:lvl6pPr marL="534924" algn="ctr" rtl="0" eaLnBrk="1" fontAlgn="base" hangingPunct="1">
        <a:spcBef>
          <a:spcPct val="0"/>
        </a:spcBef>
        <a:spcAft>
          <a:spcPct val="0"/>
        </a:spcAft>
        <a:defRPr sz="5100">
          <a:solidFill>
            <a:schemeClr val="tx1"/>
          </a:solidFill>
          <a:latin typeface="Calibri" pitchFamily="34" charset="0"/>
          <a:ea typeface="宋体" pitchFamily="2" charset="-122"/>
        </a:defRPr>
      </a:lvl6pPr>
      <a:lvl7pPr marL="1069848" algn="ctr" rtl="0" eaLnBrk="1" fontAlgn="base" hangingPunct="1">
        <a:spcBef>
          <a:spcPct val="0"/>
        </a:spcBef>
        <a:spcAft>
          <a:spcPct val="0"/>
        </a:spcAft>
        <a:defRPr sz="5100">
          <a:solidFill>
            <a:schemeClr val="tx1"/>
          </a:solidFill>
          <a:latin typeface="Calibri" pitchFamily="34" charset="0"/>
          <a:ea typeface="宋体" pitchFamily="2" charset="-122"/>
        </a:defRPr>
      </a:lvl7pPr>
      <a:lvl8pPr marL="1604772" algn="ctr" rtl="0" eaLnBrk="1" fontAlgn="base" hangingPunct="1">
        <a:spcBef>
          <a:spcPct val="0"/>
        </a:spcBef>
        <a:spcAft>
          <a:spcPct val="0"/>
        </a:spcAft>
        <a:defRPr sz="5100">
          <a:solidFill>
            <a:schemeClr val="tx1"/>
          </a:solidFill>
          <a:latin typeface="Calibri" pitchFamily="34" charset="0"/>
          <a:ea typeface="宋体" pitchFamily="2" charset="-122"/>
        </a:defRPr>
      </a:lvl8pPr>
      <a:lvl9pPr marL="2139696" algn="ctr" rtl="0" eaLnBrk="1" fontAlgn="base" hangingPunct="1">
        <a:spcBef>
          <a:spcPct val="0"/>
        </a:spcBef>
        <a:spcAft>
          <a:spcPct val="0"/>
        </a:spcAft>
        <a:defRPr sz="5100">
          <a:solidFill>
            <a:schemeClr val="tx1"/>
          </a:solidFill>
          <a:latin typeface="Calibri" pitchFamily="34" charset="0"/>
          <a:ea typeface="宋体" pitchFamily="2" charset="-122"/>
        </a:defRPr>
      </a:lvl9pPr>
    </p:titleStyle>
    <p:bodyStyle>
      <a:lvl1pPr marL="401193" indent="-401193" algn="l" rtl="0" eaLnBrk="1" fontAlgn="base" hangingPunct="1">
        <a:spcBef>
          <a:spcPct val="20000"/>
        </a:spcBef>
        <a:spcAft>
          <a:spcPct val="0"/>
        </a:spcAft>
        <a:buFont typeface="Arial" charset="0"/>
        <a:buChar char="•"/>
        <a:defRPr sz="3700" kern="1200">
          <a:solidFill>
            <a:schemeClr val="tx1"/>
          </a:solidFill>
          <a:latin typeface="+mn-lt"/>
          <a:ea typeface="+mn-ea"/>
          <a:cs typeface="+mn-cs"/>
        </a:defRPr>
      </a:lvl1pPr>
      <a:lvl2pPr marL="869252" indent="-334328" algn="l" rtl="0" eaLnBrk="1" fontAlgn="base" hangingPunct="1">
        <a:spcBef>
          <a:spcPct val="20000"/>
        </a:spcBef>
        <a:spcAft>
          <a:spcPct val="0"/>
        </a:spcAft>
        <a:buFont typeface="Arial" charset="0"/>
        <a:buChar char="–"/>
        <a:defRPr sz="3300" kern="1200">
          <a:solidFill>
            <a:schemeClr val="tx1"/>
          </a:solidFill>
          <a:latin typeface="+mn-lt"/>
          <a:ea typeface="+mn-ea"/>
          <a:cs typeface="+mn-cs"/>
        </a:defRPr>
      </a:lvl2pPr>
      <a:lvl3pPr marL="1337310" indent="-26746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3pPr>
      <a:lvl4pPr marL="1872234" indent="-267462"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407158" indent="-267462"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942082"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477006"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4011930"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546854"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zh-CN"/>
      </a:defPPr>
      <a:lvl1pPr marL="0" algn="l" defTabSz="1069848" rtl="0" eaLnBrk="1" latinLnBrk="0" hangingPunct="1">
        <a:defRPr sz="2100" kern="1200">
          <a:solidFill>
            <a:schemeClr val="tx1"/>
          </a:solidFill>
          <a:latin typeface="+mn-lt"/>
          <a:ea typeface="+mn-ea"/>
          <a:cs typeface="+mn-cs"/>
        </a:defRPr>
      </a:lvl1pPr>
      <a:lvl2pPr marL="534924" algn="l" defTabSz="1069848" rtl="0" eaLnBrk="1" latinLnBrk="0" hangingPunct="1">
        <a:defRPr sz="2100" kern="1200">
          <a:solidFill>
            <a:schemeClr val="tx1"/>
          </a:solidFill>
          <a:latin typeface="+mn-lt"/>
          <a:ea typeface="+mn-ea"/>
          <a:cs typeface="+mn-cs"/>
        </a:defRPr>
      </a:lvl2pPr>
      <a:lvl3pPr marL="1069848" algn="l" defTabSz="1069848" rtl="0" eaLnBrk="1" latinLnBrk="0" hangingPunct="1">
        <a:defRPr sz="2100" kern="1200">
          <a:solidFill>
            <a:schemeClr val="tx1"/>
          </a:solidFill>
          <a:latin typeface="+mn-lt"/>
          <a:ea typeface="+mn-ea"/>
          <a:cs typeface="+mn-cs"/>
        </a:defRPr>
      </a:lvl3pPr>
      <a:lvl4pPr marL="1604772" algn="l" defTabSz="1069848" rtl="0" eaLnBrk="1" latinLnBrk="0" hangingPunct="1">
        <a:defRPr sz="2100" kern="1200">
          <a:solidFill>
            <a:schemeClr val="tx1"/>
          </a:solidFill>
          <a:latin typeface="+mn-lt"/>
          <a:ea typeface="+mn-ea"/>
          <a:cs typeface="+mn-cs"/>
        </a:defRPr>
      </a:lvl4pPr>
      <a:lvl5pPr marL="2139696" algn="l" defTabSz="1069848" rtl="0" eaLnBrk="1" latinLnBrk="0" hangingPunct="1">
        <a:defRPr sz="2100" kern="1200">
          <a:solidFill>
            <a:schemeClr val="tx1"/>
          </a:solidFill>
          <a:latin typeface="+mn-lt"/>
          <a:ea typeface="+mn-ea"/>
          <a:cs typeface="+mn-cs"/>
        </a:defRPr>
      </a:lvl5pPr>
      <a:lvl6pPr marL="2674620" algn="l" defTabSz="1069848" rtl="0" eaLnBrk="1" latinLnBrk="0" hangingPunct="1">
        <a:defRPr sz="2100" kern="1200">
          <a:solidFill>
            <a:schemeClr val="tx1"/>
          </a:solidFill>
          <a:latin typeface="+mn-lt"/>
          <a:ea typeface="+mn-ea"/>
          <a:cs typeface="+mn-cs"/>
        </a:defRPr>
      </a:lvl6pPr>
      <a:lvl7pPr marL="3209544" algn="l" defTabSz="1069848" rtl="0" eaLnBrk="1" latinLnBrk="0" hangingPunct="1">
        <a:defRPr sz="2100" kern="1200">
          <a:solidFill>
            <a:schemeClr val="tx1"/>
          </a:solidFill>
          <a:latin typeface="+mn-lt"/>
          <a:ea typeface="+mn-ea"/>
          <a:cs typeface="+mn-cs"/>
        </a:defRPr>
      </a:lvl7pPr>
      <a:lvl8pPr marL="3744468" algn="l" defTabSz="1069848" rtl="0" eaLnBrk="1" latinLnBrk="0" hangingPunct="1">
        <a:defRPr sz="2100" kern="1200">
          <a:solidFill>
            <a:schemeClr val="tx1"/>
          </a:solidFill>
          <a:latin typeface="+mn-lt"/>
          <a:ea typeface="+mn-ea"/>
          <a:cs typeface="+mn-cs"/>
        </a:defRPr>
      </a:lvl8pPr>
      <a:lvl9pPr marL="4279392" algn="l" defTabSz="1069848"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4.png"/><Relationship Id="rId7" Type="http://schemas.openxmlformats.org/officeDocument/2006/relationships/image" Target="../media/image31.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25.jpeg"/></Relationships>
</file>

<file path=ppt/slides/_rels/slide11.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14.jpeg"/><Relationship Id="rId7" Type="http://schemas.openxmlformats.org/officeDocument/2006/relationships/image" Target="../media/image33.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6.png"/><Relationship Id="rId4" Type="http://schemas.openxmlformats.org/officeDocument/2006/relationships/image" Target="../media/image15.jpeg"/><Relationship Id="rId9"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6.jpeg"/><Relationship Id="rId7"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4.png"/><Relationship Id="rId9" Type="http://schemas.openxmlformats.org/officeDocument/2006/relationships/image" Target="../media/image25.jpeg"/></Relationships>
</file>

<file path=ppt/slides/_rels/slide14.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4.png"/><Relationship Id="rId7" Type="http://schemas.openxmlformats.org/officeDocument/2006/relationships/image" Target="../media/image38.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jpeg"/><Relationship Id="rId10" Type="http://schemas.openxmlformats.org/officeDocument/2006/relationships/image" Target="../media/image40.jpeg"/><Relationship Id="rId4" Type="http://schemas.openxmlformats.org/officeDocument/2006/relationships/image" Target="../media/image14.jpeg"/><Relationship Id="rId9" Type="http://schemas.openxmlformats.org/officeDocument/2006/relationships/image" Target="../media/image25.jpeg"/></Relationships>
</file>

<file path=ppt/slides/_rels/slide15.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4.png"/><Relationship Id="rId7"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42.jpeg"/></Relationships>
</file>

<file path=ppt/slides/_rels/slide16.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43.jpeg"/><Relationship Id="rId7"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46.png"/><Relationship Id="rId5" Type="http://schemas.openxmlformats.org/officeDocument/2006/relationships/image" Target="../media/image15.jpeg"/><Relationship Id="rId10" Type="http://schemas.openxmlformats.org/officeDocument/2006/relationships/image" Target="../media/image4.png"/><Relationship Id="rId4" Type="http://schemas.openxmlformats.org/officeDocument/2006/relationships/image" Target="../media/image14.jpeg"/><Relationship Id="rId9" Type="http://schemas.openxmlformats.org/officeDocument/2006/relationships/image" Target="../media/image45.jpeg"/></Relationships>
</file>

<file path=ppt/slides/_rels/slide17.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4.png"/><Relationship Id="rId7"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47.jpeg"/><Relationship Id="rId9" Type="http://schemas.openxmlformats.org/officeDocument/2006/relationships/image" Target="../media/image48.jpeg"/></Relationships>
</file>

<file path=ppt/slides/_rels/slide1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5.jpeg"/><Relationship Id="rId12" Type="http://schemas.openxmlformats.org/officeDocument/2006/relationships/image" Target="../media/image5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4.jpeg"/><Relationship Id="rId11" Type="http://schemas.openxmlformats.org/officeDocument/2006/relationships/image" Target="../media/image52.png"/><Relationship Id="rId5" Type="http://schemas.openxmlformats.org/officeDocument/2006/relationships/image" Target="../media/image50.png"/><Relationship Id="rId10" Type="http://schemas.openxmlformats.org/officeDocument/2006/relationships/image" Target="../media/image51.png"/><Relationship Id="rId4" Type="http://schemas.openxmlformats.org/officeDocument/2006/relationships/image" Target="../media/image49.png"/><Relationship Id="rId9" Type="http://schemas.openxmlformats.org/officeDocument/2006/relationships/image" Target="../media/image25.jpeg"/></Relationships>
</file>

<file path=ppt/slides/_rels/slide19.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png"/><Relationship Id="rId7"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jpeg"/><Relationship Id="rId10" Type="http://schemas.openxmlformats.org/officeDocument/2006/relationships/image" Target="../media/image53.png"/><Relationship Id="rId4" Type="http://schemas.openxmlformats.org/officeDocument/2006/relationships/image" Target="../media/image14.jpeg"/><Relationship Id="rId9" Type="http://schemas.openxmlformats.org/officeDocument/2006/relationships/image" Target="../media/image55.jpeg"/></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2.jpe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jpeg"/><Relationship Id="rId11" Type="http://schemas.openxmlformats.org/officeDocument/2006/relationships/image" Target="../media/image11.jpe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3.png"/><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4.png"/><Relationship Id="rId7"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4.png"/><Relationship Id="rId7"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jpeg"/><Relationship Id="rId10" Type="http://schemas.openxmlformats.org/officeDocument/2006/relationships/image" Target="../media/image53.png"/><Relationship Id="rId4" Type="http://schemas.openxmlformats.org/officeDocument/2006/relationships/image" Target="../media/image14.jpeg"/><Relationship Id="rId9" Type="http://schemas.openxmlformats.org/officeDocument/2006/relationships/image" Target="../media/image58.png"/></Relationships>
</file>

<file path=ppt/slides/_rels/slide22.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4.png"/><Relationship Id="rId7"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60.jpeg"/></Relationships>
</file>

<file path=ppt/slides/_rels/slide23.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4.png"/><Relationship Id="rId7"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61.jpeg"/><Relationship Id="rId9" Type="http://schemas.openxmlformats.org/officeDocument/2006/relationships/image" Target="../media/image62.jpeg"/></Relationships>
</file>

<file path=ppt/slides/_rels/slide2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61.jpeg"/><Relationship Id="rId7"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65.jpeg"/><Relationship Id="rId5" Type="http://schemas.openxmlformats.org/officeDocument/2006/relationships/image" Target="../media/image15.jpeg"/><Relationship Id="rId10" Type="http://schemas.openxmlformats.org/officeDocument/2006/relationships/image" Target="../media/image64.jpeg"/><Relationship Id="rId4" Type="http://schemas.openxmlformats.org/officeDocument/2006/relationships/image" Target="../media/image14.jpeg"/><Relationship Id="rId9" Type="http://schemas.openxmlformats.org/officeDocument/2006/relationships/image" Target="../media/image63.jpeg"/></Relationships>
</file>

<file path=ppt/slides/_rels/slide25.xml.rels><?xml version="1.0" encoding="UTF-8" standalone="yes"?>
<Relationships xmlns="http://schemas.openxmlformats.org/package/2006/relationships"><Relationship Id="rId3" Type="http://schemas.openxmlformats.org/officeDocument/2006/relationships/image" Target="../media/image66.jpeg"/><Relationship Id="rId7" Type="http://schemas.openxmlformats.org/officeDocument/2006/relationships/image" Target="../media/image25.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slide" Target="slide13.xml"/><Relationship Id="rId18" Type="http://schemas.openxmlformats.org/officeDocument/2006/relationships/slide" Target="slide20.xml"/><Relationship Id="rId3" Type="http://schemas.openxmlformats.org/officeDocument/2006/relationships/image" Target="../media/image12.jpeg"/><Relationship Id="rId21" Type="http://schemas.openxmlformats.org/officeDocument/2006/relationships/slide" Target="slide23.xml"/><Relationship Id="rId7" Type="http://schemas.openxmlformats.org/officeDocument/2006/relationships/image" Target="../media/image16.png"/><Relationship Id="rId12" Type="http://schemas.openxmlformats.org/officeDocument/2006/relationships/slide" Target="slide8.xml"/><Relationship Id="rId17" Type="http://schemas.openxmlformats.org/officeDocument/2006/relationships/slide" Target="slide9.xml"/><Relationship Id="rId2" Type="http://schemas.openxmlformats.org/officeDocument/2006/relationships/notesSlide" Target="../notesSlides/notesSlide3.xml"/><Relationship Id="rId16" Type="http://schemas.openxmlformats.org/officeDocument/2006/relationships/slide" Target="slide17.xml"/><Relationship Id="rId20" Type="http://schemas.openxmlformats.org/officeDocument/2006/relationships/slide" Target="slide22.xml"/><Relationship Id="rId1" Type="http://schemas.openxmlformats.org/officeDocument/2006/relationships/slideLayout" Target="../slideLayouts/slideLayout1.xml"/><Relationship Id="rId6" Type="http://schemas.openxmlformats.org/officeDocument/2006/relationships/image" Target="../media/image15.jpeg"/><Relationship Id="rId11" Type="http://schemas.openxmlformats.org/officeDocument/2006/relationships/slide" Target="slide7.xml"/><Relationship Id="rId5" Type="http://schemas.openxmlformats.org/officeDocument/2006/relationships/image" Target="../media/image14.jpeg"/><Relationship Id="rId15" Type="http://schemas.openxmlformats.org/officeDocument/2006/relationships/slide" Target="slide16.xml"/><Relationship Id="rId23" Type="http://schemas.openxmlformats.org/officeDocument/2006/relationships/slide" Target="slide19.xml"/><Relationship Id="rId10" Type="http://schemas.openxmlformats.org/officeDocument/2006/relationships/slide" Target="slide6.xml"/><Relationship Id="rId19" Type="http://schemas.openxmlformats.org/officeDocument/2006/relationships/slide" Target="slide21.xml"/><Relationship Id="rId4" Type="http://schemas.openxmlformats.org/officeDocument/2006/relationships/image" Target="../media/image13.jpeg"/><Relationship Id="rId9" Type="http://schemas.openxmlformats.org/officeDocument/2006/relationships/slide" Target="slide1.xml"/><Relationship Id="rId14" Type="http://schemas.openxmlformats.org/officeDocument/2006/relationships/slide" Target="slide15.xml"/><Relationship Id="rId22" Type="http://schemas.openxmlformats.org/officeDocument/2006/relationships/slide" Target="slide18.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4.pn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10" Type="http://schemas.openxmlformats.org/officeDocument/2006/relationships/image" Target="../media/image25.jpeg"/><Relationship Id="rId4" Type="http://schemas.openxmlformats.org/officeDocument/2006/relationships/image" Target="../media/image22.jpeg"/><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4.png"/><Relationship Id="rId7"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5.jpeg"/><Relationship Id="rId5" Type="http://schemas.openxmlformats.org/officeDocument/2006/relationships/image" Target="../media/image15.jpeg"/><Relationship Id="rId10" Type="http://schemas.openxmlformats.org/officeDocument/2006/relationships/image" Target="../media/image29.jpeg"/><Relationship Id="rId4" Type="http://schemas.openxmlformats.org/officeDocument/2006/relationships/image" Target="../media/image14.jpeg"/><Relationship Id="rId9" Type="http://schemas.openxmlformats.org/officeDocument/2006/relationships/image" Target="../media/image28.jpeg"/></Relationships>
</file>

<file path=ppt/slides/_rels/slide8.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4.png"/><Relationship Id="rId7" Type="http://schemas.openxmlformats.org/officeDocument/2006/relationships/image" Target="../media/image29.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4.png"/><Relationship Id="rId7" Type="http://schemas.openxmlformats.org/officeDocument/2006/relationships/image" Target="../media/image30.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3" cstate="print">
            <a:extLst>
              <a:ext uri="{28A0092B-C50C-407E-A947-70E740481C1C}">
                <a14:useLocalDpi xmlns:a14="http://schemas.microsoft.com/office/drawing/2010/main" xmlns="" val="0"/>
              </a:ext>
            </a:extLst>
          </a:blip>
          <a:srcRect l="2243" t="2241" r="1691" b="1558"/>
          <a:stretch/>
        </p:blipFill>
        <p:spPr>
          <a:xfrm>
            <a:off x="-1" y="0"/>
            <a:ext cx="11522075" cy="7200900"/>
          </a:xfrm>
          <a:prstGeom prst="rect">
            <a:avLst/>
          </a:prstGeom>
        </p:spPr>
      </p:pic>
      <p:pic>
        <p:nvPicPr>
          <p:cNvPr id="33" name="图片 32" descr="QQ截图20180117155013.png"/>
          <p:cNvPicPr>
            <a:picLocks noChangeAspect="1"/>
          </p:cNvPicPr>
          <p:nvPr/>
        </p:nvPicPr>
        <p:blipFill>
          <a:blip r:embed="rId4" cstate="print">
            <a:clrChange>
              <a:clrFrom>
                <a:srgbClr val="FFFFFF"/>
              </a:clrFrom>
              <a:clrTo>
                <a:srgbClr val="FFFFFF">
                  <a:alpha val="0"/>
                </a:srgbClr>
              </a:clrTo>
            </a:clrChange>
          </a:blip>
          <a:stretch>
            <a:fillRect/>
          </a:stretch>
        </p:blipFill>
        <p:spPr>
          <a:xfrm>
            <a:off x="-25441" y="0"/>
            <a:ext cx="4382483" cy="7200900"/>
          </a:xfrm>
          <a:prstGeom prst="rect">
            <a:avLst/>
          </a:prstGeom>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55" name="图片 54"/>
          <p:cNvPicPr>
            <a:picLocks noChangeAspect="1"/>
          </p:cNvPicPr>
          <p:nvPr/>
        </p:nvPicPr>
        <p:blipFill rotWithShape="1">
          <a:blip r:embed="rId5" cstate="print">
            <a:extLst>
              <a:ext uri="{28A0092B-C50C-407E-A947-70E740481C1C}">
                <a14:useLocalDpi xmlns="" xmlns:a14="http://schemas.microsoft.com/office/drawing/2010/main" val="0"/>
              </a:ext>
            </a:extLst>
          </a:blip>
          <a:srcRect l="24814" r="13974" b="25049"/>
          <a:stretch/>
        </p:blipFill>
        <p:spPr>
          <a:xfrm>
            <a:off x="903253" y="1314433"/>
            <a:ext cx="9787006" cy="4214843"/>
          </a:xfrm>
          <a:prstGeom prst="roundRect">
            <a:avLst>
              <a:gd name="adj" fmla="val 5977"/>
            </a:avLst>
          </a:prstGeom>
          <a:ln>
            <a:solidFill>
              <a:schemeClr val="bg2">
                <a:lumMod val="50000"/>
              </a:schemeClr>
            </a:solidFill>
          </a:ln>
          <a:effectLst>
            <a:outerShdw blurRad="292100" dist="139700" dir="2700000" algn="tl" rotWithShape="0">
              <a:srgbClr val="333333">
                <a:alpha val="65000"/>
              </a:srgbClr>
            </a:outerShdw>
          </a:effectLst>
        </p:spPr>
      </p:pic>
      <p:sp>
        <p:nvSpPr>
          <p:cNvPr id="23" name="矩形 22"/>
          <p:cNvSpPr/>
          <p:nvPr/>
        </p:nvSpPr>
        <p:spPr>
          <a:xfrm>
            <a:off x="1546195" y="1910784"/>
            <a:ext cx="8643998" cy="3046988"/>
          </a:xfrm>
          <a:prstGeom prst="rect">
            <a:avLst/>
          </a:prstGeom>
        </p:spPr>
        <p:txBody>
          <a:bodyPr wrap="square">
            <a:spAutoFit/>
          </a:bodyPr>
          <a:lstStyle/>
          <a:p>
            <a:r>
              <a:rPr lang="zh-CN" altLang="en-US" sz="3200" dirty="0" smtClean="0">
                <a:latin typeface="华文隶书" pitchFamily="2" charset="-122"/>
                <a:ea typeface="华文隶书" pitchFamily="2" charset="-122"/>
              </a:rPr>
              <a:t>         古代史上，日本在亚洲拜认了</a:t>
            </a:r>
            <a:r>
              <a:rPr lang="zh-CN" altLang="en-US" sz="3200" dirty="0" smtClean="0">
                <a:solidFill>
                  <a:srgbClr val="C00000"/>
                </a:solidFill>
                <a:latin typeface="华文隶书" pitchFamily="2" charset="-122"/>
                <a:ea typeface="华文隶书" pitchFamily="2" charset="-122"/>
              </a:rPr>
              <a:t>第一位老师</a:t>
            </a:r>
            <a:r>
              <a:rPr lang="zh-CN" altLang="en-US" sz="3200" dirty="0" smtClean="0">
                <a:latin typeface="华文隶书" pitchFamily="2" charset="-122"/>
                <a:ea typeface="华文隶书" pitchFamily="2" charset="-122"/>
              </a:rPr>
              <a:t>，向老师学习。但明治维新后不久，日本就对他的</a:t>
            </a:r>
            <a:r>
              <a:rPr lang="zh-CN" altLang="en-US" sz="3200" dirty="0" smtClean="0">
                <a:solidFill>
                  <a:srgbClr val="C00000"/>
                </a:solidFill>
                <a:latin typeface="华文隶书" pitchFamily="2" charset="-122"/>
                <a:ea typeface="华文隶书" pitchFamily="2" charset="-122"/>
              </a:rPr>
              <a:t>第一位老师发动战争</a:t>
            </a:r>
            <a:r>
              <a:rPr lang="zh-CN" altLang="en-US" sz="3200" dirty="0" smtClean="0">
                <a:latin typeface="华文隶书" pitchFamily="2" charset="-122"/>
                <a:ea typeface="华文隶书" pitchFamily="2" charset="-122"/>
              </a:rPr>
              <a:t>，逼老师签订不平等条约，收钱占地。</a:t>
            </a:r>
            <a:r>
              <a:rPr lang="en-US" altLang="zh-CN" sz="3200" dirty="0" smtClean="0">
                <a:latin typeface="华文隶书" pitchFamily="2" charset="-122"/>
                <a:ea typeface="华文隶书" pitchFamily="2" charset="-122"/>
              </a:rPr>
              <a:t>20</a:t>
            </a:r>
            <a:r>
              <a:rPr lang="zh-CN" altLang="en-US" sz="3200" dirty="0" smtClean="0">
                <a:latin typeface="华文隶书" pitchFamily="2" charset="-122"/>
                <a:ea typeface="华文隶书" pitchFamily="2" charset="-122"/>
              </a:rPr>
              <a:t>世纪</a:t>
            </a:r>
            <a:r>
              <a:rPr lang="en-US" altLang="zh-CN" sz="3200" dirty="0" smtClean="0">
                <a:latin typeface="华文隶书" pitchFamily="2" charset="-122"/>
                <a:ea typeface="华文隶书" pitchFamily="2" charset="-122"/>
              </a:rPr>
              <a:t>30</a:t>
            </a:r>
            <a:r>
              <a:rPr lang="zh-CN" altLang="en-US" sz="3200" dirty="0" smtClean="0">
                <a:latin typeface="华文隶书" pitchFamily="2" charset="-122"/>
                <a:ea typeface="华文隶书" pitchFamily="2" charset="-122"/>
              </a:rPr>
              <a:t>年代，他</a:t>
            </a:r>
            <a:r>
              <a:rPr lang="zh-CN" altLang="en-US" sz="3200" dirty="0" smtClean="0">
                <a:solidFill>
                  <a:srgbClr val="C00000"/>
                </a:solidFill>
                <a:latin typeface="华文隶书" pitchFamily="2" charset="-122"/>
                <a:ea typeface="华文隶书" pitchFamily="2" charset="-122"/>
              </a:rPr>
              <a:t>再一次向他的第一位老师发动战争</a:t>
            </a:r>
            <a:r>
              <a:rPr lang="zh-CN" altLang="en-US" sz="3200" dirty="0" smtClean="0">
                <a:latin typeface="华文隶书" pitchFamily="2" charset="-122"/>
                <a:ea typeface="华文隶书" pitchFamily="2" charset="-122"/>
              </a:rPr>
              <a:t>。</a:t>
            </a:r>
            <a:endParaRPr lang="en-US" altLang="zh-CN" sz="3200" dirty="0" smtClean="0">
              <a:latin typeface="华文隶书" pitchFamily="2" charset="-122"/>
              <a:ea typeface="华文隶书" pitchFamily="2" charset="-122"/>
            </a:endParaRPr>
          </a:p>
          <a:p>
            <a:r>
              <a:rPr lang="en-US" altLang="zh-CN" sz="3200" dirty="0" smtClean="0">
                <a:latin typeface="华文隶书" pitchFamily="2" charset="-122"/>
                <a:ea typeface="华文隶书" pitchFamily="2" charset="-122"/>
              </a:rPr>
              <a:t>                              ——</a:t>
            </a:r>
            <a:r>
              <a:rPr lang="zh-CN" altLang="en-US" sz="3200" dirty="0" smtClean="0">
                <a:latin typeface="华文隶书" pitchFamily="2" charset="-122"/>
                <a:ea typeface="华文隶书" pitchFamily="2" charset="-122"/>
              </a:rPr>
              <a:t>摘编陈冰</a:t>
            </a:r>
            <a:r>
              <a:rPr lang="en-US" altLang="zh-CN" sz="3200" dirty="0" smtClean="0">
                <a:latin typeface="华文隶书" pitchFamily="2" charset="-122"/>
                <a:ea typeface="华文隶书" pitchFamily="2" charset="-122"/>
              </a:rPr>
              <a:t>《</a:t>
            </a:r>
            <a:r>
              <a:rPr lang="zh-CN" altLang="en-US" sz="3200" dirty="0" smtClean="0">
                <a:latin typeface="华文隶书" pitchFamily="2" charset="-122"/>
                <a:ea typeface="华文隶书" pitchFamily="2" charset="-122"/>
              </a:rPr>
              <a:t>作坊里的日本</a:t>
            </a:r>
            <a:r>
              <a:rPr lang="en-US" altLang="zh-CN" sz="3200" dirty="0" smtClean="0">
                <a:latin typeface="华文隶书" pitchFamily="2" charset="-122"/>
                <a:ea typeface="华文隶书" pitchFamily="2" charset="-122"/>
              </a:rPr>
              <a:t>》</a:t>
            </a:r>
            <a:endParaRPr lang="zh-CN" altLang="en-US" sz="3200" dirty="0">
              <a:latin typeface="华文隶书" pitchFamily="2" charset="-122"/>
              <a:ea typeface="华文隶书" pitchFamily="2" charset="-122"/>
            </a:endParaRPr>
          </a:p>
        </p:txBody>
      </p:sp>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dissolve">
                                      <p:cBhvr>
                                        <p:cTn id="7" dur="500"/>
                                        <p:tgtEl>
                                          <p:spTgt spid="5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4332277" y="1242996"/>
            <a:ext cx="7072362" cy="5786478"/>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sp>
        <p:nvSpPr>
          <p:cNvPr id="79" name="圆角矩形 78"/>
          <p:cNvSpPr/>
          <p:nvPr/>
        </p:nvSpPr>
        <p:spPr>
          <a:xfrm>
            <a:off x="117435" y="957244"/>
            <a:ext cx="2714644" cy="571504"/>
          </a:xfrm>
          <a:prstGeom prst="roundRect">
            <a:avLst/>
          </a:prstGeom>
          <a:noFill/>
          <a:ln w="57150">
            <a:solidFill>
              <a:srgbClr val="6633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897982" y="943973"/>
            <a:ext cx="1826141" cy="584775"/>
          </a:xfrm>
          <a:prstGeom prst="rect">
            <a:avLst/>
          </a:prstGeom>
        </p:spPr>
        <p:txBody>
          <a:bodyPr wrap="none">
            <a:spAutoFit/>
          </a:bodyPr>
          <a:lstStyle/>
          <a:p>
            <a:r>
              <a:rPr lang="zh-CN" altLang="en-US" sz="3200" dirty="0" smtClean="0">
                <a:effectLst>
                  <a:outerShdw blurRad="38100" dist="38100" dir="2700000" algn="tl">
                    <a:srgbClr val="000000">
                      <a:alpha val="43137"/>
                    </a:srgbClr>
                  </a:outerShdw>
                </a:effectLst>
                <a:latin typeface="华文隶书" pitchFamily="2" charset="-122"/>
                <a:ea typeface="华文隶书" pitchFamily="2" charset="-122"/>
              </a:rPr>
              <a:t>社会结构</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48" name="图片 47"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0" name="图片 49"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1" name="图片 50"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2" name="矩形 51"/>
          <p:cNvSpPr/>
          <p:nvPr/>
        </p:nvSpPr>
        <p:spPr>
          <a:xfrm>
            <a:off x="0" y="0"/>
            <a:ext cx="10776937" cy="704850"/>
          </a:xfrm>
          <a:prstGeom prst="rect">
            <a:avLst/>
          </a:prstGeom>
          <a:blipFill>
            <a:blip r:embed="rId6"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55" name="直角三角形 5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56" name="矩形 55"/>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57" name="直接连接符 56"/>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8"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3" name="组合 66"/>
          <p:cNvGrpSpPr/>
          <p:nvPr/>
        </p:nvGrpSpPr>
        <p:grpSpPr>
          <a:xfrm flipH="1">
            <a:off x="8776673" y="-12408"/>
            <a:ext cx="2750820" cy="740098"/>
            <a:chOff x="0" y="-2"/>
            <a:chExt cx="1377891" cy="634701"/>
          </a:xfrm>
          <a:solidFill>
            <a:schemeClr val="bg2">
              <a:lumMod val="90000"/>
            </a:schemeClr>
          </a:solidFill>
        </p:grpSpPr>
        <p:sp>
          <p:nvSpPr>
            <p:cNvPr id="60" name="直角三角形 59"/>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74" name="矩形 7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76" name="图片 75"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77"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78"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4" name="TextBox 23"/>
          <p:cNvSpPr txBox="1"/>
          <p:nvPr/>
        </p:nvSpPr>
        <p:spPr>
          <a:xfrm>
            <a:off x="188873" y="1877464"/>
            <a:ext cx="4214841" cy="5509200"/>
          </a:xfrm>
          <a:prstGeom prst="rect">
            <a:avLst/>
          </a:prstGeom>
          <a:noFill/>
        </p:spPr>
        <p:txBody>
          <a:bodyPr wrap="square" rtlCol="0">
            <a:spAutoFit/>
          </a:bodyPr>
          <a:lstStyle/>
          <a:p>
            <a:r>
              <a:rPr lang="zh-CN" altLang="en-US" sz="3200" dirty="0" smtClean="0">
                <a:latin typeface="华文新魏" pitchFamily="2" charset="-122"/>
                <a:ea typeface="华文新魏" pitchFamily="2" charset="-122"/>
              </a:rPr>
              <a:t>②王室和贵族各有自己的</a:t>
            </a:r>
            <a:r>
              <a:rPr lang="zh-CN" altLang="en-US" sz="3200" dirty="0" smtClean="0">
                <a:solidFill>
                  <a:srgbClr val="C00000"/>
                </a:solidFill>
                <a:latin typeface="华文新魏" pitchFamily="2" charset="-122"/>
                <a:ea typeface="华文新魏" pitchFamily="2" charset="-122"/>
              </a:rPr>
              <a:t>私有领地</a:t>
            </a:r>
            <a:r>
              <a:rPr lang="zh-CN" altLang="en-US" sz="3200" dirty="0" smtClean="0">
                <a:latin typeface="华文新魏" pitchFamily="2" charset="-122"/>
                <a:ea typeface="华文新魏" pitchFamily="2" charset="-122"/>
              </a:rPr>
              <a:t>。领地上的居民以</a:t>
            </a:r>
            <a:r>
              <a:rPr lang="en-US" sz="3200" dirty="0" smtClean="0">
                <a:latin typeface="华文新魏" pitchFamily="2" charset="-122"/>
                <a:ea typeface="华文新魏" pitchFamily="2" charset="-122"/>
              </a:rPr>
              <a:t>“</a:t>
            </a:r>
            <a:r>
              <a:rPr lang="zh-CN" altLang="en-US" sz="3200" dirty="0" smtClean="0">
                <a:solidFill>
                  <a:srgbClr val="C00000"/>
                </a:solidFill>
                <a:latin typeface="华文新魏" pitchFamily="2" charset="-122"/>
                <a:ea typeface="华文新魏" pitchFamily="2" charset="-122"/>
              </a:rPr>
              <a:t>部</a:t>
            </a:r>
            <a:r>
              <a:rPr lang="en-US" sz="3200" dirty="0" smtClean="0">
                <a:latin typeface="华文新魏" pitchFamily="2" charset="-122"/>
                <a:ea typeface="华文新魏" pitchFamily="2" charset="-122"/>
              </a:rPr>
              <a:t>”</a:t>
            </a:r>
            <a:r>
              <a:rPr lang="zh-CN" altLang="en-US" sz="3200" dirty="0" smtClean="0">
                <a:latin typeface="华文新魏" pitchFamily="2" charset="-122"/>
                <a:ea typeface="华文新魏" pitchFamily="2" charset="-122"/>
              </a:rPr>
              <a:t>的形式组织生产，从事农业的称为</a:t>
            </a:r>
            <a:r>
              <a:rPr lang="en-US" sz="3200" dirty="0" smtClean="0">
                <a:latin typeface="华文新魏" pitchFamily="2" charset="-122"/>
                <a:ea typeface="华文新魏" pitchFamily="2" charset="-122"/>
              </a:rPr>
              <a:t>“</a:t>
            </a:r>
            <a:r>
              <a:rPr lang="zh-CN" altLang="en-US" sz="3200" dirty="0" smtClean="0">
                <a:latin typeface="华文新魏" pitchFamily="2" charset="-122"/>
                <a:ea typeface="华文新魏" pitchFamily="2" charset="-122"/>
              </a:rPr>
              <a:t>田部</a:t>
            </a:r>
            <a:r>
              <a:rPr lang="en-US" sz="3200" dirty="0" smtClean="0">
                <a:latin typeface="华文新魏" pitchFamily="2" charset="-122"/>
                <a:ea typeface="华文新魏" pitchFamily="2" charset="-122"/>
              </a:rPr>
              <a:t>”</a:t>
            </a:r>
            <a:r>
              <a:rPr lang="zh-CN" altLang="en-US" sz="3200" dirty="0" smtClean="0">
                <a:latin typeface="华文新魏" pitchFamily="2" charset="-122"/>
                <a:ea typeface="华文新魏" pitchFamily="2" charset="-122"/>
              </a:rPr>
              <a:t>，从事海洋捕捞的称为</a:t>
            </a:r>
            <a:r>
              <a:rPr lang="en-US" sz="3200" dirty="0" smtClean="0">
                <a:latin typeface="华文新魏" pitchFamily="2" charset="-122"/>
                <a:ea typeface="华文新魏" pitchFamily="2" charset="-122"/>
              </a:rPr>
              <a:t>“</a:t>
            </a:r>
            <a:r>
              <a:rPr lang="zh-CN" altLang="en-US" sz="3200" dirty="0" smtClean="0">
                <a:latin typeface="华文新魏" pitchFamily="2" charset="-122"/>
                <a:ea typeface="华文新魏" pitchFamily="2" charset="-122"/>
              </a:rPr>
              <a:t>海部</a:t>
            </a:r>
            <a:r>
              <a:rPr lang="en-US" sz="3200" dirty="0" smtClean="0">
                <a:latin typeface="华文新魏" pitchFamily="2" charset="-122"/>
                <a:ea typeface="华文新魏" pitchFamily="2" charset="-122"/>
              </a:rPr>
              <a:t>”</a:t>
            </a:r>
            <a:r>
              <a:rPr lang="zh-CN" altLang="en-US" sz="3200" dirty="0" smtClean="0">
                <a:latin typeface="华文新魏" pitchFamily="2" charset="-122"/>
                <a:ea typeface="华文新魏" pitchFamily="2" charset="-122"/>
              </a:rPr>
              <a:t>等等。来自中国、朝鲜的移民也依其特长分别被编入锦织部、锻治部等。</a:t>
            </a:r>
          </a:p>
          <a:p>
            <a:endParaRPr lang="zh-CN" altLang="en-US" sz="3200" dirty="0">
              <a:latin typeface="华文新魏" pitchFamily="2" charset="-122"/>
              <a:ea typeface="华文新魏" pitchFamily="2" charset="-122"/>
            </a:endParaRPr>
          </a:p>
        </p:txBody>
      </p:sp>
      <p:pic>
        <p:nvPicPr>
          <p:cNvPr id="27" name="图片 26" descr="1-1G20H10359424.jpg"/>
          <p:cNvPicPr>
            <a:picLocks noChangeAspect="1"/>
          </p:cNvPicPr>
          <p:nvPr/>
        </p:nvPicPr>
        <p:blipFill>
          <a:blip r:embed="rId7" cstate="print"/>
          <a:stretch>
            <a:fillRect/>
          </a:stretch>
        </p:blipFill>
        <p:spPr>
          <a:xfrm>
            <a:off x="4475153" y="2028814"/>
            <a:ext cx="3631304" cy="2532834"/>
          </a:xfrm>
          <a:prstGeom prst="rect">
            <a:avLst/>
          </a:prstGeom>
        </p:spPr>
      </p:pic>
      <p:sp>
        <p:nvSpPr>
          <p:cNvPr id="28" name="矩形 27"/>
          <p:cNvSpPr/>
          <p:nvPr/>
        </p:nvSpPr>
        <p:spPr>
          <a:xfrm>
            <a:off x="8118491" y="1992951"/>
            <a:ext cx="3260708" cy="4893647"/>
          </a:xfrm>
          <a:prstGeom prst="rect">
            <a:avLst/>
          </a:prstGeom>
        </p:spPr>
        <p:txBody>
          <a:bodyPr wrap="square">
            <a:spAutoFit/>
          </a:bodyPr>
          <a:lstStyle/>
          <a:p>
            <a:r>
              <a:rPr lang="zh-CN" altLang="en-US" sz="2400" dirty="0" smtClean="0">
                <a:latin typeface="华文新魏" pitchFamily="2" charset="-122"/>
                <a:ea typeface="华文新魏" pitchFamily="2" charset="-122"/>
              </a:rPr>
              <a:t>王室和贵族私领地上的居民按分工分别编成不同的部，包括负弓矢以充警卫的韧负部</a:t>
            </a:r>
            <a:r>
              <a:rPr lang="en-US" sz="2400" dirty="0" smtClean="0">
                <a:latin typeface="华文新魏" pitchFamily="2" charset="-122"/>
                <a:ea typeface="华文新魏" pitchFamily="2" charset="-122"/>
              </a:rPr>
              <a:t>;</a:t>
            </a:r>
            <a:r>
              <a:rPr lang="zh-CN" altLang="en-US" sz="2400" dirty="0" smtClean="0">
                <a:latin typeface="华文新魏" pitchFamily="2" charset="-122"/>
                <a:ea typeface="华文新魏" pitchFamily="2" charset="-122"/>
              </a:rPr>
              <a:t>提供陶制品的土师部、陶部</a:t>
            </a:r>
            <a:r>
              <a:rPr lang="en-US" sz="2400" dirty="0" smtClean="0">
                <a:latin typeface="华文新魏" pitchFamily="2" charset="-122"/>
                <a:ea typeface="华文新魏" pitchFamily="2" charset="-122"/>
              </a:rPr>
              <a:t>;</a:t>
            </a:r>
            <a:r>
              <a:rPr lang="zh-CN" altLang="en-US" sz="2400" dirty="0" smtClean="0">
                <a:latin typeface="华文新魏" pitchFamily="2" charset="-122"/>
                <a:ea typeface="华文新魏" pitchFamily="2" charset="-122"/>
              </a:rPr>
              <a:t>充任宫廷杂务的膳部、豚养部、马饲部、锻冶部、弓削部</a:t>
            </a:r>
            <a:r>
              <a:rPr lang="en-US" sz="2400" dirty="0" smtClean="0">
                <a:latin typeface="华文新魏" pitchFamily="2" charset="-122"/>
                <a:ea typeface="华文新魏" pitchFamily="2" charset="-122"/>
              </a:rPr>
              <a:t>;</a:t>
            </a:r>
            <a:r>
              <a:rPr lang="zh-CN" altLang="en-US" sz="2400" dirty="0" smtClean="0">
                <a:latin typeface="华文新魏" pitchFamily="2" charset="-122"/>
                <a:ea typeface="华文新魏" pitchFamily="2" charset="-122"/>
              </a:rPr>
              <a:t>地方上提供水产的海部、看守山林的山部；在屯仓、田庄中耕作的田部、部曲；由外来侨民中的有知识者编成的史部、藏部等。</a:t>
            </a:r>
            <a:endParaRPr lang="zh-CN" altLang="en-US" sz="2400" dirty="0">
              <a:latin typeface="华文新魏" pitchFamily="2" charset="-122"/>
              <a:ea typeface="华文新魏" pitchFamily="2" charset="-122"/>
            </a:endParaRPr>
          </a:p>
        </p:txBody>
      </p:sp>
      <p:pic>
        <p:nvPicPr>
          <p:cNvPr id="29" name="图片 28" descr="20170811115923321.jpg"/>
          <p:cNvPicPr>
            <a:picLocks noChangeAspect="1"/>
          </p:cNvPicPr>
          <p:nvPr/>
        </p:nvPicPr>
        <p:blipFill>
          <a:blip r:embed="rId8" cstate="print"/>
          <a:stretch>
            <a:fillRect/>
          </a:stretch>
        </p:blipFill>
        <p:spPr>
          <a:xfrm>
            <a:off x="4475153" y="4743458"/>
            <a:ext cx="3643338" cy="1923682"/>
          </a:xfrm>
          <a:prstGeom prst="rect">
            <a:avLst/>
          </a:prstGeom>
        </p:spPr>
      </p:pic>
      <p:pic>
        <p:nvPicPr>
          <p:cNvPr id="31" name="图片 30" descr="t01c6351d7ca97db20a.jpg"/>
          <p:cNvPicPr>
            <a:picLocks noChangeAspect="1"/>
          </p:cNvPicPr>
          <p:nvPr/>
        </p:nvPicPr>
        <p:blipFill>
          <a:blip r:embed="rId9" cstate="print">
            <a:clrChange>
              <a:clrFrom>
                <a:srgbClr val="F6F6F6"/>
              </a:clrFrom>
              <a:clrTo>
                <a:srgbClr val="F6F6F6">
                  <a:alpha val="0"/>
                </a:srgbClr>
              </a:clrTo>
            </a:clrChange>
          </a:blip>
          <a:srcRect l="3125" t="17187" r="5468" b="12500"/>
          <a:stretch>
            <a:fillRect/>
          </a:stretch>
        </p:blipFill>
        <p:spPr>
          <a:xfrm>
            <a:off x="71438" y="885807"/>
            <a:ext cx="903253" cy="694810"/>
          </a:xfrm>
          <a:prstGeom prst="rect">
            <a:avLst/>
          </a:prstGeom>
        </p:spPr>
      </p:pic>
      <p:grpSp>
        <p:nvGrpSpPr>
          <p:cNvPr id="32" name="组合 67"/>
          <p:cNvGrpSpPr/>
          <p:nvPr/>
        </p:nvGrpSpPr>
        <p:grpSpPr>
          <a:xfrm>
            <a:off x="6403979" y="1385872"/>
            <a:ext cx="620625" cy="594142"/>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35" name="TextBox 51"/>
          <p:cNvSpPr txBox="1"/>
          <p:nvPr/>
        </p:nvSpPr>
        <p:spPr>
          <a:xfrm>
            <a:off x="6432858" y="1426439"/>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部</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36" name="组合 67"/>
          <p:cNvGrpSpPr/>
          <p:nvPr/>
        </p:nvGrpSpPr>
        <p:grpSpPr>
          <a:xfrm>
            <a:off x="7546987" y="1385872"/>
            <a:ext cx="620625" cy="594142"/>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39" name="TextBox 51"/>
          <p:cNvSpPr txBox="1"/>
          <p:nvPr/>
        </p:nvSpPr>
        <p:spPr>
          <a:xfrm>
            <a:off x="7575866" y="1426439"/>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民</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40" name="组合 67"/>
          <p:cNvGrpSpPr/>
          <p:nvPr/>
        </p:nvGrpSpPr>
        <p:grpSpPr>
          <a:xfrm>
            <a:off x="8658995" y="1385872"/>
            <a:ext cx="620625" cy="594142"/>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2" name="椭圆 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3" name="TextBox 51"/>
          <p:cNvSpPr txBox="1"/>
          <p:nvPr/>
        </p:nvSpPr>
        <p:spPr>
          <a:xfrm>
            <a:off x="8687874" y="1426439"/>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制</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dissolve">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sp>
        <p:nvSpPr>
          <p:cNvPr id="79" name="圆角矩形 78"/>
          <p:cNvSpPr/>
          <p:nvPr/>
        </p:nvSpPr>
        <p:spPr>
          <a:xfrm>
            <a:off x="117435" y="957244"/>
            <a:ext cx="2714644" cy="571504"/>
          </a:xfrm>
          <a:prstGeom prst="roundRect">
            <a:avLst/>
          </a:prstGeom>
          <a:noFill/>
          <a:ln w="57150">
            <a:solidFill>
              <a:srgbClr val="6633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897982" y="943973"/>
            <a:ext cx="1826141" cy="584775"/>
          </a:xfrm>
          <a:prstGeom prst="rect">
            <a:avLst/>
          </a:prstGeom>
        </p:spPr>
        <p:txBody>
          <a:bodyPr wrap="none">
            <a:spAutoFit/>
          </a:bodyPr>
          <a:lstStyle/>
          <a:p>
            <a:r>
              <a:rPr lang="zh-CN" altLang="en-US" sz="3200" dirty="0" smtClean="0">
                <a:effectLst>
                  <a:outerShdw blurRad="38100" dist="38100" dir="2700000" algn="tl">
                    <a:srgbClr val="000000">
                      <a:alpha val="43137"/>
                    </a:srgbClr>
                  </a:outerShdw>
                </a:effectLst>
                <a:latin typeface="华文隶书" pitchFamily="2" charset="-122"/>
                <a:ea typeface="华文隶书" pitchFamily="2" charset="-122"/>
              </a:rPr>
              <a:t>社会结构</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48" name="图片 47" descr="t018d16e110143ea110.jpg"/>
          <p:cNvPicPr>
            <a:picLocks noChangeAspect="1"/>
          </p:cNvPicPr>
          <p:nvPr/>
        </p:nvPicPr>
        <p:blipFill>
          <a:blip r:embed="rId3"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0" name="图片 49" descr="624f9a79jw1eelyzwvu5xj20b408t75j.jpg"/>
          <p:cNvPicPr>
            <a:picLocks noChangeAspect="1"/>
          </p:cNvPicPr>
          <p:nvPr/>
        </p:nvPicPr>
        <p:blipFill>
          <a:blip r:embed="rId4"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1" name="图片 50" descr="t018d16e110143ea110.jpg"/>
          <p:cNvPicPr>
            <a:picLocks noChangeAspect="1"/>
          </p:cNvPicPr>
          <p:nvPr/>
        </p:nvPicPr>
        <p:blipFill>
          <a:blip r:embed="rId3"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2" name="矩形 51"/>
          <p:cNvSpPr/>
          <p:nvPr/>
        </p:nvSpPr>
        <p:spPr>
          <a:xfrm>
            <a:off x="0" y="0"/>
            <a:ext cx="10776937" cy="704850"/>
          </a:xfrm>
          <a:prstGeom prst="rect">
            <a:avLst/>
          </a:prstGeom>
          <a:blipFill>
            <a:blip r:embed="rId5"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55" name="直角三角形 5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56" name="矩形 55"/>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57" name="直接连接符 56"/>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8"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3" name="组合 66"/>
          <p:cNvGrpSpPr/>
          <p:nvPr/>
        </p:nvGrpSpPr>
        <p:grpSpPr>
          <a:xfrm flipH="1">
            <a:off x="8776673" y="-12408"/>
            <a:ext cx="2750820" cy="740098"/>
            <a:chOff x="0" y="-2"/>
            <a:chExt cx="1377891" cy="634701"/>
          </a:xfrm>
          <a:solidFill>
            <a:schemeClr val="bg2">
              <a:lumMod val="90000"/>
            </a:schemeClr>
          </a:solidFill>
        </p:grpSpPr>
        <p:sp>
          <p:nvSpPr>
            <p:cNvPr id="60" name="直角三角形 59"/>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74" name="矩形 7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76" name="图片 75" descr="624f9a79jw1eelyzwvu5xj20b408t75j.jpg"/>
          <p:cNvPicPr>
            <a:picLocks noChangeAspect="1"/>
          </p:cNvPicPr>
          <p:nvPr/>
        </p:nvPicPr>
        <p:blipFill>
          <a:blip r:embed="rId4"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77"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78"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6" name="TextBox 25"/>
          <p:cNvSpPr txBox="1"/>
          <p:nvPr/>
        </p:nvSpPr>
        <p:spPr>
          <a:xfrm>
            <a:off x="403187" y="1814500"/>
            <a:ext cx="10429948" cy="1200329"/>
          </a:xfrm>
          <a:prstGeom prst="rect">
            <a:avLst/>
          </a:prstGeom>
          <a:noFill/>
        </p:spPr>
        <p:txBody>
          <a:bodyPr wrap="square" rtlCol="0">
            <a:spAutoFit/>
          </a:bodyPr>
          <a:lstStyle/>
          <a:p>
            <a:r>
              <a:rPr lang="zh-CN" altLang="en-US" sz="3600" dirty="0" smtClean="0">
                <a:latin typeface="华文新魏" pitchFamily="2" charset="-122"/>
                <a:ea typeface="华文新魏" pitchFamily="2" charset="-122"/>
              </a:rPr>
              <a:t>③</a:t>
            </a:r>
            <a:r>
              <a:rPr lang="zh-CN" altLang="en-US" sz="3600" dirty="0" smtClean="0">
                <a:solidFill>
                  <a:srgbClr val="C00000"/>
                </a:solidFill>
                <a:latin typeface="华文新魏" pitchFamily="2" charset="-122"/>
                <a:ea typeface="华文新魏" pitchFamily="2" charset="-122"/>
              </a:rPr>
              <a:t>部民</a:t>
            </a:r>
            <a:r>
              <a:rPr lang="zh-CN" altLang="en-US" sz="3600" dirty="0" smtClean="0">
                <a:latin typeface="华文新魏" pitchFamily="2" charset="-122"/>
                <a:ea typeface="华文新魏" pitchFamily="2" charset="-122"/>
              </a:rPr>
              <a:t>是贵族的</a:t>
            </a:r>
            <a:r>
              <a:rPr lang="zh-CN" altLang="en-US" sz="3600" dirty="0" smtClean="0">
                <a:solidFill>
                  <a:srgbClr val="C00000"/>
                </a:solidFill>
                <a:latin typeface="华文新魏" pitchFamily="2" charset="-122"/>
                <a:ea typeface="华文新魏" pitchFamily="2" charset="-122"/>
              </a:rPr>
              <a:t>私有民</a:t>
            </a:r>
            <a:r>
              <a:rPr lang="zh-CN" altLang="en-US" sz="3600" dirty="0" smtClean="0">
                <a:latin typeface="华文新魏" pitchFamily="2" charset="-122"/>
                <a:ea typeface="华文新魏" pitchFamily="2" charset="-122"/>
              </a:rPr>
              <a:t>，地位近似于奴隶。</a:t>
            </a:r>
          </a:p>
          <a:p>
            <a:endParaRPr lang="zh-CN" altLang="en-US" sz="3600" dirty="0">
              <a:latin typeface="华文新魏" pitchFamily="2" charset="-122"/>
              <a:ea typeface="华文新魏" pitchFamily="2" charset="-122"/>
            </a:endParaRPr>
          </a:p>
        </p:txBody>
      </p:sp>
      <p:pic>
        <p:nvPicPr>
          <p:cNvPr id="25" name="图片 24"/>
          <p:cNvPicPr>
            <a:picLocks noChangeAspect="1"/>
          </p:cNvPicPr>
          <p:nvPr/>
        </p:nvPicPr>
        <p:blipFill rotWithShape="1">
          <a:blip r:embed="rId6" cstate="print">
            <a:extLst>
              <a:ext uri="{28A0092B-C50C-407E-A947-70E740481C1C}">
                <a14:useLocalDpi xmlns="" xmlns:a14="http://schemas.microsoft.com/office/drawing/2010/main" val="0"/>
              </a:ext>
            </a:extLst>
          </a:blip>
          <a:srcRect l="24814" r="13974" b="25049"/>
          <a:stretch/>
        </p:blipFill>
        <p:spPr>
          <a:xfrm>
            <a:off x="688939" y="2814632"/>
            <a:ext cx="10215634" cy="4071966"/>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sp>
        <p:nvSpPr>
          <p:cNvPr id="28" name="矩形 27"/>
          <p:cNvSpPr/>
          <p:nvPr/>
        </p:nvSpPr>
        <p:spPr>
          <a:xfrm>
            <a:off x="5903913" y="3028946"/>
            <a:ext cx="4929222" cy="3539430"/>
          </a:xfrm>
          <a:prstGeom prst="rect">
            <a:avLst/>
          </a:prstGeom>
        </p:spPr>
        <p:txBody>
          <a:bodyPr wrap="square">
            <a:spAutoFit/>
          </a:bodyPr>
          <a:lstStyle/>
          <a:p>
            <a:r>
              <a:rPr lang="zh-CN" altLang="en-US" sz="2800" dirty="0" smtClean="0">
                <a:latin typeface="华文新魏" pitchFamily="2" charset="-122"/>
                <a:ea typeface="华文新魏" pitchFamily="2" charset="-122"/>
              </a:rPr>
              <a:t>部民主要来自被征服者、中国和朝鲜的移民，战俘和罪犯较少。这些人只能用于赠与，不能买卖和随便杀害。他们有自己的家庭，地位近似于奴隶。在贵族和部民之间是大批平民，他们的地位由于财产变化也在变化，时刻有沦为部民的危险。</a:t>
            </a:r>
            <a:endParaRPr lang="zh-CN" altLang="en-US" sz="2800" dirty="0">
              <a:latin typeface="华文新魏" pitchFamily="2" charset="-122"/>
              <a:ea typeface="华文新魏" pitchFamily="2" charset="-122"/>
            </a:endParaRPr>
          </a:p>
        </p:txBody>
      </p:sp>
      <p:pic>
        <p:nvPicPr>
          <p:cNvPr id="29" name="图片 28" descr="2.jpg"/>
          <p:cNvPicPr>
            <a:picLocks noChangeAspect="1"/>
          </p:cNvPicPr>
          <p:nvPr/>
        </p:nvPicPr>
        <p:blipFill>
          <a:blip r:embed="rId7" cstate="print"/>
          <a:stretch>
            <a:fillRect/>
          </a:stretch>
        </p:blipFill>
        <p:spPr>
          <a:xfrm>
            <a:off x="1546195" y="3100384"/>
            <a:ext cx="2143140" cy="3429024"/>
          </a:xfrm>
          <a:prstGeom prst="rect">
            <a:avLst/>
          </a:prstGeom>
        </p:spPr>
      </p:pic>
      <p:pic>
        <p:nvPicPr>
          <p:cNvPr id="31" name="图片 30" descr="1.jpg"/>
          <p:cNvPicPr>
            <a:picLocks noChangeAspect="1"/>
          </p:cNvPicPr>
          <p:nvPr/>
        </p:nvPicPr>
        <p:blipFill>
          <a:blip r:embed="rId8" cstate="print"/>
          <a:stretch>
            <a:fillRect/>
          </a:stretch>
        </p:blipFill>
        <p:spPr>
          <a:xfrm>
            <a:off x="3760773" y="3100385"/>
            <a:ext cx="2143140" cy="3429024"/>
          </a:xfrm>
          <a:prstGeom prst="rect">
            <a:avLst/>
          </a:prstGeom>
        </p:spPr>
      </p:pic>
      <p:grpSp>
        <p:nvGrpSpPr>
          <p:cNvPr id="32" name="组合 67"/>
          <p:cNvGrpSpPr/>
          <p:nvPr/>
        </p:nvGrpSpPr>
        <p:grpSpPr>
          <a:xfrm>
            <a:off x="843374" y="4732239"/>
            <a:ext cx="620625" cy="594142"/>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35" name="TextBox 51"/>
          <p:cNvSpPr txBox="1"/>
          <p:nvPr/>
        </p:nvSpPr>
        <p:spPr>
          <a:xfrm>
            <a:off x="872253" y="4772806"/>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民</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36" name="组合 67"/>
          <p:cNvGrpSpPr/>
          <p:nvPr/>
        </p:nvGrpSpPr>
        <p:grpSpPr>
          <a:xfrm>
            <a:off x="831815" y="4029078"/>
            <a:ext cx="620625" cy="594142"/>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39" name="TextBox 51"/>
          <p:cNvSpPr txBox="1"/>
          <p:nvPr/>
        </p:nvSpPr>
        <p:spPr>
          <a:xfrm>
            <a:off x="860694" y="4069645"/>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部</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pic>
        <p:nvPicPr>
          <p:cNvPr id="40" name="图片 39" descr="t01c6351d7ca97db20a.jpg"/>
          <p:cNvPicPr>
            <a:picLocks noChangeAspect="1"/>
          </p:cNvPicPr>
          <p:nvPr/>
        </p:nvPicPr>
        <p:blipFill>
          <a:blip r:embed="rId9" cstate="print">
            <a:clrChange>
              <a:clrFrom>
                <a:srgbClr val="F6F6F6"/>
              </a:clrFrom>
              <a:clrTo>
                <a:srgbClr val="F6F6F6">
                  <a:alpha val="0"/>
                </a:srgbClr>
              </a:clrTo>
            </a:clrChange>
          </a:blip>
          <a:srcRect l="3125" t="17187" r="5468" b="12500"/>
          <a:stretch>
            <a:fillRect/>
          </a:stretch>
        </p:blipFill>
        <p:spPr>
          <a:xfrm>
            <a:off x="71438" y="885807"/>
            <a:ext cx="903253" cy="694810"/>
          </a:xfrm>
          <a:prstGeom prst="rect">
            <a:avLst/>
          </a:prstGeom>
        </p:spPr>
      </p:pic>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descr="timg.jpg"/>
          <p:cNvPicPr>
            <a:picLocks noChangeAspect="1"/>
          </p:cNvPicPr>
          <p:nvPr/>
        </p:nvPicPr>
        <p:blipFill>
          <a:blip r:embed="rId3" cstate="print">
            <a:duotone>
              <a:schemeClr val="bg2">
                <a:shade val="45000"/>
                <a:satMod val="135000"/>
              </a:schemeClr>
              <a:prstClr val="white"/>
            </a:duotone>
            <a:lum bright="20000"/>
          </a:blip>
          <a:stretch>
            <a:fillRect/>
          </a:stretch>
        </p:blipFill>
        <p:spPr>
          <a:xfrm>
            <a:off x="3689335" y="1028682"/>
            <a:ext cx="4619644" cy="5805353"/>
          </a:xfrm>
          <a:prstGeom prst="rect">
            <a:avLst/>
          </a:prstGeom>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sp>
        <p:nvSpPr>
          <p:cNvPr id="79" name="圆角矩形 78"/>
          <p:cNvSpPr/>
          <p:nvPr/>
        </p:nvSpPr>
        <p:spPr>
          <a:xfrm>
            <a:off x="117435" y="957244"/>
            <a:ext cx="2714644" cy="571504"/>
          </a:xfrm>
          <a:prstGeom prst="roundRect">
            <a:avLst/>
          </a:prstGeom>
          <a:noFill/>
          <a:ln w="57150">
            <a:solidFill>
              <a:srgbClr val="6633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897982" y="943973"/>
            <a:ext cx="1826141" cy="584775"/>
          </a:xfrm>
          <a:prstGeom prst="rect">
            <a:avLst/>
          </a:prstGeom>
        </p:spPr>
        <p:txBody>
          <a:bodyPr wrap="none">
            <a:spAutoFit/>
          </a:bodyPr>
          <a:lstStyle/>
          <a:p>
            <a:r>
              <a:rPr lang="zh-CN" altLang="en-US" sz="3200" dirty="0" smtClean="0">
                <a:effectLst>
                  <a:outerShdw blurRad="38100" dist="38100" dir="2700000" algn="tl">
                    <a:srgbClr val="000000">
                      <a:alpha val="43137"/>
                    </a:srgbClr>
                  </a:outerShdw>
                </a:effectLst>
                <a:latin typeface="华文隶书" pitchFamily="2" charset="-122"/>
                <a:ea typeface="华文隶书" pitchFamily="2" charset="-122"/>
              </a:rPr>
              <a:t>社会结构</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48" name="图片 47"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0" name="图片 49"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1" name="图片 50"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2" name="矩形 51"/>
          <p:cNvSpPr/>
          <p:nvPr/>
        </p:nvSpPr>
        <p:spPr>
          <a:xfrm>
            <a:off x="0" y="0"/>
            <a:ext cx="10776937" cy="704850"/>
          </a:xfrm>
          <a:prstGeom prst="rect">
            <a:avLst/>
          </a:prstGeom>
          <a:blipFill>
            <a:blip r:embed="rId6"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55" name="直角三角形 5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56" name="矩形 55"/>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57" name="直接连接符 56"/>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8"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3" name="组合 66"/>
          <p:cNvGrpSpPr/>
          <p:nvPr/>
        </p:nvGrpSpPr>
        <p:grpSpPr>
          <a:xfrm flipH="1">
            <a:off x="8776673" y="-12408"/>
            <a:ext cx="2750820" cy="740098"/>
            <a:chOff x="0" y="-2"/>
            <a:chExt cx="1377891" cy="634701"/>
          </a:xfrm>
          <a:solidFill>
            <a:schemeClr val="bg2">
              <a:lumMod val="90000"/>
            </a:schemeClr>
          </a:solidFill>
        </p:grpSpPr>
        <p:sp>
          <p:nvSpPr>
            <p:cNvPr id="60" name="直角三角形 59"/>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74" name="矩形 7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76" name="图片 75"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77"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78"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36" name="TextBox 35"/>
          <p:cNvSpPr txBox="1"/>
          <p:nvPr/>
        </p:nvSpPr>
        <p:spPr>
          <a:xfrm>
            <a:off x="760377" y="2666954"/>
            <a:ext cx="10001320" cy="2862322"/>
          </a:xfrm>
          <a:prstGeom prst="rect">
            <a:avLst/>
          </a:prstGeom>
          <a:noFill/>
        </p:spPr>
        <p:txBody>
          <a:bodyPr wrap="square" rtlCol="0">
            <a:spAutoFit/>
          </a:bodyPr>
          <a:lstStyle/>
          <a:p>
            <a:r>
              <a:rPr lang="zh-CN" altLang="en-US" sz="3600" dirty="0" smtClean="0">
                <a:latin typeface="华文隶书" pitchFamily="2" charset="-122"/>
                <a:ea typeface="华文隶书" pitchFamily="2" charset="-122"/>
              </a:rPr>
              <a:t>　　由于土地和财富不断集中，社会矛盾空前尖锐，奴隶、部民和平民纷纷造反逃亡。社会陷入混乱。统治阶级不得不考虑寻找新的出路，于是，一场改变日本命运的改革开始酝酿</a:t>
            </a:r>
            <a:r>
              <a:rPr lang="en-US" altLang="zh-CN" sz="3600" dirty="0" smtClean="0">
                <a:latin typeface="华文隶书" pitchFamily="2" charset="-122"/>
                <a:ea typeface="华文隶书" pitchFamily="2" charset="-122"/>
              </a:rPr>
              <a:t>——</a:t>
            </a:r>
            <a:endParaRPr lang="zh-CN" altLang="en-US" sz="3600" dirty="0" smtClean="0">
              <a:latin typeface="华文隶书" pitchFamily="2" charset="-122"/>
              <a:ea typeface="华文隶书" pitchFamily="2" charset="-122"/>
            </a:endParaRPr>
          </a:p>
          <a:p>
            <a:endParaRPr lang="zh-CN" altLang="en-US" sz="3600" dirty="0">
              <a:latin typeface="华文隶书" pitchFamily="2" charset="-122"/>
              <a:ea typeface="华文隶书" pitchFamily="2" charset="-122"/>
            </a:endParaRPr>
          </a:p>
        </p:txBody>
      </p:sp>
      <p:pic>
        <p:nvPicPr>
          <p:cNvPr id="25" name="图片 24" descr="t01c6351d7ca97db20a.jpg"/>
          <p:cNvPicPr>
            <a:picLocks noChangeAspect="1"/>
          </p:cNvPicPr>
          <p:nvPr/>
        </p:nvPicPr>
        <p:blipFill>
          <a:blip r:embed="rId7" cstate="print">
            <a:clrChange>
              <a:clrFrom>
                <a:srgbClr val="F6F6F6"/>
              </a:clrFrom>
              <a:clrTo>
                <a:srgbClr val="F6F6F6">
                  <a:alpha val="0"/>
                </a:srgbClr>
              </a:clrTo>
            </a:clrChange>
          </a:blip>
          <a:srcRect l="3125" t="17187" r="5468" b="12500"/>
          <a:stretch>
            <a:fillRect/>
          </a:stretch>
        </p:blipFill>
        <p:spPr>
          <a:xfrm>
            <a:off x="71438" y="885807"/>
            <a:ext cx="903253" cy="694810"/>
          </a:xfrm>
          <a:prstGeom prst="rect">
            <a:avLst/>
          </a:prstGeom>
        </p:spPr>
      </p:pic>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Picture 18" descr="129425614349322500"/>
          <p:cNvPicPr>
            <a:picLocks noChangeAspect="1" noChangeArrowheads="1"/>
          </p:cNvPicPr>
          <p:nvPr/>
        </p:nvPicPr>
        <p:blipFill>
          <a:blip r:embed="rId3" cstate="print">
            <a:duotone>
              <a:schemeClr val="bg2">
                <a:shade val="45000"/>
                <a:satMod val="135000"/>
              </a:schemeClr>
              <a:prstClr val="white"/>
            </a:duotone>
          </a:blip>
          <a:srcRect b="39970"/>
          <a:stretch>
            <a:fillRect/>
          </a:stretch>
        </p:blipFill>
        <p:spPr bwMode="auto">
          <a:xfrm>
            <a:off x="7832739" y="5243524"/>
            <a:ext cx="3071834" cy="1782754"/>
          </a:xfrm>
          <a:prstGeom prst="rect">
            <a:avLst/>
          </a:prstGeom>
          <a:noFill/>
        </p:spPr>
      </p:pic>
      <p:pic>
        <p:nvPicPr>
          <p:cNvPr id="40" name="图片 39"/>
          <p:cNvPicPr>
            <a:picLocks noChangeAspect="1"/>
          </p:cNvPicPr>
          <p:nvPr/>
        </p:nvPicPr>
        <p:blipFill rotWithShape="1">
          <a:blip r:embed="rId4" cstate="print">
            <a:extLst>
              <a:ext uri="{28A0092B-C50C-407E-A947-70E740481C1C}">
                <a14:useLocalDpi xmlns="" xmlns:a14="http://schemas.microsoft.com/office/drawing/2010/main" val="0"/>
              </a:ext>
            </a:extLst>
          </a:blip>
          <a:srcRect l="24814" r="13974" b="25049"/>
          <a:stretch/>
        </p:blipFill>
        <p:spPr>
          <a:xfrm>
            <a:off x="214314" y="2243128"/>
            <a:ext cx="6546855" cy="4786346"/>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sp>
        <p:nvSpPr>
          <p:cNvPr id="79" name="圆角矩形 78"/>
          <p:cNvSpPr/>
          <p:nvPr/>
        </p:nvSpPr>
        <p:spPr>
          <a:xfrm>
            <a:off x="117435" y="957244"/>
            <a:ext cx="1928826" cy="571504"/>
          </a:xfrm>
          <a:prstGeom prst="roundRect">
            <a:avLst/>
          </a:prstGeom>
          <a:noFill/>
          <a:ln w="57150">
            <a:solidFill>
              <a:srgbClr val="6633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897982" y="943973"/>
            <a:ext cx="1005403" cy="584775"/>
          </a:xfrm>
          <a:prstGeom prst="rect">
            <a:avLst/>
          </a:prstGeom>
        </p:spPr>
        <p:txBody>
          <a:bodyPr wrap="none">
            <a:spAutoFit/>
          </a:bodyPr>
          <a:lstStyle/>
          <a:p>
            <a:r>
              <a:rPr lang="zh-CN" altLang="en-US" sz="3200" dirty="0" smtClean="0">
                <a:effectLst>
                  <a:outerShdw blurRad="38100" dist="38100" dir="2700000" algn="tl">
                    <a:srgbClr val="000000">
                      <a:alpha val="43137"/>
                    </a:srgbClr>
                  </a:outerShdw>
                </a:effectLst>
                <a:latin typeface="华文隶书" pitchFamily="2" charset="-122"/>
                <a:ea typeface="华文隶书" pitchFamily="2" charset="-122"/>
              </a:rPr>
              <a:t>背景</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48" name="图片 47" descr="t018d16e110143ea110.jpg"/>
          <p:cNvPicPr>
            <a:picLocks noChangeAspect="1"/>
          </p:cNvPicPr>
          <p:nvPr/>
        </p:nvPicPr>
        <p:blipFill>
          <a:blip r:embed="rId5"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0" name="图片 49" descr="624f9a79jw1eelyzwvu5xj20b408t75j.jpg"/>
          <p:cNvPicPr>
            <a:picLocks noChangeAspect="1"/>
          </p:cNvPicPr>
          <p:nvPr/>
        </p:nvPicPr>
        <p:blipFill>
          <a:blip r:embed="rId6"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1" name="图片 50" descr="t018d16e110143ea110.jpg"/>
          <p:cNvPicPr>
            <a:picLocks noChangeAspect="1"/>
          </p:cNvPicPr>
          <p:nvPr/>
        </p:nvPicPr>
        <p:blipFill>
          <a:blip r:embed="rId5"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2" name="矩形 51"/>
          <p:cNvSpPr/>
          <p:nvPr/>
        </p:nvSpPr>
        <p:spPr>
          <a:xfrm>
            <a:off x="0" y="0"/>
            <a:ext cx="10776937" cy="704850"/>
          </a:xfrm>
          <a:prstGeom prst="rect">
            <a:avLst/>
          </a:prstGeom>
          <a:blipFill>
            <a:blip r:embed="rId7"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55" name="直角三角形 5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56" name="矩形 55"/>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57" name="直接连接符 56"/>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8"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3" name="组合 66"/>
          <p:cNvGrpSpPr/>
          <p:nvPr/>
        </p:nvGrpSpPr>
        <p:grpSpPr>
          <a:xfrm flipH="1">
            <a:off x="8776673" y="-12408"/>
            <a:ext cx="2750820" cy="740098"/>
            <a:chOff x="0" y="-2"/>
            <a:chExt cx="1377891" cy="634701"/>
          </a:xfrm>
          <a:solidFill>
            <a:schemeClr val="bg2">
              <a:lumMod val="90000"/>
            </a:schemeClr>
          </a:solidFill>
        </p:grpSpPr>
        <p:sp>
          <p:nvSpPr>
            <p:cNvPr id="60" name="直角三角形 59"/>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74" name="矩形 7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76" name="图片 75" descr="624f9a79jw1eelyzwvu5xj20b408t75j.jpg"/>
          <p:cNvPicPr>
            <a:picLocks noChangeAspect="1"/>
          </p:cNvPicPr>
          <p:nvPr/>
        </p:nvPicPr>
        <p:blipFill>
          <a:blip r:embed="rId6"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77"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78"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3" name="矩形 22"/>
          <p:cNvSpPr/>
          <p:nvPr/>
        </p:nvSpPr>
        <p:spPr>
          <a:xfrm>
            <a:off x="2332013" y="899923"/>
            <a:ext cx="8929750" cy="1200329"/>
          </a:xfrm>
          <a:prstGeom prst="rect">
            <a:avLst/>
          </a:prstGeom>
        </p:spPr>
        <p:txBody>
          <a:bodyPr wrap="square">
            <a:spAutoFit/>
          </a:bodyPr>
          <a:lstStyle/>
          <a:p>
            <a:r>
              <a:rPr lang="zh-CN" altLang="en-US" sz="3600" dirty="0" smtClean="0">
                <a:latin typeface="华文新魏" pitchFamily="2" charset="-122"/>
                <a:ea typeface="华文新魏" pitchFamily="2" charset="-122"/>
              </a:rPr>
              <a:t>①</a:t>
            </a:r>
            <a:r>
              <a:rPr lang="en-US" sz="3600" dirty="0" smtClean="0">
                <a:solidFill>
                  <a:srgbClr val="C00000"/>
                </a:solidFill>
                <a:latin typeface="华文新魏" pitchFamily="2" charset="-122"/>
                <a:ea typeface="华文新魏" pitchFamily="2" charset="-122"/>
              </a:rPr>
              <a:t>6-9</a:t>
            </a:r>
            <a:r>
              <a:rPr lang="zh-CN" altLang="en-US" sz="3600" dirty="0" smtClean="0">
                <a:solidFill>
                  <a:srgbClr val="C00000"/>
                </a:solidFill>
                <a:latin typeface="华文新魏" pitchFamily="2" charset="-122"/>
                <a:ea typeface="华文新魏" pitchFamily="2" charset="-122"/>
              </a:rPr>
              <a:t>世纪</a:t>
            </a:r>
            <a:r>
              <a:rPr lang="zh-CN" altLang="en-US" sz="3600" dirty="0" smtClean="0">
                <a:latin typeface="华文新魏" pitchFamily="2" charset="-122"/>
                <a:ea typeface="华文新魏" pitchFamily="2" charset="-122"/>
              </a:rPr>
              <a:t>，日本积极吸收</a:t>
            </a:r>
            <a:r>
              <a:rPr lang="zh-CN" altLang="en-US" sz="3600" dirty="0" smtClean="0">
                <a:solidFill>
                  <a:srgbClr val="C00000"/>
                </a:solidFill>
                <a:latin typeface="华文新魏" pitchFamily="2" charset="-122"/>
                <a:ea typeface="华文新魏" pitchFamily="2" charset="-122"/>
              </a:rPr>
              <a:t>中国文化</a:t>
            </a:r>
            <a:r>
              <a:rPr lang="zh-CN" altLang="en-US" sz="3600" dirty="0" smtClean="0">
                <a:latin typeface="华文新魏" pitchFamily="2" charset="-122"/>
                <a:ea typeface="华文新魏" pitchFamily="2" charset="-122"/>
              </a:rPr>
              <a:t>。中国文化直接影响着日本，推动日本进行改革。</a:t>
            </a:r>
            <a:endParaRPr lang="zh-CN" altLang="en-US" sz="3600" dirty="0">
              <a:latin typeface="华文新魏" pitchFamily="2" charset="-122"/>
              <a:ea typeface="华文新魏" pitchFamily="2" charset="-122"/>
            </a:endParaRPr>
          </a:p>
        </p:txBody>
      </p:sp>
      <p:grpSp>
        <p:nvGrpSpPr>
          <p:cNvPr id="24" name="Group 26"/>
          <p:cNvGrpSpPr>
            <a:grpSpLocks/>
          </p:cNvGrpSpPr>
          <p:nvPr/>
        </p:nvGrpSpPr>
        <p:grpSpPr bwMode="auto">
          <a:xfrm>
            <a:off x="7546987" y="2328683"/>
            <a:ext cx="3643338" cy="2643206"/>
            <a:chOff x="-106703" y="0"/>
            <a:chExt cx="2320727" cy="2814951"/>
          </a:xfrm>
        </p:grpSpPr>
        <p:sp>
          <p:nvSpPr>
            <p:cNvPr id="25" name="直接连接符​​ 33"/>
            <p:cNvSpPr>
              <a:spLocks noChangeShapeType="1"/>
            </p:cNvSpPr>
            <p:nvPr/>
          </p:nvSpPr>
          <p:spPr bwMode="auto">
            <a:xfrm>
              <a:off x="583302" y="51772"/>
              <a:ext cx="1400720" cy="1"/>
            </a:xfrm>
            <a:prstGeom prst="line">
              <a:avLst/>
            </a:prstGeom>
            <a:noFill/>
            <a:ln w="6350">
              <a:solidFill>
                <a:srgbClr val="A5A5A5"/>
              </a:solidFill>
              <a:prstDash val="sysDash"/>
              <a:round/>
              <a:headEnd/>
              <a:tailEnd/>
            </a:ln>
          </p:spPr>
          <p:txBody>
            <a:bodyPr/>
            <a:lstStyle/>
            <a:p>
              <a:endParaRPr lang="zh-CN" altLang="en-US"/>
            </a:p>
          </p:txBody>
        </p:sp>
        <p:sp>
          <p:nvSpPr>
            <p:cNvPr id="26" name="圆角矩形​​ 2"/>
            <p:cNvSpPr>
              <a:spLocks noChangeArrowheads="1"/>
            </p:cNvSpPr>
            <p:nvPr/>
          </p:nvSpPr>
          <p:spPr bwMode="auto">
            <a:xfrm rot="21283522">
              <a:off x="-106703" y="795364"/>
              <a:ext cx="2320727" cy="2019587"/>
            </a:xfrm>
            <a:prstGeom prst="roundRect">
              <a:avLst>
                <a:gd name="adj" fmla="val 0"/>
              </a:avLst>
            </a:prstGeom>
            <a:solidFill>
              <a:srgbClr val="FFFFFF"/>
            </a:solidFill>
            <a:ln w="3175">
              <a:solidFill>
                <a:srgbClr val="BFBFBF"/>
              </a:solidFill>
              <a:round/>
              <a:headEnd/>
              <a:tailEnd/>
            </a:ln>
          </p:spPr>
          <p:txBody>
            <a:bodyPr anchor="ctr"/>
            <a:lstStyle/>
            <a:p>
              <a:pPr algn="ctr"/>
              <a:endParaRPr lang="zh-CN" altLang="zh-CN">
                <a:solidFill>
                  <a:srgbClr val="FFFFFF"/>
                </a:solidFill>
                <a:latin typeface="宋体" charset="-122"/>
                <a:sym typeface="宋体" charset="-122"/>
              </a:endParaRPr>
            </a:p>
          </p:txBody>
        </p:sp>
        <p:sp>
          <p:nvSpPr>
            <p:cNvPr id="27" name="直接连接符​​ 11"/>
            <p:cNvSpPr>
              <a:spLocks noChangeShapeType="1"/>
            </p:cNvSpPr>
            <p:nvPr/>
          </p:nvSpPr>
          <p:spPr bwMode="auto">
            <a:xfrm flipV="1">
              <a:off x="351927" y="122876"/>
              <a:ext cx="880414" cy="756345"/>
            </a:xfrm>
            <a:prstGeom prst="line">
              <a:avLst/>
            </a:prstGeom>
            <a:noFill/>
            <a:ln w="28575">
              <a:solidFill>
                <a:srgbClr val="7F7F7F"/>
              </a:solidFill>
              <a:round/>
              <a:headEnd/>
              <a:tailEnd/>
            </a:ln>
          </p:spPr>
          <p:txBody>
            <a:bodyPr/>
            <a:lstStyle/>
            <a:p>
              <a:endParaRPr lang="zh-CN" altLang="en-US"/>
            </a:p>
          </p:txBody>
        </p:sp>
        <p:sp>
          <p:nvSpPr>
            <p:cNvPr id="28" name="直接连接符​​ 13"/>
            <p:cNvSpPr>
              <a:spLocks noChangeShapeType="1"/>
            </p:cNvSpPr>
            <p:nvPr/>
          </p:nvSpPr>
          <p:spPr bwMode="auto">
            <a:xfrm>
              <a:off x="1476901" y="122876"/>
              <a:ext cx="336419" cy="621539"/>
            </a:xfrm>
            <a:prstGeom prst="line">
              <a:avLst/>
            </a:prstGeom>
            <a:noFill/>
            <a:ln w="28575">
              <a:solidFill>
                <a:srgbClr val="7F7F7F"/>
              </a:solidFill>
              <a:round/>
              <a:headEnd/>
              <a:tailEnd/>
            </a:ln>
          </p:spPr>
          <p:txBody>
            <a:bodyPr/>
            <a:lstStyle/>
            <a:p>
              <a:endParaRPr lang="zh-CN" altLang="en-US"/>
            </a:p>
          </p:txBody>
        </p:sp>
        <p:sp>
          <p:nvSpPr>
            <p:cNvPr id="29" name="椭圆​​ 4"/>
            <p:cNvSpPr>
              <a:spLocks noChangeArrowheads="1"/>
            </p:cNvSpPr>
            <p:nvPr/>
          </p:nvSpPr>
          <p:spPr bwMode="auto">
            <a:xfrm>
              <a:off x="1232341" y="0"/>
              <a:ext cx="244560" cy="244560"/>
            </a:xfrm>
            <a:prstGeom prst="ellipse">
              <a:avLst/>
            </a:prstGeom>
            <a:solidFill>
              <a:srgbClr val="FFFFFF"/>
            </a:solidFill>
            <a:ln w="3175">
              <a:solidFill>
                <a:srgbClr val="BFBFBF"/>
              </a:solidFill>
              <a:round/>
              <a:headEnd/>
              <a:tailEnd/>
            </a:ln>
          </p:spPr>
          <p:txBody>
            <a:bodyPr anchor="ctr"/>
            <a:lstStyle/>
            <a:p>
              <a:pPr algn="ctr"/>
              <a:endParaRPr lang="zh-CN" altLang="zh-CN">
                <a:solidFill>
                  <a:srgbClr val="FFFFFF"/>
                </a:solidFill>
                <a:latin typeface="宋体" charset="-122"/>
                <a:sym typeface="宋体" charset="-122"/>
              </a:endParaRPr>
            </a:p>
          </p:txBody>
        </p:sp>
        <p:sp>
          <p:nvSpPr>
            <p:cNvPr id="30" name="椭圆​​ 6"/>
            <p:cNvSpPr>
              <a:spLocks noChangeArrowheads="1"/>
            </p:cNvSpPr>
            <p:nvPr/>
          </p:nvSpPr>
          <p:spPr bwMode="auto">
            <a:xfrm>
              <a:off x="1283662" y="51772"/>
              <a:ext cx="141070" cy="141075"/>
            </a:xfrm>
            <a:prstGeom prst="ellipse">
              <a:avLst/>
            </a:prstGeom>
            <a:solidFill>
              <a:srgbClr val="D8D8D8"/>
            </a:solidFill>
            <a:ln w="3175">
              <a:solidFill>
                <a:srgbClr val="BFBFBF"/>
              </a:solidFill>
              <a:round/>
              <a:headEnd/>
              <a:tailEnd/>
            </a:ln>
          </p:spPr>
          <p:txBody>
            <a:bodyPr anchor="ctr"/>
            <a:lstStyle/>
            <a:p>
              <a:pPr algn="ctr"/>
              <a:endParaRPr lang="zh-CN" altLang="zh-CN">
                <a:solidFill>
                  <a:srgbClr val="FFFFFF"/>
                </a:solidFill>
                <a:latin typeface="宋体" charset="-122"/>
                <a:sym typeface="宋体" charset="-122"/>
              </a:endParaRPr>
            </a:p>
          </p:txBody>
        </p:sp>
        <p:sp>
          <p:nvSpPr>
            <p:cNvPr id="31" name="同侧圆角矩形 30"/>
            <p:cNvSpPr>
              <a:spLocks noChangeArrowheads="1"/>
            </p:cNvSpPr>
            <p:nvPr/>
          </p:nvSpPr>
          <p:spPr bwMode="auto">
            <a:xfrm rot="-304808">
              <a:off x="0" y="798100"/>
              <a:ext cx="2143772" cy="595293"/>
            </a:xfrm>
            <a:custGeom>
              <a:avLst/>
              <a:gdLst>
                <a:gd name="T0" fmla="*/ 2147483647 w 21600"/>
                <a:gd name="T1" fmla="*/ 0 h 21600"/>
                <a:gd name="T2" fmla="*/ 2147483647 w 21600"/>
                <a:gd name="T3" fmla="*/ 226076572 h 21600"/>
                <a:gd name="T4" fmla="*/ 2147483647 w 21600"/>
                <a:gd name="T5" fmla="*/ 113037900 h 21600"/>
                <a:gd name="T6" fmla="*/ 2147483647 w 21600"/>
                <a:gd name="T7" fmla="*/ 226076572 h 21600"/>
                <a:gd name="T8" fmla="*/ 2147483647 w 21600"/>
                <a:gd name="T9" fmla="*/ 339114473 h 21600"/>
                <a:gd name="T10" fmla="*/ 2147483647 w 21600"/>
                <a:gd name="T11" fmla="*/ 226076572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FFFFFF"/>
            </a:solidFill>
            <a:ln w="9525" cmpd="sng">
              <a:noFill/>
              <a:miter lim="800000"/>
              <a:headEnd/>
              <a:tailEnd/>
            </a:ln>
          </p:spPr>
          <p:txBody>
            <a:bodyPr anchor="ctr"/>
            <a:lstStyle/>
            <a:p>
              <a:endParaRPr lang="zh-CN" altLang="en-US"/>
            </a:p>
          </p:txBody>
        </p:sp>
        <p:sp>
          <p:nvSpPr>
            <p:cNvPr id="32" name="圆角矩形​​ 3"/>
            <p:cNvSpPr>
              <a:spLocks noChangeArrowheads="1"/>
            </p:cNvSpPr>
            <p:nvPr/>
          </p:nvSpPr>
          <p:spPr bwMode="auto">
            <a:xfrm rot="21283522">
              <a:off x="-9136" y="873130"/>
              <a:ext cx="2125946" cy="1817468"/>
            </a:xfrm>
            <a:prstGeom prst="roundRect">
              <a:avLst>
                <a:gd name="adj" fmla="val 0"/>
              </a:avLst>
            </a:prstGeom>
            <a:solidFill>
              <a:schemeClr val="bg2">
                <a:lumMod val="25000"/>
              </a:schemeClr>
            </a:solidFill>
            <a:ln w="19050">
              <a:solidFill>
                <a:srgbClr val="D8D8D8"/>
              </a:solidFill>
              <a:round/>
              <a:headEnd/>
              <a:tailEnd/>
            </a:ln>
            <a:scene3d>
              <a:camera prst="orthographicFront"/>
              <a:lightRig rig="threePt" dir="t"/>
            </a:scene3d>
            <a:sp3d>
              <a:bevelT/>
            </a:sp3d>
          </p:spPr>
          <p:txBody>
            <a:bodyPr anchor="ctr"/>
            <a:lstStyle/>
            <a:p>
              <a:pPr marL="342900" indent="-342900" algn="ctr"/>
              <a:r>
                <a:rPr lang="zh-CN" altLang="en-US" sz="2400" dirty="0" smtClean="0">
                  <a:solidFill>
                    <a:srgbClr val="760000"/>
                  </a:solidFill>
                  <a:latin typeface="华文新魏" pitchFamily="2" charset="-122"/>
                  <a:ea typeface="华文新魏" pitchFamily="2" charset="-122"/>
                  <a:sym typeface="Calibri" pitchFamily="34" charset="0"/>
                </a:rPr>
                <a:t>        </a:t>
              </a:r>
              <a:endParaRPr lang="en-US" altLang="zh-CN" sz="2400" dirty="0">
                <a:solidFill>
                  <a:srgbClr val="760000"/>
                </a:solidFill>
                <a:latin typeface="华文新魏" pitchFamily="2" charset="-122"/>
                <a:ea typeface="华文新魏" pitchFamily="2" charset="-122"/>
                <a:sym typeface="Calibri" pitchFamily="34" charset="0"/>
              </a:endParaRPr>
            </a:p>
          </p:txBody>
        </p:sp>
        <p:sp>
          <p:nvSpPr>
            <p:cNvPr id="33" name="椭圆​​ 8"/>
            <p:cNvSpPr>
              <a:spLocks noChangeArrowheads="1"/>
            </p:cNvSpPr>
            <p:nvPr/>
          </p:nvSpPr>
          <p:spPr bwMode="auto">
            <a:xfrm rot="-316478">
              <a:off x="310917" y="878978"/>
              <a:ext cx="89569" cy="89573"/>
            </a:xfrm>
            <a:prstGeom prst="ellipse">
              <a:avLst/>
            </a:prstGeom>
            <a:solidFill>
              <a:srgbClr val="FFFFFF"/>
            </a:solidFill>
            <a:ln w="3175">
              <a:solidFill>
                <a:srgbClr val="BFBFBF"/>
              </a:solidFill>
              <a:round/>
              <a:headEnd/>
              <a:tailEnd/>
            </a:ln>
          </p:spPr>
          <p:txBody>
            <a:bodyPr anchor="ctr"/>
            <a:lstStyle/>
            <a:p>
              <a:pPr algn="ctr"/>
              <a:endParaRPr lang="zh-CN" altLang="zh-CN">
                <a:solidFill>
                  <a:srgbClr val="FFFFFF"/>
                </a:solidFill>
                <a:latin typeface="宋体" charset="-122"/>
                <a:sym typeface="宋体" charset="-122"/>
              </a:endParaRPr>
            </a:p>
          </p:txBody>
        </p:sp>
        <p:sp>
          <p:nvSpPr>
            <p:cNvPr id="34" name="椭圆​​ 9"/>
            <p:cNvSpPr>
              <a:spLocks noChangeArrowheads="1"/>
            </p:cNvSpPr>
            <p:nvPr/>
          </p:nvSpPr>
          <p:spPr bwMode="auto">
            <a:xfrm rot="-316478">
              <a:off x="1772360" y="744052"/>
              <a:ext cx="89569" cy="89573"/>
            </a:xfrm>
            <a:prstGeom prst="ellipse">
              <a:avLst/>
            </a:prstGeom>
            <a:solidFill>
              <a:srgbClr val="FFFFFF"/>
            </a:solidFill>
            <a:ln w="3175">
              <a:solidFill>
                <a:srgbClr val="BFBFBF"/>
              </a:solidFill>
              <a:round/>
              <a:headEnd/>
              <a:tailEnd/>
            </a:ln>
          </p:spPr>
          <p:txBody>
            <a:bodyPr anchor="ctr"/>
            <a:lstStyle/>
            <a:p>
              <a:pPr algn="ctr"/>
              <a:endParaRPr lang="zh-CN" altLang="zh-CN">
                <a:solidFill>
                  <a:srgbClr val="FFFFFF"/>
                </a:solidFill>
                <a:latin typeface="宋体" charset="-122"/>
                <a:sym typeface="宋体" charset="-122"/>
              </a:endParaRPr>
            </a:p>
          </p:txBody>
        </p:sp>
      </p:grpSp>
      <p:sp>
        <p:nvSpPr>
          <p:cNvPr id="35" name="矩形 34"/>
          <p:cNvSpPr/>
          <p:nvPr/>
        </p:nvSpPr>
        <p:spPr>
          <a:xfrm rot="21261051">
            <a:off x="7720548" y="3190744"/>
            <a:ext cx="3338278" cy="1569660"/>
          </a:xfrm>
          <a:prstGeom prst="rect">
            <a:avLst/>
          </a:prstGeom>
        </p:spPr>
        <p:txBody>
          <a:bodyPr wrap="square">
            <a:spAutoFit/>
          </a:bodyPr>
          <a:lstStyle/>
          <a:p>
            <a:r>
              <a:rPr lang="zh-CN" altLang="en-US" sz="3200" b="1" dirty="0" smtClean="0">
                <a:solidFill>
                  <a:schemeClr val="bg1"/>
                </a:solidFill>
                <a:effectLst>
                  <a:outerShdw blurRad="38100" dist="38100" dir="2700000" algn="tl">
                    <a:srgbClr val="000000">
                      <a:alpha val="43137"/>
                    </a:srgbClr>
                  </a:outerShdw>
                </a:effectLst>
                <a:latin typeface="华文新魏" pitchFamily="2" charset="-122"/>
                <a:ea typeface="华文新魏" pitchFamily="2" charset="-122"/>
              </a:rPr>
              <a:t>此时是中国的什么朝代，发展如何？</a:t>
            </a:r>
            <a:endParaRPr lang="zh-CN" altLang="en-US" sz="3200" b="1" dirty="0">
              <a:solidFill>
                <a:schemeClr val="bg1"/>
              </a:solidFill>
              <a:effectLst>
                <a:outerShdw blurRad="38100" dist="38100" dir="2700000" algn="tl">
                  <a:srgbClr val="000000">
                    <a:alpha val="43137"/>
                  </a:srgbClr>
                </a:outerShdw>
              </a:effectLst>
              <a:latin typeface="华文新魏" pitchFamily="2" charset="-122"/>
              <a:ea typeface="华文新魏" pitchFamily="2" charset="-122"/>
            </a:endParaRPr>
          </a:p>
        </p:txBody>
      </p:sp>
      <p:sp>
        <p:nvSpPr>
          <p:cNvPr id="37" name="矩形 36"/>
          <p:cNvSpPr/>
          <p:nvPr/>
        </p:nvSpPr>
        <p:spPr>
          <a:xfrm>
            <a:off x="8286807" y="5471955"/>
            <a:ext cx="2031325" cy="1200329"/>
          </a:xfrm>
          <a:prstGeom prst="rect">
            <a:avLst/>
          </a:prstGeom>
        </p:spPr>
        <p:txBody>
          <a:bodyPr wrap="none">
            <a:spAutoFit/>
          </a:bodyPr>
          <a:lstStyle/>
          <a:p>
            <a:r>
              <a:rPr lang="zh-CN" altLang="en-US" sz="3600" b="1" dirty="0" smtClean="0">
                <a:latin typeface="华文隶书" pitchFamily="2" charset="-122"/>
                <a:ea typeface="华文隶书" pitchFamily="2" charset="-122"/>
              </a:rPr>
              <a:t>中国隋唐</a:t>
            </a:r>
            <a:endParaRPr lang="en-US" altLang="zh-CN" sz="3600" b="1" dirty="0" smtClean="0">
              <a:latin typeface="华文隶书" pitchFamily="2" charset="-122"/>
              <a:ea typeface="华文隶书" pitchFamily="2" charset="-122"/>
            </a:endParaRPr>
          </a:p>
          <a:p>
            <a:r>
              <a:rPr lang="zh-CN" altLang="en-US" sz="3600" b="1" dirty="0" smtClean="0">
                <a:latin typeface="华文隶书" pitchFamily="2" charset="-122"/>
                <a:ea typeface="华文隶书" pitchFamily="2" charset="-122"/>
              </a:rPr>
              <a:t>繁荣强盛</a:t>
            </a:r>
            <a:endParaRPr lang="zh-CN" altLang="en-US" sz="3600" b="1" dirty="0">
              <a:latin typeface="华文隶书" pitchFamily="2" charset="-122"/>
              <a:ea typeface="华文隶书" pitchFamily="2" charset="-122"/>
            </a:endParaRPr>
          </a:p>
        </p:txBody>
      </p:sp>
      <p:sp>
        <p:nvSpPr>
          <p:cNvPr id="38" name="矩形 37"/>
          <p:cNvSpPr/>
          <p:nvPr/>
        </p:nvSpPr>
        <p:spPr>
          <a:xfrm>
            <a:off x="903253" y="4957772"/>
            <a:ext cx="5857916" cy="1938992"/>
          </a:xfrm>
          <a:prstGeom prst="rect">
            <a:avLst/>
          </a:prstGeom>
        </p:spPr>
        <p:txBody>
          <a:bodyPr wrap="square">
            <a:spAutoFit/>
          </a:bodyPr>
          <a:lstStyle/>
          <a:p>
            <a:r>
              <a:rPr lang="zh-CN" altLang="en-US" sz="2400" dirty="0" smtClean="0">
                <a:latin typeface="华文新魏" pitchFamily="2" charset="-122"/>
                <a:ea typeface="华文新魏" pitchFamily="2" charset="-122"/>
              </a:rPr>
              <a:t>公元</a:t>
            </a:r>
            <a:r>
              <a:rPr lang="en-US" altLang="zh-CN" sz="2400" dirty="0" smtClean="0">
                <a:latin typeface="华文新魏" pitchFamily="2" charset="-122"/>
                <a:ea typeface="华文新魏" pitchFamily="2" charset="-122"/>
              </a:rPr>
              <a:t>7-9</a:t>
            </a:r>
            <a:r>
              <a:rPr lang="zh-CN" altLang="en-US" sz="2400" dirty="0" smtClean="0">
                <a:latin typeface="华文新魏" pitchFamily="2" charset="-122"/>
                <a:ea typeface="华文新魏" pitchFamily="2" charset="-122"/>
              </a:rPr>
              <a:t>世纪，日本为了学习中国文化，先后向唐朝派出十几次遣唐使团。中国的许多律令制度、文化艺术、科学技术以及风俗习惯等，通过他们传入日本，对日本的社会发展产生了重大影响。</a:t>
            </a:r>
            <a:endParaRPr lang="zh-CN" altLang="en-US" sz="2400" dirty="0">
              <a:latin typeface="华文新魏" pitchFamily="2" charset="-122"/>
              <a:ea typeface="华文新魏" pitchFamily="2" charset="-122"/>
            </a:endParaRPr>
          </a:p>
        </p:txBody>
      </p:sp>
      <p:grpSp>
        <p:nvGrpSpPr>
          <p:cNvPr id="41" name="组合 67"/>
          <p:cNvGrpSpPr/>
          <p:nvPr/>
        </p:nvGrpSpPr>
        <p:grpSpPr>
          <a:xfrm>
            <a:off x="343308" y="4761387"/>
            <a:ext cx="620625" cy="594142"/>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3" name="椭圆 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4" name="TextBox 51"/>
          <p:cNvSpPr txBox="1"/>
          <p:nvPr/>
        </p:nvSpPr>
        <p:spPr>
          <a:xfrm>
            <a:off x="372187" y="4801954"/>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习</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45" name="组合 67"/>
          <p:cNvGrpSpPr/>
          <p:nvPr/>
        </p:nvGrpSpPr>
        <p:grpSpPr>
          <a:xfrm>
            <a:off x="343308" y="2671756"/>
            <a:ext cx="620625" cy="594142"/>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9" name="TextBox 51"/>
          <p:cNvSpPr txBox="1"/>
          <p:nvPr/>
        </p:nvSpPr>
        <p:spPr>
          <a:xfrm>
            <a:off x="372187" y="2720040"/>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日</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53" name="组合 67"/>
          <p:cNvGrpSpPr/>
          <p:nvPr/>
        </p:nvGrpSpPr>
        <p:grpSpPr>
          <a:xfrm>
            <a:off x="331749" y="3352740"/>
            <a:ext cx="620625" cy="594142"/>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61" name="TextBox 51"/>
          <p:cNvSpPr txBox="1"/>
          <p:nvPr/>
        </p:nvSpPr>
        <p:spPr>
          <a:xfrm>
            <a:off x="360628" y="3393307"/>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本</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62" name="组合 67"/>
          <p:cNvGrpSpPr/>
          <p:nvPr/>
        </p:nvGrpSpPr>
        <p:grpSpPr>
          <a:xfrm>
            <a:off x="331749" y="4058226"/>
            <a:ext cx="620625" cy="594142"/>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64" name="椭圆 6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65" name="TextBox 51"/>
          <p:cNvSpPr txBox="1"/>
          <p:nvPr/>
        </p:nvSpPr>
        <p:spPr>
          <a:xfrm>
            <a:off x="360628" y="4098793"/>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学</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66" name="组合 67"/>
          <p:cNvGrpSpPr/>
          <p:nvPr/>
        </p:nvGrpSpPr>
        <p:grpSpPr>
          <a:xfrm>
            <a:off x="343308" y="6149580"/>
            <a:ext cx="620625" cy="594142"/>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68" name="椭圆 6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69" name="TextBox 51"/>
          <p:cNvSpPr txBox="1"/>
          <p:nvPr/>
        </p:nvSpPr>
        <p:spPr>
          <a:xfrm>
            <a:off x="372187" y="6190147"/>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国</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70" name="组合 67"/>
          <p:cNvGrpSpPr/>
          <p:nvPr/>
        </p:nvGrpSpPr>
        <p:grpSpPr>
          <a:xfrm>
            <a:off x="331749" y="5446419"/>
            <a:ext cx="620625" cy="594142"/>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72" name="椭圆 7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73" name="TextBox 51"/>
          <p:cNvSpPr txBox="1"/>
          <p:nvPr/>
        </p:nvSpPr>
        <p:spPr>
          <a:xfrm>
            <a:off x="360628" y="5486986"/>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中</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pic>
        <p:nvPicPr>
          <p:cNvPr id="81" name="图片 80" descr="1.jpg"/>
          <p:cNvPicPr>
            <a:picLocks noChangeAspect="1"/>
          </p:cNvPicPr>
          <p:nvPr/>
        </p:nvPicPr>
        <p:blipFill>
          <a:blip r:embed="rId8" cstate="print"/>
          <a:srcRect b="21602"/>
          <a:stretch>
            <a:fillRect/>
          </a:stretch>
        </p:blipFill>
        <p:spPr>
          <a:xfrm>
            <a:off x="1046129" y="2457442"/>
            <a:ext cx="5556250" cy="2500330"/>
          </a:xfrm>
          <a:prstGeom prst="rect">
            <a:avLst/>
          </a:prstGeom>
        </p:spPr>
      </p:pic>
      <p:pic>
        <p:nvPicPr>
          <p:cNvPr id="83" name="图片 82" descr="t01c6351d7ca97db20a.jpg"/>
          <p:cNvPicPr>
            <a:picLocks noChangeAspect="1"/>
          </p:cNvPicPr>
          <p:nvPr/>
        </p:nvPicPr>
        <p:blipFill>
          <a:blip r:embed="rId9" cstate="print">
            <a:clrChange>
              <a:clrFrom>
                <a:srgbClr val="F6F6F6"/>
              </a:clrFrom>
              <a:clrTo>
                <a:srgbClr val="F6F6F6">
                  <a:alpha val="0"/>
                </a:srgbClr>
              </a:clrTo>
            </a:clrChange>
          </a:blip>
          <a:srcRect l="3125" t="17187" r="5468" b="12500"/>
          <a:stretch>
            <a:fillRect/>
          </a:stretch>
        </p:blipFill>
        <p:spPr>
          <a:xfrm>
            <a:off x="71438" y="885807"/>
            <a:ext cx="903253" cy="694810"/>
          </a:xfrm>
          <a:prstGeom prst="rect">
            <a:avLst/>
          </a:prstGeom>
        </p:spPr>
      </p:pic>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dissolve">
                                      <p:cBhvr>
                                        <p:cTn id="12" dur="500"/>
                                        <p:tgtEl>
                                          <p:spTgt spid="24"/>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dissolve">
                                      <p:cBhvr>
                                        <p:cTn id="15" dur="5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82"/>
                                        </p:tgtEl>
                                        <p:attrNameLst>
                                          <p:attrName>style.visibility</p:attrName>
                                        </p:attrNameLst>
                                      </p:cBhvr>
                                      <p:to>
                                        <p:strVal val="visible"/>
                                      </p:to>
                                    </p:set>
                                    <p:animEffect transition="in" filter="dissolve">
                                      <p:cBhvr>
                                        <p:cTn id="20" dur="500"/>
                                        <p:tgtEl>
                                          <p:spTgt spid="82"/>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dissolve">
                                      <p:cBhvr>
                                        <p:cTn id="23" dur="500"/>
                                        <p:tgtEl>
                                          <p:spTgt spid="37"/>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dissolve">
                                      <p:cBhvr>
                                        <p:cTn id="28" dur="500"/>
                                        <p:tgtEl>
                                          <p:spTgt spid="40"/>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dissolve">
                                      <p:cBhvr>
                                        <p:cTn id="31" dur="500"/>
                                        <p:tgtEl>
                                          <p:spTgt spid="38"/>
                                        </p:tgtEl>
                                      </p:cBhvr>
                                    </p:animEffect>
                                  </p:childTnLst>
                                </p:cTn>
                              </p:par>
                              <p:par>
                                <p:cTn id="32" presetID="9" presetClass="entr" presetSubtype="0" fill="hold"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dissolve">
                                      <p:cBhvr>
                                        <p:cTn id="34" dur="500"/>
                                        <p:tgtEl>
                                          <p:spTgt spid="41"/>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dissolve">
                                      <p:cBhvr>
                                        <p:cTn id="37" dur="500"/>
                                        <p:tgtEl>
                                          <p:spTgt spid="44"/>
                                        </p:tgtEl>
                                      </p:cBhvr>
                                    </p:animEffect>
                                  </p:childTnLst>
                                </p:cTn>
                              </p:par>
                              <p:par>
                                <p:cTn id="38" presetID="9" presetClass="entr" presetSubtype="0" fill="hold"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dissolve">
                                      <p:cBhvr>
                                        <p:cTn id="40" dur="500"/>
                                        <p:tgtEl>
                                          <p:spTgt spid="45"/>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dissolve">
                                      <p:cBhvr>
                                        <p:cTn id="43" dur="500"/>
                                        <p:tgtEl>
                                          <p:spTgt spid="49"/>
                                        </p:tgtEl>
                                      </p:cBhvr>
                                    </p:animEffect>
                                  </p:childTnLst>
                                </p:cTn>
                              </p:par>
                              <p:par>
                                <p:cTn id="44" presetID="9" presetClass="entr" presetSubtype="0" fill="hold" nodeType="with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dissolve">
                                      <p:cBhvr>
                                        <p:cTn id="46" dur="500"/>
                                        <p:tgtEl>
                                          <p:spTgt spid="53"/>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dissolve">
                                      <p:cBhvr>
                                        <p:cTn id="49" dur="500"/>
                                        <p:tgtEl>
                                          <p:spTgt spid="61"/>
                                        </p:tgtEl>
                                      </p:cBhvr>
                                    </p:animEffect>
                                  </p:childTnLst>
                                </p:cTn>
                              </p:par>
                              <p:par>
                                <p:cTn id="50" presetID="9" presetClass="entr" presetSubtype="0" fill="hold" nodeType="with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dissolve">
                                      <p:cBhvr>
                                        <p:cTn id="52" dur="500"/>
                                        <p:tgtEl>
                                          <p:spTgt spid="62"/>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dissolve">
                                      <p:cBhvr>
                                        <p:cTn id="55" dur="500"/>
                                        <p:tgtEl>
                                          <p:spTgt spid="65"/>
                                        </p:tgtEl>
                                      </p:cBhvr>
                                    </p:animEffect>
                                  </p:childTnLst>
                                </p:cTn>
                              </p:par>
                              <p:par>
                                <p:cTn id="56" presetID="9" presetClass="entr" presetSubtype="0" fill="hold"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dissolve">
                                      <p:cBhvr>
                                        <p:cTn id="58" dur="500"/>
                                        <p:tgtEl>
                                          <p:spTgt spid="66"/>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dissolve">
                                      <p:cBhvr>
                                        <p:cTn id="61" dur="500"/>
                                        <p:tgtEl>
                                          <p:spTgt spid="69"/>
                                        </p:tgtEl>
                                      </p:cBhvr>
                                    </p:animEffect>
                                  </p:childTnLst>
                                </p:cTn>
                              </p:par>
                              <p:par>
                                <p:cTn id="62" presetID="9" presetClass="entr" presetSubtype="0" fill="hold" nodeType="with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dissolve">
                                      <p:cBhvr>
                                        <p:cTn id="64" dur="500"/>
                                        <p:tgtEl>
                                          <p:spTgt spid="70"/>
                                        </p:tgtEl>
                                      </p:cBhvr>
                                    </p:animEffect>
                                  </p:childTnLst>
                                </p:cTn>
                              </p:par>
                              <p:par>
                                <p:cTn id="65" presetID="9" presetClass="entr" presetSubtype="0"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dissolve">
                                      <p:cBhvr>
                                        <p:cTn id="67" dur="500"/>
                                        <p:tgtEl>
                                          <p:spTgt spid="73"/>
                                        </p:tgtEl>
                                      </p:cBhvr>
                                    </p:animEffect>
                                  </p:childTnLst>
                                </p:cTn>
                              </p:par>
                              <p:par>
                                <p:cTn id="68" presetID="9" presetClass="entr" presetSubtype="0" fill="hold" nodeType="withEffect">
                                  <p:stCondLst>
                                    <p:cond delay="0"/>
                                  </p:stCondLst>
                                  <p:childTnLst>
                                    <p:set>
                                      <p:cBhvr>
                                        <p:cTn id="69" dur="1" fill="hold">
                                          <p:stCondLst>
                                            <p:cond delay="0"/>
                                          </p:stCondLst>
                                        </p:cTn>
                                        <p:tgtEl>
                                          <p:spTgt spid="81"/>
                                        </p:tgtEl>
                                        <p:attrNameLst>
                                          <p:attrName>style.visibility</p:attrName>
                                        </p:attrNameLst>
                                      </p:cBhvr>
                                      <p:to>
                                        <p:strVal val="visible"/>
                                      </p:to>
                                    </p:set>
                                    <p:animEffect transition="in" filter="dissolve">
                                      <p:cBhvr>
                                        <p:cTn id="70"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5" grpId="0"/>
      <p:bldP spid="37" grpId="0"/>
      <p:bldP spid="38" grpId="0"/>
      <p:bldP spid="44" grpId="0"/>
      <p:bldP spid="49" grpId="0"/>
      <p:bldP spid="61" grpId="0"/>
      <p:bldP spid="65" grpId="0"/>
      <p:bldP spid="69" grpId="0"/>
      <p:bldP spid="7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1071570" y="2243128"/>
            <a:ext cx="9547251" cy="4786346"/>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sp>
        <p:nvSpPr>
          <p:cNvPr id="79" name="圆角矩形 78"/>
          <p:cNvSpPr/>
          <p:nvPr/>
        </p:nvSpPr>
        <p:spPr>
          <a:xfrm>
            <a:off x="117435" y="957244"/>
            <a:ext cx="1928826" cy="571504"/>
          </a:xfrm>
          <a:prstGeom prst="roundRect">
            <a:avLst/>
          </a:prstGeom>
          <a:noFill/>
          <a:ln w="57150">
            <a:solidFill>
              <a:srgbClr val="6633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897982" y="943973"/>
            <a:ext cx="1005403" cy="584775"/>
          </a:xfrm>
          <a:prstGeom prst="rect">
            <a:avLst/>
          </a:prstGeom>
        </p:spPr>
        <p:txBody>
          <a:bodyPr wrap="none">
            <a:spAutoFit/>
          </a:bodyPr>
          <a:lstStyle/>
          <a:p>
            <a:r>
              <a:rPr lang="zh-CN" altLang="en-US" sz="3200" dirty="0" smtClean="0">
                <a:effectLst>
                  <a:outerShdw blurRad="38100" dist="38100" dir="2700000" algn="tl">
                    <a:srgbClr val="000000">
                      <a:alpha val="43137"/>
                    </a:srgbClr>
                  </a:outerShdw>
                </a:effectLst>
                <a:latin typeface="华文隶书" pitchFamily="2" charset="-122"/>
                <a:ea typeface="华文隶书" pitchFamily="2" charset="-122"/>
              </a:rPr>
              <a:t>背景</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48" name="图片 47"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0" name="图片 49"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1" name="图片 50"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2" name="矩形 51"/>
          <p:cNvSpPr/>
          <p:nvPr/>
        </p:nvSpPr>
        <p:spPr>
          <a:xfrm>
            <a:off x="0" y="0"/>
            <a:ext cx="10776937" cy="704850"/>
          </a:xfrm>
          <a:prstGeom prst="rect">
            <a:avLst/>
          </a:prstGeom>
          <a:blipFill>
            <a:blip r:embed="rId6"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55" name="直角三角形 5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56" name="矩形 55"/>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57" name="直接连接符 56"/>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8"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3" name="组合 66"/>
          <p:cNvGrpSpPr/>
          <p:nvPr/>
        </p:nvGrpSpPr>
        <p:grpSpPr>
          <a:xfrm flipH="1">
            <a:off x="8776673" y="-12408"/>
            <a:ext cx="2750820" cy="740098"/>
            <a:chOff x="0" y="-2"/>
            <a:chExt cx="1377891" cy="634701"/>
          </a:xfrm>
          <a:solidFill>
            <a:schemeClr val="bg2">
              <a:lumMod val="90000"/>
            </a:schemeClr>
          </a:solidFill>
        </p:grpSpPr>
        <p:sp>
          <p:nvSpPr>
            <p:cNvPr id="60" name="直角三角形 59"/>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74" name="矩形 7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76" name="图片 75"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77"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78"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3" name="矩形 22"/>
          <p:cNvSpPr/>
          <p:nvPr/>
        </p:nvSpPr>
        <p:spPr>
          <a:xfrm>
            <a:off x="2332013" y="899923"/>
            <a:ext cx="8929750" cy="1200329"/>
          </a:xfrm>
          <a:prstGeom prst="rect">
            <a:avLst/>
          </a:prstGeom>
        </p:spPr>
        <p:txBody>
          <a:bodyPr wrap="square">
            <a:spAutoFit/>
          </a:bodyPr>
          <a:lstStyle/>
          <a:p>
            <a:r>
              <a:rPr lang="en-US" sz="3600" dirty="0" smtClean="0">
                <a:latin typeface="华文新魏" pitchFamily="2" charset="-122"/>
                <a:ea typeface="华文新魏" pitchFamily="2" charset="-122"/>
              </a:rPr>
              <a:t>②</a:t>
            </a:r>
            <a:r>
              <a:rPr lang="zh-CN" altLang="en-US" sz="3600" dirty="0" smtClean="0">
                <a:latin typeface="华文新魏" pitchFamily="2" charset="-122"/>
                <a:ea typeface="华文新魏" pitchFamily="2" charset="-122"/>
              </a:rPr>
              <a:t>大和皇族中的改革派发动</a:t>
            </a:r>
            <a:r>
              <a:rPr lang="zh-CN" altLang="en-US" sz="3600" dirty="0" smtClean="0">
                <a:solidFill>
                  <a:srgbClr val="C00000"/>
                </a:solidFill>
                <a:latin typeface="华文新魏" pitchFamily="2" charset="-122"/>
                <a:ea typeface="华文新魏" pitchFamily="2" charset="-122"/>
              </a:rPr>
              <a:t>宫廷政变</a:t>
            </a:r>
            <a:r>
              <a:rPr lang="zh-CN" altLang="en-US" sz="3600" dirty="0" smtClean="0">
                <a:latin typeface="华文新魏" pitchFamily="2" charset="-122"/>
                <a:ea typeface="华文新魏" pitchFamily="2" charset="-122"/>
              </a:rPr>
              <a:t>，</a:t>
            </a:r>
            <a:r>
              <a:rPr lang="zh-CN" altLang="en-US" sz="3600" dirty="0" smtClean="0">
                <a:solidFill>
                  <a:srgbClr val="C00000"/>
                </a:solidFill>
                <a:latin typeface="华文新魏" pitchFamily="2" charset="-122"/>
                <a:ea typeface="华文新魏" pitchFamily="2" charset="-122"/>
              </a:rPr>
              <a:t>孝德天皇</a:t>
            </a:r>
            <a:r>
              <a:rPr lang="zh-CN" altLang="en-US" sz="3600" dirty="0" smtClean="0">
                <a:latin typeface="华文新魏" pitchFamily="2" charset="-122"/>
                <a:ea typeface="华文新魏" pitchFamily="2" charset="-122"/>
              </a:rPr>
              <a:t>即位，年号</a:t>
            </a:r>
            <a:r>
              <a:rPr lang="zh-CN" altLang="en-US" sz="3600" dirty="0" smtClean="0">
                <a:solidFill>
                  <a:srgbClr val="C00000"/>
                </a:solidFill>
                <a:latin typeface="华文新魏" pitchFamily="2" charset="-122"/>
                <a:ea typeface="华文新魏" pitchFamily="2" charset="-122"/>
              </a:rPr>
              <a:t>大化</a:t>
            </a:r>
            <a:r>
              <a:rPr lang="zh-CN" altLang="en-US" sz="3600" dirty="0" smtClean="0">
                <a:latin typeface="华文新魏" pitchFamily="2" charset="-122"/>
                <a:ea typeface="华文新魏" pitchFamily="2" charset="-122"/>
              </a:rPr>
              <a:t>。</a:t>
            </a:r>
            <a:endParaRPr lang="zh-CN" altLang="en-US" sz="3600" dirty="0">
              <a:latin typeface="华文新魏" pitchFamily="2" charset="-122"/>
              <a:ea typeface="华文新魏" pitchFamily="2" charset="-122"/>
            </a:endParaRPr>
          </a:p>
        </p:txBody>
      </p:sp>
      <p:sp>
        <p:nvSpPr>
          <p:cNvPr id="36" name="TextBox 35"/>
          <p:cNvSpPr txBox="1"/>
          <p:nvPr/>
        </p:nvSpPr>
        <p:spPr>
          <a:xfrm>
            <a:off x="2474889" y="2368808"/>
            <a:ext cx="4857784" cy="4832092"/>
          </a:xfrm>
          <a:prstGeom prst="rect">
            <a:avLst/>
          </a:prstGeom>
          <a:noFill/>
        </p:spPr>
        <p:txBody>
          <a:bodyPr wrap="square" rtlCol="0">
            <a:spAutoFit/>
          </a:bodyPr>
          <a:lstStyle/>
          <a:p>
            <a:r>
              <a:rPr lang="zh-CN" altLang="en-US" sz="2800" dirty="0" smtClean="0">
                <a:latin typeface="华文新魏" pitchFamily="2" charset="-122"/>
                <a:ea typeface="华文新魏" pitchFamily="2" charset="-122"/>
              </a:rPr>
              <a:t>　　</a:t>
            </a:r>
            <a:r>
              <a:rPr lang="en-US" sz="2800" dirty="0" smtClean="0">
                <a:latin typeface="华文新魏" pitchFamily="2" charset="-122"/>
                <a:ea typeface="华文新魏" pitchFamily="2" charset="-122"/>
              </a:rPr>
              <a:t>7</a:t>
            </a:r>
            <a:r>
              <a:rPr lang="zh-CN" altLang="en-US" sz="2800" dirty="0" smtClean="0">
                <a:latin typeface="华文新魏" pitchFamily="2" charset="-122"/>
                <a:ea typeface="华文新魏" pitchFamily="2" charset="-122"/>
              </a:rPr>
              <a:t>世纪中叶，日本由大奴隶主贵族苏我氏父子实行专制统治，天皇无实权，各种矛盾空前激化。</a:t>
            </a:r>
            <a:r>
              <a:rPr lang="en-US" sz="2800" dirty="0" smtClean="0">
                <a:latin typeface="华文新魏" pitchFamily="2" charset="-122"/>
                <a:ea typeface="华文新魏" pitchFamily="2" charset="-122"/>
              </a:rPr>
              <a:t>645</a:t>
            </a:r>
            <a:r>
              <a:rPr lang="zh-CN" altLang="en-US" sz="2800" dirty="0" smtClean="0">
                <a:latin typeface="华文新魏" pitchFamily="2" charset="-122"/>
                <a:ea typeface="华文新魏" pitchFamily="2" charset="-122"/>
              </a:rPr>
              <a:t>年，皇室中大兄皇子联合贵族中臣镰足发动政变夺取政权，拥立孝德天皇。</a:t>
            </a:r>
            <a:endParaRPr lang="en-US" altLang="zh-CN" sz="2800" dirty="0" smtClean="0">
              <a:latin typeface="华文新魏" pitchFamily="2" charset="-122"/>
              <a:ea typeface="华文新魏" pitchFamily="2" charset="-122"/>
            </a:endParaRPr>
          </a:p>
          <a:p>
            <a:r>
              <a:rPr lang="zh-CN" altLang="en-US" sz="2800" dirty="0" smtClean="0">
                <a:latin typeface="华文新魏" pitchFamily="2" charset="-122"/>
                <a:ea typeface="华文新魏" pitchFamily="2" charset="-122"/>
              </a:rPr>
              <a:t>　　孝德天皇即位后，宣布模仿中国建立年号，定年号为大化，迁都难波京（今大阪市）。</a:t>
            </a:r>
            <a:r>
              <a:rPr lang="en-US" sz="2800" dirty="0" smtClean="0">
                <a:latin typeface="华文新魏" pitchFamily="2" charset="-122"/>
                <a:ea typeface="华文新魏" pitchFamily="2" charset="-122"/>
              </a:rPr>
              <a:t>645</a:t>
            </a:r>
            <a:r>
              <a:rPr lang="zh-CN" altLang="en-US" sz="2800" dirty="0" smtClean="0">
                <a:latin typeface="华文新魏" pitchFamily="2" charset="-122"/>
                <a:ea typeface="华文新魏" pitchFamily="2" charset="-122"/>
              </a:rPr>
              <a:t>年即为大化元年。</a:t>
            </a:r>
          </a:p>
          <a:p>
            <a:endParaRPr lang="zh-CN" altLang="en-US" sz="2800" dirty="0">
              <a:latin typeface="华文新魏" pitchFamily="2" charset="-122"/>
              <a:ea typeface="华文新魏" pitchFamily="2" charset="-122"/>
            </a:endParaRPr>
          </a:p>
        </p:txBody>
      </p:sp>
      <p:grpSp>
        <p:nvGrpSpPr>
          <p:cNvPr id="38" name="组合 67"/>
          <p:cNvGrpSpPr/>
          <p:nvPr/>
        </p:nvGrpSpPr>
        <p:grpSpPr>
          <a:xfrm>
            <a:off x="1557754" y="3303479"/>
            <a:ext cx="620625" cy="594142"/>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1" name="TextBox 51"/>
          <p:cNvSpPr txBox="1"/>
          <p:nvPr/>
        </p:nvSpPr>
        <p:spPr>
          <a:xfrm>
            <a:off x="1586633" y="3344046"/>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廷</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42" name="组合 67"/>
          <p:cNvGrpSpPr/>
          <p:nvPr/>
        </p:nvGrpSpPr>
        <p:grpSpPr>
          <a:xfrm>
            <a:off x="1546195" y="2600318"/>
            <a:ext cx="620625" cy="594142"/>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4" name="椭圆 4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5" name="TextBox 51"/>
          <p:cNvSpPr txBox="1"/>
          <p:nvPr/>
        </p:nvSpPr>
        <p:spPr>
          <a:xfrm>
            <a:off x="1575074" y="2640885"/>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宫</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46" name="组合 67"/>
          <p:cNvGrpSpPr/>
          <p:nvPr/>
        </p:nvGrpSpPr>
        <p:grpSpPr>
          <a:xfrm>
            <a:off x="1557754" y="4691672"/>
            <a:ext cx="620625" cy="594142"/>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53" name="TextBox 51"/>
          <p:cNvSpPr txBox="1"/>
          <p:nvPr/>
        </p:nvSpPr>
        <p:spPr>
          <a:xfrm>
            <a:off x="1586633" y="4732239"/>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变</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54" name="组合 67"/>
          <p:cNvGrpSpPr/>
          <p:nvPr/>
        </p:nvGrpSpPr>
        <p:grpSpPr>
          <a:xfrm>
            <a:off x="1546195" y="3988511"/>
            <a:ext cx="620625" cy="594142"/>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61" name="椭圆 6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62" name="TextBox 51"/>
          <p:cNvSpPr txBox="1"/>
          <p:nvPr/>
        </p:nvSpPr>
        <p:spPr>
          <a:xfrm>
            <a:off x="1575074" y="4029078"/>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政</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pic>
        <p:nvPicPr>
          <p:cNvPr id="63" name="Picture 22" descr="20110604123856-57073403"/>
          <p:cNvPicPr>
            <a:picLocks noChangeAspect="1" noChangeArrowheads="1"/>
          </p:cNvPicPr>
          <p:nvPr/>
        </p:nvPicPr>
        <p:blipFill>
          <a:blip r:embed="rId7" cstate="print"/>
          <a:srcRect t="6299" b="7559"/>
          <a:stretch>
            <a:fillRect/>
          </a:stretch>
        </p:blipFill>
        <p:spPr bwMode="auto">
          <a:xfrm>
            <a:off x="7621630" y="4814896"/>
            <a:ext cx="2782877" cy="2001406"/>
          </a:xfrm>
          <a:prstGeom prst="roundRect">
            <a:avLst/>
          </a:prstGeom>
          <a:ln>
            <a:noFill/>
          </a:ln>
          <a:effectLst>
            <a:outerShdw blurRad="292100" dist="139700" dir="2700000" algn="tl" rotWithShape="0">
              <a:srgbClr val="333333">
                <a:alpha val="65000"/>
              </a:srgbClr>
            </a:outerShdw>
          </a:effectLst>
        </p:spPr>
      </p:pic>
      <p:pic>
        <p:nvPicPr>
          <p:cNvPr id="64" name="Picture 23" descr="20110604123849-1357742857"/>
          <p:cNvPicPr>
            <a:picLocks noChangeAspect="1" noChangeArrowheads="1"/>
          </p:cNvPicPr>
          <p:nvPr/>
        </p:nvPicPr>
        <p:blipFill>
          <a:blip r:embed="rId8" cstate="print"/>
          <a:srcRect r="15874"/>
          <a:stretch>
            <a:fillRect/>
          </a:stretch>
        </p:blipFill>
        <p:spPr bwMode="auto">
          <a:xfrm>
            <a:off x="7546987" y="2386004"/>
            <a:ext cx="2786082" cy="2211574"/>
          </a:xfrm>
          <a:prstGeom prst="roundRect">
            <a:avLst/>
          </a:prstGeom>
          <a:ln>
            <a:noFill/>
          </a:ln>
          <a:effectLst>
            <a:outerShdw blurRad="292100" dist="139700" dir="2700000" algn="tl" rotWithShape="0">
              <a:srgbClr val="333333">
                <a:alpha val="65000"/>
              </a:srgbClr>
            </a:outerShdw>
          </a:effectLst>
        </p:spPr>
      </p:pic>
      <p:pic>
        <p:nvPicPr>
          <p:cNvPr id="65" name="图片 64" descr="t01c6351d7ca97db20a.jpg"/>
          <p:cNvPicPr>
            <a:picLocks noChangeAspect="1"/>
          </p:cNvPicPr>
          <p:nvPr/>
        </p:nvPicPr>
        <p:blipFill>
          <a:blip r:embed="rId9" cstate="print">
            <a:clrChange>
              <a:clrFrom>
                <a:srgbClr val="F6F6F6"/>
              </a:clrFrom>
              <a:clrTo>
                <a:srgbClr val="F6F6F6">
                  <a:alpha val="0"/>
                </a:srgbClr>
              </a:clrTo>
            </a:clrChange>
          </a:blip>
          <a:srcRect l="3125" t="17187" r="5468" b="12500"/>
          <a:stretch>
            <a:fillRect/>
          </a:stretch>
        </p:blipFill>
        <p:spPr>
          <a:xfrm>
            <a:off x="71438" y="885807"/>
            <a:ext cx="903253" cy="694810"/>
          </a:xfrm>
          <a:prstGeom prst="rect">
            <a:avLst/>
          </a:prstGeom>
        </p:spPr>
      </p:pic>
      <p:pic>
        <p:nvPicPr>
          <p:cNvPr id="67" name="图片 66" descr="C6C89CD2C48CDF5DFCC0F34DA9B0497C.jpg"/>
          <p:cNvPicPr>
            <a:picLocks noChangeAspect="1"/>
          </p:cNvPicPr>
          <p:nvPr/>
        </p:nvPicPr>
        <p:blipFill>
          <a:blip r:embed="rId10" cstate="print">
            <a:clrChange>
              <a:clrFrom>
                <a:srgbClr val="FFFFFF"/>
              </a:clrFrom>
              <a:clrTo>
                <a:srgbClr val="FFFFFF">
                  <a:alpha val="0"/>
                </a:srgbClr>
              </a:clrTo>
            </a:clrChange>
          </a:blip>
          <a:stretch>
            <a:fillRect/>
          </a:stretch>
        </p:blipFill>
        <p:spPr>
          <a:xfrm>
            <a:off x="188873" y="5156560"/>
            <a:ext cx="2071702" cy="2044340"/>
          </a:xfrm>
          <a:prstGeom prst="rect">
            <a:avLst/>
          </a:prstGeom>
        </p:spPr>
      </p:pic>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dissolve">
                                      <p:cBhvr>
                                        <p:cTn id="12" dur="500"/>
                                        <p:tgtEl>
                                          <p:spTgt spid="37"/>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dissolve">
                                      <p:cBhvr>
                                        <p:cTn id="15" dur="500"/>
                                        <p:tgtEl>
                                          <p:spTgt spid="36"/>
                                        </p:tgtEl>
                                      </p:cBhvr>
                                    </p:animEffect>
                                  </p:childTnLst>
                                </p:cTn>
                              </p:par>
                              <p:par>
                                <p:cTn id="16" presetID="9" presetClass="entr" presetSubtype="0"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dissolve">
                                      <p:cBhvr>
                                        <p:cTn id="18" dur="500"/>
                                        <p:tgtEl>
                                          <p:spTgt spid="38"/>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dissolve">
                                      <p:cBhvr>
                                        <p:cTn id="21" dur="500"/>
                                        <p:tgtEl>
                                          <p:spTgt spid="41"/>
                                        </p:tgtEl>
                                      </p:cBhvr>
                                    </p:animEffect>
                                  </p:childTnLst>
                                </p:cTn>
                              </p:par>
                              <p:par>
                                <p:cTn id="22" presetID="9" presetClass="entr" presetSubtype="0"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dissolve">
                                      <p:cBhvr>
                                        <p:cTn id="24" dur="500"/>
                                        <p:tgtEl>
                                          <p:spTgt spid="42"/>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dissolve">
                                      <p:cBhvr>
                                        <p:cTn id="27" dur="500"/>
                                        <p:tgtEl>
                                          <p:spTgt spid="45"/>
                                        </p:tgtEl>
                                      </p:cBhvr>
                                    </p:animEffect>
                                  </p:childTnLst>
                                </p:cTn>
                              </p:par>
                              <p:par>
                                <p:cTn id="28" presetID="9" presetClass="entr" presetSubtype="0" fill="hold" nodeType="with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dissolve">
                                      <p:cBhvr>
                                        <p:cTn id="30" dur="500"/>
                                        <p:tgtEl>
                                          <p:spTgt spid="46"/>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dissolve">
                                      <p:cBhvr>
                                        <p:cTn id="33" dur="500"/>
                                        <p:tgtEl>
                                          <p:spTgt spid="53"/>
                                        </p:tgtEl>
                                      </p:cBhvr>
                                    </p:animEffect>
                                  </p:childTnLst>
                                </p:cTn>
                              </p:par>
                              <p:par>
                                <p:cTn id="34" presetID="9" presetClass="entr" presetSubtype="0"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dissolve">
                                      <p:cBhvr>
                                        <p:cTn id="36" dur="500"/>
                                        <p:tgtEl>
                                          <p:spTgt spid="54"/>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dissolve">
                                      <p:cBhvr>
                                        <p:cTn id="39" dur="500"/>
                                        <p:tgtEl>
                                          <p:spTgt spid="62"/>
                                        </p:tgtEl>
                                      </p:cBhvr>
                                    </p:animEffect>
                                  </p:childTnLst>
                                </p:cTn>
                              </p:par>
                              <p:par>
                                <p:cTn id="40" presetID="9" presetClass="entr" presetSubtype="0" fill="hold" nodeType="with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dissolve">
                                      <p:cBhvr>
                                        <p:cTn id="42" dur="500"/>
                                        <p:tgtEl>
                                          <p:spTgt spid="63"/>
                                        </p:tgtEl>
                                      </p:cBhvr>
                                    </p:animEffect>
                                  </p:childTnLst>
                                </p:cTn>
                              </p:par>
                              <p:par>
                                <p:cTn id="43" presetID="9" presetClass="entr" presetSubtype="0" fill="hold" nodeType="with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dissolve">
                                      <p:cBhvr>
                                        <p:cTn id="45" dur="500"/>
                                        <p:tgtEl>
                                          <p:spTgt spid="64"/>
                                        </p:tgtEl>
                                      </p:cBhvr>
                                    </p:animEffect>
                                  </p:childTnLst>
                                </p:cTn>
                              </p:par>
                              <p:par>
                                <p:cTn id="46" presetID="9" presetClass="entr" presetSubtype="0" fill="hold" nodeType="withEffect">
                                  <p:stCondLst>
                                    <p:cond delay="0"/>
                                  </p:stCondLst>
                                  <p:childTnLst>
                                    <p:set>
                                      <p:cBhvr>
                                        <p:cTn id="47" dur="1" fill="hold">
                                          <p:stCondLst>
                                            <p:cond delay="0"/>
                                          </p:stCondLst>
                                        </p:cTn>
                                        <p:tgtEl>
                                          <p:spTgt spid="67"/>
                                        </p:tgtEl>
                                        <p:attrNameLst>
                                          <p:attrName>style.visibility</p:attrName>
                                        </p:attrNameLst>
                                      </p:cBhvr>
                                      <p:to>
                                        <p:strVal val="visible"/>
                                      </p:to>
                                    </p:set>
                                    <p:animEffect transition="in" filter="dissolve">
                                      <p:cBhvr>
                                        <p:cTn id="4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6" grpId="0"/>
      <p:bldP spid="41" grpId="0"/>
      <p:bldP spid="45" grpId="0"/>
      <p:bldP spid="53" grpId="0"/>
      <p:bldP spid="6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974691" y="2743194"/>
            <a:ext cx="9858444" cy="4143404"/>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48" name="图片 47"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0" name="图片 49"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1" name="图片 50"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2" name="矩形 51"/>
          <p:cNvSpPr/>
          <p:nvPr/>
        </p:nvSpPr>
        <p:spPr>
          <a:xfrm>
            <a:off x="0" y="0"/>
            <a:ext cx="10776937" cy="704850"/>
          </a:xfrm>
          <a:prstGeom prst="rect">
            <a:avLst/>
          </a:prstGeom>
          <a:blipFill>
            <a:blip r:embed="rId6"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55" name="直角三角形 5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56" name="矩形 55"/>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57" name="直接连接符 56"/>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8"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3" name="组合 66"/>
          <p:cNvGrpSpPr/>
          <p:nvPr/>
        </p:nvGrpSpPr>
        <p:grpSpPr>
          <a:xfrm flipH="1">
            <a:off x="8776673" y="-12408"/>
            <a:ext cx="2750820" cy="740098"/>
            <a:chOff x="0" y="-2"/>
            <a:chExt cx="1377891" cy="634701"/>
          </a:xfrm>
          <a:solidFill>
            <a:schemeClr val="bg2">
              <a:lumMod val="90000"/>
            </a:schemeClr>
          </a:solidFill>
        </p:grpSpPr>
        <p:sp>
          <p:nvSpPr>
            <p:cNvPr id="60" name="直角三角形 59"/>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74" name="矩形 7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76" name="图片 75"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77"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78"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1" name="圆角矩形 20"/>
          <p:cNvSpPr/>
          <p:nvPr/>
        </p:nvSpPr>
        <p:spPr>
          <a:xfrm>
            <a:off x="117435" y="957244"/>
            <a:ext cx="1928826" cy="571504"/>
          </a:xfrm>
          <a:prstGeom prst="roundRect">
            <a:avLst/>
          </a:prstGeom>
          <a:noFill/>
          <a:ln w="57150">
            <a:solidFill>
              <a:srgbClr val="6633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97982" y="943973"/>
            <a:ext cx="1005403" cy="584775"/>
          </a:xfrm>
          <a:prstGeom prst="rect">
            <a:avLst/>
          </a:prstGeom>
        </p:spPr>
        <p:txBody>
          <a:bodyPr wrap="none">
            <a:spAutoFit/>
          </a:bodyPr>
          <a:lstStyle/>
          <a:p>
            <a:r>
              <a:rPr lang="zh-CN" altLang="en-US" sz="3200" dirty="0" smtClean="0">
                <a:effectLst>
                  <a:outerShdw blurRad="38100" dist="38100" dir="2700000" algn="tl">
                    <a:srgbClr val="000000">
                      <a:alpha val="43137"/>
                    </a:srgbClr>
                  </a:outerShdw>
                </a:effectLst>
                <a:latin typeface="华文隶书" pitchFamily="2" charset="-122"/>
                <a:ea typeface="华文隶书" pitchFamily="2" charset="-122"/>
              </a:rPr>
              <a:t>开始</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24" name="图片 23" descr="t01c6351d7ca97db20a.jpg"/>
          <p:cNvPicPr>
            <a:picLocks noChangeAspect="1"/>
          </p:cNvPicPr>
          <p:nvPr/>
        </p:nvPicPr>
        <p:blipFill>
          <a:blip r:embed="rId7" cstate="print">
            <a:clrChange>
              <a:clrFrom>
                <a:srgbClr val="F6F6F6"/>
              </a:clrFrom>
              <a:clrTo>
                <a:srgbClr val="F6F6F6">
                  <a:alpha val="0"/>
                </a:srgbClr>
              </a:clrTo>
            </a:clrChange>
          </a:blip>
          <a:srcRect l="3125" t="17187" r="5468" b="12500"/>
          <a:stretch>
            <a:fillRect/>
          </a:stretch>
        </p:blipFill>
        <p:spPr>
          <a:xfrm>
            <a:off x="71438" y="885807"/>
            <a:ext cx="903253" cy="694810"/>
          </a:xfrm>
          <a:prstGeom prst="rect">
            <a:avLst/>
          </a:prstGeom>
        </p:spPr>
      </p:pic>
      <p:sp>
        <p:nvSpPr>
          <p:cNvPr id="25" name="矩形 24"/>
          <p:cNvSpPr/>
          <p:nvPr/>
        </p:nvSpPr>
        <p:spPr>
          <a:xfrm>
            <a:off x="2189137" y="814368"/>
            <a:ext cx="9332938" cy="1569660"/>
          </a:xfrm>
          <a:prstGeom prst="rect">
            <a:avLst/>
          </a:prstGeom>
        </p:spPr>
        <p:txBody>
          <a:bodyPr wrap="square">
            <a:spAutoFit/>
          </a:bodyPr>
          <a:lstStyle/>
          <a:p>
            <a:r>
              <a:rPr lang="zh-CN" altLang="en-US" sz="3200" dirty="0" smtClean="0">
                <a:latin typeface="华文新魏" pitchFamily="2" charset="-122"/>
                <a:ea typeface="华文新魏" pitchFamily="2" charset="-122"/>
              </a:rPr>
              <a:t>从</a:t>
            </a:r>
            <a:r>
              <a:rPr lang="en-US" sz="3200" dirty="0" smtClean="0">
                <a:solidFill>
                  <a:srgbClr val="C00000"/>
                </a:solidFill>
                <a:latin typeface="华文新魏" pitchFamily="2" charset="-122"/>
                <a:ea typeface="华文新魏" pitchFamily="2" charset="-122"/>
              </a:rPr>
              <a:t>646</a:t>
            </a:r>
            <a:r>
              <a:rPr lang="zh-CN" altLang="en-US" sz="3200" dirty="0" smtClean="0">
                <a:solidFill>
                  <a:srgbClr val="C00000"/>
                </a:solidFill>
                <a:latin typeface="华文新魏" pitchFamily="2" charset="-122"/>
                <a:ea typeface="华文新魏" pitchFamily="2" charset="-122"/>
              </a:rPr>
              <a:t>年</a:t>
            </a:r>
            <a:r>
              <a:rPr lang="zh-CN" altLang="en-US" sz="3200" dirty="0" smtClean="0">
                <a:latin typeface="华文新魏" pitchFamily="2" charset="-122"/>
                <a:ea typeface="华文新魏" pitchFamily="2" charset="-122"/>
              </a:rPr>
              <a:t>开始，日本</a:t>
            </a:r>
            <a:r>
              <a:rPr lang="zh-CN" altLang="en-US" sz="3200" dirty="0" smtClean="0">
                <a:solidFill>
                  <a:srgbClr val="C00000"/>
                </a:solidFill>
                <a:latin typeface="华文新魏" pitchFamily="2" charset="-122"/>
                <a:ea typeface="华文新魏" pitchFamily="2" charset="-122"/>
              </a:rPr>
              <a:t>仿效唐朝</a:t>
            </a:r>
            <a:r>
              <a:rPr lang="zh-CN" altLang="en-US" sz="3200" dirty="0" smtClean="0">
                <a:latin typeface="华文新魏" pitchFamily="2" charset="-122"/>
                <a:ea typeface="华文新魏" pitchFamily="2" charset="-122"/>
              </a:rPr>
              <a:t>的典章制度，进行了一系列改革，史称</a:t>
            </a:r>
            <a:r>
              <a:rPr lang="en-US" sz="3200" dirty="0" smtClean="0">
                <a:latin typeface="华文新魏" pitchFamily="2" charset="-122"/>
                <a:ea typeface="华文新魏" pitchFamily="2" charset="-122"/>
              </a:rPr>
              <a:t>“</a:t>
            </a:r>
            <a:r>
              <a:rPr lang="zh-CN" altLang="en-US" sz="3200" dirty="0" smtClean="0">
                <a:solidFill>
                  <a:srgbClr val="C00000"/>
                </a:solidFill>
                <a:latin typeface="华文新魏" pitchFamily="2" charset="-122"/>
                <a:ea typeface="华文新魏" pitchFamily="2" charset="-122"/>
              </a:rPr>
              <a:t>大化改新</a:t>
            </a:r>
            <a:r>
              <a:rPr lang="en-US" sz="3200" dirty="0" smtClean="0">
                <a:latin typeface="华文新魏" pitchFamily="2" charset="-122"/>
                <a:ea typeface="华文新魏" pitchFamily="2" charset="-122"/>
              </a:rPr>
              <a:t>”</a:t>
            </a:r>
            <a:r>
              <a:rPr lang="zh-CN" altLang="en-US" sz="3200" dirty="0" smtClean="0">
                <a:latin typeface="华文新魏" pitchFamily="2" charset="-122"/>
                <a:ea typeface="华文新魏" pitchFamily="2" charset="-122"/>
              </a:rPr>
              <a:t>。大化改新后，大和正式改称</a:t>
            </a:r>
            <a:r>
              <a:rPr lang="zh-CN" altLang="en-US" sz="3200" dirty="0" smtClean="0">
                <a:solidFill>
                  <a:srgbClr val="C00000"/>
                </a:solidFill>
                <a:latin typeface="华文新魏" pitchFamily="2" charset="-122"/>
                <a:ea typeface="华文新魏" pitchFamily="2" charset="-122"/>
              </a:rPr>
              <a:t>日本国</a:t>
            </a:r>
            <a:r>
              <a:rPr lang="zh-CN" altLang="en-US" sz="3200" dirty="0" smtClean="0">
                <a:latin typeface="华文新魏" pitchFamily="2" charset="-122"/>
                <a:ea typeface="华文新魏" pitchFamily="2" charset="-122"/>
              </a:rPr>
              <a:t>。</a:t>
            </a:r>
            <a:endParaRPr lang="zh-CN" altLang="en-US" sz="3200" dirty="0">
              <a:latin typeface="华文新魏" pitchFamily="2" charset="-122"/>
              <a:ea typeface="华文新魏" pitchFamily="2" charset="-122"/>
            </a:endParaRPr>
          </a:p>
        </p:txBody>
      </p:sp>
      <p:pic>
        <p:nvPicPr>
          <p:cNvPr id="26" name="Picture 30" descr="W020100825476789285229"/>
          <p:cNvPicPr>
            <a:picLocks noChangeAspect="1" noChangeArrowheads="1"/>
          </p:cNvPicPr>
          <p:nvPr/>
        </p:nvPicPr>
        <p:blipFill>
          <a:blip r:embed="rId8" cstate="print"/>
          <a:srcRect/>
          <a:stretch>
            <a:fillRect/>
          </a:stretch>
        </p:blipFill>
        <p:spPr bwMode="auto">
          <a:xfrm>
            <a:off x="1890454" y="3028946"/>
            <a:ext cx="3401942" cy="3429024"/>
          </a:xfrm>
          <a:prstGeom prst="rect">
            <a:avLst/>
          </a:prstGeom>
          <a:noFill/>
          <a:ln w="9525">
            <a:solidFill>
              <a:srgbClr val="000000"/>
            </a:solidFill>
            <a:miter lim="800000"/>
            <a:headEnd/>
            <a:tailEnd/>
          </a:ln>
        </p:spPr>
      </p:pic>
      <p:pic>
        <p:nvPicPr>
          <p:cNvPr id="27" name="Picture 31" descr="01000000000000119091295582382"/>
          <p:cNvPicPr>
            <a:picLocks noChangeAspect="1" noChangeArrowheads="1"/>
          </p:cNvPicPr>
          <p:nvPr/>
        </p:nvPicPr>
        <p:blipFill>
          <a:blip r:embed="rId9" cstate="print"/>
          <a:srcRect/>
          <a:stretch>
            <a:fillRect/>
          </a:stretch>
        </p:blipFill>
        <p:spPr bwMode="auto">
          <a:xfrm>
            <a:off x="5481776" y="3028946"/>
            <a:ext cx="2488753" cy="3429024"/>
          </a:xfrm>
          <a:prstGeom prst="rect">
            <a:avLst/>
          </a:prstGeom>
          <a:noFill/>
          <a:ln w="9525">
            <a:solidFill>
              <a:srgbClr val="000000"/>
            </a:solidFill>
            <a:miter lim="800000"/>
            <a:headEnd/>
            <a:tailEnd/>
          </a:ln>
        </p:spPr>
      </p:pic>
      <p:sp>
        <p:nvSpPr>
          <p:cNvPr id="28" name="Text Box 32"/>
          <p:cNvSpPr txBox="1">
            <a:spLocks noChangeArrowheads="1"/>
          </p:cNvSpPr>
          <p:nvPr/>
        </p:nvSpPr>
        <p:spPr bwMode="auto">
          <a:xfrm>
            <a:off x="5546723" y="3028946"/>
            <a:ext cx="492443" cy="1584325"/>
          </a:xfrm>
          <a:prstGeom prst="rect">
            <a:avLst/>
          </a:prstGeom>
          <a:noFill/>
          <a:ln w="9525">
            <a:noFill/>
            <a:miter lim="800000"/>
            <a:headEnd/>
            <a:tailEnd/>
          </a:ln>
          <a:effectLst/>
        </p:spPr>
        <p:txBody>
          <a:bodyPr vert="eaVert">
            <a:spAutoFit/>
          </a:bodyPr>
          <a:lstStyle/>
          <a:p>
            <a:pPr>
              <a:spcBef>
                <a:spcPct val="50000"/>
              </a:spcBef>
            </a:pPr>
            <a:r>
              <a:rPr lang="zh-CN" altLang="en-US" sz="2000" dirty="0">
                <a:solidFill>
                  <a:srgbClr val="000000"/>
                </a:solidFill>
                <a:latin typeface="华文新魏" pitchFamily="2" charset="-122"/>
                <a:ea typeface="华文新魏" pitchFamily="2" charset="-122"/>
              </a:rPr>
              <a:t>孝德天皇</a:t>
            </a:r>
          </a:p>
        </p:txBody>
      </p:sp>
      <p:sp>
        <p:nvSpPr>
          <p:cNvPr id="29" name="Text Box 33"/>
          <p:cNvSpPr txBox="1">
            <a:spLocks noChangeArrowheads="1"/>
          </p:cNvSpPr>
          <p:nvPr/>
        </p:nvSpPr>
        <p:spPr bwMode="auto">
          <a:xfrm>
            <a:off x="2007887" y="3028946"/>
            <a:ext cx="492443" cy="1584325"/>
          </a:xfrm>
          <a:prstGeom prst="rect">
            <a:avLst/>
          </a:prstGeom>
          <a:noFill/>
          <a:ln w="9525">
            <a:noFill/>
            <a:miter lim="800000"/>
            <a:headEnd/>
            <a:tailEnd/>
          </a:ln>
          <a:effectLst/>
        </p:spPr>
        <p:txBody>
          <a:bodyPr vert="eaVert">
            <a:spAutoFit/>
          </a:bodyPr>
          <a:lstStyle/>
          <a:p>
            <a:pPr>
              <a:spcBef>
                <a:spcPct val="50000"/>
              </a:spcBef>
            </a:pPr>
            <a:r>
              <a:rPr lang="zh-CN" altLang="en-US" sz="2000" dirty="0">
                <a:solidFill>
                  <a:srgbClr val="000000"/>
                </a:solidFill>
                <a:latin typeface="华文新魏" pitchFamily="2" charset="-122"/>
                <a:ea typeface="华文新魏" pitchFamily="2" charset="-122"/>
              </a:rPr>
              <a:t>中臣镰足</a:t>
            </a:r>
          </a:p>
        </p:txBody>
      </p:sp>
      <p:sp>
        <p:nvSpPr>
          <p:cNvPr id="31" name="矩形 30"/>
          <p:cNvSpPr/>
          <p:nvPr/>
        </p:nvSpPr>
        <p:spPr>
          <a:xfrm>
            <a:off x="8047053" y="3028946"/>
            <a:ext cx="2714644" cy="3416320"/>
          </a:xfrm>
          <a:prstGeom prst="rect">
            <a:avLst/>
          </a:prstGeom>
        </p:spPr>
        <p:txBody>
          <a:bodyPr wrap="square">
            <a:spAutoFit/>
          </a:bodyPr>
          <a:lstStyle/>
          <a:p>
            <a:r>
              <a:rPr lang="zh-CN" altLang="en-US" sz="2400" dirty="0" smtClean="0">
                <a:latin typeface="华文新魏" pitchFamily="2" charset="-122"/>
                <a:ea typeface="华文新魏" pitchFamily="2" charset="-122"/>
              </a:rPr>
              <a:t>日本孝德天皇参照起源于日本本土的政治经济制度又吸收了中国唐朝的政治经济制度，于大化二年</a:t>
            </a:r>
            <a:r>
              <a:rPr lang="en-US" altLang="zh-CN" sz="2400" dirty="0" smtClean="0">
                <a:latin typeface="华文新魏" pitchFamily="2" charset="-122"/>
                <a:ea typeface="华文新魏" pitchFamily="2" charset="-122"/>
              </a:rPr>
              <a:t>(</a:t>
            </a:r>
            <a:r>
              <a:rPr lang="zh-CN" altLang="en-US" sz="2400" dirty="0" smtClean="0">
                <a:latin typeface="华文新魏" pitchFamily="2" charset="-122"/>
                <a:ea typeface="华文新魏" pitchFamily="2" charset="-122"/>
              </a:rPr>
              <a:t>公元</a:t>
            </a:r>
            <a:r>
              <a:rPr lang="en-US" altLang="zh-CN" sz="2400" dirty="0" smtClean="0">
                <a:latin typeface="华文新魏" pitchFamily="2" charset="-122"/>
                <a:ea typeface="华文新魏" pitchFamily="2" charset="-122"/>
              </a:rPr>
              <a:t>646</a:t>
            </a:r>
            <a:r>
              <a:rPr lang="zh-CN" altLang="en-US" sz="2400" dirty="0" smtClean="0">
                <a:latin typeface="华文新魏" pitchFamily="2" charset="-122"/>
                <a:ea typeface="华文新魏" pitchFamily="2" charset="-122"/>
              </a:rPr>
              <a:t>年</a:t>
            </a:r>
            <a:r>
              <a:rPr lang="en-US" altLang="zh-CN" sz="2400" dirty="0" smtClean="0">
                <a:latin typeface="华文新魏" pitchFamily="2" charset="-122"/>
                <a:ea typeface="华文新魏" pitchFamily="2" charset="-122"/>
              </a:rPr>
              <a:t>)</a:t>
            </a:r>
            <a:r>
              <a:rPr lang="zh-CN" altLang="en-US" sz="2400" dirty="0" smtClean="0">
                <a:latin typeface="华文新魏" pitchFamily="2" charset="-122"/>
                <a:ea typeface="华文新魏" pitchFamily="2" charset="-122"/>
              </a:rPr>
              <a:t>元旦，发布</a:t>
            </a:r>
            <a:r>
              <a:rPr lang="en-US" altLang="zh-CN" sz="2400" dirty="0" smtClean="0">
                <a:latin typeface="华文新魏" pitchFamily="2" charset="-122"/>
                <a:ea typeface="华文新魏" pitchFamily="2" charset="-122"/>
              </a:rPr>
              <a:t>《</a:t>
            </a:r>
            <a:r>
              <a:rPr lang="zh-CN" altLang="en-US" sz="2400" dirty="0" smtClean="0">
                <a:latin typeface="华文新魏" pitchFamily="2" charset="-122"/>
                <a:ea typeface="华文新魏" pitchFamily="2" charset="-122"/>
              </a:rPr>
              <a:t>改新之诏</a:t>
            </a:r>
            <a:r>
              <a:rPr lang="en-US" altLang="zh-CN" sz="2400" dirty="0" smtClean="0">
                <a:latin typeface="华文新魏" pitchFamily="2" charset="-122"/>
                <a:ea typeface="华文新魏" pitchFamily="2" charset="-122"/>
              </a:rPr>
              <a:t>》</a:t>
            </a:r>
            <a:r>
              <a:rPr lang="zh-CN" altLang="en-US" sz="2400" dirty="0" smtClean="0">
                <a:latin typeface="华文新魏" pitchFamily="2" charset="-122"/>
                <a:ea typeface="华文新魏" pitchFamily="2" charset="-122"/>
              </a:rPr>
              <a:t>，实施了一系列革新措施。</a:t>
            </a:r>
            <a:endParaRPr lang="zh-CN" altLang="en-US" sz="2400" dirty="0">
              <a:latin typeface="华文新魏" pitchFamily="2" charset="-122"/>
              <a:ea typeface="华文新魏" pitchFamily="2" charset="-122"/>
            </a:endParaRPr>
          </a:p>
        </p:txBody>
      </p:sp>
      <p:grpSp>
        <p:nvGrpSpPr>
          <p:cNvPr id="32" name="组合 67"/>
          <p:cNvGrpSpPr/>
          <p:nvPr/>
        </p:nvGrpSpPr>
        <p:grpSpPr>
          <a:xfrm>
            <a:off x="1129126" y="4118445"/>
            <a:ext cx="620625" cy="594142"/>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35" name="TextBox 51"/>
          <p:cNvSpPr txBox="1"/>
          <p:nvPr/>
        </p:nvSpPr>
        <p:spPr>
          <a:xfrm>
            <a:off x="1158005" y="4159012"/>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化</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36" name="组合 67"/>
          <p:cNvGrpSpPr/>
          <p:nvPr/>
        </p:nvGrpSpPr>
        <p:grpSpPr>
          <a:xfrm>
            <a:off x="1117567" y="3415284"/>
            <a:ext cx="620625" cy="594142"/>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39" name="TextBox 51"/>
          <p:cNvSpPr txBox="1"/>
          <p:nvPr/>
        </p:nvSpPr>
        <p:spPr>
          <a:xfrm>
            <a:off x="1146446" y="3455851"/>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大</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40" name="组合 67"/>
          <p:cNvGrpSpPr/>
          <p:nvPr/>
        </p:nvGrpSpPr>
        <p:grpSpPr>
          <a:xfrm>
            <a:off x="1129126" y="5506638"/>
            <a:ext cx="620625" cy="594142"/>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2" name="椭圆 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3" name="TextBox 51"/>
          <p:cNvSpPr txBox="1"/>
          <p:nvPr/>
        </p:nvSpPr>
        <p:spPr>
          <a:xfrm>
            <a:off x="1158005" y="5547205"/>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新</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44" name="组合 67"/>
          <p:cNvGrpSpPr/>
          <p:nvPr/>
        </p:nvGrpSpPr>
        <p:grpSpPr>
          <a:xfrm>
            <a:off x="1117567" y="4803477"/>
            <a:ext cx="620625" cy="594142"/>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7" name="TextBox 51"/>
          <p:cNvSpPr txBox="1"/>
          <p:nvPr/>
        </p:nvSpPr>
        <p:spPr>
          <a:xfrm>
            <a:off x="1146446" y="4844044"/>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改</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9" name="圆角矩形标注 48"/>
          <p:cNvSpPr/>
          <p:nvPr/>
        </p:nvSpPr>
        <p:spPr>
          <a:xfrm>
            <a:off x="6546855" y="1957376"/>
            <a:ext cx="2109832" cy="459700"/>
          </a:xfrm>
          <a:prstGeom prst="wedgeRoundRectCallout">
            <a:avLst>
              <a:gd name="adj1" fmla="val -93746"/>
              <a:gd name="adj2" fmla="val -28766"/>
              <a:gd name="adj3" fmla="val 16667"/>
            </a:avLst>
          </a:prstGeom>
          <a:solidFill>
            <a:schemeClr val="accent2">
              <a:lumMod val="50000"/>
            </a:schemeClr>
          </a:solidFill>
        </p:spPr>
        <p:txBody>
          <a:bodyPr wrap="none">
            <a:spAutoFit/>
          </a:bodyPr>
          <a:lstStyle/>
          <a:p>
            <a:r>
              <a:rPr lang="zh-CN" altLang="en-US" dirty="0" smtClean="0">
                <a:solidFill>
                  <a:schemeClr val="bg1"/>
                </a:solidFill>
                <a:latin typeface="华文新魏" pitchFamily="2" charset="-122"/>
                <a:ea typeface="华文新魏" pitchFamily="2" charset="-122"/>
              </a:rPr>
              <a:t>日出之处的国家</a:t>
            </a:r>
            <a:endParaRPr lang="zh-CN" altLang="en-US" dirty="0">
              <a:solidFill>
                <a:schemeClr val="bg1"/>
              </a:solidFill>
              <a:latin typeface="华文新魏" pitchFamily="2" charset="-122"/>
              <a:ea typeface="华文新魏" pitchFamily="2" charset="-122"/>
            </a:endParaRPr>
          </a:p>
        </p:txBody>
      </p:sp>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dissolv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left)">
                                      <p:cBhvr>
                                        <p:cTn id="12" dur="500"/>
                                        <p:tgtEl>
                                          <p:spTgt spid="4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xit" presetSubtype="16" fill="hold" grpId="1" nodeType="clickEffect">
                                  <p:stCondLst>
                                    <p:cond delay="0"/>
                                  </p:stCondLst>
                                  <p:childTnLst>
                                    <p:animEffect transition="out" filter="box(in)">
                                      <p:cBhvr>
                                        <p:cTn id="16" dur="500"/>
                                        <p:tgtEl>
                                          <p:spTgt spid="49"/>
                                        </p:tgtEl>
                                      </p:cBhvr>
                                    </p:animEffect>
                                    <p:set>
                                      <p:cBhvr>
                                        <p:cTn id="17" dur="1" fill="hold">
                                          <p:stCondLst>
                                            <p:cond delay="499"/>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9" grpId="0" animBg="1"/>
      <p:bldP spid="49"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2.jpg"/>
          <p:cNvPicPr>
            <a:picLocks noChangeAspect="1"/>
          </p:cNvPicPr>
          <p:nvPr/>
        </p:nvPicPr>
        <p:blipFill>
          <a:blip r:embed="rId3" cstate="print">
            <a:duotone>
              <a:schemeClr val="bg2">
                <a:shade val="45000"/>
                <a:satMod val="135000"/>
              </a:schemeClr>
              <a:prstClr val="white"/>
            </a:duotone>
          </a:blip>
          <a:stretch>
            <a:fillRect/>
          </a:stretch>
        </p:blipFill>
        <p:spPr>
          <a:xfrm>
            <a:off x="7189797" y="1671624"/>
            <a:ext cx="4332278" cy="5438005"/>
          </a:xfrm>
          <a:prstGeom prst="rect">
            <a:avLst/>
          </a:prstGeom>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48" name="图片 47"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0" name="图片 49"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1" name="图片 50"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2" name="矩形 51"/>
          <p:cNvSpPr/>
          <p:nvPr/>
        </p:nvSpPr>
        <p:spPr>
          <a:xfrm>
            <a:off x="0" y="0"/>
            <a:ext cx="10776937" cy="704850"/>
          </a:xfrm>
          <a:prstGeom prst="rect">
            <a:avLst/>
          </a:prstGeom>
          <a:blipFill>
            <a:blip r:embed="rId6"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55" name="直角三角形 5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56" name="矩形 55"/>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57" name="直接连接符 56"/>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8"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3" name="组合 66"/>
          <p:cNvGrpSpPr/>
          <p:nvPr/>
        </p:nvGrpSpPr>
        <p:grpSpPr>
          <a:xfrm flipH="1">
            <a:off x="8776673" y="-12408"/>
            <a:ext cx="2750820" cy="740098"/>
            <a:chOff x="0" y="-2"/>
            <a:chExt cx="1377891" cy="634701"/>
          </a:xfrm>
          <a:solidFill>
            <a:schemeClr val="bg2">
              <a:lumMod val="90000"/>
            </a:schemeClr>
          </a:solidFill>
        </p:grpSpPr>
        <p:sp>
          <p:nvSpPr>
            <p:cNvPr id="60" name="直角三角形 59"/>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74" name="矩形 7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76" name="图片 75"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77"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78"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1" name="圆角矩形 20"/>
          <p:cNvSpPr/>
          <p:nvPr/>
        </p:nvSpPr>
        <p:spPr>
          <a:xfrm>
            <a:off x="117435" y="957244"/>
            <a:ext cx="1928826" cy="571504"/>
          </a:xfrm>
          <a:prstGeom prst="roundRect">
            <a:avLst/>
          </a:prstGeom>
          <a:noFill/>
          <a:ln w="57150">
            <a:solidFill>
              <a:srgbClr val="6633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97982" y="943973"/>
            <a:ext cx="1005403" cy="584775"/>
          </a:xfrm>
          <a:prstGeom prst="rect">
            <a:avLst/>
          </a:prstGeom>
        </p:spPr>
        <p:txBody>
          <a:bodyPr wrap="none">
            <a:spAutoFit/>
          </a:bodyPr>
          <a:lstStyle/>
          <a:p>
            <a:r>
              <a:rPr lang="zh-CN" altLang="en-US" sz="3200" dirty="0" smtClean="0">
                <a:effectLst>
                  <a:outerShdw blurRad="38100" dist="38100" dir="2700000" algn="tl">
                    <a:srgbClr val="000000">
                      <a:alpha val="43137"/>
                    </a:srgbClr>
                  </a:outerShdw>
                </a:effectLst>
                <a:latin typeface="华文隶书" pitchFamily="2" charset="-122"/>
                <a:ea typeface="华文隶书" pitchFamily="2" charset="-122"/>
              </a:rPr>
              <a:t>内容</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24" name="图片 23" descr="t01c6351d7ca97db20a.jpg"/>
          <p:cNvPicPr>
            <a:picLocks noChangeAspect="1"/>
          </p:cNvPicPr>
          <p:nvPr/>
        </p:nvPicPr>
        <p:blipFill>
          <a:blip r:embed="rId7" cstate="print">
            <a:clrChange>
              <a:clrFrom>
                <a:srgbClr val="F6F6F6"/>
              </a:clrFrom>
              <a:clrTo>
                <a:srgbClr val="F6F6F6">
                  <a:alpha val="0"/>
                </a:srgbClr>
              </a:clrTo>
            </a:clrChange>
          </a:blip>
          <a:srcRect l="3125" t="17187" r="5468" b="12500"/>
          <a:stretch>
            <a:fillRect/>
          </a:stretch>
        </p:blipFill>
        <p:spPr>
          <a:xfrm>
            <a:off x="71438" y="885807"/>
            <a:ext cx="903253" cy="694810"/>
          </a:xfrm>
          <a:prstGeom prst="rect">
            <a:avLst/>
          </a:prstGeom>
        </p:spPr>
      </p:pic>
      <p:sp>
        <p:nvSpPr>
          <p:cNvPr id="25" name="矩形 24"/>
          <p:cNvSpPr/>
          <p:nvPr/>
        </p:nvSpPr>
        <p:spPr>
          <a:xfrm>
            <a:off x="45997" y="1600186"/>
            <a:ext cx="2500330" cy="584775"/>
          </a:xfrm>
          <a:prstGeom prst="rect">
            <a:avLst/>
          </a:prstGeom>
        </p:spPr>
        <p:txBody>
          <a:bodyPr wrap="square">
            <a:spAutoFit/>
          </a:bodyPr>
          <a:lstStyle/>
          <a:p>
            <a:r>
              <a:rPr lang="zh-CN" altLang="en-US" sz="3200" dirty="0" smtClean="0">
                <a:latin typeface="华文新魏" pitchFamily="2" charset="-122"/>
                <a:ea typeface="华文新魏" pitchFamily="2" charset="-122"/>
              </a:rPr>
              <a:t>①政治上：</a:t>
            </a:r>
            <a:endParaRPr lang="zh-CN" altLang="en-US" sz="3200" dirty="0">
              <a:latin typeface="华文新魏" pitchFamily="2" charset="-122"/>
              <a:ea typeface="华文新魏" pitchFamily="2" charset="-122"/>
            </a:endParaRPr>
          </a:p>
        </p:txBody>
      </p:sp>
      <p:sp>
        <p:nvSpPr>
          <p:cNvPr id="26" name="矩形 25"/>
          <p:cNvSpPr/>
          <p:nvPr/>
        </p:nvSpPr>
        <p:spPr>
          <a:xfrm>
            <a:off x="117435" y="2100252"/>
            <a:ext cx="5929354" cy="1569660"/>
          </a:xfrm>
          <a:prstGeom prst="rect">
            <a:avLst/>
          </a:prstGeom>
        </p:spPr>
        <p:txBody>
          <a:bodyPr wrap="square">
            <a:spAutoFit/>
          </a:bodyPr>
          <a:lstStyle/>
          <a:p>
            <a:r>
              <a:rPr lang="zh-CN" altLang="en-US" sz="3200" dirty="0" smtClean="0">
                <a:solidFill>
                  <a:prstClr val="black"/>
                </a:solidFill>
                <a:latin typeface="华文新魏" pitchFamily="2" charset="-122"/>
                <a:ea typeface="华文新魏" pitchFamily="2" charset="-122"/>
              </a:rPr>
              <a:t>建立以</a:t>
            </a:r>
            <a:r>
              <a:rPr lang="zh-CN" altLang="en-US" sz="3200" dirty="0" smtClean="0">
                <a:solidFill>
                  <a:srgbClr val="C00000"/>
                </a:solidFill>
                <a:latin typeface="华文新魏" pitchFamily="2" charset="-122"/>
                <a:ea typeface="华文新魏" pitchFamily="2" charset="-122"/>
              </a:rPr>
              <a:t>天皇</a:t>
            </a:r>
            <a:r>
              <a:rPr lang="zh-CN" altLang="en-US" sz="3200" dirty="0" smtClean="0">
                <a:solidFill>
                  <a:prstClr val="black"/>
                </a:solidFill>
                <a:latin typeface="华文新魏" pitchFamily="2" charset="-122"/>
                <a:ea typeface="华文新魏" pitchFamily="2" charset="-122"/>
              </a:rPr>
              <a:t>为中心的</a:t>
            </a:r>
            <a:r>
              <a:rPr lang="zh-CN" altLang="en-US" sz="3200" dirty="0" smtClean="0">
                <a:solidFill>
                  <a:srgbClr val="C00000"/>
                </a:solidFill>
                <a:latin typeface="华文新魏" pitchFamily="2" charset="-122"/>
                <a:ea typeface="华文新魏" pitchFamily="2" charset="-122"/>
              </a:rPr>
              <a:t>中央集权制度</a:t>
            </a:r>
            <a:r>
              <a:rPr lang="zh-CN" altLang="en-US" sz="3200" dirty="0" smtClean="0">
                <a:solidFill>
                  <a:prstClr val="black"/>
                </a:solidFill>
                <a:latin typeface="华文新魏" pitchFamily="2" charset="-122"/>
                <a:ea typeface="华文新魏" pitchFamily="2" charset="-122"/>
              </a:rPr>
              <a:t>，地方设</a:t>
            </a:r>
            <a:r>
              <a:rPr lang="zh-CN" altLang="en-US" sz="3200" dirty="0" smtClean="0">
                <a:solidFill>
                  <a:srgbClr val="C00000"/>
                </a:solidFill>
                <a:latin typeface="华文新魏" pitchFamily="2" charset="-122"/>
                <a:ea typeface="华文新魏" pitchFamily="2" charset="-122"/>
              </a:rPr>
              <a:t>国</a:t>
            </a:r>
            <a:r>
              <a:rPr lang="zh-CN" altLang="en-US" sz="3200" dirty="0" smtClean="0">
                <a:solidFill>
                  <a:prstClr val="black"/>
                </a:solidFill>
                <a:latin typeface="华文新魏" pitchFamily="2" charset="-122"/>
                <a:ea typeface="华文新魏" pitchFamily="2" charset="-122"/>
              </a:rPr>
              <a:t>、</a:t>
            </a:r>
            <a:r>
              <a:rPr lang="zh-CN" altLang="en-US" sz="3200" dirty="0" smtClean="0">
                <a:solidFill>
                  <a:srgbClr val="C00000"/>
                </a:solidFill>
                <a:latin typeface="华文新魏" pitchFamily="2" charset="-122"/>
                <a:ea typeface="华文新魏" pitchFamily="2" charset="-122"/>
              </a:rPr>
              <a:t>郡</a:t>
            </a:r>
            <a:r>
              <a:rPr lang="zh-CN" altLang="en-US" sz="3200" dirty="0" smtClean="0">
                <a:solidFill>
                  <a:prstClr val="black"/>
                </a:solidFill>
                <a:latin typeface="华文新魏" pitchFamily="2" charset="-122"/>
                <a:ea typeface="华文新魏" pitchFamily="2" charset="-122"/>
              </a:rPr>
              <a:t>、</a:t>
            </a:r>
            <a:r>
              <a:rPr lang="zh-CN" altLang="en-US" sz="3200" dirty="0" smtClean="0">
                <a:solidFill>
                  <a:srgbClr val="C00000"/>
                </a:solidFill>
                <a:latin typeface="华文新魏" pitchFamily="2" charset="-122"/>
                <a:ea typeface="华文新魏" pitchFamily="2" charset="-122"/>
              </a:rPr>
              <a:t>里</a:t>
            </a:r>
            <a:r>
              <a:rPr lang="zh-CN" altLang="en-US" sz="3200" dirty="0" smtClean="0">
                <a:solidFill>
                  <a:prstClr val="black"/>
                </a:solidFill>
                <a:latin typeface="华文新魏" pitchFamily="2" charset="-122"/>
                <a:ea typeface="华文新魏" pitchFamily="2" charset="-122"/>
              </a:rPr>
              <a:t>三级，由</a:t>
            </a:r>
            <a:r>
              <a:rPr lang="zh-CN" altLang="en-US" sz="3200" dirty="0" smtClean="0">
                <a:solidFill>
                  <a:srgbClr val="C00000"/>
                </a:solidFill>
                <a:latin typeface="华文新魏" pitchFamily="2" charset="-122"/>
                <a:ea typeface="华文新魏" pitchFamily="2" charset="-122"/>
              </a:rPr>
              <a:t>中央派官治理</a:t>
            </a:r>
            <a:r>
              <a:rPr lang="zh-CN" altLang="en-US" sz="3200" dirty="0" smtClean="0">
                <a:solidFill>
                  <a:prstClr val="black"/>
                </a:solidFill>
                <a:latin typeface="华文新魏" pitchFamily="2" charset="-122"/>
                <a:ea typeface="华文新魏" pitchFamily="2" charset="-122"/>
              </a:rPr>
              <a:t>。</a:t>
            </a:r>
            <a:endParaRPr lang="zh-CN" altLang="en-US" dirty="0"/>
          </a:p>
        </p:txBody>
      </p:sp>
      <p:sp>
        <p:nvSpPr>
          <p:cNvPr id="27" name="矩形 26"/>
          <p:cNvSpPr/>
          <p:nvPr/>
        </p:nvSpPr>
        <p:spPr>
          <a:xfrm>
            <a:off x="0" y="3529012"/>
            <a:ext cx="2500330" cy="584775"/>
          </a:xfrm>
          <a:prstGeom prst="rect">
            <a:avLst/>
          </a:prstGeom>
        </p:spPr>
        <p:txBody>
          <a:bodyPr wrap="square">
            <a:spAutoFit/>
          </a:bodyPr>
          <a:lstStyle/>
          <a:p>
            <a:r>
              <a:rPr lang="en-US" sz="3200" dirty="0" smtClean="0">
                <a:latin typeface="华文新魏" pitchFamily="2" charset="-122"/>
                <a:ea typeface="华文新魏" pitchFamily="2" charset="-122"/>
              </a:rPr>
              <a:t>②</a:t>
            </a:r>
            <a:r>
              <a:rPr lang="zh-CN" altLang="en-US" sz="3200" dirty="0" smtClean="0">
                <a:latin typeface="华文新魏" pitchFamily="2" charset="-122"/>
                <a:ea typeface="华文新魏" pitchFamily="2" charset="-122"/>
              </a:rPr>
              <a:t>经济上：</a:t>
            </a:r>
            <a:endParaRPr lang="zh-CN" altLang="en-US" sz="3200" dirty="0">
              <a:latin typeface="华文新魏" pitchFamily="2" charset="-122"/>
              <a:ea typeface="华文新魏" pitchFamily="2" charset="-122"/>
            </a:endParaRPr>
          </a:p>
        </p:txBody>
      </p:sp>
      <p:sp>
        <p:nvSpPr>
          <p:cNvPr id="28" name="矩形 27"/>
          <p:cNvSpPr/>
          <p:nvPr/>
        </p:nvSpPr>
        <p:spPr>
          <a:xfrm>
            <a:off x="117435" y="6587575"/>
            <a:ext cx="4000528" cy="584775"/>
          </a:xfrm>
          <a:prstGeom prst="rect">
            <a:avLst/>
          </a:prstGeom>
        </p:spPr>
        <p:txBody>
          <a:bodyPr wrap="square">
            <a:spAutoFit/>
          </a:bodyPr>
          <a:lstStyle/>
          <a:p>
            <a:r>
              <a:rPr lang="en-US" sz="3200" dirty="0" smtClean="0">
                <a:latin typeface="华文新魏" pitchFamily="2" charset="-122"/>
                <a:ea typeface="华文新魏" pitchFamily="2" charset="-122"/>
              </a:rPr>
              <a:t>c.</a:t>
            </a:r>
            <a:r>
              <a:rPr lang="zh-CN" altLang="en-US" sz="3200" dirty="0" smtClean="0">
                <a:solidFill>
                  <a:srgbClr val="C00000"/>
                </a:solidFill>
                <a:latin typeface="华文新魏" pitchFamily="2" charset="-122"/>
                <a:ea typeface="华文新魏" pitchFamily="2" charset="-122"/>
              </a:rPr>
              <a:t>统一赋税</a:t>
            </a:r>
            <a:r>
              <a:rPr lang="zh-CN" altLang="en-US" sz="3200" dirty="0" smtClean="0">
                <a:latin typeface="华文新魏" pitchFamily="2" charset="-122"/>
                <a:ea typeface="华文新魏" pitchFamily="2" charset="-122"/>
              </a:rPr>
              <a:t>。</a:t>
            </a:r>
            <a:endParaRPr lang="zh-CN" altLang="en-US" sz="3200" dirty="0">
              <a:latin typeface="华文新魏" pitchFamily="2" charset="-122"/>
              <a:ea typeface="华文新魏" pitchFamily="2" charset="-122"/>
            </a:endParaRPr>
          </a:p>
        </p:txBody>
      </p:sp>
      <p:sp>
        <p:nvSpPr>
          <p:cNvPr id="29" name="矩形 28"/>
          <p:cNvSpPr/>
          <p:nvPr/>
        </p:nvSpPr>
        <p:spPr>
          <a:xfrm>
            <a:off x="45997" y="4100516"/>
            <a:ext cx="6072230" cy="1077218"/>
          </a:xfrm>
          <a:prstGeom prst="rect">
            <a:avLst/>
          </a:prstGeom>
        </p:spPr>
        <p:txBody>
          <a:bodyPr wrap="square">
            <a:spAutoFit/>
          </a:bodyPr>
          <a:lstStyle/>
          <a:p>
            <a:pPr lvl="0"/>
            <a:r>
              <a:rPr lang="en-US" sz="3200" dirty="0" smtClean="0">
                <a:solidFill>
                  <a:prstClr val="black"/>
                </a:solidFill>
                <a:latin typeface="华文新魏" pitchFamily="2" charset="-122"/>
                <a:ea typeface="华文新魏" pitchFamily="2" charset="-122"/>
              </a:rPr>
              <a:t>a.</a:t>
            </a:r>
            <a:r>
              <a:rPr lang="zh-CN" altLang="en-US" sz="3200" dirty="0" smtClean="0">
                <a:solidFill>
                  <a:prstClr val="black"/>
                </a:solidFill>
                <a:latin typeface="华文新魏" pitchFamily="2" charset="-122"/>
                <a:ea typeface="华文新魏" pitchFamily="2" charset="-122"/>
              </a:rPr>
              <a:t>废除一切私地、私民，将</a:t>
            </a:r>
            <a:r>
              <a:rPr lang="zh-CN" altLang="en-US" sz="3200" dirty="0" smtClean="0">
                <a:solidFill>
                  <a:srgbClr val="C00000"/>
                </a:solidFill>
                <a:latin typeface="华文新魏" pitchFamily="2" charset="-122"/>
                <a:ea typeface="华文新魏" pitchFamily="2" charset="-122"/>
              </a:rPr>
              <a:t>土地、部民收归国有</a:t>
            </a:r>
            <a:r>
              <a:rPr lang="zh-CN" altLang="en-US" sz="3200" dirty="0" smtClean="0">
                <a:solidFill>
                  <a:prstClr val="black"/>
                </a:solidFill>
                <a:latin typeface="华文新魏" pitchFamily="2" charset="-122"/>
                <a:ea typeface="华文新魏" pitchFamily="2" charset="-122"/>
              </a:rPr>
              <a:t>，成为</a:t>
            </a:r>
            <a:r>
              <a:rPr lang="zh-CN" altLang="en-US" sz="3200" dirty="0" smtClean="0">
                <a:solidFill>
                  <a:srgbClr val="C00000"/>
                </a:solidFill>
                <a:latin typeface="华文新魏" pitchFamily="2" charset="-122"/>
                <a:ea typeface="华文新魏" pitchFamily="2" charset="-122"/>
              </a:rPr>
              <a:t>公地</a:t>
            </a:r>
            <a:r>
              <a:rPr lang="zh-CN" altLang="en-US" sz="3200" dirty="0" smtClean="0">
                <a:solidFill>
                  <a:prstClr val="black"/>
                </a:solidFill>
                <a:latin typeface="华文新魏" pitchFamily="2" charset="-122"/>
                <a:ea typeface="华文新魏" pitchFamily="2" charset="-122"/>
              </a:rPr>
              <a:t>、</a:t>
            </a:r>
            <a:r>
              <a:rPr lang="zh-CN" altLang="en-US" sz="3200" dirty="0" smtClean="0">
                <a:solidFill>
                  <a:srgbClr val="C00000"/>
                </a:solidFill>
                <a:latin typeface="华文新魏" pitchFamily="2" charset="-122"/>
                <a:ea typeface="华文新魏" pitchFamily="2" charset="-122"/>
              </a:rPr>
              <a:t>公民</a:t>
            </a:r>
            <a:r>
              <a:rPr lang="zh-CN" altLang="en-US" sz="3200" dirty="0" smtClean="0">
                <a:solidFill>
                  <a:prstClr val="black"/>
                </a:solidFill>
                <a:latin typeface="华文新魏" pitchFamily="2" charset="-122"/>
                <a:ea typeface="华文新魏" pitchFamily="2" charset="-122"/>
              </a:rPr>
              <a:t>。</a:t>
            </a:r>
          </a:p>
        </p:txBody>
      </p:sp>
      <p:sp>
        <p:nvSpPr>
          <p:cNvPr id="30" name="矩形 29"/>
          <p:cNvSpPr/>
          <p:nvPr/>
        </p:nvSpPr>
        <p:spPr>
          <a:xfrm>
            <a:off x="117435" y="5138797"/>
            <a:ext cx="5929354" cy="1569660"/>
          </a:xfrm>
          <a:prstGeom prst="rect">
            <a:avLst/>
          </a:prstGeom>
        </p:spPr>
        <p:txBody>
          <a:bodyPr wrap="square">
            <a:spAutoFit/>
          </a:bodyPr>
          <a:lstStyle/>
          <a:p>
            <a:pPr lvl="0"/>
            <a:r>
              <a:rPr lang="en-US" sz="3200" dirty="0" smtClean="0">
                <a:solidFill>
                  <a:prstClr val="black"/>
                </a:solidFill>
                <a:latin typeface="华文新魏" pitchFamily="2" charset="-122"/>
                <a:ea typeface="华文新魏" pitchFamily="2" charset="-122"/>
              </a:rPr>
              <a:t>b.</a:t>
            </a:r>
            <a:r>
              <a:rPr lang="zh-CN" altLang="en-US" sz="3200" dirty="0" smtClean="0">
                <a:solidFill>
                  <a:prstClr val="black"/>
                </a:solidFill>
                <a:latin typeface="华文新魏" pitchFamily="2" charset="-122"/>
                <a:ea typeface="华文新魏" pitchFamily="2" charset="-122"/>
              </a:rPr>
              <a:t>国家将</a:t>
            </a:r>
            <a:r>
              <a:rPr lang="zh-CN" altLang="en-US" sz="3200" dirty="0" smtClean="0">
                <a:solidFill>
                  <a:srgbClr val="C00000"/>
                </a:solidFill>
                <a:latin typeface="华文新魏" pitchFamily="2" charset="-122"/>
                <a:ea typeface="华文新魏" pitchFamily="2" charset="-122"/>
              </a:rPr>
              <a:t>土地分给公民</a:t>
            </a:r>
            <a:r>
              <a:rPr lang="zh-CN" altLang="en-US" sz="3200" dirty="0" smtClean="0">
                <a:solidFill>
                  <a:prstClr val="black"/>
                </a:solidFill>
                <a:latin typeface="华文新魏" pitchFamily="2" charset="-122"/>
                <a:ea typeface="华文新魏" pitchFamily="2" charset="-122"/>
              </a:rPr>
              <a:t>，每隔六年授田一次，不能终生使用，也不能买卖。</a:t>
            </a:r>
          </a:p>
        </p:txBody>
      </p:sp>
      <p:sp>
        <p:nvSpPr>
          <p:cNvPr id="31" name="圆角矩形标注 30"/>
          <p:cNvSpPr/>
          <p:nvPr/>
        </p:nvSpPr>
        <p:spPr>
          <a:xfrm>
            <a:off x="6832607" y="3457574"/>
            <a:ext cx="3736982" cy="1174790"/>
          </a:xfrm>
          <a:prstGeom prst="wedgeRoundRectCallout">
            <a:avLst>
              <a:gd name="adj1" fmla="val -78407"/>
              <a:gd name="adj2" fmla="val 46017"/>
              <a:gd name="adj3" fmla="val 16667"/>
            </a:avLst>
          </a:prstGeom>
          <a:solidFill>
            <a:srgbClr val="663300"/>
          </a:solidFill>
          <a:ln>
            <a:noFill/>
          </a:ln>
          <a:scene3d>
            <a:camera prst="orthographicFront"/>
            <a:lightRig rig="threePt" dir="t"/>
          </a:scene3d>
          <a:sp3d>
            <a:bevelT/>
          </a:sp3d>
        </p:spPr>
        <p:txBody>
          <a:bodyPr wrap="square">
            <a:spAutoFit/>
          </a:bodyPr>
          <a:lstStyle/>
          <a:p>
            <a:r>
              <a:rPr lang="zh-CN" altLang="en-US" dirty="0" smtClean="0">
                <a:solidFill>
                  <a:schemeClr val="bg1"/>
                </a:solidFill>
                <a:effectLst>
                  <a:outerShdw blurRad="38100" dist="38100" dir="2700000" algn="tl">
                    <a:srgbClr val="000000">
                      <a:alpha val="43137"/>
                    </a:srgbClr>
                  </a:outerShdw>
                </a:effectLst>
                <a:latin typeface="华文新魏" pitchFamily="2" charset="-122"/>
                <a:ea typeface="华文新魏" pitchFamily="2" charset="-122"/>
              </a:rPr>
              <a:t>抑制了土地兼并，减少了剥削，使得底层的劳动人民生活有了保障。</a:t>
            </a:r>
            <a:endParaRPr lang="zh-CN" altLang="en-US" dirty="0">
              <a:solidFill>
                <a:schemeClr val="bg1"/>
              </a:solidFill>
              <a:effectLst>
                <a:outerShdw blurRad="38100" dist="38100" dir="2700000" algn="tl">
                  <a:srgbClr val="000000">
                    <a:alpha val="43137"/>
                  </a:srgbClr>
                </a:outerShdw>
              </a:effectLst>
              <a:latin typeface="华文新魏" pitchFamily="2" charset="-122"/>
              <a:ea typeface="华文新魏" pitchFamily="2" charset="-122"/>
            </a:endParaRPr>
          </a:p>
        </p:txBody>
      </p:sp>
      <p:sp>
        <p:nvSpPr>
          <p:cNvPr id="32" name="圆角矩形标注 31"/>
          <p:cNvSpPr/>
          <p:nvPr/>
        </p:nvSpPr>
        <p:spPr>
          <a:xfrm>
            <a:off x="6904045" y="4243392"/>
            <a:ext cx="4116376" cy="1532334"/>
          </a:xfrm>
          <a:prstGeom prst="wedgeRoundRectCallout">
            <a:avLst>
              <a:gd name="adj1" fmla="val -79634"/>
              <a:gd name="adj2" fmla="val 50565"/>
              <a:gd name="adj3" fmla="val 16667"/>
            </a:avLst>
          </a:prstGeom>
          <a:solidFill>
            <a:srgbClr val="663300"/>
          </a:solidFill>
          <a:ln>
            <a:noFill/>
          </a:ln>
          <a:scene3d>
            <a:camera prst="orthographicFront"/>
            <a:lightRig rig="threePt" dir="t"/>
          </a:scene3d>
          <a:sp3d>
            <a:bevelT/>
          </a:sp3d>
        </p:spPr>
        <p:txBody>
          <a:bodyPr wrap="square">
            <a:spAutoFit/>
          </a:bodyPr>
          <a:lstStyle/>
          <a:p>
            <a:r>
              <a:rPr lang="zh-CN" altLang="en-US" dirty="0" smtClean="0">
                <a:solidFill>
                  <a:schemeClr val="bg1"/>
                </a:solidFill>
                <a:effectLst>
                  <a:outerShdw blurRad="38100" dist="38100" dir="2700000" algn="tl">
                    <a:srgbClr val="000000">
                      <a:alpha val="43137"/>
                    </a:srgbClr>
                  </a:outerShdw>
                </a:effectLst>
                <a:latin typeface="华文新魏" pitchFamily="2" charset="-122"/>
                <a:ea typeface="华文新魏" pitchFamily="2" charset="-122"/>
              </a:rPr>
              <a:t>让所有的公民都有田可种，提高了人们的生活水平，人民生活有了保障就不会出现部民起义那样的动乱，从而稳固了统治根基。</a:t>
            </a:r>
            <a:endParaRPr lang="zh-CN" altLang="en-US" dirty="0">
              <a:solidFill>
                <a:schemeClr val="bg1"/>
              </a:solidFill>
              <a:effectLst>
                <a:outerShdw blurRad="38100" dist="38100" dir="2700000" algn="tl">
                  <a:srgbClr val="000000">
                    <a:alpha val="43137"/>
                  </a:srgbClr>
                </a:outerShdw>
              </a:effectLst>
              <a:latin typeface="华文新魏" pitchFamily="2" charset="-122"/>
              <a:ea typeface="华文新魏" pitchFamily="2" charset="-122"/>
            </a:endParaRPr>
          </a:p>
        </p:txBody>
      </p:sp>
      <p:sp>
        <p:nvSpPr>
          <p:cNvPr id="33" name="圆角矩形标注 32"/>
          <p:cNvSpPr/>
          <p:nvPr/>
        </p:nvSpPr>
        <p:spPr>
          <a:xfrm>
            <a:off x="7189797" y="1600186"/>
            <a:ext cx="4187814" cy="817245"/>
          </a:xfrm>
          <a:prstGeom prst="wedgeRoundRectCallout">
            <a:avLst>
              <a:gd name="adj1" fmla="val -79658"/>
              <a:gd name="adj2" fmla="val 63816"/>
              <a:gd name="adj3" fmla="val 16667"/>
            </a:avLst>
          </a:prstGeom>
          <a:solidFill>
            <a:srgbClr val="663300"/>
          </a:solidFill>
          <a:ln>
            <a:noFill/>
          </a:ln>
          <a:scene3d>
            <a:camera prst="orthographicFront"/>
            <a:lightRig rig="threePt" dir="t"/>
          </a:scene3d>
          <a:sp3d>
            <a:bevelT/>
          </a:sp3d>
        </p:spPr>
        <p:txBody>
          <a:bodyPr wrap="square">
            <a:spAutoFit/>
          </a:bodyPr>
          <a:lstStyle/>
          <a:p>
            <a:r>
              <a:rPr lang="zh-CN" altLang="en-US" dirty="0" smtClean="0">
                <a:solidFill>
                  <a:schemeClr val="bg1"/>
                </a:solidFill>
                <a:effectLst>
                  <a:outerShdw blurRad="38100" dist="38100" dir="2700000" algn="tl">
                    <a:srgbClr val="000000">
                      <a:alpha val="43137"/>
                    </a:srgbClr>
                  </a:outerShdw>
                </a:effectLst>
                <a:latin typeface="华文新魏" pitchFamily="2" charset="-122"/>
                <a:ea typeface="华文新魏" pitchFamily="2" charset="-122"/>
              </a:rPr>
              <a:t>中央集权的建立有利于统治根基和国内局势的稳定。</a:t>
            </a:r>
            <a:endParaRPr lang="zh-CN" altLang="en-US" dirty="0">
              <a:solidFill>
                <a:schemeClr val="bg1"/>
              </a:solidFill>
              <a:effectLst>
                <a:outerShdw blurRad="38100" dist="38100" dir="2700000" algn="tl">
                  <a:srgbClr val="000000">
                    <a:alpha val="43137"/>
                  </a:srgbClr>
                </a:outerShdw>
              </a:effectLst>
              <a:latin typeface="华文新魏" pitchFamily="2" charset="-122"/>
              <a:ea typeface="华文新魏" pitchFamily="2" charset="-122"/>
            </a:endParaRPr>
          </a:p>
        </p:txBody>
      </p:sp>
      <p:sp>
        <p:nvSpPr>
          <p:cNvPr id="34" name="圆角矩形标注 33"/>
          <p:cNvSpPr/>
          <p:nvPr/>
        </p:nvSpPr>
        <p:spPr>
          <a:xfrm>
            <a:off x="3260707" y="6529408"/>
            <a:ext cx="5929354" cy="459700"/>
          </a:xfrm>
          <a:prstGeom prst="wedgeRoundRectCallout">
            <a:avLst>
              <a:gd name="adj1" fmla="val -65306"/>
              <a:gd name="adj2" fmla="val 28129"/>
              <a:gd name="adj3" fmla="val 16667"/>
            </a:avLst>
          </a:prstGeom>
          <a:solidFill>
            <a:srgbClr val="663300"/>
          </a:solidFill>
          <a:ln>
            <a:noFill/>
          </a:ln>
          <a:scene3d>
            <a:camera prst="orthographicFront"/>
            <a:lightRig rig="threePt" dir="t"/>
          </a:scene3d>
          <a:sp3d>
            <a:bevelT/>
          </a:sp3d>
        </p:spPr>
        <p:txBody>
          <a:bodyPr wrap="square">
            <a:spAutoFit/>
          </a:bodyPr>
          <a:lstStyle/>
          <a:p>
            <a:r>
              <a:rPr lang="zh-CN" altLang="en-US" dirty="0" smtClean="0">
                <a:solidFill>
                  <a:schemeClr val="bg1"/>
                </a:solidFill>
                <a:effectLst>
                  <a:outerShdw blurRad="38100" dist="38100" dir="2700000" algn="tl">
                    <a:srgbClr val="000000">
                      <a:alpha val="43137"/>
                    </a:srgbClr>
                  </a:outerShdw>
                </a:effectLst>
                <a:latin typeface="华文新魏" pitchFamily="2" charset="-122"/>
                <a:ea typeface="华文新魏" pitchFamily="2" charset="-122"/>
              </a:rPr>
              <a:t>不仅充实了国库，也提升了日本政府的综合实力</a:t>
            </a:r>
            <a:endParaRPr lang="zh-CN" altLang="en-US" dirty="0">
              <a:solidFill>
                <a:schemeClr val="bg1"/>
              </a:solidFill>
              <a:effectLst>
                <a:outerShdw blurRad="38100" dist="38100" dir="2700000" algn="tl">
                  <a:srgbClr val="000000">
                    <a:alpha val="43137"/>
                  </a:srgbClr>
                </a:outerShdw>
              </a:effectLst>
              <a:latin typeface="华文新魏" pitchFamily="2" charset="-122"/>
              <a:ea typeface="华文新魏" pitchFamily="2" charset="-122"/>
            </a:endParaRPr>
          </a:p>
        </p:txBody>
      </p:sp>
      <p:pic>
        <p:nvPicPr>
          <p:cNvPr id="38" name="图片 37" descr="b8014a90f603738d8292e9c7b81bb051f919ec7f[1]"/>
          <p:cNvPicPr>
            <a:picLocks noChangeAspect="1"/>
          </p:cNvPicPr>
          <p:nvPr/>
        </p:nvPicPr>
        <p:blipFill>
          <a:blip r:embed="rId8" cstate="print"/>
          <a:stretch>
            <a:fillRect/>
          </a:stretch>
        </p:blipFill>
        <p:spPr>
          <a:xfrm>
            <a:off x="6429662" y="1671624"/>
            <a:ext cx="4189159" cy="2428892"/>
          </a:xfrm>
          <a:prstGeom prst="rect">
            <a:avLst/>
          </a:prstGeom>
        </p:spPr>
      </p:pic>
      <p:pic>
        <p:nvPicPr>
          <p:cNvPr id="39" name="图片 38" descr="3ac79f3df8dcd10052771dc4798b4710b8122f68[1]"/>
          <p:cNvPicPr>
            <a:picLocks noChangeAspect="1"/>
          </p:cNvPicPr>
          <p:nvPr/>
        </p:nvPicPr>
        <p:blipFill>
          <a:blip r:embed="rId9" cstate="print"/>
          <a:stretch>
            <a:fillRect/>
          </a:stretch>
        </p:blipFill>
        <p:spPr>
          <a:xfrm>
            <a:off x="6475417" y="4386268"/>
            <a:ext cx="4218940" cy="2373630"/>
          </a:xfrm>
          <a:prstGeom prst="rect">
            <a:avLst/>
          </a:prstGeom>
        </p:spPr>
      </p:pic>
      <p:grpSp>
        <p:nvGrpSpPr>
          <p:cNvPr id="46" name="组合 45"/>
          <p:cNvGrpSpPr/>
          <p:nvPr/>
        </p:nvGrpSpPr>
        <p:grpSpPr>
          <a:xfrm>
            <a:off x="1689071" y="2243128"/>
            <a:ext cx="8358246" cy="4000528"/>
            <a:chOff x="474625" y="1100120"/>
            <a:chExt cx="8358246" cy="4000528"/>
          </a:xfrm>
        </p:grpSpPr>
        <p:pic>
          <p:nvPicPr>
            <p:cNvPr id="45" name="图片 44"/>
            <p:cNvPicPr>
              <a:picLocks noChangeAspect="1"/>
            </p:cNvPicPr>
            <p:nvPr/>
          </p:nvPicPr>
          <p:blipFill rotWithShape="1">
            <a:blip r:embed="rId10" cstate="print">
              <a:extLst>
                <a:ext uri="{28A0092B-C50C-407E-A947-70E740481C1C}">
                  <a14:useLocalDpi xmlns="" xmlns:a14="http://schemas.microsoft.com/office/drawing/2010/main" val="0"/>
                </a:ext>
              </a:extLst>
            </a:blip>
            <a:srcRect l="24814" r="13974" b="25049"/>
            <a:stretch/>
          </p:blipFill>
          <p:spPr>
            <a:xfrm>
              <a:off x="474625" y="1100120"/>
              <a:ext cx="8358246" cy="4000528"/>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44" name="图片 43" descr="QQ截图20180911235736.png"/>
            <p:cNvPicPr>
              <a:picLocks noChangeAspect="1"/>
            </p:cNvPicPr>
            <p:nvPr/>
          </p:nvPicPr>
          <p:blipFill>
            <a:blip r:embed="rId11" cstate="print">
              <a:clrChange>
                <a:clrFrom>
                  <a:srgbClr val="FFFFFF"/>
                </a:clrFrom>
                <a:clrTo>
                  <a:srgbClr val="FFFFFF">
                    <a:alpha val="0"/>
                  </a:srgbClr>
                </a:clrTo>
              </a:clrChange>
            </a:blip>
            <a:stretch>
              <a:fillRect/>
            </a:stretch>
          </p:blipFill>
          <p:spPr>
            <a:xfrm>
              <a:off x="617501" y="1242996"/>
              <a:ext cx="8001000" cy="3657600"/>
            </a:xfrm>
            <a:prstGeom prst="rect">
              <a:avLst/>
            </a:prstGeom>
          </p:spPr>
        </p:pic>
      </p:grpSp>
      <p:sp>
        <p:nvSpPr>
          <p:cNvPr id="40" name="矩形 4"/>
          <p:cNvSpPr>
            <a:spLocks noChangeArrowheads="1"/>
          </p:cNvSpPr>
          <p:nvPr/>
        </p:nvSpPr>
        <p:spPr bwMode="auto">
          <a:xfrm>
            <a:off x="6475417" y="4529144"/>
            <a:ext cx="4832343" cy="2009061"/>
          </a:xfrm>
          <a:prstGeom prst="roundRect">
            <a:avLst/>
          </a:prstGeom>
          <a:solidFill>
            <a:schemeClr val="bg2">
              <a:lumMod val="75000"/>
            </a:schemeClr>
          </a:solidFill>
          <a:ln>
            <a:noFill/>
          </a:ln>
          <a:scene3d>
            <a:camera prst="orthographicFront"/>
            <a:lightRig rig="threePt" dir="t"/>
          </a:scene3d>
          <a:sp3d>
            <a:bevelT/>
          </a:sp3d>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tx1"/>
                </a:solidFill>
                <a:effectLst/>
                <a:uLnTx/>
                <a:uFillTx/>
                <a:latin typeface="隶书" pitchFamily="49" charset="-122"/>
                <a:ea typeface="隶书" pitchFamily="49" charset="-122"/>
              </a:rPr>
              <a:t>   </a:t>
            </a:r>
            <a:r>
              <a:rPr kumimoji="0" lang="en-US" altLang="zh-CN" sz="2800" b="0" i="0" u="none" strike="noStrike" kern="1200" cap="none" spc="0" normalizeH="0" baseline="0" noProof="0" dirty="0">
                <a:ln>
                  <a:noFill/>
                </a:ln>
                <a:solidFill>
                  <a:schemeClr val="tx1"/>
                </a:solidFill>
                <a:effectLst/>
                <a:uLnTx/>
                <a:uFillTx/>
                <a:latin typeface="隶书" pitchFamily="49" charset="-122"/>
                <a:ea typeface="隶书" pitchFamily="49" charset="-122"/>
              </a:rPr>
              <a:t>“</a:t>
            </a:r>
            <a:r>
              <a:rPr kumimoji="0" lang="zh-CN" altLang="en-US" sz="2800" b="0" i="0" u="none" strike="noStrike" kern="1200" cap="none" spc="0" normalizeH="0" baseline="0" noProof="0" dirty="0">
                <a:ln>
                  <a:noFill/>
                </a:ln>
                <a:solidFill>
                  <a:schemeClr val="tx1"/>
                </a:solidFill>
                <a:effectLst/>
                <a:uLnTx/>
                <a:uFillTx/>
                <a:latin typeface="隶书" pitchFamily="49" charset="-122"/>
                <a:ea typeface="隶书" pitchFamily="49" charset="-122"/>
              </a:rPr>
              <a:t>日本中古之制度，人皆以为多系日本自创，然一检唐史，则知多模仿唐制</a:t>
            </a:r>
            <a:r>
              <a:rPr kumimoji="0" lang="zh-CN" altLang="en-US" sz="2800" b="0" i="0" u="none" strike="noStrike" kern="1200" cap="none" spc="0" normalizeH="0" baseline="0" noProof="0" dirty="0" smtClean="0">
                <a:ln>
                  <a:noFill/>
                </a:ln>
                <a:solidFill>
                  <a:schemeClr val="tx1"/>
                </a:solidFill>
                <a:effectLst/>
                <a:uLnTx/>
                <a:uFillTx/>
                <a:latin typeface="隶书" pitchFamily="49" charset="-122"/>
                <a:ea typeface="隶书" pitchFamily="49" charset="-122"/>
              </a:rPr>
              <a:t>。</a:t>
            </a:r>
            <a:endParaRPr lang="en-US" altLang="zh-CN" sz="2800" dirty="0" smtClean="0">
              <a:solidFill>
                <a:schemeClr val="tx1"/>
              </a:solidFill>
              <a:latin typeface="隶书" pitchFamily="49" charset="-122"/>
              <a:ea typeface="隶书" pitchFamily="49"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smtClean="0">
                <a:ln>
                  <a:noFill/>
                </a:ln>
                <a:solidFill>
                  <a:schemeClr val="tx1"/>
                </a:solidFill>
                <a:effectLst/>
                <a:uLnTx/>
                <a:uFillTx/>
                <a:latin typeface="隶书" pitchFamily="49" charset="-122"/>
                <a:ea typeface="隶书" pitchFamily="49" charset="-122"/>
              </a:rPr>
              <a:t>——</a:t>
            </a:r>
            <a:r>
              <a:rPr kumimoji="0" lang="zh-CN" altLang="en-US" sz="2800" b="0" i="0" u="none" strike="noStrike" kern="1200" cap="none" spc="0" normalizeH="0" baseline="0" noProof="0" dirty="0">
                <a:ln>
                  <a:noFill/>
                </a:ln>
                <a:solidFill>
                  <a:schemeClr val="tx1"/>
                </a:solidFill>
                <a:effectLst/>
                <a:uLnTx/>
                <a:uFillTx/>
                <a:latin typeface="隶书" pitchFamily="49" charset="-122"/>
                <a:ea typeface="隶书" pitchFamily="49" charset="-122"/>
              </a:rPr>
              <a:t>木宫泰彦</a:t>
            </a:r>
            <a:r>
              <a:rPr kumimoji="0" lang="en-US" altLang="zh-CN" sz="2800" b="0" i="0" u="none" strike="noStrike" kern="1200" cap="none" spc="0" normalizeH="0" baseline="0" noProof="0" dirty="0">
                <a:ln>
                  <a:noFill/>
                </a:ln>
                <a:solidFill>
                  <a:schemeClr val="tx1"/>
                </a:solidFill>
                <a:effectLst/>
                <a:uLnTx/>
                <a:uFillTx/>
                <a:latin typeface="隶书" pitchFamily="49" charset="-122"/>
                <a:ea typeface="隶书" pitchFamily="49" charset="-122"/>
              </a:rPr>
              <a:t>《</a:t>
            </a:r>
            <a:r>
              <a:rPr kumimoji="0" lang="zh-CN" altLang="en-US" sz="2800" b="0" i="0" u="none" strike="noStrike" kern="1200" cap="none" spc="0" normalizeH="0" baseline="0" noProof="0" dirty="0">
                <a:ln>
                  <a:noFill/>
                </a:ln>
                <a:solidFill>
                  <a:schemeClr val="tx1"/>
                </a:solidFill>
                <a:effectLst/>
                <a:uLnTx/>
                <a:uFillTx/>
                <a:latin typeface="隶书" pitchFamily="49" charset="-122"/>
                <a:ea typeface="隶书" pitchFamily="49" charset="-122"/>
              </a:rPr>
              <a:t>中日交通史</a:t>
            </a:r>
            <a:r>
              <a:rPr kumimoji="0" lang="en-US" altLang="zh-CN" sz="2800" b="0" i="0" u="none" strike="noStrike" kern="1200" cap="none" spc="0" normalizeH="0" baseline="0" noProof="0" dirty="0">
                <a:ln>
                  <a:noFill/>
                </a:ln>
                <a:solidFill>
                  <a:schemeClr val="tx1"/>
                </a:solidFill>
                <a:effectLst/>
                <a:uLnTx/>
                <a:uFillTx/>
                <a:latin typeface="隶书" pitchFamily="49" charset="-122"/>
                <a:ea typeface="隶书" pitchFamily="49" charset="-122"/>
              </a:rPr>
              <a:t>》</a:t>
            </a:r>
            <a:endParaRPr kumimoji="0" lang="zh-CN" altLang="en-US" sz="2800" b="0" i="0" u="none" strike="noStrike" kern="1200" cap="none" spc="0" normalizeH="0" baseline="0" noProof="0" dirty="0">
              <a:ln>
                <a:noFill/>
              </a:ln>
              <a:solidFill>
                <a:schemeClr val="tx1"/>
              </a:solidFill>
              <a:effectLst/>
              <a:uLnTx/>
              <a:uFillTx/>
              <a:latin typeface="隶书" pitchFamily="49" charset="-122"/>
              <a:ea typeface="隶书" pitchFamily="49" charset="-122"/>
            </a:endParaRPr>
          </a:p>
        </p:txBody>
      </p:sp>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dissolv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dissolv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down)">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xit" presetSubtype="16" fill="hold" grpId="1" nodeType="clickEffect">
                                  <p:stCondLst>
                                    <p:cond delay="0"/>
                                  </p:stCondLst>
                                  <p:childTnLst>
                                    <p:animEffect transition="out" filter="box(in)">
                                      <p:cBhvr>
                                        <p:cTn id="21" dur="500"/>
                                        <p:tgtEl>
                                          <p:spTgt spid="33"/>
                                        </p:tgtEl>
                                      </p:cBhvr>
                                    </p:animEffect>
                                    <p:set>
                                      <p:cBhvr>
                                        <p:cTn id="22" dur="1" fill="hold">
                                          <p:stCondLst>
                                            <p:cond delay="499"/>
                                          </p:stCondLst>
                                        </p:cTn>
                                        <p:tgtEl>
                                          <p:spTgt spid="3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dissolve">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dissolve">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down)">
                                      <p:cBhvr>
                                        <p:cTn id="37" dur="5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xit" presetSubtype="16" fill="hold" grpId="1" nodeType="clickEffect">
                                  <p:stCondLst>
                                    <p:cond delay="0"/>
                                  </p:stCondLst>
                                  <p:childTnLst>
                                    <p:animEffect transition="out" filter="box(in)">
                                      <p:cBhvr>
                                        <p:cTn id="41" dur="500"/>
                                        <p:tgtEl>
                                          <p:spTgt spid="31"/>
                                        </p:tgtEl>
                                      </p:cBhvr>
                                    </p:animEffect>
                                    <p:set>
                                      <p:cBhvr>
                                        <p:cTn id="42" dur="1" fill="hold">
                                          <p:stCondLst>
                                            <p:cond delay="499"/>
                                          </p:stCondLst>
                                        </p:cTn>
                                        <p:tgtEl>
                                          <p:spTgt spid="3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dissolve">
                                      <p:cBhvr>
                                        <p:cTn id="47" dur="500"/>
                                        <p:tgtEl>
                                          <p:spTgt spid="3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xit" presetSubtype="16" fill="hold" grpId="1" nodeType="clickEffect">
                                  <p:stCondLst>
                                    <p:cond delay="0"/>
                                  </p:stCondLst>
                                  <p:childTnLst>
                                    <p:animEffect transition="out" filter="box(in)">
                                      <p:cBhvr>
                                        <p:cTn id="56" dur="500"/>
                                        <p:tgtEl>
                                          <p:spTgt spid="32"/>
                                        </p:tgtEl>
                                      </p:cBhvr>
                                    </p:animEffect>
                                    <p:set>
                                      <p:cBhvr>
                                        <p:cTn id="57" dur="1" fill="hold">
                                          <p:stCondLst>
                                            <p:cond delay="499"/>
                                          </p:stCondLst>
                                        </p:cTn>
                                        <p:tgtEl>
                                          <p:spTgt spid="32"/>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dissolve">
                                      <p:cBhvr>
                                        <p:cTn id="62" dur="500"/>
                                        <p:tgtEl>
                                          <p:spTgt spid="2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left)">
                                      <p:cBhvr>
                                        <p:cTn id="67" dur="500"/>
                                        <p:tgtEl>
                                          <p:spTgt spid="34"/>
                                        </p:tgtEl>
                                      </p:cBhvr>
                                    </p:animEffect>
                                  </p:childTnLst>
                                </p:cTn>
                              </p:par>
                            </p:childTnLst>
                          </p:cTn>
                        </p:par>
                      </p:childTnLst>
                    </p:cTn>
                  </p:par>
                  <p:par>
                    <p:cTn id="68" fill="hold">
                      <p:stCondLst>
                        <p:cond delay="indefinite"/>
                      </p:stCondLst>
                      <p:childTnLst>
                        <p:par>
                          <p:cTn id="69" fill="hold">
                            <p:stCondLst>
                              <p:cond delay="0"/>
                            </p:stCondLst>
                            <p:childTnLst>
                              <p:par>
                                <p:cTn id="70" presetID="4" presetClass="exit" presetSubtype="16" fill="hold" grpId="1" nodeType="clickEffect">
                                  <p:stCondLst>
                                    <p:cond delay="0"/>
                                  </p:stCondLst>
                                  <p:childTnLst>
                                    <p:animEffect transition="out" filter="box(in)">
                                      <p:cBhvr>
                                        <p:cTn id="71" dur="500"/>
                                        <p:tgtEl>
                                          <p:spTgt spid="34"/>
                                        </p:tgtEl>
                                      </p:cBhvr>
                                    </p:animEffect>
                                    <p:set>
                                      <p:cBhvr>
                                        <p:cTn id="72" dur="1" fill="hold">
                                          <p:stCondLst>
                                            <p:cond delay="499"/>
                                          </p:stCondLst>
                                        </p:cTn>
                                        <p:tgtEl>
                                          <p:spTgt spid="34"/>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nodeType="click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dissolve">
                                      <p:cBhvr>
                                        <p:cTn id="77" dur="500"/>
                                        <p:tgtEl>
                                          <p:spTgt spid="38"/>
                                        </p:tgtEl>
                                      </p:cBhvr>
                                    </p:animEffect>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nodeType="click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dissolve">
                                      <p:cBhvr>
                                        <p:cTn id="82" dur="500"/>
                                        <p:tgtEl>
                                          <p:spTgt spid="39"/>
                                        </p:tgtEl>
                                      </p:cBhvr>
                                    </p:animEffect>
                                  </p:childTnLst>
                                </p:cTn>
                              </p:par>
                            </p:childTnLst>
                          </p:cTn>
                        </p:par>
                      </p:childTnLst>
                    </p:cTn>
                  </p:par>
                  <p:par>
                    <p:cTn id="83" fill="hold">
                      <p:stCondLst>
                        <p:cond delay="indefinite"/>
                      </p:stCondLst>
                      <p:childTnLst>
                        <p:par>
                          <p:cTn id="84" fill="hold">
                            <p:stCondLst>
                              <p:cond delay="0"/>
                            </p:stCondLst>
                            <p:childTnLst>
                              <p:par>
                                <p:cTn id="85" presetID="4" presetClass="exit" presetSubtype="16" fill="hold" nodeType="clickEffect">
                                  <p:stCondLst>
                                    <p:cond delay="0"/>
                                  </p:stCondLst>
                                  <p:childTnLst>
                                    <p:animEffect transition="out" filter="box(in)">
                                      <p:cBhvr>
                                        <p:cTn id="86" dur="500"/>
                                        <p:tgtEl>
                                          <p:spTgt spid="38"/>
                                        </p:tgtEl>
                                      </p:cBhvr>
                                    </p:animEffect>
                                    <p:set>
                                      <p:cBhvr>
                                        <p:cTn id="87" dur="1" fill="hold">
                                          <p:stCondLst>
                                            <p:cond delay="499"/>
                                          </p:stCondLst>
                                        </p:cTn>
                                        <p:tgtEl>
                                          <p:spTgt spid="38"/>
                                        </p:tgtEl>
                                        <p:attrNameLst>
                                          <p:attrName>style.visibility</p:attrName>
                                        </p:attrNameLst>
                                      </p:cBhvr>
                                      <p:to>
                                        <p:strVal val="hidden"/>
                                      </p:to>
                                    </p:set>
                                  </p:childTnLst>
                                </p:cTn>
                              </p:par>
                              <p:par>
                                <p:cTn id="88" presetID="4" presetClass="exit" presetSubtype="16" fill="hold" nodeType="withEffect">
                                  <p:stCondLst>
                                    <p:cond delay="0"/>
                                  </p:stCondLst>
                                  <p:childTnLst>
                                    <p:animEffect transition="out" filter="box(in)">
                                      <p:cBhvr>
                                        <p:cTn id="89" dur="500"/>
                                        <p:tgtEl>
                                          <p:spTgt spid="39"/>
                                        </p:tgtEl>
                                      </p:cBhvr>
                                    </p:animEffect>
                                    <p:set>
                                      <p:cBhvr>
                                        <p:cTn id="90" dur="1" fill="hold">
                                          <p:stCondLst>
                                            <p:cond delay="499"/>
                                          </p:stCondLst>
                                        </p:cTn>
                                        <p:tgtEl>
                                          <p:spTgt spid="39"/>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9" presetClass="entr" presetSubtype="0" fill="hold" nodeType="click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dissolve">
                                      <p:cBhvr>
                                        <p:cTn id="95" dur="500"/>
                                        <p:tgtEl>
                                          <p:spTgt spid="46"/>
                                        </p:tgtEl>
                                      </p:cBhvr>
                                    </p:animEffect>
                                  </p:childTnLst>
                                </p:cTn>
                              </p:par>
                            </p:childTnLst>
                          </p:cTn>
                        </p:par>
                      </p:childTnLst>
                    </p:cTn>
                  </p:par>
                  <p:par>
                    <p:cTn id="96" fill="hold">
                      <p:stCondLst>
                        <p:cond delay="indefinite"/>
                      </p:stCondLst>
                      <p:childTnLst>
                        <p:par>
                          <p:cTn id="97" fill="hold">
                            <p:stCondLst>
                              <p:cond delay="0"/>
                            </p:stCondLst>
                            <p:childTnLst>
                              <p:par>
                                <p:cTn id="98" presetID="4" presetClass="exit" presetSubtype="16" fill="hold" nodeType="clickEffect">
                                  <p:stCondLst>
                                    <p:cond delay="0"/>
                                  </p:stCondLst>
                                  <p:childTnLst>
                                    <p:animEffect transition="out" filter="box(in)">
                                      <p:cBhvr>
                                        <p:cTn id="99" dur="500"/>
                                        <p:tgtEl>
                                          <p:spTgt spid="46"/>
                                        </p:tgtEl>
                                      </p:cBhvr>
                                    </p:animEffect>
                                    <p:set>
                                      <p:cBhvr>
                                        <p:cTn id="100" dur="1" fill="hold">
                                          <p:stCondLst>
                                            <p:cond delay="499"/>
                                          </p:stCondLst>
                                        </p:cTn>
                                        <p:tgtEl>
                                          <p:spTgt spid="46"/>
                                        </p:tgtEl>
                                        <p:attrNameLst>
                                          <p:attrName>style.visibility</p:attrName>
                                        </p:attrNameLst>
                                      </p:cBhvr>
                                      <p:to>
                                        <p:strVal val="hidden"/>
                                      </p:to>
                                    </p:set>
                                  </p:childTnLst>
                                </p:cTn>
                              </p:par>
                            </p:childTnLst>
                          </p:cTn>
                        </p:par>
                      </p:childTnLst>
                    </p:cTn>
                  </p:par>
                  <p:par>
                    <p:cTn id="101" fill="hold">
                      <p:stCondLst>
                        <p:cond delay="indefinite"/>
                      </p:stCondLst>
                      <p:childTnLst>
                        <p:par>
                          <p:cTn id="102" fill="hold">
                            <p:stCondLst>
                              <p:cond delay="0"/>
                            </p:stCondLst>
                            <p:childTnLst>
                              <p:par>
                                <p:cTn id="103" presetID="6" presetClass="entr" presetSubtype="16" fill="hold" grpId="0" nodeType="clickEffect">
                                  <p:stCondLst>
                                    <p:cond delay="0"/>
                                  </p:stCondLst>
                                  <p:childTnLst>
                                    <p:set>
                                      <p:cBhvr>
                                        <p:cTn id="104" dur="1" fill="hold">
                                          <p:stCondLst>
                                            <p:cond delay="0"/>
                                          </p:stCondLst>
                                        </p:cTn>
                                        <p:tgtEl>
                                          <p:spTgt spid="40"/>
                                        </p:tgtEl>
                                        <p:attrNameLst>
                                          <p:attrName>style.visibility</p:attrName>
                                        </p:attrNameLst>
                                      </p:cBhvr>
                                      <p:to>
                                        <p:strVal val="visible"/>
                                      </p:to>
                                    </p:set>
                                    <p:animEffect transition="in" filter="circle(in)">
                                      <p:cBhvr>
                                        <p:cTn id="105" dur="1000"/>
                                        <p:tgtEl>
                                          <p:spTgt spid="40"/>
                                        </p:tgtEl>
                                      </p:cBhvr>
                                    </p:animEffect>
                                  </p:childTnLst>
                                </p:cTn>
                              </p:par>
                            </p:childTnLst>
                          </p:cTn>
                        </p:par>
                      </p:childTnLst>
                    </p:cTn>
                  </p:par>
                  <p:par>
                    <p:cTn id="106" fill="hold">
                      <p:stCondLst>
                        <p:cond delay="indefinite"/>
                      </p:stCondLst>
                      <p:childTnLst>
                        <p:par>
                          <p:cTn id="107" fill="hold">
                            <p:stCondLst>
                              <p:cond delay="0"/>
                            </p:stCondLst>
                            <p:childTnLst>
                              <p:par>
                                <p:cTn id="108" presetID="4" presetClass="exit" presetSubtype="16" fill="hold" grpId="1" nodeType="clickEffect">
                                  <p:stCondLst>
                                    <p:cond delay="0"/>
                                  </p:stCondLst>
                                  <p:childTnLst>
                                    <p:animEffect transition="out" filter="box(in)">
                                      <p:cBhvr>
                                        <p:cTn id="109" dur="500"/>
                                        <p:tgtEl>
                                          <p:spTgt spid="40"/>
                                        </p:tgtEl>
                                      </p:cBhvr>
                                    </p:animEffect>
                                    <p:set>
                                      <p:cBhvr>
                                        <p:cTn id="110"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animBg="1"/>
      <p:bldP spid="31" grpId="1" animBg="1"/>
      <p:bldP spid="32" grpId="0" animBg="1"/>
      <p:bldP spid="32" grpId="1" animBg="1"/>
      <p:bldP spid="33" grpId="0" animBg="1"/>
      <p:bldP spid="33" grpId="1" animBg="1"/>
      <p:bldP spid="34" grpId="0" animBg="1"/>
      <p:bldP spid="34" grpId="1" animBg="1"/>
      <p:bldP spid="40" grpId="0" animBg="1"/>
      <p:bldP spid="40"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331749" y="3386136"/>
            <a:ext cx="5501241" cy="3429024"/>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30" name="图片 29" descr="1.jpg"/>
          <p:cNvPicPr>
            <a:picLocks noChangeAspect="1"/>
          </p:cNvPicPr>
          <p:nvPr/>
        </p:nvPicPr>
        <p:blipFill>
          <a:blip r:embed="rId4" cstate="print"/>
          <a:stretch>
            <a:fillRect/>
          </a:stretch>
        </p:blipFill>
        <p:spPr>
          <a:xfrm>
            <a:off x="6261103" y="742930"/>
            <a:ext cx="5260972" cy="6475042"/>
          </a:xfrm>
          <a:prstGeom prst="rect">
            <a:avLst/>
          </a:prstGeom>
          <a:ln>
            <a:noFill/>
          </a:ln>
          <a:effectLst>
            <a:outerShdw blurRad="190500" algn="tl" rotWithShape="0">
              <a:srgbClr val="000000">
                <a:alpha val="70000"/>
              </a:srgbClr>
            </a:outerShdw>
          </a:effectLst>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48" name="图片 47" descr="t018d16e110143ea110.jpg"/>
          <p:cNvPicPr>
            <a:picLocks noChangeAspect="1"/>
          </p:cNvPicPr>
          <p:nvPr/>
        </p:nvPicPr>
        <p:blipFill>
          <a:blip r:embed="rId5"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0" name="图片 49" descr="624f9a79jw1eelyzwvu5xj20b408t75j.jpg"/>
          <p:cNvPicPr>
            <a:picLocks noChangeAspect="1"/>
          </p:cNvPicPr>
          <p:nvPr/>
        </p:nvPicPr>
        <p:blipFill>
          <a:blip r:embed="rId6"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1" name="图片 50" descr="t018d16e110143ea110.jpg"/>
          <p:cNvPicPr>
            <a:picLocks noChangeAspect="1"/>
          </p:cNvPicPr>
          <p:nvPr/>
        </p:nvPicPr>
        <p:blipFill>
          <a:blip r:embed="rId5"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2" name="矩形 51"/>
          <p:cNvSpPr/>
          <p:nvPr/>
        </p:nvSpPr>
        <p:spPr>
          <a:xfrm>
            <a:off x="0" y="0"/>
            <a:ext cx="10776937" cy="704850"/>
          </a:xfrm>
          <a:prstGeom prst="rect">
            <a:avLst/>
          </a:prstGeom>
          <a:blipFill>
            <a:blip r:embed="rId7"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55" name="直角三角形 5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56" name="矩形 55"/>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57" name="直接连接符 56"/>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8"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3" name="组合 66"/>
          <p:cNvGrpSpPr/>
          <p:nvPr/>
        </p:nvGrpSpPr>
        <p:grpSpPr>
          <a:xfrm flipH="1">
            <a:off x="8776673" y="-12408"/>
            <a:ext cx="2750820" cy="740098"/>
            <a:chOff x="0" y="-2"/>
            <a:chExt cx="1377891" cy="634701"/>
          </a:xfrm>
          <a:solidFill>
            <a:schemeClr val="bg2">
              <a:lumMod val="90000"/>
            </a:schemeClr>
          </a:solidFill>
        </p:grpSpPr>
        <p:sp>
          <p:nvSpPr>
            <p:cNvPr id="60" name="直角三角形 59"/>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74" name="矩形 7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76" name="图片 75" descr="624f9a79jw1eelyzwvu5xj20b408t75j.jpg"/>
          <p:cNvPicPr>
            <a:picLocks noChangeAspect="1"/>
          </p:cNvPicPr>
          <p:nvPr/>
        </p:nvPicPr>
        <p:blipFill>
          <a:blip r:embed="rId6"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77"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78"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1" name="圆角矩形 20"/>
          <p:cNvSpPr/>
          <p:nvPr/>
        </p:nvSpPr>
        <p:spPr>
          <a:xfrm>
            <a:off x="117435" y="957244"/>
            <a:ext cx="1928826" cy="571504"/>
          </a:xfrm>
          <a:prstGeom prst="roundRect">
            <a:avLst/>
          </a:prstGeom>
          <a:noFill/>
          <a:ln w="57150">
            <a:solidFill>
              <a:srgbClr val="6633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97982" y="943973"/>
            <a:ext cx="1005403" cy="584775"/>
          </a:xfrm>
          <a:prstGeom prst="rect">
            <a:avLst/>
          </a:prstGeom>
        </p:spPr>
        <p:txBody>
          <a:bodyPr wrap="none">
            <a:spAutoFit/>
          </a:bodyPr>
          <a:lstStyle/>
          <a:p>
            <a:r>
              <a:rPr lang="zh-CN" altLang="en-US" sz="3200" dirty="0" smtClean="0">
                <a:effectLst>
                  <a:outerShdw blurRad="38100" dist="38100" dir="2700000" algn="tl">
                    <a:srgbClr val="000000">
                      <a:alpha val="43137"/>
                    </a:srgbClr>
                  </a:outerShdw>
                </a:effectLst>
                <a:latin typeface="华文隶书" pitchFamily="2" charset="-122"/>
                <a:ea typeface="华文隶书" pitchFamily="2" charset="-122"/>
              </a:rPr>
              <a:t>影响</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24" name="图片 23" descr="t01c6351d7ca97db20a.jpg"/>
          <p:cNvPicPr>
            <a:picLocks noChangeAspect="1"/>
          </p:cNvPicPr>
          <p:nvPr/>
        </p:nvPicPr>
        <p:blipFill>
          <a:blip r:embed="rId8" cstate="print">
            <a:clrChange>
              <a:clrFrom>
                <a:srgbClr val="F6F6F6"/>
              </a:clrFrom>
              <a:clrTo>
                <a:srgbClr val="F6F6F6">
                  <a:alpha val="0"/>
                </a:srgbClr>
              </a:clrTo>
            </a:clrChange>
          </a:blip>
          <a:srcRect l="3125" t="17187" r="5468" b="12500"/>
          <a:stretch>
            <a:fillRect/>
          </a:stretch>
        </p:blipFill>
        <p:spPr>
          <a:xfrm>
            <a:off x="71438" y="885807"/>
            <a:ext cx="903253" cy="694810"/>
          </a:xfrm>
          <a:prstGeom prst="rect">
            <a:avLst/>
          </a:prstGeom>
        </p:spPr>
      </p:pic>
      <p:sp>
        <p:nvSpPr>
          <p:cNvPr id="29" name="TextBox 28"/>
          <p:cNvSpPr txBox="1"/>
          <p:nvPr/>
        </p:nvSpPr>
        <p:spPr>
          <a:xfrm>
            <a:off x="331749" y="1885938"/>
            <a:ext cx="5715040" cy="1754326"/>
          </a:xfrm>
          <a:prstGeom prst="rect">
            <a:avLst/>
          </a:prstGeom>
          <a:noFill/>
        </p:spPr>
        <p:txBody>
          <a:bodyPr wrap="square" rtlCol="0">
            <a:spAutoFit/>
          </a:bodyPr>
          <a:lstStyle/>
          <a:p>
            <a:r>
              <a:rPr lang="zh-CN" altLang="en-US" sz="3600" dirty="0" smtClean="0">
                <a:latin typeface="华文新魏" pitchFamily="2" charset="-122"/>
                <a:ea typeface="华文新魏" pitchFamily="2" charset="-122"/>
              </a:rPr>
              <a:t>大化改新使日本发展成为一个</a:t>
            </a:r>
            <a:r>
              <a:rPr lang="zh-CN" altLang="en-US" sz="3600" dirty="0" smtClean="0">
                <a:solidFill>
                  <a:srgbClr val="C00000"/>
                </a:solidFill>
                <a:latin typeface="华文新魏" pitchFamily="2" charset="-122"/>
                <a:ea typeface="华文新魏" pitchFamily="2" charset="-122"/>
              </a:rPr>
              <a:t>中央集权制</a:t>
            </a:r>
            <a:r>
              <a:rPr lang="zh-CN" altLang="en-US" sz="3600" dirty="0" smtClean="0">
                <a:latin typeface="华文新魏" pitchFamily="2" charset="-122"/>
                <a:ea typeface="华文新魏" pitchFamily="2" charset="-122"/>
              </a:rPr>
              <a:t>的</a:t>
            </a:r>
            <a:r>
              <a:rPr lang="zh-CN" altLang="en-US" sz="3600" dirty="0" smtClean="0">
                <a:solidFill>
                  <a:srgbClr val="C00000"/>
                </a:solidFill>
                <a:latin typeface="华文新魏" pitchFamily="2" charset="-122"/>
                <a:ea typeface="华文新魏" pitchFamily="2" charset="-122"/>
              </a:rPr>
              <a:t>封建国家</a:t>
            </a:r>
            <a:r>
              <a:rPr lang="zh-CN" altLang="en-US" sz="3600" dirty="0" smtClean="0">
                <a:latin typeface="华文新魏" pitchFamily="2" charset="-122"/>
                <a:ea typeface="华文新魏" pitchFamily="2" charset="-122"/>
              </a:rPr>
              <a:t>。</a:t>
            </a:r>
            <a:r>
              <a:rPr lang="en-US" sz="3600" dirty="0" smtClean="0">
                <a:latin typeface="华文新魏" pitchFamily="2" charset="-122"/>
                <a:ea typeface="华文新魏" pitchFamily="2" charset="-122"/>
              </a:rPr>
              <a:t> </a:t>
            </a:r>
            <a:endParaRPr lang="zh-CN" altLang="en-US" sz="3600" dirty="0" smtClean="0">
              <a:latin typeface="华文新魏" pitchFamily="2" charset="-122"/>
              <a:ea typeface="华文新魏" pitchFamily="2" charset="-122"/>
            </a:endParaRPr>
          </a:p>
          <a:p>
            <a:endParaRPr lang="zh-CN" altLang="en-US" sz="3600" dirty="0">
              <a:latin typeface="华文新魏" pitchFamily="2" charset="-122"/>
              <a:ea typeface="华文新魏" pitchFamily="2" charset="-122"/>
            </a:endParaRPr>
          </a:p>
        </p:txBody>
      </p:sp>
      <p:pic>
        <p:nvPicPr>
          <p:cNvPr id="33" name="图片 32" descr="tooopen_sy_196693644721.jpg"/>
          <p:cNvPicPr>
            <a:picLocks noChangeAspect="1"/>
          </p:cNvPicPr>
          <p:nvPr/>
        </p:nvPicPr>
        <p:blipFill>
          <a:blip r:embed="rId9" cstate="print">
            <a:clrChange>
              <a:clrFrom>
                <a:srgbClr val="F6F6F8"/>
              </a:clrFrom>
              <a:clrTo>
                <a:srgbClr val="F6F6F8">
                  <a:alpha val="0"/>
                </a:srgbClr>
              </a:clrTo>
            </a:clrChange>
            <a:duotone>
              <a:schemeClr val="bg2">
                <a:shade val="45000"/>
                <a:satMod val="135000"/>
              </a:schemeClr>
              <a:prstClr val="white"/>
            </a:duotone>
          </a:blip>
          <a:srcRect t="63889"/>
          <a:stretch>
            <a:fillRect/>
          </a:stretch>
        </p:blipFill>
        <p:spPr>
          <a:xfrm>
            <a:off x="331750" y="5029210"/>
            <a:ext cx="5500726" cy="1814500"/>
          </a:xfrm>
          <a:prstGeom prst="roundRect">
            <a:avLst/>
          </a:prstGeom>
        </p:spPr>
      </p:pic>
      <p:sp>
        <p:nvSpPr>
          <p:cNvPr id="31" name="Text Box 5"/>
          <p:cNvSpPr txBox="1">
            <a:spLocks noChangeArrowheads="1"/>
          </p:cNvSpPr>
          <p:nvPr/>
        </p:nvSpPr>
        <p:spPr bwMode="auto">
          <a:xfrm>
            <a:off x="474626" y="3386136"/>
            <a:ext cx="5357850" cy="3108543"/>
          </a:xfrm>
          <a:prstGeom prst="rect">
            <a:avLst/>
          </a:prstGeom>
          <a:noFill/>
          <a:ln w="9525">
            <a:noFill/>
            <a:miter lim="800000"/>
            <a:headEnd/>
            <a:tailEnd/>
          </a:ln>
          <a:effectLst/>
        </p:spPr>
        <p:txBody>
          <a:bodyPr wrap="square">
            <a:spAutoFit/>
          </a:bodyPr>
          <a:lstStyle/>
          <a:p>
            <a:pPr>
              <a:spcBef>
                <a:spcPct val="50000"/>
              </a:spcBef>
            </a:pPr>
            <a:r>
              <a:rPr kumimoji="1" lang="zh-CN" altLang="en-US" sz="2800" dirty="0" smtClean="0">
                <a:latin typeface="华文新魏" pitchFamily="2" charset="-122"/>
                <a:ea typeface="华文新魏" pitchFamily="2" charset="-122"/>
              </a:rPr>
              <a:t>大</a:t>
            </a:r>
            <a:r>
              <a:rPr kumimoji="1" lang="zh-CN" altLang="en-US" sz="2800" dirty="0">
                <a:latin typeface="华文新魏" pitchFamily="2" charset="-122"/>
                <a:ea typeface="华文新魏" pitchFamily="2" charset="-122"/>
              </a:rPr>
              <a:t>化改</a:t>
            </a:r>
            <a:r>
              <a:rPr kumimoji="1" lang="zh-CN" altLang="en-US" sz="2800" dirty="0" smtClean="0">
                <a:latin typeface="华文新魏" pitchFamily="2" charset="-122"/>
                <a:ea typeface="华文新魏" pitchFamily="2" charset="-122"/>
              </a:rPr>
              <a:t>新是</a:t>
            </a:r>
            <a:r>
              <a:rPr kumimoji="1" lang="zh-CN" altLang="en-US" sz="2800" dirty="0">
                <a:latin typeface="华文新魏" pitchFamily="2" charset="-122"/>
                <a:ea typeface="华文新魏" pitchFamily="2" charset="-122"/>
              </a:rPr>
              <a:t>一场古代日本以学习和模仿古代中国隋唐的经济和政治制度为主要内容的改革</a:t>
            </a:r>
            <a:r>
              <a:rPr kumimoji="1" lang="zh-CN" altLang="en-US" sz="2800" dirty="0" smtClean="0">
                <a:latin typeface="华文新魏" pitchFamily="2" charset="-122"/>
                <a:ea typeface="华文新魏" pitchFamily="2" charset="-122"/>
              </a:rPr>
              <a:t>。打击</a:t>
            </a:r>
            <a:r>
              <a:rPr kumimoji="1" lang="zh-CN" altLang="en-US" sz="2800" dirty="0">
                <a:latin typeface="华文新魏" pitchFamily="2" charset="-122"/>
                <a:ea typeface="华文新魏" pitchFamily="2" charset="-122"/>
              </a:rPr>
              <a:t>了奴隶主贵族势力，形成了以天皇为首的中央集权国家，使日本社会环境稳定，社会经济得到发展</a:t>
            </a:r>
            <a:r>
              <a:rPr kumimoji="1" lang="zh-CN" altLang="en-US" sz="2800" dirty="0" smtClean="0">
                <a:latin typeface="华文新魏" pitchFamily="2" charset="-122"/>
                <a:ea typeface="华文新魏" pitchFamily="2" charset="-122"/>
              </a:rPr>
              <a:t>，为以后繁荣</a:t>
            </a:r>
            <a:r>
              <a:rPr kumimoji="1" lang="zh-CN" altLang="en-US" sz="2800" dirty="0">
                <a:latin typeface="华文新魏" pitchFamily="2" charset="-122"/>
                <a:ea typeface="华文新魏" pitchFamily="2" charset="-122"/>
              </a:rPr>
              <a:t>奠定了基础。</a:t>
            </a:r>
          </a:p>
        </p:txBody>
      </p:sp>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dissolv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dissolve">
                                      <p:cBhvr>
                                        <p:cTn id="12" dur="500"/>
                                        <p:tgtEl>
                                          <p:spTgt spid="32"/>
                                        </p:tgtEl>
                                      </p:cBhvr>
                                    </p:animEffect>
                                  </p:childTnLst>
                                </p:cTn>
                              </p:par>
                              <p:par>
                                <p:cTn id="13" presetID="9" presetClass="entr" presetSubtype="0"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dissolve">
                                      <p:cBhvr>
                                        <p:cTn id="15" dur="500"/>
                                        <p:tgtEl>
                                          <p:spTgt spid="33"/>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dissolve">
                                      <p:cBhvr>
                                        <p:cTn id="1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7975615" y="4171954"/>
            <a:ext cx="3071834" cy="2928958"/>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54" name="图片 53"/>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4332277" y="4171954"/>
            <a:ext cx="3500462" cy="2928958"/>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53" name="图片 52"/>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8047053" y="1100120"/>
            <a:ext cx="3000396" cy="2928958"/>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49" name="图片 48"/>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4332277" y="1100121"/>
            <a:ext cx="3500462" cy="2928958"/>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33" name="图片 32" descr="QQ截图20180911212204.png"/>
          <p:cNvPicPr>
            <a:picLocks noChangeAspect="1"/>
          </p:cNvPicPr>
          <p:nvPr/>
        </p:nvPicPr>
        <p:blipFill>
          <a:blip r:embed="rId4" cstate="print">
            <a:clrChange>
              <a:clrFrom>
                <a:srgbClr val="FFFFFF"/>
              </a:clrFrom>
              <a:clrTo>
                <a:srgbClr val="FFFFFF">
                  <a:alpha val="0"/>
                </a:srgbClr>
              </a:clrTo>
            </a:clrChange>
          </a:blip>
          <a:stretch>
            <a:fillRect/>
          </a:stretch>
        </p:blipFill>
        <p:spPr>
          <a:xfrm>
            <a:off x="8261367" y="4652982"/>
            <a:ext cx="2856979" cy="2019302"/>
          </a:xfrm>
          <a:prstGeom prst="rect">
            <a:avLst/>
          </a:prstGeom>
        </p:spPr>
      </p:pic>
      <p:pic>
        <p:nvPicPr>
          <p:cNvPr id="31" name="图片 30" descr="QQ截图20180911212013.png"/>
          <p:cNvPicPr>
            <a:picLocks noChangeAspect="1"/>
          </p:cNvPicPr>
          <p:nvPr/>
        </p:nvPicPr>
        <p:blipFill>
          <a:blip r:embed="rId5" cstate="print">
            <a:clrChange>
              <a:clrFrom>
                <a:srgbClr val="FFFFFF"/>
              </a:clrFrom>
              <a:clrTo>
                <a:srgbClr val="FFFFFF">
                  <a:alpha val="0"/>
                </a:srgbClr>
              </a:clrTo>
            </a:clrChange>
          </a:blip>
          <a:stretch>
            <a:fillRect/>
          </a:stretch>
        </p:blipFill>
        <p:spPr>
          <a:xfrm>
            <a:off x="5046657" y="4403835"/>
            <a:ext cx="2571768" cy="2197011"/>
          </a:xfrm>
          <a:prstGeom prst="rect">
            <a:avLst/>
          </a:prstGeom>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48" name="图片 47" descr="t018d16e110143ea110.jpg"/>
          <p:cNvPicPr>
            <a:picLocks noChangeAspect="1"/>
          </p:cNvPicPr>
          <p:nvPr/>
        </p:nvPicPr>
        <p:blipFill>
          <a:blip r:embed="rId6"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0" name="图片 49" descr="624f9a79jw1eelyzwvu5xj20b408t75j.jpg"/>
          <p:cNvPicPr>
            <a:picLocks noChangeAspect="1"/>
          </p:cNvPicPr>
          <p:nvPr/>
        </p:nvPicPr>
        <p:blipFill>
          <a:blip r:embed="rId7"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1" name="图片 50" descr="t018d16e110143ea110.jpg"/>
          <p:cNvPicPr>
            <a:picLocks noChangeAspect="1"/>
          </p:cNvPicPr>
          <p:nvPr/>
        </p:nvPicPr>
        <p:blipFill>
          <a:blip r:embed="rId6"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2" name="矩形 51"/>
          <p:cNvSpPr/>
          <p:nvPr/>
        </p:nvSpPr>
        <p:spPr>
          <a:xfrm>
            <a:off x="0" y="0"/>
            <a:ext cx="10776937" cy="704850"/>
          </a:xfrm>
          <a:prstGeom prst="rect">
            <a:avLst/>
          </a:prstGeom>
          <a:blipFill>
            <a:blip r:embed="rId8"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55" name="直角三角形 5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56" name="矩形 55"/>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57" name="直接连接符 56"/>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8"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3" name="组合 66"/>
          <p:cNvGrpSpPr/>
          <p:nvPr/>
        </p:nvGrpSpPr>
        <p:grpSpPr>
          <a:xfrm flipH="1">
            <a:off x="8776673" y="-12408"/>
            <a:ext cx="2750820" cy="740098"/>
            <a:chOff x="0" y="-2"/>
            <a:chExt cx="1377891" cy="634701"/>
          </a:xfrm>
          <a:solidFill>
            <a:schemeClr val="bg2">
              <a:lumMod val="90000"/>
            </a:schemeClr>
          </a:solidFill>
        </p:grpSpPr>
        <p:sp>
          <p:nvSpPr>
            <p:cNvPr id="60" name="直角三角形 59"/>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74" name="矩形 7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76" name="图片 75" descr="624f9a79jw1eelyzwvu5xj20b408t75j.jpg"/>
          <p:cNvPicPr>
            <a:picLocks noChangeAspect="1"/>
          </p:cNvPicPr>
          <p:nvPr/>
        </p:nvPicPr>
        <p:blipFill>
          <a:blip r:embed="rId7"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77"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78"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1" name="圆角矩形 20"/>
          <p:cNvSpPr/>
          <p:nvPr/>
        </p:nvSpPr>
        <p:spPr>
          <a:xfrm>
            <a:off x="117435" y="957244"/>
            <a:ext cx="2714644" cy="571504"/>
          </a:xfrm>
          <a:prstGeom prst="roundRect">
            <a:avLst/>
          </a:prstGeom>
          <a:noFill/>
          <a:ln w="57150">
            <a:solidFill>
              <a:srgbClr val="6633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97982" y="943973"/>
            <a:ext cx="1826141" cy="584775"/>
          </a:xfrm>
          <a:prstGeom prst="rect">
            <a:avLst/>
          </a:prstGeom>
        </p:spPr>
        <p:txBody>
          <a:bodyPr wrap="none">
            <a:spAutoFit/>
          </a:bodyPr>
          <a:lstStyle/>
          <a:p>
            <a:r>
              <a:rPr lang="zh-CN" altLang="en-US" sz="3200" dirty="0" smtClean="0">
                <a:effectLst>
                  <a:outerShdw blurRad="38100" dist="38100" dir="2700000" algn="tl">
                    <a:srgbClr val="000000">
                      <a:alpha val="43137"/>
                    </a:srgbClr>
                  </a:outerShdw>
                </a:effectLst>
                <a:latin typeface="华文隶书" pitchFamily="2" charset="-122"/>
                <a:ea typeface="华文隶书" pitchFamily="2" charset="-122"/>
              </a:rPr>
              <a:t>庄园形成</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24" name="图片 23" descr="t01c6351d7ca97db20a.jpg"/>
          <p:cNvPicPr>
            <a:picLocks noChangeAspect="1"/>
          </p:cNvPicPr>
          <p:nvPr/>
        </p:nvPicPr>
        <p:blipFill>
          <a:blip r:embed="rId9" cstate="print">
            <a:clrChange>
              <a:clrFrom>
                <a:srgbClr val="F6F6F6"/>
              </a:clrFrom>
              <a:clrTo>
                <a:srgbClr val="F6F6F6">
                  <a:alpha val="0"/>
                </a:srgbClr>
              </a:clrTo>
            </a:clrChange>
          </a:blip>
          <a:srcRect l="3125" t="17187" r="5468" b="12500"/>
          <a:stretch>
            <a:fillRect/>
          </a:stretch>
        </p:blipFill>
        <p:spPr>
          <a:xfrm>
            <a:off x="71438" y="885807"/>
            <a:ext cx="903253" cy="694810"/>
          </a:xfrm>
          <a:prstGeom prst="rect">
            <a:avLst/>
          </a:prstGeom>
        </p:spPr>
      </p:pic>
      <p:sp>
        <p:nvSpPr>
          <p:cNvPr id="23" name="TextBox 22"/>
          <p:cNvSpPr txBox="1"/>
          <p:nvPr/>
        </p:nvSpPr>
        <p:spPr>
          <a:xfrm>
            <a:off x="188873" y="1691700"/>
            <a:ext cx="3786214" cy="6001643"/>
          </a:xfrm>
          <a:prstGeom prst="rect">
            <a:avLst/>
          </a:prstGeom>
          <a:noFill/>
        </p:spPr>
        <p:txBody>
          <a:bodyPr wrap="square" rtlCol="0">
            <a:spAutoFit/>
          </a:bodyPr>
          <a:lstStyle/>
          <a:p>
            <a:r>
              <a:rPr lang="zh-CN" altLang="en-US" sz="3200" dirty="0" smtClean="0">
                <a:latin typeface="华文新魏" pitchFamily="2" charset="-122"/>
                <a:ea typeface="华文新魏" pitchFamily="2" charset="-122"/>
              </a:rPr>
              <a:t>大化改新百余年后，</a:t>
            </a:r>
            <a:r>
              <a:rPr lang="zh-CN" altLang="en-US" sz="3200" dirty="0" smtClean="0">
                <a:solidFill>
                  <a:srgbClr val="C00000"/>
                </a:solidFill>
                <a:latin typeface="华文新魏" pitchFamily="2" charset="-122"/>
                <a:ea typeface="华文新魏" pitchFamily="2" charset="-122"/>
              </a:rPr>
              <a:t>土地私有</a:t>
            </a:r>
            <a:r>
              <a:rPr lang="zh-CN" altLang="en-US" sz="3200" dirty="0" smtClean="0">
                <a:latin typeface="华文新魏" pitchFamily="2" charset="-122"/>
                <a:ea typeface="华文新魏" pitchFamily="2" charset="-122"/>
              </a:rPr>
              <a:t>与</a:t>
            </a:r>
            <a:r>
              <a:rPr lang="zh-CN" altLang="en-US" sz="3200" dirty="0" smtClean="0">
                <a:solidFill>
                  <a:srgbClr val="C00000"/>
                </a:solidFill>
                <a:latin typeface="华文新魏" pitchFamily="2" charset="-122"/>
                <a:ea typeface="华文新魏" pitchFamily="2" charset="-122"/>
              </a:rPr>
              <a:t>土地兼并</a:t>
            </a:r>
            <a:r>
              <a:rPr lang="zh-CN" altLang="en-US" sz="3200" dirty="0" smtClean="0">
                <a:latin typeface="华文新魏" pitchFamily="2" charset="-122"/>
                <a:ea typeface="华文新魏" pitchFamily="2" charset="-122"/>
              </a:rPr>
              <a:t>盛行。贵族、豪门、寺院大量购买、兼并土地，</a:t>
            </a:r>
            <a:r>
              <a:rPr lang="zh-CN" altLang="en-US" sz="3200" dirty="0" smtClean="0">
                <a:solidFill>
                  <a:srgbClr val="C00000"/>
                </a:solidFill>
                <a:latin typeface="华文新魏" pitchFamily="2" charset="-122"/>
                <a:ea typeface="华文新魏" pitchFamily="2" charset="-122"/>
              </a:rPr>
              <a:t>建立庄园</a:t>
            </a:r>
            <a:r>
              <a:rPr lang="zh-CN" altLang="en-US" sz="3200" dirty="0" smtClean="0">
                <a:latin typeface="华文新魏" pitchFamily="2" charset="-122"/>
                <a:ea typeface="华文新魏" pitchFamily="2" charset="-122"/>
              </a:rPr>
              <a:t>。大庄园享有“</a:t>
            </a:r>
            <a:r>
              <a:rPr lang="zh-CN" altLang="en-US" sz="3200" dirty="0" smtClean="0">
                <a:solidFill>
                  <a:srgbClr val="C00000"/>
                </a:solidFill>
                <a:latin typeface="华文新魏" pitchFamily="2" charset="-122"/>
                <a:ea typeface="华文新魏" pitchFamily="2" charset="-122"/>
              </a:rPr>
              <a:t>不输不入</a:t>
            </a:r>
            <a:r>
              <a:rPr lang="zh-CN" altLang="en-US" sz="3200" dirty="0" smtClean="0">
                <a:latin typeface="华文新魏" pitchFamily="2" charset="-122"/>
                <a:ea typeface="华文新魏" pitchFamily="2" charset="-122"/>
              </a:rPr>
              <a:t>”的特权，既</a:t>
            </a:r>
            <a:r>
              <a:rPr lang="zh-CN" altLang="en-US" sz="3200" dirty="0" smtClean="0">
                <a:solidFill>
                  <a:srgbClr val="C00000"/>
                </a:solidFill>
                <a:latin typeface="华文新魏" pitchFamily="2" charset="-122"/>
                <a:ea typeface="华文新魏" pitchFamily="2" charset="-122"/>
              </a:rPr>
              <a:t>不向国家纳税</a:t>
            </a:r>
            <a:r>
              <a:rPr lang="zh-CN" altLang="en-US" sz="3200" dirty="0" smtClean="0">
                <a:latin typeface="华文新魏" pitchFamily="2" charset="-122"/>
                <a:ea typeface="华文新魏" pitchFamily="2" charset="-122"/>
              </a:rPr>
              <a:t>，也</a:t>
            </a:r>
            <a:r>
              <a:rPr lang="zh-CN" altLang="en-US" sz="3200" dirty="0" smtClean="0">
                <a:solidFill>
                  <a:srgbClr val="C00000"/>
                </a:solidFill>
                <a:latin typeface="华文新魏" pitchFamily="2" charset="-122"/>
                <a:ea typeface="华文新魏" pitchFamily="2" charset="-122"/>
              </a:rPr>
              <a:t>不准地方官吏进入庄园，干涉庄园事务</a:t>
            </a:r>
            <a:r>
              <a:rPr lang="zh-CN" altLang="en-US" sz="3200" dirty="0" smtClean="0">
                <a:latin typeface="华文新魏" pitchFamily="2" charset="-122"/>
                <a:ea typeface="华文新魏" pitchFamily="2" charset="-122"/>
              </a:rPr>
              <a:t>。</a:t>
            </a:r>
          </a:p>
          <a:p>
            <a:endParaRPr lang="zh-CN" altLang="en-US" sz="3200" dirty="0">
              <a:latin typeface="华文新魏" pitchFamily="2" charset="-122"/>
              <a:ea typeface="华文新魏" pitchFamily="2" charset="-122"/>
            </a:endParaRPr>
          </a:p>
        </p:txBody>
      </p:sp>
      <p:pic>
        <p:nvPicPr>
          <p:cNvPr id="27" name="图片 26" descr="1.png"/>
          <p:cNvPicPr>
            <a:picLocks noChangeAspect="1"/>
          </p:cNvPicPr>
          <p:nvPr/>
        </p:nvPicPr>
        <p:blipFill>
          <a:blip r:embed="rId10" cstate="print">
            <a:clrChange>
              <a:clrFrom>
                <a:srgbClr val="FFFFFF"/>
              </a:clrFrom>
              <a:clrTo>
                <a:srgbClr val="FFFFFF">
                  <a:alpha val="0"/>
                </a:srgbClr>
              </a:clrTo>
            </a:clrChange>
          </a:blip>
          <a:stretch>
            <a:fillRect/>
          </a:stretch>
        </p:blipFill>
        <p:spPr>
          <a:xfrm>
            <a:off x="4500593" y="1171558"/>
            <a:ext cx="3357586" cy="2703435"/>
          </a:xfrm>
          <a:prstGeom prst="rect">
            <a:avLst/>
          </a:prstGeom>
        </p:spPr>
      </p:pic>
      <p:sp>
        <p:nvSpPr>
          <p:cNvPr id="28" name="矩形 27"/>
          <p:cNvSpPr/>
          <p:nvPr/>
        </p:nvSpPr>
        <p:spPr>
          <a:xfrm>
            <a:off x="5143535" y="3028946"/>
            <a:ext cx="2143140" cy="923330"/>
          </a:xfrm>
          <a:prstGeom prst="rect">
            <a:avLst/>
          </a:prstGeom>
        </p:spPr>
        <p:txBody>
          <a:bodyPr wrap="square">
            <a:spAutoFit/>
          </a:bodyPr>
          <a:lstStyle/>
          <a:p>
            <a:r>
              <a:rPr lang="zh-CN" altLang="en-US" sz="1800" dirty="0" smtClean="0">
                <a:latin typeface="华文新魏" pitchFamily="2" charset="-122"/>
                <a:ea typeface="华文新魏" pitchFamily="2" charset="-122"/>
              </a:rPr>
              <a:t>按照不同功劳、职位、地位等把土地分给所有国民收租</a:t>
            </a:r>
            <a:endParaRPr lang="zh-CN" altLang="en-US" sz="1800" dirty="0">
              <a:latin typeface="华文新魏" pitchFamily="2" charset="-122"/>
              <a:ea typeface="华文新魏" pitchFamily="2" charset="-122"/>
            </a:endParaRPr>
          </a:p>
        </p:txBody>
      </p:sp>
      <p:pic>
        <p:nvPicPr>
          <p:cNvPr id="29" name="图片 28" descr="QQ截图20180911211811.png"/>
          <p:cNvPicPr>
            <a:picLocks noChangeAspect="1"/>
          </p:cNvPicPr>
          <p:nvPr/>
        </p:nvPicPr>
        <p:blipFill>
          <a:blip r:embed="rId11" cstate="print">
            <a:clrChange>
              <a:clrFrom>
                <a:srgbClr val="FFFFFF"/>
              </a:clrFrom>
              <a:clrTo>
                <a:srgbClr val="FFFFFF">
                  <a:alpha val="0"/>
                </a:srgbClr>
              </a:clrTo>
            </a:clrChange>
          </a:blip>
          <a:stretch>
            <a:fillRect/>
          </a:stretch>
        </p:blipFill>
        <p:spPr>
          <a:xfrm>
            <a:off x="8358245" y="1628401"/>
            <a:ext cx="2546328" cy="2114925"/>
          </a:xfrm>
          <a:prstGeom prst="rect">
            <a:avLst/>
          </a:prstGeom>
        </p:spPr>
      </p:pic>
      <p:sp>
        <p:nvSpPr>
          <p:cNvPr id="30" name="矩形 29"/>
          <p:cNvSpPr/>
          <p:nvPr/>
        </p:nvSpPr>
        <p:spPr>
          <a:xfrm>
            <a:off x="4475153" y="6457970"/>
            <a:ext cx="3357586" cy="584775"/>
          </a:xfrm>
          <a:prstGeom prst="rect">
            <a:avLst/>
          </a:prstGeom>
        </p:spPr>
        <p:txBody>
          <a:bodyPr wrap="square">
            <a:spAutoFit/>
          </a:bodyPr>
          <a:lstStyle/>
          <a:p>
            <a:r>
              <a:rPr lang="zh-CN" altLang="en-US" sz="1600" dirty="0" smtClean="0">
                <a:latin typeface="华文新魏" pitchFamily="2" charset="-122"/>
                <a:ea typeface="华文新魏" pitchFamily="2" charset="-122"/>
              </a:rPr>
              <a:t>为了刺激大家积极性天皇改变了想法，日本土地私有化开始</a:t>
            </a:r>
            <a:endParaRPr lang="zh-CN" altLang="en-US" sz="1600" dirty="0">
              <a:latin typeface="华文新魏" pitchFamily="2" charset="-122"/>
              <a:ea typeface="华文新魏" pitchFamily="2" charset="-122"/>
            </a:endParaRPr>
          </a:p>
        </p:txBody>
      </p:sp>
      <p:sp>
        <p:nvSpPr>
          <p:cNvPr id="32" name="矩形 31"/>
          <p:cNvSpPr/>
          <p:nvPr/>
        </p:nvSpPr>
        <p:spPr>
          <a:xfrm>
            <a:off x="7904177" y="6444699"/>
            <a:ext cx="3214710" cy="584775"/>
          </a:xfrm>
          <a:prstGeom prst="rect">
            <a:avLst/>
          </a:prstGeom>
        </p:spPr>
        <p:txBody>
          <a:bodyPr wrap="square">
            <a:spAutoFit/>
          </a:bodyPr>
          <a:lstStyle/>
          <a:p>
            <a:r>
              <a:rPr lang="en-US" altLang="zh-CN" sz="1600" dirty="0" smtClean="0">
                <a:latin typeface="华文新魏" pitchFamily="2" charset="-122"/>
                <a:ea typeface="华文新魏" pitchFamily="2" charset="-122"/>
              </a:rPr>
              <a:t>10</a:t>
            </a:r>
            <a:r>
              <a:rPr lang="zh-CN" altLang="en-US" sz="1600" dirty="0" smtClean="0">
                <a:latin typeface="华文新魏" pitchFamily="2" charset="-122"/>
                <a:ea typeface="华文新魏" pitchFamily="2" charset="-122"/>
              </a:rPr>
              <a:t>世纪左右经过</a:t>
            </a:r>
            <a:r>
              <a:rPr lang="en-US" altLang="zh-CN" sz="1600" dirty="0" smtClean="0">
                <a:latin typeface="华文新魏" pitchFamily="2" charset="-122"/>
                <a:ea typeface="华文新魏" pitchFamily="2" charset="-122"/>
              </a:rPr>
              <a:t>100</a:t>
            </a:r>
            <a:r>
              <a:rPr lang="zh-CN" altLang="en-US" sz="1600" dirty="0" smtClean="0">
                <a:latin typeface="华文新魏" pitchFamily="2" charset="-122"/>
                <a:ea typeface="华文新魏" pitchFamily="2" charset="-122"/>
              </a:rPr>
              <a:t>多年土地私有化各地出现了不同规模的庄园</a:t>
            </a:r>
            <a:endParaRPr lang="zh-CN" altLang="en-US" sz="1600" dirty="0">
              <a:latin typeface="华文新魏" pitchFamily="2" charset="-122"/>
              <a:ea typeface="华文新魏" pitchFamily="2" charset="-122"/>
            </a:endParaRPr>
          </a:p>
        </p:txBody>
      </p:sp>
      <p:pic>
        <p:nvPicPr>
          <p:cNvPr id="34" name="图片 33"/>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4551100" y="1171558"/>
            <a:ext cx="665555" cy="714380"/>
          </a:xfrm>
          <a:prstGeom prst="rect">
            <a:avLst/>
          </a:prstGeom>
        </p:spPr>
      </p:pic>
      <p:sp>
        <p:nvSpPr>
          <p:cNvPr id="35" name="TextBox 34"/>
          <p:cNvSpPr txBox="1"/>
          <p:nvPr/>
        </p:nvSpPr>
        <p:spPr>
          <a:xfrm>
            <a:off x="4618029" y="1314434"/>
            <a:ext cx="543739" cy="523220"/>
          </a:xfrm>
          <a:prstGeom prst="rect">
            <a:avLst/>
          </a:prstGeom>
          <a:noFill/>
        </p:spPr>
        <p:txBody>
          <a:bodyPr wrap="none" rtlCol="0">
            <a:spAutoFit/>
          </a:bodyPr>
          <a:lstStyle/>
          <a:p>
            <a:r>
              <a:rPr lang="zh-CN" altLang="en-US" sz="2800" dirty="0" smtClean="0">
                <a:latin typeface="华文隶书" pitchFamily="2" charset="-122"/>
                <a:ea typeface="华文隶书" pitchFamily="2" charset="-122"/>
              </a:rPr>
              <a:t>一</a:t>
            </a:r>
            <a:endParaRPr lang="zh-CN" altLang="en-US" sz="2800" dirty="0">
              <a:latin typeface="华文隶书" pitchFamily="2" charset="-122"/>
              <a:ea typeface="华文隶书" pitchFamily="2" charset="-122"/>
            </a:endParaRPr>
          </a:p>
        </p:txBody>
      </p:sp>
      <p:pic>
        <p:nvPicPr>
          <p:cNvPr id="42" name="图片 41"/>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8167316" y="1242996"/>
            <a:ext cx="665555" cy="714380"/>
          </a:xfrm>
          <a:prstGeom prst="rect">
            <a:avLst/>
          </a:prstGeom>
        </p:spPr>
      </p:pic>
      <p:sp>
        <p:nvSpPr>
          <p:cNvPr id="43" name="TextBox 42"/>
          <p:cNvSpPr txBox="1"/>
          <p:nvPr/>
        </p:nvSpPr>
        <p:spPr>
          <a:xfrm>
            <a:off x="8234245" y="1385872"/>
            <a:ext cx="543739" cy="523220"/>
          </a:xfrm>
          <a:prstGeom prst="rect">
            <a:avLst/>
          </a:prstGeom>
          <a:noFill/>
        </p:spPr>
        <p:txBody>
          <a:bodyPr wrap="none" rtlCol="0">
            <a:spAutoFit/>
          </a:bodyPr>
          <a:lstStyle/>
          <a:p>
            <a:r>
              <a:rPr lang="zh-CN" altLang="en-US" sz="2800" dirty="0" smtClean="0">
                <a:latin typeface="华文隶书" pitchFamily="2" charset="-122"/>
                <a:ea typeface="华文隶书" pitchFamily="2" charset="-122"/>
              </a:rPr>
              <a:t>二</a:t>
            </a:r>
            <a:endParaRPr lang="zh-CN" altLang="en-US" sz="2800" dirty="0">
              <a:latin typeface="华文隶书" pitchFamily="2" charset="-122"/>
              <a:ea typeface="华文隶书" pitchFamily="2" charset="-122"/>
            </a:endParaRPr>
          </a:p>
        </p:txBody>
      </p:sp>
      <p:pic>
        <p:nvPicPr>
          <p:cNvPr id="44" name="图片 43"/>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4693976" y="4314830"/>
            <a:ext cx="665555" cy="714380"/>
          </a:xfrm>
          <a:prstGeom prst="rect">
            <a:avLst/>
          </a:prstGeom>
        </p:spPr>
      </p:pic>
      <p:sp>
        <p:nvSpPr>
          <p:cNvPr id="45" name="TextBox 44"/>
          <p:cNvSpPr txBox="1"/>
          <p:nvPr/>
        </p:nvSpPr>
        <p:spPr>
          <a:xfrm>
            <a:off x="4760905" y="4457706"/>
            <a:ext cx="543739" cy="523220"/>
          </a:xfrm>
          <a:prstGeom prst="rect">
            <a:avLst/>
          </a:prstGeom>
          <a:noFill/>
        </p:spPr>
        <p:txBody>
          <a:bodyPr wrap="none" rtlCol="0">
            <a:spAutoFit/>
          </a:bodyPr>
          <a:lstStyle/>
          <a:p>
            <a:r>
              <a:rPr lang="zh-CN" altLang="en-US" sz="2800" dirty="0" smtClean="0">
                <a:latin typeface="华文隶书" pitchFamily="2" charset="-122"/>
                <a:ea typeface="华文隶书" pitchFamily="2" charset="-122"/>
              </a:rPr>
              <a:t>三</a:t>
            </a:r>
            <a:endParaRPr lang="zh-CN" altLang="en-US" sz="2800" dirty="0">
              <a:latin typeface="华文隶书" pitchFamily="2" charset="-122"/>
              <a:ea typeface="华文隶书" pitchFamily="2" charset="-122"/>
            </a:endParaRPr>
          </a:p>
        </p:txBody>
      </p:sp>
      <p:pic>
        <p:nvPicPr>
          <p:cNvPr id="46" name="图片 45"/>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8047053" y="4314830"/>
            <a:ext cx="665555" cy="714380"/>
          </a:xfrm>
          <a:prstGeom prst="rect">
            <a:avLst/>
          </a:prstGeom>
        </p:spPr>
      </p:pic>
      <p:sp>
        <p:nvSpPr>
          <p:cNvPr id="47" name="TextBox 46"/>
          <p:cNvSpPr txBox="1"/>
          <p:nvPr/>
        </p:nvSpPr>
        <p:spPr>
          <a:xfrm>
            <a:off x="8113982" y="4457706"/>
            <a:ext cx="543739" cy="523220"/>
          </a:xfrm>
          <a:prstGeom prst="rect">
            <a:avLst/>
          </a:prstGeom>
          <a:noFill/>
        </p:spPr>
        <p:txBody>
          <a:bodyPr wrap="none" rtlCol="0">
            <a:spAutoFit/>
          </a:bodyPr>
          <a:lstStyle/>
          <a:p>
            <a:r>
              <a:rPr lang="zh-CN" altLang="en-US" sz="2800" dirty="0" smtClean="0">
                <a:latin typeface="华文隶书" pitchFamily="2" charset="-122"/>
                <a:ea typeface="华文隶书" pitchFamily="2" charset="-122"/>
              </a:rPr>
              <a:t>四</a:t>
            </a:r>
            <a:endParaRPr lang="zh-CN" altLang="en-US" sz="2800" dirty="0">
              <a:latin typeface="华文隶书" pitchFamily="2" charset="-122"/>
              <a:ea typeface="华文隶书" pitchFamily="2" charset="-122"/>
            </a:endParaRPr>
          </a:p>
        </p:txBody>
      </p:sp>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dissolve">
                                      <p:cBhvr>
                                        <p:cTn id="12" dur="500"/>
                                        <p:tgtEl>
                                          <p:spTgt spid="49"/>
                                        </p:tgtEl>
                                      </p:cBhvr>
                                    </p:animEffect>
                                  </p:childTnLst>
                                </p:cTn>
                              </p:par>
                              <p:par>
                                <p:cTn id="13" presetID="9" presetClass="entr" presetSubtype="0"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dissolve">
                                      <p:cBhvr>
                                        <p:cTn id="15" dur="500"/>
                                        <p:tgtEl>
                                          <p:spTgt spid="27"/>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dissolve">
                                      <p:cBhvr>
                                        <p:cTn id="18" dur="500"/>
                                        <p:tgtEl>
                                          <p:spTgt spid="28"/>
                                        </p:tgtEl>
                                      </p:cBhvr>
                                    </p:animEffect>
                                  </p:childTnLst>
                                </p:cTn>
                              </p:par>
                              <p:par>
                                <p:cTn id="19" presetID="9" presetClass="entr" presetSubtype="0"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dissolve">
                                      <p:cBhvr>
                                        <p:cTn id="21" dur="500"/>
                                        <p:tgtEl>
                                          <p:spTgt spid="34"/>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dissolve">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dissolve">
                                      <p:cBhvr>
                                        <p:cTn id="29" dur="500"/>
                                        <p:tgtEl>
                                          <p:spTgt spid="53"/>
                                        </p:tgtEl>
                                      </p:cBhvr>
                                    </p:animEffect>
                                  </p:childTnLst>
                                </p:cTn>
                              </p:par>
                              <p:par>
                                <p:cTn id="30" presetID="9" presetClass="entr" presetSubtype="0"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dissolve">
                                      <p:cBhvr>
                                        <p:cTn id="32" dur="500"/>
                                        <p:tgtEl>
                                          <p:spTgt spid="29"/>
                                        </p:tgtEl>
                                      </p:cBhvr>
                                    </p:animEffect>
                                  </p:childTnLst>
                                </p:cTn>
                              </p:par>
                              <p:par>
                                <p:cTn id="33" presetID="9" presetClass="entr" presetSubtype="0"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dissolve">
                                      <p:cBhvr>
                                        <p:cTn id="35" dur="500"/>
                                        <p:tgtEl>
                                          <p:spTgt spid="42"/>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dissolve">
                                      <p:cBhvr>
                                        <p:cTn id="38" dur="500"/>
                                        <p:tgtEl>
                                          <p:spTgt spid="43"/>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nodeType="click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dissolve">
                                      <p:cBhvr>
                                        <p:cTn id="43" dur="500"/>
                                        <p:tgtEl>
                                          <p:spTgt spid="54"/>
                                        </p:tgtEl>
                                      </p:cBhvr>
                                    </p:animEffect>
                                  </p:childTnLst>
                                </p:cTn>
                              </p:par>
                              <p:par>
                                <p:cTn id="44" presetID="9" presetClass="entr" presetSubtype="0" fill="hold"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dissolve">
                                      <p:cBhvr>
                                        <p:cTn id="46" dur="500"/>
                                        <p:tgtEl>
                                          <p:spTgt spid="31"/>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dissolve">
                                      <p:cBhvr>
                                        <p:cTn id="49" dur="500"/>
                                        <p:tgtEl>
                                          <p:spTgt spid="30"/>
                                        </p:tgtEl>
                                      </p:cBhvr>
                                    </p:animEffect>
                                  </p:childTnLst>
                                </p:cTn>
                              </p:par>
                              <p:par>
                                <p:cTn id="50" presetID="9" presetClass="entr" presetSubtype="0" fill="hold"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dissolve">
                                      <p:cBhvr>
                                        <p:cTn id="52" dur="500"/>
                                        <p:tgtEl>
                                          <p:spTgt spid="44"/>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dissolve">
                                      <p:cBhvr>
                                        <p:cTn id="55" dur="500"/>
                                        <p:tgtEl>
                                          <p:spTgt spid="45"/>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nodeType="clickEffect">
                                  <p:stCondLst>
                                    <p:cond delay="0"/>
                                  </p:stCondLst>
                                  <p:childTnLst>
                                    <p:set>
                                      <p:cBhvr>
                                        <p:cTn id="59" dur="1" fill="hold">
                                          <p:stCondLst>
                                            <p:cond delay="0"/>
                                          </p:stCondLst>
                                        </p:cTn>
                                        <p:tgtEl>
                                          <p:spTgt spid="59"/>
                                        </p:tgtEl>
                                        <p:attrNameLst>
                                          <p:attrName>style.visibility</p:attrName>
                                        </p:attrNameLst>
                                      </p:cBhvr>
                                      <p:to>
                                        <p:strVal val="visible"/>
                                      </p:to>
                                    </p:set>
                                    <p:animEffect transition="in" filter="dissolve">
                                      <p:cBhvr>
                                        <p:cTn id="60" dur="500"/>
                                        <p:tgtEl>
                                          <p:spTgt spid="59"/>
                                        </p:tgtEl>
                                      </p:cBhvr>
                                    </p:animEffect>
                                  </p:childTnLst>
                                </p:cTn>
                              </p:par>
                              <p:par>
                                <p:cTn id="61" presetID="9" presetClass="entr" presetSubtype="0" fill="hold" nodeType="with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dissolve">
                                      <p:cBhvr>
                                        <p:cTn id="63" dur="500"/>
                                        <p:tgtEl>
                                          <p:spTgt spid="33"/>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dissolve">
                                      <p:cBhvr>
                                        <p:cTn id="66" dur="500"/>
                                        <p:tgtEl>
                                          <p:spTgt spid="32"/>
                                        </p:tgtEl>
                                      </p:cBhvr>
                                    </p:animEffect>
                                  </p:childTnLst>
                                </p:cTn>
                              </p:par>
                              <p:par>
                                <p:cTn id="67" presetID="9" presetClass="entr" presetSubtype="0" fill="hold" nodeType="with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dissolve">
                                      <p:cBhvr>
                                        <p:cTn id="69" dur="500"/>
                                        <p:tgtEl>
                                          <p:spTgt spid="46"/>
                                        </p:tgtEl>
                                      </p:cBhvr>
                                    </p:animEffect>
                                  </p:childTnLst>
                                </p:cTn>
                              </p:par>
                              <p:par>
                                <p:cTn id="70" presetID="9" presetClass="entr" presetSubtype="0"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dissolve">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8" grpId="0"/>
      <p:bldP spid="30" grpId="0"/>
      <p:bldP spid="32" grpId="0"/>
      <p:bldP spid="35" grpId="0"/>
      <p:bldP spid="43" grpId="0"/>
      <p:bldP spid="45" grpId="0"/>
      <p:bldP spid="4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4332277" y="3957640"/>
            <a:ext cx="6500858" cy="3071834"/>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31" name="图片 30"/>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403187" y="3944511"/>
            <a:ext cx="3286148" cy="3071834"/>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48" name="图片 47"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0" name="图片 49"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1" name="图片 50"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2" name="矩形 51"/>
          <p:cNvSpPr/>
          <p:nvPr/>
        </p:nvSpPr>
        <p:spPr>
          <a:xfrm>
            <a:off x="0" y="0"/>
            <a:ext cx="10776937" cy="704850"/>
          </a:xfrm>
          <a:prstGeom prst="rect">
            <a:avLst/>
          </a:prstGeom>
          <a:blipFill>
            <a:blip r:embed="rId6"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55" name="直角三角形 5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56" name="矩形 55"/>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57" name="直接连接符 56"/>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8"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3" name="组合 66"/>
          <p:cNvGrpSpPr/>
          <p:nvPr/>
        </p:nvGrpSpPr>
        <p:grpSpPr>
          <a:xfrm flipH="1">
            <a:off x="8776673" y="-12408"/>
            <a:ext cx="2750820" cy="740098"/>
            <a:chOff x="0" y="-2"/>
            <a:chExt cx="1377891" cy="634701"/>
          </a:xfrm>
          <a:solidFill>
            <a:schemeClr val="bg2">
              <a:lumMod val="90000"/>
            </a:schemeClr>
          </a:solidFill>
        </p:grpSpPr>
        <p:sp>
          <p:nvSpPr>
            <p:cNvPr id="60" name="直角三角形 59"/>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74" name="矩形 7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76" name="图片 75"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77"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78"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1" name="圆角矩形 20"/>
          <p:cNvSpPr/>
          <p:nvPr/>
        </p:nvSpPr>
        <p:spPr>
          <a:xfrm>
            <a:off x="117435" y="957244"/>
            <a:ext cx="2714644" cy="571504"/>
          </a:xfrm>
          <a:prstGeom prst="roundRect">
            <a:avLst/>
          </a:prstGeom>
          <a:noFill/>
          <a:ln w="57150">
            <a:solidFill>
              <a:srgbClr val="6633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97982" y="943973"/>
            <a:ext cx="1826141" cy="584775"/>
          </a:xfrm>
          <a:prstGeom prst="rect">
            <a:avLst/>
          </a:prstGeom>
        </p:spPr>
        <p:txBody>
          <a:bodyPr wrap="none">
            <a:spAutoFit/>
          </a:bodyPr>
          <a:lstStyle/>
          <a:p>
            <a:r>
              <a:rPr lang="zh-CN" altLang="en-US" sz="3200" dirty="0" smtClean="0">
                <a:effectLst>
                  <a:outerShdw blurRad="38100" dist="38100" dir="2700000" algn="tl">
                    <a:srgbClr val="000000">
                      <a:alpha val="43137"/>
                    </a:srgbClr>
                  </a:outerShdw>
                </a:effectLst>
                <a:latin typeface="华文隶书" pitchFamily="2" charset="-122"/>
                <a:ea typeface="华文隶书" pitchFamily="2" charset="-122"/>
              </a:rPr>
              <a:t>武士出现</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24" name="图片 23" descr="t01c6351d7ca97db20a.jpg"/>
          <p:cNvPicPr>
            <a:picLocks noChangeAspect="1"/>
          </p:cNvPicPr>
          <p:nvPr/>
        </p:nvPicPr>
        <p:blipFill>
          <a:blip r:embed="rId7" cstate="print">
            <a:clrChange>
              <a:clrFrom>
                <a:srgbClr val="F6F6F6"/>
              </a:clrFrom>
              <a:clrTo>
                <a:srgbClr val="F6F6F6">
                  <a:alpha val="0"/>
                </a:srgbClr>
              </a:clrTo>
            </a:clrChange>
          </a:blip>
          <a:srcRect l="3125" t="17187" r="5468" b="12500"/>
          <a:stretch>
            <a:fillRect/>
          </a:stretch>
        </p:blipFill>
        <p:spPr>
          <a:xfrm>
            <a:off x="71438" y="885807"/>
            <a:ext cx="903253" cy="694810"/>
          </a:xfrm>
          <a:prstGeom prst="rect">
            <a:avLst/>
          </a:prstGeom>
        </p:spPr>
      </p:pic>
      <p:sp>
        <p:nvSpPr>
          <p:cNvPr id="23" name="TextBox 22"/>
          <p:cNvSpPr txBox="1"/>
          <p:nvPr/>
        </p:nvSpPr>
        <p:spPr>
          <a:xfrm>
            <a:off x="331749" y="1600186"/>
            <a:ext cx="11072890" cy="2062103"/>
          </a:xfrm>
          <a:prstGeom prst="rect">
            <a:avLst/>
          </a:prstGeom>
          <a:noFill/>
        </p:spPr>
        <p:txBody>
          <a:bodyPr wrap="square" rtlCol="0">
            <a:spAutoFit/>
          </a:bodyPr>
          <a:lstStyle/>
          <a:p>
            <a:r>
              <a:rPr lang="zh-CN" altLang="en-US" sz="3200" dirty="0" smtClean="0">
                <a:latin typeface="华文新魏" pitchFamily="2" charset="-122"/>
                <a:ea typeface="华文新魏" pitchFamily="2" charset="-122"/>
              </a:rPr>
              <a:t>中央对地方逐渐丧失了控制能力，社会局势动荡。地方豪强为了保护自己的庄园，把自己家族和仆从中的青壮男子武装起来，组成一种</a:t>
            </a:r>
            <a:r>
              <a:rPr lang="zh-CN" altLang="en-US" sz="3200" dirty="0" smtClean="0">
                <a:solidFill>
                  <a:srgbClr val="C00000"/>
                </a:solidFill>
                <a:latin typeface="华文新魏" pitchFamily="2" charset="-122"/>
                <a:ea typeface="华文新魏" pitchFamily="2" charset="-122"/>
              </a:rPr>
              <a:t>血缘关系</a:t>
            </a:r>
            <a:r>
              <a:rPr lang="zh-CN" altLang="en-US" sz="3200" dirty="0" smtClean="0">
                <a:latin typeface="华文新魏" pitchFamily="2" charset="-122"/>
                <a:ea typeface="华文新魏" pitchFamily="2" charset="-122"/>
              </a:rPr>
              <a:t>和</a:t>
            </a:r>
            <a:r>
              <a:rPr lang="zh-CN" altLang="en-US" sz="3200" dirty="0" smtClean="0">
                <a:solidFill>
                  <a:srgbClr val="C00000"/>
                </a:solidFill>
                <a:latin typeface="华文新魏" pitchFamily="2" charset="-122"/>
                <a:ea typeface="华文新魏" pitchFamily="2" charset="-122"/>
              </a:rPr>
              <a:t>主从制</a:t>
            </a:r>
            <a:r>
              <a:rPr lang="zh-CN" altLang="en-US" sz="3200" dirty="0" smtClean="0">
                <a:latin typeface="华文新魏" pitchFamily="2" charset="-122"/>
                <a:ea typeface="华文新魏" pitchFamily="2" charset="-122"/>
              </a:rPr>
              <a:t>相结合的</a:t>
            </a:r>
            <a:r>
              <a:rPr lang="zh-CN" altLang="en-US" sz="3200" dirty="0" smtClean="0">
                <a:solidFill>
                  <a:srgbClr val="C00000"/>
                </a:solidFill>
                <a:latin typeface="华文新魏" pitchFamily="2" charset="-122"/>
                <a:ea typeface="华文新魏" pitchFamily="2" charset="-122"/>
              </a:rPr>
              <a:t>军事集团</a:t>
            </a:r>
            <a:r>
              <a:rPr lang="zh-CN" altLang="en-US" sz="3200" dirty="0" smtClean="0">
                <a:latin typeface="华文新魏" pitchFamily="2" charset="-122"/>
                <a:ea typeface="华文新魏" pitchFamily="2" charset="-122"/>
              </a:rPr>
              <a:t>，成员称为“</a:t>
            </a:r>
            <a:r>
              <a:rPr lang="zh-CN" altLang="en-US" sz="3200" dirty="0" smtClean="0">
                <a:solidFill>
                  <a:srgbClr val="C00000"/>
                </a:solidFill>
                <a:latin typeface="华文新魏" pitchFamily="2" charset="-122"/>
                <a:ea typeface="华文新魏" pitchFamily="2" charset="-122"/>
              </a:rPr>
              <a:t>武士</a:t>
            </a:r>
            <a:r>
              <a:rPr lang="zh-CN" altLang="en-US" sz="3200" dirty="0" smtClean="0">
                <a:latin typeface="华文新魏" pitchFamily="2" charset="-122"/>
                <a:ea typeface="华文新魏" pitchFamily="2" charset="-122"/>
              </a:rPr>
              <a:t>”。</a:t>
            </a:r>
            <a:endParaRPr lang="zh-CN" altLang="en-US" sz="3200" dirty="0">
              <a:latin typeface="华文新魏" pitchFamily="2" charset="-122"/>
              <a:ea typeface="华文新魏" pitchFamily="2" charset="-122"/>
            </a:endParaRPr>
          </a:p>
        </p:txBody>
      </p:sp>
      <p:sp>
        <p:nvSpPr>
          <p:cNvPr id="26" name="矩形 25"/>
          <p:cNvSpPr/>
          <p:nvPr/>
        </p:nvSpPr>
        <p:spPr>
          <a:xfrm>
            <a:off x="1403319" y="4029078"/>
            <a:ext cx="2214578" cy="415498"/>
          </a:xfrm>
          <a:prstGeom prst="rect">
            <a:avLst/>
          </a:prstGeom>
        </p:spPr>
        <p:txBody>
          <a:bodyPr wrap="square">
            <a:spAutoFit/>
          </a:bodyPr>
          <a:lstStyle/>
          <a:p>
            <a:r>
              <a:rPr lang="zh-CN" altLang="en-US" dirty="0" smtClean="0">
                <a:latin typeface="华文新魏" pitchFamily="2" charset="-122"/>
                <a:ea typeface="华文新魏" pitchFamily="2" charset="-122"/>
              </a:rPr>
              <a:t>庄园主开始蓄养</a:t>
            </a:r>
            <a:endParaRPr lang="zh-CN" altLang="en-US" dirty="0">
              <a:latin typeface="华文新魏" pitchFamily="2" charset="-122"/>
              <a:ea typeface="华文新魏" pitchFamily="2" charset="-122"/>
            </a:endParaRPr>
          </a:p>
        </p:txBody>
      </p:sp>
      <p:pic>
        <p:nvPicPr>
          <p:cNvPr id="27" name="图片 26" descr="QQ截图20180911213522.png"/>
          <p:cNvPicPr>
            <a:picLocks noChangeAspect="1"/>
          </p:cNvPicPr>
          <p:nvPr/>
        </p:nvPicPr>
        <p:blipFill>
          <a:blip r:embed="rId8" cstate="print">
            <a:clrChange>
              <a:clrFrom>
                <a:srgbClr val="FFFFFF"/>
              </a:clrFrom>
              <a:clrTo>
                <a:srgbClr val="FFFFFF">
                  <a:alpha val="0"/>
                </a:srgbClr>
              </a:clrTo>
            </a:clrChange>
          </a:blip>
          <a:stretch>
            <a:fillRect/>
          </a:stretch>
        </p:blipFill>
        <p:spPr>
          <a:xfrm>
            <a:off x="903253" y="4373138"/>
            <a:ext cx="2600859" cy="2570404"/>
          </a:xfrm>
          <a:prstGeom prst="rect">
            <a:avLst/>
          </a:prstGeom>
        </p:spPr>
      </p:pic>
      <p:sp>
        <p:nvSpPr>
          <p:cNvPr id="28" name="矩形 27"/>
          <p:cNvSpPr/>
          <p:nvPr/>
        </p:nvSpPr>
        <p:spPr>
          <a:xfrm>
            <a:off x="4475153" y="4927840"/>
            <a:ext cx="3500462" cy="1815882"/>
          </a:xfrm>
          <a:prstGeom prst="rect">
            <a:avLst/>
          </a:prstGeom>
        </p:spPr>
        <p:txBody>
          <a:bodyPr wrap="square">
            <a:spAutoFit/>
          </a:bodyPr>
          <a:lstStyle/>
          <a:p>
            <a:r>
              <a:rPr lang="zh-CN" altLang="en-US" sz="2800" dirty="0" smtClean="0">
                <a:latin typeface="华文新魏" pitchFamily="2" charset="-122"/>
                <a:ea typeface="华文新魏" pitchFamily="2" charset="-122"/>
              </a:rPr>
              <a:t>这些打手不再种地，专职练武成为了职业军人，后来就慢慢地就形成了日本武士。</a:t>
            </a:r>
            <a:endParaRPr lang="zh-CN" altLang="en-US" sz="2800" dirty="0">
              <a:latin typeface="华文新魏" pitchFamily="2" charset="-122"/>
              <a:ea typeface="华文新魏" pitchFamily="2" charset="-122"/>
            </a:endParaRPr>
          </a:p>
        </p:txBody>
      </p:sp>
      <p:pic>
        <p:nvPicPr>
          <p:cNvPr id="30" name="图片 29" descr="t015b74b4991cad0dbc.jpg"/>
          <p:cNvPicPr>
            <a:picLocks noChangeAspect="1"/>
          </p:cNvPicPr>
          <p:nvPr/>
        </p:nvPicPr>
        <p:blipFill>
          <a:blip r:embed="rId9" cstate="print">
            <a:clrChange>
              <a:clrFrom>
                <a:srgbClr val="FFFFFF"/>
              </a:clrFrom>
              <a:clrTo>
                <a:srgbClr val="FFFFFF">
                  <a:alpha val="0"/>
                </a:srgbClr>
              </a:clrTo>
            </a:clrChange>
          </a:blip>
          <a:stretch>
            <a:fillRect/>
          </a:stretch>
        </p:blipFill>
        <p:spPr>
          <a:xfrm>
            <a:off x="7975615" y="4089185"/>
            <a:ext cx="2857520" cy="2810675"/>
          </a:xfrm>
          <a:prstGeom prst="rect">
            <a:avLst/>
          </a:prstGeom>
        </p:spPr>
      </p:pic>
      <p:pic>
        <p:nvPicPr>
          <p:cNvPr id="32" name="图片 31"/>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622010" y="4015948"/>
            <a:ext cx="665555" cy="714380"/>
          </a:xfrm>
          <a:prstGeom prst="rect">
            <a:avLst/>
          </a:prstGeom>
        </p:spPr>
      </p:pic>
      <p:sp>
        <p:nvSpPr>
          <p:cNvPr id="33" name="TextBox 32"/>
          <p:cNvSpPr txBox="1"/>
          <p:nvPr/>
        </p:nvSpPr>
        <p:spPr>
          <a:xfrm>
            <a:off x="688939" y="4158824"/>
            <a:ext cx="543739" cy="523220"/>
          </a:xfrm>
          <a:prstGeom prst="rect">
            <a:avLst/>
          </a:prstGeom>
          <a:noFill/>
        </p:spPr>
        <p:txBody>
          <a:bodyPr wrap="none" rtlCol="0">
            <a:spAutoFit/>
          </a:bodyPr>
          <a:lstStyle/>
          <a:p>
            <a:r>
              <a:rPr lang="zh-CN" altLang="en-US" sz="2800" dirty="0" smtClean="0">
                <a:latin typeface="华文隶书" pitchFamily="2" charset="-122"/>
                <a:ea typeface="华文隶书" pitchFamily="2" charset="-122"/>
              </a:rPr>
              <a:t>一</a:t>
            </a:r>
            <a:endParaRPr lang="zh-CN" altLang="en-US" sz="2800" dirty="0">
              <a:latin typeface="华文隶书" pitchFamily="2" charset="-122"/>
              <a:ea typeface="华文隶书" pitchFamily="2" charset="-122"/>
            </a:endParaRPr>
          </a:p>
        </p:txBody>
      </p:sp>
      <p:pic>
        <p:nvPicPr>
          <p:cNvPr id="35" name="图片 34"/>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4546591" y="4029078"/>
            <a:ext cx="665555" cy="714380"/>
          </a:xfrm>
          <a:prstGeom prst="rect">
            <a:avLst/>
          </a:prstGeom>
        </p:spPr>
      </p:pic>
      <p:sp>
        <p:nvSpPr>
          <p:cNvPr id="36" name="TextBox 35"/>
          <p:cNvSpPr txBox="1"/>
          <p:nvPr/>
        </p:nvSpPr>
        <p:spPr>
          <a:xfrm>
            <a:off x="4613520" y="4171954"/>
            <a:ext cx="543739" cy="523220"/>
          </a:xfrm>
          <a:prstGeom prst="rect">
            <a:avLst/>
          </a:prstGeom>
          <a:noFill/>
        </p:spPr>
        <p:txBody>
          <a:bodyPr wrap="none" rtlCol="0">
            <a:spAutoFit/>
          </a:bodyPr>
          <a:lstStyle/>
          <a:p>
            <a:r>
              <a:rPr lang="zh-CN" altLang="en-US" sz="2800" dirty="0" smtClean="0">
                <a:latin typeface="华文隶书" pitchFamily="2" charset="-122"/>
                <a:ea typeface="华文隶书" pitchFamily="2" charset="-122"/>
              </a:rPr>
              <a:t>二</a:t>
            </a:r>
            <a:endParaRPr lang="zh-CN" altLang="en-US" sz="2800" dirty="0">
              <a:latin typeface="华文隶书" pitchFamily="2" charset="-122"/>
              <a:ea typeface="华文隶书" pitchFamily="2" charset="-122"/>
            </a:endParaRPr>
          </a:p>
        </p:txBody>
      </p:sp>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dissolve">
                                      <p:cBhvr>
                                        <p:cTn id="12" dur="500"/>
                                        <p:tgtEl>
                                          <p:spTgt spid="31"/>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dissolve">
                                      <p:cBhvr>
                                        <p:cTn id="15" dur="500"/>
                                        <p:tgtEl>
                                          <p:spTgt spid="26"/>
                                        </p:tgtEl>
                                      </p:cBhvr>
                                    </p:animEffect>
                                  </p:childTnLst>
                                </p:cTn>
                              </p:par>
                              <p:par>
                                <p:cTn id="16" presetID="9" presetClass="entr" presetSubtype="0"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dissolve">
                                      <p:cBhvr>
                                        <p:cTn id="18" dur="500"/>
                                        <p:tgtEl>
                                          <p:spTgt spid="27"/>
                                        </p:tgtEl>
                                      </p:cBhvr>
                                    </p:animEffect>
                                  </p:childTnLst>
                                </p:cTn>
                              </p:par>
                              <p:par>
                                <p:cTn id="19" presetID="9" presetClass="entr" presetSubtype="0"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dissolve">
                                      <p:cBhvr>
                                        <p:cTn id="21" dur="500"/>
                                        <p:tgtEl>
                                          <p:spTgt spid="32"/>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dissolve">
                                      <p:cBhvr>
                                        <p:cTn id="24" dur="500"/>
                                        <p:tgtEl>
                                          <p:spTgt spid="33"/>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dissolve">
                                      <p:cBhvr>
                                        <p:cTn id="29" dur="500"/>
                                        <p:tgtEl>
                                          <p:spTgt spid="34"/>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dissolve">
                                      <p:cBhvr>
                                        <p:cTn id="32" dur="500"/>
                                        <p:tgtEl>
                                          <p:spTgt spid="28"/>
                                        </p:tgtEl>
                                      </p:cBhvr>
                                    </p:animEffect>
                                  </p:childTnLst>
                                </p:cTn>
                              </p:par>
                              <p:par>
                                <p:cTn id="33" presetID="9" presetClass="entr" presetSubtype="0"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dissolve">
                                      <p:cBhvr>
                                        <p:cTn id="35" dur="500"/>
                                        <p:tgtEl>
                                          <p:spTgt spid="30"/>
                                        </p:tgtEl>
                                      </p:cBhvr>
                                    </p:animEffect>
                                  </p:childTnLst>
                                </p:cTn>
                              </p:par>
                              <p:par>
                                <p:cTn id="36" presetID="9" presetClass="entr" presetSubtype="0"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dissolve">
                                      <p:cBhvr>
                                        <p:cTn id="38" dur="500"/>
                                        <p:tgtEl>
                                          <p:spTgt spid="35"/>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dissolve">
                                      <p:cBhvr>
                                        <p:cTn id="4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6" grpId="0"/>
      <p:bldP spid="28" grpId="0"/>
      <p:bldP spid="33" grpId="0"/>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xmlns="" val="0"/>
              </a:ext>
            </a:extLst>
          </a:blip>
          <a:srcRect l="2243" t="2241" r="1691" b="1558"/>
          <a:stretch/>
        </p:blipFill>
        <p:spPr>
          <a:xfrm>
            <a:off x="0" y="0"/>
            <a:ext cx="11522075" cy="7200900"/>
          </a:xfrm>
          <a:prstGeom prst="rect">
            <a:avLst/>
          </a:prstGeom>
        </p:spPr>
      </p:pic>
      <p:pic>
        <p:nvPicPr>
          <p:cNvPr id="33" name="图片 32" descr="QQ截图20180117155013.png"/>
          <p:cNvPicPr>
            <a:picLocks noChangeAspect="1"/>
          </p:cNvPicPr>
          <p:nvPr/>
        </p:nvPicPr>
        <p:blipFill>
          <a:blip r:embed="rId4" cstate="print">
            <a:clrChange>
              <a:clrFrom>
                <a:srgbClr val="FFFFFF"/>
              </a:clrFrom>
              <a:clrTo>
                <a:srgbClr val="FFFFFF">
                  <a:alpha val="0"/>
                </a:srgbClr>
              </a:clrTo>
            </a:clrChange>
          </a:blip>
          <a:stretch>
            <a:fillRect/>
          </a:stretch>
        </p:blipFill>
        <p:spPr>
          <a:xfrm>
            <a:off x="0" y="0"/>
            <a:ext cx="4382483" cy="7200900"/>
          </a:xfrm>
          <a:prstGeom prst="rect">
            <a:avLst/>
          </a:prstGeom>
        </p:spPr>
      </p:pic>
      <p:pic>
        <p:nvPicPr>
          <p:cNvPr id="22" name="图片 21" descr="1.png"/>
          <p:cNvPicPr>
            <a:picLocks noChangeAspect="1"/>
          </p:cNvPicPr>
          <p:nvPr/>
        </p:nvPicPr>
        <p:blipFill>
          <a:blip r:embed="rId5" cstate="print">
            <a:duotone>
              <a:schemeClr val="bg2">
                <a:shade val="45000"/>
                <a:satMod val="135000"/>
              </a:schemeClr>
              <a:prstClr val="white"/>
            </a:duotone>
            <a:lum bright="-20000" contrast="-30000"/>
          </a:blip>
          <a:srcRect t="8772" b="30702"/>
          <a:stretch>
            <a:fillRect/>
          </a:stretch>
        </p:blipFill>
        <p:spPr>
          <a:xfrm>
            <a:off x="474625" y="242864"/>
            <a:ext cx="10858576" cy="4929222"/>
          </a:xfrm>
          <a:prstGeom prst="roundRect">
            <a:avLst>
              <a:gd name="adj" fmla="val 12403"/>
            </a:avLst>
          </a:prstGeom>
        </p:spPr>
      </p:pic>
      <p:cxnSp>
        <p:nvCxnSpPr>
          <p:cNvPr id="3" name="直接连接符 2"/>
          <p:cNvCxnSpPr/>
          <p:nvPr/>
        </p:nvCxnSpPr>
        <p:spPr>
          <a:xfrm>
            <a:off x="688939" y="1417452"/>
            <a:ext cx="9501254" cy="1588"/>
          </a:xfrm>
          <a:prstGeom prst="line">
            <a:avLst/>
          </a:prstGeom>
          <a:ln w="57150">
            <a:solidFill>
              <a:srgbClr val="760000"/>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组合 3"/>
          <p:cNvGrpSpPr/>
          <p:nvPr/>
        </p:nvGrpSpPr>
        <p:grpSpPr>
          <a:xfrm>
            <a:off x="659477" y="704660"/>
            <a:ext cx="3744238" cy="642942"/>
            <a:chOff x="3853815" y="1936053"/>
            <a:chExt cx="3744238" cy="1256352"/>
          </a:xfrm>
          <a:solidFill>
            <a:schemeClr val="accent2">
              <a:lumMod val="50000"/>
            </a:schemeClr>
          </a:solidFill>
        </p:grpSpPr>
        <p:sp>
          <p:nvSpPr>
            <p:cNvPr id="5" name="TextBox 4"/>
            <p:cNvSpPr txBox="1"/>
            <p:nvPr/>
          </p:nvSpPr>
          <p:spPr>
            <a:xfrm>
              <a:off x="3853815" y="1936053"/>
              <a:ext cx="3650654" cy="1256352"/>
            </a:xfrm>
            <a:custGeom>
              <a:avLst/>
              <a:gdLst>
                <a:gd name="connsiteX0" fmla="*/ 0 w 3638754"/>
                <a:gd name="connsiteY0" fmla="*/ 0 h 1247943"/>
                <a:gd name="connsiteX1" fmla="*/ 3638754 w 3638754"/>
                <a:gd name="connsiteY1" fmla="*/ 0 h 1247943"/>
                <a:gd name="connsiteX2" fmla="*/ 3638754 w 3638754"/>
                <a:gd name="connsiteY2" fmla="*/ 1247943 h 1247943"/>
                <a:gd name="connsiteX3" fmla="*/ 0 w 3638754"/>
                <a:gd name="connsiteY3" fmla="*/ 1247943 h 1247943"/>
                <a:gd name="connsiteX4" fmla="*/ 0 w 3638754"/>
                <a:gd name="connsiteY4" fmla="*/ 0 h 1247943"/>
                <a:gd name="connsiteX0" fmla="*/ 0 w 3638754"/>
                <a:gd name="connsiteY0" fmla="*/ 8409 h 1256352"/>
                <a:gd name="connsiteX1" fmla="*/ 111925 w 3638754"/>
                <a:gd name="connsiteY1" fmla="*/ 0 h 1256352"/>
                <a:gd name="connsiteX2" fmla="*/ 3638754 w 3638754"/>
                <a:gd name="connsiteY2" fmla="*/ 8409 h 1256352"/>
                <a:gd name="connsiteX3" fmla="*/ 3638754 w 3638754"/>
                <a:gd name="connsiteY3" fmla="*/ 1256352 h 1256352"/>
                <a:gd name="connsiteX4" fmla="*/ 0 w 3638754"/>
                <a:gd name="connsiteY4" fmla="*/ 1256352 h 1256352"/>
                <a:gd name="connsiteX5" fmla="*/ 0 w 3638754"/>
                <a:gd name="connsiteY5" fmla="*/ 8409 h 1256352"/>
                <a:gd name="connsiteX0" fmla="*/ 11900 w 3650654"/>
                <a:gd name="connsiteY0" fmla="*/ 8409 h 1256352"/>
                <a:gd name="connsiteX1" fmla="*/ 123825 w 3650654"/>
                <a:gd name="connsiteY1" fmla="*/ 0 h 1256352"/>
                <a:gd name="connsiteX2" fmla="*/ 3650654 w 3650654"/>
                <a:gd name="connsiteY2" fmla="*/ 8409 h 1256352"/>
                <a:gd name="connsiteX3" fmla="*/ 3650654 w 3650654"/>
                <a:gd name="connsiteY3" fmla="*/ 1256352 h 1256352"/>
                <a:gd name="connsiteX4" fmla="*/ 11900 w 3650654"/>
                <a:gd name="connsiteY4" fmla="*/ 1256352 h 1256352"/>
                <a:gd name="connsiteX5" fmla="*/ 0 w 3650654"/>
                <a:gd name="connsiteY5" fmla="*/ 76200 h 1256352"/>
                <a:gd name="connsiteX6" fmla="*/ 11900 w 3650654"/>
                <a:gd name="connsiteY6" fmla="*/ 8409 h 1256352"/>
                <a:gd name="connsiteX0" fmla="*/ 0 w 3650654"/>
                <a:gd name="connsiteY0" fmla="*/ 76200 h 1256352"/>
                <a:gd name="connsiteX1" fmla="*/ 123825 w 3650654"/>
                <a:gd name="connsiteY1" fmla="*/ 0 h 1256352"/>
                <a:gd name="connsiteX2" fmla="*/ 3650654 w 3650654"/>
                <a:gd name="connsiteY2" fmla="*/ 8409 h 1256352"/>
                <a:gd name="connsiteX3" fmla="*/ 3650654 w 3650654"/>
                <a:gd name="connsiteY3" fmla="*/ 1256352 h 1256352"/>
                <a:gd name="connsiteX4" fmla="*/ 11900 w 3650654"/>
                <a:gd name="connsiteY4" fmla="*/ 1256352 h 1256352"/>
                <a:gd name="connsiteX5" fmla="*/ 0 w 3650654"/>
                <a:gd name="connsiteY5" fmla="*/ 76200 h 1256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0654" h="1256352">
                  <a:moveTo>
                    <a:pt x="0" y="76200"/>
                  </a:moveTo>
                  <a:lnTo>
                    <a:pt x="123825" y="0"/>
                  </a:lnTo>
                  <a:lnTo>
                    <a:pt x="3650654" y="8409"/>
                  </a:lnTo>
                  <a:lnTo>
                    <a:pt x="3650654" y="1256352"/>
                  </a:lnTo>
                  <a:lnTo>
                    <a:pt x="11900" y="1256352"/>
                  </a:lnTo>
                  <a:lnTo>
                    <a:pt x="0" y="76200"/>
                  </a:lnTo>
                  <a:close/>
                </a:path>
              </a:pathLst>
            </a:custGeom>
            <a:grpFill/>
            <a:ln>
              <a:noFill/>
            </a:ln>
            <a:effectLst>
              <a:outerShdw blurRad="444500" dist="254000" dir="8100000" algn="tr" rotWithShape="0">
                <a:prstClr val="black">
                  <a:alpha val="5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32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11500" dirty="0"/>
            </a:p>
          </p:txBody>
        </p:sp>
        <p:sp>
          <p:nvSpPr>
            <p:cNvPr id="6" name="TextBox 5"/>
            <p:cNvSpPr txBox="1"/>
            <p:nvPr/>
          </p:nvSpPr>
          <p:spPr>
            <a:xfrm>
              <a:off x="3925253" y="2028363"/>
              <a:ext cx="3672800" cy="1022407"/>
            </a:xfrm>
            <a:prstGeom prst="rect">
              <a:avLst/>
            </a:prstGeom>
            <a:noFill/>
            <a:scene3d>
              <a:camera prst="orthographicFront"/>
              <a:lightRig rig="threePt" dir="t"/>
            </a:scene3d>
            <a:sp3d>
              <a:bevelT/>
            </a:sp3d>
          </p:spPr>
          <p:txBody>
            <a:bodyPr wrap="none" rtlCol="0">
              <a:spAutoFit/>
            </a:bodyPr>
            <a:lstStyle/>
            <a:p>
              <a:r>
                <a:rPr lang="zh-CN" altLang="en-US" sz="2800" b="1" spc="600"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itchFamily="34" charset="-122"/>
                </a:rPr>
                <a:t>人教版九年级上册</a:t>
              </a:r>
              <a:endParaRPr lang="zh-CN" altLang="en-US" sz="2800" b="1" spc="600" dirty="0">
                <a:solidFill>
                  <a:schemeClr val="bg1"/>
                </a:solidFill>
                <a:effectLst>
                  <a:outerShdw blurRad="38100" dist="38100" dir="2700000" algn="tl">
                    <a:srgbClr val="000000">
                      <a:alpha val="43137"/>
                    </a:srgbClr>
                  </a:outerShdw>
                </a:effectLst>
                <a:latin typeface="Impact" panose="020B0806030902050204" pitchFamily="34" charset="0"/>
                <a:ea typeface="微软雅黑" pitchFamily="34" charset="-122"/>
              </a:endParaRPr>
            </a:p>
          </p:txBody>
        </p:sp>
      </p:grpSp>
      <p:sp>
        <p:nvSpPr>
          <p:cNvPr id="29" name="矩形 28"/>
          <p:cNvSpPr/>
          <p:nvPr/>
        </p:nvSpPr>
        <p:spPr>
          <a:xfrm>
            <a:off x="2189137" y="1749556"/>
            <a:ext cx="7215238" cy="707886"/>
          </a:xfrm>
          <a:prstGeom prst="rect">
            <a:avLst/>
          </a:prstGeom>
        </p:spPr>
        <p:txBody>
          <a:bodyPr wrap="square">
            <a:spAutoFit/>
          </a:bodyPr>
          <a:lstStyle/>
          <a:p>
            <a:pPr lvl="0" algn="ctr"/>
            <a:r>
              <a:rPr lang="zh-CN" altLang="en-US" sz="4000" dirty="0" smtClean="0">
                <a:solidFill>
                  <a:schemeClr val="bg1"/>
                </a:solidFill>
                <a:effectLst>
                  <a:glow rad="228600">
                    <a:schemeClr val="accent6">
                      <a:satMod val="175000"/>
                      <a:alpha val="40000"/>
                    </a:schemeClr>
                  </a:glow>
                  <a:outerShdw blurRad="38100" dist="38100" dir="2700000" algn="tl">
                    <a:srgbClr val="000000">
                      <a:alpha val="43137"/>
                    </a:srgbClr>
                  </a:outerShdw>
                </a:effectLst>
                <a:latin typeface="华文新魏" pitchFamily="2" charset="-122"/>
                <a:ea typeface="华文新魏" pitchFamily="2" charset="-122"/>
              </a:rPr>
              <a:t>第四单元  封建时代的欧洲</a:t>
            </a:r>
            <a:endParaRPr lang="zh-CN" altLang="en-US" sz="4000" dirty="0">
              <a:solidFill>
                <a:schemeClr val="bg1"/>
              </a:solidFill>
              <a:effectLst>
                <a:glow rad="228600">
                  <a:schemeClr val="accent6">
                    <a:satMod val="175000"/>
                    <a:alpha val="40000"/>
                  </a:schemeClr>
                </a:glow>
                <a:outerShdw blurRad="38100" dist="38100" dir="2700000" algn="tl">
                  <a:srgbClr val="000000">
                    <a:alpha val="43137"/>
                  </a:srgbClr>
                </a:outerShdw>
              </a:effectLst>
              <a:latin typeface="华文新魏" pitchFamily="2" charset="-122"/>
              <a:ea typeface="华文新魏" pitchFamily="2" charset="-122"/>
            </a:endParaRPr>
          </a:p>
        </p:txBody>
      </p:sp>
      <p:sp>
        <p:nvSpPr>
          <p:cNvPr id="28" name="文本框 6"/>
          <p:cNvSpPr txBox="1"/>
          <p:nvPr/>
        </p:nvSpPr>
        <p:spPr>
          <a:xfrm>
            <a:off x="3760773" y="2814632"/>
            <a:ext cx="5000660" cy="707886"/>
          </a:xfrm>
          <a:prstGeom prst="rect">
            <a:avLst/>
          </a:prstGeom>
          <a:noFill/>
        </p:spPr>
        <p:txBody>
          <a:bodyPr wrap="square" rtlCol="0">
            <a:spAutoFit/>
          </a:bodyPr>
          <a:lstStyle/>
          <a:p>
            <a:r>
              <a:rPr lang="zh-CN" altLang="en-US" sz="4000" b="1" dirty="0" smtClean="0">
                <a:solidFill>
                  <a:schemeClr val="bg1"/>
                </a:solidFill>
                <a:effectLst>
                  <a:glow rad="228600">
                    <a:schemeClr val="accent2">
                      <a:satMod val="175000"/>
                      <a:alpha val="40000"/>
                    </a:schemeClr>
                  </a:glow>
                  <a:outerShdw blurRad="38100" dist="38100" dir="2700000" algn="tl">
                    <a:srgbClr val="000000">
                      <a:alpha val="43137"/>
                    </a:srgbClr>
                  </a:outerShdw>
                </a:effectLst>
                <a:latin typeface="华文隶书" pitchFamily="2" charset="-122"/>
                <a:ea typeface="华文隶书" pitchFamily="2" charset="-122"/>
              </a:rPr>
              <a:t>第</a:t>
            </a:r>
            <a:r>
              <a:rPr lang="en-US" altLang="zh-CN" sz="4000" b="1" dirty="0" smtClean="0">
                <a:solidFill>
                  <a:schemeClr val="bg1"/>
                </a:solidFill>
                <a:effectLst>
                  <a:glow rad="228600">
                    <a:schemeClr val="accent2">
                      <a:satMod val="175000"/>
                      <a:alpha val="40000"/>
                    </a:schemeClr>
                  </a:glow>
                  <a:outerShdw blurRad="38100" dist="38100" dir="2700000" algn="tl">
                    <a:srgbClr val="000000">
                      <a:alpha val="43137"/>
                    </a:srgbClr>
                  </a:outerShdw>
                </a:effectLst>
                <a:latin typeface="华文隶书" pitchFamily="2" charset="-122"/>
                <a:ea typeface="华文隶书" pitchFamily="2" charset="-122"/>
              </a:rPr>
              <a:t>11</a:t>
            </a:r>
            <a:r>
              <a:rPr lang="zh-CN" altLang="en-US" sz="4000" b="1" dirty="0" smtClean="0">
                <a:solidFill>
                  <a:schemeClr val="bg1"/>
                </a:solidFill>
                <a:effectLst>
                  <a:glow rad="228600">
                    <a:schemeClr val="accent2">
                      <a:satMod val="175000"/>
                      <a:alpha val="40000"/>
                    </a:schemeClr>
                  </a:glow>
                  <a:outerShdw blurRad="38100" dist="38100" dir="2700000" algn="tl">
                    <a:srgbClr val="000000">
                      <a:alpha val="43137"/>
                    </a:srgbClr>
                  </a:outerShdw>
                </a:effectLst>
                <a:latin typeface="华文隶书" pitchFamily="2" charset="-122"/>
                <a:ea typeface="华文隶书" pitchFamily="2" charset="-122"/>
              </a:rPr>
              <a:t>课</a:t>
            </a:r>
            <a:r>
              <a:rPr lang="en-US" altLang="zh-CN" sz="4000" b="1" dirty="0" smtClean="0">
                <a:solidFill>
                  <a:schemeClr val="bg1"/>
                </a:solidFill>
                <a:effectLst>
                  <a:glow rad="228600">
                    <a:schemeClr val="accent2">
                      <a:satMod val="175000"/>
                      <a:alpha val="40000"/>
                    </a:schemeClr>
                  </a:glow>
                  <a:outerShdw blurRad="38100" dist="38100" dir="2700000" algn="tl">
                    <a:srgbClr val="000000">
                      <a:alpha val="43137"/>
                    </a:srgbClr>
                  </a:outerShdw>
                </a:effectLst>
                <a:latin typeface="华文隶书" pitchFamily="2" charset="-122"/>
                <a:ea typeface="华文隶书" pitchFamily="2" charset="-122"/>
              </a:rPr>
              <a:t>   </a:t>
            </a:r>
            <a:r>
              <a:rPr lang="zh-CN" altLang="en-US" sz="4000" b="1" dirty="0" smtClean="0">
                <a:solidFill>
                  <a:schemeClr val="bg1"/>
                </a:solidFill>
                <a:effectLst>
                  <a:glow rad="228600">
                    <a:schemeClr val="accent2">
                      <a:satMod val="175000"/>
                      <a:alpha val="40000"/>
                    </a:schemeClr>
                  </a:glow>
                  <a:outerShdw blurRad="38100" dist="38100" dir="2700000" algn="tl">
                    <a:srgbClr val="000000">
                      <a:alpha val="43137"/>
                    </a:srgbClr>
                  </a:outerShdw>
                </a:effectLst>
                <a:latin typeface="华文隶书" pitchFamily="2" charset="-122"/>
                <a:ea typeface="华文隶书" pitchFamily="2" charset="-122"/>
              </a:rPr>
              <a:t>古代日本</a:t>
            </a:r>
            <a:endParaRPr lang="zh-CN" altLang="en-US" sz="4000" b="1" dirty="0">
              <a:solidFill>
                <a:schemeClr val="bg1"/>
              </a:solidFill>
              <a:effectLst>
                <a:glow rad="228600">
                  <a:schemeClr val="accent2">
                    <a:satMod val="175000"/>
                    <a:alpha val="40000"/>
                  </a:schemeClr>
                </a:glow>
                <a:outerShdw blurRad="38100" dist="38100" dir="2700000" algn="tl">
                  <a:srgbClr val="000000">
                    <a:alpha val="43137"/>
                  </a:srgbClr>
                </a:outerShdw>
              </a:effectLst>
              <a:latin typeface="华文隶书" pitchFamily="2" charset="-122"/>
              <a:ea typeface="华文隶书" pitchFamily="2" charset="-122"/>
            </a:endParaRPr>
          </a:p>
        </p:txBody>
      </p:sp>
      <p:pic>
        <p:nvPicPr>
          <p:cNvPr id="25" name="图片 2">
            <a:extLst>
              <a:ext uri="{FF2B5EF4-FFF2-40B4-BE49-F238E27FC236}">
                <a16:creationId xmlns:a16="http://schemas.microsoft.com/office/drawing/2014/main" xmlns="" id="{B466EBB2-A309-4F56-B0AF-1837A8847C85}"/>
              </a:ext>
            </a:extLst>
          </p:cNvPr>
          <p:cNvPicPr>
            <a:picLocks noChangeAspect="1"/>
          </p:cNvPicPr>
          <p:nvPr/>
        </p:nvPicPr>
        <p:blipFill>
          <a:blip r:embed="rId6" cstate="print">
            <a:duotone>
              <a:prstClr val="black"/>
              <a:srgbClr val="D9C3A5">
                <a:tint val="50000"/>
                <a:satMod val="180000"/>
              </a:srgbClr>
            </a:duotone>
            <a:extLst>
              <a:ext uri="{28A0092B-C50C-407E-A947-70E740481C1C}">
                <a14:useLocalDpi xmlns:a14="http://schemas.microsoft.com/office/drawing/2010/main" xmlns="" val="0"/>
              </a:ext>
            </a:extLst>
          </a:blip>
          <a:srcRect r="16246"/>
          <a:stretch>
            <a:fillRect/>
          </a:stretch>
        </p:blipFill>
        <p:spPr>
          <a:xfrm>
            <a:off x="841255" y="3814764"/>
            <a:ext cx="10134756" cy="2143140"/>
          </a:xfrm>
          <a:prstGeom prst="rect">
            <a:avLst/>
          </a:prstGeom>
        </p:spPr>
      </p:pic>
      <p:pic>
        <p:nvPicPr>
          <p:cNvPr id="17" name="图片 16" descr="2.png"/>
          <p:cNvPicPr>
            <a:picLocks noChangeAspect="1"/>
          </p:cNvPicPr>
          <p:nvPr/>
        </p:nvPicPr>
        <p:blipFill>
          <a:blip r:embed="rId7" cstate="print"/>
          <a:stretch>
            <a:fillRect/>
          </a:stretch>
        </p:blipFill>
        <p:spPr>
          <a:xfrm>
            <a:off x="903253" y="4140424"/>
            <a:ext cx="1958400" cy="1468800"/>
          </a:xfrm>
          <a:prstGeom prst="roundRect">
            <a:avLst>
              <a:gd name="adj" fmla="val 7365"/>
            </a:avLst>
          </a:prstGeom>
        </p:spPr>
      </p:pic>
      <p:pic>
        <p:nvPicPr>
          <p:cNvPr id="18" name="图片 17" descr="3.jpg"/>
          <p:cNvPicPr>
            <a:picLocks noChangeAspect="1"/>
          </p:cNvPicPr>
          <p:nvPr/>
        </p:nvPicPr>
        <p:blipFill>
          <a:blip r:embed="rId8" cstate="print"/>
          <a:stretch>
            <a:fillRect/>
          </a:stretch>
        </p:blipFill>
        <p:spPr>
          <a:xfrm>
            <a:off x="2903517" y="4171954"/>
            <a:ext cx="1928826" cy="1468800"/>
          </a:xfrm>
          <a:prstGeom prst="roundRect">
            <a:avLst>
              <a:gd name="adj" fmla="val 8796"/>
            </a:avLst>
          </a:prstGeom>
        </p:spPr>
      </p:pic>
      <p:pic>
        <p:nvPicPr>
          <p:cNvPr id="19" name="图片 18" descr="4.jpg"/>
          <p:cNvPicPr>
            <a:picLocks noChangeAspect="1"/>
          </p:cNvPicPr>
          <p:nvPr/>
        </p:nvPicPr>
        <p:blipFill>
          <a:blip r:embed="rId9" cstate="print"/>
          <a:srcRect t="6019" b="28663"/>
          <a:stretch>
            <a:fillRect/>
          </a:stretch>
        </p:blipFill>
        <p:spPr>
          <a:xfrm>
            <a:off x="4903781" y="4121536"/>
            <a:ext cx="1928826" cy="1550616"/>
          </a:xfrm>
          <a:prstGeom prst="roundRect">
            <a:avLst>
              <a:gd name="adj" fmla="val 8493"/>
            </a:avLst>
          </a:prstGeom>
        </p:spPr>
      </p:pic>
      <p:pic>
        <p:nvPicPr>
          <p:cNvPr id="20" name="图片 19" descr="1.jpeg"/>
          <p:cNvPicPr>
            <a:picLocks noChangeAspect="1"/>
          </p:cNvPicPr>
          <p:nvPr/>
        </p:nvPicPr>
        <p:blipFill>
          <a:blip r:embed="rId10" cstate="print"/>
          <a:srcRect r="8160"/>
          <a:stretch>
            <a:fillRect/>
          </a:stretch>
        </p:blipFill>
        <p:spPr>
          <a:xfrm>
            <a:off x="6880893" y="4142556"/>
            <a:ext cx="2023416" cy="1468800"/>
          </a:xfrm>
          <a:prstGeom prst="roundRect">
            <a:avLst>
              <a:gd name="adj" fmla="val 8796"/>
            </a:avLst>
          </a:prstGeom>
        </p:spPr>
      </p:pic>
      <p:pic>
        <p:nvPicPr>
          <p:cNvPr id="21" name="图片 20" descr="1.jpg"/>
          <p:cNvPicPr>
            <a:picLocks noChangeAspect="1"/>
          </p:cNvPicPr>
          <p:nvPr/>
        </p:nvPicPr>
        <p:blipFill>
          <a:blip r:embed="rId11" cstate="print"/>
          <a:srcRect l="6550" r="5028"/>
          <a:stretch>
            <a:fillRect/>
          </a:stretch>
        </p:blipFill>
        <p:spPr>
          <a:xfrm>
            <a:off x="8975747" y="4150934"/>
            <a:ext cx="1928826" cy="1468800"/>
          </a:xfrm>
          <a:prstGeom prst="roundRect">
            <a:avLst>
              <a:gd name="adj" fmla="val 9511"/>
            </a:avLst>
          </a:prstGeom>
        </p:spPr>
      </p:pic>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dissolv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4332277" y="2028814"/>
            <a:ext cx="6715172" cy="4857784"/>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48" name="图片 47"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0" name="图片 49"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1" name="图片 50"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2" name="矩形 51"/>
          <p:cNvSpPr/>
          <p:nvPr/>
        </p:nvSpPr>
        <p:spPr>
          <a:xfrm>
            <a:off x="0" y="0"/>
            <a:ext cx="10776937" cy="704850"/>
          </a:xfrm>
          <a:prstGeom prst="rect">
            <a:avLst/>
          </a:prstGeom>
          <a:blipFill>
            <a:blip r:embed="rId6"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55" name="直角三角形 5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56" name="矩形 55"/>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57" name="直接连接符 56"/>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8"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3" name="组合 66"/>
          <p:cNvGrpSpPr/>
          <p:nvPr/>
        </p:nvGrpSpPr>
        <p:grpSpPr>
          <a:xfrm flipH="1">
            <a:off x="8776673" y="-12408"/>
            <a:ext cx="2750820" cy="740098"/>
            <a:chOff x="0" y="-2"/>
            <a:chExt cx="1377891" cy="634701"/>
          </a:xfrm>
          <a:solidFill>
            <a:schemeClr val="bg2">
              <a:lumMod val="90000"/>
            </a:schemeClr>
          </a:solidFill>
        </p:grpSpPr>
        <p:sp>
          <p:nvSpPr>
            <p:cNvPr id="60" name="直角三角形 59"/>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74" name="矩形 7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76" name="图片 75"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77"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78"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1" name="圆角矩形 20"/>
          <p:cNvSpPr/>
          <p:nvPr/>
        </p:nvSpPr>
        <p:spPr>
          <a:xfrm>
            <a:off x="117435" y="957244"/>
            <a:ext cx="3500462" cy="571504"/>
          </a:xfrm>
          <a:prstGeom prst="roundRect">
            <a:avLst/>
          </a:prstGeom>
          <a:noFill/>
          <a:ln w="57150">
            <a:solidFill>
              <a:srgbClr val="6633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97982" y="943973"/>
            <a:ext cx="2646878" cy="584775"/>
          </a:xfrm>
          <a:prstGeom prst="rect">
            <a:avLst/>
          </a:prstGeom>
        </p:spPr>
        <p:txBody>
          <a:bodyPr wrap="none">
            <a:spAutoFit/>
          </a:bodyPr>
          <a:lstStyle/>
          <a:p>
            <a:r>
              <a:rPr lang="zh-CN" altLang="en-US" sz="3200" dirty="0" smtClean="0">
                <a:effectLst>
                  <a:outerShdw blurRad="38100" dist="38100" dir="2700000" algn="tl">
                    <a:srgbClr val="000000">
                      <a:alpha val="43137"/>
                    </a:srgbClr>
                  </a:outerShdw>
                </a:effectLst>
                <a:latin typeface="华文隶书" pitchFamily="2" charset="-122"/>
                <a:ea typeface="华文隶书" pitchFamily="2" charset="-122"/>
              </a:rPr>
              <a:t>武士集团形成</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24" name="图片 23" descr="t01c6351d7ca97db20a.jpg"/>
          <p:cNvPicPr>
            <a:picLocks noChangeAspect="1"/>
          </p:cNvPicPr>
          <p:nvPr/>
        </p:nvPicPr>
        <p:blipFill>
          <a:blip r:embed="rId7" cstate="print">
            <a:clrChange>
              <a:clrFrom>
                <a:srgbClr val="F6F6F6"/>
              </a:clrFrom>
              <a:clrTo>
                <a:srgbClr val="F6F6F6">
                  <a:alpha val="0"/>
                </a:srgbClr>
              </a:clrTo>
            </a:clrChange>
          </a:blip>
          <a:srcRect l="3125" t="17187" r="5468" b="12500"/>
          <a:stretch>
            <a:fillRect/>
          </a:stretch>
        </p:blipFill>
        <p:spPr>
          <a:xfrm>
            <a:off x="71438" y="885807"/>
            <a:ext cx="903253" cy="694810"/>
          </a:xfrm>
          <a:prstGeom prst="rect">
            <a:avLst/>
          </a:prstGeom>
        </p:spPr>
      </p:pic>
      <p:sp>
        <p:nvSpPr>
          <p:cNvPr id="23" name="TextBox 22"/>
          <p:cNvSpPr txBox="1"/>
          <p:nvPr/>
        </p:nvSpPr>
        <p:spPr>
          <a:xfrm>
            <a:off x="403187" y="2243128"/>
            <a:ext cx="3357586" cy="4031873"/>
          </a:xfrm>
          <a:prstGeom prst="rect">
            <a:avLst/>
          </a:prstGeom>
          <a:noFill/>
        </p:spPr>
        <p:txBody>
          <a:bodyPr wrap="square" rtlCol="0">
            <a:spAutoFit/>
          </a:bodyPr>
          <a:lstStyle/>
          <a:p>
            <a:r>
              <a:rPr lang="zh-CN" altLang="en-US" sz="3200" dirty="0" smtClean="0">
                <a:latin typeface="华文新魏" pitchFamily="2" charset="-122"/>
                <a:ea typeface="华文新魏" pitchFamily="2" charset="-122"/>
              </a:rPr>
              <a:t>小的武士团追随、服从一个更强大的首领组成大的</a:t>
            </a:r>
            <a:r>
              <a:rPr lang="zh-CN" altLang="en-US" sz="3200" dirty="0" smtClean="0">
                <a:solidFill>
                  <a:srgbClr val="C00000"/>
                </a:solidFill>
                <a:latin typeface="华文新魏" pitchFamily="2" charset="-122"/>
                <a:ea typeface="华文新魏" pitchFamily="2" charset="-122"/>
              </a:rPr>
              <a:t>武士团</a:t>
            </a:r>
            <a:r>
              <a:rPr lang="zh-CN" altLang="en-US" sz="3200" dirty="0" smtClean="0">
                <a:latin typeface="华文新魏" pitchFamily="2" charset="-122"/>
                <a:ea typeface="华文新魏" pitchFamily="2" charset="-122"/>
              </a:rPr>
              <a:t>。武士团有时</a:t>
            </a:r>
            <a:r>
              <a:rPr lang="zh-CN" altLang="en-US" sz="3200" dirty="0" smtClean="0">
                <a:solidFill>
                  <a:srgbClr val="C00000"/>
                </a:solidFill>
                <a:latin typeface="华文新魏" pitchFamily="2" charset="-122"/>
                <a:ea typeface="华文新魏" pitchFamily="2" charset="-122"/>
              </a:rPr>
              <a:t>代表庄园利益</a:t>
            </a:r>
            <a:r>
              <a:rPr lang="zh-CN" altLang="en-US" sz="3200" dirty="0" smtClean="0">
                <a:latin typeface="华文新魏" pitchFamily="2" charset="-122"/>
                <a:ea typeface="华文新魏" pitchFamily="2" charset="-122"/>
              </a:rPr>
              <a:t>与地方政府对抗，有时也</a:t>
            </a:r>
            <a:r>
              <a:rPr lang="zh-CN" altLang="en-US" sz="3200" dirty="0" smtClean="0">
                <a:solidFill>
                  <a:srgbClr val="C00000"/>
                </a:solidFill>
                <a:latin typeface="华文新魏" pitchFamily="2" charset="-122"/>
                <a:ea typeface="华文新魏" pitchFamily="2" charset="-122"/>
              </a:rPr>
              <a:t>响应朝廷号召</a:t>
            </a:r>
            <a:r>
              <a:rPr lang="zh-CN" altLang="en-US" sz="3200" dirty="0" smtClean="0">
                <a:latin typeface="华文新魏" pitchFamily="2" charset="-122"/>
                <a:ea typeface="华文新魏" pitchFamily="2" charset="-122"/>
              </a:rPr>
              <a:t>去征战。</a:t>
            </a:r>
            <a:endParaRPr lang="zh-CN" altLang="en-US" sz="3200" dirty="0">
              <a:latin typeface="华文新魏" pitchFamily="2" charset="-122"/>
              <a:ea typeface="华文新魏" pitchFamily="2" charset="-122"/>
            </a:endParaRPr>
          </a:p>
        </p:txBody>
      </p:sp>
      <p:sp>
        <p:nvSpPr>
          <p:cNvPr id="26" name="TextBox 25"/>
          <p:cNvSpPr txBox="1"/>
          <p:nvPr/>
        </p:nvSpPr>
        <p:spPr>
          <a:xfrm>
            <a:off x="4475153" y="2173666"/>
            <a:ext cx="6286544" cy="1384995"/>
          </a:xfrm>
          <a:prstGeom prst="rect">
            <a:avLst/>
          </a:prstGeom>
          <a:noFill/>
        </p:spPr>
        <p:txBody>
          <a:bodyPr wrap="square" rtlCol="0">
            <a:spAutoFit/>
          </a:bodyPr>
          <a:lstStyle/>
          <a:p>
            <a:r>
              <a:rPr lang="zh-CN" altLang="en-US" sz="2800" dirty="0" smtClean="0">
                <a:latin typeface="华文新魏" pitchFamily="2" charset="-122"/>
                <a:ea typeface="华文新魏" pitchFamily="2" charset="-122"/>
              </a:rPr>
              <a:t>        经过庄园主之间的斗争联合武士集团最后集中在两大家族</a:t>
            </a:r>
            <a:r>
              <a:rPr lang="en-US" altLang="zh-CN" sz="2800" dirty="0" smtClean="0">
                <a:latin typeface="华文新魏" pitchFamily="2" charset="-122"/>
                <a:ea typeface="华文新魏" pitchFamily="2" charset="-122"/>
              </a:rPr>
              <a:t>——</a:t>
            </a:r>
            <a:endParaRPr lang="zh-CN" altLang="en-US" sz="2800" dirty="0" smtClean="0">
              <a:latin typeface="华文新魏" pitchFamily="2" charset="-122"/>
              <a:ea typeface="华文新魏" pitchFamily="2" charset="-122"/>
            </a:endParaRPr>
          </a:p>
          <a:p>
            <a:endParaRPr lang="zh-CN" altLang="en-US" sz="2800" dirty="0">
              <a:latin typeface="华文新魏" pitchFamily="2" charset="-122"/>
              <a:ea typeface="华文新魏" pitchFamily="2" charset="-122"/>
            </a:endParaRPr>
          </a:p>
        </p:txBody>
      </p:sp>
      <p:pic>
        <p:nvPicPr>
          <p:cNvPr id="27" name="图片 26" descr="QQ截图20180911215223.png"/>
          <p:cNvPicPr>
            <a:picLocks noChangeAspect="1"/>
          </p:cNvPicPr>
          <p:nvPr/>
        </p:nvPicPr>
        <p:blipFill>
          <a:blip r:embed="rId8" cstate="print"/>
          <a:stretch>
            <a:fillRect/>
          </a:stretch>
        </p:blipFill>
        <p:spPr>
          <a:xfrm>
            <a:off x="4618029" y="3243260"/>
            <a:ext cx="6215106" cy="3355496"/>
          </a:xfrm>
          <a:prstGeom prst="rect">
            <a:avLst/>
          </a:prstGeom>
        </p:spPr>
      </p:pic>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dissolve">
                                      <p:cBhvr>
                                        <p:cTn id="12" dur="500"/>
                                        <p:tgtEl>
                                          <p:spTgt spid="29"/>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dissolve">
                                      <p:cBhvr>
                                        <p:cTn id="15" dur="500"/>
                                        <p:tgtEl>
                                          <p:spTgt spid="26"/>
                                        </p:tgtEl>
                                      </p:cBhvr>
                                    </p:animEffect>
                                  </p:childTnLst>
                                </p:cTn>
                              </p:par>
                              <p:par>
                                <p:cTn id="16" presetID="9" presetClass="entr" presetSubtype="0"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dissolve">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5689599" y="4100516"/>
            <a:ext cx="5572164" cy="3071834"/>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31" name="图片 30"/>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5689599" y="885806"/>
            <a:ext cx="5572164" cy="3143272"/>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48" name="图片 47"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0" name="图片 49"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1" name="图片 50"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2" name="矩形 51"/>
          <p:cNvSpPr/>
          <p:nvPr/>
        </p:nvSpPr>
        <p:spPr>
          <a:xfrm>
            <a:off x="0" y="0"/>
            <a:ext cx="10776937" cy="704850"/>
          </a:xfrm>
          <a:prstGeom prst="rect">
            <a:avLst/>
          </a:prstGeom>
          <a:blipFill>
            <a:blip r:embed="rId6"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55" name="直角三角形 5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56" name="矩形 55"/>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57" name="直接连接符 56"/>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8"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3" name="组合 66"/>
          <p:cNvGrpSpPr/>
          <p:nvPr/>
        </p:nvGrpSpPr>
        <p:grpSpPr>
          <a:xfrm flipH="1">
            <a:off x="8776673" y="-12408"/>
            <a:ext cx="2750820" cy="740098"/>
            <a:chOff x="0" y="-2"/>
            <a:chExt cx="1377891" cy="634701"/>
          </a:xfrm>
          <a:solidFill>
            <a:schemeClr val="bg2">
              <a:lumMod val="90000"/>
            </a:schemeClr>
          </a:solidFill>
        </p:grpSpPr>
        <p:sp>
          <p:nvSpPr>
            <p:cNvPr id="60" name="直角三角形 59"/>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74" name="矩形 7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76" name="图片 75"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77"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78"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1" name="圆角矩形 20"/>
          <p:cNvSpPr/>
          <p:nvPr/>
        </p:nvSpPr>
        <p:spPr>
          <a:xfrm>
            <a:off x="117435" y="957244"/>
            <a:ext cx="1857388" cy="571504"/>
          </a:xfrm>
          <a:prstGeom prst="roundRect">
            <a:avLst/>
          </a:prstGeom>
          <a:noFill/>
          <a:ln w="57150">
            <a:solidFill>
              <a:srgbClr val="6633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97982" y="943973"/>
            <a:ext cx="1005403" cy="584775"/>
          </a:xfrm>
          <a:prstGeom prst="rect">
            <a:avLst/>
          </a:prstGeom>
        </p:spPr>
        <p:txBody>
          <a:bodyPr wrap="none">
            <a:spAutoFit/>
          </a:bodyPr>
          <a:lstStyle/>
          <a:p>
            <a:r>
              <a:rPr lang="zh-CN" altLang="en-US" sz="3200" dirty="0" smtClean="0">
                <a:effectLst>
                  <a:outerShdw blurRad="38100" dist="38100" dir="2700000" algn="tl">
                    <a:srgbClr val="000000">
                      <a:alpha val="43137"/>
                    </a:srgbClr>
                  </a:outerShdw>
                </a:effectLst>
                <a:latin typeface="华文隶书" pitchFamily="2" charset="-122"/>
                <a:ea typeface="华文隶书" pitchFamily="2" charset="-122"/>
              </a:rPr>
              <a:t>开始</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24" name="图片 23" descr="t01c6351d7ca97db20a.jpg"/>
          <p:cNvPicPr>
            <a:picLocks noChangeAspect="1"/>
          </p:cNvPicPr>
          <p:nvPr/>
        </p:nvPicPr>
        <p:blipFill>
          <a:blip r:embed="rId7" cstate="print">
            <a:clrChange>
              <a:clrFrom>
                <a:srgbClr val="F6F6F6"/>
              </a:clrFrom>
              <a:clrTo>
                <a:srgbClr val="F6F6F6">
                  <a:alpha val="0"/>
                </a:srgbClr>
              </a:clrTo>
            </a:clrChange>
          </a:blip>
          <a:srcRect l="3125" t="17187" r="5468" b="12500"/>
          <a:stretch>
            <a:fillRect/>
          </a:stretch>
        </p:blipFill>
        <p:spPr>
          <a:xfrm>
            <a:off x="71438" y="885807"/>
            <a:ext cx="903253" cy="694810"/>
          </a:xfrm>
          <a:prstGeom prst="rect">
            <a:avLst/>
          </a:prstGeom>
        </p:spPr>
      </p:pic>
      <p:sp>
        <p:nvSpPr>
          <p:cNvPr id="26" name="TextBox 25"/>
          <p:cNvSpPr txBox="1"/>
          <p:nvPr/>
        </p:nvSpPr>
        <p:spPr>
          <a:xfrm>
            <a:off x="117435" y="1743062"/>
            <a:ext cx="5332409" cy="3539430"/>
          </a:xfrm>
          <a:prstGeom prst="rect">
            <a:avLst/>
          </a:prstGeom>
          <a:noFill/>
        </p:spPr>
        <p:txBody>
          <a:bodyPr wrap="square" rtlCol="0">
            <a:spAutoFit/>
          </a:bodyPr>
          <a:lstStyle/>
          <a:p>
            <a:r>
              <a:rPr lang="en-US" sz="3200" dirty="0" smtClean="0">
                <a:solidFill>
                  <a:srgbClr val="C00000"/>
                </a:solidFill>
                <a:latin typeface="华文新魏" pitchFamily="2" charset="-122"/>
                <a:ea typeface="华文新魏" pitchFamily="2" charset="-122"/>
              </a:rPr>
              <a:t>12</a:t>
            </a:r>
            <a:r>
              <a:rPr lang="zh-CN" altLang="en-US" sz="3200" dirty="0" smtClean="0">
                <a:solidFill>
                  <a:srgbClr val="C00000"/>
                </a:solidFill>
                <a:latin typeface="华文新魏" pitchFamily="2" charset="-122"/>
                <a:ea typeface="华文新魏" pitchFamily="2" charset="-122"/>
              </a:rPr>
              <a:t>世纪</a:t>
            </a:r>
            <a:r>
              <a:rPr lang="zh-CN" altLang="en-US" sz="3200" dirty="0" smtClean="0">
                <a:latin typeface="华文新魏" pitchFamily="2" charset="-122"/>
                <a:ea typeface="华文新魏" pitchFamily="2" charset="-122"/>
              </a:rPr>
              <a:t>晚期，源氏武士集团击败平氏武士集团，源氏首领源赖朝获得“</a:t>
            </a:r>
            <a:r>
              <a:rPr lang="zh-CN" altLang="en-US" sz="3200" dirty="0" smtClean="0">
                <a:solidFill>
                  <a:srgbClr val="C00000"/>
                </a:solidFill>
                <a:latin typeface="华文新魏" pitchFamily="2" charset="-122"/>
                <a:ea typeface="华文新魏" pitchFamily="2" charset="-122"/>
              </a:rPr>
              <a:t>征夷大将军</a:t>
            </a:r>
            <a:r>
              <a:rPr lang="zh-CN" altLang="en-US" sz="3200" dirty="0" smtClean="0">
                <a:latin typeface="华文新魏" pitchFamily="2" charset="-122"/>
                <a:ea typeface="华文新魏" pitchFamily="2" charset="-122"/>
              </a:rPr>
              <a:t>”称号，设</a:t>
            </a:r>
            <a:r>
              <a:rPr lang="zh-CN" altLang="en-US" sz="3200" dirty="0" smtClean="0">
                <a:solidFill>
                  <a:srgbClr val="C00000"/>
                </a:solidFill>
                <a:latin typeface="华文新魏" pitchFamily="2" charset="-122"/>
                <a:ea typeface="华文新魏" pitchFamily="2" charset="-122"/>
              </a:rPr>
              <a:t>幕府</a:t>
            </a:r>
            <a:r>
              <a:rPr lang="zh-CN" altLang="en-US" sz="3200" dirty="0" smtClean="0">
                <a:latin typeface="华文新魏" pitchFamily="2" charset="-122"/>
                <a:ea typeface="华文新魏" pitchFamily="2" charset="-122"/>
              </a:rPr>
              <a:t>于镰仓。镰仓幕府拥有独立于朝廷的政治、军事权力，日本由此进入长达近</a:t>
            </a:r>
            <a:r>
              <a:rPr lang="en-US" sz="3200" dirty="0" smtClean="0">
                <a:latin typeface="华文新魏" pitchFamily="2" charset="-122"/>
                <a:ea typeface="华文新魏" pitchFamily="2" charset="-122"/>
              </a:rPr>
              <a:t>700</a:t>
            </a:r>
            <a:r>
              <a:rPr lang="zh-CN" altLang="en-US" sz="3200" dirty="0" smtClean="0">
                <a:latin typeface="华文新魏" pitchFamily="2" charset="-122"/>
                <a:ea typeface="华文新魏" pitchFamily="2" charset="-122"/>
              </a:rPr>
              <a:t>年的</a:t>
            </a:r>
            <a:r>
              <a:rPr lang="zh-CN" altLang="en-US" sz="3200" dirty="0" smtClean="0">
                <a:solidFill>
                  <a:srgbClr val="C00000"/>
                </a:solidFill>
                <a:latin typeface="华文新魏" pitchFamily="2" charset="-122"/>
                <a:ea typeface="华文新魏" pitchFamily="2" charset="-122"/>
              </a:rPr>
              <a:t>幕府统治</a:t>
            </a:r>
            <a:r>
              <a:rPr lang="zh-CN" altLang="en-US" sz="3200" dirty="0" smtClean="0">
                <a:latin typeface="华文新魏" pitchFamily="2" charset="-122"/>
                <a:ea typeface="华文新魏" pitchFamily="2" charset="-122"/>
              </a:rPr>
              <a:t>时期。</a:t>
            </a:r>
            <a:endParaRPr lang="zh-CN" altLang="en-US" sz="3200" dirty="0">
              <a:latin typeface="华文新魏" pitchFamily="2" charset="-122"/>
              <a:ea typeface="华文新魏" pitchFamily="2" charset="-122"/>
            </a:endParaRPr>
          </a:p>
        </p:txBody>
      </p:sp>
      <p:pic>
        <p:nvPicPr>
          <p:cNvPr id="27" name="图片 26" descr="QQ截图20180911220211.png"/>
          <p:cNvPicPr>
            <a:picLocks noChangeAspect="1"/>
          </p:cNvPicPr>
          <p:nvPr/>
        </p:nvPicPr>
        <p:blipFill>
          <a:blip r:embed="rId8" cstate="print">
            <a:clrChange>
              <a:clrFrom>
                <a:srgbClr val="FFFFFF"/>
              </a:clrFrom>
              <a:clrTo>
                <a:srgbClr val="FFFFFF">
                  <a:alpha val="0"/>
                </a:srgbClr>
              </a:clrTo>
            </a:clrChange>
          </a:blip>
          <a:stretch>
            <a:fillRect/>
          </a:stretch>
        </p:blipFill>
        <p:spPr>
          <a:xfrm>
            <a:off x="6644823" y="814368"/>
            <a:ext cx="4877252" cy="3286148"/>
          </a:xfrm>
          <a:prstGeom prst="rect">
            <a:avLst/>
          </a:prstGeom>
        </p:spPr>
      </p:pic>
      <p:pic>
        <p:nvPicPr>
          <p:cNvPr id="30" name="图片 29" descr="QQ截图20180911220323.png"/>
          <p:cNvPicPr>
            <a:picLocks noChangeAspect="1"/>
          </p:cNvPicPr>
          <p:nvPr/>
        </p:nvPicPr>
        <p:blipFill>
          <a:blip r:embed="rId9" cstate="print">
            <a:clrChange>
              <a:clrFrom>
                <a:srgbClr val="FFFFFF"/>
              </a:clrFrom>
              <a:clrTo>
                <a:srgbClr val="FFFFFF">
                  <a:alpha val="0"/>
                </a:srgbClr>
              </a:clrTo>
            </a:clrChange>
          </a:blip>
          <a:stretch>
            <a:fillRect/>
          </a:stretch>
        </p:blipFill>
        <p:spPr>
          <a:xfrm>
            <a:off x="6761169" y="4156336"/>
            <a:ext cx="3571900" cy="3087452"/>
          </a:xfrm>
          <a:prstGeom prst="rect">
            <a:avLst/>
          </a:prstGeom>
        </p:spPr>
      </p:pic>
      <p:pic>
        <p:nvPicPr>
          <p:cNvPr id="33" name="图片 32"/>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5809862" y="957244"/>
            <a:ext cx="665555" cy="714380"/>
          </a:xfrm>
          <a:prstGeom prst="rect">
            <a:avLst/>
          </a:prstGeom>
        </p:spPr>
      </p:pic>
      <p:sp>
        <p:nvSpPr>
          <p:cNvPr id="34" name="TextBox 33"/>
          <p:cNvSpPr txBox="1"/>
          <p:nvPr/>
        </p:nvSpPr>
        <p:spPr>
          <a:xfrm>
            <a:off x="5876791" y="1100120"/>
            <a:ext cx="543739" cy="523220"/>
          </a:xfrm>
          <a:prstGeom prst="rect">
            <a:avLst/>
          </a:prstGeom>
          <a:noFill/>
        </p:spPr>
        <p:txBody>
          <a:bodyPr wrap="none" rtlCol="0">
            <a:spAutoFit/>
          </a:bodyPr>
          <a:lstStyle/>
          <a:p>
            <a:r>
              <a:rPr lang="zh-CN" altLang="en-US" sz="2800" dirty="0" smtClean="0">
                <a:latin typeface="华文隶书" pitchFamily="2" charset="-122"/>
                <a:ea typeface="华文隶书" pitchFamily="2" charset="-122"/>
              </a:rPr>
              <a:t>一</a:t>
            </a:r>
            <a:endParaRPr lang="zh-CN" altLang="en-US" sz="2800" dirty="0">
              <a:latin typeface="华文隶书" pitchFamily="2" charset="-122"/>
              <a:ea typeface="华文隶书" pitchFamily="2" charset="-122"/>
            </a:endParaRPr>
          </a:p>
        </p:txBody>
      </p:sp>
      <p:pic>
        <p:nvPicPr>
          <p:cNvPr id="35" name="图片 34"/>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5836984" y="4314830"/>
            <a:ext cx="665555" cy="714380"/>
          </a:xfrm>
          <a:prstGeom prst="rect">
            <a:avLst/>
          </a:prstGeom>
        </p:spPr>
      </p:pic>
      <p:sp>
        <p:nvSpPr>
          <p:cNvPr id="36" name="TextBox 35"/>
          <p:cNvSpPr txBox="1"/>
          <p:nvPr/>
        </p:nvSpPr>
        <p:spPr>
          <a:xfrm>
            <a:off x="5903913" y="4457706"/>
            <a:ext cx="543739" cy="523220"/>
          </a:xfrm>
          <a:prstGeom prst="rect">
            <a:avLst/>
          </a:prstGeom>
          <a:noFill/>
        </p:spPr>
        <p:txBody>
          <a:bodyPr wrap="none" rtlCol="0">
            <a:spAutoFit/>
          </a:bodyPr>
          <a:lstStyle/>
          <a:p>
            <a:r>
              <a:rPr lang="zh-CN" altLang="en-US" sz="2800" dirty="0" smtClean="0">
                <a:latin typeface="华文隶书" pitchFamily="2" charset="-122"/>
                <a:ea typeface="华文隶书" pitchFamily="2" charset="-122"/>
              </a:rPr>
              <a:t>二</a:t>
            </a:r>
            <a:endParaRPr lang="zh-CN" altLang="en-US" sz="2800" dirty="0">
              <a:latin typeface="华文隶书" pitchFamily="2" charset="-122"/>
              <a:ea typeface="华文隶书" pitchFamily="2" charset="-122"/>
            </a:endParaRPr>
          </a:p>
        </p:txBody>
      </p:sp>
      <p:sp>
        <p:nvSpPr>
          <p:cNvPr id="37" name="矩形 36"/>
          <p:cNvSpPr/>
          <p:nvPr/>
        </p:nvSpPr>
        <p:spPr>
          <a:xfrm>
            <a:off x="831815" y="5600714"/>
            <a:ext cx="4143404" cy="1200329"/>
          </a:xfrm>
          <a:prstGeom prst="rect">
            <a:avLst/>
          </a:prstGeom>
          <a:solidFill>
            <a:schemeClr val="bg2">
              <a:lumMod val="90000"/>
            </a:schemeClr>
          </a:solidFill>
          <a:scene3d>
            <a:camera prst="orthographicFront"/>
            <a:lightRig rig="threePt" dir="t"/>
          </a:scene3d>
          <a:sp3d>
            <a:bevelT/>
          </a:sp3d>
        </p:spPr>
        <p:txBody>
          <a:bodyPr wrap="square">
            <a:spAutoFit/>
          </a:bodyPr>
          <a:lstStyle/>
          <a:p>
            <a:r>
              <a:rPr lang="ja-JP" altLang="en-US" sz="2400" dirty="0" smtClean="0">
                <a:latin typeface="华文隶书" pitchFamily="2" charset="-122"/>
                <a:ea typeface="华文隶书" pitchFamily="2" charset="-122"/>
              </a:rPr>
              <a:t>幕府本指</a:t>
            </a:r>
            <a:r>
              <a:rPr lang="zh-CN" altLang="en-US" sz="2400" dirty="0" smtClean="0">
                <a:latin typeface="华文隶书" pitchFamily="2" charset="-122"/>
                <a:ea typeface="华文隶书" pitchFamily="2" charset="-122"/>
              </a:rPr>
              <a:t>将领</a:t>
            </a:r>
            <a:r>
              <a:rPr lang="ja-JP" altLang="en-US" sz="2400" dirty="0" smtClean="0">
                <a:latin typeface="华文隶书" pitchFamily="2" charset="-122"/>
                <a:ea typeface="华文隶书" pitchFamily="2" charset="-122"/>
              </a:rPr>
              <a:t>军帐，</a:t>
            </a:r>
            <a:r>
              <a:rPr lang="zh-CN" altLang="en-US" sz="2400" dirty="0" smtClean="0">
                <a:latin typeface="华文隶书" pitchFamily="2" charset="-122"/>
                <a:ea typeface="华文隶书" pitchFamily="2" charset="-122"/>
              </a:rPr>
              <a:t>后</a:t>
            </a:r>
            <a:r>
              <a:rPr lang="ja-JP" altLang="en-US" sz="2400" dirty="0" smtClean="0">
                <a:latin typeface="华文隶书" pitchFamily="2" charset="-122"/>
                <a:ea typeface="华文隶书" pitchFamily="2" charset="-122"/>
              </a:rPr>
              <a:t>演变成一种特有国情的政治体制。用法始于镰仓幕府建立。</a:t>
            </a:r>
            <a:endParaRPr lang="zh-CN" altLang="en-US" sz="2400" dirty="0">
              <a:latin typeface="华文隶书" pitchFamily="2" charset="-122"/>
              <a:ea typeface="华文隶书" pitchFamily="2" charset="-122"/>
            </a:endParaRPr>
          </a:p>
        </p:txBody>
      </p:sp>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dissolve">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4760905" y="1171557"/>
            <a:ext cx="6143668" cy="5786479"/>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48" name="图片 47"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0" name="图片 49"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1" name="图片 50"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2" name="矩形 51"/>
          <p:cNvSpPr/>
          <p:nvPr/>
        </p:nvSpPr>
        <p:spPr>
          <a:xfrm>
            <a:off x="0" y="0"/>
            <a:ext cx="10776937" cy="704850"/>
          </a:xfrm>
          <a:prstGeom prst="rect">
            <a:avLst/>
          </a:prstGeom>
          <a:blipFill>
            <a:blip r:embed="rId6"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55" name="直角三角形 5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56" name="矩形 55"/>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57" name="直接连接符 56"/>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8"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3" name="组合 66"/>
          <p:cNvGrpSpPr/>
          <p:nvPr/>
        </p:nvGrpSpPr>
        <p:grpSpPr>
          <a:xfrm flipH="1">
            <a:off x="8776673" y="-12408"/>
            <a:ext cx="2750820" cy="740098"/>
            <a:chOff x="0" y="-2"/>
            <a:chExt cx="1377891" cy="634701"/>
          </a:xfrm>
          <a:solidFill>
            <a:schemeClr val="bg2">
              <a:lumMod val="90000"/>
            </a:schemeClr>
          </a:solidFill>
        </p:grpSpPr>
        <p:sp>
          <p:nvSpPr>
            <p:cNvPr id="60" name="直角三角形 59"/>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74" name="矩形 7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76" name="图片 75"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77"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78"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1" name="圆角矩形 20"/>
          <p:cNvSpPr/>
          <p:nvPr/>
        </p:nvSpPr>
        <p:spPr>
          <a:xfrm>
            <a:off x="117435" y="957244"/>
            <a:ext cx="3143272" cy="571504"/>
          </a:xfrm>
          <a:prstGeom prst="roundRect">
            <a:avLst/>
          </a:prstGeom>
          <a:noFill/>
          <a:ln w="57150">
            <a:solidFill>
              <a:srgbClr val="6633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97982" y="943973"/>
            <a:ext cx="2236510" cy="584775"/>
          </a:xfrm>
          <a:prstGeom prst="rect">
            <a:avLst/>
          </a:prstGeom>
        </p:spPr>
        <p:txBody>
          <a:bodyPr wrap="none">
            <a:spAutoFit/>
          </a:bodyPr>
          <a:lstStyle/>
          <a:p>
            <a:r>
              <a:rPr lang="zh-CN" altLang="en-US" sz="3200" dirty="0" smtClean="0">
                <a:effectLst>
                  <a:outerShdw blurRad="38100" dist="38100" dir="2700000" algn="tl">
                    <a:srgbClr val="000000">
                      <a:alpha val="43137"/>
                    </a:srgbClr>
                  </a:outerShdw>
                </a:effectLst>
                <a:latin typeface="华文隶书" pitchFamily="2" charset="-122"/>
                <a:ea typeface="华文隶书" pitchFamily="2" charset="-122"/>
              </a:rPr>
              <a:t>幕府的地位</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24" name="图片 23" descr="t01c6351d7ca97db20a.jpg"/>
          <p:cNvPicPr>
            <a:picLocks noChangeAspect="1"/>
          </p:cNvPicPr>
          <p:nvPr/>
        </p:nvPicPr>
        <p:blipFill>
          <a:blip r:embed="rId7" cstate="print">
            <a:clrChange>
              <a:clrFrom>
                <a:srgbClr val="F6F6F6"/>
              </a:clrFrom>
              <a:clrTo>
                <a:srgbClr val="F6F6F6">
                  <a:alpha val="0"/>
                </a:srgbClr>
              </a:clrTo>
            </a:clrChange>
          </a:blip>
          <a:srcRect l="3125" t="17187" r="5468" b="12500"/>
          <a:stretch>
            <a:fillRect/>
          </a:stretch>
        </p:blipFill>
        <p:spPr>
          <a:xfrm>
            <a:off x="71438" y="885807"/>
            <a:ext cx="903253" cy="694810"/>
          </a:xfrm>
          <a:prstGeom prst="rect">
            <a:avLst/>
          </a:prstGeom>
        </p:spPr>
      </p:pic>
      <p:sp>
        <p:nvSpPr>
          <p:cNvPr id="23" name="矩形 22"/>
          <p:cNvSpPr/>
          <p:nvPr/>
        </p:nvSpPr>
        <p:spPr>
          <a:xfrm>
            <a:off x="331749" y="1885938"/>
            <a:ext cx="3929090" cy="4524315"/>
          </a:xfrm>
          <a:prstGeom prst="rect">
            <a:avLst/>
          </a:prstGeom>
        </p:spPr>
        <p:txBody>
          <a:bodyPr wrap="square">
            <a:spAutoFit/>
          </a:bodyPr>
          <a:lstStyle/>
          <a:p>
            <a:r>
              <a:rPr lang="zh-CN" altLang="en-US" sz="3200" dirty="0" smtClean="0">
                <a:latin typeface="华文新魏" pitchFamily="2" charset="-122"/>
                <a:ea typeface="华文新魏" pitchFamily="2" charset="-122"/>
              </a:rPr>
              <a:t>　　幕府统治时期，幕府与天皇朝廷并存。幕府首领“征夷大将军”名义上由天皇任命，但实际上</a:t>
            </a:r>
            <a:r>
              <a:rPr lang="zh-CN" altLang="en-US" sz="3200" dirty="0" smtClean="0">
                <a:solidFill>
                  <a:srgbClr val="C00000"/>
                </a:solidFill>
                <a:latin typeface="华文新魏" pitchFamily="2" charset="-122"/>
                <a:ea typeface="华文新魏" pitchFamily="2" charset="-122"/>
              </a:rPr>
              <a:t>天皇大权旁落</a:t>
            </a:r>
            <a:r>
              <a:rPr lang="zh-CN" altLang="en-US" sz="3200" dirty="0" smtClean="0">
                <a:latin typeface="华文新魏" pitchFamily="2" charset="-122"/>
                <a:ea typeface="华文新魏" pitchFamily="2" charset="-122"/>
              </a:rPr>
              <a:t>，成为一种</a:t>
            </a:r>
            <a:r>
              <a:rPr lang="zh-CN" altLang="en-US" sz="3200" dirty="0" smtClean="0">
                <a:solidFill>
                  <a:srgbClr val="C00000"/>
                </a:solidFill>
                <a:latin typeface="华文新魏" pitchFamily="2" charset="-122"/>
                <a:ea typeface="华文新魏" pitchFamily="2" charset="-122"/>
              </a:rPr>
              <a:t>礼仪性的摆设</a:t>
            </a:r>
            <a:r>
              <a:rPr lang="zh-CN" altLang="en-US" sz="3200" dirty="0" smtClean="0">
                <a:latin typeface="华文新魏" pitchFamily="2" charset="-122"/>
                <a:ea typeface="华文新魏" pitchFamily="2" charset="-122"/>
              </a:rPr>
              <a:t>，</a:t>
            </a:r>
            <a:r>
              <a:rPr lang="zh-CN" altLang="en-US" sz="3200" dirty="0" smtClean="0">
                <a:solidFill>
                  <a:srgbClr val="C00000"/>
                </a:solidFill>
                <a:latin typeface="华文新魏" pitchFamily="2" charset="-122"/>
                <a:ea typeface="华文新魏" pitchFamily="2" charset="-122"/>
              </a:rPr>
              <a:t>国家大权基本掌握在武士阶层手中</a:t>
            </a:r>
            <a:r>
              <a:rPr lang="zh-CN" altLang="en-US" sz="3200" dirty="0" smtClean="0">
                <a:latin typeface="华文新魏" pitchFamily="2" charset="-122"/>
                <a:ea typeface="华文新魏" pitchFamily="2" charset="-122"/>
              </a:rPr>
              <a:t>。</a:t>
            </a:r>
            <a:endParaRPr lang="zh-CN" altLang="en-US" sz="3200" dirty="0">
              <a:latin typeface="华文新魏" pitchFamily="2" charset="-122"/>
              <a:ea typeface="华文新魏" pitchFamily="2" charset="-122"/>
            </a:endParaRPr>
          </a:p>
        </p:txBody>
      </p:sp>
      <p:pic>
        <p:nvPicPr>
          <p:cNvPr id="26" name="图片 25" descr="QQ截图20180911221140.png"/>
          <p:cNvPicPr>
            <a:picLocks noChangeAspect="1"/>
          </p:cNvPicPr>
          <p:nvPr/>
        </p:nvPicPr>
        <p:blipFill>
          <a:blip r:embed="rId8" cstate="print">
            <a:clrChange>
              <a:clrFrom>
                <a:srgbClr val="FFFFFF"/>
              </a:clrFrom>
              <a:clrTo>
                <a:srgbClr val="FFFFFF">
                  <a:alpha val="0"/>
                </a:srgbClr>
              </a:clrTo>
            </a:clrChange>
          </a:blip>
          <a:stretch>
            <a:fillRect/>
          </a:stretch>
        </p:blipFill>
        <p:spPr>
          <a:xfrm>
            <a:off x="5189533" y="1242996"/>
            <a:ext cx="5467354" cy="2521804"/>
          </a:xfrm>
          <a:prstGeom prst="rect">
            <a:avLst/>
          </a:prstGeom>
        </p:spPr>
      </p:pic>
      <p:pic>
        <p:nvPicPr>
          <p:cNvPr id="29" name="图片 28" descr="t0183a9f60b42b8c3c1.jpg"/>
          <p:cNvPicPr>
            <a:picLocks noChangeAspect="1"/>
          </p:cNvPicPr>
          <p:nvPr/>
        </p:nvPicPr>
        <p:blipFill>
          <a:blip r:embed="rId9" cstate="print">
            <a:clrChange>
              <a:clrFrom>
                <a:srgbClr val="FFFFFF"/>
              </a:clrFrom>
              <a:clrTo>
                <a:srgbClr val="FFFFFF">
                  <a:alpha val="0"/>
                </a:srgbClr>
              </a:clrTo>
            </a:clrChange>
          </a:blip>
          <a:srcRect b="9312"/>
          <a:stretch>
            <a:fillRect/>
          </a:stretch>
        </p:blipFill>
        <p:spPr>
          <a:xfrm>
            <a:off x="5046657" y="3386136"/>
            <a:ext cx="5572164" cy="3380372"/>
          </a:xfrm>
          <a:prstGeom prst="rect">
            <a:avLst/>
          </a:prstGeom>
        </p:spPr>
      </p:pic>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331749" y="3100384"/>
            <a:ext cx="8358246" cy="3857652"/>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27" name="图片 26" descr="52006dc989c6a.jpg"/>
          <p:cNvPicPr>
            <a:picLocks noChangeAspect="1"/>
          </p:cNvPicPr>
          <p:nvPr/>
        </p:nvPicPr>
        <p:blipFill>
          <a:blip r:embed="rId4" cstate="print">
            <a:clrChange>
              <a:clrFrom>
                <a:srgbClr val="F9F8FE"/>
              </a:clrFrom>
              <a:clrTo>
                <a:srgbClr val="F9F8FE">
                  <a:alpha val="0"/>
                </a:srgbClr>
              </a:clrTo>
            </a:clrChange>
          </a:blip>
          <a:srcRect l="3429" r="32647"/>
          <a:stretch>
            <a:fillRect/>
          </a:stretch>
        </p:blipFill>
        <p:spPr>
          <a:xfrm>
            <a:off x="8917405" y="814368"/>
            <a:ext cx="2604670" cy="6386532"/>
          </a:xfrm>
          <a:prstGeom prst="rect">
            <a:avLst/>
          </a:prstGeom>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48" name="图片 47" descr="t018d16e110143ea110.jpg"/>
          <p:cNvPicPr>
            <a:picLocks noChangeAspect="1"/>
          </p:cNvPicPr>
          <p:nvPr/>
        </p:nvPicPr>
        <p:blipFill>
          <a:blip r:embed="rId5"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0" name="图片 49" descr="624f9a79jw1eelyzwvu5xj20b408t75j.jpg"/>
          <p:cNvPicPr>
            <a:picLocks noChangeAspect="1"/>
          </p:cNvPicPr>
          <p:nvPr/>
        </p:nvPicPr>
        <p:blipFill>
          <a:blip r:embed="rId6"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1" name="图片 50" descr="t018d16e110143ea110.jpg"/>
          <p:cNvPicPr>
            <a:picLocks noChangeAspect="1"/>
          </p:cNvPicPr>
          <p:nvPr/>
        </p:nvPicPr>
        <p:blipFill>
          <a:blip r:embed="rId5"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2" name="矩形 51"/>
          <p:cNvSpPr/>
          <p:nvPr/>
        </p:nvSpPr>
        <p:spPr>
          <a:xfrm>
            <a:off x="0" y="0"/>
            <a:ext cx="10776937" cy="704850"/>
          </a:xfrm>
          <a:prstGeom prst="rect">
            <a:avLst/>
          </a:prstGeom>
          <a:blipFill>
            <a:blip r:embed="rId7"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55" name="直角三角形 5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56" name="矩形 55"/>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57" name="直接连接符 56"/>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8"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3" name="组合 66"/>
          <p:cNvGrpSpPr/>
          <p:nvPr/>
        </p:nvGrpSpPr>
        <p:grpSpPr>
          <a:xfrm flipH="1">
            <a:off x="8776673" y="-12408"/>
            <a:ext cx="2750820" cy="740098"/>
            <a:chOff x="0" y="-2"/>
            <a:chExt cx="1377891" cy="634701"/>
          </a:xfrm>
          <a:solidFill>
            <a:schemeClr val="bg2">
              <a:lumMod val="90000"/>
            </a:schemeClr>
          </a:solidFill>
        </p:grpSpPr>
        <p:sp>
          <p:nvSpPr>
            <p:cNvPr id="60" name="直角三角形 59"/>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74" name="矩形 7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76" name="图片 75" descr="624f9a79jw1eelyzwvu5xj20b408t75j.jpg"/>
          <p:cNvPicPr>
            <a:picLocks noChangeAspect="1"/>
          </p:cNvPicPr>
          <p:nvPr/>
        </p:nvPicPr>
        <p:blipFill>
          <a:blip r:embed="rId6"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77"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78"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1" name="圆角矩形 20"/>
          <p:cNvSpPr/>
          <p:nvPr/>
        </p:nvSpPr>
        <p:spPr>
          <a:xfrm>
            <a:off x="117435" y="957244"/>
            <a:ext cx="2214578" cy="571504"/>
          </a:xfrm>
          <a:prstGeom prst="roundRect">
            <a:avLst/>
          </a:prstGeom>
          <a:noFill/>
          <a:ln w="57150">
            <a:solidFill>
              <a:srgbClr val="6633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97982" y="943973"/>
            <a:ext cx="1415772" cy="584775"/>
          </a:xfrm>
          <a:prstGeom prst="rect">
            <a:avLst/>
          </a:prstGeom>
        </p:spPr>
        <p:txBody>
          <a:bodyPr wrap="none">
            <a:spAutoFit/>
          </a:bodyPr>
          <a:lstStyle/>
          <a:p>
            <a:r>
              <a:rPr lang="zh-CN" altLang="en-US" sz="3200" dirty="0" smtClean="0">
                <a:effectLst>
                  <a:outerShdw blurRad="38100" dist="38100" dir="2700000" algn="tl">
                    <a:srgbClr val="000000">
                      <a:alpha val="43137"/>
                    </a:srgbClr>
                  </a:outerShdw>
                </a:effectLst>
                <a:latin typeface="华文隶书" pitchFamily="2" charset="-122"/>
                <a:ea typeface="华文隶书" pitchFamily="2" charset="-122"/>
              </a:rPr>
              <a:t>武士道</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24" name="图片 23" descr="t01c6351d7ca97db20a.jpg"/>
          <p:cNvPicPr>
            <a:picLocks noChangeAspect="1"/>
          </p:cNvPicPr>
          <p:nvPr/>
        </p:nvPicPr>
        <p:blipFill>
          <a:blip r:embed="rId8" cstate="print">
            <a:clrChange>
              <a:clrFrom>
                <a:srgbClr val="F6F6F6"/>
              </a:clrFrom>
              <a:clrTo>
                <a:srgbClr val="F6F6F6">
                  <a:alpha val="0"/>
                </a:srgbClr>
              </a:clrTo>
            </a:clrChange>
          </a:blip>
          <a:srcRect l="3125" t="17187" r="5468" b="12500"/>
          <a:stretch>
            <a:fillRect/>
          </a:stretch>
        </p:blipFill>
        <p:spPr>
          <a:xfrm>
            <a:off x="71438" y="885807"/>
            <a:ext cx="903253" cy="694810"/>
          </a:xfrm>
          <a:prstGeom prst="rect">
            <a:avLst/>
          </a:prstGeom>
        </p:spPr>
      </p:pic>
      <p:sp>
        <p:nvSpPr>
          <p:cNvPr id="26" name="TextBox 25"/>
          <p:cNvSpPr txBox="1"/>
          <p:nvPr/>
        </p:nvSpPr>
        <p:spPr>
          <a:xfrm>
            <a:off x="260311" y="1743062"/>
            <a:ext cx="8429684" cy="1077218"/>
          </a:xfrm>
          <a:prstGeom prst="rect">
            <a:avLst/>
          </a:prstGeom>
          <a:noFill/>
        </p:spPr>
        <p:txBody>
          <a:bodyPr wrap="square" rtlCol="0">
            <a:spAutoFit/>
          </a:bodyPr>
          <a:lstStyle/>
          <a:p>
            <a:r>
              <a:rPr lang="zh-CN" altLang="en-US" sz="3200" dirty="0" smtClean="0">
                <a:latin typeface="华文新魏" pitchFamily="2" charset="-122"/>
                <a:ea typeface="华文新魏" pitchFamily="2" charset="-122"/>
              </a:rPr>
              <a:t>武士集团的长期统治，逐渐形成了</a:t>
            </a:r>
            <a:r>
              <a:rPr lang="zh-CN" altLang="en-US" sz="3200" dirty="0" smtClean="0">
                <a:solidFill>
                  <a:srgbClr val="C00000"/>
                </a:solidFill>
                <a:latin typeface="华文新魏" pitchFamily="2" charset="-122"/>
                <a:ea typeface="华文新魏" pitchFamily="2" charset="-122"/>
              </a:rPr>
              <a:t>武士道</a:t>
            </a:r>
            <a:r>
              <a:rPr lang="zh-CN" altLang="en-US" sz="3200" dirty="0" smtClean="0">
                <a:latin typeface="华文新魏" pitchFamily="2" charset="-122"/>
                <a:ea typeface="华文新魏" pitchFamily="2" charset="-122"/>
              </a:rPr>
              <a:t>。武士效忠的对象不是国家，而是他的</a:t>
            </a:r>
            <a:r>
              <a:rPr lang="zh-CN" altLang="en-US" sz="3200" dirty="0" smtClean="0">
                <a:solidFill>
                  <a:srgbClr val="C00000"/>
                </a:solidFill>
                <a:latin typeface="华文新魏" pitchFamily="2" charset="-122"/>
                <a:ea typeface="华文新魏" pitchFamily="2" charset="-122"/>
              </a:rPr>
              <a:t>主公</a:t>
            </a:r>
            <a:r>
              <a:rPr lang="zh-CN" altLang="en-US" sz="3200" dirty="0" smtClean="0">
                <a:latin typeface="华文新魏" pitchFamily="2" charset="-122"/>
                <a:ea typeface="华文新魏" pitchFamily="2" charset="-122"/>
              </a:rPr>
              <a:t>。</a:t>
            </a:r>
            <a:r>
              <a:rPr lang="en-US" sz="3200" dirty="0" smtClean="0">
                <a:latin typeface="华文新魏" pitchFamily="2" charset="-122"/>
                <a:ea typeface="华文新魏" pitchFamily="2" charset="-122"/>
              </a:rPr>
              <a:t> </a:t>
            </a:r>
            <a:endParaRPr lang="zh-CN" altLang="en-US" sz="3200" dirty="0">
              <a:latin typeface="华文新魏" pitchFamily="2" charset="-122"/>
              <a:ea typeface="华文新魏" pitchFamily="2" charset="-122"/>
            </a:endParaRPr>
          </a:p>
        </p:txBody>
      </p:sp>
      <p:sp>
        <p:nvSpPr>
          <p:cNvPr id="28" name="矩形 27"/>
          <p:cNvSpPr/>
          <p:nvPr/>
        </p:nvSpPr>
        <p:spPr>
          <a:xfrm>
            <a:off x="1403319" y="3457574"/>
            <a:ext cx="4572032" cy="3108543"/>
          </a:xfrm>
          <a:prstGeom prst="rect">
            <a:avLst/>
          </a:prstGeom>
        </p:spPr>
        <p:txBody>
          <a:bodyPr wrap="square">
            <a:spAutoFit/>
          </a:bodyPr>
          <a:lstStyle/>
          <a:p>
            <a:r>
              <a:rPr lang="zh-CN" altLang="en-US" sz="2800" dirty="0" smtClean="0">
                <a:latin typeface="华文新魏" pitchFamily="2" charset="-122"/>
                <a:ea typeface="华文新魏" pitchFamily="2" charset="-122"/>
              </a:rPr>
              <a:t>        武士道指以不惜命的觉悟为根本，为实现个人于集体、团体的价值，尽可能的发挥自己的能力，强调</a:t>
            </a:r>
            <a:r>
              <a:rPr lang="en-US" altLang="zh-CN" sz="2800" dirty="0" smtClean="0">
                <a:latin typeface="华文新魏" pitchFamily="2" charset="-122"/>
                <a:ea typeface="华文新魏" pitchFamily="2" charset="-122"/>
              </a:rPr>
              <a:t>"</a:t>
            </a:r>
            <a:r>
              <a:rPr lang="zh-CN" altLang="en-US" sz="2800" b="1" dirty="0" smtClean="0">
                <a:latin typeface="华文新魏" pitchFamily="2" charset="-122"/>
                <a:ea typeface="华文新魏" pitchFamily="2" charset="-122"/>
              </a:rPr>
              <a:t>毫不留念的死，毫不顾忌的死，毫不犹豫的死</a:t>
            </a:r>
            <a:r>
              <a:rPr lang="en-US" altLang="zh-CN" sz="2800" dirty="0" smtClean="0">
                <a:latin typeface="华文新魏" pitchFamily="2" charset="-122"/>
                <a:ea typeface="华文新魏" pitchFamily="2" charset="-122"/>
              </a:rPr>
              <a:t>"</a:t>
            </a:r>
            <a:r>
              <a:rPr lang="zh-CN" altLang="en-US" sz="2800" dirty="0" smtClean="0">
                <a:latin typeface="华文新魏" pitchFamily="2" charset="-122"/>
                <a:ea typeface="华文新魏" pitchFamily="2" charset="-122"/>
              </a:rPr>
              <a:t>。武士道精神最典型的行为是切腹。</a:t>
            </a:r>
            <a:endParaRPr lang="zh-CN" altLang="en-US" sz="2800" dirty="0">
              <a:latin typeface="华文新魏" pitchFamily="2" charset="-122"/>
              <a:ea typeface="华文新魏" pitchFamily="2" charset="-122"/>
            </a:endParaRPr>
          </a:p>
        </p:txBody>
      </p:sp>
      <p:pic>
        <p:nvPicPr>
          <p:cNvPr id="29" name="图片 28" descr="1.jpg"/>
          <p:cNvPicPr>
            <a:picLocks noChangeAspect="1"/>
          </p:cNvPicPr>
          <p:nvPr/>
        </p:nvPicPr>
        <p:blipFill>
          <a:blip r:embed="rId9" cstate="print">
            <a:clrChange>
              <a:clrFrom>
                <a:srgbClr val="FFFFFF"/>
              </a:clrFrom>
              <a:clrTo>
                <a:srgbClr val="FFFFFF">
                  <a:alpha val="0"/>
                </a:srgbClr>
              </a:clrTo>
            </a:clrChange>
          </a:blip>
          <a:stretch>
            <a:fillRect/>
          </a:stretch>
        </p:blipFill>
        <p:spPr>
          <a:xfrm>
            <a:off x="6189665" y="3076411"/>
            <a:ext cx="2582808" cy="3813543"/>
          </a:xfrm>
          <a:prstGeom prst="rect">
            <a:avLst/>
          </a:prstGeom>
        </p:spPr>
      </p:pic>
      <p:grpSp>
        <p:nvGrpSpPr>
          <p:cNvPr id="32" name="组合 67"/>
          <p:cNvGrpSpPr/>
          <p:nvPr/>
        </p:nvGrpSpPr>
        <p:grpSpPr>
          <a:xfrm>
            <a:off x="486184" y="5363762"/>
            <a:ext cx="620625" cy="594142"/>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35" name="TextBox 51"/>
          <p:cNvSpPr txBox="1"/>
          <p:nvPr/>
        </p:nvSpPr>
        <p:spPr>
          <a:xfrm>
            <a:off x="515063" y="5404329"/>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精</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36" name="组合 67"/>
          <p:cNvGrpSpPr/>
          <p:nvPr/>
        </p:nvGrpSpPr>
        <p:grpSpPr>
          <a:xfrm>
            <a:off x="486184" y="3274131"/>
            <a:ext cx="620625" cy="594142"/>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39" name="TextBox 51"/>
          <p:cNvSpPr txBox="1"/>
          <p:nvPr/>
        </p:nvSpPr>
        <p:spPr>
          <a:xfrm>
            <a:off x="515063" y="3314698"/>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武</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40" name="组合 67"/>
          <p:cNvGrpSpPr/>
          <p:nvPr/>
        </p:nvGrpSpPr>
        <p:grpSpPr>
          <a:xfrm>
            <a:off x="474625" y="3955115"/>
            <a:ext cx="620625" cy="594142"/>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2" name="椭圆 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3" name="TextBox 51"/>
          <p:cNvSpPr txBox="1"/>
          <p:nvPr/>
        </p:nvSpPr>
        <p:spPr>
          <a:xfrm>
            <a:off x="503504" y="3995682"/>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士</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44" name="组合 67"/>
          <p:cNvGrpSpPr/>
          <p:nvPr/>
        </p:nvGrpSpPr>
        <p:grpSpPr>
          <a:xfrm>
            <a:off x="474625" y="4660601"/>
            <a:ext cx="620625" cy="594142"/>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7" name="TextBox 51"/>
          <p:cNvSpPr txBox="1"/>
          <p:nvPr/>
        </p:nvSpPr>
        <p:spPr>
          <a:xfrm>
            <a:off x="503504" y="4701168"/>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道</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49" name="组合 67"/>
          <p:cNvGrpSpPr/>
          <p:nvPr/>
        </p:nvGrpSpPr>
        <p:grpSpPr>
          <a:xfrm>
            <a:off x="474625" y="6078142"/>
            <a:ext cx="620625" cy="594142"/>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54" name="椭圆 5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59" name="TextBox 51"/>
          <p:cNvSpPr txBox="1"/>
          <p:nvPr/>
        </p:nvSpPr>
        <p:spPr>
          <a:xfrm>
            <a:off x="503504" y="6118709"/>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神</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dissolve">
                                      <p:cBhvr>
                                        <p:cTn id="12" dur="500"/>
                                        <p:tgtEl>
                                          <p:spTgt spid="30"/>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dissolve">
                                      <p:cBhvr>
                                        <p:cTn id="15" dur="500"/>
                                        <p:tgtEl>
                                          <p:spTgt spid="28"/>
                                        </p:tgtEl>
                                      </p:cBhvr>
                                    </p:animEffect>
                                  </p:childTnLst>
                                </p:cTn>
                              </p:par>
                              <p:par>
                                <p:cTn id="16" presetID="9" presetClass="entr" presetSubtype="0"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dissolve">
                                      <p:cBhvr>
                                        <p:cTn id="18" dur="500"/>
                                        <p:tgtEl>
                                          <p:spTgt spid="29"/>
                                        </p:tgtEl>
                                      </p:cBhvr>
                                    </p:animEffect>
                                  </p:childTnLst>
                                </p:cTn>
                              </p:par>
                              <p:par>
                                <p:cTn id="19" presetID="9" presetClass="entr" presetSubtype="0"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dissolve">
                                      <p:cBhvr>
                                        <p:cTn id="21" dur="500"/>
                                        <p:tgtEl>
                                          <p:spTgt spid="32"/>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dissolve">
                                      <p:cBhvr>
                                        <p:cTn id="24" dur="500"/>
                                        <p:tgtEl>
                                          <p:spTgt spid="35"/>
                                        </p:tgtEl>
                                      </p:cBhvr>
                                    </p:animEffect>
                                  </p:childTnLst>
                                </p:cTn>
                              </p:par>
                              <p:par>
                                <p:cTn id="25" presetID="9" presetClass="entr" presetSubtype="0"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dissolve">
                                      <p:cBhvr>
                                        <p:cTn id="27" dur="500"/>
                                        <p:tgtEl>
                                          <p:spTgt spid="36"/>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dissolve">
                                      <p:cBhvr>
                                        <p:cTn id="30" dur="500"/>
                                        <p:tgtEl>
                                          <p:spTgt spid="39"/>
                                        </p:tgtEl>
                                      </p:cBhvr>
                                    </p:animEffect>
                                  </p:childTnLst>
                                </p:cTn>
                              </p:par>
                              <p:par>
                                <p:cTn id="31" presetID="9" presetClass="entr" presetSubtype="0"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dissolve">
                                      <p:cBhvr>
                                        <p:cTn id="33" dur="500"/>
                                        <p:tgtEl>
                                          <p:spTgt spid="40"/>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dissolve">
                                      <p:cBhvr>
                                        <p:cTn id="36" dur="500"/>
                                        <p:tgtEl>
                                          <p:spTgt spid="43"/>
                                        </p:tgtEl>
                                      </p:cBhvr>
                                    </p:animEffect>
                                  </p:childTnLst>
                                </p:cTn>
                              </p:par>
                              <p:par>
                                <p:cTn id="37" presetID="9" presetClass="entr" presetSubtype="0" fill="hold" nodeType="with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dissolve">
                                      <p:cBhvr>
                                        <p:cTn id="39" dur="500"/>
                                        <p:tgtEl>
                                          <p:spTgt spid="44"/>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dissolve">
                                      <p:cBhvr>
                                        <p:cTn id="42" dur="500"/>
                                        <p:tgtEl>
                                          <p:spTgt spid="47"/>
                                        </p:tgtEl>
                                      </p:cBhvr>
                                    </p:animEffect>
                                  </p:childTnLst>
                                </p:cTn>
                              </p:par>
                              <p:par>
                                <p:cTn id="43" presetID="9" presetClass="entr" presetSubtype="0" fill="hold"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dissolve">
                                      <p:cBhvr>
                                        <p:cTn id="45" dur="500"/>
                                        <p:tgtEl>
                                          <p:spTgt spid="49"/>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dissolve">
                                      <p:cBhvr>
                                        <p:cTn id="48"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35" grpId="0"/>
      <p:bldP spid="39" grpId="0"/>
      <p:bldP spid="43" grpId="0"/>
      <p:bldP spid="47" grpId="0"/>
      <p:bldP spid="5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descr="52006dc989c6a.jpg"/>
          <p:cNvPicPr>
            <a:picLocks noChangeAspect="1"/>
          </p:cNvPicPr>
          <p:nvPr/>
        </p:nvPicPr>
        <p:blipFill>
          <a:blip r:embed="rId3" cstate="print">
            <a:clrChange>
              <a:clrFrom>
                <a:srgbClr val="F9F8FE"/>
              </a:clrFrom>
              <a:clrTo>
                <a:srgbClr val="F9F8FE">
                  <a:alpha val="0"/>
                </a:srgbClr>
              </a:clrTo>
            </a:clrChange>
          </a:blip>
          <a:srcRect l="3429" r="32647"/>
          <a:stretch>
            <a:fillRect/>
          </a:stretch>
        </p:blipFill>
        <p:spPr>
          <a:xfrm>
            <a:off x="8917405" y="814368"/>
            <a:ext cx="2604670" cy="6386532"/>
          </a:xfrm>
          <a:prstGeom prst="rect">
            <a:avLst/>
          </a:prstGeom>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48" name="图片 47"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0" name="图片 49"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1" name="图片 50"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2" name="矩形 51"/>
          <p:cNvSpPr/>
          <p:nvPr/>
        </p:nvSpPr>
        <p:spPr>
          <a:xfrm>
            <a:off x="0" y="0"/>
            <a:ext cx="10776937" cy="704850"/>
          </a:xfrm>
          <a:prstGeom prst="rect">
            <a:avLst/>
          </a:prstGeom>
          <a:blipFill>
            <a:blip r:embed="rId6"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55" name="直角三角形 5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56" name="矩形 55"/>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57" name="直接连接符 56"/>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8"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3" name="组合 66"/>
          <p:cNvGrpSpPr/>
          <p:nvPr/>
        </p:nvGrpSpPr>
        <p:grpSpPr>
          <a:xfrm flipH="1">
            <a:off x="8776673" y="-12408"/>
            <a:ext cx="2750820" cy="740098"/>
            <a:chOff x="0" y="-2"/>
            <a:chExt cx="1377891" cy="634701"/>
          </a:xfrm>
          <a:solidFill>
            <a:schemeClr val="bg2">
              <a:lumMod val="90000"/>
            </a:schemeClr>
          </a:solidFill>
        </p:grpSpPr>
        <p:sp>
          <p:nvSpPr>
            <p:cNvPr id="60" name="直角三角形 59"/>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74" name="矩形 7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76" name="图片 75"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77"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78"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1" name="圆角矩形 20"/>
          <p:cNvSpPr/>
          <p:nvPr/>
        </p:nvSpPr>
        <p:spPr>
          <a:xfrm>
            <a:off x="117435" y="957244"/>
            <a:ext cx="2214578" cy="571504"/>
          </a:xfrm>
          <a:prstGeom prst="roundRect">
            <a:avLst/>
          </a:prstGeom>
          <a:noFill/>
          <a:ln w="57150">
            <a:solidFill>
              <a:srgbClr val="6633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97982" y="943973"/>
            <a:ext cx="1415772" cy="584775"/>
          </a:xfrm>
          <a:prstGeom prst="rect">
            <a:avLst/>
          </a:prstGeom>
        </p:spPr>
        <p:txBody>
          <a:bodyPr wrap="none">
            <a:spAutoFit/>
          </a:bodyPr>
          <a:lstStyle/>
          <a:p>
            <a:r>
              <a:rPr lang="zh-CN" altLang="en-US" sz="3200" dirty="0" smtClean="0">
                <a:effectLst>
                  <a:outerShdw blurRad="38100" dist="38100" dir="2700000" algn="tl">
                    <a:srgbClr val="000000">
                      <a:alpha val="43137"/>
                    </a:srgbClr>
                  </a:outerShdw>
                </a:effectLst>
                <a:latin typeface="华文隶书" pitchFamily="2" charset="-122"/>
                <a:ea typeface="华文隶书" pitchFamily="2" charset="-122"/>
              </a:rPr>
              <a:t>武士道</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24" name="图片 23" descr="t01c6351d7ca97db20a.jpg"/>
          <p:cNvPicPr>
            <a:picLocks noChangeAspect="1"/>
          </p:cNvPicPr>
          <p:nvPr/>
        </p:nvPicPr>
        <p:blipFill>
          <a:blip r:embed="rId7" cstate="print">
            <a:clrChange>
              <a:clrFrom>
                <a:srgbClr val="F6F6F6"/>
              </a:clrFrom>
              <a:clrTo>
                <a:srgbClr val="F6F6F6">
                  <a:alpha val="0"/>
                </a:srgbClr>
              </a:clrTo>
            </a:clrChange>
          </a:blip>
          <a:srcRect l="3125" t="17187" r="5468" b="12500"/>
          <a:stretch>
            <a:fillRect/>
          </a:stretch>
        </p:blipFill>
        <p:spPr>
          <a:xfrm>
            <a:off x="71438" y="885807"/>
            <a:ext cx="903253" cy="694810"/>
          </a:xfrm>
          <a:prstGeom prst="rect">
            <a:avLst/>
          </a:prstGeom>
        </p:spPr>
      </p:pic>
      <p:pic>
        <p:nvPicPr>
          <p:cNvPr id="61" name="图片 60"/>
          <p:cNvPicPr>
            <a:picLocks noChangeAspect="1"/>
          </p:cNvPicPr>
          <p:nvPr/>
        </p:nvPicPr>
        <p:blipFill rotWithShape="1">
          <a:blip r:embed="rId8" cstate="print">
            <a:extLst>
              <a:ext uri="{28A0092B-C50C-407E-A947-70E740481C1C}">
                <a14:useLocalDpi xmlns="" xmlns:a14="http://schemas.microsoft.com/office/drawing/2010/main" val="0"/>
              </a:ext>
            </a:extLst>
          </a:blip>
          <a:srcRect l="24814" r="13974" b="25049"/>
          <a:stretch/>
        </p:blipFill>
        <p:spPr>
          <a:xfrm>
            <a:off x="403187" y="1885938"/>
            <a:ext cx="8358246" cy="5072098"/>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grpSp>
        <p:nvGrpSpPr>
          <p:cNvPr id="64" name="组合 67"/>
          <p:cNvGrpSpPr/>
          <p:nvPr/>
        </p:nvGrpSpPr>
        <p:grpSpPr>
          <a:xfrm>
            <a:off x="4158401" y="2108485"/>
            <a:ext cx="620625" cy="594142"/>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66" name="椭圆 6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67" name="TextBox 51"/>
          <p:cNvSpPr txBox="1"/>
          <p:nvPr/>
        </p:nvSpPr>
        <p:spPr>
          <a:xfrm>
            <a:off x="4187280" y="2149052"/>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精</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68" name="组合 67"/>
          <p:cNvGrpSpPr/>
          <p:nvPr/>
        </p:nvGrpSpPr>
        <p:grpSpPr>
          <a:xfrm>
            <a:off x="1741068" y="2126414"/>
            <a:ext cx="620625" cy="59414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70" name="椭圆 6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71" name="TextBox 51"/>
          <p:cNvSpPr txBox="1"/>
          <p:nvPr/>
        </p:nvSpPr>
        <p:spPr>
          <a:xfrm>
            <a:off x="1769947" y="2166981"/>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武</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72" name="组合 67"/>
          <p:cNvGrpSpPr/>
          <p:nvPr/>
        </p:nvGrpSpPr>
        <p:grpSpPr>
          <a:xfrm>
            <a:off x="2598324" y="2149052"/>
            <a:ext cx="620625" cy="594142"/>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79" name="椭圆 7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80" name="TextBox 51"/>
          <p:cNvSpPr txBox="1"/>
          <p:nvPr/>
        </p:nvSpPr>
        <p:spPr>
          <a:xfrm>
            <a:off x="2627203" y="2189619"/>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士</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81" name="组合 67"/>
          <p:cNvGrpSpPr/>
          <p:nvPr/>
        </p:nvGrpSpPr>
        <p:grpSpPr>
          <a:xfrm>
            <a:off x="3372583" y="2126414"/>
            <a:ext cx="620625" cy="594142"/>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83" name="椭圆 8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84" name="TextBox 51"/>
          <p:cNvSpPr txBox="1"/>
          <p:nvPr/>
        </p:nvSpPr>
        <p:spPr>
          <a:xfrm>
            <a:off x="3401462" y="2166981"/>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道</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85" name="组合 67"/>
          <p:cNvGrpSpPr/>
          <p:nvPr/>
        </p:nvGrpSpPr>
        <p:grpSpPr>
          <a:xfrm>
            <a:off x="4915340" y="2108485"/>
            <a:ext cx="620625" cy="594142"/>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87" name="椭圆 8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88" name="TextBox 51"/>
          <p:cNvSpPr txBox="1"/>
          <p:nvPr/>
        </p:nvSpPr>
        <p:spPr>
          <a:xfrm>
            <a:off x="4944219" y="2149052"/>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神</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89" name="组合 67"/>
          <p:cNvGrpSpPr/>
          <p:nvPr/>
        </p:nvGrpSpPr>
        <p:grpSpPr>
          <a:xfrm>
            <a:off x="5629720" y="2108485"/>
            <a:ext cx="620625" cy="594142"/>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92" name="TextBox 51"/>
          <p:cNvSpPr txBox="1"/>
          <p:nvPr/>
        </p:nvSpPr>
        <p:spPr>
          <a:xfrm>
            <a:off x="5658599" y="2149052"/>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影</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93" name="组合 67"/>
          <p:cNvGrpSpPr/>
          <p:nvPr/>
        </p:nvGrpSpPr>
        <p:grpSpPr>
          <a:xfrm>
            <a:off x="6415538" y="2108485"/>
            <a:ext cx="620625" cy="594142"/>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95" name="椭圆 9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96" name="TextBox 51"/>
          <p:cNvSpPr txBox="1"/>
          <p:nvPr/>
        </p:nvSpPr>
        <p:spPr>
          <a:xfrm>
            <a:off x="6444417" y="2149052"/>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响 </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97" name="TextBox 96"/>
          <p:cNvSpPr txBox="1"/>
          <p:nvPr/>
        </p:nvSpPr>
        <p:spPr>
          <a:xfrm>
            <a:off x="403187" y="5529276"/>
            <a:ext cx="8143932" cy="523220"/>
          </a:xfrm>
          <a:prstGeom prst="rect">
            <a:avLst/>
          </a:prstGeom>
          <a:noFill/>
        </p:spPr>
        <p:txBody>
          <a:bodyPr wrap="square" rtlCol="0">
            <a:spAutoFit/>
          </a:bodyPr>
          <a:lstStyle/>
          <a:p>
            <a:r>
              <a:rPr lang="zh-CN" altLang="en-US" sz="2800" dirty="0" smtClean="0">
                <a:latin typeface="华文隶书" pitchFamily="2" charset="-122"/>
                <a:ea typeface="华文隶书" pitchFamily="2" charset="-122"/>
              </a:rPr>
              <a:t>积极：为理想而不屈的精神，是武士道精神的扩展。</a:t>
            </a:r>
            <a:endParaRPr lang="zh-CN" altLang="en-US" sz="2800" dirty="0">
              <a:latin typeface="华文隶书" pitchFamily="2" charset="-122"/>
              <a:ea typeface="华文隶书" pitchFamily="2" charset="-122"/>
            </a:endParaRPr>
          </a:p>
        </p:txBody>
      </p:sp>
      <p:sp>
        <p:nvSpPr>
          <p:cNvPr id="98" name="矩形 97"/>
          <p:cNvSpPr/>
          <p:nvPr/>
        </p:nvSpPr>
        <p:spPr>
          <a:xfrm>
            <a:off x="403187" y="5957904"/>
            <a:ext cx="8286808" cy="954107"/>
          </a:xfrm>
          <a:prstGeom prst="rect">
            <a:avLst/>
          </a:prstGeom>
        </p:spPr>
        <p:txBody>
          <a:bodyPr wrap="square">
            <a:spAutoFit/>
          </a:bodyPr>
          <a:lstStyle/>
          <a:p>
            <a:pPr lvl="0"/>
            <a:r>
              <a:rPr lang="zh-CN" altLang="en-US" sz="2800" dirty="0" smtClean="0">
                <a:solidFill>
                  <a:prstClr val="black"/>
                </a:solidFill>
                <a:latin typeface="华文隶书" pitchFamily="2" charset="-122"/>
                <a:ea typeface="华文隶书" pitchFamily="2" charset="-122"/>
              </a:rPr>
              <a:t>消极：经历了一次畸变，成为帝国主义侵略扩张的工具，成为日本右翼的文化土壤。</a:t>
            </a:r>
            <a:endParaRPr lang="zh-CN" altLang="en-US" sz="2800" dirty="0">
              <a:solidFill>
                <a:prstClr val="black"/>
              </a:solidFill>
              <a:latin typeface="华文隶书" pitchFamily="2" charset="-122"/>
              <a:ea typeface="华文隶书" pitchFamily="2" charset="-122"/>
            </a:endParaRPr>
          </a:p>
        </p:txBody>
      </p:sp>
      <p:pic>
        <p:nvPicPr>
          <p:cNvPr id="99" name="图片 98" descr="1.jpg"/>
          <p:cNvPicPr>
            <a:picLocks noChangeAspect="1"/>
          </p:cNvPicPr>
          <p:nvPr/>
        </p:nvPicPr>
        <p:blipFill>
          <a:blip r:embed="rId9" cstate="print"/>
          <a:stretch>
            <a:fillRect/>
          </a:stretch>
        </p:blipFill>
        <p:spPr>
          <a:xfrm>
            <a:off x="546063" y="3028944"/>
            <a:ext cx="3929090" cy="2428893"/>
          </a:xfrm>
          <a:prstGeom prst="roundRect">
            <a:avLst/>
          </a:prstGeom>
          <a:ln>
            <a:noFill/>
          </a:ln>
          <a:effectLst>
            <a:outerShdw blurRad="292100" dist="139700" dir="2700000" algn="tl" rotWithShape="0">
              <a:srgbClr val="333333">
                <a:alpha val="65000"/>
              </a:srgbClr>
            </a:outerShdw>
          </a:effectLst>
        </p:spPr>
      </p:pic>
      <p:pic>
        <p:nvPicPr>
          <p:cNvPr id="100" name="图片 99" descr="2014111711445307.jpg"/>
          <p:cNvPicPr>
            <a:picLocks noChangeAspect="1"/>
          </p:cNvPicPr>
          <p:nvPr/>
        </p:nvPicPr>
        <p:blipFill>
          <a:blip r:embed="rId10" cstate="print"/>
          <a:srcRect b="17647"/>
          <a:stretch>
            <a:fillRect/>
          </a:stretch>
        </p:blipFill>
        <p:spPr>
          <a:xfrm>
            <a:off x="4618029" y="3028946"/>
            <a:ext cx="3929090" cy="2426804"/>
          </a:xfrm>
          <a:prstGeom prst="roundRect">
            <a:avLst/>
          </a:prstGeom>
          <a:ln>
            <a:noFill/>
          </a:ln>
          <a:effectLst>
            <a:outerShdw blurRad="292100" dist="139700" dir="2700000" algn="tl" rotWithShape="0">
              <a:srgbClr val="333333">
                <a:alpha val="65000"/>
              </a:srgbClr>
            </a:outerShdw>
          </a:effectLst>
        </p:spPr>
      </p:pic>
      <p:pic>
        <p:nvPicPr>
          <p:cNvPr id="101" name="图片 100" descr="t01db2c2127435e397d[1]"/>
          <p:cNvPicPr>
            <a:picLocks noChangeAspect="1"/>
          </p:cNvPicPr>
          <p:nvPr/>
        </p:nvPicPr>
        <p:blipFill>
          <a:blip r:embed="rId11" cstate="print"/>
          <a:stretch>
            <a:fillRect/>
          </a:stretch>
        </p:blipFill>
        <p:spPr>
          <a:xfrm>
            <a:off x="4975219" y="3171822"/>
            <a:ext cx="3166409" cy="2201724"/>
          </a:xfrm>
          <a:prstGeom prst="rect">
            <a:avLst/>
          </a:prstGeom>
        </p:spPr>
      </p:pic>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dissolve">
                                      <p:cBhvr>
                                        <p:cTn id="7" dur="500"/>
                                        <p:tgtEl>
                                          <p:spTgt spid="61"/>
                                        </p:tgtEl>
                                      </p:cBhvr>
                                    </p:animEffect>
                                  </p:childTnLst>
                                </p:cTn>
                              </p:par>
                              <p:par>
                                <p:cTn id="8" presetID="9" presetClass="entr" presetSubtype="0" fill="hold"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dissolve">
                                      <p:cBhvr>
                                        <p:cTn id="10" dur="500"/>
                                        <p:tgtEl>
                                          <p:spTgt spid="6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dissolve">
                                      <p:cBhvr>
                                        <p:cTn id="13" dur="500"/>
                                        <p:tgtEl>
                                          <p:spTgt spid="67"/>
                                        </p:tgtEl>
                                      </p:cBhvr>
                                    </p:animEffect>
                                  </p:childTnLst>
                                </p:cTn>
                              </p:par>
                              <p:par>
                                <p:cTn id="14" presetID="9" presetClass="entr" presetSubtype="0" fill="hold" nodeType="with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dissolve">
                                      <p:cBhvr>
                                        <p:cTn id="16" dur="500"/>
                                        <p:tgtEl>
                                          <p:spTgt spid="68"/>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dissolve">
                                      <p:cBhvr>
                                        <p:cTn id="19" dur="500"/>
                                        <p:tgtEl>
                                          <p:spTgt spid="71"/>
                                        </p:tgtEl>
                                      </p:cBhvr>
                                    </p:animEffect>
                                  </p:childTnLst>
                                </p:cTn>
                              </p:par>
                              <p:par>
                                <p:cTn id="20" presetID="9" presetClass="entr" presetSubtype="0" fill="hold" nodeType="with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dissolve">
                                      <p:cBhvr>
                                        <p:cTn id="22" dur="500"/>
                                        <p:tgtEl>
                                          <p:spTgt spid="72"/>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dissolve">
                                      <p:cBhvr>
                                        <p:cTn id="25" dur="500"/>
                                        <p:tgtEl>
                                          <p:spTgt spid="80"/>
                                        </p:tgtEl>
                                      </p:cBhvr>
                                    </p:animEffect>
                                  </p:childTnLst>
                                </p:cTn>
                              </p:par>
                              <p:par>
                                <p:cTn id="26" presetID="9" presetClass="entr" presetSubtype="0" fill="hold" nodeType="withEffect">
                                  <p:stCondLst>
                                    <p:cond delay="0"/>
                                  </p:stCondLst>
                                  <p:childTnLst>
                                    <p:set>
                                      <p:cBhvr>
                                        <p:cTn id="27" dur="1" fill="hold">
                                          <p:stCondLst>
                                            <p:cond delay="0"/>
                                          </p:stCondLst>
                                        </p:cTn>
                                        <p:tgtEl>
                                          <p:spTgt spid="81"/>
                                        </p:tgtEl>
                                        <p:attrNameLst>
                                          <p:attrName>style.visibility</p:attrName>
                                        </p:attrNameLst>
                                      </p:cBhvr>
                                      <p:to>
                                        <p:strVal val="visible"/>
                                      </p:to>
                                    </p:set>
                                    <p:animEffect transition="in" filter="dissolve">
                                      <p:cBhvr>
                                        <p:cTn id="28" dur="500"/>
                                        <p:tgtEl>
                                          <p:spTgt spid="81"/>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dissolve">
                                      <p:cBhvr>
                                        <p:cTn id="31" dur="500"/>
                                        <p:tgtEl>
                                          <p:spTgt spid="84"/>
                                        </p:tgtEl>
                                      </p:cBhvr>
                                    </p:animEffect>
                                  </p:childTnLst>
                                </p:cTn>
                              </p:par>
                              <p:par>
                                <p:cTn id="32" presetID="9" presetClass="entr" presetSubtype="0" fill="hold" nodeType="withEffect">
                                  <p:stCondLst>
                                    <p:cond delay="0"/>
                                  </p:stCondLst>
                                  <p:childTnLst>
                                    <p:set>
                                      <p:cBhvr>
                                        <p:cTn id="33" dur="1" fill="hold">
                                          <p:stCondLst>
                                            <p:cond delay="0"/>
                                          </p:stCondLst>
                                        </p:cTn>
                                        <p:tgtEl>
                                          <p:spTgt spid="85"/>
                                        </p:tgtEl>
                                        <p:attrNameLst>
                                          <p:attrName>style.visibility</p:attrName>
                                        </p:attrNameLst>
                                      </p:cBhvr>
                                      <p:to>
                                        <p:strVal val="visible"/>
                                      </p:to>
                                    </p:set>
                                    <p:animEffect transition="in" filter="dissolve">
                                      <p:cBhvr>
                                        <p:cTn id="34" dur="500"/>
                                        <p:tgtEl>
                                          <p:spTgt spid="85"/>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dissolve">
                                      <p:cBhvr>
                                        <p:cTn id="37" dur="500"/>
                                        <p:tgtEl>
                                          <p:spTgt spid="88"/>
                                        </p:tgtEl>
                                      </p:cBhvr>
                                    </p:animEffect>
                                  </p:childTnLst>
                                </p:cTn>
                              </p:par>
                              <p:par>
                                <p:cTn id="38" presetID="9" presetClass="entr" presetSubtype="0" fill="hold" nodeType="withEffect">
                                  <p:stCondLst>
                                    <p:cond delay="0"/>
                                  </p:stCondLst>
                                  <p:childTnLst>
                                    <p:set>
                                      <p:cBhvr>
                                        <p:cTn id="39" dur="1" fill="hold">
                                          <p:stCondLst>
                                            <p:cond delay="0"/>
                                          </p:stCondLst>
                                        </p:cTn>
                                        <p:tgtEl>
                                          <p:spTgt spid="89"/>
                                        </p:tgtEl>
                                        <p:attrNameLst>
                                          <p:attrName>style.visibility</p:attrName>
                                        </p:attrNameLst>
                                      </p:cBhvr>
                                      <p:to>
                                        <p:strVal val="visible"/>
                                      </p:to>
                                    </p:set>
                                    <p:animEffect transition="in" filter="dissolve">
                                      <p:cBhvr>
                                        <p:cTn id="40" dur="500"/>
                                        <p:tgtEl>
                                          <p:spTgt spid="89"/>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animEffect transition="in" filter="dissolve">
                                      <p:cBhvr>
                                        <p:cTn id="43" dur="500"/>
                                        <p:tgtEl>
                                          <p:spTgt spid="92"/>
                                        </p:tgtEl>
                                      </p:cBhvr>
                                    </p:animEffect>
                                  </p:childTnLst>
                                </p:cTn>
                              </p:par>
                              <p:par>
                                <p:cTn id="44" presetID="9" presetClass="entr" presetSubtype="0" fill="hold" nodeType="withEffect">
                                  <p:stCondLst>
                                    <p:cond delay="0"/>
                                  </p:stCondLst>
                                  <p:childTnLst>
                                    <p:set>
                                      <p:cBhvr>
                                        <p:cTn id="45" dur="1" fill="hold">
                                          <p:stCondLst>
                                            <p:cond delay="0"/>
                                          </p:stCondLst>
                                        </p:cTn>
                                        <p:tgtEl>
                                          <p:spTgt spid="93"/>
                                        </p:tgtEl>
                                        <p:attrNameLst>
                                          <p:attrName>style.visibility</p:attrName>
                                        </p:attrNameLst>
                                      </p:cBhvr>
                                      <p:to>
                                        <p:strVal val="visible"/>
                                      </p:to>
                                    </p:set>
                                    <p:animEffect transition="in" filter="dissolve">
                                      <p:cBhvr>
                                        <p:cTn id="46" dur="500"/>
                                        <p:tgtEl>
                                          <p:spTgt spid="93"/>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96"/>
                                        </p:tgtEl>
                                        <p:attrNameLst>
                                          <p:attrName>style.visibility</p:attrName>
                                        </p:attrNameLst>
                                      </p:cBhvr>
                                      <p:to>
                                        <p:strVal val="visible"/>
                                      </p:to>
                                    </p:set>
                                    <p:animEffect transition="in" filter="dissolve">
                                      <p:cBhvr>
                                        <p:cTn id="49" dur="500"/>
                                        <p:tgtEl>
                                          <p:spTgt spid="96"/>
                                        </p:tgtEl>
                                      </p:cBhvr>
                                    </p:animEffect>
                                  </p:childTnLst>
                                </p:cTn>
                              </p:par>
                              <p:par>
                                <p:cTn id="50" presetID="9" presetClass="entr" presetSubtype="0" fill="hold" nodeType="withEffect">
                                  <p:stCondLst>
                                    <p:cond delay="0"/>
                                  </p:stCondLst>
                                  <p:childTnLst>
                                    <p:set>
                                      <p:cBhvr>
                                        <p:cTn id="51" dur="1" fill="hold">
                                          <p:stCondLst>
                                            <p:cond delay="0"/>
                                          </p:stCondLst>
                                        </p:cTn>
                                        <p:tgtEl>
                                          <p:spTgt spid="99"/>
                                        </p:tgtEl>
                                        <p:attrNameLst>
                                          <p:attrName>style.visibility</p:attrName>
                                        </p:attrNameLst>
                                      </p:cBhvr>
                                      <p:to>
                                        <p:strVal val="visible"/>
                                      </p:to>
                                    </p:set>
                                    <p:animEffect transition="in" filter="dissolve">
                                      <p:cBhvr>
                                        <p:cTn id="52" dur="500"/>
                                        <p:tgtEl>
                                          <p:spTgt spid="99"/>
                                        </p:tgtEl>
                                      </p:cBhvr>
                                    </p:animEffect>
                                  </p:childTnLst>
                                </p:cTn>
                              </p:par>
                              <p:par>
                                <p:cTn id="53" presetID="9" presetClass="entr" presetSubtype="0" fill="hold" nodeType="withEffect">
                                  <p:stCondLst>
                                    <p:cond delay="0"/>
                                  </p:stCondLst>
                                  <p:childTnLst>
                                    <p:set>
                                      <p:cBhvr>
                                        <p:cTn id="54" dur="1" fill="hold">
                                          <p:stCondLst>
                                            <p:cond delay="0"/>
                                          </p:stCondLst>
                                        </p:cTn>
                                        <p:tgtEl>
                                          <p:spTgt spid="100"/>
                                        </p:tgtEl>
                                        <p:attrNameLst>
                                          <p:attrName>style.visibility</p:attrName>
                                        </p:attrNameLst>
                                      </p:cBhvr>
                                      <p:to>
                                        <p:strVal val="visible"/>
                                      </p:to>
                                    </p:set>
                                    <p:animEffect transition="in" filter="dissolve">
                                      <p:cBhvr>
                                        <p:cTn id="55" dur="500"/>
                                        <p:tgtEl>
                                          <p:spTgt spid="100"/>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grpId="0" nodeType="clickEffect">
                                  <p:stCondLst>
                                    <p:cond delay="0"/>
                                  </p:stCondLst>
                                  <p:childTnLst>
                                    <p:set>
                                      <p:cBhvr>
                                        <p:cTn id="59" dur="1" fill="hold">
                                          <p:stCondLst>
                                            <p:cond delay="0"/>
                                          </p:stCondLst>
                                        </p:cTn>
                                        <p:tgtEl>
                                          <p:spTgt spid="97"/>
                                        </p:tgtEl>
                                        <p:attrNameLst>
                                          <p:attrName>style.visibility</p:attrName>
                                        </p:attrNameLst>
                                      </p:cBhvr>
                                      <p:to>
                                        <p:strVal val="visible"/>
                                      </p:to>
                                    </p:set>
                                    <p:animEffect transition="in" filter="dissolve">
                                      <p:cBhvr>
                                        <p:cTn id="60" dur="500"/>
                                        <p:tgtEl>
                                          <p:spTgt spid="97"/>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01"/>
                                        </p:tgtEl>
                                        <p:attrNameLst>
                                          <p:attrName>style.visibility</p:attrName>
                                        </p:attrNameLst>
                                      </p:cBhvr>
                                      <p:to>
                                        <p:strVal val="visible"/>
                                      </p:to>
                                    </p:set>
                                    <p:anim calcmode="lin" valueType="num">
                                      <p:cBhvr additive="base">
                                        <p:cTn id="65" dur="500" fill="hold"/>
                                        <p:tgtEl>
                                          <p:spTgt spid="101"/>
                                        </p:tgtEl>
                                        <p:attrNameLst>
                                          <p:attrName>ppt_x</p:attrName>
                                        </p:attrNameLst>
                                      </p:cBhvr>
                                      <p:tavLst>
                                        <p:tav tm="0">
                                          <p:val>
                                            <p:strVal val="#ppt_x"/>
                                          </p:val>
                                        </p:tav>
                                        <p:tav tm="100000">
                                          <p:val>
                                            <p:strVal val="#ppt_x"/>
                                          </p:val>
                                        </p:tav>
                                      </p:tavLst>
                                    </p:anim>
                                    <p:anim calcmode="lin" valueType="num">
                                      <p:cBhvr additive="base">
                                        <p:cTn id="66"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9" presetClass="entr" presetSubtype="0" fill="hold" grpId="0" nodeType="clickEffect">
                                  <p:stCondLst>
                                    <p:cond delay="0"/>
                                  </p:stCondLst>
                                  <p:childTnLst>
                                    <p:set>
                                      <p:cBhvr>
                                        <p:cTn id="70" dur="1" fill="hold">
                                          <p:stCondLst>
                                            <p:cond delay="0"/>
                                          </p:stCondLst>
                                        </p:cTn>
                                        <p:tgtEl>
                                          <p:spTgt spid="98"/>
                                        </p:tgtEl>
                                        <p:attrNameLst>
                                          <p:attrName>style.visibility</p:attrName>
                                        </p:attrNameLst>
                                      </p:cBhvr>
                                      <p:to>
                                        <p:strVal val="visible"/>
                                      </p:to>
                                    </p:set>
                                    <p:animEffect transition="in" filter="dissolve">
                                      <p:cBhvr>
                                        <p:cTn id="71"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1" grpId="0"/>
      <p:bldP spid="80" grpId="0"/>
      <p:bldP spid="84" grpId="0"/>
      <p:bldP spid="88" grpId="0"/>
      <p:bldP spid="92" grpId="0"/>
      <p:bldP spid="96" grpId="0"/>
      <p:bldP spid="97" grpId="0"/>
      <p:bldP spid="9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0db884cb59284755a186e01f80bbac36_th.png"/>
          <p:cNvPicPr>
            <a:picLocks noChangeAspect="1"/>
          </p:cNvPicPr>
          <p:nvPr/>
        </p:nvPicPr>
        <p:blipFill>
          <a:blip r:embed="rId3" cstate="print"/>
          <a:stretch>
            <a:fillRect/>
          </a:stretch>
        </p:blipFill>
        <p:spPr>
          <a:xfrm>
            <a:off x="0" y="2171690"/>
            <a:ext cx="7006632" cy="4472567"/>
          </a:xfrm>
          <a:prstGeom prst="rect">
            <a:avLst/>
          </a:prstGeom>
          <a:effectLst>
            <a:softEdge rad="635000"/>
          </a:effectLst>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48" name="图片 47"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0" name="图片 49"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1" name="图片 50"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2" name="矩形 51"/>
          <p:cNvSpPr/>
          <p:nvPr/>
        </p:nvSpPr>
        <p:spPr>
          <a:xfrm>
            <a:off x="0" y="0"/>
            <a:ext cx="10776937" cy="704850"/>
          </a:xfrm>
          <a:prstGeom prst="rect">
            <a:avLst/>
          </a:prstGeom>
          <a:blipFill>
            <a:blip r:embed="rId6"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55" name="直角三角形 5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56" name="矩形 55"/>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57" name="直接连接符 56"/>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8"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3" name="组合 66"/>
          <p:cNvGrpSpPr/>
          <p:nvPr/>
        </p:nvGrpSpPr>
        <p:grpSpPr>
          <a:xfrm flipH="1">
            <a:off x="8776673" y="-12408"/>
            <a:ext cx="2750820" cy="740098"/>
            <a:chOff x="0" y="-2"/>
            <a:chExt cx="1377891" cy="634701"/>
          </a:xfrm>
          <a:solidFill>
            <a:schemeClr val="bg2">
              <a:lumMod val="90000"/>
            </a:schemeClr>
          </a:solidFill>
        </p:grpSpPr>
        <p:sp>
          <p:nvSpPr>
            <p:cNvPr id="60" name="直角三角形 59"/>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74" name="矩形 7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76" name="图片 75"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77"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78"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1" name="圆角矩形 20"/>
          <p:cNvSpPr/>
          <p:nvPr/>
        </p:nvSpPr>
        <p:spPr>
          <a:xfrm>
            <a:off x="117435" y="957244"/>
            <a:ext cx="2214578" cy="571504"/>
          </a:xfrm>
          <a:prstGeom prst="roundRect">
            <a:avLst/>
          </a:prstGeom>
          <a:noFill/>
          <a:ln w="57150">
            <a:solidFill>
              <a:srgbClr val="6633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97982" y="943973"/>
            <a:ext cx="1415772" cy="584775"/>
          </a:xfrm>
          <a:prstGeom prst="rect">
            <a:avLst/>
          </a:prstGeom>
        </p:spPr>
        <p:txBody>
          <a:bodyPr wrap="none">
            <a:spAutoFit/>
          </a:bodyPr>
          <a:lstStyle/>
          <a:p>
            <a:r>
              <a:rPr lang="zh-CN" altLang="en-US" sz="3200" dirty="0" smtClean="0">
                <a:effectLst>
                  <a:outerShdw blurRad="38100" dist="38100" dir="2700000" algn="tl">
                    <a:srgbClr val="000000">
                      <a:alpha val="43137"/>
                    </a:srgbClr>
                  </a:outerShdw>
                </a:effectLst>
                <a:latin typeface="华文隶书" pitchFamily="2" charset="-122"/>
                <a:ea typeface="华文隶书" pitchFamily="2" charset="-122"/>
              </a:rPr>
              <a:t>武士道</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24" name="图片 23" descr="t01c6351d7ca97db20a.jpg"/>
          <p:cNvPicPr>
            <a:picLocks noChangeAspect="1"/>
          </p:cNvPicPr>
          <p:nvPr/>
        </p:nvPicPr>
        <p:blipFill>
          <a:blip r:embed="rId7" cstate="print">
            <a:clrChange>
              <a:clrFrom>
                <a:srgbClr val="F6F6F6"/>
              </a:clrFrom>
              <a:clrTo>
                <a:srgbClr val="F6F6F6">
                  <a:alpha val="0"/>
                </a:srgbClr>
              </a:clrTo>
            </a:clrChange>
          </a:blip>
          <a:srcRect l="3125" t="17187" r="5468" b="12500"/>
          <a:stretch>
            <a:fillRect/>
          </a:stretch>
        </p:blipFill>
        <p:spPr>
          <a:xfrm>
            <a:off x="71438" y="885807"/>
            <a:ext cx="903253" cy="694810"/>
          </a:xfrm>
          <a:prstGeom prst="rect">
            <a:avLst/>
          </a:prstGeom>
        </p:spPr>
      </p:pic>
      <p:sp>
        <p:nvSpPr>
          <p:cNvPr id="32" name="矩形 31"/>
          <p:cNvSpPr/>
          <p:nvPr/>
        </p:nvSpPr>
        <p:spPr>
          <a:xfrm>
            <a:off x="6689731" y="2100252"/>
            <a:ext cx="3786214" cy="4524315"/>
          </a:xfrm>
          <a:prstGeom prst="rect">
            <a:avLst/>
          </a:prstGeom>
          <a:noFill/>
          <a:scene3d>
            <a:camera prst="orthographicFront"/>
            <a:lightRig rig="threePt" dir="t"/>
          </a:scene3d>
          <a:sp3d>
            <a:bevelT/>
          </a:sp3d>
        </p:spPr>
        <p:txBody>
          <a:bodyPr wrap="square">
            <a:spAutoFit/>
          </a:bodyPr>
          <a:lstStyle/>
          <a:p>
            <a:r>
              <a:rPr lang="zh-CN" altLang="en-US" sz="3200" dirty="0" smtClean="0">
                <a:latin typeface="华文隶书" pitchFamily="2" charset="-122"/>
                <a:ea typeface="华文隶书" pitchFamily="2" charset="-122"/>
              </a:rPr>
              <a:t>         武士道，发端于日本中世纪纷乱的内战中，消亡于第二次世界大战正义的烈焰下。武士道精神越千年，生命力极端顽强，对日本社会产生了巨大的影响。</a:t>
            </a:r>
            <a:endParaRPr lang="zh-CN" altLang="en-US" sz="3200" dirty="0">
              <a:latin typeface="华文隶书" pitchFamily="2" charset="-122"/>
              <a:ea typeface="华文隶书" pitchFamily="2" charset="-122"/>
            </a:endParaRPr>
          </a:p>
        </p:txBody>
      </p:sp>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 name="图片 91" descr="16pic_2064372_b.jpg"/>
          <p:cNvPicPr>
            <a:picLocks noChangeAspect="1"/>
          </p:cNvPicPr>
          <p:nvPr/>
        </p:nvPicPr>
        <p:blipFill>
          <a:blip r:embed="rId3" cstate="print"/>
          <a:srcRect l="77674" r="20784"/>
          <a:stretch>
            <a:fillRect/>
          </a:stretch>
        </p:blipFill>
        <p:spPr>
          <a:xfrm>
            <a:off x="0" y="814368"/>
            <a:ext cx="188873" cy="6386532"/>
          </a:xfrm>
          <a:prstGeom prst="rect">
            <a:avLst/>
          </a:prstGeom>
          <a:ln>
            <a:noFill/>
          </a:ln>
          <a:effectLst>
            <a:outerShdw blurRad="190500" algn="tl" rotWithShape="0">
              <a:srgbClr val="000000">
                <a:alpha val="70000"/>
              </a:srgbClr>
            </a:outerShdw>
          </a:effectLst>
        </p:spPr>
      </p:pic>
      <p:pic>
        <p:nvPicPr>
          <p:cNvPr id="66" name="图片 65" descr="U637P55T4D25001F50DT20040820105012.jpg"/>
          <p:cNvPicPr>
            <a:picLocks noChangeAspect="1"/>
          </p:cNvPicPr>
          <p:nvPr/>
        </p:nvPicPr>
        <p:blipFill>
          <a:blip r:embed="rId4" cstate="print">
            <a:clrChange>
              <a:clrFrom>
                <a:srgbClr val="F8E3AA"/>
              </a:clrFrom>
              <a:clrTo>
                <a:srgbClr val="F8E3AA">
                  <a:alpha val="0"/>
                </a:srgbClr>
              </a:clrTo>
            </a:clrChange>
            <a:duotone>
              <a:schemeClr val="bg2">
                <a:shade val="45000"/>
                <a:satMod val="135000"/>
              </a:schemeClr>
              <a:prstClr val="white"/>
            </a:duotone>
          </a:blip>
          <a:srcRect l="69195"/>
          <a:stretch>
            <a:fillRect/>
          </a:stretch>
        </p:blipFill>
        <p:spPr>
          <a:xfrm>
            <a:off x="8969330" y="814368"/>
            <a:ext cx="2552745" cy="6215076"/>
          </a:xfrm>
          <a:prstGeom prst="rect">
            <a:avLst/>
          </a:prstGeom>
        </p:spPr>
      </p:pic>
      <p:sp>
        <p:nvSpPr>
          <p:cNvPr id="10" name="矩形 9"/>
          <p:cNvSpPr/>
          <p:nvPr/>
        </p:nvSpPr>
        <p:spPr bwMode="auto">
          <a:xfrm flipV="1">
            <a:off x="-25441" y="7172350"/>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54" name="图片 53" descr="t018d16e110143ea110.jpg"/>
          <p:cNvPicPr>
            <a:picLocks noChangeAspect="1"/>
          </p:cNvPicPr>
          <p:nvPr/>
        </p:nvPicPr>
        <p:blipFill>
          <a:blip r:embed="rId5"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5" name="图片 54" descr="624f9a79jw1eelyzwvu5xj20b408t75j.jpg"/>
          <p:cNvPicPr>
            <a:picLocks noChangeAspect="1"/>
          </p:cNvPicPr>
          <p:nvPr/>
        </p:nvPicPr>
        <p:blipFill>
          <a:blip r:embed="rId6"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6" name="图片 55" descr="t018d16e110143ea110.jpg"/>
          <p:cNvPicPr>
            <a:picLocks noChangeAspect="1"/>
          </p:cNvPicPr>
          <p:nvPr/>
        </p:nvPicPr>
        <p:blipFill>
          <a:blip r:embed="rId5"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7" name="矩形 56"/>
          <p:cNvSpPr/>
          <p:nvPr/>
        </p:nvSpPr>
        <p:spPr>
          <a:xfrm>
            <a:off x="0" y="0"/>
            <a:ext cx="10776937" cy="704850"/>
          </a:xfrm>
          <a:prstGeom prst="rect">
            <a:avLst/>
          </a:prstGeom>
          <a:blipFill>
            <a:blip r:embed="rId7"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58" name="组合 23"/>
          <p:cNvGrpSpPr/>
          <p:nvPr/>
        </p:nvGrpSpPr>
        <p:grpSpPr>
          <a:xfrm flipH="1">
            <a:off x="8261367" y="-12408"/>
            <a:ext cx="2750820" cy="740098"/>
            <a:chOff x="0" y="-2"/>
            <a:chExt cx="1377891" cy="634701"/>
          </a:xfrm>
          <a:solidFill>
            <a:schemeClr val="bg2">
              <a:lumMod val="90000"/>
            </a:schemeClr>
          </a:solidFill>
        </p:grpSpPr>
        <p:sp>
          <p:nvSpPr>
            <p:cNvPr id="59" name="直角三角形 58"/>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60" name="矩形 59"/>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61" name="直接连接符 60"/>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62"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64" name="组合 66"/>
          <p:cNvGrpSpPr/>
          <p:nvPr/>
        </p:nvGrpSpPr>
        <p:grpSpPr>
          <a:xfrm flipH="1">
            <a:off x="8776673" y="-12408"/>
            <a:ext cx="2750820" cy="740098"/>
            <a:chOff x="0" y="-2"/>
            <a:chExt cx="1377891" cy="634701"/>
          </a:xfrm>
          <a:solidFill>
            <a:schemeClr val="bg2">
              <a:lumMod val="90000"/>
            </a:schemeClr>
          </a:solidFill>
        </p:grpSpPr>
        <p:sp>
          <p:nvSpPr>
            <p:cNvPr id="65" name="直角三角形 6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69" name="矩形 68"/>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81" name="图片 80" descr="624f9a79jw1eelyzwvu5xj20b408t75j.jpg"/>
          <p:cNvPicPr>
            <a:picLocks noChangeAspect="1"/>
          </p:cNvPicPr>
          <p:nvPr/>
        </p:nvPicPr>
        <p:blipFill>
          <a:blip r:embed="rId6"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82"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83"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44" name="AutoShape 12"/>
          <p:cNvSpPr>
            <a:spLocks/>
          </p:cNvSpPr>
          <p:nvPr/>
        </p:nvSpPr>
        <p:spPr bwMode="auto">
          <a:xfrm>
            <a:off x="1675625" y="1814500"/>
            <a:ext cx="227759" cy="4000528"/>
          </a:xfrm>
          <a:prstGeom prst="leftBrace">
            <a:avLst>
              <a:gd name="adj1" fmla="val 182592"/>
              <a:gd name="adj2" fmla="val 47500"/>
            </a:avLst>
          </a:prstGeom>
          <a:noFill/>
          <a:ln w="38100">
            <a:solidFill>
              <a:schemeClr val="tx1">
                <a:lumMod val="95000"/>
                <a:lumOff val="5000"/>
              </a:schemeClr>
            </a:solidFill>
            <a:round/>
            <a:headEnd/>
            <a:tailEnd/>
          </a:ln>
          <a:effectLst/>
        </p:spPr>
        <p:txBody>
          <a:bodyPr wrap="none" anchor="ctr"/>
          <a:lstStyle/>
          <a:p>
            <a:pPr algn="ctr"/>
            <a:endParaRPr lang="zh-CN" altLang="zh-CN" sz="3200">
              <a:solidFill>
                <a:srgbClr val="760000"/>
              </a:solidFill>
              <a:effectLst>
                <a:outerShdw blurRad="38100" dist="38100" dir="2700000" algn="tl">
                  <a:srgbClr val="C0C0C0"/>
                </a:outerShdw>
              </a:effectLst>
              <a:latin typeface="华文新魏" pitchFamily="2" charset="-122"/>
              <a:ea typeface="华文新魏" pitchFamily="2" charset="-122"/>
            </a:endParaRPr>
          </a:p>
        </p:txBody>
      </p:sp>
      <p:grpSp>
        <p:nvGrpSpPr>
          <p:cNvPr id="45" name="组合 47"/>
          <p:cNvGrpSpPr/>
          <p:nvPr/>
        </p:nvGrpSpPr>
        <p:grpSpPr>
          <a:xfrm>
            <a:off x="331749" y="2028815"/>
            <a:ext cx="1285884" cy="4643470"/>
            <a:chOff x="513920" y="1653325"/>
            <a:chExt cx="1364465" cy="4993040"/>
          </a:xfrm>
        </p:grpSpPr>
        <p:pic>
          <p:nvPicPr>
            <p:cNvPr id="47" name="Picture 271" descr="21"/>
            <p:cNvPicPr>
              <a:picLocks noChangeAspect="1" noChangeArrowheads="1"/>
            </p:cNvPicPr>
            <p:nvPr/>
          </p:nvPicPr>
          <p:blipFill>
            <a:blip r:embed="rId8" cstate="print">
              <a:lum contrast="-32000"/>
              <a:extLst>
                <a:ext uri="{28A0092B-C50C-407E-A947-70E740481C1C}">
                  <a14:useLocalDpi xmlns:a14="http://schemas.microsoft.com/office/drawing/2010/main" xmlns="" val="0"/>
                </a:ext>
              </a:extLst>
            </a:blip>
            <a:srcRect/>
            <a:stretch>
              <a:fillRect/>
            </a:stretch>
          </p:blipFill>
          <p:spPr bwMode="auto">
            <a:xfrm>
              <a:off x="513920" y="1653325"/>
              <a:ext cx="1364465" cy="34567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8" name="TextBox 47">
              <a:hlinkClick r:id="rId9" action="ppaction://hlinksldjump"/>
            </p:cNvPr>
            <p:cNvSpPr txBox="1"/>
            <p:nvPr/>
          </p:nvSpPr>
          <p:spPr>
            <a:xfrm>
              <a:off x="817134" y="2134971"/>
              <a:ext cx="770741" cy="4511394"/>
            </a:xfrm>
            <a:prstGeom prst="rect">
              <a:avLst/>
            </a:prstGeom>
            <a:noFill/>
          </p:spPr>
          <p:txBody>
            <a:bodyPr vert="eaVert" wrap="square" rtlCol="0">
              <a:spAutoFit/>
            </a:bodyPr>
            <a:lstStyle/>
            <a:p>
              <a:pPr>
                <a:lnSpc>
                  <a:spcPct val="110000"/>
                </a:lnSpc>
              </a:pPr>
              <a:r>
                <a:rPr lang="zh-CN" altLang="en-US" sz="3200" b="1" dirty="0" smtClean="0">
                  <a:solidFill>
                    <a:schemeClr val="bg1"/>
                  </a:solidFill>
                  <a:effectLst>
                    <a:outerShdw blurRad="38100" dist="38100" dir="2700000" algn="tl">
                      <a:srgbClr val="000000">
                        <a:alpha val="43137"/>
                      </a:srgbClr>
                    </a:outerShdw>
                  </a:effectLst>
                  <a:latin typeface="华文隶书" pitchFamily="2" charset="-122"/>
                  <a:ea typeface="华文隶书" pitchFamily="2" charset="-122"/>
                </a:rPr>
                <a:t>古代日本</a:t>
              </a:r>
            </a:p>
          </p:txBody>
        </p:sp>
      </p:grpSp>
      <p:sp>
        <p:nvSpPr>
          <p:cNvPr id="49" name="TextBox 48">
            <a:hlinkClick r:id="rId10" action="ppaction://hlinksldjump"/>
          </p:cNvPr>
          <p:cNvSpPr txBox="1"/>
          <p:nvPr/>
        </p:nvSpPr>
        <p:spPr>
          <a:xfrm>
            <a:off x="1971986" y="1301163"/>
            <a:ext cx="3360215" cy="584775"/>
          </a:xfrm>
          <a:prstGeom prst="rect">
            <a:avLst/>
          </a:prstGeom>
          <a:noFill/>
        </p:spPr>
        <p:txBody>
          <a:bodyPr wrap="none" rtlCol="0">
            <a:spAutoFit/>
          </a:bodyPr>
          <a:lstStyle/>
          <a:p>
            <a:r>
              <a:rPr lang="en-US" sz="3200" dirty="0" smtClean="0">
                <a:latin typeface="华文新魏" pitchFamily="2" charset="-122"/>
                <a:ea typeface="华文新魏" pitchFamily="2" charset="-122"/>
              </a:rPr>
              <a:t>1</a:t>
            </a:r>
            <a:r>
              <a:rPr lang="en-US" altLang="zh-CN" sz="3200" dirty="0" smtClean="0">
                <a:latin typeface="华文新魏" pitchFamily="2" charset="-122"/>
                <a:ea typeface="华文新魏" pitchFamily="2" charset="-122"/>
              </a:rPr>
              <a:t> . </a:t>
            </a:r>
            <a:r>
              <a:rPr lang="en-US" sz="3200" u="sng" dirty="0" smtClean="0">
                <a:latin typeface="华文新魏" pitchFamily="2" charset="-122"/>
                <a:ea typeface="华文新魏" pitchFamily="2" charset="-122"/>
              </a:rPr>
              <a:t>6</a:t>
            </a:r>
            <a:r>
              <a:rPr lang="zh-CN" altLang="en-US" sz="3200" u="sng" dirty="0" smtClean="0">
                <a:latin typeface="华文新魏" pitchFamily="2" charset="-122"/>
                <a:ea typeface="华文新魏" pitchFamily="2" charset="-122"/>
              </a:rPr>
              <a:t>世纪前的日本</a:t>
            </a:r>
            <a:endParaRPr lang="zh-CN" altLang="en-US" sz="3200" u="sng" dirty="0">
              <a:solidFill>
                <a:srgbClr val="800000"/>
              </a:solidFill>
              <a:latin typeface="华文新魏" pitchFamily="2" charset="-122"/>
              <a:ea typeface="华文新魏" pitchFamily="2" charset="-122"/>
            </a:endParaRPr>
          </a:p>
        </p:txBody>
      </p:sp>
      <p:sp>
        <p:nvSpPr>
          <p:cNvPr id="67" name="AutoShape 12"/>
          <p:cNvSpPr>
            <a:spLocks/>
          </p:cNvSpPr>
          <p:nvPr/>
        </p:nvSpPr>
        <p:spPr bwMode="auto">
          <a:xfrm>
            <a:off x="5618161" y="1028682"/>
            <a:ext cx="217150" cy="1285884"/>
          </a:xfrm>
          <a:prstGeom prst="leftBrace">
            <a:avLst>
              <a:gd name="adj1" fmla="val 182592"/>
              <a:gd name="adj2" fmla="val 47500"/>
            </a:avLst>
          </a:prstGeom>
          <a:noFill/>
          <a:ln w="38100">
            <a:solidFill>
              <a:schemeClr val="tx1">
                <a:lumMod val="95000"/>
                <a:lumOff val="5000"/>
              </a:schemeClr>
            </a:solidFill>
            <a:round/>
            <a:headEnd/>
            <a:tailEnd/>
          </a:ln>
          <a:effectLst/>
        </p:spPr>
        <p:txBody>
          <a:bodyPr wrap="none" anchor="ctr"/>
          <a:lstStyle/>
          <a:p>
            <a:pPr algn="ctr"/>
            <a:endParaRPr lang="zh-CN" altLang="zh-CN" sz="3200">
              <a:effectLst>
                <a:outerShdw blurRad="38100" dist="38100" dir="2700000" algn="tl">
                  <a:srgbClr val="C0C0C0"/>
                </a:outerShdw>
              </a:effectLst>
              <a:latin typeface="华文新魏" pitchFamily="2" charset="-122"/>
              <a:ea typeface="华文新魏" pitchFamily="2" charset="-122"/>
            </a:endParaRPr>
          </a:p>
        </p:txBody>
      </p:sp>
      <p:sp>
        <p:nvSpPr>
          <p:cNvPr id="71" name="Rectangle 2">
            <a:hlinkClick r:id="rId11" action="ppaction://hlinksldjump"/>
          </p:cNvPr>
          <p:cNvSpPr>
            <a:spLocks noChangeArrowheads="1"/>
          </p:cNvSpPr>
          <p:nvPr/>
        </p:nvSpPr>
        <p:spPr bwMode="auto">
          <a:xfrm>
            <a:off x="5618161" y="814368"/>
            <a:ext cx="2810385" cy="584775"/>
          </a:xfrm>
          <a:prstGeom prst="rect">
            <a:avLst/>
          </a:prstGeom>
          <a:noFill/>
          <a:ln w="9525">
            <a:noFill/>
            <a:miter lim="800000"/>
            <a:headEnd/>
            <a:tailEnd/>
          </a:ln>
        </p:spPr>
        <p:txBody>
          <a:bodyPr wrap="none">
            <a:spAutoFit/>
          </a:bodyPr>
          <a:lstStyle/>
          <a:p>
            <a:pPr algn="ctr"/>
            <a:r>
              <a:rPr lang="zh-CN" altLang="en-US" sz="3200" dirty="0" smtClean="0">
                <a:latin typeface="华文新魏" pitchFamily="2" charset="-122"/>
                <a:ea typeface="华文新魏" pitchFamily="2" charset="-122"/>
              </a:rPr>
              <a:t>（</a:t>
            </a:r>
            <a:r>
              <a:rPr lang="en-US" altLang="zh-CN" sz="3200" dirty="0" smtClean="0">
                <a:latin typeface="华文新魏" pitchFamily="2" charset="-122"/>
                <a:ea typeface="华文新魏" pitchFamily="2" charset="-122"/>
              </a:rPr>
              <a:t>1</a:t>
            </a:r>
            <a:r>
              <a:rPr lang="zh-CN" altLang="en-US" sz="3200" dirty="0" smtClean="0">
                <a:latin typeface="华文新魏" pitchFamily="2" charset="-122"/>
                <a:ea typeface="华文新魏" pitchFamily="2" charset="-122"/>
              </a:rPr>
              <a:t>）</a:t>
            </a:r>
            <a:r>
              <a:rPr lang="zh-CN" altLang="en-US" sz="3200" u="sng" dirty="0" smtClean="0">
                <a:latin typeface="华文新魏" pitchFamily="2" charset="-122"/>
                <a:ea typeface="华文新魏" pitchFamily="2" charset="-122"/>
              </a:rPr>
              <a:t>出现小国</a:t>
            </a:r>
            <a:endParaRPr lang="zh-CN" altLang="en-US" sz="3200" u="sng" dirty="0">
              <a:solidFill>
                <a:srgbClr val="800000"/>
              </a:solidFill>
              <a:latin typeface="华文新魏" pitchFamily="2" charset="-122"/>
              <a:ea typeface="华文新魏" pitchFamily="2" charset="-122"/>
            </a:endParaRPr>
          </a:p>
        </p:txBody>
      </p:sp>
      <p:sp>
        <p:nvSpPr>
          <p:cNvPr id="72" name="Rectangle 2">
            <a:hlinkClick r:id="rId12" action="ppaction://hlinksldjump"/>
          </p:cNvPr>
          <p:cNvSpPr>
            <a:spLocks noChangeArrowheads="1"/>
          </p:cNvSpPr>
          <p:nvPr/>
        </p:nvSpPr>
        <p:spPr bwMode="auto">
          <a:xfrm>
            <a:off x="5615324" y="1350953"/>
            <a:ext cx="2060179" cy="584775"/>
          </a:xfrm>
          <a:prstGeom prst="rect">
            <a:avLst/>
          </a:prstGeom>
          <a:noFill/>
          <a:ln w="9525">
            <a:noFill/>
            <a:miter lim="800000"/>
            <a:headEnd/>
            <a:tailEnd/>
          </a:ln>
        </p:spPr>
        <p:txBody>
          <a:bodyPr wrap="none">
            <a:spAutoFit/>
          </a:bodyPr>
          <a:lstStyle/>
          <a:p>
            <a:pPr algn="ctr"/>
            <a:r>
              <a:rPr lang="zh-CN" altLang="en-US" sz="3200" dirty="0" smtClean="0">
                <a:latin typeface="华文新魏" pitchFamily="2" charset="-122"/>
                <a:ea typeface="华文新魏" pitchFamily="2" charset="-122"/>
              </a:rPr>
              <a:t>（</a:t>
            </a:r>
            <a:r>
              <a:rPr lang="en-US" altLang="zh-CN" sz="3200" dirty="0" smtClean="0">
                <a:latin typeface="华文新魏" pitchFamily="2" charset="-122"/>
                <a:ea typeface="华文新魏" pitchFamily="2" charset="-122"/>
              </a:rPr>
              <a:t>2</a:t>
            </a:r>
            <a:r>
              <a:rPr lang="zh-CN" altLang="en-US" sz="3200" dirty="0" smtClean="0">
                <a:latin typeface="华文新魏" pitchFamily="2" charset="-122"/>
                <a:ea typeface="华文新魏" pitchFamily="2" charset="-122"/>
              </a:rPr>
              <a:t>）</a:t>
            </a:r>
            <a:r>
              <a:rPr lang="zh-CN" altLang="en-US" sz="3200" u="sng" dirty="0" smtClean="0">
                <a:latin typeface="华文新魏" pitchFamily="2" charset="-122"/>
                <a:ea typeface="华文新魏" pitchFamily="2" charset="-122"/>
              </a:rPr>
              <a:t>统一</a:t>
            </a:r>
            <a:endParaRPr lang="zh-CN" altLang="en-US" sz="3200" u="sng" dirty="0">
              <a:solidFill>
                <a:srgbClr val="800000"/>
              </a:solidFill>
              <a:latin typeface="华文新魏" pitchFamily="2" charset="-122"/>
              <a:ea typeface="华文新魏" pitchFamily="2" charset="-122"/>
            </a:endParaRPr>
          </a:p>
        </p:txBody>
      </p:sp>
      <p:sp>
        <p:nvSpPr>
          <p:cNvPr id="73" name="TextBox 72"/>
          <p:cNvSpPr txBox="1"/>
          <p:nvPr/>
        </p:nvSpPr>
        <p:spPr>
          <a:xfrm>
            <a:off x="1971986" y="3028946"/>
            <a:ext cx="2177199" cy="584775"/>
          </a:xfrm>
          <a:prstGeom prst="rect">
            <a:avLst/>
          </a:prstGeom>
          <a:noFill/>
        </p:spPr>
        <p:txBody>
          <a:bodyPr wrap="none" rtlCol="0">
            <a:spAutoFit/>
          </a:bodyPr>
          <a:lstStyle/>
          <a:p>
            <a:r>
              <a:rPr lang="en-US" altLang="zh-CN" sz="3200" dirty="0" smtClean="0">
                <a:latin typeface="华文新魏" pitchFamily="2" charset="-122"/>
                <a:ea typeface="华文新魏" pitchFamily="2" charset="-122"/>
              </a:rPr>
              <a:t>2.</a:t>
            </a:r>
            <a:r>
              <a:rPr lang="zh-CN" altLang="en-US" sz="3200" dirty="0" smtClean="0">
                <a:latin typeface="华文新魏" pitchFamily="2" charset="-122"/>
                <a:ea typeface="华文新魏" pitchFamily="2" charset="-122"/>
              </a:rPr>
              <a:t>大化改新</a:t>
            </a:r>
            <a:endParaRPr lang="zh-CN" altLang="en-US" sz="3200" dirty="0">
              <a:latin typeface="华文新魏" pitchFamily="2" charset="-122"/>
              <a:ea typeface="华文新魏" pitchFamily="2" charset="-122"/>
            </a:endParaRPr>
          </a:p>
        </p:txBody>
      </p:sp>
      <p:sp>
        <p:nvSpPr>
          <p:cNvPr id="75" name="AutoShape 12"/>
          <p:cNvSpPr>
            <a:spLocks/>
          </p:cNvSpPr>
          <p:nvPr/>
        </p:nvSpPr>
        <p:spPr bwMode="auto">
          <a:xfrm>
            <a:off x="4329439" y="2671756"/>
            <a:ext cx="217152" cy="1571636"/>
          </a:xfrm>
          <a:prstGeom prst="leftBrace">
            <a:avLst>
              <a:gd name="adj1" fmla="val 182592"/>
              <a:gd name="adj2" fmla="val 47500"/>
            </a:avLst>
          </a:prstGeom>
          <a:noFill/>
          <a:ln w="38100">
            <a:solidFill>
              <a:schemeClr val="tx1">
                <a:lumMod val="95000"/>
                <a:lumOff val="5000"/>
              </a:schemeClr>
            </a:solidFill>
            <a:round/>
            <a:headEnd/>
            <a:tailEnd/>
          </a:ln>
          <a:effectLst/>
        </p:spPr>
        <p:txBody>
          <a:bodyPr wrap="none" anchor="ctr"/>
          <a:lstStyle/>
          <a:p>
            <a:pPr algn="ctr"/>
            <a:endParaRPr lang="zh-CN" altLang="zh-CN" sz="3200">
              <a:effectLst>
                <a:outerShdw blurRad="38100" dist="38100" dir="2700000" algn="tl">
                  <a:srgbClr val="C0C0C0"/>
                </a:outerShdw>
              </a:effectLst>
              <a:latin typeface="华文新魏" pitchFamily="2" charset="-122"/>
              <a:ea typeface="华文新魏" pitchFamily="2" charset="-122"/>
            </a:endParaRPr>
          </a:p>
        </p:txBody>
      </p:sp>
      <p:sp>
        <p:nvSpPr>
          <p:cNvPr id="76" name="Rectangle 2">
            <a:hlinkClick r:id="rId13" action="ppaction://hlinksldjump"/>
          </p:cNvPr>
          <p:cNvSpPr>
            <a:spLocks noChangeArrowheads="1"/>
          </p:cNvSpPr>
          <p:nvPr/>
        </p:nvSpPr>
        <p:spPr bwMode="auto">
          <a:xfrm>
            <a:off x="4472316" y="2373362"/>
            <a:ext cx="1989647" cy="584775"/>
          </a:xfrm>
          <a:prstGeom prst="rect">
            <a:avLst/>
          </a:prstGeom>
          <a:noFill/>
          <a:ln w="9525">
            <a:noFill/>
            <a:miter lim="800000"/>
            <a:headEnd/>
            <a:tailEnd/>
          </a:ln>
        </p:spPr>
        <p:txBody>
          <a:bodyPr wrap="none">
            <a:spAutoFit/>
          </a:bodyPr>
          <a:lstStyle/>
          <a:p>
            <a:pPr algn="ctr"/>
            <a:r>
              <a:rPr lang="zh-CN" altLang="en-US" sz="3200" dirty="0" smtClean="0">
                <a:latin typeface="华文新魏" pitchFamily="2" charset="-122"/>
                <a:ea typeface="华文新魏" pitchFamily="2" charset="-122"/>
              </a:rPr>
              <a:t>（</a:t>
            </a:r>
            <a:r>
              <a:rPr lang="en-US" altLang="zh-CN" sz="3200" dirty="0" smtClean="0">
                <a:latin typeface="华文新魏" pitchFamily="2" charset="-122"/>
                <a:ea typeface="华文新魏" pitchFamily="2" charset="-122"/>
              </a:rPr>
              <a:t>1</a:t>
            </a:r>
            <a:r>
              <a:rPr lang="zh-CN" altLang="en-US" sz="3200" dirty="0" smtClean="0">
                <a:latin typeface="华文新魏" pitchFamily="2" charset="-122"/>
                <a:ea typeface="华文新魏" pitchFamily="2" charset="-122"/>
              </a:rPr>
              <a:t>）</a:t>
            </a:r>
            <a:r>
              <a:rPr lang="zh-CN" altLang="en-US" sz="3200" u="sng" dirty="0" smtClean="0">
                <a:latin typeface="华文新魏" pitchFamily="2" charset="-122"/>
                <a:ea typeface="华文新魏" pitchFamily="2" charset="-122"/>
              </a:rPr>
              <a:t>背景</a:t>
            </a:r>
            <a:endParaRPr lang="zh-CN" altLang="en-US" sz="3200" u="sng" dirty="0">
              <a:solidFill>
                <a:srgbClr val="800000"/>
              </a:solidFill>
              <a:latin typeface="华文新魏" pitchFamily="2" charset="-122"/>
              <a:ea typeface="华文新魏" pitchFamily="2" charset="-122"/>
            </a:endParaRPr>
          </a:p>
        </p:txBody>
      </p:sp>
      <p:sp>
        <p:nvSpPr>
          <p:cNvPr id="77" name="Rectangle 2">
            <a:hlinkClick r:id="rId14" action="ppaction://hlinksldjump"/>
          </p:cNvPr>
          <p:cNvSpPr>
            <a:spLocks noChangeArrowheads="1"/>
          </p:cNvSpPr>
          <p:nvPr/>
        </p:nvSpPr>
        <p:spPr bwMode="auto">
          <a:xfrm>
            <a:off x="4435421" y="2896580"/>
            <a:ext cx="2060180" cy="584775"/>
          </a:xfrm>
          <a:prstGeom prst="rect">
            <a:avLst/>
          </a:prstGeom>
          <a:noFill/>
          <a:ln w="9525">
            <a:noFill/>
            <a:miter lim="800000"/>
            <a:headEnd/>
            <a:tailEnd/>
          </a:ln>
        </p:spPr>
        <p:txBody>
          <a:bodyPr wrap="none">
            <a:spAutoFit/>
          </a:bodyPr>
          <a:lstStyle/>
          <a:p>
            <a:pPr algn="ctr"/>
            <a:r>
              <a:rPr lang="zh-CN" altLang="en-US" sz="3200" dirty="0" smtClean="0">
                <a:latin typeface="华文新魏" pitchFamily="2" charset="-122"/>
                <a:ea typeface="华文新魏" pitchFamily="2" charset="-122"/>
              </a:rPr>
              <a:t>（</a:t>
            </a:r>
            <a:r>
              <a:rPr lang="en-US" altLang="zh-CN" sz="3200" dirty="0" smtClean="0">
                <a:latin typeface="华文新魏" pitchFamily="2" charset="-122"/>
                <a:ea typeface="华文新魏" pitchFamily="2" charset="-122"/>
              </a:rPr>
              <a:t>2</a:t>
            </a:r>
            <a:r>
              <a:rPr lang="zh-CN" altLang="en-US" sz="3200" dirty="0" smtClean="0">
                <a:latin typeface="华文新魏" pitchFamily="2" charset="-122"/>
                <a:ea typeface="华文新魏" pitchFamily="2" charset="-122"/>
              </a:rPr>
              <a:t>）</a:t>
            </a:r>
            <a:r>
              <a:rPr lang="zh-CN" altLang="en-US" sz="3200" u="sng" dirty="0" smtClean="0">
                <a:latin typeface="华文新魏" pitchFamily="2" charset="-122"/>
                <a:ea typeface="华文新魏" pitchFamily="2" charset="-122"/>
              </a:rPr>
              <a:t>开始</a:t>
            </a:r>
            <a:endParaRPr lang="zh-CN" altLang="en-US" sz="3200" u="sng" dirty="0">
              <a:solidFill>
                <a:srgbClr val="800000"/>
              </a:solidFill>
              <a:latin typeface="华文新魏" pitchFamily="2" charset="-122"/>
              <a:ea typeface="华文新魏" pitchFamily="2" charset="-122"/>
            </a:endParaRPr>
          </a:p>
        </p:txBody>
      </p:sp>
      <p:sp>
        <p:nvSpPr>
          <p:cNvPr id="80" name="Rectangle 2">
            <a:hlinkClick r:id="rId15" action="ppaction://hlinksldjump"/>
          </p:cNvPr>
          <p:cNvSpPr>
            <a:spLocks noChangeArrowheads="1"/>
          </p:cNvSpPr>
          <p:nvPr/>
        </p:nvSpPr>
        <p:spPr bwMode="auto">
          <a:xfrm>
            <a:off x="4403715" y="3386136"/>
            <a:ext cx="2060179" cy="584775"/>
          </a:xfrm>
          <a:prstGeom prst="rect">
            <a:avLst/>
          </a:prstGeom>
          <a:noFill/>
          <a:ln w="9525">
            <a:noFill/>
            <a:miter lim="800000"/>
            <a:headEnd/>
            <a:tailEnd/>
          </a:ln>
        </p:spPr>
        <p:txBody>
          <a:bodyPr wrap="none">
            <a:spAutoFit/>
          </a:bodyPr>
          <a:lstStyle/>
          <a:p>
            <a:pPr algn="ctr"/>
            <a:r>
              <a:rPr lang="zh-CN" altLang="en-US" sz="3200" dirty="0" smtClean="0">
                <a:latin typeface="华文新魏" pitchFamily="2" charset="-122"/>
                <a:ea typeface="华文新魏" pitchFamily="2" charset="-122"/>
              </a:rPr>
              <a:t>（</a:t>
            </a:r>
            <a:r>
              <a:rPr lang="en-US" altLang="zh-CN" sz="3200" dirty="0" smtClean="0">
                <a:latin typeface="华文新魏" pitchFamily="2" charset="-122"/>
                <a:ea typeface="华文新魏" pitchFamily="2" charset="-122"/>
              </a:rPr>
              <a:t>3</a:t>
            </a:r>
            <a:r>
              <a:rPr lang="zh-CN" altLang="en-US" sz="3200" dirty="0" smtClean="0">
                <a:latin typeface="华文新魏" pitchFamily="2" charset="-122"/>
                <a:ea typeface="华文新魏" pitchFamily="2" charset="-122"/>
              </a:rPr>
              <a:t>）</a:t>
            </a:r>
            <a:r>
              <a:rPr lang="zh-CN" altLang="en-US" sz="3200" u="sng" dirty="0" smtClean="0">
                <a:latin typeface="华文新魏" pitchFamily="2" charset="-122"/>
                <a:ea typeface="华文新魏" pitchFamily="2" charset="-122"/>
              </a:rPr>
              <a:t>内容</a:t>
            </a:r>
            <a:endParaRPr lang="zh-CN" altLang="en-US" sz="3200" u="sng" dirty="0">
              <a:solidFill>
                <a:srgbClr val="800000"/>
              </a:solidFill>
              <a:latin typeface="华文新魏" pitchFamily="2" charset="-122"/>
              <a:ea typeface="华文新魏" pitchFamily="2" charset="-122"/>
            </a:endParaRPr>
          </a:p>
        </p:txBody>
      </p:sp>
      <p:sp>
        <p:nvSpPr>
          <p:cNvPr id="84" name="Rectangle 2">
            <a:hlinkClick r:id="rId16" action="ppaction://hlinksldjump"/>
          </p:cNvPr>
          <p:cNvSpPr>
            <a:spLocks noChangeArrowheads="1"/>
          </p:cNvSpPr>
          <p:nvPr/>
        </p:nvSpPr>
        <p:spPr bwMode="auto">
          <a:xfrm>
            <a:off x="4403715" y="3882813"/>
            <a:ext cx="2060179" cy="584775"/>
          </a:xfrm>
          <a:prstGeom prst="rect">
            <a:avLst/>
          </a:prstGeom>
          <a:noFill/>
          <a:ln w="9525">
            <a:noFill/>
            <a:miter lim="800000"/>
            <a:headEnd/>
            <a:tailEnd/>
          </a:ln>
        </p:spPr>
        <p:txBody>
          <a:bodyPr wrap="none">
            <a:spAutoFit/>
          </a:bodyPr>
          <a:lstStyle/>
          <a:p>
            <a:pPr algn="ctr"/>
            <a:r>
              <a:rPr lang="zh-CN" altLang="en-US" sz="3200" dirty="0" smtClean="0">
                <a:latin typeface="华文新魏" pitchFamily="2" charset="-122"/>
                <a:ea typeface="华文新魏" pitchFamily="2" charset="-122"/>
              </a:rPr>
              <a:t>（</a:t>
            </a:r>
            <a:r>
              <a:rPr lang="en-US" altLang="zh-CN" sz="3200" dirty="0" smtClean="0">
                <a:latin typeface="华文新魏" pitchFamily="2" charset="-122"/>
                <a:ea typeface="华文新魏" pitchFamily="2" charset="-122"/>
              </a:rPr>
              <a:t>4</a:t>
            </a:r>
            <a:r>
              <a:rPr lang="zh-CN" altLang="en-US" sz="3200" dirty="0" smtClean="0">
                <a:latin typeface="华文新魏" pitchFamily="2" charset="-122"/>
                <a:ea typeface="华文新魏" pitchFamily="2" charset="-122"/>
              </a:rPr>
              <a:t>）</a:t>
            </a:r>
            <a:r>
              <a:rPr lang="zh-CN" altLang="en-US" sz="3200" u="sng" dirty="0" smtClean="0">
                <a:latin typeface="华文新魏" pitchFamily="2" charset="-122"/>
                <a:ea typeface="华文新魏" pitchFamily="2" charset="-122"/>
              </a:rPr>
              <a:t>影响</a:t>
            </a:r>
            <a:endParaRPr lang="zh-CN" altLang="en-US" sz="3200" u="sng" dirty="0">
              <a:solidFill>
                <a:srgbClr val="800000"/>
              </a:solidFill>
              <a:latin typeface="华文新魏" pitchFamily="2" charset="-122"/>
              <a:ea typeface="华文新魏" pitchFamily="2" charset="-122"/>
            </a:endParaRPr>
          </a:p>
        </p:txBody>
      </p:sp>
      <p:sp>
        <p:nvSpPr>
          <p:cNvPr id="85" name="TextBox 84">
            <a:hlinkClick r:id="" action="ppaction://noaction"/>
          </p:cNvPr>
          <p:cNvSpPr txBox="1"/>
          <p:nvPr/>
        </p:nvSpPr>
        <p:spPr>
          <a:xfrm>
            <a:off x="1900548" y="5525887"/>
            <a:ext cx="2177199" cy="584775"/>
          </a:xfrm>
          <a:prstGeom prst="rect">
            <a:avLst/>
          </a:prstGeom>
          <a:noFill/>
        </p:spPr>
        <p:txBody>
          <a:bodyPr wrap="none" rtlCol="0">
            <a:spAutoFit/>
          </a:bodyPr>
          <a:lstStyle/>
          <a:p>
            <a:r>
              <a:rPr lang="en-US" altLang="zh-CN" sz="3200" dirty="0" smtClean="0">
                <a:latin typeface="华文新魏" pitchFamily="2" charset="-122"/>
                <a:ea typeface="华文新魏" pitchFamily="2" charset="-122"/>
              </a:rPr>
              <a:t>3.</a:t>
            </a:r>
            <a:r>
              <a:rPr lang="zh-CN" altLang="en-US" sz="3200" dirty="0" smtClean="0">
                <a:latin typeface="华文新魏" pitchFamily="2" charset="-122"/>
                <a:ea typeface="华文新魏" pitchFamily="2" charset="-122"/>
              </a:rPr>
              <a:t>幕府统治</a:t>
            </a:r>
            <a:endParaRPr lang="en-US" altLang="zh-CN" sz="3200" u="sng" dirty="0" smtClean="0">
              <a:solidFill>
                <a:srgbClr val="800000"/>
              </a:solidFill>
              <a:latin typeface="华文新魏" pitchFamily="2" charset="-122"/>
              <a:ea typeface="华文新魏" pitchFamily="2" charset="-122"/>
            </a:endParaRPr>
          </a:p>
        </p:txBody>
      </p:sp>
      <p:sp>
        <p:nvSpPr>
          <p:cNvPr id="38" name="Rectangle 2">
            <a:hlinkClick r:id="rId17" action="ppaction://hlinksldjump"/>
          </p:cNvPr>
          <p:cNvSpPr>
            <a:spLocks noChangeArrowheads="1"/>
          </p:cNvSpPr>
          <p:nvPr/>
        </p:nvSpPr>
        <p:spPr bwMode="auto">
          <a:xfrm>
            <a:off x="5615324" y="1882549"/>
            <a:ext cx="2880917" cy="584775"/>
          </a:xfrm>
          <a:prstGeom prst="rect">
            <a:avLst/>
          </a:prstGeom>
          <a:noFill/>
          <a:ln w="9525">
            <a:noFill/>
            <a:miter lim="800000"/>
            <a:headEnd/>
            <a:tailEnd/>
          </a:ln>
        </p:spPr>
        <p:txBody>
          <a:bodyPr wrap="none">
            <a:spAutoFit/>
          </a:bodyPr>
          <a:lstStyle/>
          <a:p>
            <a:pPr algn="ctr"/>
            <a:r>
              <a:rPr lang="zh-CN" altLang="en-US" sz="3200" dirty="0" smtClean="0">
                <a:latin typeface="华文新魏" pitchFamily="2" charset="-122"/>
                <a:ea typeface="华文新魏" pitchFamily="2" charset="-122"/>
              </a:rPr>
              <a:t>（</a:t>
            </a:r>
            <a:r>
              <a:rPr lang="en-US" altLang="zh-CN" sz="3200" dirty="0" smtClean="0">
                <a:latin typeface="华文新魏" pitchFamily="2" charset="-122"/>
                <a:ea typeface="华文新魏" pitchFamily="2" charset="-122"/>
              </a:rPr>
              <a:t>3</a:t>
            </a:r>
            <a:r>
              <a:rPr lang="zh-CN" altLang="en-US" sz="3200" dirty="0" smtClean="0">
                <a:latin typeface="华文新魏" pitchFamily="2" charset="-122"/>
                <a:ea typeface="华文新魏" pitchFamily="2" charset="-122"/>
              </a:rPr>
              <a:t>）</a:t>
            </a:r>
            <a:r>
              <a:rPr lang="zh-CN" altLang="en-US" sz="3200" u="sng" dirty="0" smtClean="0">
                <a:latin typeface="华文新魏" pitchFamily="2" charset="-122"/>
                <a:ea typeface="华文新魏" pitchFamily="2" charset="-122"/>
              </a:rPr>
              <a:t>社会结构</a:t>
            </a:r>
            <a:endParaRPr lang="zh-CN" altLang="en-US" sz="3200" u="sng" dirty="0">
              <a:solidFill>
                <a:srgbClr val="800000"/>
              </a:solidFill>
              <a:latin typeface="华文新魏" pitchFamily="2" charset="-122"/>
              <a:ea typeface="华文新魏" pitchFamily="2" charset="-122"/>
            </a:endParaRPr>
          </a:p>
        </p:txBody>
      </p:sp>
      <p:sp>
        <p:nvSpPr>
          <p:cNvPr id="39" name="AutoShape 12"/>
          <p:cNvSpPr>
            <a:spLocks/>
          </p:cNvSpPr>
          <p:nvPr/>
        </p:nvSpPr>
        <p:spPr bwMode="auto">
          <a:xfrm>
            <a:off x="4258002" y="4886334"/>
            <a:ext cx="217151" cy="2071702"/>
          </a:xfrm>
          <a:prstGeom prst="leftBrace">
            <a:avLst>
              <a:gd name="adj1" fmla="val 182592"/>
              <a:gd name="adj2" fmla="val 47500"/>
            </a:avLst>
          </a:prstGeom>
          <a:noFill/>
          <a:ln w="38100">
            <a:solidFill>
              <a:schemeClr val="tx1">
                <a:lumMod val="95000"/>
                <a:lumOff val="5000"/>
              </a:schemeClr>
            </a:solidFill>
            <a:round/>
            <a:headEnd/>
            <a:tailEnd/>
          </a:ln>
          <a:effectLst/>
        </p:spPr>
        <p:txBody>
          <a:bodyPr wrap="none" anchor="ctr"/>
          <a:lstStyle/>
          <a:p>
            <a:pPr algn="ctr"/>
            <a:endParaRPr lang="zh-CN" altLang="zh-CN" sz="3200">
              <a:effectLst>
                <a:outerShdw blurRad="38100" dist="38100" dir="2700000" algn="tl">
                  <a:srgbClr val="C0C0C0"/>
                </a:outerShdw>
              </a:effectLst>
              <a:latin typeface="华文新魏" pitchFamily="2" charset="-122"/>
              <a:ea typeface="华文新魏" pitchFamily="2" charset="-122"/>
            </a:endParaRPr>
          </a:p>
        </p:txBody>
      </p:sp>
      <p:sp>
        <p:nvSpPr>
          <p:cNvPr id="40" name="Rectangle 2">
            <a:hlinkClick r:id="rId18" action="ppaction://hlinksldjump"/>
          </p:cNvPr>
          <p:cNvSpPr>
            <a:spLocks noChangeArrowheads="1"/>
          </p:cNvSpPr>
          <p:nvPr/>
        </p:nvSpPr>
        <p:spPr bwMode="auto">
          <a:xfrm>
            <a:off x="4331184" y="4668631"/>
            <a:ext cx="1989647" cy="584775"/>
          </a:xfrm>
          <a:prstGeom prst="rect">
            <a:avLst/>
          </a:prstGeom>
          <a:noFill/>
          <a:ln w="9525">
            <a:noFill/>
            <a:miter lim="800000"/>
            <a:headEnd/>
            <a:tailEnd/>
          </a:ln>
        </p:spPr>
        <p:txBody>
          <a:bodyPr wrap="none">
            <a:spAutoFit/>
          </a:bodyPr>
          <a:lstStyle/>
          <a:p>
            <a:pPr algn="ctr"/>
            <a:r>
              <a:rPr lang="zh-CN" altLang="en-US" sz="3200" dirty="0" smtClean="0">
                <a:latin typeface="华文新魏" pitchFamily="2" charset="-122"/>
                <a:ea typeface="华文新魏" pitchFamily="2" charset="-122"/>
              </a:rPr>
              <a:t>（</a:t>
            </a:r>
            <a:r>
              <a:rPr lang="en-US" altLang="zh-CN" sz="3200" dirty="0" smtClean="0">
                <a:latin typeface="华文新魏" pitchFamily="2" charset="-122"/>
                <a:ea typeface="华文新魏" pitchFamily="2" charset="-122"/>
              </a:rPr>
              <a:t>1</a:t>
            </a:r>
            <a:r>
              <a:rPr lang="zh-CN" altLang="en-US" sz="3200" dirty="0" smtClean="0">
                <a:latin typeface="华文新魏" pitchFamily="2" charset="-122"/>
                <a:ea typeface="华文新魏" pitchFamily="2" charset="-122"/>
              </a:rPr>
              <a:t>）背景</a:t>
            </a:r>
            <a:endParaRPr lang="zh-CN" altLang="en-US" sz="3200" u="sng" dirty="0">
              <a:solidFill>
                <a:srgbClr val="800000"/>
              </a:solidFill>
              <a:latin typeface="华文新魏" pitchFamily="2" charset="-122"/>
              <a:ea typeface="华文新魏" pitchFamily="2" charset="-122"/>
            </a:endParaRPr>
          </a:p>
        </p:txBody>
      </p:sp>
      <p:sp>
        <p:nvSpPr>
          <p:cNvPr id="41" name="Rectangle 2">
            <a:hlinkClick r:id="rId19" action="ppaction://hlinksldjump"/>
          </p:cNvPr>
          <p:cNvSpPr>
            <a:spLocks noChangeArrowheads="1"/>
          </p:cNvSpPr>
          <p:nvPr/>
        </p:nvSpPr>
        <p:spPr bwMode="auto">
          <a:xfrm>
            <a:off x="4260839" y="5525887"/>
            <a:ext cx="2060179" cy="584775"/>
          </a:xfrm>
          <a:prstGeom prst="rect">
            <a:avLst/>
          </a:prstGeom>
          <a:noFill/>
          <a:ln w="9525">
            <a:noFill/>
            <a:miter lim="800000"/>
            <a:headEnd/>
            <a:tailEnd/>
          </a:ln>
        </p:spPr>
        <p:txBody>
          <a:bodyPr wrap="none">
            <a:spAutoFit/>
          </a:bodyPr>
          <a:lstStyle/>
          <a:p>
            <a:pPr algn="ctr"/>
            <a:r>
              <a:rPr lang="zh-CN" altLang="en-US" sz="3200" dirty="0" smtClean="0">
                <a:latin typeface="华文新魏" pitchFamily="2" charset="-122"/>
                <a:ea typeface="华文新魏" pitchFamily="2" charset="-122"/>
              </a:rPr>
              <a:t>（</a:t>
            </a:r>
            <a:r>
              <a:rPr lang="en-US" altLang="zh-CN" sz="3200" dirty="0" smtClean="0">
                <a:latin typeface="华文新魏" pitchFamily="2" charset="-122"/>
                <a:ea typeface="华文新魏" pitchFamily="2" charset="-122"/>
              </a:rPr>
              <a:t>2</a:t>
            </a:r>
            <a:r>
              <a:rPr lang="zh-CN" altLang="en-US" sz="3200" dirty="0" smtClean="0">
                <a:latin typeface="华文新魏" pitchFamily="2" charset="-122"/>
                <a:ea typeface="华文新魏" pitchFamily="2" charset="-122"/>
              </a:rPr>
              <a:t>）</a:t>
            </a:r>
            <a:r>
              <a:rPr lang="zh-CN" altLang="en-US" sz="3200" u="sng" dirty="0" smtClean="0">
                <a:latin typeface="华文新魏" pitchFamily="2" charset="-122"/>
                <a:ea typeface="华文新魏" pitchFamily="2" charset="-122"/>
              </a:rPr>
              <a:t>开始</a:t>
            </a:r>
            <a:endParaRPr lang="zh-CN" altLang="en-US" sz="3200" u="sng" dirty="0">
              <a:solidFill>
                <a:srgbClr val="800000"/>
              </a:solidFill>
              <a:latin typeface="华文新魏" pitchFamily="2" charset="-122"/>
              <a:ea typeface="华文新魏" pitchFamily="2" charset="-122"/>
            </a:endParaRPr>
          </a:p>
        </p:txBody>
      </p:sp>
      <p:sp>
        <p:nvSpPr>
          <p:cNvPr id="42" name="Rectangle 2">
            <a:hlinkClick r:id="rId20" action="ppaction://hlinksldjump"/>
          </p:cNvPr>
          <p:cNvSpPr>
            <a:spLocks noChangeArrowheads="1"/>
          </p:cNvSpPr>
          <p:nvPr/>
        </p:nvSpPr>
        <p:spPr bwMode="auto">
          <a:xfrm>
            <a:off x="4252637" y="6025953"/>
            <a:ext cx="3291286" cy="584775"/>
          </a:xfrm>
          <a:prstGeom prst="rect">
            <a:avLst/>
          </a:prstGeom>
          <a:noFill/>
          <a:ln w="9525">
            <a:noFill/>
            <a:miter lim="800000"/>
            <a:headEnd/>
            <a:tailEnd/>
          </a:ln>
        </p:spPr>
        <p:txBody>
          <a:bodyPr wrap="none">
            <a:spAutoFit/>
          </a:bodyPr>
          <a:lstStyle/>
          <a:p>
            <a:pPr algn="ctr"/>
            <a:r>
              <a:rPr lang="zh-CN" altLang="en-US" sz="3200" dirty="0" smtClean="0">
                <a:latin typeface="华文新魏" pitchFamily="2" charset="-122"/>
                <a:ea typeface="华文新魏" pitchFamily="2" charset="-122"/>
              </a:rPr>
              <a:t>（</a:t>
            </a:r>
            <a:r>
              <a:rPr lang="en-US" altLang="zh-CN" sz="3200" dirty="0" smtClean="0">
                <a:latin typeface="华文新魏" pitchFamily="2" charset="-122"/>
                <a:ea typeface="华文新魏" pitchFamily="2" charset="-122"/>
              </a:rPr>
              <a:t>3</a:t>
            </a:r>
            <a:r>
              <a:rPr lang="zh-CN" altLang="en-US" sz="3200" dirty="0" smtClean="0">
                <a:latin typeface="华文新魏" pitchFamily="2" charset="-122"/>
                <a:ea typeface="华文新魏" pitchFamily="2" charset="-122"/>
              </a:rPr>
              <a:t>）</a:t>
            </a:r>
            <a:r>
              <a:rPr lang="zh-CN" altLang="en-US" sz="3200" u="sng" dirty="0" smtClean="0">
                <a:latin typeface="华文新魏" pitchFamily="2" charset="-122"/>
                <a:ea typeface="华文新魏" pitchFamily="2" charset="-122"/>
              </a:rPr>
              <a:t>幕府的地位</a:t>
            </a:r>
            <a:endParaRPr lang="zh-CN" altLang="en-US" sz="3200" u="sng" dirty="0">
              <a:solidFill>
                <a:srgbClr val="800000"/>
              </a:solidFill>
              <a:latin typeface="华文新魏" pitchFamily="2" charset="-122"/>
              <a:ea typeface="华文新魏" pitchFamily="2" charset="-122"/>
            </a:endParaRPr>
          </a:p>
        </p:txBody>
      </p:sp>
      <p:sp>
        <p:nvSpPr>
          <p:cNvPr id="43" name="Rectangle 2">
            <a:hlinkClick r:id="rId21" action="ppaction://hlinksldjump"/>
          </p:cNvPr>
          <p:cNvSpPr>
            <a:spLocks noChangeArrowheads="1"/>
          </p:cNvSpPr>
          <p:nvPr/>
        </p:nvSpPr>
        <p:spPr bwMode="auto">
          <a:xfrm>
            <a:off x="4252637" y="6526019"/>
            <a:ext cx="3291286" cy="584775"/>
          </a:xfrm>
          <a:prstGeom prst="rect">
            <a:avLst/>
          </a:prstGeom>
          <a:noFill/>
          <a:ln w="9525">
            <a:noFill/>
            <a:miter lim="800000"/>
            <a:headEnd/>
            <a:tailEnd/>
          </a:ln>
        </p:spPr>
        <p:txBody>
          <a:bodyPr wrap="none">
            <a:spAutoFit/>
          </a:bodyPr>
          <a:lstStyle/>
          <a:p>
            <a:pPr algn="ctr"/>
            <a:r>
              <a:rPr lang="zh-CN" altLang="en-US" sz="3200" dirty="0" smtClean="0">
                <a:latin typeface="华文新魏" pitchFamily="2" charset="-122"/>
                <a:ea typeface="华文新魏" pitchFamily="2" charset="-122"/>
              </a:rPr>
              <a:t>（</a:t>
            </a:r>
            <a:r>
              <a:rPr lang="en-US" altLang="zh-CN" sz="3200" dirty="0" smtClean="0">
                <a:latin typeface="华文新魏" pitchFamily="2" charset="-122"/>
                <a:ea typeface="华文新魏" pitchFamily="2" charset="-122"/>
              </a:rPr>
              <a:t>4</a:t>
            </a:r>
            <a:r>
              <a:rPr lang="zh-CN" altLang="en-US" sz="3200" dirty="0" smtClean="0">
                <a:latin typeface="华文新魏" pitchFamily="2" charset="-122"/>
                <a:ea typeface="华文新魏" pitchFamily="2" charset="-122"/>
              </a:rPr>
              <a:t>）</a:t>
            </a:r>
            <a:r>
              <a:rPr lang="zh-CN" altLang="en-US" sz="3200" u="sng" dirty="0" smtClean="0">
                <a:latin typeface="华文新魏" pitchFamily="2" charset="-122"/>
                <a:ea typeface="华文新魏" pitchFamily="2" charset="-122"/>
              </a:rPr>
              <a:t>武士道形成</a:t>
            </a:r>
            <a:endParaRPr lang="zh-CN" altLang="en-US" sz="3200" u="sng" dirty="0">
              <a:solidFill>
                <a:srgbClr val="800000"/>
              </a:solidFill>
              <a:latin typeface="华文新魏" pitchFamily="2" charset="-122"/>
              <a:ea typeface="华文新魏" pitchFamily="2" charset="-122"/>
            </a:endParaRPr>
          </a:p>
        </p:txBody>
      </p:sp>
      <p:sp>
        <p:nvSpPr>
          <p:cNvPr id="46" name="AutoShape 12"/>
          <p:cNvSpPr>
            <a:spLocks/>
          </p:cNvSpPr>
          <p:nvPr/>
        </p:nvSpPr>
        <p:spPr bwMode="auto">
          <a:xfrm>
            <a:off x="6496437" y="4426176"/>
            <a:ext cx="193294" cy="1174538"/>
          </a:xfrm>
          <a:prstGeom prst="leftBrace">
            <a:avLst>
              <a:gd name="adj1" fmla="val 182592"/>
              <a:gd name="adj2" fmla="val 47500"/>
            </a:avLst>
          </a:prstGeom>
          <a:noFill/>
          <a:ln w="38100">
            <a:solidFill>
              <a:schemeClr val="tx1">
                <a:lumMod val="95000"/>
                <a:lumOff val="5000"/>
              </a:schemeClr>
            </a:solidFill>
            <a:round/>
            <a:headEnd/>
            <a:tailEnd/>
          </a:ln>
          <a:effectLst/>
        </p:spPr>
        <p:txBody>
          <a:bodyPr wrap="none" anchor="ctr"/>
          <a:lstStyle/>
          <a:p>
            <a:pPr algn="ctr"/>
            <a:endParaRPr lang="zh-CN" altLang="zh-CN" sz="3200">
              <a:effectLst>
                <a:outerShdw blurRad="38100" dist="38100" dir="2700000" algn="tl">
                  <a:srgbClr val="C0C0C0"/>
                </a:outerShdw>
              </a:effectLst>
              <a:latin typeface="华文新魏" pitchFamily="2" charset="-122"/>
              <a:ea typeface="华文新魏" pitchFamily="2" charset="-122"/>
            </a:endParaRPr>
          </a:p>
        </p:txBody>
      </p:sp>
      <p:sp>
        <p:nvSpPr>
          <p:cNvPr id="50" name="Rectangle 2">
            <a:hlinkClick r:id="rId22" action="ppaction://hlinksldjump"/>
          </p:cNvPr>
          <p:cNvSpPr>
            <a:spLocks noChangeArrowheads="1"/>
          </p:cNvSpPr>
          <p:nvPr/>
        </p:nvSpPr>
        <p:spPr bwMode="auto">
          <a:xfrm>
            <a:off x="6689731" y="4155923"/>
            <a:ext cx="2236510" cy="584775"/>
          </a:xfrm>
          <a:prstGeom prst="rect">
            <a:avLst/>
          </a:prstGeom>
          <a:noFill/>
          <a:ln w="9525">
            <a:noFill/>
            <a:miter lim="800000"/>
            <a:headEnd/>
            <a:tailEnd/>
          </a:ln>
        </p:spPr>
        <p:txBody>
          <a:bodyPr wrap="none">
            <a:spAutoFit/>
          </a:bodyPr>
          <a:lstStyle/>
          <a:p>
            <a:pPr algn="ctr"/>
            <a:r>
              <a:rPr lang="zh-CN" altLang="en-US" sz="3200" dirty="0" smtClean="0">
                <a:latin typeface="华文新魏" pitchFamily="2" charset="-122"/>
                <a:ea typeface="华文新魏" pitchFamily="2" charset="-122"/>
              </a:rPr>
              <a:t>①</a:t>
            </a:r>
            <a:r>
              <a:rPr lang="zh-CN" altLang="en-US" sz="3200" u="sng" dirty="0" smtClean="0">
                <a:latin typeface="华文新魏" pitchFamily="2" charset="-122"/>
                <a:ea typeface="华文新魏" pitchFamily="2" charset="-122"/>
              </a:rPr>
              <a:t>庄园形成</a:t>
            </a:r>
            <a:endParaRPr lang="zh-CN" altLang="en-US" sz="3200" u="sng" dirty="0">
              <a:solidFill>
                <a:srgbClr val="800000"/>
              </a:solidFill>
              <a:latin typeface="华文新魏" pitchFamily="2" charset="-122"/>
              <a:ea typeface="华文新魏" pitchFamily="2" charset="-122"/>
            </a:endParaRPr>
          </a:p>
        </p:txBody>
      </p:sp>
      <p:sp>
        <p:nvSpPr>
          <p:cNvPr id="51" name="Rectangle 2">
            <a:hlinkClick r:id="rId23" action="ppaction://hlinksldjump"/>
          </p:cNvPr>
          <p:cNvSpPr>
            <a:spLocks noChangeArrowheads="1"/>
          </p:cNvSpPr>
          <p:nvPr/>
        </p:nvSpPr>
        <p:spPr bwMode="auto">
          <a:xfrm>
            <a:off x="6689731" y="4679141"/>
            <a:ext cx="2236510" cy="584775"/>
          </a:xfrm>
          <a:prstGeom prst="rect">
            <a:avLst/>
          </a:prstGeom>
          <a:noFill/>
          <a:ln w="9525">
            <a:noFill/>
            <a:miter lim="800000"/>
            <a:headEnd/>
            <a:tailEnd/>
          </a:ln>
        </p:spPr>
        <p:txBody>
          <a:bodyPr wrap="none">
            <a:spAutoFit/>
          </a:bodyPr>
          <a:lstStyle/>
          <a:p>
            <a:pPr algn="ctr"/>
            <a:r>
              <a:rPr lang="zh-CN" altLang="en-US" sz="3200" dirty="0" smtClean="0">
                <a:latin typeface="华文新魏" pitchFamily="2" charset="-122"/>
                <a:ea typeface="华文新魏" pitchFamily="2" charset="-122"/>
              </a:rPr>
              <a:t>②</a:t>
            </a:r>
            <a:r>
              <a:rPr lang="zh-CN" altLang="en-US" sz="3200" u="sng" dirty="0" smtClean="0">
                <a:latin typeface="华文新魏" pitchFamily="2" charset="-122"/>
                <a:ea typeface="华文新魏" pitchFamily="2" charset="-122"/>
              </a:rPr>
              <a:t>武士出现</a:t>
            </a:r>
            <a:endParaRPr lang="zh-CN" altLang="en-US" sz="3200" u="sng" dirty="0">
              <a:solidFill>
                <a:srgbClr val="800000"/>
              </a:solidFill>
              <a:latin typeface="华文新魏" pitchFamily="2" charset="-122"/>
              <a:ea typeface="华文新魏" pitchFamily="2" charset="-122"/>
            </a:endParaRPr>
          </a:p>
        </p:txBody>
      </p:sp>
      <p:sp>
        <p:nvSpPr>
          <p:cNvPr id="52" name="Rectangle 2">
            <a:hlinkClick r:id="rId18" action="ppaction://hlinksldjump"/>
          </p:cNvPr>
          <p:cNvSpPr>
            <a:spLocks noChangeArrowheads="1"/>
          </p:cNvSpPr>
          <p:nvPr/>
        </p:nvSpPr>
        <p:spPr bwMode="auto">
          <a:xfrm>
            <a:off x="6689731" y="5240135"/>
            <a:ext cx="3057247" cy="584775"/>
          </a:xfrm>
          <a:prstGeom prst="rect">
            <a:avLst/>
          </a:prstGeom>
          <a:noFill/>
          <a:ln w="9525">
            <a:noFill/>
            <a:miter lim="800000"/>
            <a:headEnd/>
            <a:tailEnd/>
          </a:ln>
        </p:spPr>
        <p:txBody>
          <a:bodyPr wrap="none">
            <a:spAutoFit/>
          </a:bodyPr>
          <a:lstStyle/>
          <a:p>
            <a:pPr algn="ctr"/>
            <a:r>
              <a:rPr lang="zh-CN" altLang="en-US" sz="3200" dirty="0" smtClean="0">
                <a:latin typeface="华文新魏" pitchFamily="2" charset="-122"/>
                <a:ea typeface="华文新魏" pitchFamily="2" charset="-122"/>
              </a:rPr>
              <a:t>③</a:t>
            </a:r>
            <a:r>
              <a:rPr lang="zh-CN" altLang="en-US" sz="3200" u="sng" dirty="0" smtClean="0">
                <a:latin typeface="华文新魏" pitchFamily="2" charset="-122"/>
                <a:ea typeface="华文新魏" pitchFamily="2" charset="-122"/>
              </a:rPr>
              <a:t>武士集团形成</a:t>
            </a:r>
            <a:endParaRPr lang="zh-CN" altLang="en-US" sz="3200" u="sng" dirty="0">
              <a:solidFill>
                <a:srgbClr val="800000"/>
              </a:solidFill>
              <a:latin typeface="华文新魏" pitchFamily="2" charset="-122"/>
              <a:ea typeface="华文新魏" pitchFamily="2" charset="-122"/>
            </a:endParaRPr>
          </a:p>
        </p:txBody>
      </p:sp>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dissolve">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left)">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dissolve">
                                      <p:cBhvr>
                                        <p:cTn id="17" dur="500"/>
                                        <p:tgtEl>
                                          <p:spTgt spid="4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left)">
                                      <p:cBhvr>
                                        <p:cTn id="22" dur="500"/>
                                        <p:tgtEl>
                                          <p:spTgt spid="67"/>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dissolve">
                                      <p:cBhvr>
                                        <p:cTn id="27" dur="500"/>
                                        <p:tgtEl>
                                          <p:spTgt spid="71"/>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dissolve">
                                      <p:cBhvr>
                                        <p:cTn id="32" dur="500"/>
                                        <p:tgtEl>
                                          <p:spTgt spid="72"/>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dissolve">
                                      <p:cBhvr>
                                        <p:cTn id="37" dur="500"/>
                                        <p:tgtEl>
                                          <p:spTgt spid="38"/>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dissolve">
                                      <p:cBhvr>
                                        <p:cTn id="42" dur="500"/>
                                        <p:tgtEl>
                                          <p:spTgt spid="7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wipe(left)">
                                      <p:cBhvr>
                                        <p:cTn id="47" dur="500"/>
                                        <p:tgtEl>
                                          <p:spTgt spid="75"/>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dissolve">
                                      <p:cBhvr>
                                        <p:cTn id="52" dur="500"/>
                                        <p:tgtEl>
                                          <p:spTgt spid="76"/>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dissolve">
                                      <p:cBhvr>
                                        <p:cTn id="57" dur="500"/>
                                        <p:tgtEl>
                                          <p:spTgt spid="77"/>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80"/>
                                        </p:tgtEl>
                                        <p:attrNameLst>
                                          <p:attrName>style.visibility</p:attrName>
                                        </p:attrNameLst>
                                      </p:cBhvr>
                                      <p:to>
                                        <p:strVal val="visible"/>
                                      </p:to>
                                    </p:set>
                                    <p:animEffect transition="in" filter="dissolve">
                                      <p:cBhvr>
                                        <p:cTn id="62" dur="500"/>
                                        <p:tgtEl>
                                          <p:spTgt spid="80"/>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84"/>
                                        </p:tgtEl>
                                        <p:attrNameLst>
                                          <p:attrName>style.visibility</p:attrName>
                                        </p:attrNameLst>
                                      </p:cBhvr>
                                      <p:to>
                                        <p:strVal val="visible"/>
                                      </p:to>
                                    </p:set>
                                    <p:animEffect transition="in" filter="dissolve">
                                      <p:cBhvr>
                                        <p:cTn id="67" dur="500"/>
                                        <p:tgtEl>
                                          <p:spTgt spid="84"/>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85"/>
                                        </p:tgtEl>
                                        <p:attrNameLst>
                                          <p:attrName>style.visibility</p:attrName>
                                        </p:attrNameLst>
                                      </p:cBhvr>
                                      <p:to>
                                        <p:strVal val="visible"/>
                                      </p:to>
                                    </p:set>
                                    <p:animEffect transition="in" filter="dissolve">
                                      <p:cBhvr>
                                        <p:cTn id="72" dur="500"/>
                                        <p:tgtEl>
                                          <p:spTgt spid="8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grpId="0" nodeType="click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dissolve">
                                      <p:cBhvr>
                                        <p:cTn id="82" dur="500"/>
                                        <p:tgtEl>
                                          <p:spTgt spid="4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wipe(left)">
                                      <p:cBhvr>
                                        <p:cTn id="87" dur="500"/>
                                        <p:tgtEl>
                                          <p:spTgt spid="46"/>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ntr" presetSubtype="0" fill="hold" grpId="0" nodeType="clickEffect">
                                  <p:stCondLst>
                                    <p:cond delay="0"/>
                                  </p:stCondLst>
                                  <p:childTnLst>
                                    <p:set>
                                      <p:cBhvr>
                                        <p:cTn id="91" dur="1" fill="hold">
                                          <p:stCondLst>
                                            <p:cond delay="0"/>
                                          </p:stCondLst>
                                        </p:cTn>
                                        <p:tgtEl>
                                          <p:spTgt spid="50"/>
                                        </p:tgtEl>
                                        <p:attrNameLst>
                                          <p:attrName>style.visibility</p:attrName>
                                        </p:attrNameLst>
                                      </p:cBhvr>
                                      <p:to>
                                        <p:strVal val="visible"/>
                                      </p:to>
                                    </p:set>
                                    <p:animEffect transition="in" filter="dissolve">
                                      <p:cBhvr>
                                        <p:cTn id="92" dur="500"/>
                                        <p:tgtEl>
                                          <p:spTgt spid="50"/>
                                        </p:tgtEl>
                                      </p:cBhvr>
                                    </p:animEffect>
                                  </p:childTnLst>
                                </p:cTn>
                              </p:par>
                            </p:childTnLst>
                          </p:cTn>
                        </p:par>
                      </p:childTnLst>
                    </p:cTn>
                  </p:par>
                  <p:par>
                    <p:cTn id="93" fill="hold">
                      <p:stCondLst>
                        <p:cond delay="indefinite"/>
                      </p:stCondLst>
                      <p:childTnLst>
                        <p:par>
                          <p:cTn id="94" fill="hold">
                            <p:stCondLst>
                              <p:cond delay="0"/>
                            </p:stCondLst>
                            <p:childTnLst>
                              <p:par>
                                <p:cTn id="95" presetID="9" presetClass="entr" presetSubtype="0" fill="hold" grpId="0" nodeType="click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dissolve">
                                      <p:cBhvr>
                                        <p:cTn id="97" dur="500"/>
                                        <p:tgtEl>
                                          <p:spTgt spid="51"/>
                                        </p:tgtEl>
                                      </p:cBhvr>
                                    </p:animEffect>
                                  </p:childTnLst>
                                </p:cTn>
                              </p:par>
                            </p:childTnLst>
                          </p:cTn>
                        </p:par>
                      </p:childTnLst>
                    </p:cTn>
                  </p:par>
                  <p:par>
                    <p:cTn id="98" fill="hold">
                      <p:stCondLst>
                        <p:cond delay="indefinite"/>
                      </p:stCondLst>
                      <p:childTnLst>
                        <p:par>
                          <p:cTn id="99" fill="hold">
                            <p:stCondLst>
                              <p:cond delay="0"/>
                            </p:stCondLst>
                            <p:childTnLst>
                              <p:par>
                                <p:cTn id="100" presetID="9" presetClass="entr" presetSubtype="0" fill="hold" grpId="0" nodeType="clickEffect">
                                  <p:stCondLst>
                                    <p:cond delay="0"/>
                                  </p:stCondLst>
                                  <p:childTnLst>
                                    <p:set>
                                      <p:cBhvr>
                                        <p:cTn id="101" dur="1" fill="hold">
                                          <p:stCondLst>
                                            <p:cond delay="0"/>
                                          </p:stCondLst>
                                        </p:cTn>
                                        <p:tgtEl>
                                          <p:spTgt spid="52"/>
                                        </p:tgtEl>
                                        <p:attrNameLst>
                                          <p:attrName>style.visibility</p:attrName>
                                        </p:attrNameLst>
                                      </p:cBhvr>
                                      <p:to>
                                        <p:strVal val="visible"/>
                                      </p:to>
                                    </p:set>
                                    <p:animEffect transition="in" filter="dissolve">
                                      <p:cBhvr>
                                        <p:cTn id="102" dur="500"/>
                                        <p:tgtEl>
                                          <p:spTgt spid="52"/>
                                        </p:tgtEl>
                                      </p:cBhvr>
                                    </p:animEffect>
                                  </p:childTnLst>
                                </p:cTn>
                              </p:par>
                            </p:childTnLst>
                          </p:cTn>
                        </p:par>
                      </p:childTnLst>
                    </p:cTn>
                  </p:par>
                  <p:par>
                    <p:cTn id="103" fill="hold">
                      <p:stCondLst>
                        <p:cond delay="indefinite"/>
                      </p:stCondLst>
                      <p:childTnLst>
                        <p:par>
                          <p:cTn id="104" fill="hold">
                            <p:stCondLst>
                              <p:cond delay="0"/>
                            </p:stCondLst>
                            <p:childTnLst>
                              <p:par>
                                <p:cTn id="105" presetID="9" presetClass="entr" presetSubtype="0" fill="hold" grpId="0" nodeType="click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dissolve">
                                      <p:cBhvr>
                                        <p:cTn id="107" dur="500"/>
                                        <p:tgtEl>
                                          <p:spTgt spid="41"/>
                                        </p:tgtEl>
                                      </p:cBhvr>
                                    </p:animEffect>
                                  </p:childTnLst>
                                </p:cTn>
                              </p:par>
                            </p:childTnLst>
                          </p:cTn>
                        </p:par>
                      </p:childTnLst>
                    </p:cTn>
                  </p:par>
                  <p:par>
                    <p:cTn id="108" fill="hold">
                      <p:stCondLst>
                        <p:cond delay="indefinite"/>
                      </p:stCondLst>
                      <p:childTnLst>
                        <p:par>
                          <p:cTn id="109" fill="hold">
                            <p:stCondLst>
                              <p:cond delay="0"/>
                            </p:stCondLst>
                            <p:childTnLst>
                              <p:par>
                                <p:cTn id="110" presetID="9" presetClass="entr" presetSubtype="0" fill="hold" grpId="0" nodeType="clickEffect">
                                  <p:stCondLst>
                                    <p:cond delay="0"/>
                                  </p:stCondLst>
                                  <p:childTnLst>
                                    <p:set>
                                      <p:cBhvr>
                                        <p:cTn id="111" dur="1" fill="hold">
                                          <p:stCondLst>
                                            <p:cond delay="0"/>
                                          </p:stCondLst>
                                        </p:cTn>
                                        <p:tgtEl>
                                          <p:spTgt spid="42"/>
                                        </p:tgtEl>
                                        <p:attrNameLst>
                                          <p:attrName>style.visibility</p:attrName>
                                        </p:attrNameLst>
                                      </p:cBhvr>
                                      <p:to>
                                        <p:strVal val="visible"/>
                                      </p:to>
                                    </p:set>
                                    <p:animEffect transition="in" filter="dissolve">
                                      <p:cBhvr>
                                        <p:cTn id="112" dur="500"/>
                                        <p:tgtEl>
                                          <p:spTgt spid="42"/>
                                        </p:tgtEl>
                                      </p:cBhvr>
                                    </p:animEffect>
                                  </p:childTnLst>
                                </p:cTn>
                              </p:par>
                            </p:childTnLst>
                          </p:cTn>
                        </p:par>
                      </p:childTnLst>
                    </p:cTn>
                  </p:par>
                  <p:par>
                    <p:cTn id="113" fill="hold">
                      <p:stCondLst>
                        <p:cond delay="indefinite"/>
                      </p:stCondLst>
                      <p:childTnLst>
                        <p:par>
                          <p:cTn id="114" fill="hold">
                            <p:stCondLst>
                              <p:cond delay="0"/>
                            </p:stCondLst>
                            <p:childTnLst>
                              <p:par>
                                <p:cTn id="115" presetID="9" presetClass="entr" presetSubtype="0" fill="hold" grpId="0" nodeType="clickEffect">
                                  <p:stCondLst>
                                    <p:cond delay="0"/>
                                  </p:stCondLst>
                                  <p:childTnLst>
                                    <p:set>
                                      <p:cBhvr>
                                        <p:cTn id="116" dur="1" fill="hold">
                                          <p:stCondLst>
                                            <p:cond delay="0"/>
                                          </p:stCondLst>
                                        </p:cTn>
                                        <p:tgtEl>
                                          <p:spTgt spid="43"/>
                                        </p:tgtEl>
                                        <p:attrNameLst>
                                          <p:attrName>style.visibility</p:attrName>
                                        </p:attrNameLst>
                                      </p:cBhvr>
                                      <p:to>
                                        <p:strVal val="visible"/>
                                      </p:to>
                                    </p:set>
                                    <p:animEffect transition="in" filter="dissolve">
                                      <p:cBhvr>
                                        <p:cTn id="11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9" grpId="0"/>
      <p:bldP spid="67" grpId="0" animBg="1"/>
      <p:bldP spid="71" grpId="0"/>
      <p:bldP spid="72" grpId="0"/>
      <p:bldP spid="73" grpId="0"/>
      <p:bldP spid="75" grpId="0" animBg="1"/>
      <p:bldP spid="76" grpId="0"/>
      <p:bldP spid="77" grpId="0"/>
      <p:bldP spid="80" grpId="0"/>
      <p:bldP spid="84" grpId="0"/>
      <p:bldP spid="85" grpId="0"/>
      <p:bldP spid="38" grpId="0"/>
      <p:bldP spid="39" grpId="0" animBg="1"/>
      <p:bldP spid="40" grpId="0"/>
      <p:bldP spid="41" grpId="0"/>
      <p:bldP spid="42" grpId="0"/>
      <p:bldP spid="43" grpId="0"/>
      <p:bldP spid="46" grpId="0" animBg="1"/>
      <p:bldP spid="50" grpId="0"/>
      <p:bldP spid="51" grpId="0"/>
      <p:bldP spid="5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3" cstate="print">
            <a:extLst>
              <a:ext uri="{28A0092B-C50C-407E-A947-70E740481C1C}">
                <a14:useLocalDpi xmlns:a14="http://schemas.microsoft.com/office/drawing/2010/main" xmlns="" val="0"/>
              </a:ext>
            </a:extLst>
          </a:blip>
          <a:srcRect l="2243" t="2241" r="1691" b="1558"/>
          <a:stretch/>
        </p:blipFill>
        <p:spPr>
          <a:xfrm>
            <a:off x="-1" y="0"/>
            <a:ext cx="11522075" cy="7200900"/>
          </a:xfrm>
          <a:prstGeom prst="rect">
            <a:avLst/>
          </a:prstGeom>
        </p:spPr>
      </p:pic>
      <p:pic>
        <p:nvPicPr>
          <p:cNvPr id="33" name="图片 32" descr="QQ截图20180117155013.png"/>
          <p:cNvPicPr>
            <a:picLocks noChangeAspect="1"/>
          </p:cNvPicPr>
          <p:nvPr/>
        </p:nvPicPr>
        <p:blipFill>
          <a:blip r:embed="rId4" cstate="print">
            <a:clrChange>
              <a:clrFrom>
                <a:srgbClr val="FFFFFF"/>
              </a:clrFrom>
              <a:clrTo>
                <a:srgbClr val="FFFFFF">
                  <a:alpha val="0"/>
                </a:srgbClr>
              </a:clrTo>
            </a:clrChange>
          </a:blip>
          <a:stretch>
            <a:fillRect/>
          </a:stretch>
        </p:blipFill>
        <p:spPr>
          <a:xfrm>
            <a:off x="0" y="0"/>
            <a:ext cx="4382483" cy="7200900"/>
          </a:xfrm>
          <a:prstGeom prst="rect">
            <a:avLst/>
          </a:prstGeom>
        </p:spPr>
      </p:pic>
      <p:sp>
        <p:nvSpPr>
          <p:cNvPr id="34" name="圆角矩形 33"/>
          <p:cNvSpPr/>
          <p:nvPr/>
        </p:nvSpPr>
        <p:spPr>
          <a:xfrm>
            <a:off x="546063" y="528616"/>
            <a:ext cx="10429948" cy="6243656"/>
          </a:xfrm>
          <a:prstGeom prst="roundRect">
            <a:avLst>
              <a:gd name="adj" fmla="val 50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sp>
        <p:nvSpPr>
          <p:cNvPr id="25" name="Text Box 15"/>
          <p:cNvSpPr txBox="1">
            <a:spLocks noChangeArrowheads="1"/>
          </p:cNvSpPr>
          <p:nvPr/>
        </p:nvSpPr>
        <p:spPr bwMode="auto">
          <a:xfrm>
            <a:off x="1046129" y="2671756"/>
            <a:ext cx="4929222" cy="646331"/>
          </a:xfrm>
          <a:prstGeom prst="rect">
            <a:avLst/>
          </a:prstGeom>
          <a:noFill/>
          <a:ln w="25400">
            <a:solidFill>
              <a:schemeClr val="bg1"/>
            </a:solidFill>
            <a:prstDash val="dash"/>
            <a:miter lim="800000"/>
            <a:headEnd/>
            <a:tailEnd/>
          </a:ln>
          <a:effectLst/>
        </p:spPr>
        <p:txBody>
          <a:bodyPr wrap="square">
            <a:spAutoFit/>
          </a:bodyPr>
          <a:lstStyle/>
          <a:p>
            <a:r>
              <a:rPr kumimoji="1" lang="zh-CN" altLang="en-US" sz="3600" dirty="0" smtClean="0">
                <a:latin typeface="华文新魏" pitchFamily="2" charset="-122"/>
                <a:ea typeface="华文新魏" pitchFamily="2" charset="-122"/>
              </a:rPr>
              <a:t>改革</a:t>
            </a:r>
            <a:r>
              <a:rPr kumimoji="1" lang="zh-CN" altLang="en-US" sz="3600" dirty="0">
                <a:latin typeface="华文新魏" pitchFamily="2" charset="-122"/>
                <a:ea typeface="华文新魏" pitchFamily="2" charset="-122"/>
              </a:rPr>
              <a:t>是国家发展</a:t>
            </a:r>
            <a:r>
              <a:rPr kumimoji="1" lang="zh-CN" altLang="en-US" sz="3600" dirty="0" smtClean="0">
                <a:latin typeface="华文新魏" pitchFamily="2" charset="-122"/>
                <a:ea typeface="华文新魏" pitchFamily="2" charset="-122"/>
              </a:rPr>
              <a:t>的动力。</a:t>
            </a:r>
            <a:endParaRPr kumimoji="1" lang="en-US" altLang="zh-CN" sz="3600" dirty="0" smtClean="0">
              <a:latin typeface="华文新魏" pitchFamily="2" charset="-122"/>
              <a:ea typeface="华文新魏" pitchFamily="2" charset="-122"/>
            </a:endParaRPr>
          </a:p>
        </p:txBody>
      </p:sp>
      <p:pic>
        <p:nvPicPr>
          <p:cNvPr id="28" name="图片 27" descr="39a827e885642c04f339bfd30f44f50e.jpg"/>
          <p:cNvPicPr>
            <a:picLocks noChangeAspect="1"/>
          </p:cNvPicPr>
          <p:nvPr/>
        </p:nvPicPr>
        <p:blipFill>
          <a:blip r:embed="rId5" cstate="print">
            <a:clrChange>
              <a:clrFrom>
                <a:srgbClr val="ECF0F3"/>
              </a:clrFrom>
              <a:clrTo>
                <a:srgbClr val="ECF0F3">
                  <a:alpha val="0"/>
                </a:srgbClr>
              </a:clrTo>
            </a:clrChange>
          </a:blip>
          <a:stretch>
            <a:fillRect/>
          </a:stretch>
        </p:blipFill>
        <p:spPr>
          <a:xfrm>
            <a:off x="6189665" y="3100384"/>
            <a:ext cx="4716535" cy="2923472"/>
          </a:xfrm>
          <a:prstGeom prst="ellipse">
            <a:avLst/>
          </a:prstGeom>
        </p:spPr>
      </p:pic>
      <p:sp>
        <p:nvSpPr>
          <p:cNvPr id="29" name="矩形 28"/>
          <p:cNvSpPr/>
          <p:nvPr/>
        </p:nvSpPr>
        <p:spPr>
          <a:xfrm>
            <a:off x="1046129" y="4971889"/>
            <a:ext cx="4857784" cy="1200329"/>
          </a:xfrm>
          <a:prstGeom prst="rect">
            <a:avLst/>
          </a:prstGeom>
        </p:spPr>
        <p:txBody>
          <a:bodyPr wrap="square">
            <a:spAutoFit/>
          </a:bodyPr>
          <a:lstStyle/>
          <a:p>
            <a:pPr lvl="0"/>
            <a:r>
              <a:rPr kumimoji="1" lang="zh-CN" altLang="en-US" sz="3600" dirty="0" smtClean="0">
                <a:solidFill>
                  <a:prstClr val="black"/>
                </a:solidFill>
                <a:latin typeface="华文新魏" pitchFamily="2" charset="-122"/>
                <a:ea typeface="华文新魏" pitchFamily="2" charset="-122"/>
              </a:rPr>
              <a:t>要正视自身的不足，积极改革求新，与时俱进。</a:t>
            </a:r>
            <a:endParaRPr kumimoji="1" lang="zh-CN" altLang="en-US" sz="3600" dirty="0">
              <a:solidFill>
                <a:prstClr val="black"/>
              </a:solidFill>
              <a:latin typeface="华文新魏" pitchFamily="2" charset="-122"/>
              <a:ea typeface="华文新魏" pitchFamily="2" charset="-122"/>
            </a:endParaRPr>
          </a:p>
        </p:txBody>
      </p:sp>
      <p:sp>
        <p:nvSpPr>
          <p:cNvPr id="30" name="矩形 29"/>
          <p:cNvSpPr/>
          <p:nvPr/>
        </p:nvSpPr>
        <p:spPr>
          <a:xfrm>
            <a:off x="974691" y="3543129"/>
            <a:ext cx="4841871" cy="1200329"/>
          </a:xfrm>
          <a:prstGeom prst="rect">
            <a:avLst/>
          </a:prstGeom>
        </p:spPr>
        <p:txBody>
          <a:bodyPr wrap="square">
            <a:spAutoFit/>
          </a:bodyPr>
          <a:lstStyle/>
          <a:p>
            <a:r>
              <a:rPr kumimoji="1" lang="zh-CN" altLang="en-US" sz="3600" dirty="0" smtClean="0">
                <a:solidFill>
                  <a:prstClr val="black"/>
                </a:solidFill>
                <a:latin typeface="华文新魏" pitchFamily="2" charset="-122"/>
                <a:ea typeface="华文新魏" pitchFamily="2" charset="-122"/>
              </a:rPr>
              <a:t>一个国家或民族应该善于学习他国的长处。</a:t>
            </a:r>
            <a:endParaRPr lang="zh-CN" altLang="en-US" dirty="0"/>
          </a:p>
        </p:txBody>
      </p:sp>
      <p:pic>
        <p:nvPicPr>
          <p:cNvPr id="35" name="图片 3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74692" y="939738"/>
            <a:ext cx="1071570" cy="1150180"/>
          </a:xfrm>
          <a:prstGeom prst="rect">
            <a:avLst/>
          </a:prstGeom>
        </p:spPr>
      </p:pic>
      <p:sp>
        <p:nvSpPr>
          <p:cNvPr id="36" name="TextBox 35"/>
          <p:cNvSpPr txBox="1"/>
          <p:nvPr/>
        </p:nvSpPr>
        <p:spPr>
          <a:xfrm>
            <a:off x="1189005" y="1293539"/>
            <a:ext cx="646331" cy="646331"/>
          </a:xfrm>
          <a:prstGeom prst="rect">
            <a:avLst/>
          </a:prstGeom>
          <a:noFill/>
        </p:spPr>
        <p:txBody>
          <a:bodyPr wrap="none" rtlCol="0">
            <a:spAutoFit/>
          </a:bodyPr>
          <a:lstStyle/>
          <a:p>
            <a:r>
              <a:rPr lang="zh-CN" altLang="en-US" sz="3600" dirty="0" smtClean="0">
                <a:latin typeface="华文隶书" pitchFamily="2" charset="-122"/>
                <a:ea typeface="华文隶书" pitchFamily="2" charset="-122"/>
              </a:rPr>
              <a:t>大</a:t>
            </a:r>
            <a:endParaRPr lang="zh-CN" altLang="en-US" sz="3600" dirty="0">
              <a:latin typeface="华文隶书" pitchFamily="2" charset="-122"/>
              <a:ea typeface="华文隶书" pitchFamily="2" charset="-122"/>
            </a:endParaRPr>
          </a:p>
        </p:txBody>
      </p:sp>
      <p:pic>
        <p:nvPicPr>
          <p:cNvPr id="37" name="图片 3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189137" y="939738"/>
            <a:ext cx="1071570" cy="1150180"/>
          </a:xfrm>
          <a:prstGeom prst="rect">
            <a:avLst/>
          </a:prstGeom>
        </p:spPr>
      </p:pic>
      <p:sp>
        <p:nvSpPr>
          <p:cNvPr id="38" name="TextBox 37"/>
          <p:cNvSpPr txBox="1"/>
          <p:nvPr/>
        </p:nvSpPr>
        <p:spPr>
          <a:xfrm>
            <a:off x="2403450" y="1293539"/>
            <a:ext cx="646331" cy="646331"/>
          </a:xfrm>
          <a:prstGeom prst="rect">
            <a:avLst/>
          </a:prstGeom>
          <a:noFill/>
        </p:spPr>
        <p:txBody>
          <a:bodyPr wrap="none" rtlCol="0">
            <a:spAutoFit/>
          </a:bodyPr>
          <a:lstStyle/>
          <a:p>
            <a:r>
              <a:rPr lang="zh-CN" altLang="en-US" sz="3600" dirty="0" smtClean="0">
                <a:latin typeface="华文隶书" pitchFamily="2" charset="-122"/>
                <a:ea typeface="华文隶书" pitchFamily="2" charset="-122"/>
              </a:rPr>
              <a:t>化</a:t>
            </a:r>
            <a:endParaRPr lang="zh-CN" altLang="en-US" sz="3600" dirty="0">
              <a:latin typeface="华文隶书" pitchFamily="2" charset="-122"/>
              <a:ea typeface="华文隶书" pitchFamily="2" charset="-122"/>
            </a:endParaRPr>
          </a:p>
        </p:txBody>
      </p:sp>
      <p:pic>
        <p:nvPicPr>
          <p:cNvPr id="39" name="图片 3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403584" y="939738"/>
            <a:ext cx="1071570" cy="1150180"/>
          </a:xfrm>
          <a:prstGeom prst="rect">
            <a:avLst/>
          </a:prstGeom>
        </p:spPr>
      </p:pic>
      <p:sp>
        <p:nvSpPr>
          <p:cNvPr id="40" name="TextBox 39"/>
          <p:cNvSpPr txBox="1"/>
          <p:nvPr/>
        </p:nvSpPr>
        <p:spPr>
          <a:xfrm>
            <a:off x="3617897" y="1293539"/>
            <a:ext cx="646331" cy="646331"/>
          </a:xfrm>
          <a:prstGeom prst="rect">
            <a:avLst/>
          </a:prstGeom>
          <a:noFill/>
        </p:spPr>
        <p:txBody>
          <a:bodyPr wrap="none" rtlCol="0">
            <a:spAutoFit/>
          </a:bodyPr>
          <a:lstStyle/>
          <a:p>
            <a:r>
              <a:rPr lang="zh-CN" altLang="en-US" sz="3600" dirty="0" smtClean="0">
                <a:latin typeface="华文隶书" pitchFamily="2" charset="-122"/>
                <a:ea typeface="华文隶书" pitchFamily="2" charset="-122"/>
              </a:rPr>
              <a:t>改</a:t>
            </a:r>
            <a:endParaRPr lang="zh-CN" altLang="en-US" sz="3600" dirty="0">
              <a:latin typeface="华文隶书" pitchFamily="2" charset="-122"/>
              <a:ea typeface="华文隶书" pitchFamily="2" charset="-122"/>
            </a:endParaRPr>
          </a:p>
        </p:txBody>
      </p:sp>
      <p:pic>
        <p:nvPicPr>
          <p:cNvPr id="41" name="图片 4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18029" y="939738"/>
            <a:ext cx="1071570" cy="1150180"/>
          </a:xfrm>
          <a:prstGeom prst="rect">
            <a:avLst/>
          </a:prstGeom>
        </p:spPr>
      </p:pic>
      <p:sp>
        <p:nvSpPr>
          <p:cNvPr id="42" name="TextBox 41"/>
          <p:cNvSpPr txBox="1"/>
          <p:nvPr/>
        </p:nvSpPr>
        <p:spPr>
          <a:xfrm>
            <a:off x="4832342" y="1293539"/>
            <a:ext cx="646331" cy="646331"/>
          </a:xfrm>
          <a:prstGeom prst="rect">
            <a:avLst/>
          </a:prstGeom>
          <a:noFill/>
        </p:spPr>
        <p:txBody>
          <a:bodyPr wrap="none" rtlCol="0">
            <a:spAutoFit/>
          </a:bodyPr>
          <a:lstStyle/>
          <a:p>
            <a:r>
              <a:rPr lang="zh-CN" altLang="en-US" sz="3600" dirty="0" smtClean="0">
                <a:latin typeface="华文隶书" pitchFamily="2" charset="-122"/>
                <a:ea typeface="华文隶书" pitchFamily="2" charset="-122"/>
              </a:rPr>
              <a:t>新</a:t>
            </a:r>
            <a:endParaRPr lang="zh-CN" altLang="en-US" sz="3600" dirty="0">
              <a:latin typeface="华文隶书" pitchFamily="2" charset="-122"/>
              <a:ea typeface="华文隶书" pitchFamily="2" charset="-122"/>
            </a:endParaRPr>
          </a:p>
        </p:txBody>
      </p:sp>
      <p:pic>
        <p:nvPicPr>
          <p:cNvPr id="43" name="图片 4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832476" y="939738"/>
            <a:ext cx="1071570" cy="1150180"/>
          </a:xfrm>
          <a:prstGeom prst="rect">
            <a:avLst/>
          </a:prstGeom>
        </p:spPr>
      </p:pic>
      <p:sp>
        <p:nvSpPr>
          <p:cNvPr id="44" name="TextBox 43"/>
          <p:cNvSpPr txBox="1"/>
          <p:nvPr/>
        </p:nvSpPr>
        <p:spPr>
          <a:xfrm>
            <a:off x="6046789" y="1293539"/>
            <a:ext cx="646331" cy="646331"/>
          </a:xfrm>
          <a:prstGeom prst="rect">
            <a:avLst/>
          </a:prstGeom>
          <a:noFill/>
        </p:spPr>
        <p:txBody>
          <a:bodyPr wrap="none" rtlCol="0">
            <a:spAutoFit/>
          </a:bodyPr>
          <a:lstStyle/>
          <a:p>
            <a:r>
              <a:rPr lang="zh-CN" altLang="en-US" sz="3600" dirty="0" smtClean="0">
                <a:effectLst>
                  <a:glow rad="228600">
                    <a:schemeClr val="accent2">
                      <a:satMod val="175000"/>
                      <a:alpha val="40000"/>
                    </a:schemeClr>
                  </a:glow>
                </a:effectLst>
                <a:latin typeface="华文隶书" pitchFamily="2" charset="-122"/>
                <a:ea typeface="华文隶书" pitchFamily="2" charset="-122"/>
              </a:rPr>
              <a:t>启</a:t>
            </a:r>
            <a:endParaRPr lang="zh-CN" altLang="en-US" sz="3600" dirty="0">
              <a:effectLst>
                <a:glow rad="228600">
                  <a:schemeClr val="accent2">
                    <a:satMod val="175000"/>
                    <a:alpha val="40000"/>
                  </a:schemeClr>
                </a:glow>
              </a:effectLst>
              <a:latin typeface="华文隶书" pitchFamily="2" charset="-122"/>
              <a:ea typeface="华文隶书" pitchFamily="2" charset="-122"/>
            </a:endParaRPr>
          </a:p>
        </p:txBody>
      </p:sp>
      <p:pic>
        <p:nvPicPr>
          <p:cNvPr id="45" name="图片 4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7046921" y="939738"/>
            <a:ext cx="1071570" cy="1150180"/>
          </a:xfrm>
          <a:prstGeom prst="rect">
            <a:avLst/>
          </a:prstGeom>
        </p:spPr>
      </p:pic>
      <p:sp>
        <p:nvSpPr>
          <p:cNvPr id="46" name="TextBox 45"/>
          <p:cNvSpPr txBox="1"/>
          <p:nvPr/>
        </p:nvSpPr>
        <p:spPr>
          <a:xfrm>
            <a:off x="7261234" y="1293539"/>
            <a:ext cx="646331" cy="646331"/>
          </a:xfrm>
          <a:prstGeom prst="rect">
            <a:avLst/>
          </a:prstGeom>
          <a:noFill/>
        </p:spPr>
        <p:txBody>
          <a:bodyPr wrap="none" rtlCol="0">
            <a:spAutoFit/>
          </a:bodyPr>
          <a:lstStyle/>
          <a:p>
            <a:r>
              <a:rPr lang="zh-CN" altLang="en-US" sz="3600" dirty="0" smtClean="0">
                <a:effectLst>
                  <a:glow rad="228600">
                    <a:schemeClr val="accent2">
                      <a:satMod val="175000"/>
                      <a:alpha val="40000"/>
                    </a:schemeClr>
                  </a:glow>
                </a:effectLst>
                <a:latin typeface="华文隶书" pitchFamily="2" charset="-122"/>
                <a:ea typeface="华文隶书" pitchFamily="2" charset="-122"/>
              </a:rPr>
              <a:t>示</a:t>
            </a:r>
            <a:endParaRPr lang="zh-CN" altLang="en-US" sz="3600" dirty="0">
              <a:effectLst>
                <a:glow rad="228600">
                  <a:schemeClr val="accent2">
                    <a:satMod val="175000"/>
                    <a:alpha val="40000"/>
                  </a:schemeClr>
                </a:glow>
              </a:effectLst>
              <a:latin typeface="华文隶书" pitchFamily="2" charset="-122"/>
              <a:ea typeface="华文隶书" pitchFamily="2" charset="-122"/>
            </a:endParaRPr>
          </a:p>
        </p:txBody>
      </p:sp>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dissolve">
                                      <p:cBhvr>
                                        <p:cTn id="7" dur="500"/>
                                        <p:tgtEl>
                                          <p:spTgt spid="3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dissolve">
                                      <p:cBhvr>
                                        <p:cTn id="10" dur="500"/>
                                        <p:tgtEl>
                                          <p:spTgt spid="36"/>
                                        </p:tgtEl>
                                      </p:cBhvr>
                                    </p:animEffect>
                                  </p:childTnLst>
                                </p:cTn>
                              </p:par>
                              <p:par>
                                <p:cTn id="11" presetID="9" presetClass="entr" presetSubtype="0"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dissolve">
                                      <p:cBhvr>
                                        <p:cTn id="13" dur="500"/>
                                        <p:tgtEl>
                                          <p:spTgt spid="37"/>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dissolve">
                                      <p:cBhvr>
                                        <p:cTn id="16" dur="500"/>
                                        <p:tgtEl>
                                          <p:spTgt spid="38"/>
                                        </p:tgtEl>
                                      </p:cBhvr>
                                    </p:animEffect>
                                  </p:childTnLst>
                                </p:cTn>
                              </p:par>
                              <p:par>
                                <p:cTn id="17" presetID="9"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dissolve">
                                      <p:cBhvr>
                                        <p:cTn id="19" dur="500"/>
                                        <p:tgtEl>
                                          <p:spTgt spid="39"/>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dissolve">
                                      <p:cBhvr>
                                        <p:cTn id="22" dur="500"/>
                                        <p:tgtEl>
                                          <p:spTgt spid="40"/>
                                        </p:tgtEl>
                                      </p:cBhvr>
                                    </p:animEffect>
                                  </p:childTnLst>
                                </p:cTn>
                              </p:par>
                              <p:par>
                                <p:cTn id="23" presetID="9" presetClass="entr" presetSubtype="0" fill="hold"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dissolve">
                                      <p:cBhvr>
                                        <p:cTn id="25" dur="500"/>
                                        <p:tgtEl>
                                          <p:spTgt spid="41"/>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dissolve">
                                      <p:cBhvr>
                                        <p:cTn id="28" dur="500"/>
                                        <p:tgtEl>
                                          <p:spTgt spid="42"/>
                                        </p:tgtEl>
                                      </p:cBhvr>
                                    </p:animEffect>
                                  </p:childTnLst>
                                </p:cTn>
                              </p:par>
                              <p:par>
                                <p:cTn id="29" presetID="9" presetClass="entr" presetSubtype="0" fill="hold"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dissolve">
                                      <p:cBhvr>
                                        <p:cTn id="31" dur="500"/>
                                        <p:tgtEl>
                                          <p:spTgt spid="43"/>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dissolve">
                                      <p:cBhvr>
                                        <p:cTn id="34" dur="500"/>
                                        <p:tgtEl>
                                          <p:spTgt spid="44"/>
                                        </p:tgtEl>
                                      </p:cBhvr>
                                    </p:animEffect>
                                  </p:childTnLst>
                                </p:cTn>
                              </p:par>
                              <p:par>
                                <p:cTn id="35" presetID="9" presetClass="entr" presetSubtype="0"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dissolve">
                                      <p:cBhvr>
                                        <p:cTn id="37" dur="500"/>
                                        <p:tgtEl>
                                          <p:spTgt spid="45"/>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dissolve">
                                      <p:cBhvr>
                                        <p:cTn id="40" dur="500"/>
                                        <p:tgtEl>
                                          <p:spTgt spid="46"/>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dissolve">
                                      <p:cBhvr>
                                        <p:cTn id="45" dur="500"/>
                                        <p:tgtEl>
                                          <p:spTgt spid="25"/>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grpId="0" nodeType="click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dissolve">
                                      <p:cBhvr>
                                        <p:cTn id="50" dur="500"/>
                                        <p:tgtEl>
                                          <p:spTgt spid="30"/>
                                        </p:tgtEl>
                                      </p:cBhvr>
                                    </p:animEffect>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grpId="0" nodeType="click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dissolve">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p:bldP spid="30" grpId="0"/>
      <p:bldP spid="36" grpId="0"/>
      <p:bldP spid="38" grpId="0"/>
      <p:bldP spid="40" grpId="0"/>
      <p:bldP spid="42" grpId="0"/>
      <p:bldP spid="44" grpId="0"/>
      <p:bldP spid="4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xmlns="" val="0"/>
              </a:ext>
            </a:extLst>
          </a:blip>
          <a:srcRect l="2243" t="2241" r="1691" b="1558"/>
          <a:stretch/>
        </p:blipFill>
        <p:spPr>
          <a:xfrm>
            <a:off x="-1" y="0"/>
            <a:ext cx="11522075" cy="7200900"/>
          </a:xfrm>
          <a:prstGeom prst="rect">
            <a:avLst/>
          </a:prstGeom>
        </p:spPr>
      </p:pic>
      <p:pic>
        <p:nvPicPr>
          <p:cNvPr id="33" name="图片 32" descr="QQ截图20180117155013.png"/>
          <p:cNvPicPr>
            <a:picLocks noChangeAspect="1"/>
          </p:cNvPicPr>
          <p:nvPr/>
        </p:nvPicPr>
        <p:blipFill>
          <a:blip r:embed="rId4" cstate="print">
            <a:clrChange>
              <a:clrFrom>
                <a:srgbClr val="FFFFFF"/>
              </a:clrFrom>
              <a:clrTo>
                <a:srgbClr val="FFFFFF">
                  <a:alpha val="0"/>
                </a:srgbClr>
              </a:clrTo>
            </a:clrChange>
          </a:blip>
          <a:stretch>
            <a:fillRect/>
          </a:stretch>
        </p:blipFill>
        <p:spPr>
          <a:xfrm>
            <a:off x="0" y="0"/>
            <a:ext cx="4382483" cy="7200900"/>
          </a:xfrm>
          <a:prstGeom prst="rect">
            <a:avLst/>
          </a:prstGeom>
        </p:spPr>
      </p:pic>
      <p:sp>
        <p:nvSpPr>
          <p:cNvPr id="4" name="圆角矩形 3"/>
          <p:cNvSpPr/>
          <p:nvPr/>
        </p:nvSpPr>
        <p:spPr>
          <a:xfrm>
            <a:off x="546063" y="528616"/>
            <a:ext cx="10429948" cy="6243656"/>
          </a:xfrm>
          <a:prstGeom prst="roundRect">
            <a:avLst>
              <a:gd name="adj" fmla="val 50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pic>
        <p:nvPicPr>
          <p:cNvPr id="83" name="图片 82" descr="u=2938024227,13896362&amp;fm=173&amp;app=25&amp;f=JPEG.jpg"/>
          <p:cNvPicPr>
            <a:picLocks noChangeAspect="1"/>
          </p:cNvPicPr>
          <p:nvPr/>
        </p:nvPicPr>
        <p:blipFill>
          <a:blip r:embed="rId5" cstate="print"/>
          <a:srcRect t="12000" b="12999"/>
          <a:stretch>
            <a:fillRect/>
          </a:stretch>
        </p:blipFill>
        <p:spPr>
          <a:xfrm>
            <a:off x="903253" y="2386004"/>
            <a:ext cx="7746999" cy="4357718"/>
          </a:xfrm>
          <a:prstGeom prst="rect">
            <a:avLst/>
          </a:prstGeom>
        </p:spPr>
      </p:pic>
      <p:pic>
        <p:nvPicPr>
          <p:cNvPr id="1026" name="Picture 2" descr="F:\课件素材\240421-1305300J91240-lp.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6761169" y="385740"/>
            <a:ext cx="4524390" cy="3071834"/>
          </a:xfrm>
          <a:prstGeom prst="rect">
            <a:avLst/>
          </a:prstGeom>
          <a:noFill/>
        </p:spPr>
      </p:pic>
      <p:sp>
        <p:nvSpPr>
          <p:cNvPr id="84" name="TextBox 83"/>
          <p:cNvSpPr txBox="1"/>
          <p:nvPr/>
        </p:nvSpPr>
        <p:spPr>
          <a:xfrm>
            <a:off x="7832739" y="1242996"/>
            <a:ext cx="2857520" cy="1200329"/>
          </a:xfrm>
          <a:prstGeom prst="rect">
            <a:avLst/>
          </a:prstGeom>
          <a:noFill/>
        </p:spPr>
        <p:txBody>
          <a:bodyPr wrap="square" rtlCol="0">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华文隶书" pitchFamily="2" charset="-122"/>
                <a:ea typeface="华文隶书" pitchFamily="2" charset="-122"/>
              </a:rPr>
              <a:t>大化改新前中日对比</a:t>
            </a:r>
            <a:endParaRPr lang="zh-CN" altLang="en-US" sz="3600" b="1" dirty="0">
              <a:solidFill>
                <a:schemeClr val="bg1"/>
              </a:solidFill>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30" name="图片 29"/>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974692" y="939738"/>
            <a:ext cx="1071570" cy="1150180"/>
          </a:xfrm>
          <a:prstGeom prst="rect">
            <a:avLst/>
          </a:prstGeom>
        </p:spPr>
      </p:pic>
      <p:sp>
        <p:nvSpPr>
          <p:cNvPr id="31" name="TextBox 30"/>
          <p:cNvSpPr txBox="1"/>
          <p:nvPr/>
        </p:nvSpPr>
        <p:spPr>
          <a:xfrm>
            <a:off x="1189005" y="1293539"/>
            <a:ext cx="646331" cy="646331"/>
          </a:xfrm>
          <a:prstGeom prst="rect">
            <a:avLst/>
          </a:prstGeom>
          <a:noFill/>
        </p:spPr>
        <p:txBody>
          <a:bodyPr wrap="none" rtlCol="0">
            <a:spAutoFit/>
          </a:bodyPr>
          <a:lstStyle/>
          <a:p>
            <a:r>
              <a:rPr lang="zh-CN" altLang="en-US" sz="3600" b="1" dirty="0" smtClean="0">
                <a:effectLst>
                  <a:glow rad="228600">
                    <a:schemeClr val="accent2">
                      <a:satMod val="175000"/>
                      <a:alpha val="40000"/>
                    </a:schemeClr>
                  </a:glow>
                </a:effectLst>
                <a:latin typeface="华文隶书" pitchFamily="2" charset="-122"/>
                <a:ea typeface="华文隶书" pitchFamily="2" charset="-122"/>
              </a:rPr>
              <a:t>中</a:t>
            </a:r>
            <a:endParaRPr lang="zh-CN" altLang="en-US" sz="3600" b="1" dirty="0">
              <a:effectLst>
                <a:glow rad="228600">
                  <a:schemeClr val="accent2">
                    <a:satMod val="175000"/>
                    <a:alpha val="40000"/>
                  </a:schemeClr>
                </a:glow>
              </a:effectLst>
              <a:latin typeface="华文隶书" pitchFamily="2" charset="-122"/>
              <a:ea typeface="华文隶书" pitchFamily="2" charset="-122"/>
            </a:endParaRPr>
          </a:p>
        </p:txBody>
      </p:sp>
      <p:pic>
        <p:nvPicPr>
          <p:cNvPr id="32" name="图片 3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2189137" y="939738"/>
            <a:ext cx="1071570" cy="1150180"/>
          </a:xfrm>
          <a:prstGeom prst="rect">
            <a:avLst/>
          </a:prstGeom>
        </p:spPr>
      </p:pic>
      <p:sp>
        <p:nvSpPr>
          <p:cNvPr id="34" name="TextBox 33"/>
          <p:cNvSpPr txBox="1"/>
          <p:nvPr/>
        </p:nvSpPr>
        <p:spPr>
          <a:xfrm>
            <a:off x="2403450" y="1293539"/>
            <a:ext cx="646331" cy="646331"/>
          </a:xfrm>
          <a:prstGeom prst="rect">
            <a:avLst/>
          </a:prstGeom>
          <a:noFill/>
        </p:spPr>
        <p:txBody>
          <a:bodyPr wrap="none" rtlCol="0">
            <a:spAutoFit/>
          </a:bodyPr>
          <a:lstStyle/>
          <a:p>
            <a:r>
              <a:rPr lang="zh-CN" altLang="en-US" sz="3600" b="1" dirty="0" smtClean="0">
                <a:effectLst>
                  <a:glow rad="228600">
                    <a:schemeClr val="accent2">
                      <a:satMod val="175000"/>
                      <a:alpha val="40000"/>
                    </a:schemeClr>
                  </a:glow>
                </a:effectLst>
                <a:latin typeface="华文隶书" pitchFamily="2" charset="-122"/>
                <a:ea typeface="华文隶书" pitchFamily="2" charset="-122"/>
              </a:rPr>
              <a:t>国</a:t>
            </a:r>
            <a:endParaRPr lang="zh-CN" altLang="en-US" sz="3600" b="1" dirty="0">
              <a:effectLst>
                <a:glow rad="228600">
                  <a:schemeClr val="accent2">
                    <a:satMod val="175000"/>
                    <a:alpha val="40000"/>
                  </a:schemeClr>
                </a:glow>
              </a:effectLst>
              <a:latin typeface="华文隶书" pitchFamily="2" charset="-122"/>
              <a:ea typeface="华文隶书" pitchFamily="2" charset="-122"/>
            </a:endParaRPr>
          </a:p>
        </p:txBody>
      </p:sp>
      <p:pic>
        <p:nvPicPr>
          <p:cNvPr id="35" name="图片 34"/>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403584" y="939738"/>
            <a:ext cx="1071570" cy="1150180"/>
          </a:xfrm>
          <a:prstGeom prst="rect">
            <a:avLst/>
          </a:prstGeom>
        </p:spPr>
      </p:pic>
      <p:sp>
        <p:nvSpPr>
          <p:cNvPr id="36" name="TextBox 35"/>
          <p:cNvSpPr txBox="1"/>
          <p:nvPr/>
        </p:nvSpPr>
        <p:spPr>
          <a:xfrm>
            <a:off x="3617897" y="1293539"/>
            <a:ext cx="646331" cy="646331"/>
          </a:xfrm>
          <a:prstGeom prst="rect">
            <a:avLst/>
          </a:prstGeom>
          <a:noFill/>
        </p:spPr>
        <p:txBody>
          <a:bodyPr wrap="none" rtlCol="0">
            <a:spAutoFit/>
          </a:bodyPr>
          <a:lstStyle/>
          <a:p>
            <a:r>
              <a:rPr lang="zh-CN" altLang="en-US" sz="3600" dirty="0" smtClean="0">
                <a:latin typeface="华文隶书" pitchFamily="2" charset="-122"/>
                <a:ea typeface="华文隶书" pitchFamily="2" charset="-122"/>
              </a:rPr>
              <a:t>和</a:t>
            </a:r>
            <a:endParaRPr lang="zh-CN" altLang="en-US" sz="3600" dirty="0">
              <a:latin typeface="华文隶书" pitchFamily="2" charset="-122"/>
              <a:ea typeface="华文隶书" pitchFamily="2" charset="-122"/>
            </a:endParaRPr>
          </a:p>
        </p:txBody>
      </p:sp>
      <p:pic>
        <p:nvPicPr>
          <p:cNvPr id="37" name="图片 36"/>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18029" y="939738"/>
            <a:ext cx="1071570" cy="1150180"/>
          </a:xfrm>
          <a:prstGeom prst="rect">
            <a:avLst/>
          </a:prstGeom>
        </p:spPr>
      </p:pic>
      <p:sp>
        <p:nvSpPr>
          <p:cNvPr id="38" name="TextBox 37"/>
          <p:cNvSpPr txBox="1"/>
          <p:nvPr/>
        </p:nvSpPr>
        <p:spPr>
          <a:xfrm>
            <a:off x="4832342" y="1293539"/>
            <a:ext cx="646331" cy="646331"/>
          </a:xfrm>
          <a:prstGeom prst="rect">
            <a:avLst/>
          </a:prstGeom>
          <a:noFill/>
        </p:spPr>
        <p:txBody>
          <a:bodyPr wrap="none" rtlCol="0">
            <a:spAutoFit/>
          </a:bodyPr>
          <a:lstStyle/>
          <a:p>
            <a:r>
              <a:rPr lang="zh-CN" altLang="en-US" sz="3600" b="1" dirty="0" smtClean="0">
                <a:effectLst>
                  <a:glow rad="228600">
                    <a:schemeClr val="accent2">
                      <a:satMod val="175000"/>
                      <a:alpha val="40000"/>
                    </a:schemeClr>
                  </a:glow>
                </a:effectLst>
                <a:latin typeface="华文隶书" pitchFamily="2" charset="-122"/>
                <a:ea typeface="华文隶书" pitchFamily="2" charset="-122"/>
              </a:rPr>
              <a:t>世</a:t>
            </a:r>
            <a:endParaRPr lang="zh-CN" altLang="en-US" sz="3600" b="1" dirty="0">
              <a:effectLst>
                <a:glow rad="228600">
                  <a:schemeClr val="accent2">
                    <a:satMod val="175000"/>
                    <a:alpha val="40000"/>
                  </a:schemeClr>
                </a:glow>
              </a:effectLst>
              <a:latin typeface="华文隶书" pitchFamily="2" charset="-122"/>
              <a:ea typeface="华文隶书" pitchFamily="2" charset="-122"/>
            </a:endParaRPr>
          </a:p>
        </p:txBody>
      </p:sp>
      <p:pic>
        <p:nvPicPr>
          <p:cNvPr id="39" name="图片 3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832476" y="939738"/>
            <a:ext cx="1071570" cy="1150180"/>
          </a:xfrm>
          <a:prstGeom prst="rect">
            <a:avLst/>
          </a:prstGeom>
        </p:spPr>
      </p:pic>
      <p:sp>
        <p:nvSpPr>
          <p:cNvPr id="40" name="TextBox 39"/>
          <p:cNvSpPr txBox="1"/>
          <p:nvPr/>
        </p:nvSpPr>
        <p:spPr>
          <a:xfrm>
            <a:off x="6046789" y="1293539"/>
            <a:ext cx="646331" cy="646331"/>
          </a:xfrm>
          <a:prstGeom prst="rect">
            <a:avLst/>
          </a:prstGeom>
          <a:noFill/>
        </p:spPr>
        <p:txBody>
          <a:bodyPr wrap="none" rtlCol="0">
            <a:spAutoFit/>
          </a:bodyPr>
          <a:lstStyle/>
          <a:p>
            <a:r>
              <a:rPr lang="zh-CN" altLang="en-US" sz="3600" b="1" dirty="0" smtClean="0">
                <a:effectLst>
                  <a:glow rad="228600">
                    <a:schemeClr val="accent2">
                      <a:satMod val="175000"/>
                      <a:alpha val="40000"/>
                    </a:schemeClr>
                  </a:glow>
                </a:effectLst>
                <a:latin typeface="华文隶书" pitchFamily="2" charset="-122"/>
                <a:ea typeface="华文隶书" pitchFamily="2" charset="-122"/>
              </a:rPr>
              <a:t>界</a:t>
            </a:r>
            <a:endParaRPr lang="zh-CN" altLang="en-US" sz="3600" b="1" dirty="0">
              <a:effectLst>
                <a:glow rad="228600">
                  <a:schemeClr val="accent2">
                    <a:satMod val="175000"/>
                    <a:alpha val="40000"/>
                  </a:schemeClr>
                </a:glow>
              </a:effectLst>
              <a:latin typeface="华文隶书" pitchFamily="2" charset="-122"/>
              <a:ea typeface="华文隶书" pitchFamily="2" charset="-122"/>
            </a:endParaRPr>
          </a:p>
        </p:txBody>
      </p:sp>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dissolve">
                                      <p:cBhvr>
                                        <p:cTn id="7" dur="500"/>
                                        <p:tgtEl>
                                          <p:spTgt spid="3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dissolve">
                                      <p:cBhvr>
                                        <p:cTn id="10" dur="500"/>
                                        <p:tgtEl>
                                          <p:spTgt spid="31"/>
                                        </p:tgtEl>
                                      </p:cBhvr>
                                    </p:animEffect>
                                  </p:childTnLst>
                                </p:cTn>
                              </p:par>
                              <p:par>
                                <p:cTn id="11" presetID="9"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dissolve">
                                      <p:cBhvr>
                                        <p:cTn id="13" dur="500"/>
                                        <p:tgtEl>
                                          <p:spTgt spid="3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dissolve">
                                      <p:cBhvr>
                                        <p:cTn id="16" dur="500"/>
                                        <p:tgtEl>
                                          <p:spTgt spid="34"/>
                                        </p:tgtEl>
                                      </p:cBhvr>
                                    </p:animEffect>
                                  </p:childTnLst>
                                </p:cTn>
                              </p:par>
                              <p:par>
                                <p:cTn id="17" presetID="9" presetClass="entr" presetSubtype="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dissolve">
                                      <p:cBhvr>
                                        <p:cTn id="19" dur="500"/>
                                        <p:tgtEl>
                                          <p:spTgt spid="35"/>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dissolve">
                                      <p:cBhvr>
                                        <p:cTn id="22" dur="500"/>
                                        <p:tgtEl>
                                          <p:spTgt spid="36"/>
                                        </p:tgtEl>
                                      </p:cBhvr>
                                    </p:animEffect>
                                  </p:childTnLst>
                                </p:cTn>
                              </p:par>
                              <p:par>
                                <p:cTn id="23" presetID="9" presetClass="entr" presetSubtype="0"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dissolve">
                                      <p:cBhvr>
                                        <p:cTn id="25" dur="500"/>
                                        <p:tgtEl>
                                          <p:spTgt spid="37"/>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dissolve">
                                      <p:cBhvr>
                                        <p:cTn id="28" dur="500"/>
                                        <p:tgtEl>
                                          <p:spTgt spid="38"/>
                                        </p:tgtEl>
                                      </p:cBhvr>
                                    </p:animEffect>
                                  </p:childTnLst>
                                </p:cTn>
                              </p:par>
                              <p:par>
                                <p:cTn id="29" presetID="9" presetClass="entr" presetSubtype="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dissolve">
                                      <p:cBhvr>
                                        <p:cTn id="31" dur="500"/>
                                        <p:tgtEl>
                                          <p:spTgt spid="39"/>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dissolve">
                                      <p:cBhvr>
                                        <p:cTn id="34" dur="500"/>
                                        <p:tgtEl>
                                          <p:spTgt spid="40"/>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1026"/>
                                        </p:tgtEl>
                                        <p:attrNameLst>
                                          <p:attrName>style.visibility</p:attrName>
                                        </p:attrNameLst>
                                      </p:cBhvr>
                                      <p:to>
                                        <p:strVal val="visible"/>
                                      </p:to>
                                    </p:set>
                                    <p:animEffect transition="in" filter="dissolve">
                                      <p:cBhvr>
                                        <p:cTn id="39" dur="500"/>
                                        <p:tgtEl>
                                          <p:spTgt spid="1026"/>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84"/>
                                        </p:tgtEl>
                                        <p:attrNameLst>
                                          <p:attrName>style.visibility</p:attrName>
                                        </p:attrNameLst>
                                      </p:cBhvr>
                                      <p:to>
                                        <p:strVal val="visible"/>
                                      </p:to>
                                    </p:set>
                                    <p:animEffect transition="in" filter="dissolve">
                                      <p:cBhvr>
                                        <p:cTn id="42" dur="500"/>
                                        <p:tgtEl>
                                          <p:spTgt spid="8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83"/>
                                        </p:tgtEl>
                                        <p:attrNameLst>
                                          <p:attrName>style.visibility</p:attrName>
                                        </p:attrNameLst>
                                      </p:cBhvr>
                                      <p:to>
                                        <p:strVal val="visible"/>
                                      </p:to>
                                    </p:set>
                                    <p:animEffect transition="in" filter="wipe(up)">
                                      <p:cBhvr>
                                        <p:cTn id="47"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31" grpId="0"/>
      <p:bldP spid="34" grpId="0"/>
      <p:bldP spid="36" grpId="0"/>
      <p:bldP spid="38"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6189665" y="1028682"/>
            <a:ext cx="5214974" cy="6172218"/>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39" name="图片 38" descr="208562172.gif"/>
          <p:cNvPicPr>
            <a:picLocks noChangeAspect="1"/>
          </p:cNvPicPr>
          <p:nvPr/>
        </p:nvPicPr>
        <p:blipFill>
          <a:blip r:embed="rId4" cstate="print"/>
          <a:stretch>
            <a:fillRect/>
          </a:stretch>
        </p:blipFill>
        <p:spPr>
          <a:xfrm>
            <a:off x="6331132" y="1885938"/>
            <a:ext cx="5002069" cy="5072098"/>
          </a:xfrm>
          <a:prstGeom prst="rect">
            <a:avLst/>
          </a:prstGeom>
          <a:ln>
            <a:noFill/>
          </a:ln>
          <a:effectLst>
            <a:outerShdw blurRad="292100" dist="139700" dir="2700000" algn="tl" rotWithShape="0">
              <a:srgbClr val="333333">
                <a:alpha val="65000"/>
              </a:srgbClr>
            </a:outerShdw>
          </a:effectLst>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sp>
        <p:nvSpPr>
          <p:cNvPr id="79" name="圆角矩形 78"/>
          <p:cNvSpPr/>
          <p:nvPr/>
        </p:nvSpPr>
        <p:spPr>
          <a:xfrm>
            <a:off x="117435" y="957244"/>
            <a:ext cx="1928826" cy="571504"/>
          </a:xfrm>
          <a:prstGeom prst="roundRect">
            <a:avLst/>
          </a:prstGeom>
          <a:noFill/>
          <a:ln w="57150">
            <a:solidFill>
              <a:srgbClr val="6633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897982" y="943973"/>
            <a:ext cx="1005403" cy="584775"/>
          </a:xfrm>
          <a:prstGeom prst="rect">
            <a:avLst/>
          </a:prstGeom>
        </p:spPr>
        <p:txBody>
          <a:bodyPr wrap="none">
            <a:spAutoFit/>
          </a:bodyPr>
          <a:lstStyle/>
          <a:p>
            <a:r>
              <a:rPr lang="zh-CN" altLang="en-US" sz="3200" dirty="0" smtClean="0">
                <a:effectLst>
                  <a:outerShdw blurRad="38100" dist="38100" dir="2700000" algn="tl">
                    <a:srgbClr val="000000">
                      <a:alpha val="43137"/>
                    </a:srgbClr>
                  </a:outerShdw>
                </a:effectLst>
                <a:latin typeface="华文隶书" pitchFamily="2" charset="-122"/>
                <a:ea typeface="华文隶书" pitchFamily="2" charset="-122"/>
              </a:rPr>
              <a:t>日本</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48" name="图片 47" descr="t018d16e110143ea110.jpg"/>
          <p:cNvPicPr>
            <a:picLocks noChangeAspect="1"/>
          </p:cNvPicPr>
          <p:nvPr/>
        </p:nvPicPr>
        <p:blipFill>
          <a:blip r:embed="rId5"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0" name="图片 49" descr="624f9a79jw1eelyzwvu5xj20b408t75j.jpg"/>
          <p:cNvPicPr>
            <a:picLocks noChangeAspect="1"/>
          </p:cNvPicPr>
          <p:nvPr/>
        </p:nvPicPr>
        <p:blipFill>
          <a:blip r:embed="rId6"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1" name="图片 50" descr="t018d16e110143ea110.jpg"/>
          <p:cNvPicPr>
            <a:picLocks noChangeAspect="1"/>
          </p:cNvPicPr>
          <p:nvPr/>
        </p:nvPicPr>
        <p:blipFill>
          <a:blip r:embed="rId5"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2" name="矩形 51"/>
          <p:cNvSpPr/>
          <p:nvPr/>
        </p:nvSpPr>
        <p:spPr>
          <a:xfrm>
            <a:off x="0" y="0"/>
            <a:ext cx="10776937" cy="704850"/>
          </a:xfrm>
          <a:prstGeom prst="rect">
            <a:avLst/>
          </a:prstGeom>
          <a:blipFill>
            <a:blip r:embed="rId7"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55" name="直角三角形 5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56" name="矩形 55"/>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57" name="直接连接符 56"/>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8"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3" name="组合 66"/>
          <p:cNvGrpSpPr/>
          <p:nvPr/>
        </p:nvGrpSpPr>
        <p:grpSpPr>
          <a:xfrm flipH="1">
            <a:off x="8776673" y="-12408"/>
            <a:ext cx="2750820" cy="740098"/>
            <a:chOff x="0" y="-2"/>
            <a:chExt cx="1377891" cy="634701"/>
          </a:xfrm>
          <a:solidFill>
            <a:schemeClr val="bg2">
              <a:lumMod val="90000"/>
            </a:schemeClr>
          </a:solidFill>
        </p:grpSpPr>
        <p:sp>
          <p:nvSpPr>
            <p:cNvPr id="60" name="直角三角形 59"/>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74" name="矩形 7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76" name="图片 75" descr="624f9a79jw1eelyzwvu5xj20b408t75j.jpg"/>
          <p:cNvPicPr>
            <a:picLocks noChangeAspect="1"/>
          </p:cNvPicPr>
          <p:nvPr/>
        </p:nvPicPr>
        <p:blipFill>
          <a:blip r:embed="rId6"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77"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78"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graphicFrame>
        <p:nvGraphicFramePr>
          <p:cNvPr id="30" name="表格 29"/>
          <p:cNvGraphicFramePr>
            <a:graphicFrameLocks noGrp="1"/>
          </p:cNvGraphicFramePr>
          <p:nvPr/>
        </p:nvGraphicFramePr>
        <p:xfrm>
          <a:off x="117435" y="1814500"/>
          <a:ext cx="5929354" cy="5179255"/>
        </p:xfrm>
        <a:graphic>
          <a:graphicData uri="http://schemas.openxmlformats.org/drawingml/2006/table">
            <a:tbl>
              <a:tblPr firstRow="1" bandRow="1">
                <a:tableStyleId>{5C22544A-7EE6-4342-B048-85BDC9FD1C3A}</a:tableStyleId>
              </a:tblPr>
              <a:tblGrid>
                <a:gridCol w="1317634"/>
                <a:gridCol w="4611720"/>
              </a:tblGrid>
              <a:tr h="821537">
                <a:tc>
                  <a:txBody>
                    <a:bodyPr/>
                    <a:lstStyle/>
                    <a:p>
                      <a:pPr algn="ctr"/>
                      <a:r>
                        <a:rPr lang="zh-CN" altLang="en-US" sz="2800" dirty="0" smtClean="0">
                          <a:solidFill>
                            <a:schemeClr val="bg1"/>
                          </a:solidFill>
                          <a:latin typeface="华文隶书" pitchFamily="2" charset="-122"/>
                          <a:ea typeface="华文隶书" pitchFamily="2" charset="-122"/>
                        </a:rPr>
                        <a:t>国名</a:t>
                      </a:r>
                      <a:endParaRPr lang="zh-CN" altLang="en-US" sz="2800" dirty="0">
                        <a:solidFill>
                          <a:schemeClr val="bg1"/>
                        </a:solidFill>
                        <a:latin typeface="华文隶书" pitchFamily="2" charset="-122"/>
                        <a:ea typeface="华文隶书"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chemeClr val="accent2">
                        <a:lumMod val="50000"/>
                      </a:schemeClr>
                    </a:solidFill>
                  </a:tcPr>
                </a:tc>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chemeClr val="accent2">
                        <a:lumMod val="40000"/>
                        <a:lumOff val="60000"/>
                      </a:schemeClr>
                    </a:solidFill>
                  </a:tcPr>
                </a:tc>
              </a:tr>
              <a:tr h="821537">
                <a:tc>
                  <a:txBody>
                    <a:bodyPr/>
                    <a:lstStyle/>
                    <a:p>
                      <a:pPr algn="ctr"/>
                      <a:r>
                        <a:rPr lang="zh-CN" altLang="en-US" sz="2800" dirty="0" smtClean="0">
                          <a:solidFill>
                            <a:schemeClr val="bg1"/>
                          </a:solidFill>
                          <a:latin typeface="华文隶书" pitchFamily="2" charset="-122"/>
                          <a:ea typeface="华文隶书" pitchFamily="2" charset="-122"/>
                        </a:rPr>
                        <a:t>国旗</a:t>
                      </a:r>
                      <a:endParaRPr lang="zh-CN" altLang="en-US" sz="2800" dirty="0">
                        <a:solidFill>
                          <a:schemeClr val="bg1"/>
                        </a:solidFill>
                        <a:latin typeface="华文隶书" pitchFamily="2" charset="-122"/>
                        <a:ea typeface="华文隶书"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chemeClr val="accent2">
                        <a:lumMod val="50000"/>
                      </a:schemeClr>
                    </a:solidFill>
                  </a:tcPr>
                </a:tc>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chemeClr val="accent2">
                        <a:lumMod val="20000"/>
                        <a:lumOff val="80000"/>
                      </a:schemeClr>
                    </a:solidFill>
                  </a:tcPr>
                </a:tc>
              </a:tr>
              <a:tr h="1071570">
                <a:tc>
                  <a:txBody>
                    <a:bodyPr/>
                    <a:lstStyle/>
                    <a:p>
                      <a:pPr algn="ctr"/>
                      <a:r>
                        <a:rPr lang="zh-CN" altLang="en-US" sz="2800" dirty="0" smtClean="0">
                          <a:solidFill>
                            <a:schemeClr val="bg1"/>
                          </a:solidFill>
                          <a:latin typeface="华文隶书" pitchFamily="2" charset="-122"/>
                          <a:ea typeface="华文隶书" pitchFamily="2" charset="-122"/>
                        </a:rPr>
                        <a:t>国徽</a:t>
                      </a:r>
                      <a:endParaRPr lang="zh-CN" altLang="en-US" sz="2800" dirty="0">
                        <a:solidFill>
                          <a:schemeClr val="bg1"/>
                        </a:solidFill>
                        <a:latin typeface="华文隶书" pitchFamily="2" charset="-122"/>
                        <a:ea typeface="华文隶书"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chemeClr val="accent2">
                        <a:lumMod val="50000"/>
                      </a:schemeClr>
                    </a:solidFill>
                  </a:tcPr>
                </a:tc>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chemeClr val="accent2">
                        <a:lumMod val="40000"/>
                        <a:lumOff val="60000"/>
                      </a:schemeClr>
                    </a:solidFill>
                  </a:tcPr>
                </a:tc>
              </a:tr>
              <a:tr h="821537">
                <a:tc>
                  <a:txBody>
                    <a:bodyPr/>
                    <a:lstStyle/>
                    <a:p>
                      <a:pPr algn="ctr"/>
                      <a:r>
                        <a:rPr lang="zh-CN" altLang="en-US" sz="2800" dirty="0" smtClean="0">
                          <a:solidFill>
                            <a:schemeClr val="bg1"/>
                          </a:solidFill>
                          <a:latin typeface="华文隶书" pitchFamily="2" charset="-122"/>
                          <a:ea typeface="华文隶书" pitchFamily="2" charset="-122"/>
                        </a:rPr>
                        <a:t>国歌</a:t>
                      </a:r>
                      <a:endParaRPr lang="zh-CN" altLang="en-US" sz="2800" dirty="0">
                        <a:solidFill>
                          <a:schemeClr val="bg1"/>
                        </a:solidFill>
                        <a:latin typeface="华文隶书" pitchFamily="2" charset="-122"/>
                        <a:ea typeface="华文隶书"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chemeClr val="accent2">
                        <a:lumMod val="50000"/>
                      </a:schemeClr>
                    </a:solidFill>
                  </a:tcPr>
                </a:tc>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chemeClr val="accent2">
                        <a:lumMod val="20000"/>
                        <a:lumOff val="80000"/>
                      </a:schemeClr>
                    </a:solidFill>
                  </a:tcPr>
                </a:tc>
              </a:tr>
              <a:tr h="821537">
                <a:tc>
                  <a:txBody>
                    <a:bodyPr/>
                    <a:lstStyle/>
                    <a:p>
                      <a:pPr algn="ctr"/>
                      <a:r>
                        <a:rPr lang="zh-CN" altLang="en-US" sz="2800" dirty="0" smtClean="0">
                          <a:solidFill>
                            <a:schemeClr val="bg1"/>
                          </a:solidFill>
                          <a:latin typeface="华文隶书" pitchFamily="2" charset="-122"/>
                          <a:ea typeface="华文隶书" pitchFamily="2" charset="-122"/>
                        </a:rPr>
                        <a:t>国花</a:t>
                      </a:r>
                      <a:endParaRPr lang="zh-CN" altLang="en-US" sz="2800" dirty="0">
                        <a:solidFill>
                          <a:schemeClr val="bg1"/>
                        </a:solidFill>
                        <a:latin typeface="华文隶书" pitchFamily="2" charset="-122"/>
                        <a:ea typeface="华文隶书"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chemeClr val="accent2">
                        <a:lumMod val="50000"/>
                      </a:schemeClr>
                    </a:solidFill>
                  </a:tcPr>
                </a:tc>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chemeClr val="accent2">
                        <a:lumMod val="40000"/>
                        <a:lumOff val="60000"/>
                      </a:schemeClr>
                    </a:solidFill>
                  </a:tcPr>
                </a:tc>
              </a:tr>
              <a:tr h="821537">
                <a:tc>
                  <a:txBody>
                    <a:bodyPr/>
                    <a:lstStyle/>
                    <a:p>
                      <a:pPr algn="ctr"/>
                      <a:r>
                        <a:rPr lang="zh-CN" altLang="en-US" sz="2800" dirty="0" smtClean="0">
                          <a:solidFill>
                            <a:schemeClr val="bg1"/>
                          </a:solidFill>
                          <a:latin typeface="华文隶书" pitchFamily="2" charset="-122"/>
                          <a:ea typeface="华文隶书" pitchFamily="2" charset="-122"/>
                        </a:rPr>
                        <a:t>国服</a:t>
                      </a:r>
                      <a:endParaRPr lang="zh-CN" altLang="en-US" sz="2800" dirty="0">
                        <a:solidFill>
                          <a:schemeClr val="bg1"/>
                        </a:solidFill>
                        <a:latin typeface="华文隶书" pitchFamily="2" charset="-122"/>
                        <a:ea typeface="华文隶书"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chemeClr val="accent2">
                        <a:lumMod val="50000"/>
                      </a:schemeClr>
                    </a:solidFill>
                  </a:tcPr>
                </a:tc>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chemeClr val="accent2">
                        <a:lumMod val="20000"/>
                        <a:lumOff val="80000"/>
                      </a:schemeClr>
                    </a:solidFill>
                  </a:tcPr>
                </a:tc>
              </a:tr>
            </a:tbl>
          </a:graphicData>
        </a:graphic>
      </p:graphicFrame>
      <p:sp>
        <p:nvSpPr>
          <p:cNvPr id="31" name="TextBox 30"/>
          <p:cNvSpPr txBox="1"/>
          <p:nvPr/>
        </p:nvSpPr>
        <p:spPr>
          <a:xfrm>
            <a:off x="1592191" y="1885938"/>
            <a:ext cx="3467616" cy="584775"/>
          </a:xfrm>
          <a:prstGeom prst="rect">
            <a:avLst/>
          </a:prstGeom>
          <a:noFill/>
        </p:spPr>
        <p:txBody>
          <a:bodyPr wrap="none" rtlCol="0">
            <a:spAutoFit/>
          </a:bodyPr>
          <a:lstStyle/>
          <a:p>
            <a:r>
              <a:rPr lang="zh-CN" altLang="en-US" sz="3200" b="1" dirty="0" smtClean="0">
                <a:solidFill>
                  <a:schemeClr val="tx1">
                    <a:lumMod val="95000"/>
                    <a:lumOff val="5000"/>
                  </a:schemeClr>
                </a:solidFill>
                <a:latin typeface="华文新魏" pitchFamily="2" charset="-122"/>
                <a:ea typeface="华文新魏" pitchFamily="2" charset="-122"/>
              </a:rPr>
              <a:t>东瀛、东洋</a:t>
            </a:r>
            <a:r>
              <a:rPr lang="zh-CN" altLang="en-US" sz="3200" b="1" smtClean="0">
                <a:solidFill>
                  <a:schemeClr val="tx1">
                    <a:lumMod val="95000"/>
                    <a:lumOff val="5000"/>
                  </a:schemeClr>
                </a:solidFill>
                <a:latin typeface="华文新魏" pitchFamily="2" charset="-122"/>
                <a:ea typeface="华文新魏" pitchFamily="2" charset="-122"/>
              </a:rPr>
              <a:t>、扶桑</a:t>
            </a:r>
            <a:endParaRPr lang="zh-CN" altLang="en-US" sz="3200" b="1" dirty="0">
              <a:solidFill>
                <a:schemeClr val="tx1">
                  <a:lumMod val="95000"/>
                  <a:lumOff val="5000"/>
                </a:schemeClr>
              </a:solidFill>
              <a:latin typeface="华文新魏" pitchFamily="2" charset="-122"/>
              <a:ea typeface="华文新魏" pitchFamily="2" charset="-122"/>
            </a:endParaRPr>
          </a:p>
        </p:txBody>
      </p:sp>
      <p:sp>
        <p:nvSpPr>
          <p:cNvPr id="32" name="TextBox 31"/>
          <p:cNvSpPr txBox="1"/>
          <p:nvPr/>
        </p:nvSpPr>
        <p:spPr>
          <a:xfrm>
            <a:off x="1592191" y="2801361"/>
            <a:ext cx="3467616" cy="584775"/>
          </a:xfrm>
          <a:prstGeom prst="rect">
            <a:avLst/>
          </a:prstGeom>
          <a:noFill/>
        </p:spPr>
        <p:txBody>
          <a:bodyPr wrap="none" rtlCol="0">
            <a:spAutoFit/>
          </a:bodyPr>
          <a:lstStyle/>
          <a:p>
            <a:r>
              <a:rPr lang="zh-CN" altLang="en-US" sz="3200" b="1" dirty="0" smtClean="0">
                <a:solidFill>
                  <a:schemeClr val="tx1">
                    <a:lumMod val="95000"/>
                    <a:lumOff val="5000"/>
                  </a:schemeClr>
                </a:solidFill>
                <a:latin typeface="华文新魏" pitchFamily="2" charset="-122"/>
                <a:ea typeface="华文新魏" pitchFamily="2" charset="-122"/>
              </a:rPr>
              <a:t>日之丸、日出之国</a:t>
            </a:r>
            <a:endParaRPr lang="zh-CN" altLang="en-US" sz="3200" b="1" dirty="0">
              <a:solidFill>
                <a:schemeClr val="tx1">
                  <a:lumMod val="95000"/>
                  <a:lumOff val="5000"/>
                </a:schemeClr>
              </a:solidFill>
              <a:latin typeface="华文新魏" pitchFamily="2" charset="-122"/>
              <a:ea typeface="华文新魏" pitchFamily="2" charset="-122"/>
            </a:endParaRPr>
          </a:p>
        </p:txBody>
      </p:sp>
      <p:sp>
        <p:nvSpPr>
          <p:cNvPr id="33" name="TextBox 32"/>
          <p:cNvSpPr txBox="1"/>
          <p:nvPr/>
        </p:nvSpPr>
        <p:spPr>
          <a:xfrm>
            <a:off x="1592192" y="3503599"/>
            <a:ext cx="3168712" cy="954107"/>
          </a:xfrm>
          <a:prstGeom prst="rect">
            <a:avLst/>
          </a:prstGeom>
          <a:noFill/>
        </p:spPr>
        <p:txBody>
          <a:bodyPr wrap="square" rtlCol="0">
            <a:spAutoFit/>
          </a:bodyPr>
          <a:lstStyle/>
          <a:p>
            <a:r>
              <a:rPr lang="zh-CN" altLang="en-US" sz="2800" b="1" dirty="0" smtClean="0">
                <a:solidFill>
                  <a:schemeClr val="tx1">
                    <a:lumMod val="95000"/>
                    <a:lumOff val="5000"/>
                  </a:schemeClr>
                </a:solidFill>
                <a:latin typeface="华文新魏" pitchFamily="2" charset="-122"/>
                <a:ea typeface="华文新魏" pitchFamily="2" charset="-122"/>
              </a:rPr>
              <a:t>圆形，绘有</a:t>
            </a:r>
            <a:r>
              <a:rPr lang="en-US" altLang="zh-CN" sz="2800" b="1" dirty="0" smtClean="0">
                <a:solidFill>
                  <a:schemeClr val="tx1">
                    <a:lumMod val="95000"/>
                    <a:lumOff val="5000"/>
                  </a:schemeClr>
                </a:solidFill>
                <a:latin typeface="华文新魏" pitchFamily="2" charset="-122"/>
                <a:ea typeface="华文新魏" pitchFamily="2" charset="-122"/>
              </a:rPr>
              <a:t>16</a:t>
            </a:r>
            <a:r>
              <a:rPr lang="zh-CN" altLang="en-US" sz="2800" b="1" dirty="0" smtClean="0">
                <a:solidFill>
                  <a:schemeClr val="tx1">
                    <a:lumMod val="95000"/>
                    <a:lumOff val="5000"/>
                  </a:schemeClr>
                </a:solidFill>
                <a:latin typeface="华文新魏" pitchFamily="2" charset="-122"/>
                <a:ea typeface="华文新魏" pitchFamily="2" charset="-122"/>
              </a:rPr>
              <a:t>瓣黄色的菊花瓣图案</a:t>
            </a:r>
            <a:endParaRPr lang="zh-CN" altLang="en-US" sz="2800" b="1" dirty="0">
              <a:solidFill>
                <a:schemeClr val="tx1">
                  <a:lumMod val="95000"/>
                  <a:lumOff val="5000"/>
                </a:schemeClr>
              </a:solidFill>
              <a:latin typeface="华文新魏" pitchFamily="2" charset="-122"/>
              <a:ea typeface="华文新魏" pitchFamily="2" charset="-122"/>
            </a:endParaRPr>
          </a:p>
        </p:txBody>
      </p:sp>
      <p:sp>
        <p:nvSpPr>
          <p:cNvPr id="34" name="TextBox 33"/>
          <p:cNvSpPr txBox="1"/>
          <p:nvPr/>
        </p:nvSpPr>
        <p:spPr>
          <a:xfrm>
            <a:off x="1592191" y="4658749"/>
            <a:ext cx="2236510" cy="584775"/>
          </a:xfrm>
          <a:prstGeom prst="rect">
            <a:avLst/>
          </a:prstGeom>
          <a:noFill/>
        </p:spPr>
        <p:txBody>
          <a:bodyPr wrap="none" rtlCol="0">
            <a:spAutoFit/>
          </a:bodyPr>
          <a:lstStyle/>
          <a:p>
            <a:r>
              <a:rPr lang="en-US" altLang="zh-CN" sz="3200" b="1" dirty="0" smtClean="0">
                <a:solidFill>
                  <a:schemeClr val="tx1">
                    <a:lumMod val="95000"/>
                    <a:lumOff val="5000"/>
                  </a:schemeClr>
                </a:solidFill>
                <a:latin typeface="华文新魏" pitchFamily="2" charset="-122"/>
                <a:ea typeface="华文新魏" pitchFamily="2" charset="-122"/>
              </a:rPr>
              <a:t>《</a:t>
            </a:r>
            <a:r>
              <a:rPr lang="zh-CN" altLang="en-US" sz="3200" b="1" dirty="0" smtClean="0">
                <a:solidFill>
                  <a:schemeClr val="tx1">
                    <a:lumMod val="95000"/>
                    <a:lumOff val="5000"/>
                  </a:schemeClr>
                </a:solidFill>
                <a:latin typeface="华文新魏" pitchFamily="2" charset="-122"/>
                <a:ea typeface="华文新魏" pitchFamily="2" charset="-122"/>
              </a:rPr>
              <a:t>君之代</a:t>
            </a:r>
            <a:r>
              <a:rPr lang="en-US" altLang="zh-CN" sz="3200" b="1" dirty="0" smtClean="0">
                <a:solidFill>
                  <a:schemeClr val="tx1">
                    <a:lumMod val="95000"/>
                    <a:lumOff val="5000"/>
                  </a:schemeClr>
                </a:solidFill>
                <a:latin typeface="华文新魏" pitchFamily="2" charset="-122"/>
                <a:ea typeface="华文新魏" pitchFamily="2" charset="-122"/>
              </a:rPr>
              <a:t>》</a:t>
            </a:r>
            <a:endParaRPr lang="zh-CN" altLang="en-US" sz="3200" b="1" dirty="0">
              <a:solidFill>
                <a:schemeClr val="tx1">
                  <a:lumMod val="95000"/>
                  <a:lumOff val="5000"/>
                </a:schemeClr>
              </a:solidFill>
              <a:latin typeface="华文新魏" pitchFamily="2" charset="-122"/>
              <a:ea typeface="华文新魏" pitchFamily="2" charset="-122"/>
            </a:endParaRPr>
          </a:p>
        </p:txBody>
      </p:sp>
      <p:sp>
        <p:nvSpPr>
          <p:cNvPr id="35" name="TextBox 34"/>
          <p:cNvSpPr txBox="1"/>
          <p:nvPr/>
        </p:nvSpPr>
        <p:spPr>
          <a:xfrm>
            <a:off x="1592191" y="5444567"/>
            <a:ext cx="1005403" cy="584775"/>
          </a:xfrm>
          <a:prstGeom prst="rect">
            <a:avLst/>
          </a:prstGeom>
          <a:noFill/>
        </p:spPr>
        <p:txBody>
          <a:bodyPr wrap="none" rtlCol="0">
            <a:spAutoFit/>
          </a:bodyPr>
          <a:lstStyle/>
          <a:p>
            <a:r>
              <a:rPr lang="zh-CN" altLang="en-US" sz="3200" b="1" dirty="0" smtClean="0">
                <a:solidFill>
                  <a:schemeClr val="tx1">
                    <a:lumMod val="95000"/>
                    <a:lumOff val="5000"/>
                  </a:schemeClr>
                </a:solidFill>
                <a:latin typeface="华文新魏" pitchFamily="2" charset="-122"/>
                <a:ea typeface="华文新魏" pitchFamily="2" charset="-122"/>
              </a:rPr>
              <a:t>樱花</a:t>
            </a:r>
            <a:endParaRPr lang="zh-CN" altLang="en-US" sz="3200" b="1" dirty="0">
              <a:solidFill>
                <a:schemeClr val="tx1">
                  <a:lumMod val="95000"/>
                  <a:lumOff val="5000"/>
                </a:schemeClr>
              </a:solidFill>
              <a:latin typeface="华文新魏" pitchFamily="2" charset="-122"/>
              <a:ea typeface="华文新魏" pitchFamily="2" charset="-122"/>
            </a:endParaRPr>
          </a:p>
        </p:txBody>
      </p:sp>
      <p:sp>
        <p:nvSpPr>
          <p:cNvPr id="36" name="TextBox 35"/>
          <p:cNvSpPr txBox="1"/>
          <p:nvPr/>
        </p:nvSpPr>
        <p:spPr>
          <a:xfrm>
            <a:off x="1592191" y="6230385"/>
            <a:ext cx="1005403" cy="584775"/>
          </a:xfrm>
          <a:prstGeom prst="rect">
            <a:avLst/>
          </a:prstGeom>
          <a:noFill/>
        </p:spPr>
        <p:txBody>
          <a:bodyPr wrap="none" rtlCol="0">
            <a:spAutoFit/>
          </a:bodyPr>
          <a:lstStyle/>
          <a:p>
            <a:r>
              <a:rPr lang="zh-CN" altLang="en-US" sz="3200" b="1" dirty="0" smtClean="0">
                <a:solidFill>
                  <a:schemeClr val="tx1">
                    <a:lumMod val="95000"/>
                    <a:lumOff val="5000"/>
                  </a:schemeClr>
                </a:solidFill>
                <a:latin typeface="华文新魏" pitchFamily="2" charset="-122"/>
                <a:ea typeface="华文新魏" pitchFamily="2" charset="-122"/>
              </a:rPr>
              <a:t>和服</a:t>
            </a:r>
            <a:endParaRPr lang="zh-CN" altLang="en-US" sz="3200" b="1" dirty="0">
              <a:solidFill>
                <a:schemeClr val="tx1">
                  <a:lumMod val="95000"/>
                  <a:lumOff val="5000"/>
                </a:schemeClr>
              </a:solidFill>
              <a:latin typeface="华文新魏" pitchFamily="2" charset="-122"/>
              <a:ea typeface="华文新魏" pitchFamily="2" charset="-122"/>
            </a:endParaRPr>
          </a:p>
        </p:txBody>
      </p:sp>
      <p:pic>
        <p:nvPicPr>
          <p:cNvPr id="22" name="Picture 2" descr="日本概况"/>
          <p:cNvPicPr>
            <a:picLocks noChangeAspect="1" noChangeArrowheads="1"/>
          </p:cNvPicPr>
          <p:nvPr/>
        </p:nvPicPr>
        <p:blipFill>
          <a:blip r:embed="rId8" cstate="print">
            <a:clrChange>
              <a:clrFrom>
                <a:srgbClr val="FFFFFF"/>
              </a:clrFrom>
              <a:clrTo>
                <a:srgbClr val="FFFFFF">
                  <a:alpha val="0"/>
                </a:srgbClr>
              </a:clrTo>
            </a:clrChange>
          </a:blip>
          <a:srcRect l="67013" t="60432" r="6937" b="3853"/>
          <a:stretch>
            <a:fillRect/>
          </a:stretch>
        </p:blipFill>
        <p:spPr bwMode="auto">
          <a:xfrm>
            <a:off x="4903780" y="3600450"/>
            <a:ext cx="808782" cy="857256"/>
          </a:xfrm>
          <a:prstGeom prst="rect">
            <a:avLst/>
          </a:prstGeom>
          <a:noFill/>
        </p:spPr>
      </p:pic>
      <p:pic>
        <p:nvPicPr>
          <p:cNvPr id="23" name="Picture 4" descr="日出之国"/>
          <p:cNvPicPr>
            <a:picLocks noChangeAspect="1" noChangeArrowheads="1"/>
          </p:cNvPicPr>
          <p:nvPr/>
        </p:nvPicPr>
        <p:blipFill>
          <a:blip r:embed="rId9" cstate="print"/>
          <a:srcRect l="11006" t="4361" r="46458" b="12112"/>
          <a:stretch>
            <a:fillRect/>
          </a:stretch>
        </p:blipFill>
        <p:spPr bwMode="auto">
          <a:xfrm>
            <a:off x="5118094" y="2761739"/>
            <a:ext cx="785818" cy="552959"/>
          </a:xfrm>
          <a:prstGeom prst="rect">
            <a:avLst/>
          </a:prstGeom>
          <a:noFill/>
        </p:spPr>
      </p:pic>
      <p:grpSp>
        <p:nvGrpSpPr>
          <p:cNvPr id="41" name="组合 67"/>
          <p:cNvGrpSpPr/>
          <p:nvPr/>
        </p:nvGrpSpPr>
        <p:grpSpPr>
          <a:xfrm>
            <a:off x="8875430" y="1189487"/>
            <a:ext cx="620625" cy="594142"/>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3" name="椭圆 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4" name="TextBox 51"/>
          <p:cNvSpPr txBox="1"/>
          <p:nvPr/>
        </p:nvSpPr>
        <p:spPr>
          <a:xfrm>
            <a:off x="8832871" y="1212125"/>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 日</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45" name="组合 67"/>
          <p:cNvGrpSpPr/>
          <p:nvPr/>
        </p:nvGrpSpPr>
        <p:grpSpPr>
          <a:xfrm>
            <a:off x="7140676" y="1190609"/>
            <a:ext cx="620625" cy="594142"/>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9" name="TextBox 51"/>
          <p:cNvSpPr txBox="1"/>
          <p:nvPr/>
        </p:nvSpPr>
        <p:spPr>
          <a:xfrm>
            <a:off x="7169555" y="1231176"/>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今</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53" name="组合 67"/>
          <p:cNvGrpSpPr/>
          <p:nvPr/>
        </p:nvGrpSpPr>
        <p:grpSpPr>
          <a:xfrm>
            <a:off x="7986373" y="1189487"/>
            <a:ext cx="620625" cy="594142"/>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61" name="TextBox 60"/>
          <p:cNvSpPr txBox="1"/>
          <p:nvPr/>
        </p:nvSpPr>
        <p:spPr>
          <a:xfrm>
            <a:off x="7943814" y="1230054"/>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 日</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62" name="组合 67"/>
          <p:cNvGrpSpPr/>
          <p:nvPr/>
        </p:nvGrpSpPr>
        <p:grpSpPr>
          <a:xfrm>
            <a:off x="9701686" y="1171558"/>
            <a:ext cx="620625" cy="594142"/>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64" name="椭圆 6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65" name="TextBox 51"/>
          <p:cNvSpPr txBox="1"/>
          <p:nvPr/>
        </p:nvSpPr>
        <p:spPr>
          <a:xfrm>
            <a:off x="9730565" y="1212125"/>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本</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pic>
        <p:nvPicPr>
          <p:cNvPr id="66" name="图片 65" descr="t01c6351d7ca97db20a.jpg"/>
          <p:cNvPicPr>
            <a:picLocks noChangeAspect="1"/>
          </p:cNvPicPr>
          <p:nvPr/>
        </p:nvPicPr>
        <p:blipFill>
          <a:blip r:embed="rId10" cstate="print">
            <a:clrChange>
              <a:clrFrom>
                <a:srgbClr val="F6F6F6"/>
              </a:clrFrom>
              <a:clrTo>
                <a:srgbClr val="F6F6F6">
                  <a:alpha val="0"/>
                </a:srgbClr>
              </a:clrTo>
            </a:clrChange>
          </a:blip>
          <a:srcRect l="3125" t="17187" r="5468" b="12500"/>
          <a:stretch>
            <a:fillRect/>
          </a:stretch>
        </p:blipFill>
        <p:spPr>
          <a:xfrm>
            <a:off x="71438" y="885807"/>
            <a:ext cx="903253" cy="694810"/>
          </a:xfrm>
          <a:prstGeom prst="rect">
            <a:avLst/>
          </a:prstGeom>
        </p:spPr>
      </p:pic>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dissolv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dissolv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dissolv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dissolve">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dissolv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dissolve">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dissolve">
                                      <p:cBhvr>
                                        <p:cTn id="37" dur="500"/>
                                        <p:tgtEl>
                                          <p:spTgt spid="35"/>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dissolve">
                                      <p:cBhvr>
                                        <p:cTn id="4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7404111" y="1957376"/>
            <a:ext cx="3975088" cy="5072098"/>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29" name="图片 28"/>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142876" y="1957376"/>
            <a:ext cx="7046921" cy="5072098"/>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sp>
        <p:nvSpPr>
          <p:cNvPr id="79" name="圆角矩形 78"/>
          <p:cNvSpPr/>
          <p:nvPr/>
        </p:nvSpPr>
        <p:spPr>
          <a:xfrm>
            <a:off x="117435" y="957244"/>
            <a:ext cx="2786082" cy="571504"/>
          </a:xfrm>
          <a:prstGeom prst="roundRect">
            <a:avLst/>
          </a:prstGeom>
          <a:noFill/>
          <a:ln w="57150">
            <a:solidFill>
              <a:srgbClr val="6633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897982" y="943973"/>
            <a:ext cx="1826141" cy="584775"/>
          </a:xfrm>
          <a:prstGeom prst="rect">
            <a:avLst/>
          </a:prstGeom>
        </p:spPr>
        <p:txBody>
          <a:bodyPr wrap="none">
            <a:spAutoFit/>
          </a:bodyPr>
          <a:lstStyle/>
          <a:p>
            <a:r>
              <a:rPr lang="zh-CN" altLang="en-US" sz="3200" dirty="0" smtClean="0">
                <a:effectLst>
                  <a:outerShdw blurRad="38100" dist="38100" dir="2700000" algn="tl">
                    <a:srgbClr val="000000">
                      <a:alpha val="43137"/>
                    </a:srgbClr>
                  </a:outerShdw>
                </a:effectLst>
                <a:latin typeface="华文隶书" pitchFamily="2" charset="-122"/>
                <a:ea typeface="华文隶书" pitchFamily="2" charset="-122"/>
              </a:rPr>
              <a:t>出现小国</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48" name="图片 47"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0" name="图片 49"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1" name="图片 50"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2" name="矩形 51"/>
          <p:cNvSpPr/>
          <p:nvPr/>
        </p:nvSpPr>
        <p:spPr>
          <a:xfrm>
            <a:off x="0" y="0"/>
            <a:ext cx="10776937" cy="704850"/>
          </a:xfrm>
          <a:prstGeom prst="rect">
            <a:avLst/>
          </a:prstGeom>
          <a:blipFill>
            <a:blip r:embed="rId6"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53" name="组合 23"/>
          <p:cNvGrpSpPr/>
          <p:nvPr/>
        </p:nvGrpSpPr>
        <p:grpSpPr>
          <a:xfrm flipH="1">
            <a:off x="8261367" y="-12408"/>
            <a:ext cx="2750820" cy="740098"/>
            <a:chOff x="0" y="-2"/>
            <a:chExt cx="1377891" cy="634701"/>
          </a:xfrm>
          <a:solidFill>
            <a:schemeClr val="bg2">
              <a:lumMod val="90000"/>
            </a:schemeClr>
          </a:solidFill>
        </p:grpSpPr>
        <p:sp>
          <p:nvSpPr>
            <p:cNvPr id="55" name="直角三角形 5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56" name="矩形 55"/>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57" name="直接连接符 56"/>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8"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59" name="组合 66"/>
          <p:cNvGrpSpPr/>
          <p:nvPr/>
        </p:nvGrpSpPr>
        <p:grpSpPr>
          <a:xfrm flipH="1">
            <a:off x="8776673" y="-12408"/>
            <a:ext cx="2750820" cy="740098"/>
            <a:chOff x="0" y="-2"/>
            <a:chExt cx="1377891" cy="634701"/>
          </a:xfrm>
          <a:solidFill>
            <a:schemeClr val="bg2">
              <a:lumMod val="90000"/>
            </a:schemeClr>
          </a:solidFill>
        </p:grpSpPr>
        <p:sp>
          <p:nvSpPr>
            <p:cNvPr id="60" name="直角三角形 59"/>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74" name="矩形 7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76" name="图片 75"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77"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78"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3" name="矩形 22"/>
          <p:cNvSpPr/>
          <p:nvPr/>
        </p:nvSpPr>
        <p:spPr>
          <a:xfrm>
            <a:off x="3189269" y="957244"/>
            <a:ext cx="6436377" cy="646331"/>
          </a:xfrm>
          <a:prstGeom prst="rect">
            <a:avLst/>
          </a:prstGeom>
        </p:spPr>
        <p:txBody>
          <a:bodyPr wrap="none">
            <a:spAutoFit/>
          </a:bodyPr>
          <a:lstStyle/>
          <a:p>
            <a:r>
              <a:rPr lang="en-US" sz="3600" dirty="0" smtClean="0">
                <a:solidFill>
                  <a:srgbClr val="C00000"/>
                </a:solidFill>
                <a:latin typeface="华文新魏" pitchFamily="2" charset="-122"/>
                <a:ea typeface="华文新魏" pitchFamily="2" charset="-122"/>
              </a:rPr>
              <a:t>1</a:t>
            </a:r>
            <a:r>
              <a:rPr lang="zh-CN" altLang="en-US" sz="3600" dirty="0" smtClean="0">
                <a:solidFill>
                  <a:srgbClr val="C00000"/>
                </a:solidFill>
                <a:latin typeface="华文新魏" pitchFamily="2" charset="-122"/>
                <a:ea typeface="华文新魏" pitchFamily="2" charset="-122"/>
              </a:rPr>
              <a:t>－</a:t>
            </a:r>
            <a:r>
              <a:rPr lang="en-US" sz="3600" dirty="0" smtClean="0">
                <a:solidFill>
                  <a:srgbClr val="C00000"/>
                </a:solidFill>
                <a:latin typeface="华文新魏" pitchFamily="2" charset="-122"/>
                <a:ea typeface="华文新魏" pitchFamily="2" charset="-122"/>
              </a:rPr>
              <a:t>2</a:t>
            </a:r>
            <a:r>
              <a:rPr lang="zh-CN" altLang="en-US" sz="3600" dirty="0" smtClean="0">
                <a:solidFill>
                  <a:srgbClr val="C00000"/>
                </a:solidFill>
                <a:latin typeface="华文新魏" pitchFamily="2" charset="-122"/>
                <a:ea typeface="华文新魏" pitchFamily="2" charset="-122"/>
              </a:rPr>
              <a:t>世纪</a:t>
            </a:r>
            <a:r>
              <a:rPr lang="zh-CN" altLang="en-US" sz="3600" dirty="0" smtClean="0">
                <a:latin typeface="华文新魏" pitchFamily="2" charset="-122"/>
                <a:ea typeface="华文新魏" pitchFamily="2" charset="-122"/>
              </a:rPr>
              <a:t>，日本有</a:t>
            </a:r>
            <a:r>
              <a:rPr lang="en-US" sz="3600" dirty="0" smtClean="0">
                <a:latin typeface="华文新魏" pitchFamily="2" charset="-122"/>
                <a:ea typeface="华文新魏" pitchFamily="2" charset="-122"/>
              </a:rPr>
              <a:t>100</a:t>
            </a:r>
            <a:r>
              <a:rPr lang="zh-CN" altLang="en-US" sz="3600" dirty="0" smtClean="0">
                <a:latin typeface="华文新魏" pitchFamily="2" charset="-122"/>
                <a:ea typeface="华文新魏" pitchFamily="2" charset="-122"/>
              </a:rPr>
              <a:t>多个小国</a:t>
            </a:r>
            <a:endParaRPr lang="zh-CN" altLang="en-US" sz="3600" dirty="0">
              <a:latin typeface="华文新魏" pitchFamily="2" charset="-122"/>
              <a:ea typeface="华文新魏" pitchFamily="2" charset="-122"/>
            </a:endParaRPr>
          </a:p>
        </p:txBody>
      </p:sp>
      <p:sp>
        <p:nvSpPr>
          <p:cNvPr id="27" name="TextBox 26"/>
          <p:cNvSpPr txBox="1"/>
          <p:nvPr/>
        </p:nvSpPr>
        <p:spPr>
          <a:xfrm>
            <a:off x="188873" y="2100252"/>
            <a:ext cx="5786478" cy="5201424"/>
          </a:xfrm>
          <a:prstGeom prst="rect">
            <a:avLst/>
          </a:prstGeom>
          <a:noFill/>
        </p:spPr>
        <p:txBody>
          <a:bodyPr wrap="square" rtlCol="0">
            <a:spAutoFit/>
          </a:bodyPr>
          <a:lstStyle/>
          <a:p>
            <a:r>
              <a:rPr lang="zh-CN" altLang="en-US" sz="2800" dirty="0" smtClean="0">
                <a:latin typeface="华文新魏" pitchFamily="2" charset="-122"/>
                <a:ea typeface="华文新魏" pitchFamily="2" charset="-122"/>
              </a:rPr>
              <a:t>　　乐浪海（日本海）中有倭人，分为百余国，以岁时来献见云</a:t>
            </a:r>
            <a:r>
              <a:rPr lang="en-US" sz="2800" dirty="0" smtClean="0">
                <a:latin typeface="华文新魏" pitchFamily="2" charset="-122"/>
                <a:ea typeface="华文新魏" pitchFamily="2" charset="-122"/>
              </a:rPr>
              <a:t>”</a:t>
            </a:r>
            <a:r>
              <a:rPr lang="zh-CN" altLang="en-US" sz="2800" dirty="0" smtClean="0">
                <a:latin typeface="华文新魏" pitchFamily="2" charset="-122"/>
                <a:ea typeface="华文新魏" pitchFamily="2" charset="-122"/>
              </a:rPr>
              <a:t>。</a:t>
            </a:r>
          </a:p>
          <a:p>
            <a:r>
              <a:rPr lang="zh-CN" altLang="en-US" sz="2800" dirty="0" smtClean="0">
                <a:latin typeface="华文新魏" pitchFamily="2" charset="-122"/>
                <a:ea typeface="华文新魏" pitchFamily="2" charset="-122"/>
              </a:rPr>
              <a:t>　　　　</a:t>
            </a:r>
            <a:r>
              <a:rPr lang="en-US" altLang="zh-CN" sz="2800" dirty="0" smtClean="0">
                <a:latin typeface="华文新魏" pitchFamily="2" charset="-122"/>
                <a:ea typeface="华文新魏" pitchFamily="2" charset="-122"/>
              </a:rPr>
              <a:t>——《</a:t>
            </a:r>
            <a:r>
              <a:rPr lang="zh-CN" altLang="en-US" sz="2800" dirty="0" smtClean="0">
                <a:latin typeface="华文新魏" pitchFamily="2" charset="-122"/>
                <a:ea typeface="华文新魏" pitchFamily="2" charset="-122"/>
              </a:rPr>
              <a:t>汉书</a:t>
            </a:r>
            <a:r>
              <a:rPr lang="en-US" sz="2800" dirty="0" smtClean="0">
                <a:latin typeface="华文新魏" pitchFamily="2" charset="-122"/>
                <a:ea typeface="华文新魏" pitchFamily="2" charset="-122"/>
              </a:rPr>
              <a:t>·</a:t>
            </a:r>
            <a:r>
              <a:rPr lang="zh-CN" altLang="en-US" sz="2800" dirty="0" smtClean="0">
                <a:latin typeface="华文新魏" pitchFamily="2" charset="-122"/>
                <a:ea typeface="华文新魏" pitchFamily="2" charset="-122"/>
              </a:rPr>
              <a:t>地理志</a:t>
            </a:r>
            <a:r>
              <a:rPr lang="en-US" altLang="zh-CN" sz="2800" dirty="0" smtClean="0">
                <a:latin typeface="华文新魏" pitchFamily="2" charset="-122"/>
                <a:ea typeface="华文新魏" pitchFamily="2" charset="-122"/>
              </a:rPr>
              <a:t>》</a:t>
            </a:r>
          </a:p>
          <a:p>
            <a:r>
              <a:rPr lang="zh-CN" altLang="en-US" sz="2800" dirty="0" smtClean="0">
                <a:latin typeface="华文新魏" pitchFamily="2" charset="-122"/>
                <a:ea typeface="华文新魏" pitchFamily="2" charset="-122"/>
              </a:rPr>
              <a:t>　　光武帝建武中元二年（</a:t>
            </a:r>
            <a:r>
              <a:rPr lang="en-US" sz="2800" dirty="0" smtClean="0">
                <a:latin typeface="华文新魏" pitchFamily="2" charset="-122"/>
                <a:ea typeface="华文新魏" pitchFamily="2" charset="-122"/>
              </a:rPr>
              <a:t>57</a:t>
            </a:r>
            <a:r>
              <a:rPr lang="zh-CN" altLang="en-US" sz="2800" dirty="0" smtClean="0">
                <a:latin typeface="华文新魏" pitchFamily="2" charset="-122"/>
                <a:ea typeface="华文新魏" pitchFamily="2" charset="-122"/>
              </a:rPr>
              <a:t>年），倭奴国奉贡朝贺，光武帝刘秀赐以印绶。</a:t>
            </a:r>
            <a:endParaRPr lang="en-US" altLang="zh-CN" sz="2800" dirty="0" smtClean="0">
              <a:latin typeface="华文新魏" pitchFamily="2" charset="-122"/>
              <a:ea typeface="华文新魏" pitchFamily="2" charset="-122"/>
            </a:endParaRPr>
          </a:p>
          <a:p>
            <a:r>
              <a:rPr lang="zh-CN" altLang="en-US" sz="2800" dirty="0" smtClean="0">
                <a:latin typeface="华文新魏" pitchFamily="2" charset="-122"/>
                <a:ea typeface="华文新魏" pitchFamily="2" charset="-122"/>
              </a:rPr>
              <a:t>　　　</a:t>
            </a:r>
            <a:r>
              <a:rPr lang="en-US" altLang="zh-CN" sz="2800" dirty="0" smtClean="0">
                <a:latin typeface="华文新魏" pitchFamily="2" charset="-122"/>
                <a:ea typeface="华文新魏" pitchFamily="2" charset="-122"/>
              </a:rPr>
              <a:t>——《</a:t>
            </a:r>
            <a:r>
              <a:rPr lang="zh-CN" altLang="en-US" sz="2800" dirty="0" smtClean="0">
                <a:latin typeface="华文新魏" pitchFamily="2" charset="-122"/>
                <a:ea typeface="华文新魏" pitchFamily="2" charset="-122"/>
              </a:rPr>
              <a:t>后汉书・东夷列传</a:t>
            </a:r>
            <a:r>
              <a:rPr lang="en-US" altLang="zh-CN" sz="2800" dirty="0" smtClean="0">
                <a:latin typeface="华文新魏" pitchFamily="2" charset="-122"/>
                <a:ea typeface="华文新魏" pitchFamily="2" charset="-122"/>
              </a:rPr>
              <a:t>》</a:t>
            </a:r>
          </a:p>
          <a:p>
            <a:r>
              <a:rPr lang="zh-CN" altLang="en-US" sz="2800" dirty="0" smtClean="0">
                <a:latin typeface="华文新魏" pitchFamily="2" charset="-122"/>
                <a:ea typeface="华文新魏" pitchFamily="2" charset="-122"/>
              </a:rPr>
              <a:t>　　邪马台国在</a:t>
            </a:r>
            <a:r>
              <a:rPr lang="en-US" sz="2800" dirty="0" smtClean="0">
                <a:latin typeface="华文新魏" pitchFamily="2" charset="-122"/>
                <a:ea typeface="华文新魏" pitchFamily="2" charset="-122"/>
              </a:rPr>
              <a:t>3</a:t>
            </a:r>
            <a:r>
              <a:rPr lang="zh-CN" altLang="en-US" sz="2800" dirty="0" smtClean="0">
                <a:latin typeface="华文新魏" pitchFamily="2" charset="-122"/>
                <a:ea typeface="华文新魏" pitchFamily="2" charset="-122"/>
              </a:rPr>
              <a:t>世纪曾数次向三国中的魏进贡，并接受了魏帝的册封与印绶。</a:t>
            </a:r>
            <a:r>
              <a:rPr lang="en-US" altLang="zh-CN" sz="2800" dirty="0" smtClean="0">
                <a:latin typeface="华文新魏" pitchFamily="2" charset="-122"/>
                <a:ea typeface="华文新魏" pitchFamily="2" charset="-122"/>
              </a:rPr>
              <a:t> </a:t>
            </a:r>
          </a:p>
          <a:p>
            <a:r>
              <a:rPr lang="en-US" altLang="zh-CN" sz="2400" dirty="0" smtClean="0">
                <a:latin typeface="华文新魏" pitchFamily="2" charset="-122"/>
                <a:ea typeface="华文新魏" pitchFamily="2" charset="-122"/>
              </a:rPr>
              <a:t>——《</a:t>
            </a:r>
            <a:r>
              <a:rPr lang="zh-CN" altLang="en-US" sz="2400" dirty="0" smtClean="0">
                <a:latin typeface="华文新魏" pitchFamily="2" charset="-122"/>
                <a:ea typeface="华文新魏" pitchFamily="2" charset="-122"/>
              </a:rPr>
              <a:t>三国志・魏书・乌丸鲜卑东夷传</a:t>
            </a:r>
            <a:r>
              <a:rPr lang="en-US" altLang="zh-CN" sz="2400" dirty="0" smtClean="0">
                <a:latin typeface="华文新魏" pitchFamily="2" charset="-122"/>
                <a:ea typeface="华文新魏" pitchFamily="2" charset="-122"/>
              </a:rPr>
              <a:t>》</a:t>
            </a:r>
            <a:endParaRPr lang="zh-CN" altLang="en-US" sz="2400" dirty="0" smtClean="0">
              <a:latin typeface="华文新魏" pitchFamily="2" charset="-122"/>
              <a:ea typeface="华文新魏" pitchFamily="2" charset="-122"/>
            </a:endParaRPr>
          </a:p>
          <a:p>
            <a:endParaRPr lang="zh-CN" altLang="en-US" sz="2800" dirty="0">
              <a:latin typeface="华文新魏" pitchFamily="2" charset="-122"/>
              <a:ea typeface="华文新魏" pitchFamily="2" charset="-122"/>
            </a:endParaRPr>
          </a:p>
        </p:txBody>
      </p:sp>
      <p:pic>
        <p:nvPicPr>
          <p:cNvPr id="28" name="图片 27" descr="1.jpg"/>
          <p:cNvPicPr>
            <a:picLocks noChangeAspect="1"/>
          </p:cNvPicPr>
          <p:nvPr/>
        </p:nvPicPr>
        <p:blipFill>
          <a:blip r:embed="rId7" cstate="print"/>
          <a:stretch>
            <a:fillRect/>
          </a:stretch>
        </p:blipFill>
        <p:spPr>
          <a:xfrm>
            <a:off x="5975351" y="2171690"/>
            <a:ext cx="993920" cy="928694"/>
          </a:xfrm>
          <a:prstGeom prst="rect">
            <a:avLst/>
          </a:prstGeom>
          <a:ln>
            <a:noFill/>
          </a:ln>
          <a:effectLst>
            <a:outerShdw blurRad="292100" dist="139700" dir="2700000" algn="tl" rotWithShape="0">
              <a:srgbClr val="333333">
                <a:alpha val="65000"/>
              </a:srgbClr>
            </a:outerShdw>
          </a:effectLst>
        </p:spPr>
      </p:pic>
      <p:pic>
        <p:nvPicPr>
          <p:cNvPr id="30" name="图片 29" descr="7.jpg"/>
          <p:cNvPicPr>
            <a:picLocks noChangeAspect="1"/>
          </p:cNvPicPr>
          <p:nvPr/>
        </p:nvPicPr>
        <p:blipFill>
          <a:blip r:embed="rId8" cstate="print"/>
          <a:stretch>
            <a:fillRect/>
          </a:stretch>
        </p:blipFill>
        <p:spPr>
          <a:xfrm>
            <a:off x="5975351" y="3314697"/>
            <a:ext cx="1071570" cy="1648569"/>
          </a:xfrm>
          <a:prstGeom prst="rect">
            <a:avLst/>
          </a:prstGeom>
        </p:spPr>
      </p:pic>
      <p:pic>
        <p:nvPicPr>
          <p:cNvPr id="31" name="图片 30" descr="7.jpg"/>
          <p:cNvPicPr>
            <a:picLocks noChangeAspect="1"/>
          </p:cNvPicPr>
          <p:nvPr/>
        </p:nvPicPr>
        <p:blipFill>
          <a:blip r:embed="rId9" cstate="print"/>
          <a:stretch>
            <a:fillRect/>
          </a:stretch>
        </p:blipFill>
        <p:spPr>
          <a:xfrm>
            <a:off x="5975351" y="5100648"/>
            <a:ext cx="1156693" cy="1595438"/>
          </a:xfrm>
          <a:prstGeom prst="rect">
            <a:avLst/>
          </a:prstGeom>
        </p:spPr>
      </p:pic>
      <p:pic>
        <p:nvPicPr>
          <p:cNvPr id="33" name="Picture 47" descr="910201"/>
          <p:cNvPicPr>
            <a:picLocks noChangeAspect="1" noChangeArrowheads="1"/>
          </p:cNvPicPr>
          <p:nvPr/>
        </p:nvPicPr>
        <p:blipFill>
          <a:blip r:embed="rId10" cstate="print"/>
          <a:srcRect/>
          <a:stretch>
            <a:fillRect/>
          </a:stretch>
        </p:blipFill>
        <p:spPr bwMode="auto">
          <a:xfrm>
            <a:off x="7404111" y="1957376"/>
            <a:ext cx="4005175" cy="3000396"/>
          </a:xfrm>
          <a:prstGeom prst="rect">
            <a:avLst/>
          </a:prstGeom>
          <a:noFill/>
        </p:spPr>
      </p:pic>
      <p:sp>
        <p:nvSpPr>
          <p:cNvPr id="35" name="矩形 34"/>
          <p:cNvSpPr/>
          <p:nvPr/>
        </p:nvSpPr>
        <p:spPr>
          <a:xfrm>
            <a:off x="7475549" y="5029210"/>
            <a:ext cx="4046526" cy="1938992"/>
          </a:xfrm>
          <a:prstGeom prst="rect">
            <a:avLst/>
          </a:prstGeom>
        </p:spPr>
        <p:txBody>
          <a:bodyPr wrap="square">
            <a:spAutoFit/>
          </a:bodyPr>
          <a:lstStyle/>
          <a:p>
            <a:r>
              <a:rPr lang="zh-CN" altLang="en-US" sz="2400" dirty="0" smtClean="0">
                <a:latin typeface="华文新魏" pitchFamily="2" charset="-122"/>
                <a:ea typeface="华文新魏" pitchFamily="2" charset="-122"/>
              </a:rPr>
              <a:t>约公元</a:t>
            </a:r>
            <a:r>
              <a:rPr lang="en-US" sz="2400" dirty="0" smtClean="0">
                <a:latin typeface="华文新魏" pitchFamily="2" charset="-122"/>
                <a:ea typeface="华文新魏" pitchFamily="2" charset="-122"/>
              </a:rPr>
              <a:t>1</a:t>
            </a:r>
            <a:r>
              <a:rPr lang="zh-CN" altLang="en-US" sz="2400" dirty="0" smtClean="0">
                <a:latin typeface="华文新魏" pitchFamily="2" charset="-122"/>
                <a:ea typeface="华文新魏" pitchFamily="2" charset="-122"/>
              </a:rPr>
              <a:t>世纪，日本各地共有一百多个小国（其中有些与东汉建立了外交关系），到了公元</a:t>
            </a:r>
            <a:r>
              <a:rPr lang="en-US" sz="2400" dirty="0" smtClean="0">
                <a:latin typeface="华文新魏" pitchFamily="2" charset="-122"/>
                <a:ea typeface="华文新魏" pitchFamily="2" charset="-122"/>
              </a:rPr>
              <a:t>3</a:t>
            </a:r>
            <a:r>
              <a:rPr lang="zh-CN" altLang="en-US" sz="2400" dirty="0" smtClean="0">
                <a:latin typeface="华文新魏" pitchFamily="2" charset="-122"/>
                <a:ea typeface="华文新魏" pitchFamily="2" charset="-122"/>
              </a:rPr>
              <a:t>世纪，这些小国逐渐统一</a:t>
            </a:r>
            <a:r>
              <a:rPr lang="en-US" altLang="zh-CN" sz="2400" dirty="0" smtClean="0">
                <a:latin typeface="华文新魏" pitchFamily="2" charset="-122"/>
                <a:ea typeface="华文新魏" pitchFamily="2" charset="-122"/>
              </a:rPr>
              <a:t>……</a:t>
            </a:r>
            <a:endParaRPr lang="zh-CN" altLang="en-US" sz="2400" dirty="0">
              <a:latin typeface="华文新魏" pitchFamily="2" charset="-122"/>
              <a:ea typeface="华文新魏" pitchFamily="2" charset="-122"/>
            </a:endParaRPr>
          </a:p>
        </p:txBody>
      </p:sp>
      <p:pic>
        <p:nvPicPr>
          <p:cNvPr id="32" name="图片 31" descr="t01c6351d7ca97db20a.jpg"/>
          <p:cNvPicPr>
            <a:picLocks noChangeAspect="1"/>
          </p:cNvPicPr>
          <p:nvPr/>
        </p:nvPicPr>
        <p:blipFill>
          <a:blip r:embed="rId11" cstate="print">
            <a:clrChange>
              <a:clrFrom>
                <a:srgbClr val="F6F6F6"/>
              </a:clrFrom>
              <a:clrTo>
                <a:srgbClr val="F6F6F6">
                  <a:alpha val="0"/>
                </a:srgbClr>
              </a:clrTo>
            </a:clrChange>
          </a:blip>
          <a:srcRect l="3125" t="17187" r="5468" b="12500"/>
          <a:stretch>
            <a:fillRect/>
          </a:stretch>
        </p:blipFill>
        <p:spPr>
          <a:xfrm>
            <a:off x="71438" y="885807"/>
            <a:ext cx="903253" cy="694810"/>
          </a:xfrm>
          <a:prstGeom prst="rect">
            <a:avLst/>
          </a:prstGeom>
        </p:spPr>
      </p:pic>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dissolve">
                                      <p:cBhvr>
                                        <p:cTn id="12" dur="500"/>
                                        <p:tgtEl>
                                          <p:spTgt spid="29"/>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dissolve">
                                      <p:cBhvr>
                                        <p:cTn id="15" dur="500"/>
                                        <p:tgtEl>
                                          <p:spTgt spid="27"/>
                                        </p:tgtEl>
                                      </p:cBhvr>
                                    </p:animEffect>
                                  </p:childTnLst>
                                </p:cTn>
                              </p:par>
                              <p:par>
                                <p:cTn id="16" presetID="9" presetClass="entr" presetSubtype="0"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dissolve">
                                      <p:cBhvr>
                                        <p:cTn id="18" dur="500"/>
                                        <p:tgtEl>
                                          <p:spTgt spid="28"/>
                                        </p:tgtEl>
                                      </p:cBhvr>
                                    </p:animEffect>
                                  </p:childTnLst>
                                </p:cTn>
                              </p:par>
                              <p:par>
                                <p:cTn id="19" presetID="9"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dissolve">
                                      <p:cBhvr>
                                        <p:cTn id="21" dur="500"/>
                                        <p:tgtEl>
                                          <p:spTgt spid="30"/>
                                        </p:tgtEl>
                                      </p:cBhvr>
                                    </p:animEffect>
                                  </p:childTnLst>
                                </p:cTn>
                              </p:par>
                              <p:par>
                                <p:cTn id="22" presetID="9" presetClass="entr" presetSubtype="0"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dissolve">
                                      <p:cBhvr>
                                        <p:cTn id="24" dur="5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dissolve">
                                      <p:cBhvr>
                                        <p:cTn id="29" dur="500"/>
                                        <p:tgtEl>
                                          <p:spTgt spid="34"/>
                                        </p:tgtEl>
                                      </p:cBhvr>
                                    </p:animEffect>
                                  </p:childTnLst>
                                </p:cTn>
                              </p:par>
                              <p:par>
                                <p:cTn id="30" presetID="9" presetClass="entr" presetSubtype="0" fill="hold"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dissolve">
                                      <p:cBhvr>
                                        <p:cTn id="32" dur="500"/>
                                        <p:tgtEl>
                                          <p:spTgt spid="33"/>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dissolve">
                                      <p:cBhvr>
                                        <p:cTn id="3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546063" y="1957376"/>
            <a:ext cx="10644262" cy="4857784"/>
          </a:xfrm>
          <a:prstGeom prst="roundRect">
            <a:avLst>
              <a:gd name="adj" fmla="val 5977"/>
            </a:avLst>
          </a:prstGeom>
          <a:ln>
            <a:solidFill>
              <a:schemeClr val="bg2">
                <a:lumMod val="50000"/>
              </a:schemeClr>
            </a:solidFill>
          </a:ln>
          <a:effectLst>
            <a:outerShdw blurRad="292100" dist="139700" dir="2700000" algn="tl" rotWithShape="0">
              <a:srgbClr val="333333">
                <a:alpha val="65000"/>
              </a:srgbClr>
            </a:outerShdw>
          </a:effectLst>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sp>
        <p:nvSpPr>
          <p:cNvPr id="79" name="圆角矩形 78"/>
          <p:cNvSpPr/>
          <p:nvPr/>
        </p:nvSpPr>
        <p:spPr>
          <a:xfrm>
            <a:off x="117435" y="957244"/>
            <a:ext cx="1928826" cy="571504"/>
          </a:xfrm>
          <a:prstGeom prst="roundRect">
            <a:avLst/>
          </a:prstGeom>
          <a:noFill/>
          <a:ln w="57150">
            <a:solidFill>
              <a:srgbClr val="6633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897982" y="943973"/>
            <a:ext cx="1005403" cy="584775"/>
          </a:xfrm>
          <a:prstGeom prst="rect">
            <a:avLst/>
          </a:prstGeom>
        </p:spPr>
        <p:txBody>
          <a:bodyPr wrap="none">
            <a:spAutoFit/>
          </a:bodyPr>
          <a:lstStyle/>
          <a:p>
            <a:r>
              <a:rPr lang="zh-CN" altLang="en-US" sz="3200" dirty="0" smtClean="0">
                <a:effectLst>
                  <a:outerShdw blurRad="38100" dist="38100" dir="2700000" algn="tl">
                    <a:srgbClr val="000000">
                      <a:alpha val="43137"/>
                    </a:srgbClr>
                  </a:outerShdw>
                </a:effectLst>
                <a:latin typeface="华文隶书" pitchFamily="2" charset="-122"/>
                <a:ea typeface="华文隶书" pitchFamily="2" charset="-122"/>
              </a:rPr>
              <a:t>统一</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48" name="图片 47"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0" name="图片 49"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1" name="图片 50"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2" name="矩形 51"/>
          <p:cNvSpPr/>
          <p:nvPr/>
        </p:nvSpPr>
        <p:spPr>
          <a:xfrm>
            <a:off x="0" y="0"/>
            <a:ext cx="10776937" cy="704850"/>
          </a:xfrm>
          <a:prstGeom prst="rect">
            <a:avLst/>
          </a:prstGeom>
          <a:blipFill>
            <a:blip r:embed="rId6"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55" name="直角三角形 5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56" name="矩形 55"/>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57" name="直接连接符 56"/>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8"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3" name="组合 66"/>
          <p:cNvGrpSpPr/>
          <p:nvPr/>
        </p:nvGrpSpPr>
        <p:grpSpPr>
          <a:xfrm flipH="1">
            <a:off x="8776673" y="-12408"/>
            <a:ext cx="2750820" cy="740098"/>
            <a:chOff x="0" y="-2"/>
            <a:chExt cx="1377891" cy="634701"/>
          </a:xfrm>
          <a:solidFill>
            <a:schemeClr val="bg2">
              <a:lumMod val="90000"/>
            </a:schemeClr>
          </a:solidFill>
        </p:grpSpPr>
        <p:sp>
          <p:nvSpPr>
            <p:cNvPr id="60" name="直角三角形 59"/>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74" name="矩形 7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76" name="图片 75"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77"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78"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3" name="矩形 22"/>
          <p:cNvSpPr/>
          <p:nvPr/>
        </p:nvSpPr>
        <p:spPr>
          <a:xfrm>
            <a:off x="2207056" y="943973"/>
            <a:ext cx="8626079" cy="584775"/>
          </a:xfrm>
          <a:prstGeom prst="rect">
            <a:avLst/>
          </a:prstGeom>
        </p:spPr>
        <p:txBody>
          <a:bodyPr wrap="none">
            <a:spAutoFit/>
          </a:bodyPr>
          <a:lstStyle/>
          <a:p>
            <a:r>
              <a:rPr lang="en-US" sz="3200" dirty="0" smtClean="0">
                <a:solidFill>
                  <a:srgbClr val="800000"/>
                </a:solidFill>
                <a:latin typeface="华文新魏" pitchFamily="2" charset="-122"/>
                <a:ea typeface="华文新魏" pitchFamily="2" charset="-122"/>
              </a:rPr>
              <a:t>5</a:t>
            </a:r>
            <a:r>
              <a:rPr lang="zh-CN" altLang="en-US" sz="3200" dirty="0" smtClean="0">
                <a:solidFill>
                  <a:srgbClr val="800000"/>
                </a:solidFill>
                <a:latin typeface="华文新魏" pitchFamily="2" charset="-122"/>
                <a:ea typeface="华文新魏" pitchFamily="2" charset="-122"/>
              </a:rPr>
              <a:t>世纪</a:t>
            </a:r>
            <a:r>
              <a:rPr lang="zh-CN" altLang="en-US" sz="3200" dirty="0" smtClean="0">
                <a:latin typeface="华文新魏" pitchFamily="2" charset="-122"/>
                <a:ea typeface="华文新魏" pitchFamily="2" charset="-122"/>
              </a:rPr>
              <a:t>，在</a:t>
            </a:r>
            <a:r>
              <a:rPr lang="zh-CN" altLang="en-US" sz="3200" dirty="0" smtClean="0">
                <a:solidFill>
                  <a:srgbClr val="800000"/>
                </a:solidFill>
                <a:latin typeface="华文新魏" pitchFamily="2" charset="-122"/>
                <a:ea typeface="华文新魏" pitchFamily="2" charset="-122"/>
              </a:rPr>
              <a:t>本州中部</a:t>
            </a:r>
            <a:r>
              <a:rPr lang="zh-CN" altLang="en-US" sz="3200" dirty="0" smtClean="0">
                <a:latin typeface="华文新魏" pitchFamily="2" charset="-122"/>
                <a:ea typeface="华文新魏" pitchFamily="2" charset="-122"/>
              </a:rPr>
              <a:t>兴起的</a:t>
            </a:r>
            <a:r>
              <a:rPr lang="zh-CN" altLang="en-US" sz="3200" dirty="0" smtClean="0">
                <a:solidFill>
                  <a:srgbClr val="800000"/>
                </a:solidFill>
                <a:latin typeface="华文新魏" pitchFamily="2" charset="-122"/>
                <a:ea typeface="华文新魏" pitchFamily="2" charset="-122"/>
              </a:rPr>
              <a:t>大和政权</a:t>
            </a:r>
            <a:r>
              <a:rPr lang="zh-CN" altLang="en-US" sz="3200" dirty="0" smtClean="0">
                <a:latin typeface="华文新魏" pitchFamily="2" charset="-122"/>
                <a:ea typeface="华文新魏" pitchFamily="2" charset="-122"/>
              </a:rPr>
              <a:t>统一了日本</a:t>
            </a:r>
            <a:endParaRPr lang="zh-CN" altLang="en-US" sz="3200" dirty="0">
              <a:latin typeface="华文新魏" pitchFamily="2" charset="-122"/>
              <a:ea typeface="华文新魏" pitchFamily="2" charset="-122"/>
            </a:endParaRPr>
          </a:p>
        </p:txBody>
      </p:sp>
      <p:sp>
        <p:nvSpPr>
          <p:cNvPr id="27" name="TextBox 26"/>
          <p:cNvSpPr txBox="1"/>
          <p:nvPr/>
        </p:nvSpPr>
        <p:spPr>
          <a:xfrm>
            <a:off x="1331881" y="2344776"/>
            <a:ext cx="3571900" cy="3970318"/>
          </a:xfrm>
          <a:prstGeom prst="rect">
            <a:avLst/>
          </a:prstGeom>
          <a:noFill/>
        </p:spPr>
        <p:txBody>
          <a:bodyPr wrap="square" rtlCol="0">
            <a:spAutoFit/>
          </a:bodyPr>
          <a:lstStyle/>
          <a:p>
            <a:r>
              <a:rPr lang="zh-CN" altLang="en-US" sz="2800" dirty="0" smtClean="0">
                <a:latin typeface="华文新魏" pitchFamily="2" charset="-122"/>
                <a:ea typeface="华文新魏" pitchFamily="2" charset="-122"/>
              </a:rPr>
              <a:t>　　公元</a:t>
            </a:r>
            <a:r>
              <a:rPr lang="en-US" sz="2800" dirty="0" smtClean="0">
                <a:latin typeface="华文新魏" pitchFamily="2" charset="-122"/>
                <a:ea typeface="华文新魏" pitchFamily="2" charset="-122"/>
              </a:rPr>
              <a:t>3</a:t>
            </a:r>
            <a:r>
              <a:rPr lang="zh-CN" altLang="en-US" sz="2800" dirty="0" smtClean="0">
                <a:latin typeface="华文新魏" pitchFamily="2" charset="-122"/>
                <a:ea typeface="华文新魏" pitchFamily="2" charset="-122"/>
              </a:rPr>
              <a:t>世纪以后，日本本州地区出现了一个较大的政权</a:t>
            </a:r>
            <a:r>
              <a:rPr lang="en-US" sz="2800" dirty="0" smtClean="0">
                <a:latin typeface="华文新魏" pitchFamily="2" charset="-122"/>
                <a:ea typeface="华文新魏" pitchFamily="2" charset="-122"/>
              </a:rPr>
              <a:t>——</a:t>
            </a:r>
            <a:r>
              <a:rPr lang="zh-CN" altLang="en-US" sz="2800" dirty="0" smtClean="0">
                <a:latin typeface="华文新魏" pitchFamily="2" charset="-122"/>
                <a:ea typeface="华文新魏" pitchFamily="2" charset="-122"/>
              </a:rPr>
              <a:t>大和国。大和国原来局限于本州岛中部的大和地区。在不断的扩张中，大和国逐渐占领邻近地区，领土越来越大。</a:t>
            </a:r>
            <a:endParaRPr lang="zh-CN" altLang="en-US" sz="2800" dirty="0">
              <a:latin typeface="华文新魏" pitchFamily="2" charset="-122"/>
              <a:ea typeface="华文新魏" pitchFamily="2" charset="-122"/>
            </a:endParaRPr>
          </a:p>
        </p:txBody>
      </p:sp>
      <p:pic>
        <p:nvPicPr>
          <p:cNvPr id="28" name="Picture 47" descr="910201"/>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4832343" y="2028814"/>
            <a:ext cx="6291191" cy="4712919"/>
          </a:xfrm>
          <a:prstGeom prst="rect">
            <a:avLst/>
          </a:prstGeom>
          <a:noFill/>
        </p:spPr>
      </p:pic>
      <p:sp>
        <p:nvSpPr>
          <p:cNvPr id="29" name="圆角矩形 28"/>
          <p:cNvSpPr/>
          <p:nvPr/>
        </p:nvSpPr>
        <p:spPr>
          <a:xfrm>
            <a:off x="8761433" y="4957772"/>
            <a:ext cx="642942" cy="785818"/>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67"/>
          <p:cNvGrpSpPr/>
          <p:nvPr/>
        </p:nvGrpSpPr>
        <p:grpSpPr>
          <a:xfrm>
            <a:off x="700498" y="5047139"/>
            <a:ext cx="620625" cy="594142"/>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33" name="TextBox 51"/>
          <p:cNvSpPr txBox="1"/>
          <p:nvPr/>
        </p:nvSpPr>
        <p:spPr>
          <a:xfrm>
            <a:off x="729377" y="5087706"/>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起</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34" name="组合 67"/>
          <p:cNvGrpSpPr/>
          <p:nvPr/>
        </p:nvGrpSpPr>
        <p:grpSpPr>
          <a:xfrm>
            <a:off x="700498" y="2957508"/>
            <a:ext cx="620625" cy="594142"/>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36" name="椭圆 3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37" name="TextBox 51"/>
          <p:cNvSpPr txBox="1"/>
          <p:nvPr/>
        </p:nvSpPr>
        <p:spPr>
          <a:xfrm>
            <a:off x="729377" y="2998075"/>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大</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38" name="组合 67"/>
          <p:cNvGrpSpPr/>
          <p:nvPr/>
        </p:nvGrpSpPr>
        <p:grpSpPr>
          <a:xfrm>
            <a:off x="688939" y="3638492"/>
            <a:ext cx="620625" cy="594142"/>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1" name="TextBox 51"/>
          <p:cNvSpPr txBox="1"/>
          <p:nvPr/>
        </p:nvSpPr>
        <p:spPr>
          <a:xfrm>
            <a:off x="717818" y="3679059"/>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和</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42" name="组合 67"/>
          <p:cNvGrpSpPr/>
          <p:nvPr/>
        </p:nvGrpSpPr>
        <p:grpSpPr>
          <a:xfrm>
            <a:off x="688939" y="4343978"/>
            <a:ext cx="620625" cy="594142"/>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4" name="椭圆 4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5" name="TextBox 51"/>
          <p:cNvSpPr txBox="1"/>
          <p:nvPr/>
        </p:nvSpPr>
        <p:spPr>
          <a:xfrm>
            <a:off x="717818" y="4384545"/>
            <a:ext cx="745380" cy="523220"/>
          </a:xfrm>
          <a:prstGeom prst="rect">
            <a:avLst/>
          </a:prstGeom>
          <a:noFill/>
        </p:spPr>
        <p:txBody>
          <a:bodyPr wrap="square" rtlCol="0">
            <a:spAutoFit/>
          </a:bodyPr>
          <a:lstStyle/>
          <a:p>
            <a:r>
              <a:rPr lang="zh-CN" altLang="en-US" sz="2800" b="1" dirty="0" smtClean="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兴</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pic>
        <p:nvPicPr>
          <p:cNvPr id="46" name="图片 45" descr="t01c6351d7ca97db20a.jpg"/>
          <p:cNvPicPr>
            <a:picLocks noChangeAspect="1"/>
          </p:cNvPicPr>
          <p:nvPr/>
        </p:nvPicPr>
        <p:blipFill>
          <a:blip r:embed="rId8" cstate="print">
            <a:clrChange>
              <a:clrFrom>
                <a:srgbClr val="F6F6F6"/>
              </a:clrFrom>
              <a:clrTo>
                <a:srgbClr val="F6F6F6">
                  <a:alpha val="0"/>
                </a:srgbClr>
              </a:clrTo>
            </a:clrChange>
          </a:blip>
          <a:srcRect l="3125" t="17187" r="5468" b="12500"/>
          <a:stretch>
            <a:fillRect/>
          </a:stretch>
        </p:blipFill>
        <p:spPr>
          <a:xfrm>
            <a:off x="71438" y="885807"/>
            <a:ext cx="903253" cy="694810"/>
          </a:xfrm>
          <a:prstGeom prst="rect">
            <a:avLst/>
          </a:prstGeom>
        </p:spPr>
      </p:pic>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dissolve">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1260443" y="2886070"/>
            <a:ext cx="9215502" cy="4071966"/>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sp>
        <p:nvSpPr>
          <p:cNvPr id="79" name="圆角矩形 78"/>
          <p:cNvSpPr/>
          <p:nvPr/>
        </p:nvSpPr>
        <p:spPr>
          <a:xfrm>
            <a:off x="117435" y="957244"/>
            <a:ext cx="2714644" cy="571504"/>
          </a:xfrm>
          <a:prstGeom prst="roundRect">
            <a:avLst/>
          </a:prstGeom>
          <a:noFill/>
          <a:ln w="57150">
            <a:solidFill>
              <a:srgbClr val="6633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897982" y="943973"/>
            <a:ext cx="1826141" cy="584775"/>
          </a:xfrm>
          <a:prstGeom prst="rect">
            <a:avLst/>
          </a:prstGeom>
        </p:spPr>
        <p:txBody>
          <a:bodyPr wrap="none">
            <a:spAutoFit/>
          </a:bodyPr>
          <a:lstStyle/>
          <a:p>
            <a:r>
              <a:rPr lang="zh-CN" altLang="en-US" sz="3200" dirty="0" smtClean="0">
                <a:effectLst>
                  <a:outerShdw blurRad="38100" dist="38100" dir="2700000" algn="tl">
                    <a:srgbClr val="000000">
                      <a:alpha val="43137"/>
                    </a:srgbClr>
                  </a:outerShdw>
                </a:effectLst>
                <a:latin typeface="华文隶书" pitchFamily="2" charset="-122"/>
                <a:ea typeface="华文隶书" pitchFamily="2" charset="-122"/>
              </a:rPr>
              <a:t>社会结构</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48" name="图片 47"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50" name="图片 49"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51" name="图片 50" descr="t018d16e110143ea110.jpg"/>
          <p:cNvPicPr>
            <a:picLocks noChangeAspect="1"/>
          </p:cNvPicPr>
          <p:nvPr/>
        </p:nvPicPr>
        <p:blipFill>
          <a:blip r:embed="rId4" cstate="print">
            <a:clrChange>
              <a:clrFrom>
                <a:srgbClr val="F2F2F2"/>
              </a:clrFrom>
              <a:clrTo>
                <a:srgbClr val="F2F2F2">
                  <a:alpha val="0"/>
                </a:srgbClr>
              </a:clrTo>
            </a:clrChange>
          </a:blip>
          <a:srcRect t="54831" b="25094"/>
          <a:stretch>
            <a:fillRect/>
          </a:stretch>
        </p:blipFill>
        <p:spPr>
          <a:xfrm rot="10800000">
            <a:off x="0" y="671493"/>
            <a:ext cx="11522075" cy="142876"/>
          </a:xfrm>
          <a:prstGeom prst="rect">
            <a:avLst/>
          </a:prstGeom>
        </p:spPr>
      </p:pic>
      <p:sp>
        <p:nvSpPr>
          <p:cNvPr id="52" name="矩形 51"/>
          <p:cNvSpPr/>
          <p:nvPr/>
        </p:nvSpPr>
        <p:spPr>
          <a:xfrm>
            <a:off x="0" y="0"/>
            <a:ext cx="10776937" cy="704850"/>
          </a:xfrm>
          <a:prstGeom prst="rect">
            <a:avLst/>
          </a:prstGeom>
          <a:blipFill>
            <a:blip r:embed="rId6" cstate="prin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55" name="直角三角形 54"/>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56" name="矩形 55"/>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57" name="直接连接符 56"/>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8"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人教版九年级上册</a:t>
            </a:r>
            <a:endParaRPr lang="zh-CN" altLang="en-US" sz="2400" b="1" dirty="0" smtClean="0">
              <a:solidFill>
                <a:schemeClr val="bg1"/>
              </a:solidFill>
              <a:effectLst/>
              <a:latin typeface="微软雅黑" charset="0"/>
              <a:ea typeface="微软雅黑" charset="0"/>
            </a:endParaRPr>
          </a:p>
        </p:txBody>
      </p:sp>
      <p:grpSp>
        <p:nvGrpSpPr>
          <p:cNvPr id="3" name="组合 66"/>
          <p:cNvGrpSpPr/>
          <p:nvPr/>
        </p:nvGrpSpPr>
        <p:grpSpPr>
          <a:xfrm flipH="1">
            <a:off x="8776673" y="-12408"/>
            <a:ext cx="2750820" cy="740098"/>
            <a:chOff x="0" y="-2"/>
            <a:chExt cx="1377891" cy="634701"/>
          </a:xfrm>
          <a:solidFill>
            <a:schemeClr val="bg2">
              <a:lumMod val="90000"/>
            </a:schemeClr>
          </a:solidFill>
        </p:grpSpPr>
        <p:sp>
          <p:nvSpPr>
            <p:cNvPr id="60" name="直角三角形 59"/>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74" name="矩形 7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76" name="图片 75" descr="624f9a79jw1eelyzwvu5xj20b408t75j.jpg"/>
          <p:cNvPicPr>
            <a:picLocks noChangeAspect="1"/>
          </p:cNvPicPr>
          <p:nvPr/>
        </p:nvPicPr>
        <p:blipFill>
          <a:blip r:embed="rId5" cstate="print">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77"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78" name="文本框 6"/>
          <p:cNvSpPr txBox="1"/>
          <p:nvPr/>
        </p:nvSpPr>
        <p:spPr>
          <a:xfrm>
            <a:off x="4332277" y="138389"/>
            <a:ext cx="321471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2" name="矩形 21"/>
          <p:cNvSpPr/>
          <p:nvPr/>
        </p:nvSpPr>
        <p:spPr>
          <a:xfrm>
            <a:off x="1331881" y="1600186"/>
            <a:ext cx="9429816" cy="1200329"/>
          </a:xfrm>
          <a:prstGeom prst="rect">
            <a:avLst/>
          </a:prstGeom>
        </p:spPr>
        <p:txBody>
          <a:bodyPr wrap="square">
            <a:spAutoFit/>
          </a:bodyPr>
          <a:lstStyle/>
          <a:p>
            <a:r>
              <a:rPr lang="en-US" sz="3600" dirty="0" smtClean="0">
                <a:latin typeface="华文新魏" pitchFamily="2" charset="-122"/>
                <a:ea typeface="华文新魏" pitchFamily="2" charset="-122"/>
              </a:rPr>
              <a:t>①</a:t>
            </a:r>
            <a:r>
              <a:rPr lang="zh-CN" altLang="en-US" sz="3600" dirty="0" smtClean="0">
                <a:latin typeface="华文新魏" pitchFamily="2" charset="-122"/>
                <a:ea typeface="华文新魏" pitchFamily="2" charset="-122"/>
              </a:rPr>
              <a:t>大和国的最高统治者称为</a:t>
            </a:r>
            <a:r>
              <a:rPr lang="en-US" sz="3600" dirty="0" smtClean="0">
                <a:latin typeface="华文新魏" pitchFamily="2" charset="-122"/>
                <a:ea typeface="华文新魏" pitchFamily="2" charset="-122"/>
              </a:rPr>
              <a:t>“</a:t>
            </a:r>
            <a:r>
              <a:rPr lang="zh-CN" altLang="en-US" sz="3600" dirty="0" smtClean="0">
                <a:solidFill>
                  <a:srgbClr val="800000"/>
                </a:solidFill>
                <a:latin typeface="华文新魏" pitchFamily="2" charset="-122"/>
                <a:ea typeface="华文新魏" pitchFamily="2" charset="-122"/>
              </a:rPr>
              <a:t>大王</a:t>
            </a:r>
            <a:r>
              <a:rPr lang="en-US" sz="3600" dirty="0" smtClean="0">
                <a:latin typeface="华文新魏" pitchFamily="2" charset="-122"/>
                <a:ea typeface="华文新魏" pitchFamily="2" charset="-122"/>
              </a:rPr>
              <a:t>”</a:t>
            </a:r>
            <a:r>
              <a:rPr lang="zh-CN" altLang="en-US" sz="3600" dirty="0" smtClean="0">
                <a:latin typeface="华文新魏" pitchFamily="2" charset="-122"/>
                <a:ea typeface="华文新魏" pitchFamily="2" charset="-122"/>
              </a:rPr>
              <a:t>，大王</a:t>
            </a:r>
            <a:r>
              <a:rPr lang="zh-CN" altLang="en-US" sz="3600" dirty="0" smtClean="0">
                <a:solidFill>
                  <a:srgbClr val="C00000"/>
                </a:solidFill>
                <a:latin typeface="华文新魏" pitchFamily="2" charset="-122"/>
                <a:ea typeface="华文新魏" pitchFamily="2" charset="-122"/>
              </a:rPr>
              <a:t>依靠贵族</a:t>
            </a:r>
            <a:r>
              <a:rPr lang="zh-CN" altLang="en-US" sz="3600" dirty="0" smtClean="0">
                <a:latin typeface="华文新魏" pitchFamily="2" charset="-122"/>
                <a:ea typeface="华文新魏" pitchFamily="2" charset="-122"/>
              </a:rPr>
              <a:t>统治全国。</a:t>
            </a:r>
            <a:endParaRPr lang="zh-CN" altLang="en-US" sz="3600" dirty="0">
              <a:latin typeface="华文新魏" pitchFamily="2" charset="-122"/>
              <a:ea typeface="华文新魏" pitchFamily="2" charset="-122"/>
            </a:endParaRPr>
          </a:p>
        </p:txBody>
      </p:sp>
      <p:sp>
        <p:nvSpPr>
          <p:cNvPr id="25" name="矩形 24"/>
          <p:cNvSpPr/>
          <p:nvPr/>
        </p:nvSpPr>
        <p:spPr>
          <a:xfrm>
            <a:off x="1474757" y="3243260"/>
            <a:ext cx="3929090" cy="3108543"/>
          </a:xfrm>
          <a:prstGeom prst="rect">
            <a:avLst/>
          </a:prstGeom>
        </p:spPr>
        <p:txBody>
          <a:bodyPr wrap="square">
            <a:spAutoFit/>
          </a:bodyPr>
          <a:lstStyle/>
          <a:p>
            <a:r>
              <a:rPr lang="zh-CN" altLang="en-US" sz="2800" dirty="0" smtClean="0">
                <a:latin typeface="华文新魏" pitchFamily="2" charset="-122"/>
                <a:ea typeface="华文新魏" pitchFamily="2" charset="-122"/>
              </a:rPr>
              <a:t>大和国君主的正式称呼原本是</a:t>
            </a:r>
            <a:r>
              <a:rPr lang="en-US" altLang="zh-CN" sz="2800" dirty="0" smtClean="0">
                <a:latin typeface="华文新魏" pitchFamily="2" charset="-122"/>
                <a:ea typeface="华文新魏" pitchFamily="2" charset="-122"/>
              </a:rPr>
              <a:t>“</a:t>
            </a:r>
            <a:r>
              <a:rPr lang="zh-CN" altLang="en-US" sz="2800" dirty="0" smtClean="0">
                <a:latin typeface="华文新魏" pitchFamily="2" charset="-122"/>
                <a:ea typeface="华文新魏" pitchFamily="2" charset="-122"/>
              </a:rPr>
              <a:t>大王</a:t>
            </a:r>
            <a:r>
              <a:rPr lang="en-US" altLang="zh-CN" sz="2800" dirty="0" smtClean="0">
                <a:latin typeface="华文新魏" pitchFamily="2" charset="-122"/>
                <a:ea typeface="华文新魏" pitchFamily="2" charset="-122"/>
              </a:rPr>
              <a:t>”</a:t>
            </a:r>
            <a:r>
              <a:rPr lang="zh-CN" altLang="en-US" sz="2800" dirty="0" smtClean="0">
                <a:latin typeface="华文新魏" pitchFamily="2" charset="-122"/>
                <a:ea typeface="华文新魏" pitchFamily="2" charset="-122"/>
              </a:rPr>
              <a:t>，以后称“天皇”。据</a:t>
            </a:r>
            <a:r>
              <a:rPr lang="en-US" altLang="zh-CN" sz="2800" dirty="0" smtClean="0">
                <a:latin typeface="华文新魏" pitchFamily="2" charset="-122"/>
                <a:ea typeface="华文新魏" pitchFamily="2" charset="-122"/>
              </a:rPr>
              <a:t>《</a:t>
            </a:r>
            <a:r>
              <a:rPr lang="zh-CN" altLang="en-US" sz="2800" dirty="0" smtClean="0">
                <a:latin typeface="华文新魏" pitchFamily="2" charset="-122"/>
                <a:ea typeface="华文新魏" pitchFamily="2" charset="-122"/>
              </a:rPr>
              <a:t>日本书纪</a:t>
            </a:r>
            <a:r>
              <a:rPr lang="en-US" altLang="zh-CN" sz="2800" dirty="0" smtClean="0">
                <a:latin typeface="华文新魏" pitchFamily="2" charset="-122"/>
                <a:ea typeface="华文新魏" pitchFamily="2" charset="-122"/>
              </a:rPr>
              <a:t>》</a:t>
            </a:r>
            <a:r>
              <a:rPr lang="zh-CN" altLang="en-US" sz="2800" dirty="0" smtClean="0">
                <a:latin typeface="华文新魏" pitchFamily="2" charset="-122"/>
                <a:ea typeface="华文新魏" pitchFamily="2" charset="-122"/>
              </a:rPr>
              <a:t>记载，中国隋炀帝时，日本在国书中首次在外交场合使用</a:t>
            </a:r>
            <a:r>
              <a:rPr lang="en-US" altLang="zh-CN" sz="2800" dirty="0" smtClean="0">
                <a:latin typeface="华文新魏" pitchFamily="2" charset="-122"/>
                <a:ea typeface="华文新魏" pitchFamily="2" charset="-122"/>
              </a:rPr>
              <a:t>“</a:t>
            </a:r>
            <a:r>
              <a:rPr lang="zh-CN" altLang="en-US" sz="2800" dirty="0" smtClean="0">
                <a:latin typeface="华文新魏" pitchFamily="2" charset="-122"/>
                <a:ea typeface="华文新魏" pitchFamily="2" charset="-122"/>
              </a:rPr>
              <a:t>天皇</a:t>
            </a:r>
            <a:r>
              <a:rPr lang="en-US" altLang="zh-CN" sz="2800" dirty="0" smtClean="0">
                <a:latin typeface="华文新魏" pitchFamily="2" charset="-122"/>
                <a:ea typeface="华文新魏" pitchFamily="2" charset="-122"/>
              </a:rPr>
              <a:t>”</a:t>
            </a:r>
            <a:r>
              <a:rPr lang="zh-CN" altLang="en-US" sz="2800" dirty="0" smtClean="0">
                <a:latin typeface="华文新魏" pitchFamily="2" charset="-122"/>
                <a:ea typeface="华文新魏" pitchFamily="2" charset="-122"/>
              </a:rPr>
              <a:t>一词。</a:t>
            </a:r>
          </a:p>
        </p:txBody>
      </p:sp>
      <p:pic>
        <p:nvPicPr>
          <p:cNvPr id="27" name="图片 26" descr="古人绘制的日本第一代天皇陵园外景图.jpg"/>
          <p:cNvPicPr>
            <a:picLocks noChangeAspect="1"/>
          </p:cNvPicPr>
          <p:nvPr/>
        </p:nvPicPr>
        <p:blipFill>
          <a:blip r:embed="rId7" cstate="print"/>
          <a:stretch>
            <a:fillRect/>
          </a:stretch>
        </p:blipFill>
        <p:spPr>
          <a:xfrm>
            <a:off x="5618161" y="3113514"/>
            <a:ext cx="4469108" cy="3143272"/>
          </a:xfrm>
          <a:prstGeom prst="rect">
            <a:avLst/>
          </a:prstGeom>
        </p:spPr>
      </p:pic>
      <p:sp>
        <p:nvSpPr>
          <p:cNvPr id="28" name="矩形 27"/>
          <p:cNvSpPr/>
          <p:nvPr/>
        </p:nvSpPr>
        <p:spPr>
          <a:xfrm>
            <a:off x="5403847" y="6256786"/>
            <a:ext cx="4762842" cy="415498"/>
          </a:xfrm>
          <a:prstGeom prst="rect">
            <a:avLst/>
          </a:prstGeom>
        </p:spPr>
        <p:txBody>
          <a:bodyPr wrap="none">
            <a:spAutoFit/>
          </a:bodyPr>
          <a:lstStyle/>
          <a:p>
            <a:r>
              <a:rPr lang="zh-CN" altLang="en-US" dirty="0" smtClean="0">
                <a:latin typeface="华文新魏" pitchFamily="2" charset="-122"/>
                <a:ea typeface="华文新魏" pitchFamily="2" charset="-122"/>
              </a:rPr>
              <a:t>古人绘制的日本第一代天皇陵园外景图</a:t>
            </a:r>
            <a:endParaRPr lang="zh-CN" altLang="en-US" dirty="0">
              <a:latin typeface="华文新魏" pitchFamily="2" charset="-122"/>
              <a:ea typeface="华文新魏" pitchFamily="2" charset="-122"/>
            </a:endParaRPr>
          </a:p>
        </p:txBody>
      </p:sp>
      <p:pic>
        <p:nvPicPr>
          <p:cNvPr id="30" name="图片 29" descr="t01c6351d7ca97db20a.jpg"/>
          <p:cNvPicPr>
            <a:picLocks noChangeAspect="1"/>
          </p:cNvPicPr>
          <p:nvPr/>
        </p:nvPicPr>
        <p:blipFill>
          <a:blip r:embed="rId8" cstate="print">
            <a:clrChange>
              <a:clrFrom>
                <a:srgbClr val="F6F6F6"/>
              </a:clrFrom>
              <a:clrTo>
                <a:srgbClr val="F6F6F6">
                  <a:alpha val="0"/>
                </a:srgbClr>
              </a:clrTo>
            </a:clrChange>
          </a:blip>
          <a:srcRect l="3125" t="17187" r="5468" b="12500"/>
          <a:stretch>
            <a:fillRect/>
          </a:stretch>
        </p:blipFill>
        <p:spPr>
          <a:xfrm>
            <a:off x="71438" y="885807"/>
            <a:ext cx="903253" cy="694810"/>
          </a:xfrm>
          <a:prstGeom prst="rect">
            <a:avLst/>
          </a:prstGeom>
        </p:spPr>
      </p:pic>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dissolve">
                                      <p:cBhvr>
                                        <p:cTn id="12" dur="500"/>
                                        <p:tgtEl>
                                          <p:spTgt spid="29"/>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dissolve">
                                      <p:cBhvr>
                                        <p:cTn id="15" dur="500"/>
                                        <p:tgtEl>
                                          <p:spTgt spid="25"/>
                                        </p:tgtEl>
                                      </p:cBhvr>
                                    </p:animEffect>
                                  </p:childTnLst>
                                </p:cTn>
                              </p:par>
                              <p:par>
                                <p:cTn id="16" presetID="9" presetClass="entr" presetSubtype="0"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dissolve">
                                      <p:cBhvr>
                                        <p:cTn id="18" dur="500"/>
                                        <p:tgtEl>
                                          <p:spTgt spid="27"/>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dissolve">
                                      <p:cBhvr>
                                        <p:cTn id="2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QUIZZES" val="0"/>
  <p:tag name="ISPRING_RESOURCE_PATHS_HASH" val="875d5e6560ba36884527413a53517d17866972f5"/>
</p:tagLst>
</file>

<file path=ppt/theme/theme1.xml><?xml version="1.0" encoding="utf-8"?>
<a:theme xmlns:a="http://schemas.openxmlformats.org/drawingml/2006/main" name="主题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主题7</Template>
  <TotalTime>34885</TotalTime>
  <Words>1906</Words>
  <PresentationFormat>自定义</PresentationFormat>
  <Paragraphs>289</Paragraphs>
  <Slides>25</Slides>
  <Notes>25</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主题7</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dcterms:created xsi:type="dcterms:W3CDTF">2015-10-28T12:59:19Z</dcterms:created>
  <dcterms:modified xsi:type="dcterms:W3CDTF">2018-10-22T01:41:56Z</dcterms:modified>
</cp:coreProperties>
</file>