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610" r:id="rId3"/>
    <p:sldId id="626" r:id="rId4"/>
    <p:sldId id="540" r:id="rId5"/>
    <p:sldId id="437" r:id="rId6"/>
    <p:sldId id="627" r:id="rId7"/>
    <p:sldId id="628" r:id="rId8"/>
    <p:sldId id="630" r:id="rId9"/>
    <p:sldId id="632" r:id="rId10"/>
    <p:sldId id="633" r:id="rId11"/>
    <p:sldId id="634" r:id="rId12"/>
    <p:sldId id="635" r:id="rId13"/>
    <p:sldId id="636" r:id="rId14"/>
    <p:sldId id="637" r:id="rId15"/>
    <p:sldId id="638" r:id="rId16"/>
    <p:sldId id="639" r:id="rId17"/>
    <p:sldId id="478" r:id="rId18"/>
    <p:sldId id="607" r:id="rId19"/>
    <p:sldId id="608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B7884"/>
    <a:srgbClr val="FF6600"/>
    <a:srgbClr val="0000FF"/>
    <a:srgbClr val="33CCFF"/>
    <a:srgbClr val="F979C8"/>
    <a:srgbClr val="20017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/>
    <p:restoredTop sz="94660"/>
  </p:normalViewPr>
  <p:slideViewPr>
    <p:cSldViewPr showGuides="1">
      <p:cViewPr varScale="1">
        <p:scale>
          <a:sx n="88" d="100"/>
          <a:sy n="88" d="100"/>
        </p:scale>
        <p:origin x="-126" y="-408"/>
      </p:cViewPr>
      <p:guideLst>
        <p:guide orient="horz" pos="2196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>
                <a:ea typeface="黑体" panose="02010609060101010101" pitchFamily="49" charset="-122"/>
              </a:rPr>
            </a:fld>
            <a:endParaRPr lang="zh-CN" altLang="en-US" sz="1200" dirty="0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19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>
                <a:ea typeface="黑体" panose="02010609060101010101" pitchFamily="49" charset="-122"/>
              </a:rPr>
            </a:fld>
            <a:endParaRPr lang="zh-CN" altLang="en-US" sz="1200" dirty="0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482600" y="1856105"/>
            <a:ext cx="829945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第一单元 走向社会主义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走向国际舞台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24577">
            <a:hlinkClick r:id="" action="ppaction://noaction"/>
          </p:cNvPr>
          <p:cNvSpPr/>
          <p:nvPr/>
        </p:nvSpPr>
        <p:spPr>
          <a:xfrm>
            <a:off x="179070" y="190500"/>
            <a:ext cx="5403850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华文楷体" pitchFamily="2" charset="-122"/>
              </a:rPr>
              <a:t>２、周恩来与万隆会议 </a:t>
            </a:r>
            <a:endParaRPr lang="zh-CN" altLang="en-US" sz="4000" b="1" dirty="0">
              <a:latin typeface="Arial" panose="020B0604020202020204" pitchFamily="34" charset="0"/>
              <a:ea typeface="华文楷体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61010" y="1007110"/>
          <a:ext cx="8356600" cy="6262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2995"/>
                <a:gridCol w="2041525"/>
                <a:gridCol w="5212080"/>
              </a:tblGrid>
              <a:tr h="518160">
                <a:tc rowSpan="5"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召开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3"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地点</a:t>
                      </a: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14537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1432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中国代表</a:t>
                      </a: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80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与会成员</a:t>
                      </a: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00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性质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928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主题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中国贡献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结果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486" name="矩形 24582"/>
          <p:cNvSpPr/>
          <p:nvPr/>
        </p:nvSpPr>
        <p:spPr>
          <a:xfrm>
            <a:off x="3683000" y="1006793"/>
            <a:ext cx="20091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1955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月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3" name="矩形 24582"/>
          <p:cNvSpPr/>
          <p:nvPr/>
        </p:nvSpPr>
        <p:spPr>
          <a:xfrm>
            <a:off x="3738245" y="1564323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华文楷体" pitchFamily="2" charset="-122"/>
              </a:rPr>
              <a:t>印度尼西亚的万隆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4" name="矩形 24582"/>
          <p:cNvSpPr/>
          <p:nvPr/>
        </p:nvSpPr>
        <p:spPr>
          <a:xfrm>
            <a:off x="3738245" y="2066608"/>
            <a:ext cx="1716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周恩来  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5" name="矩形 24582"/>
          <p:cNvSpPr/>
          <p:nvPr/>
        </p:nvSpPr>
        <p:spPr>
          <a:xfrm>
            <a:off x="1751330" y="2646680"/>
            <a:ext cx="658622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lvl="0" indent="0" algn="l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dirty="0">
                <a:sym typeface="+mn-ea"/>
              </a:rPr>
              <a:t>亚洲和非洲国家政府首脑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0488" name="矩形 24584"/>
          <p:cNvSpPr/>
          <p:nvPr/>
        </p:nvSpPr>
        <p:spPr>
          <a:xfrm>
            <a:off x="1624965" y="3601720"/>
            <a:ext cx="7041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有史以来第一次由亚非国家自己举行的国际会议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90" name="矩形 24586"/>
          <p:cNvSpPr/>
          <p:nvPr/>
        </p:nvSpPr>
        <p:spPr>
          <a:xfrm>
            <a:off x="1679575" y="4062095"/>
            <a:ext cx="6914515" cy="983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9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主要讨论保卫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和平</a:t>
            </a:r>
            <a:r>
              <a:rPr lang="zh-CN" altLang="en-US" sz="29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、争取民族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独立</a:t>
            </a:r>
            <a:r>
              <a:rPr lang="zh-CN" altLang="en-US" sz="29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和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发展</a:t>
            </a:r>
            <a:r>
              <a:rPr lang="zh-CN" altLang="en-US" sz="29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民族经济等共同关心的问题</a:t>
            </a:r>
            <a:endParaRPr lang="zh-CN" altLang="en-US" sz="2900" b="1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4965" y="5045710"/>
            <a:ext cx="712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>
              <a:lnSpc>
                <a:spcPts val="288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周恩来</a:t>
            </a:r>
            <a:r>
              <a:rPr lang="zh-CN" altLang="en-US" sz="2400" dirty="0">
                <a:sym typeface="+mn-ea"/>
              </a:rPr>
              <a:t>在会议上提出“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求同存异</a:t>
            </a:r>
            <a:r>
              <a:rPr lang="zh-CN" altLang="en-US" sz="2400" dirty="0">
                <a:sym typeface="+mn-ea"/>
              </a:rPr>
              <a:t>”方针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672590" y="5955665"/>
            <a:ext cx="3383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 algn="l">
              <a:lnSpc>
                <a:spcPts val="2880"/>
              </a:lnSpc>
              <a:spcBef>
                <a:spcPct val="0"/>
              </a:spcBef>
              <a:buNone/>
            </a:pPr>
            <a:r>
              <a:rPr lang="zh-CN" altLang="en-US" sz="2800" dirty="0">
                <a:sym typeface="+mn-ea"/>
              </a:rPr>
              <a:t>推动会议取得成功。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3" grpId="0"/>
      <p:bldP spid="4" grpId="0"/>
      <p:bldP spid="5" grpId="0"/>
      <p:bldP spid="20488" grpId="0"/>
      <p:bldP spid="20490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27649"/>
          <p:cNvSpPr txBox="1"/>
          <p:nvPr/>
        </p:nvSpPr>
        <p:spPr>
          <a:xfrm>
            <a:off x="762000" y="1919288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同：</a:t>
            </a:r>
            <a:endParaRPr lang="zh-CN" altLang="en-US" sz="36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0" y="2708275"/>
            <a:ext cx="8001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遭遇相同：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曾经受到帝国主义的侵略。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-163512" y="3284538"/>
            <a:ext cx="8442325" cy="1400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面临问题相同：</a:t>
            </a:r>
            <a:r>
              <a:rPr lang="zh-CN" altLang="en-US" sz="3300">
                <a:latin typeface="Arial" panose="020B0604020202020204" pitchFamily="34" charset="0"/>
                <a:ea typeface="黑体" panose="02010609060101010101" pitchFamily="49" charset="-122"/>
              </a:rPr>
              <a:t>保卫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和平</a:t>
            </a:r>
            <a:r>
              <a:rPr lang="zh-CN" altLang="en-US" sz="3300">
                <a:latin typeface="Arial" panose="020B0604020202020204" pitchFamily="34" charset="0"/>
                <a:ea typeface="黑体" panose="02010609060101010101" pitchFamily="49" charset="-122"/>
              </a:rPr>
              <a:t>、争取民族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独立       </a:t>
            </a:r>
            <a:endParaRPr lang="zh-CN" altLang="en-US" sz="33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</a:t>
            </a:r>
            <a:r>
              <a:rPr lang="zh-CN" altLang="en-US" sz="3300">
                <a:latin typeface="Arial" panose="020B0604020202020204" pitchFamily="34" charset="0"/>
                <a:ea typeface="黑体" panose="02010609060101010101" pitchFamily="49" charset="-122"/>
              </a:rPr>
              <a:t>和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发展</a:t>
            </a:r>
            <a:r>
              <a:rPr lang="zh-CN" altLang="en-US" sz="3300">
                <a:latin typeface="Arial" panose="020B0604020202020204" pitchFamily="34" charset="0"/>
                <a:ea typeface="黑体" panose="02010609060101010101" pitchFamily="49" charset="-122"/>
              </a:rPr>
              <a:t>民族经济。</a:t>
            </a:r>
            <a:endParaRPr lang="zh-CN" altLang="en-US" sz="3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6" name="文本框 27652"/>
          <p:cNvSpPr txBox="1"/>
          <p:nvPr/>
        </p:nvSpPr>
        <p:spPr>
          <a:xfrm>
            <a:off x="611188" y="4738688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异：</a:t>
            </a:r>
            <a:endParaRPr lang="zh-CN" altLang="en-US" sz="36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619250" y="4941888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社会制度不同。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619250" y="5589588"/>
            <a:ext cx="533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意识形态不同。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9" name="文本框 27655"/>
          <p:cNvSpPr txBox="1"/>
          <p:nvPr/>
        </p:nvSpPr>
        <p:spPr>
          <a:xfrm>
            <a:off x="539750" y="476250"/>
            <a:ext cx="813752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探究：</a:t>
            </a:r>
            <a:r>
              <a:rPr lang="zh-CN" altLang="en-US" sz="30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周总理提出的 “求同存异”方针，你知道亚非国家同与异有哪些吗？</a:t>
            </a:r>
            <a:endParaRPr lang="zh-CN" altLang="en-US" sz="30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4" grpId="0"/>
      <p:bldP spid="276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34817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6212" y="-22225"/>
            <a:ext cx="9717087" cy="728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34818"/>
          <p:cNvSpPr/>
          <p:nvPr/>
        </p:nvSpPr>
        <p:spPr>
          <a:xfrm>
            <a:off x="395288" y="260350"/>
            <a:ext cx="2592387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458"/>
              </a:avLst>
            </a:prstTxWarp>
            <a:normAutofit/>
          </a:bodyPr>
          <a:p>
            <a:pPr algn="ctr"/>
            <a:r>
              <a:rPr lang="zh-CN" altLang="en-US" sz="2800" b="1" i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本课小结</a:t>
            </a:r>
            <a:endParaRPr lang="zh-CN" altLang="en-US" sz="2800" b="1" i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1403350" y="1341438"/>
            <a:ext cx="7056438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建国初期我国</a:t>
            </a: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外交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领域有哪些重大成就？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1116013" y="2492375"/>
            <a:ext cx="7138987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①奉行独立自主的和平外交政策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2" name="矩形 34821"/>
          <p:cNvSpPr/>
          <p:nvPr/>
        </p:nvSpPr>
        <p:spPr>
          <a:xfrm>
            <a:off x="1044575" y="3400425"/>
            <a:ext cx="662463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仿宋" pitchFamily="2" charset="-122"/>
              </a:rPr>
              <a:t>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1953年12月，中国与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印度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谈判首次提出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和平共处五项原则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。1954年6月，和印度、缅甸联合发表。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3" name="矩形 34822"/>
          <p:cNvSpPr/>
          <p:nvPr/>
        </p:nvSpPr>
        <p:spPr>
          <a:xfrm>
            <a:off x="1049338" y="4937125"/>
            <a:ext cx="7273925" cy="944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③1955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月，周恩来参加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万隆会议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，提出“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求同存异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”的方针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30721"/>
          <p:cNvSpPr txBox="1"/>
          <p:nvPr/>
        </p:nvSpPr>
        <p:spPr>
          <a:xfrm>
            <a:off x="323850" y="2349500"/>
            <a:ext cx="4968875" cy="173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外交活动既要靠国家实力</a:t>
            </a:r>
            <a:r>
              <a:rPr lang="en-US" altLang="zh-CN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也要靠外交家的智慧谋略。</a:t>
            </a:r>
            <a:endParaRPr lang="zh-CN" altLang="en-US" sz="36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1746" name="矩形 30722"/>
          <p:cNvSpPr/>
          <p:nvPr/>
        </p:nvSpPr>
        <p:spPr>
          <a:xfrm>
            <a:off x="4932363" y="5229225"/>
            <a:ext cx="3527425" cy="167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睿智优雅、风度翩翩的周恩来总理成为万隆会议的明星。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7" name="图片 30723" descr="资料图片：1955年4月周恩来在万隆会议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990600"/>
            <a:ext cx="3241675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矩形 30724"/>
          <p:cNvSpPr/>
          <p:nvPr/>
        </p:nvSpPr>
        <p:spPr>
          <a:xfrm>
            <a:off x="252413" y="765175"/>
            <a:ext cx="47545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>
                <a:solidFill>
                  <a:schemeClr val="accent2"/>
                </a:solidFill>
                <a:latin typeface="Verdana" panose="020B0604030504040204" pitchFamily="2" charset="0"/>
                <a:ea typeface="黑体" panose="02010609060101010101" pitchFamily="49" charset="-122"/>
              </a:rPr>
              <a:t>请说说周总理的故事</a:t>
            </a:r>
            <a:endParaRPr lang="zh-CN" altLang="en-US" sz="4000">
              <a:solidFill>
                <a:schemeClr val="accent2"/>
              </a:solidFill>
              <a:latin typeface="Verdana" panose="020B06040305040402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31745"/>
          <p:cNvSpPr/>
          <p:nvPr/>
        </p:nvSpPr>
        <p:spPr>
          <a:xfrm>
            <a:off x="323850" y="23813"/>
            <a:ext cx="3529013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周恩来外交智慧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31746"/>
          <p:cNvSpPr txBox="1"/>
          <p:nvPr/>
        </p:nvSpPr>
        <p:spPr>
          <a:xfrm>
            <a:off x="827088" y="2636838"/>
            <a:ext cx="55451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395288" y="1268413"/>
            <a:ext cx="8353425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外国记者不怀好意问周恩来总理：“在你们中国，明明是人走的路为什么却要叫‘马路’呢？”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323850" y="3437890"/>
            <a:ext cx="8424863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美国代表团访华时，曾有一名官员当着周总理的面说：“中国人很喜欢低着头走路，而我们美国人却总是抬着头走路。” 此语一出，话惊四座。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684213" y="2276475"/>
            <a:ext cx="835342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周总理不假思索地答道：“我们走的是马克思主义道路，简称马路。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323850" y="5085080"/>
            <a:ext cx="86410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周总理不慌不忙，脸带微笑地说：“这并不奇怪。因为我们中国人喜欢走上坡路，而你们美国人喜欢走下坡路。”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32769"/>
          <p:cNvSpPr/>
          <p:nvPr/>
        </p:nvSpPr>
        <p:spPr>
          <a:xfrm>
            <a:off x="323850" y="23813"/>
            <a:ext cx="3529013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周恩来外交智慧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文本框 32770"/>
          <p:cNvSpPr txBox="1"/>
          <p:nvPr/>
        </p:nvSpPr>
        <p:spPr>
          <a:xfrm>
            <a:off x="827088" y="2636838"/>
            <a:ext cx="55451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323850" y="3717925"/>
            <a:ext cx="8353425" cy="3016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总理听后，风趣地说：“谈起这支钢笔，说来话长，这是一位朝鲜朋友的抗美战利品，作为礼物赠送给我的。我无功受禄，就拒收。朝鲜朋友说，留下做个纪念吧。我觉得有意义，就留下了这支贵国的钢笔。”美国记者一听，顿时哑口无言。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468313" y="1125538"/>
            <a:ext cx="8353425" cy="2528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一位美国记者在采访周总理的过程中，无意中看到总理桌子上有一支美国产的派克钢笔。那记者便以带有几分讥讽的口吻问道：“请问总理阁下，你们堂堂的中国人，为什么还要用我们美国产的钢笔呢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?”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4103"/>
          <p:cNvSpPr txBox="1"/>
          <p:nvPr/>
        </p:nvSpPr>
        <p:spPr>
          <a:xfrm>
            <a:off x="0" y="215265"/>
            <a:ext cx="3663315" cy="77089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44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随堂训练</a:t>
            </a:r>
            <a:endParaRPr lang="zh-CN" altLang="zh-CN" sz="44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5363" name="Picture 4" descr="C:\Users\ADMINI~1\AppData\Local\Temp\ksohtml\wps5F02.tmp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-152400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"/>
          <p:cNvSpPr txBox="1"/>
          <p:nvPr/>
        </p:nvSpPr>
        <p:spPr>
          <a:xfrm>
            <a:off x="411163" y="866775"/>
            <a:ext cx="8334375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外交是智者的游戏，外交是妥协的艺术，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外交是一个国家实力强弱的晴雨表。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纪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年代以来，我国政府处理国与国之间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关系的基本准则是 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r>
              <a:rPr lang="zh-CN" altLang="en-US" sz="3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求同存异原则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互不侵犯原则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平等互利原则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和平共处五项原则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3"/>
          <p:cNvSpPr/>
          <p:nvPr/>
        </p:nvSpPr>
        <p:spPr>
          <a:xfrm>
            <a:off x="5521325" y="2687638"/>
            <a:ext cx="639763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D</a:t>
            </a:r>
            <a:endParaRPr lang="en-US" altLang="zh-CN" sz="7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204788" y="863600"/>
            <a:ext cx="8724900" cy="521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2.孔子曾提出过“君子和而不同”的思想，意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思是“和谐而又不千篇一律，不同而又不互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相冲突”，运用这种思想处理不同社会制度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国家间关系取得成功的最典型范例是</a:t>
            </a: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     )</a:t>
            </a: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A.万隆会议的圆满成功     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B.抗美援朝的胜利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C.北京奥运会的成功举办  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D.与苏联建交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3"/>
          <p:cNvSpPr/>
          <p:nvPr/>
        </p:nvSpPr>
        <p:spPr>
          <a:xfrm>
            <a:off x="7637463" y="2616200"/>
            <a:ext cx="568325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A</a:t>
            </a:r>
            <a:endParaRPr lang="en-US" altLang="zh-CN" sz="7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773113" y="933450"/>
            <a:ext cx="7251700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3.关于新中国成立初期的外交叙述不正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确的是</a:t>
            </a: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　   ）</a:t>
            </a: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A.我国奉行独立自主的和平外交政策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B.与苏联等17国建立了外交关系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C.美国等一些资本主义国家与新中国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建立了外交关系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D.1953年，周恩来首次提出和平共处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五项基本原则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13"/>
          <p:cNvSpPr/>
          <p:nvPr/>
        </p:nvSpPr>
        <p:spPr>
          <a:xfrm>
            <a:off x="3090863" y="1397000"/>
            <a:ext cx="476250" cy="11064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C</a:t>
            </a:r>
            <a:endParaRPr lang="en-US" altLang="zh-CN" sz="7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827088" y="1509713"/>
            <a:ext cx="1873250" cy="5889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楷体_GB2312" pitchFamily="1" charset="-122"/>
              </a:rPr>
              <a:t>稳定物价</a:t>
            </a:r>
            <a:endParaRPr lang="zh-CN" altLang="en-US" sz="32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827088" y="2420938"/>
            <a:ext cx="1825625" cy="9540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楷体_GB2312" pitchFamily="1" charset="-122"/>
              </a:rPr>
              <a:t>土地改革</a:t>
            </a:r>
            <a:endParaRPr lang="zh-CN" altLang="en-US" sz="32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楷体_GB2312" pitchFamily="1" charset="-122"/>
              </a:rPr>
              <a:t>1950-1952</a:t>
            </a:r>
            <a:endParaRPr lang="en-US" altLang="zh-CN" sz="24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827088" y="3703638"/>
            <a:ext cx="1873250" cy="9540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楷体_GB2312" pitchFamily="1" charset="-122"/>
              </a:rPr>
              <a:t>抗美援朝</a:t>
            </a:r>
            <a:endParaRPr lang="zh-CN" altLang="en-US" sz="3200" b="1">
              <a:latin typeface="Arial" panose="020B0604020202020204" pitchFamily="34" charset="0"/>
              <a:ea typeface="楷体_GB2312" pitchFamily="1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楷体_GB2312" pitchFamily="1" charset="-122"/>
              </a:rPr>
              <a:t>1950-1953</a:t>
            </a:r>
            <a:endParaRPr lang="en-US" altLang="zh-CN" sz="24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220" name="矩形 10244"/>
          <p:cNvSpPr/>
          <p:nvPr/>
        </p:nvSpPr>
        <p:spPr>
          <a:xfrm>
            <a:off x="323850" y="260350"/>
            <a:ext cx="180022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知识回放</a:t>
            </a:r>
            <a:endParaRPr lang="zh-CN" altLang="en-US" sz="360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文本框 10245"/>
          <p:cNvSpPr txBox="1"/>
          <p:nvPr/>
        </p:nvSpPr>
        <p:spPr>
          <a:xfrm>
            <a:off x="3708400" y="2501900"/>
            <a:ext cx="2303463" cy="13223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对内：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巩固政权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7" name="组合 10246"/>
          <p:cNvGrpSpPr/>
          <p:nvPr/>
        </p:nvGrpSpPr>
        <p:grpSpPr>
          <a:xfrm>
            <a:off x="2844800" y="1773238"/>
            <a:ext cx="936625" cy="2232025"/>
            <a:chOff x="0" y="0"/>
            <a:chExt cx="590" cy="1406"/>
          </a:xfrm>
        </p:grpSpPr>
        <p:sp>
          <p:nvSpPr>
            <p:cNvPr id="9223" name="直接连接符 10247"/>
            <p:cNvSpPr/>
            <p:nvPr/>
          </p:nvSpPr>
          <p:spPr>
            <a:xfrm flipV="1">
              <a:off x="0" y="680"/>
              <a:ext cx="499" cy="72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224" name="直接连接符 10248"/>
            <p:cNvSpPr/>
            <p:nvPr/>
          </p:nvSpPr>
          <p:spPr>
            <a:xfrm>
              <a:off x="0" y="0"/>
              <a:ext cx="499" cy="6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225" name="直接连接符 10249"/>
            <p:cNvSpPr/>
            <p:nvPr/>
          </p:nvSpPr>
          <p:spPr>
            <a:xfrm>
              <a:off x="0" y="680"/>
              <a:ext cx="59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0251" name="直接连接符 10250"/>
          <p:cNvSpPr/>
          <p:nvPr/>
        </p:nvSpPr>
        <p:spPr>
          <a:xfrm>
            <a:off x="6011863" y="3162300"/>
            <a:ext cx="288925" cy="15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文本框 1"/>
          <p:cNvSpPr txBox="1"/>
          <p:nvPr/>
        </p:nvSpPr>
        <p:spPr>
          <a:xfrm>
            <a:off x="6300788" y="2420938"/>
            <a:ext cx="2789237" cy="13223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对外：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外交成就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  <p:bldP spid="10244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11"/>
          <p:cNvSpPr txBox="1"/>
          <p:nvPr/>
        </p:nvSpPr>
        <p:spPr>
          <a:xfrm>
            <a:off x="396875" y="5259388"/>
            <a:ext cx="861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FF0066"/>
              </a:solidFill>
              <a:latin typeface="Tahoma" panose="020B0604030504040204" pitchFamily="34" charset="0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39750" y="5016500"/>
            <a:ext cx="82804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南京条约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使中国开始沦为半殖民地半封建社会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文本占位符 4098" descr="南京条约的签订现场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513" y="1404938"/>
            <a:ext cx="6494462" cy="3430587"/>
          </a:xfrm>
          <a:prstGeom prst="rect">
            <a:avLst/>
          </a:prstGeom>
          <a:noFill/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69" name="图片 5123" descr="20090411074438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738" y="819150"/>
            <a:ext cx="6846887" cy="409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900113" y="5232400"/>
            <a:ext cx="73453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马关条约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使中国半殖民地化程度大大加深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025" y="615950"/>
            <a:ext cx="6969125" cy="4662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41338" y="5387975"/>
            <a:ext cx="80645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辛丑条约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使中国完全沦为半殖民地半封建社会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7" name="图片 7170" descr="南京条约的签订现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278063"/>
            <a:ext cx="7272337" cy="2630487"/>
          </a:xfrm>
          <a:prstGeom prst="rect">
            <a:avLst/>
          </a:prstGeom>
          <a:noFill/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83" name="矩形 7171"/>
          <p:cNvSpPr>
            <a:spLocks noTextEdit="1"/>
          </p:cNvSpPr>
          <p:nvPr/>
        </p:nvSpPr>
        <p:spPr>
          <a:xfrm>
            <a:off x="1042988" y="838200"/>
            <a:ext cx="71278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你能用几个词来概括近代中国</a:t>
            </a:r>
            <a:endParaRPr lang="zh-CN" altLang="en-US" sz="2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外交的基本特征吗？</a:t>
            </a:r>
            <a:endParaRPr lang="zh-CN" altLang="en-US" sz="2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4" name="矩形 5"/>
          <p:cNvSpPr>
            <a:spLocks noTextEdit="1"/>
          </p:cNvSpPr>
          <p:nvPr/>
        </p:nvSpPr>
        <p:spPr>
          <a:xfrm>
            <a:off x="1352550" y="5230813"/>
            <a:ext cx="1400175" cy="70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不平等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5" name="矩形 6"/>
          <p:cNvSpPr>
            <a:spLocks noTextEdit="1"/>
          </p:cNvSpPr>
          <p:nvPr/>
        </p:nvSpPr>
        <p:spPr>
          <a:xfrm>
            <a:off x="3513138" y="5230813"/>
            <a:ext cx="1400175" cy="70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不独立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6" name="矩形 7"/>
          <p:cNvSpPr>
            <a:spLocks noTextEdit="1"/>
          </p:cNvSpPr>
          <p:nvPr/>
        </p:nvSpPr>
        <p:spPr>
          <a:xfrm>
            <a:off x="5672138" y="5159375"/>
            <a:ext cx="1727200" cy="700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无自主权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5125" grpId="0"/>
      <p:bldP spid="5125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Box 14"/>
          <p:cNvSpPr txBox="1"/>
          <p:nvPr/>
        </p:nvSpPr>
        <p:spPr>
          <a:xfrm>
            <a:off x="3291205" y="812800"/>
            <a:ext cx="3213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9" name="Picture 4" descr="c:\users\administrator\appdata\roaming\360se6\User Data\temp\t01af057eabdd6f97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5784850"/>
            <a:ext cx="1214438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31495" y="1600200"/>
            <a:ext cx="8300085" cy="4184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1" name="文本框 99"/>
          <p:cNvSpPr txBox="1"/>
          <p:nvPr/>
        </p:nvSpPr>
        <p:spPr>
          <a:xfrm>
            <a:off x="605155" y="1804670"/>
            <a:ext cx="815467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知道新中国的外交政策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理解和平共处五项原则的内容和影响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知道万隆会议的概况和“求同存异”方针的含义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概括周恩来在新中国成立初期的外交成就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236855" y="1908810"/>
            <a:ext cx="84029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美国等西方国家敌视新中国</a:t>
            </a:r>
            <a:r>
              <a:rPr lang="zh-CN" altLang="en-US" sz="3200" b="1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:对中国经济上禁运封锁，政治上不承认，军事上武力包围威胁</a:t>
            </a:r>
            <a:endParaRPr lang="zh-CN" altLang="en-US" sz="3200" b="1" noProof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324485" y="3387090"/>
            <a:ext cx="7847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社会主义国家的支持</a:t>
            </a:r>
            <a:r>
              <a:rPr lang="en-US" altLang="zh-CN" sz="3200" b="1" noProof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lang="zh-CN" altLang="en-US" sz="3200" b="1" noProof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中国外交向苏联倾倒</a:t>
            </a:r>
            <a:endParaRPr lang="zh-CN" altLang="en-US" sz="3200" b="1" noProof="1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324485" y="4425633"/>
            <a:ext cx="762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亚非部分国家独立</a:t>
            </a:r>
            <a:r>
              <a:rPr lang="zh-CN" altLang="en-US" sz="3200" b="1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:需要互相帮助支持,友好合作，但对新中国缺乏了解，心存疑惧</a:t>
            </a:r>
            <a:endParaRPr lang="zh-CN" altLang="en-US" sz="3200" b="1" noProof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文本框 20481"/>
          <p:cNvSpPr txBox="1"/>
          <p:nvPr/>
        </p:nvSpPr>
        <p:spPr>
          <a:xfrm>
            <a:off x="109220" y="278765"/>
            <a:ext cx="8951913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想一想：新中国建立之初，所面对的外交环境是怎样的？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22536"/>
          <p:cNvSpPr txBox="1"/>
          <p:nvPr/>
        </p:nvSpPr>
        <p:spPr>
          <a:xfrm>
            <a:off x="176213" y="1142683"/>
            <a:ext cx="8793162" cy="2062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《共同纲领》规定：中华人民共和国外交政策的原则，为保障本国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独立、自由、和领土主权的完整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，拥护国际的持久和平和各国人民间的友好合作，反对帝国主义的侵略政策和战争政策。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9" name="文本框 22536"/>
          <p:cNvSpPr txBox="1"/>
          <p:nvPr/>
        </p:nvSpPr>
        <p:spPr>
          <a:xfrm>
            <a:off x="397510" y="332740"/>
            <a:ext cx="66944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一、新中国外交方针的制定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22536"/>
          <p:cNvSpPr txBox="1"/>
          <p:nvPr/>
        </p:nvSpPr>
        <p:spPr>
          <a:xfrm>
            <a:off x="258445" y="1276668"/>
            <a:ext cx="66627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基本原则：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2536"/>
          <p:cNvSpPr txBox="1"/>
          <p:nvPr/>
        </p:nvSpPr>
        <p:spPr>
          <a:xfrm>
            <a:off x="2909570" y="1260475"/>
            <a:ext cx="5916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独立自主的和平外交政策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22536"/>
          <p:cNvSpPr txBox="1"/>
          <p:nvPr/>
        </p:nvSpPr>
        <p:spPr>
          <a:xfrm>
            <a:off x="325755" y="2244725"/>
            <a:ext cx="66944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具体方针：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22536"/>
          <p:cNvSpPr txBox="1"/>
          <p:nvPr/>
        </p:nvSpPr>
        <p:spPr>
          <a:xfrm>
            <a:off x="468948" y="3037840"/>
            <a:ext cx="843438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）另起炉灶：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不承认以前的一切外交关系，重建新的平等的外交关系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22536"/>
          <p:cNvSpPr txBox="1"/>
          <p:nvPr/>
        </p:nvSpPr>
        <p:spPr>
          <a:xfrm>
            <a:off x="507365" y="4091940"/>
            <a:ext cx="83800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）打扫干净屋子再请客：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清除帝国主义在我国的势力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148" y="5063490"/>
            <a:ext cx="753046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）一边倒：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倒向以苏联为首的社会主义阵营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144780" y="434340"/>
            <a:ext cx="89604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思考：为什么新中国成立时在外交上要</a:t>
            </a:r>
            <a:r>
              <a:rPr lang="en-US" altLang="zh-CN" sz="3200" b="1" dirty="0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一边倒？</a:t>
            </a:r>
            <a:endParaRPr lang="zh-CN" altLang="en-US" sz="3200" b="1" noProof="1" dirty="0"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9830" y="960120"/>
            <a:ext cx="4411980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sz="2800" b="1" dirty="0"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ea typeface="黑体" panose="02010609060101010101" pitchFamily="49" charset="-122"/>
                <a:sym typeface="+mn-ea"/>
              </a:rPr>
              <a:t>因为西方国家的敌视</a:t>
            </a:r>
            <a:endParaRPr lang="zh-CN" altLang="en-US" sz="2800" b="1" noProof="1" dirty="0"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 dirty="0"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ea typeface="黑体" panose="02010609060101010101" pitchFamily="49" charset="-122"/>
                <a:sym typeface="+mn-ea"/>
              </a:rPr>
              <a:t>中国选择的社会主义道路</a:t>
            </a:r>
            <a:endParaRPr lang="zh-CN" altLang="en-US" sz="2800" b="1" noProof="1" dirty="0"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 dirty="0"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ea typeface="黑体" panose="02010609060101010101" pitchFamily="49" charset="-122"/>
                <a:sym typeface="+mn-ea"/>
              </a:rPr>
              <a:t>苏联对中国的支持</a:t>
            </a:r>
            <a:endParaRPr lang="zh-CN" altLang="en-US" sz="2800" b="1" noProof="1" dirty="0"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graphicFrame>
        <p:nvGraphicFramePr>
          <p:cNvPr id="1026" name="对象 39937">
            <a:hlinkClick r:id="" action="ppaction://noaction"/>
          </p:cNvPr>
          <p:cNvGraphicFramePr>
            <a:graphicFrameLocks noChangeAspect="1"/>
          </p:cNvGraphicFramePr>
          <p:nvPr/>
        </p:nvGraphicFramePr>
        <p:xfrm>
          <a:off x="225772" y="2990294"/>
          <a:ext cx="3885381" cy="3182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790950" imgH="3105150" progId="Paint.Picture">
                  <p:embed/>
                </p:oleObj>
              </mc:Choice>
              <mc:Fallback>
                <p:oleObj name="" r:id="rId1" imgW="3790950" imgH="31051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772" y="2990294"/>
                        <a:ext cx="3885381" cy="3182384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990000"/>
                        </a:solidFill>
                        <a:prstDash val="sysDot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文本框 39938"/>
          <p:cNvSpPr txBox="1"/>
          <p:nvPr/>
        </p:nvSpPr>
        <p:spPr>
          <a:xfrm>
            <a:off x="76200" y="5818505"/>
            <a:ext cx="4250055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1949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日，苏联第一个宣布承认中华人民共和国。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7" name="Picture 2" descr="a05_01b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69255" y="2841308"/>
            <a:ext cx="3182938" cy="2787650"/>
          </a:xfrm>
          <a:prstGeom prst="rect">
            <a:avLst/>
          </a:prstGeom>
          <a:noFill/>
          <a:ln w="9525">
            <a:solidFill>
              <a:schemeClr val="bg1">
                <a:alpha val="100000"/>
              </a:schemeClr>
            </a:solidFill>
            <a:miter/>
          </a:ln>
        </p:spPr>
      </p:pic>
      <p:sp>
        <p:nvSpPr>
          <p:cNvPr id="52227" name="Text Box 3"/>
          <p:cNvSpPr txBox="1"/>
          <p:nvPr/>
        </p:nvSpPr>
        <p:spPr>
          <a:xfrm>
            <a:off x="4756468" y="5557203"/>
            <a:ext cx="4351337" cy="1345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326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月，毛泽东主席访问苏联。这是新中国最高领导人的首次出访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38" grpId="0" animBg="1"/>
      <p:bldP spid="522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22529">
            <a:hlinkClick r:id="rId1" action="ppaction://hlinksldjump"/>
          </p:cNvPr>
          <p:cNvSpPr/>
          <p:nvPr/>
        </p:nvSpPr>
        <p:spPr>
          <a:xfrm>
            <a:off x="488950" y="739140"/>
            <a:ext cx="53387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１、提出和平共处五项原则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矩形 22530"/>
          <p:cNvSpPr/>
          <p:nvPr/>
        </p:nvSpPr>
        <p:spPr>
          <a:xfrm>
            <a:off x="539750" y="1445895"/>
            <a:ext cx="7559675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华文楷体" pitchFamily="2" charset="-122"/>
              </a:rPr>
              <a:t>⑴提出:（首次）</a:t>
            </a:r>
            <a:endParaRPr lang="zh-CN" altLang="en-US" sz="3200" b="1" dirty="0">
              <a:latin typeface="Arial" panose="020B0604020202020204" pitchFamily="34" charset="0"/>
              <a:ea typeface="华文楷体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华文楷体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华文楷体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040765" y="1359218"/>
            <a:ext cx="7416800" cy="1178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240"/>
              </a:lnSpc>
            </a:pPr>
            <a:r>
              <a:rPr lang="en-US" altLang="zh-CN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                     1953</a:t>
            </a:r>
            <a:r>
              <a:rPr lang="zh-CN" altLang="en-US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年，</a:t>
            </a:r>
            <a:r>
              <a:rPr lang="zh-CN" altLang="en-US" sz="3200" b="1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周恩来</a:t>
            </a:r>
            <a:r>
              <a:rPr lang="zh-CN" altLang="en-US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总理访问</a:t>
            </a:r>
            <a:r>
              <a:rPr lang="zh-CN" altLang="en-US" sz="3200" b="1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印度</a:t>
            </a:r>
            <a:r>
              <a:rPr lang="zh-CN" altLang="en-US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，与印度代表谈判时</a:t>
            </a:r>
            <a:r>
              <a:rPr lang="zh-CN" altLang="en-US" sz="3200" b="1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首次</a:t>
            </a:r>
            <a:r>
              <a:rPr lang="zh-CN" altLang="en-US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提出</a:t>
            </a:r>
            <a:r>
              <a:rPr lang="en-US" altLang="zh-CN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  <a:cs typeface="+mn-cs"/>
              </a:rPr>
              <a:t>.</a:t>
            </a:r>
            <a:endParaRPr lang="en-US" altLang="zh-CN" sz="32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819150" y="4713288"/>
            <a:ext cx="8675688" cy="184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华文楷体" pitchFamily="2" charset="-122"/>
              </a:rPr>
              <a:t>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对世界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成为处理国与国之间关系的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基本准则，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在国际社会产生了广泛而深远的影响。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2104073" y="2559685"/>
            <a:ext cx="5922963" cy="230695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①互相尊重主权和领土完整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②互不侵犯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③互不干涉内政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④平等互利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⑤和平共处。</a:t>
            </a:r>
            <a:r>
              <a:rPr lang="zh-CN" altLang="en-US" sz="32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32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矩形 22534"/>
          <p:cNvSpPr/>
          <p:nvPr/>
        </p:nvSpPr>
        <p:spPr>
          <a:xfrm>
            <a:off x="612775" y="2564765"/>
            <a:ext cx="15382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华文楷体" pitchFamily="2" charset="-122"/>
              </a:rPr>
              <a:t>⑵</a:t>
            </a: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内容</a:t>
            </a:r>
            <a:r>
              <a:rPr lang="en-US" altLang="zh-CN" sz="3200" b="1">
                <a:latin typeface="Arial" panose="020B0604020202020204" pitchFamily="34" charset="0"/>
                <a:ea typeface="华文楷体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13319" name="矩形 22535"/>
          <p:cNvSpPr/>
          <p:nvPr/>
        </p:nvSpPr>
        <p:spPr>
          <a:xfrm>
            <a:off x="602615" y="4718685"/>
            <a:ext cx="15382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华文楷体" pitchFamily="2" charset="-122"/>
              </a:rPr>
              <a:t>⑶</a:t>
            </a: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影响</a:t>
            </a:r>
            <a:r>
              <a:rPr lang="en-US" altLang="zh-CN" sz="3200" b="1">
                <a:latin typeface="Arial" panose="020B0604020202020204" pitchFamily="34" charset="0"/>
                <a:ea typeface="华文楷体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13320" name="文本框 22536"/>
          <p:cNvSpPr txBox="1"/>
          <p:nvPr/>
        </p:nvSpPr>
        <p:spPr>
          <a:xfrm>
            <a:off x="397510" y="260985"/>
            <a:ext cx="66944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二、新中国的外交成就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2" name="文本框 2"/>
          <p:cNvSpPr txBox="1"/>
          <p:nvPr/>
        </p:nvSpPr>
        <p:spPr>
          <a:xfrm>
            <a:off x="897255" y="5974080"/>
            <a:ext cx="6735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对中国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标志着中国外交政策的成熟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ldLvl="0" animBg="1"/>
      <p:bldP spid="133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23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0" y="5300663"/>
            <a:ext cx="9107488" cy="15541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1955年4月17日至25日，亚洲和非洲一些国家在印度尼西亚的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举行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亚非会议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，通称万隆会议。我国政府派周恩来总理代表团出席会议。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Application>WPS 演示</Application>
  <PresentationFormat>全屏显示(4:3)</PresentationFormat>
  <Paragraphs>240</Paragraphs>
  <Slides>18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楷体_GB2312</vt:lpstr>
      <vt:lpstr>Tahoma</vt:lpstr>
      <vt:lpstr>楷体</vt:lpstr>
      <vt:lpstr>Times New Roman</vt:lpstr>
      <vt:lpstr>华文楷体</vt:lpstr>
      <vt:lpstr>华文仿宋</vt:lpstr>
      <vt:lpstr>华文行楷</vt:lpstr>
      <vt:lpstr>Verdana</vt:lpstr>
      <vt:lpstr>方正姚体</vt:lpstr>
      <vt:lpstr>华文隶书</vt:lpstr>
      <vt:lpstr>微软雅黑</vt:lpstr>
      <vt:lpstr>Arial Unicode MS</vt:lpstr>
      <vt:lpstr>Calibri</vt:lpstr>
      <vt:lpstr>新宋体</vt:lpstr>
      <vt:lpstr>仿宋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LC</cp:lastModifiedBy>
  <cp:revision>188</cp:revision>
  <dcterms:created xsi:type="dcterms:W3CDTF">2015-07-09T08:14:00Z</dcterms:created>
  <dcterms:modified xsi:type="dcterms:W3CDTF">2018-03-08T07:00:01Z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