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7" r:id="rId6"/>
  </p:sldMasterIdLst>
  <p:sldIdLst>
    <p:sldId id="256" r:id="rId7"/>
    <p:sldId id="345" r:id="rId8"/>
    <p:sldId id="280" r:id="rId9"/>
    <p:sldId id="281" r:id="rId10"/>
    <p:sldId id="320" r:id="rId11"/>
    <p:sldId id="346" r:id="rId12"/>
    <p:sldId id="276" r:id="rId13"/>
    <p:sldId id="278" r:id="rId14"/>
    <p:sldId id="288" r:id="rId15"/>
    <p:sldId id="289" r:id="rId16"/>
    <p:sldId id="290" r:id="rId17"/>
    <p:sldId id="283" r:id="rId18"/>
    <p:sldId id="269" r:id="rId19"/>
    <p:sldId id="261" r:id="rId20"/>
    <p:sldId id="270" r:id="rId21"/>
    <p:sldId id="324" r:id="rId22"/>
    <p:sldId id="272" r:id="rId23"/>
    <p:sldId id="274" r:id="rId24"/>
    <p:sldId id="321" r:id="rId25"/>
    <p:sldId id="322" r:id="rId26"/>
    <p:sldId id="284" r:id="rId27"/>
    <p:sldId id="285" r:id="rId28"/>
    <p:sldId id="286" r:id="rId29"/>
    <p:sldId id="287" r:id="rId30"/>
    <p:sldId id="271" r:id="rId31"/>
    <p:sldId id="326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0E3"/>
    <a:srgbClr val="660033"/>
    <a:srgbClr val="800000"/>
    <a:srgbClr val="990000"/>
    <a:srgbClr val="663300"/>
    <a:srgbClr val="9966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8" autoAdjust="0"/>
    <p:restoredTop sz="94660"/>
  </p:normalViewPr>
  <p:slideViewPr>
    <p:cSldViewPr>
      <p:cViewPr varScale="1">
        <p:scale>
          <a:sx n="85" d="100"/>
          <a:sy n="85" d="100"/>
        </p:scale>
        <p:origin x="1530" y="66"/>
      </p:cViewPr>
      <p:guideLst>
        <p:guide orient="horz" pos="2160"/>
        <p:guide pos="2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6A37D-36E5-4C96-B3E6-087C44020A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AED37-2066-4A98-80CD-666F0D89691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A2B9C-2C7C-4F94-9876-4FD1166BBC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2"/>
          <p:cNvSpPr/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80C89C6-29DB-4EC5-8C1F-0AD21ECCDC58}" type="slidenum">
              <a:rPr lang="en-US" altLang="zh-CN"/>
            </a:fld>
            <a:endParaRPr lang="en-US" altLang="zh-CN"/>
          </a:p>
        </p:txBody>
      </p:sp>
      <p:grpSp>
        <p:nvGrpSpPr>
          <p:cNvPr id="32776" name="Group 8"/>
          <p:cNvGrpSpPr/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2777" name="Freeform 9"/>
            <p:cNvSpPr/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Freeform 10"/>
            <p:cNvSpPr/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Freeform 11"/>
            <p:cNvSpPr/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780" name="Group 12"/>
            <p:cNvGrpSpPr/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2781" name="Freeform 13"/>
              <p:cNvSpPr/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2" name="Freeform 14"/>
              <p:cNvSpPr/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3" name="Freeform 15"/>
              <p:cNvSpPr/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4" name="Freeform 16"/>
              <p:cNvSpPr/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5" name="Freeform 17"/>
              <p:cNvSpPr/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2786" name="Group 18"/>
          <p:cNvGrpSpPr/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2787" name="Freeform 19"/>
            <p:cNvSpPr/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Freeform 20"/>
            <p:cNvSpPr/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Freeform 21"/>
            <p:cNvSpPr/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790" name="Group 22"/>
            <p:cNvGrpSpPr/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2791" name="Freeform 23"/>
              <p:cNvSpPr/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2" name="Freeform 24"/>
              <p:cNvSpPr/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3" name="Freeform 25"/>
              <p:cNvSpPr/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4" name="Freeform 26"/>
              <p:cNvSpPr/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5" name="Freeform 27"/>
              <p:cNvSpPr/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2796" name="Freeform 28"/>
          <p:cNvSpPr/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797" name="Freeform 29"/>
          <p:cNvSpPr/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D3AEC-3C47-48B1-8033-58893027A2F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4D312-BB60-4B4F-9394-D3A9ECB284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8C7B6-87CC-48E4-82DD-59A7E2A116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53C5D-9654-4EA5-B4B4-DED330ECAB9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F5162B-FCA0-44A4-B253-0AFD7FD58AB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39E7E-D68F-4D2B-A095-46653C664DA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4902E-50F1-4BB1-81C9-5CDAFABC2FC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19F615-81CB-4E4C-8B00-DB8F5FBE01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4BD13-334E-4352-B47B-35211E9F3A8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A87DE-DC46-4B53-8DCF-921EF4208E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63845-94F3-49C6-856F-CCD13A2260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/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35843" name="Freeform 3"/>
            <p:cNvSpPr/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4" name="Arc 4"/>
            <p:cNvSpPr/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84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5848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5849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208C468-804C-4478-B749-53136A85D0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C08E2-92F4-4FAA-BD4A-E344ADC3AF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FA275-99AB-40D5-BAA4-6B4507B68B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2E035-E7E4-42DE-A29A-A7E956E5949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FED6E-7AC0-4CEA-84EC-4797FC87FE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040B7-A172-4915-9200-D8498E878B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2B91B-281B-4DF9-9DFA-92E8B948E1F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62097-B05A-476B-9923-C026A1090BB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E44AA-A883-4984-8459-0FD70BAE43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6B511-2DD6-43BE-8199-90BF5D90C5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09704-DFF5-4EF8-8AFC-245B87FE404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D95E27-AF0B-455C-A3E3-1E79A995AE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F40A679-AFFC-4D05-8F28-134E94021E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C7BE00-F3D5-4D0A-AF1D-D470C29AFDD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27D259-41F2-4DDF-B58A-64B28B0B19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CA150A-4FB0-45F3-95B2-438C1FFD68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154222-4559-4567-99A6-3936DB1CE64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900C9-110A-4A99-8825-28B4303F10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BF1044-B9F9-4A1E-A111-0AF946C341D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A46943-5F76-48E6-85CB-70EF28C925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A1659-3DB9-4D7F-8346-4F2F0FD721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B229A1-4BD5-4D46-9079-D14809091EF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9B0AA-0DE6-4D52-9FFA-EC150E7951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E6B1A-7CBD-4309-9DAA-007D96DF89B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279525" y="685800"/>
            <a:ext cx="7086600" cy="5440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42937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429375"/>
            <a:ext cx="2895600" cy="3238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29375"/>
            <a:ext cx="2133600" cy="323850"/>
          </a:xfrm>
        </p:spPr>
        <p:txBody>
          <a:bodyPr/>
          <a:lstStyle>
            <a:lvl1pPr>
              <a:defRPr/>
            </a:lvl1pPr>
          </a:lstStyle>
          <a:p>
            <a:fld id="{F9C953C6-179B-44A1-B7CE-A73617EAF9B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1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0019"/>
            <a:ext cx="8229600" cy="137190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0667"/>
            <a:ext cx="8229600" cy="54327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8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0019"/>
            <a:ext cx="8229600" cy="137190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E0076-8811-47F4-87AB-ADAB66BBD5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80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80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0019"/>
            <a:ext cx="8229600" cy="137190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0019"/>
            <a:ext cx="8229600" cy="137190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20667"/>
            <a:ext cx="8229600" cy="543274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46292-973E-4741-B7B8-DA2C553E1A8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518FD-13CF-480D-969A-2B6B0A791C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3837A-C716-4881-A54D-1D736051FA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DE83C-7B8A-45A5-801A-5F8833B605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4" Type="http://schemas.openxmlformats.org/officeDocument/2006/relationships/theme" Target="../theme/theme4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0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9" Type="http://schemas.openxmlformats.org/officeDocument/2006/relationships/image" Target="../media/image8.png"/><Relationship Id="rId18" Type="http://schemas.openxmlformats.org/officeDocument/2006/relationships/image" Target="../media/image7.png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hyperlink" Target="../../&#30446;&#24405;.ppt" TargetMode="Externa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fld id="{7C3CBAA6-FAF5-4559-9901-1292CDD80C52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2"/>
          <p:cNvSpPr/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+mn-lt"/>
              </a:defRPr>
            </a:lvl1pPr>
          </a:lstStyle>
          <a:p>
            <a:fld id="{F4CBF975-3ADF-4A28-B84E-355843B18C89}" type="slidenum">
              <a:rPr lang="en-US" altLang="zh-CN"/>
            </a:fld>
            <a:endParaRPr lang="en-US" altLang="zh-CN"/>
          </a:p>
        </p:txBody>
      </p:sp>
      <p:sp>
        <p:nvSpPr>
          <p:cNvPr id="31752" name="Freeform 8"/>
          <p:cNvSpPr/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9"/>
          <p:cNvSpPr/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1754" name="Group 10"/>
          <p:cNvGrpSpPr/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1755" name="Freeform 11"/>
            <p:cNvSpPr/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Freeform 12"/>
            <p:cNvSpPr/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Freeform 13"/>
            <p:cNvSpPr/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Freeform 14"/>
            <p:cNvSpPr/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Freeform 15"/>
            <p:cNvSpPr/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Freeform 16"/>
            <p:cNvSpPr/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1" name="Freeform 17"/>
            <p:cNvSpPr/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Freeform 18"/>
            <p:cNvSpPr/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Freeform 19"/>
            <p:cNvSpPr/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764" name="Group 20"/>
            <p:cNvGrpSpPr/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765" name="Group 21"/>
              <p:cNvGrpSpPr/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1766" name="Freeform 22"/>
                <p:cNvSpPr/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67" name="Freeform 23"/>
                <p:cNvSpPr/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68" name="Freeform 24"/>
                <p:cNvSpPr/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769" name="Freeform 25"/>
              <p:cNvSpPr/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0" name="Freeform 26"/>
              <p:cNvSpPr/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771" name="Freeform 27"/>
              <p:cNvSpPr/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772" name="Group 28"/>
              <p:cNvGrpSpPr/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1773" name="Freeform 29"/>
                <p:cNvSpPr/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74" name="Freeform 30"/>
                <p:cNvSpPr/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75" name="Freeform 31"/>
                <p:cNvSpPr/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76" name="Freeform 32"/>
                <p:cNvSpPr/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77" name="Freeform 33"/>
                <p:cNvSpPr/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78" name="Freeform 34"/>
                <p:cNvSpPr/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79" name="Freeform 35"/>
                <p:cNvSpPr/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80" name="Freeform 36"/>
                <p:cNvSpPr/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1781" name="Group 37"/>
          <p:cNvGrpSpPr/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1782" name="Freeform 38"/>
            <p:cNvSpPr/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3" name="Freeform 39"/>
            <p:cNvSpPr/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84" name="Group 40"/>
          <p:cNvGrpSpPr/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1785" name="Group 41"/>
            <p:cNvGrpSpPr/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1786" name="Freeform 42"/>
              <p:cNvSpPr/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787" name="Group 43"/>
              <p:cNvGrpSpPr/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1788" name="Freeform 44"/>
                <p:cNvSpPr/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89" name="Freeform 45"/>
                <p:cNvSpPr/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0" name="Freeform 46"/>
                <p:cNvSpPr/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1" name="Freeform 47"/>
                <p:cNvSpPr/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2" name="Freeform 48"/>
                <p:cNvSpPr/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3" name="Freeform 49"/>
                <p:cNvSpPr/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4" name="Freeform 50"/>
                <p:cNvSpPr/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795" name="Freeform 51"/>
                <p:cNvSpPr/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179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tx1"/>
            </a:gs>
            <a:gs pos="100000">
              <a:srgbClr val="FFFF9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/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34819" name="Freeform 3"/>
            <p:cNvSpPr/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0" name="Arc 4"/>
            <p:cNvSpPr/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482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ctr">
              <a:defRPr sz="1400" b="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482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5" tIns="46038" rIns="92075" bIns="46038" numCol="1" anchor="ctr" anchorCtr="0" compatLnSpc="1"/>
          <a:lstStyle>
            <a:lvl1pPr algn="r">
              <a:defRPr sz="1400" b="0">
                <a:latin typeface="+mn-lt"/>
              </a:defRPr>
            </a:lvl1pPr>
          </a:lstStyle>
          <a:p>
            <a:fld id="{A7819511-3275-4B6B-A704-0D21E875AC77}" type="slidenum">
              <a:rPr lang="en-US" altLang="zh-CN"/>
            </a:fld>
            <a:endParaRPr lang="en-US" altLang="zh-CN"/>
          </a:p>
        </p:txBody>
      </p:sp>
      <p:sp>
        <p:nvSpPr>
          <p:cNvPr id="34825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Century Gothic" panose="020B0502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0">
                <a:latin typeface="Century Gothic" panose="020B0502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Century Gothic" panose="020B0502020202020204" pitchFamily="34" charset="0"/>
              </a:defRPr>
            </a:lvl1pPr>
          </a:lstStyle>
          <a:p>
            <a:fld id="{FCEF5A94-3EF2-4BC3-B972-DC01F6D9D26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med">
    <p:random/>
  </p:transition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6780" name="图片 416779" descr="末页">
            <a:hlinkClick r:id="" tooltip="点击进入" action="ppaction://hlinkshowjump?jump=lastslide"/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7150" y="5632432"/>
            <a:ext cx="573088" cy="3067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6781" name="图片 416780" descr="首页">
            <a:hlinkClick r:id="" tooltip="点击进入" action="ppaction://noaction"/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57150" y="5159887"/>
            <a:ext cx="573088" cy="3067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6786" name="图片 416785" descr="目录">
            <a:hlinkClick r:id="rId15" tooltip="点击进入" action="ppaction://hlinkpres?slideindex=1&amp;slidetitle="/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57150" y="4687342"/>
            <a:ext cx="573088" cy="3067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6799" name="图片 416798" descr="图片3">
            <a:hlinkClick r:id="" tooltip="点击进入" action="ppaction://noaction"/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0" y="2501822"/>
            <a:ext cx="884238" cy="3067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6800" name="图片 416799" descr="图片1">
            <a:hlinkClick r:id="" tooltip="点击进入" action="ppaction://noaction"/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1455743"/>
            <a:ext cx="884238" cy="30677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6801" name="图片 416800" descr="图片2">
            <a:hlinkClick r:id="" tooltip="点击进入" action="ppaction://noaction"/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0" y="2004505"/>
            <a:ext cx="884238" cy="29915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50000"/>
        </a:lnSpc>
        <a:spcBef>
          <a:spcPct val="0"/>
        </a:spcBef>
        <a:spcAft>
          <a:spcPct val="0"/>
        </a:spcAft>
        <a:buNone/>
        <a:defRPr sz="2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image" Target="../media/image11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27.jpeg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28.jpeg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2.jpeg"/><Relationship Id="rId7" Type="http://schemas.openxmlformats.org/officeDocument/2006/relationships/image" Target="../media/image11.png"/><Relationship Id="rId6" Type="http://schemas.openxmlformats.org/officeDocument/2006/relationships/slide" Target="slide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png"/><Relationship Id="rId7" Type="http://schemas.openxmlformats.org/officeDocument/2006/relationships/image" Target="../media/image11.png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24.xml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34.jpeg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image" Target="../media/image35.jpeg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36.jpeg"/><Relationship Id="rId7" Type="http://schemas.openxmlformats.org/officeDocument/2006/relationships/slide" Target="slide2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24.xml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slide" Target="slide14.xml"/><Relationship Id="rId7" Type="http://schemas.openxmlformats.org/officeDocument/2006/relationships/slide" Target="slide13.xml"/><Relationship Id="rId6" Type="http://schemas.openxmlformats.org/officeDocument/2006/relationships/slide" Target="slide12.xml"/><Relationship Id="rId5" Type="http://schemas.openxmlformats.org/officeDocument/2006/relationships/slide" Target="slide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25.xml"/><Relationship Id="rId7" Type="http://schemas.openxmlformats.org/officeDocument/2006/relationships/slide" Target="slide1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24.xml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5.xml"/><Relationship Id="rId6" Type="http://schemas.openxmlformats.org/officeDocument/2006/relationships/audio" Target="../media/audio2.wav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audio" Target="../media/audio4.wav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audio" Target="../media/audio4.wav"/><Relationship Id="rId7" Type="http://schemas.openxmlformats.org/officeDocument/2006/relationships/image" Target="../media/image11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image" Target="../media/image11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3" Type="http://schemas.openxmlformats.org/officeDocument/2006/relationships/image" Target="../media/image18.GIF"/><Relationship Id="rId2" Type="http://schemas.openxmlformats.org/officeDocument/2006/relationships/image" Target="../media/image42.png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43.jpeg"/><Relationship Id="rId7" Type="http://schemas.openxmlformats.org/officeDocument/2006/relationships/slide" Target="slide15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audio" Target="../media/audio1.wav"/><Relationship Id="rId4" Type="http://schemas.openxmlformats.org/officeDocument/2006/relationships/image" Target="../media/image19.GIF"/><Relationship Id="rId3" Type="http://schemas.openxmlformats.org/officeDocument/2006/relationships/slide" Target="slide1.xml"/><Relationship Id="rId2" Type="http://schemas.openxmlformats.org/officeDocument/2006/relationships/image" Target="../media/image18.GIF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audio" Target="../media/audio2.wav"/><Relationship Id="rId7" Type="http://schemas.openxmlformats.org/officeDocument/2006/relationships/image" Target="../media/image20.GIF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slide" Target="slide1.xml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1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2.png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audio" Target="../media/audio3.wav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14.png"/><Relationship Id="rId3" Type="http://schemas.openxmlformats.org/officeDocument/2006/relationships/image" Target="../media/image12.png"/><Relationship Id="rId2" Type="http://schemas.openxmlformats.org/officeDocument/2006/relationships/image" Target="../media/image23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1125538"/>
            <a:ext cx="9144000" cy="71437"/>
          </a:xfrm>
          <a:prstGeom prst="rect">
            <a:avLst/>
          </a:prstGeom>
          <a:gradFill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6310313"/>
            <a:ext cx="9144000" cy="71437"/>
          </a:xfrm>
          <a:prstGeom prst="rect">
            <a:avLst/>
          </a:prstGeom>
          <a:gradFill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64272" y="2106930"/>
            <a:ext cx="9433048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400" dirty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 eaLnBrk="1" hangingPunct="1"/>
            <a:endParaRPr lang="zh-CN" altLang="en-US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3400" dirty="0">
                <a:solidFill>
                  <a:srgbClr val="FFFFFF"/>
                </a:solidFill>
                <a:effectLst>
                  <a:glow rad="228600">
                    <a:srgbClr val="333399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400" dirty="0">
                <a:solidFill>
                  <a:srgbClr val="FFFFFF"/>
                </a:solidFill>
                <a:effectLst>
                  <a:glow rad="228600">
                    <a:srgbClr val="333399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400" dirty="0">
                <a:solidFill>
                  <a:srgbClr val="FFFFFF"/>
                </a:solidFill>
                <a:effectLst>
                  <a:glow rad="228600">
                    <a:srgbClr val="333399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课 工业化的起步和人民代表大会制度的确立</a:t>
            </a:r>
            <a:endParaRPr lang="zh-CN" altLang="en-US" sz="3400" dirty="0">
              <a:solidFill>
                <a:srgbClr val="FFFFFF"/>
              </a:solidFill>
              <a:effectLst>
                <a:glow rad="228600">
                  <a:srgbClr val="333399">
                    <a:satMod val="175000"/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3490" name="Group 2"/>
          <p:cNvGraphicFramePr>
            <a:graphicFrameLocks noGrp="1"/>
          </p:cNvGraphicFramePr>
          <p:nvPr/>
        </p:nvGraphicFramePr>
        <p:xfrm>
          <a:off x="152400" y="1720850"/>
          <a:ext cx="8839200" cy="4624388"/>
        </p:xfrm>
        <a:graphic>
          <a:graphicData uri="http://schemas.openxmlformats.org/drawingml/2006/table">
            <a:tbl>
              <a:tblPr/>
              <a:tblGrid>
                <a:gridCol w="1219200"/>
                <a:gridCol w="1905000"/>
                <a:gridCol w="1981200"/>
                <a:gridCol w="1676400"/>
                <a:gridCol w="20574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项目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1949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年产量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1952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年产量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年比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49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年增长百分比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52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年比历史最高年产量增长百分比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钢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万吨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132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万吨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752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46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煤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3243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万吨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6649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万吨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105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棉花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889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万担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2607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万担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193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53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粮食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2263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亿斤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3278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亿斤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44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.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28" name="Text Box 40"/>
          <p:cNvSpPr txBox="1">
            <a:spLocks noChangeArrowheads="1"/>
          </p:cNvSpPr>
          <p:nvPr/>
        </p:nvSpPr>
        <p:spPr bwMode="auto">
          <a:xfrm>
            <a:off x="609600" y="357166"/>
            <a:ext cx="7923213" cy="131127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4000" b="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经过三年努力，</a:t>
            </a:r>
            <a:r>
              <a:rPr lang="en-US" altLang="zh-CN" sz="4000" b="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1952</a:t>
            </a:r>
            <a:r>
              <a:rPr lang="zh-CN" altLang="en-US" sz="4000" b="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年底，工农业生产超过历史最高水平</a:t>
            </a:r>
            <a:endParaRPr lang="zh-CN" altLang="en-US" sz="4000" b="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3529" name="Picture 41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63530" name="Picture 42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63531" name="Picture 43" descr="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94753" y="2452053"/>
            <a:ext cx="7058025" cy="2527300"/>
          </a:xfrm>
        </p:spPr>
        <p:txBody>
          <a:bodyPr/>
          <a:lstStyle/>
          <a:p>
            <a:r>
              <a:rPr lang="zh-CN" altLang="en-US" sz="4000" b="1" dirty="0">
                <a:solidFill>
                  <a:srgbClr val="0000FF"/>
                </a:solidFill>
              </a:rPr>
              <a:t>我国开始改变工业落后面貌，向社会主义工业化迈进。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  <p:pic>
        <p:nvPicPr>
          <p:cNvPr id="64515" name="Picture 3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64516" name="Picture 4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64517" name="Picture 5" descr="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195070" y="1447165"/>
            <a:ext cx="59696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第一个五年计划产生的历史影响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20713"/>
            <a:ext cx="8229600" cy="1036637"/>
          </a:xfrm>
        </p:spPr>
        <p:txBody>
          <a:bodyPr/>
          <a:lstStyle/>
          <a:p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你怎么看第一个五年计划期间所取得的建设成就？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0" y="1773238"/>
            <a:ext cx="4427538" cy="2592387"/>
          </a:xfrm>
          <a:prstGeom prst="cloudCallout">
            <a:avLst>
              <a:gd name="adj1" fmla="val 20384"/>
              <a:gd name="adj2" fmla="val 88764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kumimoji="1" lang="zh-CN" altLang="en-US" sz="2800">
                <a:solidFill>
                  <a:srgbClr val="0000FF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了不起！这五年中工业建设的成就远远超过了旧中国的一百年！</a:t>
            </a:r>
            <a:endParaRPr kumimoji="1" lang="zh-CN" altLang="en-US" sz="2800">
              <a:solidFill>
                <a:srgbClr val="0000FF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pic>
        <p:nvPicPr>
          <p:cNvPr id="54277" name="Picture 5" descr="002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437063"/>
            <a:ext cx="1292225" cy="1981200"/>
          </a:xfrm>
          <a:prstGeom prst="rect">
            <a:avLst/>
          </a:prstGeom>
          <a:noFill/>
        </p:spPr>
      </p:pic>
      <p:pic>
        <p:nvPicPr>
          <p:cNvPr id="54278" name="Picture 6" descr="002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4724400"/>
            <a:ext cx="1543050" cy="1905000"/>
          </a:xfrm>
          <a:prstGeom prst="rect">
            <a:avLst/>
          </a:prstGeom>
          <a:noFill/>
        </p:spPr>
      </p:pic>
      <p:sp>
        <p:nvSpPr>
          <p:cNvPr id="54279" name="AutoShape 7"/>
          <p:cNvSpPr>
            <a:spLocks noChangeArrowheads="1"/>
          </p:cNvSpPr>
          <p:nvPr/>
        </p:nvSpPr>
        <p:spPr bwMode="auto">
          <a:xfrm>
            <a:off x="4643438" y="1412875"/>
            <a:ext cx="4176712" cy="2592388"/>
          </a:xfrm>
          <a:prstGeom prst="cloudCallout">
            <a:avLst>
              <a:gd name="adj1" fmla="val -20051"/>
              <a:gd name="adj2" fmla="val 11815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/>
            <a:r>
              <a:rPr kumimoji="1" lang="zh-CN" altLang="en-US" sz="2800">
                <a:solidFill>
                  <a:srgbClr val="0000FF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没什么大不了的。那时生产的解放牌汽车早就被淘汰了</a:t>
            </a:r>
            <a:endParaRPr kumimoji="1" lang="zh-CN" altLang="en-US" sz="2800">
              <a:solidFill>
                <a:srgbClr val="0000FF"/>
              </a:solidFill>
              <a:latin typeface="Tahoma" panose="020B0604030504040204" pitchFamily="34" charset="0"/>
              <a:ea typeface="隶书" panose="02010509060101010101" pitchFamily="49" charset="-122"/>
            </a:endParaRPr>
          </a:p>
        </p:txBody>
      </p:sp>
      <p:pic>
        <p:nvPicPr>
          <p:cNvPr id="54281" name="Picture 9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54282" name="Picture 10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54283" name="Picture 11" descr="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 autoUpdateAnimBg="0"/>
      <p:bldP spid="5427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563938" y="2492375"/>
            <a:ext cx="4681537" cy="3457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鞍山钢铁公司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是我国最大的黑色冶金工业基地。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1953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年底，鞍山钢铁公司三大重点工程──新型大型轧钢厂、无缝钢管厂和七号炼铁炉建成投产。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以鞍山钢铁公司为中心的东北工业基地形成了，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这是我国重工业发展中的重要事件。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995738" y="1844675"/>
            <a:ext cx="24495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鞍山钢铁公司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7" name="Picture 7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15368" name="Picture 8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15379" name="Picture 19" descr="2"/>
          <p:cNvPicPr>
            <a:picLocks noChangeAspect="1" noChangeArrowheads="1"/>
          </p:cNvPicPr>
          <p:nvPr/>
        </p:nvPicPr>
        <p:blipFill>
          <a:blip r:embed="rId4"/>
          <a:srcRect l="8028" t="1329" r="6746" b="5405"/>
          <a:stretch>
            <a:fillRect/>
          </a:stretch>
        </p:blipFill>
        <p:spPr bwMode="auto">
          <a:xfrm>
            <a:off x="611188" y="1844675"/>
            <a:ext cx="2595562" cy="4105275"/>
          </a:xfrm>
          <a:prstGeom prst="rect">
            <a:avLst/>
          </a:prstGeom>
          <a:noFill/>
        </p:spPr>
      </p:pic>
      <p:pic>
        <p:nvPicPr>
          <p:cNvPr id="15380" name="Picture 20" descr="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5148263" y="1989138"/>
            <a:ext cx="3398837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长春第一汽车制造厂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4932363" y="2781300"/>
            <a:ext cx="4033837" cy="2282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    1956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月，长春第一汽车制造厂建成并试制成功第一批国产载重汽车，毛泽东把这种汽车命名为</a:t>
            </a:r>
            <a:r>
              <a:rPr lang="zh-CN" altLang="en-US" sz="2400" b="0"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解放</a:t>
            </a:r>
            <a:r>
              <a:rPr lang="zh-CN" altLang="en-US" sz="2400" b="0"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牌。</a:t>
            </a:r>
            <a:endParaRPr lang="zh-CN" altLang="en-US"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3" name="Picture 5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7174" name="Picture 6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grpSp>
        <p:nvGrpSpPr>
          <p:cNvPr id="7194" name="Group 26"/>
          <p:cNvGrpSpPr/>
          <p:nvPr/>
        </p:nvGrpSpPr>
        <p:grpSpPr bwMode="auto">
          <a:xfrm>
            <a:off x="250825" y="2133600"/>
            <a:ext cx="7112000" cy="3679825"/>
            <a:chOff x="158" y="1298"/>
            <a:chExt cx="4480" cy="2318"/>
          </a:xfrm>
        </p:grpSpPr>
        <p:pic>
          <p:nvPicPr>
            <p:cNvPr id="7191" name="Picture 23" descr="第一汽车制造厂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298"/>
              <a:ext cx="2903" cy="2317"/>
            </a:xfrm>
            <a:prstGeom prst="rect">
              <a:avLst/>
            </a:prstGeom>
            <a:noFill/>
          </p:spPr>
        </p:pic>
        <p:sp>
          <p:nvSpPr>
            <p:cNvPr id="7193" name="Text Box 25"/>
            <p:cNvSpPr txBox="1">
              <a:spLocks noChangeArrowheads="1"/>
            </p:cNvSpPr>
            <p:nvPr/>
          </p:nvSpPr>
          <p:spPr bwMode="auto">
            <a:xfrm>
              <a:off x="3094" y="3385"/>
              <a:ext cx="1544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长春第一汽车制造厂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197" name="Picture 29" descr="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6461125"/>
            <a:ext cx="935037" cy="280988"/>
          </a:xfrm>
          <a:prstGeom prst="rect">
            <a:avLst/>
          </a:prstGeom>
          <a:noFill/>
        </p:spPr>
      </p:pic>
      <p:pic>
        <p:nvPicPr>
          <p:cNvPr id="7198" name="Picture 30" descr="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2133600"/>
            <a:ext cx="4608513" cy="381635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9" grpId="0"/>
      <p:bldP spid="71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16391" name="Picture 7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2555875" y="1844675"/>
            <a:ext cx="37560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川藏、青藏、新藏公路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5003800" y="2565400"/>
            <a:ext cx="3671888" cy="3159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一五计划在交通运输方面的重要成就还有，建成了三条通往世界屋脊青藏高原的公路：川藏、青藏、新藏，密切了祖国内地与边疆地区的联系，也便利了经济文化的交流。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412" name="Group 28"/>
          <p:cNvGrpSpPr/>
          <p:nvPr/>
        </p:nvGrpSpPr>
        <p:grpSpPr bwMode="auto">
          <a:xfrm>
            <a:off x="395288" y="2636838"/>
            <a:ext cx="4464050" cy="3240087"/>
            <a:chOff x="158" y="1752"/>
            <a:chExt cx="2812" cy="2041"/>
          </a:xfrm>
        </p:grpSpPr>
        <p:pic>
          <p:nvPicPr>
            <p:cNvPr id="16409" name="Picture 25" descr="新藏公路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752"/>
              <a:ext cx="2812" cy="1830"/>
            </a:xfrm>
            <a:prstGeom prst="rect">
              <a:avLst/>
            </a:prstGeom>
            <a:noFill/>
          </p:spPr>
        </p:pic>
        <p:sp>
          <p:nvSpPr>
            <p:cNvPr id="16411" name="Text Box 27"/>
            <p:cNvSpPr txBox="1">
              <a:spLocks noChangeArrowheads="1"/>
            </p:cNvSpPr>
            <p:nvPr/>
          </p:nvSpPr>
          <p:spPr bwMode="auto">
            <a:xfrm>
              <a:off x="1108" y="3562"/>
              <a:ext cx="814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新藏公路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414" name="Group 30"/>
          <p:cNvGrpSpPr/>
          <p:nvPr/>
        </p:nvGrpSpPr>
        <p:grpSpPr bwMode="auto">
          <a:xfrm>
            <a:off x="468313" y="2636838"/>
            <a:ext cx="4103687" cy="3468687"/>
            <a:chOff x="295" y="1706"/>
            <a:chExt cx="2585" cy="2185"/>
          </a:xfrm>
        </p:grpSpPr>
        <p:pic>
          <p:nvPicPr>
            <p:cNvPr id="16408" name="Picture 24" descr="青藏公路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95" y="1706"/>
              <a:ext cx="2585" cy="1959"/>
            </a:xfrm>
            <a:prstGeom prst="rect">
              <a:avLst/>
            </a:prstGeom>
            <a:noFill/>
          </p:spPr>
        </p:pic>
        <p:sp>
          <p:nvSpPr>
            <p:cNvPr id="16413" name="Text Box 29"/>
            <p:cNvSpPr txBox="1">
              <a:spLocks noChangeArrowheads="1"/>
            </p:cNvSpPr>
            <p:nvPr/>
          </p:nvSpPr>
          <p:spPr bwMode="auto">
            <a:xfrm>
              <a:off x="1111" y="3660"/>
              <a:ext cx="814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青藏公路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6417" name="Picture 33" descr="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  <p:grpSp>
        <p:nvGrpSpPr>
          <p:cNvPr id="16422" name="Group 38"/>
          <p:cNvGrpSpPr/>
          <p:nvPr/>
        </p:nvGrpSpPr>
        <p:grpSpPr bwMode="auto">
          <a:xfrm>
            <a:off x="395288" y="2492375"/>
            <a:ext cx="4321175" cy="3175000"/>
            <a:chOff x="249" y="1661"/>
            <a:chExt cx="2722" cy="2000"/>
          </a:xfrm>
        </p:grpSpPr>
        <p:pic>
          <p:nvPicPr>
            <p:cNvPr id="16418" name="Picture 34" descr="xinsrc_412020218143392116931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49" y="1661"/>
              <a:ext cx="2722" cy="1780"/>
            </a:xfrm>
            <a:prstGeom prst="rect">
              <a:avLst/>
            </a:prstGeom>
            <a:noFill/>
          </p:spPr>
        </p:pic>
        <p:sp>
          <p:nvSpPr>
            <p:cNvPr id="16419" name="Text Box 35"/>
            <p:cNvSpPr txBox="1">
              <a:spLocks noChangeArrowheads="1"/>
            </p:cNvSpPr>
            <p:nvPr/>
          </p:nvSpPr>
          <p:spPr bwMode="auto">
            <a:xfrm>
              <a:off x="1202" y="3430"/>
              <a:ext cx="746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zh-CN" altLang="en-US"/>
                <a:t>川藏公路</a:t>
              </a:r>
              <a:endParaRPr lang="zh-CN" altLang="en-US"/>
            </a:p>
          </p:txBody>
        </p:sp>
      </p:grp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5" dur="20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5" dur="2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5" grpId="0"/>
      <p:bldP spid="164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88" name="Group 24"/>
          <p:cNvGrpSpPr/>
          <p:nvPr/>
        </p:nvGrpSpPr>
        <p:grpSpPr bwMode="auto">
          <a:xfrm>
            <a:off x="5688013" y="2574925"/>
            <a:ext cx="3205162" cy="2949575"/>
            <a:chOff x="3583" y="1622"/>
            <a:chExt cx="2019" cy="1858"/>
          </a:xfrm>
        </p:grpSpPr>
        <p:pic>
          <p:nvPicPr>
            <p:cNvPr id="11286" name="Picture 22" descr="世界上第一种喷气式飞机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583" y="1622"/>
              <a:ext cx="2019" cy="1672"/>
            </a:xfrm>
            <a:prstGeom prst="rect">
              <a:avLst/>
            </a:prstGeom>
            <a:noFill/>
          </p:spPr>
        </p:pic>
        <p:sp>
          <p:nvSpPr>
            <p:cNvPr id="11287" name="Text Box 23"/>
            <p:cNvSpPr txBox="1">
              <a:spLocks noChangeArrowheads="1"/>
            </p:cNvSpPr>
            <p:nvPr/>
          </p:nvSpPr>
          <p:spPr bwMode="auto">
            <a:xfrm>
              <a:off x="3651" y="3249"/>
              <a:ext cx="1834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altLang="zh-CN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>
                  <a:latin typeface="黑体" panose="02010609060101010101" pitchFamily="49" charset="-122"/>
                  <a:ea typeface="黑体" panose="02010609060101010101" pitchFamily="49" charset="-122"/>
                </a:rPr>
                <a:t>世界上第一种喷气式飞机</a:t>
              </a: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269" name="Picture 5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8295" y="6491311"/>
            <a:ext cx="982663" cy="295275"/>
          </a:xfrm>
          <a:prstGeom prst="rect">
            <a:avLst/>
          </a:prstGeom>
          <a:noFill/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636963" y="1844675"/>
            <a:ext cx="26638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99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喷气式飞机</a:t>
            </a:r>
            <a:endParaRPr lang="zh-CN" altLang="en-US" sz="2800">
              <a:solidFill>
                <a:srgbClr val="99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250825" y="2420938"/>
            <a:ext cx="5400675" cy="3457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上世纪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年代末，时任英国空军教官的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弗兰克</a:t>
            </a:r>
            <a:r>
              <a:rPr lang="en-US" altLang="zh-CN" sz="2400" dirty="0" smtClean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惠特尔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提出了喷气发动机的设想，并于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1930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年申请了专利，但当时惠特尔的设想听起来就像把人送上月球一样难以令人置信，飞机制造商们对此不感兴趣。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1935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年，惠特尔成立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动力喷气有限公司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，制造出第一台涡轮喷气发动机。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8" name="Rectangle 1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88263" y="110966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Rectangle 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88263" y="1468438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Rectangle 1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688263" y="182880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1" name="Rectangle 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88263" y="218916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4" name="Rectangle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88263" y="327025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89" name="Picture 25" descr="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  <p:pic>
        <p:nvPicPr>
          <p:cNvPr id="14" name="Picture 16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bldLvl="0" animBg="1"/>
      <p:bldP spid="1127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18439" name="Picture 7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557463" y="1757363"/>
            <a:ext cx="39592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我国制造的喷气式飞机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4716463" y="2565400"/>
            <a:ext cx="3816350" cy="3457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1956</a:t>
            </a:r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日，古城沈阳一架银白色歼击机滑跑了很短的距离，昂首直插蓝天。</a:t>
            </a:r>
            <a:r>
              <a:rPr lang="en-US" altLang="zh-CN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人民日报</a:t>
            </a:r>
            <a:r>
              <a:rPr lang="en-US" altLang="zh-CN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头版头条报道：</a:t>
            </a:r>
            <a:r>
              <a:rPr lang="zh-CN" altLang="en-US" sz="2400" b="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我国试制成功新的喷气式飞机</a:t>
            </a:r>
            <a:r>
              <a:rPr lang="zh-CN" altLang="en-US" sz="2400" b="0" dirty="0">
                <a:solidFill>
                  <a:srgbClr val="000000"/>
                </a:solidFill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。这是我国试制成功第一架喷气式飞机。</a:t>
            </a:r>
            <a:endParaRPr lang="zh-CN" altLang="en-US" sz="2400" b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52" name="Picture 20" descr="第一批喷气式飞机试制成功"/>
          <p:cNvPicPr>
            <a:picLocks noChangeAspect="1" noChangeArrowheads="1"/>
          </p:cNvPicPr>
          <p:nvPr/>
        </p:nvPicPr>
        <p:blipFill>
          <a:blip r:embed="rId4"/>
          <a:srcRect t="7428"/>
          <a:stretch>
            <a:fillRect/>
          </a:stretch>
        </p:blipFill>
        <p:spPr bwMode="auto">
          <a:xfrm>
            <a:off x="468313" y="2636838"/>
            <a:ext cx="3676650" cy="3600450"/>
          </a:xfrm>
          <a:prstGeom prst="rect">
            <a:avLst/>
          </a:prstGeom>
          <a:noFill/>
        </p:spPr>
      </p:pic>
      <p:pic>
        <p:nvPicPr>
          <p:cNvPr id="18453" name="Picture 21" descr="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6" name="Group 26"/>
          <p:cNvGrpSpPr/>
          <p:nvPr/>
        </p:nvGrpSpPr>
        <p:grpSpPr bwMode="auto">
          <a:xfrm>
            <a:off x="5003800" y="2060575"/>
            <a:ext cx="3376613" cy="4130675"/>
            <a:chOff x="3152" y="1298"/>
            <a:chExt cx="2127" cy="2602"/>
          </a:xfrm>
        </p:grpSpPr>
        <p:pic>
          <p:nvPicPr>
            <p:cNvPr id="20504" name="Picture 24" descr="武汉长江大桥建成通车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152" y="1298"/>
              <a:ext cx="2127" cy="2404"/>
            </a:xfrm>
            <a:prstGeom prst="rect">
              <a:avLst/>
            </a:prstGeom>
            <a:noFill/>
          </p:spPr>
        </p:pic>
        <p:sp>
          <p:nvSpPr>
            <p:cNvPr id="20505" name="Text Box 25"/>
            <p:cNvSpPr txBox="1">
              <a:spLocks noChangeArrowheads="1"/>
            </p:cNvSpPr>
            <p:nvPr/>
          </p:nvSpPr>
          <p:spPr bwMode="auto">
            <a:xfrm>
              <a:off x="3424" y="3669"/>
              <a:ext cx="1656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Char char="•"/>
              </a:pPr>
              <a:r>
                <a:rPr lang="en-US" altLang="zh-CN">
                  <a:solidFill>
                    <a:srgbClr val="000000"/>
                  </a:solidFill>
                  <a:ea typeface="黑体" panose="02010609060101010101" pitchFamily="49" charset="-122"/>
                </a:rPr>
                <a:t> </a:t>
              </a:r>
              <a:r>
                <a:rPr lang="zh-CN" altLang="en-US">
                  <a:solidFill>
                    <a:srgbClr val="000000"/>
                  </a:solidFill>
                  <a:ea typeface="黑体" panose="02010609060101010101" pitchFamily="49" charset="-122"/>
                </a:rPr>
                <a:t>武汉长江大桥建成通车</a:t>
              </a:r>
              <a:endParaRPr lang="zh-CN" altLang="en-US">
                <a:solidFill>
                  <a:srgbClr val="000000"/>
                </a:solidFill>
                <a:ea typeface="黑体" panose="02010609060101010101" pitchFamily="49" charset="-122"/>
              </a:endParaRPr>
            </a:p>
          </p:txBody>
        </p:sp>
      </p:grpSp>
      <p:pic>
        <p:nvPicPr>
          <p:cNvPr id="20486" name="Picture 6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20487" name="Picture 7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547813" y="2189163"/>
            <a:ext cx="232727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武汉长江大桥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611188" y="3068638"/>
            <a:ext cx="4105275" cy="21955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1957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月，武汉长江大桥建成通车，这是长江上第一座铁路、公路两用大桥，它的建成通车，接连了长江南北的交通。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7" name="Picture 27" descr="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42088" y="6467475"/>
            <a:ext cx="982662" cy="295275"/>
          </a:xfrm>
          <a:prstGeom prst="rect">
            <a:avLst/>
          </a:prstGeom>
          <a:noFill/>
        </p:spPr>
      </p:pic>
      <p:pic>
        <p:nvPicPr>
          <p:cNvPr id="4102" name="Picture 6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6461125"/>
            <a:ext cx="935037" cy="280988"/>
          </a:xfrm>
          <a:prstGeom prst="rect">
            <a:avLst/>
          </a:prstGeom>
          <a:noFill/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3490913" y="1397000"/>
            <a:ext cx="33131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一五计划的成就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443663" y="2057400"/>
            <a:ext cx="2484437" cy="4035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一五年计划工业建设成就分布示意图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，找出“一五”期间我国在国民经济方面取得的建设成就。说说其分布的特点。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12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67625" y="103822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3" name="Rectangl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67625" y="139700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4" name="Rectangle 1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667625" y="175736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5" name="Rectangle 1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67625" y="211772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667625" y="276542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8" name="Rectangle 2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67625" y="319881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120" name="Picture 24" descr="一五计划工业建设成就分布示意图"/>
          <p:cNvPicPr>
            <a:picLocks noChangeAspect="1" noChangeArrowheads="1"/>
          </p:cNvPicPr>
          <p:nvPr/>
        </p:nvPicPr>
        <p:blipFill>
          <a:blip r:embed="rId8"/>
          <a:srcRect t="4723" b="3923"/>
          <a:stretch>
            <a:fillRect/>
          </a:stretch>
        </p:blipFill>
        <p:spPr bwMode="auto">
          <a:xfrm>
            <a:off x="971550" y="2371725"/>
            <a:ext cx="5327650" cy="3649663"/>
          </a:xfrm>
          <a:prstGeom prst="rect">
            <a:avLst/>
          </a:prstGeom>
          <a:noFill/>
        </p:spPr>
      </p:pic>
      <p:pic>
        <p:nvPicPr>
          <p:cNvPr id="4121" name="Picture 25" descr="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99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1" bldLvl="0" animBg="1"/>
      <p:bldP spid="410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  <p:pic>
        <p:nvPicPr>
          <p:cNvPr id="3078" name="Picture 6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2088" y="6491311"/>
            <a:ext cx="982662" cy="295275"/>
          </a:xfrm>
          <a:prstGeom prst="rect">
            <a:avLst/>
          </a:prstGeom>
          <a:noFill/>
        </p:spPr>
      </p:pic>
      <p:sp>
        <p:nvSpPr>
          <p:cNvPr id="3082" name="Rectangle 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667625" y="98107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Rectangl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133985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4" name="Rectangle 1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67625" y="170021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5" name="Rectangle 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667625" y="206057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6" name="Rectangle 14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667625" y="2420938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7" name="Rectangl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667625" y="270827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92" name="Picture 20" descr="714206594fb744598a6ac9eec8ae698c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2568575" y="377825"/>
            <a:ext cx="2400300" cy="1590675"/>
          </a:xfrm>
          <a:prstGeom prst="rect">
            <a:avLst/>
          </a:prstGeom>
          <a:noFill/>
        </p:spPr>
      </p:pic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-2568575" y="3778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zh-CN" b="0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-2568575" y="1968500"/>
            <a:ext cx="31115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zh-CN" b="0"/>
          </a:p>
        </p:txBody>
      </p:sp>
      <p:pic>
        <p:nvPicPr>
          <p:cNvPr id="16" name="Picture 16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2" name="图片 4" descr=" 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1260" y="1583690"/>
            <a:ext cx="5412740" cy="431101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9705" y="1460500"/>
            <a:ext cx="3384550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这首词是毛主席1956年在武汉畅游长江时的感兴之作。其中“一桥飞架南北，天堑变通途。”寥寥两笔，不仅写出了大桥兴建的飞快速度和即将见到的大桥凌空的雄伟形象，而且写出了一桥贯通大江南北的历史意义。历史不会忘记，1957年10月武汉长江大桥通车，结束了渡轮摆渡的历史，“天堑”变通途。你知道现在长江上有多少座桥吗？仅武汉就有十一座长江大桥。现在的中国已经建立了独立的工业体系，成为世界上制造大国，但是中国的工业化是怎样起步的呢？今天我们就来学习第</a:t>
            </a:r>
            <a:r>
              <a:rPr lang="en-US" altLang="zh-CN">
                <a:solidFill>
                  <a:srgbClr val="FF0000"/>
                </a:solidFill>
              </a:rPr>
              <a:t>5</a:t>
            </a:r>
            <a:r>
              <a:rPr lang="zh-CN" altLang="en-US">
                <a:solidFill>
                  <a:srgbClr val="FF0000"/>
                </a:solidFill>
              </a:rPr>
              <a:t>课的内容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42088" y="6467475"/>
            <a:ext cx="982662" cy="295275"/>
          </a:xfrm>
          <a:prstGeom prst="rect">
            <a:avLst/>
          </a:prstGeom>
          <a:noFill/>
        </p:spPr>
      </p:pic>
      <p:pic>
        <p:nvPicPr>
          <p:cNvPr id="10246" name="Picture 6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6461125"/>
            <a:ext cx="935037" cy="280988"/>
          </a:xfrm>
          <a:prstGeom prst="rect">
            <a:avLst/>
          </a:prstGeom>
          <a:noFill/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187450" y="2276475"/>
            <a:ext cx="6911975" cy="2544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新中国仅用不到五年的时间完成第一个五年计划，其中的工业建设成就远远超过了旧中国的一百年，使中国走上社会主义工业化道路。学习这段历史，你有什么感触？</a:t>
            </a:r>
            <a:endParaRPr lang="zh-CN" altLang="en-US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51" name="Rectangle 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185025" y="148590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Rectangle 1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185025" y="184467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Rectangle 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185025" y="2205038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185025" y="256540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185025" y="292576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6" name="Rectangle 16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185025" y="321310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59" name="Picture 19" descr="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347790"/>
            <a:ext cx="8280400" cy="731838"/>
          </a:xfrm>
        </p:spPr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</a:rPr>
              <a:t>二、人民代表大会制度的确立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506538" y="2546353"/>
            <a:ext cx="445186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</a:rPr>
              <a:t>1.</a:t>
            </a:r>
            <a:r>
              <a:rPr lang="zh-CN" altLang="en-US" sz="2800" dirty="0" smtClean="0">
                <a:solidFill>
                  <a:srgbClr val="0000FF"/>
                </a:solidFill>
              </a:rPr>
              <a:t>第一</a:t>
            </a:r>
            <a:r>
              <a:rPr lang="zh-CN" altLang="en-US" sz="2800" dirty="0">
                <a:solidFill>
                  <a:srgbClr val="0000FF"/>
                </a:solidFill>
              </a:rPr>
              <a:t>届全国人民代表大会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519238" y="3338515"/>
            <a:ext cx="5533887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</a:rPr>
              <a:t>2.《</a:t>
            </a:r>
            <a:r>
              <a:rPr lang="zh-CN" altLang="en-US" sz="2800" dirty="0">
                <a:solidFill>
                  <a:srgbClr val="0000FF"/>
                </a:solidFill>
              </a:rPr>
              <a:t>中华人民共和国宪法</a:t>
            </a:r>
            <a:r>
              <a:rPr lang="en-US" altLang="zh-CN" sz="2800" dirty="0">
                <a:solidFill>
                  <a:srgbClr val="0000FF"/>
                </a:solidFill>
              </a:rPr>
              <a:t>》</a:t>
            </a:r>
            <a:r>
              <a:rPr lang="zh-CN" altLang="en-US" sz="2800" dirty="0">
                <a:solidFill>
                  <a:srgbClr val="0000FF"/>
                </a:solidFill>
              </a:rPr>
              <a:t>的颁布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6424613" y="2578103"/>
            <a:ext cx="1907895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</a:rPr>
              <a:t>1954</a:t>
            </a:r>
            <a:r>
              <a:rPr lang="zh-CN" altLang="en-US" sz="2800">
                <a:solidFill>
                  <a:srgbClr val="0000FF"/>
                </a:solidFill>
              </a:rPr>
              <a:t>年</a:t>
            </a:r>
            <a:r>
              <a:rPr lang="en-US" altLang="zh-CN" sz="2800">
                <a:solidFill>
                  <a:srgbClr val="0000FF"/>
                </a:solidFill>
              </a:rPr>
              <a:t>9</a:t>
            </a:r>
            <a:r>
              <a:rPr lang="zh-CN" altLang="en-US" sz="2800">
                <a:solidFill>
                  <a:srgbClr val="0000FF"/>
                </a:solidFill>
              </a:rPr>
              <a:t>月</a:t>
            </a:r>
            <a:endParaRPr lang="zh-CN" altLang="en-US" sz="2800">
              <a:solidFill>
                <a:srgbClr val="0000FF"/>
              </a:solidFill>
            </a:endParaRPr>
          </a:p>
        </p:txBody>
      </p:sp>
      <p:pic>
        <p:nvPicPr>
          <p:cNvPr id="55302" name="Picture 6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55303" name="Picture 7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55304" name="Picture 8" descr="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  <p:bldP spid="55300" grpId="0"/>
      <p:bldP spid="5530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6322" name="Picture 2" descr="第一届全国人民代表大会代表进入会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0" y="1214422"/>
            <a:ext cx="3643306" cy="2478801"/>
          </a:xfrm>
          <a:prstGeom prst="rect">
            <a:avLst/>
          </a:prstGeom>
          <a:noFill/>
        </p:spPr>
      </p:pic>
      <p:pic>
        <p:nvPicPr>
          <p:cNvPr id="56323" name="Picture 3" descr="一届全国人大一次会议出席证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815465"/>
            <a:ext cx="3618716" cy="2071702"/>
          </a:xfrm>
          <a:prstGeom prst="rect">
            <a:avLst/>
          </a:prstGeom>
          <a:noFill/>
        </p:spPr>
      </p:pic>
      <p:pic>
        <p:nvPicPr>
          <p:cNvPr id="56324" name="Picture 4" descr="1954年9月15日，第一届全国人民代表大会第一次会议在北京中南海怀仁堂隆重开幕。这是毛泽东在开幕式上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6025" y="1643050"/>
            <a:ext cx="3475065" cy="4170346"/>
          </a:xfrm>
          <a:prstGeom prst="rect">
            <a:avLst/>
          </a:prstGeom>
          <a:noFill/>
        </p:spPr>
      </p:pic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635010" y="571480"/>
            <a:ext cx="53657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0" dirty="0">
                <a:solidFill>
                  <a:srgbClr val="0000FF"/>
                </a:solidFill>
              </a:rPr>
              <a:t>第一届全国人民代表大会代表进入会场</a:t>
            </a:r>
            <a:endParaRPr lang="zh-CN" altLang="en-US" sz="2400" b="0" dirty="0">
              <a:solidFill>
                <a:srgbClr val="0000FF"/>
              </a:solidFill>
            </a:endParaRP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5078411" y="1114412"/>
            <a:ext cx="3279803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CC6600"/>
                </a:solidFill>
                <a:ea typeface="华文新魏" panose="02010800040101010101" pitchFamily="2" charset="-122"/>
              </a:rPr>
              <a:t>毛泽东在大会开幕式上</a:t>
            </a:r>
            <a:endParaRPr lang="zh-CN" altLang="en-US" sz="2400" dirty="0">
              <a:solidFill>
                <a:srgbClr val="CC6600"/>
              </a:solidFill>
              <a:ea typeface="华文新魏" panose="02010800040101010101" pitchFamily="2" charset="-122"/>
            </a:endParaRP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714348" y="5857892"/>
            <a:ext cx="3740150" cy="396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CC6600"/>
                </a:solidFill>
                <a:ea typeface="华文新魏" panose="02010800040101010101" pitchFamily="2" charset="-122"/>
              </a:rPr>
              <a:t>一届全国人大一次会议出席证。</a:t>
            </a:r>
            <a:endParaRPr lang="zh-CN" altLang="en-US" sz="2000" dirty="0">
              <a:solidFill>
                <a:srgbClr val="CC66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6326" grpId="0"/>
      <p:bldP spid="563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7346" name="Picture 2" descr="通过第一部中华人民共和国宪法后，首都人民群众游行庆祝我国第一部宪法诞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643314"/>
            <a:ext cx="3786214" cy="2643587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4500562" y="4049634"/>
            <a:ext cx="2232025" cy="230832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just"/>
            <a:r>
              <a:rPr lang="zh-CN" altLang="en-US" sz="2400" dirty="0">
                <a:solidFill>
                  <a:srgbClr val="0000FF"/>
                </a:solidFill>
              </a:rPr>
              <a:t>通过第一部中华人民共和国宪法后，首都人民群众游行庆祝我国第一部宪法诞生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57348" name="Picture 4" descr="1954年6月14日，中央人民政府委员会第30次会议通过《中华人民共和国宪法草案》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3863997" cy="2814276"/>
          </a:xfrm>
          <a:prstGeom prst="rect">
            <a:avLst/>
          </a:prstGeom>
          <a:noFill/>
        </p:spPr>
      </p:pic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1366839" y="1412875"/>
            <a:ext cx="3348037" cy="946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</a:rPr>
              <a:t>通过</a:t>
            </a:r>
            <a:r>
              <a:rPr lang="en-US" altLang="zh-CN" sz="2800" dirty="0">
                <a:solidFill>
                  <a:srgbClr val="0000FF"/>
                </a:solidFill>
              </a:rPr>
              <a:t>《</a:t>
            </a:r>
            <a:r>
              <a:rPr lang="zh-CN" altLang="en-US" sz="2800" dirty="0">
                <a:solidFill>
                  <a:srgbClr val="0000FF"/>
                </a:solidFill>
              </a:rPr>
              <a:t>中华人民共和国宪法草案</a:t>
            </a:r>
            <a:r>
              <a:rPr lang="en-US" altLang="zh-CN" sz="2800" dirty="0">
                <a:solidFill>
                  <a:srgbClr val="0000FF"/>
                </a:solidFill>
              </a:rPr>
              <a:t>》</a:t>
            </a:r>
            <a:r>
              <a:rPr lang="zh-CN" altLang="en-US" sz="2800" dirty="0">
                <a:solidFill>
                  <a:srgbClr val="0000FF"/>
                </a:solidFill>
              </a:rPr>
              <a:t>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pic>
        <p:nvPicPr>
          <p:cNvPr id="57350" name="Picture 6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57351" name="Picture 7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57352" name="Picture 8" descr="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5425" y="214290"/>
            <a:ext cx="3587750" cy="4319588"/>
          </a:xfrm>
          <a:prstGeom prst="rect">
            <a:avLst/>
          </a:prstGeom>
          <a:noFill/>
        </p:spPr>
      </p:pic>
      <p:grpSp>
        <p:nvGrpSpPr>
          <p:cNvPr id="58371" name="Group 3"/>
          <p:cNvGrpSpPr/>
          <p:nvPr/>
        </p:nvGrpSpPr>
        <p:grpSpPr bwMode="auto">
          <a:xfrm>
            <a:off x="6945313" y="1365228"/>
            <a:ext cx="795337" cy="2303462"/>
            <a:chOff x="4694" y="799"/>
            <a:chExt cx="409" cy="1497"/>
          </a:xfrm>
        </p:grpSpPr>
        <p:sp>
          <p:nvSpPr>
            <p:cNvPr id="58372" name="Line 4"/>
            <p:cNvSpPr>
              <a:spLocks noChangeShapeType="1"/>
            </p:cNvSpPr>
            <p:nvPr/>
          </p:nvSpPr>
          <p:spPr bwMode="auto">
            <a:xfrm>
              <a:off x="5103" y="2024"/>
              <a:ext cx="0" cy="27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3" name="Line 5"/>
            <p:cNvSpPr>
              <a:spLocks noChangeShapeType="1"/>
            </p:cNvSpPr>
            <p:nvPr/>
          </p:nvSpPr>
          <p:spPr bwMode="auto">
            <a:xfrm>
              <a:off x="4921" y="799"/>
              <a:ext cx="0" cy="136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4" name="Line 6"/>
            <p:cNvSpPr>
              <a:spLocks noChangeShapeType="1"/>
            </p:cNvSpPr>
            <p:nvPr/>
          </p:nvSpPr>
          <p:spPr bwMode="auto">
            <a:xfrm>
              <a:off x="4694" y="1207"/>
              <a:ext cx="0" cy="40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375" name="Group 7"/>
          <p:cNvGrpSpPr/>
          <p:nvPr/>
        </p:nvGrpSpPr>
        <p:grpSpPr bwMode="auto">
          <a:xfrm>
            <a:off x="6307138" y="861990"/>
            <a:ext cx="352425" cy="2922588"/>
            <a:chOff x="4332" y="845"/>
            <a:chExt cx="181" cy="1496"/>
          </a:xfrm>
        </p:grpSpPr>
        <p:sp>
          <p:nvSpPr>
            <p:cNvPr id="58376" name="Line 8"/>
            <p:cNvSpPr>
              <a:spLocks noChangeShapeType="1"/>
            </p:cNvSpPr>
            <p:nvPr/>
          </p:nvSpPr>
          <p:spPr bwMode="auto">
            <a:xfrm>
              <a:off x="4513" y="2069"/>
              <a:ext cx="0" cy="27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77" name="Line 9"/>
            <p:cNvSpPr>
              <a:spLocks noChangeShapeType="1"/>
            </p:cNvSpPr>
            <p:nvPr/>
          </p:nvSpPr>
          <p:spPr bwMode="auto">
            <a:xfrm>
              <a:off x="4332" y="845"/>
              <a:ext cx="0" cy="58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1042988" y="2636838"/>
            <a:ext cx="4176712" cy="11906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</a:rPr>
              <a:t>这是一部什么性质的宪法？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1071538" y="4149725"/>
            <a:ext cx="4608512" cy="18002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00FF"/>
                </a:solidFill>
              </a:rPr>
              <a:t>    </a:t>
            </a:r>
            <a:r>
              <a:rPr lang="en-US" altLang="zh-CN" sz="2800" dirty="0" smtClean="0">
                <a:solidFill>
                  <a:srgbClr val="0000FF"/>
                </a:solidFill>
              </a:rPr>
              <a:t>    </a:t>
            </a:r>
            <a:r>
              <a:rPr lang="zh-CN" altLang="en-US" sz="2800" dirty="0" smtClean="0">
                <a:solidFill>
                  <a:srgbClr val="0000FF"/>
                </a:solidFill>
              </a:rPr>
              <a:t>这</a:t>
            </a:r>
            <a:r>
              <a:rPr lang="zh-CN" altLang="en-US" sz="2800" dirty="0">
                <a:solidFill>
                  <a:srgbClr val="0000FF"/>
                </a:solidFill>
              </a:rPr>
              <a:t>是我国第一部社会主义类型的宪法，也是我国有史以来真正反映人民利益的宪法。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pic>
        <p:nvPicPr>
          <p:cNvPr id="58380" name="Picture 12" descr="1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603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81" name="Picture 13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58382" name="Picture 14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58383" name="Picture 15" descr="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8" grpId="0"/>
      <p:bldP spid="583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5146675" y="2349500"/>
            <a:ext cx="3817938" cy="3457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    1954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年，第一届全国人民代表大会在北京召开，会议制定了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中华人民共和国宪法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，宪法规定了我国坚持人民民主专政，坚持社会主义道路。是我国历史上第一部社会主义类型的宪法。</a:t>
            </a:r>
            <a:endParaRPr lang="zh-CN" altLang="en-US"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6" name="Picture 8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17417" name="Picture 9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sp>
        <p:nvSpPr>
          <p:cNvPr id="17420" name="Rectangle 1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67625" y="98107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1" name="Rectangl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67625" y="1339850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2" name="Rectangle 1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667625" y="170021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3" name="Rectangle 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667625" y="206057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4" name="Rectangle 16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667625" y="2420938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5" name="Rectangle 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67625" y="2708275"/>
            <a:ext cx="1476375" cy="360363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6" name="Rectangle 1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67625" y="3141663"/>
            <a:ext cx="1476375" cy="360362"/>
          </a:xfrm>
          <a:prstGeom prst="rect">
            <a:avLst/>
          </a:prstGeom>
          <a:solidFill>
            <a:srgbClr val="BBE0E3">
              <a:alpha val="0"/>
            </a:srgb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2627313" y="1700213"/>
            <a:ext cx="4113212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ea typeface="黑体" panose="02010609060101010101" pitchFamily="49" charset="-122"/>
              </a:rPr>
              <a:t>共和国第一部宪法的颁布</a:t>
            </a:r>
            <a:endParaRPr lang="zh-CN" altLang="en-US" sz="2800">
              <a:ea typeface="黑体" panose="02010609060101010101" pitchFamily="49" charset="-122"/>
            </a:endParaRPr>
          </a:p>
        </p:txBody>
      </p:sp>
      <p:grpSp>
        <p:nvGrpSpPr>
          <p:cNvPr id="17433" name="Group 25"/>
          <p:cNvGrpSpPr/>
          <p:nvPr/>
        </p:nvGrpSpPr>
        <p:grpSpPr bwMode="auto">
          <a:xfrm>
            <a:off x="468313" y="2492375"/>
            <a:ext cx="4392612" cy="3608388"/>
            <a:chOff x="295" y="1570"/>
            <a:chExt cx="2767" cy="2273"/>
          </a:xfrm>
        </p:grpSpPr>
        <p:pic>
          <p:nvPicPr>
            <p:cNvPr id="17431" name="Picture 23" descr="毛泽东主持起草宪法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95" y="1570"/>
              <a:ext cx="2767" cy="2050"/>
            </a:xfrm>
            <a:prstGeom prst="rect">
              <a:avLst/>
            </a:prstGeom>
            <a:noFill/>
          </p:spPr>
        </p:pic>
        <p:sp>
          <p:nvSpPr>
            <p:cNvPr id="17432" name="Text Box 24"/>
            <p:cNvSpPr txBox="1">
              <a:spLocks noChangeArrowheads="1"/>
            </p:cNvSpPr>
            <p:nvPr/>
          </p:nvSpPr>
          <p:spPr bwMode="auto">
            <a:xfrm>
              <a:off x="792" y="3612"/>
              <a:ext cx="1544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毛泽东主持起草宪法</a:t>
              </a: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434" name="Picture 26" descr="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9" grpId="0"/>
      <p:bldP spid="174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Picture 7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15368" name="Picture 8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15380" name="Picture 20" descr="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641985" y="1855470"/>
            <a:ext cx="774636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《中华人民共和国宪法》规定，中华人民共和国</a:t>
            </a:r>
            <a:r>
              <a:rPr lang="zh-CN" altLang="en-US" sz="2400">
                <a:solidFill>
                  <a:srgbClr val="FF0000"/>
                </a:solidFill>
              </a:rPr>
              <a:t>全国人民代表大会是最高国家权利机关。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3430" y="2855595"/>
            <a:ext cx="77978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第一届全国人大选举</a:t>
            </a:r>
            <a:r>
              <a:rPr lang="zh-CN" altLang="en-US" sz="2400">
                <a:solidFill>
                  <a:srgbClr val="FF0000"/>
                </a:solidFill>
              </a:rPr>
              <a:t>毛泽东为主席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朱德为副主席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刘少奇为第一届人大常务委员会委员长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周恩来为总理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773430" y="3935095"/>
            <a:ext cx="71831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我国的根本政治制度：</a:t>
            </a:r>
            <a:r>
              <a:rPr lang="zh-CN" altLang="en-US" sz="2400">
                <a:solidFill>
                  <a:srgbClr val="FF0000"/>
                </a:solidFill>
              </a:rPr>
              <a:t>人民代表大会制度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6082" name="Group 2"/>
          <p:cNvGrpSpPr/>
          <p:nvPr/>
        </p:nvGrpSpPr>
        <p:grpSpPr bwMode="auto">
          <a:xfrm>
            <a:off x="2014538" y="3702050"/>
            <a:ext cx="1898650" cy="2225675"/>
            <a:chOff x="1219" y="2740"/>
            <a:chExt cx="1196" cy="1402"/>
          </a:xfrm>
        </p:grpSpPr>
        <p:sp>
          <p:nvSpPr>
            <p:cNvPr id="46083" name="Rectangle 3"/>
            <p:cNvSpPr>
              <a:spLocks noChangeArrowheads="1"/>
            </p:cNvSpPr>
            <p:nvPr/>
          </p:nvSpPr>
          <p:spPr bwMode="auto">
            <a:xfrm>
              <a:off x="1838" y="3430"/>
              <a:ext cx="226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84" name="Rectangle 4"/>
            <p:cNvSpPr>
              <a:spLocks noChangeArrowheads="1"/>
            </p:cNvSpPr>
            <p:nvPr/>
          </p:nvSpPr>
          <p:spPr bwMode="auto">
            <a:xfrm>
              <a:off x="1429" y="3521"/>
              <a:ext cx="226" cy="1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85" name="Text Box 5"/>
            <p:cNvSpPr txBox="1">
              <a:spLocks noChangeArrowheads="1"/>
            </p:cNvSpPr>
            <p:nvPr/>
          </p:nvSpPr>
          <p:spPr bwMode="auto">
            <a:xfrm>
              <a:off x="1219" y="3768"/>
              <a:ext cx="632" cy="3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FF0000"/>
                  </a:solidFill>
                </a:rPr>
                <a:t>钢产量</a:t>
              </a:r>
              <a:br>
                <a:rPr lang="zh-CN" altLang="en-US" sz="1600">
                  <a:solidFill>
                    <a:srgbClr val="FF0000"/>
                  </a:solidFill>
                </a:rPr>
              </a:br>
              <a:r>
                <a:rPr lang="zh-CN" altLang="en-US" sz="1600">
                  <a:solidFill>
                    <a:srgbClr val="FF0000"/>
                  </a:solidFill>
                </a:rPr>
                <a:t>（人均）</a:t>
              </a:r>
              <a:endParaRPr lang="zh-CN" altLang="en-US" sz="1600">
                <a:solidFill>
                  <a:srgbClr val="FF0000"/>
                </a:solidFill>
              </a:endParaRPr>
            </a:p>
          </p:txBody>
        </p:sp>
        <p:sp>
          <p:nvSpPr>
            <p:cNvPr id="46086" name="Text Box 6"/>
            <p:cNvSpPr txBox="1">
              <a:spLocks noChangeArrowheads="1"/>
            </p:cNvSpPr>
            <p:nvPr/>
          </p:nvSpPr>
          <p:spPr bwMode="auto">
            <a:xfrm>
              <a:off x="1621" y="3776"/>
              <a:ext cx="632" cy="3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FF0000"/>
                  </a:solidFill>
                </a:rPr>
                <a:t>发电量</a:t>
              </a:r>
              <a:br>
                <a:rPr lang="zh-CN" altLang="en-US" sz="1600">
                  <a:solidFill>
                    <a:srgbClr val="FF0000"/>
                  </a:solidFill>
                </a:rPr>
              </a:br>
              <a:r>
                <a:rPr lang="zh-CN" altLang="en-US" sz="1600">
                  <a:solidFill>
                    <a:srgbClr val="FF0000"/>
                  </a:solidFill>
                </a:rPr>
                <a:t>（人均）</a:t>
              </a:r>
              <a:endParaRPr lang="zh-CN" altLang="en-US" sz="1600">
                <a:solidFill>
                  <a:srgbClr val="FF0000"/>
                </a:solidFill>
              </a:endParaRPr>
            </a:p>
          </p:txBody>
        </p:sp>
        <p:sp>
          <p:nvSpPr>
            <p:cNvPr id="46087" name="Text Box 7"/>
            <p:cNvSpPr txBox="1">
              <a:spLocks noChangeArrowheads="1"/>
            </p:cNvSpPr>
            <p:nvPr/>
          </p:nvSpPr>
          <p:spPr bwMode="auto">
            <a:xfrm>
              <a:off x="1325" y="3155"/>
              <a:ext cx="557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b="0">
                  <a:solidFill>
                    <a:srgbClr val="FF0000"/>
                  </a:solidFill>
                </a:rPr>
                <a:t>2.37</a:t>
              </a:r>
              <a:r>
                <a:rPr lang="zh-CN" altLang="en-US" sz="1400" b="0">
                  <a:solidFill>
                    <a:srgbClr val="FF0000"/>
                  </a:solidFill>
                </a:rPr>
                <a:t>公斤</a:t>
              </a:r>
              <a:endParaRPr lang="zh-CN" altLang="en-US" sz="1400" b="0">
                <a:solidFill>
                  <a:srgbClr val="FF0000"/>
                </a:solidFill>
              </a:endParaRPr>
            </a:p>
          </p:txBody>
        </p:sp>
        <p:sp>
          <p:nvSpPr>
            <p:cNvPr id="46088" name="Text Box 8"/>
            <p:cNvSpPr txBox="1">
              <a:spLocks noChangeArrowheads="1"/>
            </p:cNvSpPr>
            <p:nvPr/>
          </p:nvSpPr>
          <p:spPr bwMode="auto">
            <a:xfrm>
              <a:off x="1746" y="3083"/>
              <a:ext cx="669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b="0">
                  <a:solidFill>
                    <a:srgbClr val="FF0000"/>
                  </a:solidFill>
                </a:rPr>
                <a:t>2.76</a:t>
              </a:r>
              <a:r>
                <a:rPr lang="zh-CN" altLang="en-US" sz="1400" b="0">
                  <a:solidFill>
                    <a:srgbClr val="FF0000"/>
                  </a:solidFill>
                </a:rPr>
                <a:t>千瓦时</a:t>
              </a:r>
              <a:endParaRPr lang="zh-CN" altLang="en-US" sz="1400" b="0">
                <a:solidFill>
                  <a:srgbClr val="FF0000"/>
                </a:solidFill>
              </a:endParaRPr>
            </a:p>
          </p:txBody>
        </p:sp>
        <p:sp>
          <p:nvSpPr>
            <p:cNvPr id="46089" name="Text Box 9"/>
            <p:cNvSpPr txBox="1">
              <a:spLocks noChangeArrowheads="1"/>
            </p:cNvSpPr>
            <p:nvPr/>
          </p:nvSpPr>
          <p:spPr bwMode="auto">
            <a:xfrm>
              <a:off x="1454" y="2740"/>
              <a:ext cx="655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u="sng">
                  <a:solidFill>
                    <a:srgbClr val="FF0000"/>
                  </a:solidFill>
                </a:rPr>
                <a:t>中国</a:t>
              </a:r>
              <a:endParaRPr lang="zh-CN" altLang="en-US" sz="2800" u="sng">
                <a:solidFill>
                  <a:srgbClr val="FF0000"/>
                </a:solidFill>
              </a:endParaRPr>
            </a:p>
          </p:txBody>
        </p:sp>
      </p:grpSp>
      <p:grpSp>
        <p:nvGrpSpPr>
          <p:cNvPr id="46090" name="Group 10"/>
          <p:cNvGrpSpPr/>
          <p:nvPr/>
        </p:nvGrpSpPr>
        <p:grpSpPr bwMode="auto">
          <a:xfrm>
            <a:off x="4143375" y="2852738"/>
            <a:ext cx="1806575" cy="3074987"/>
            <a:chOff x="2560" y="2205"/>
            <a:chExt cx="1138" cy="1937"/>
          </a:xfrm>
        </p:grpSpPr>
        <p:sp>
          <p:nvSpPr>
            <p:cNvPr id="46091" name="Rectangle 11"/>
            <p:cNvSpPr>
              <a:spLocks noChangeArrowheads="1"/>
            </p:cNvSpPr>
            <p:nvPr/>
          </p:nvSpPr>
          <p:spPr bwMode="auto">
            <a:xfrm>
              <a:off x="2745" y="3294"/>
              <a:ext cx="226" cy="4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92" name="Rectangle 12"/>
            <p:cNvSpPr>
              <a:spLocks noChangeArrowheads="1"/>
            </p:cNvSpPr>
            <p:nvPr/>
          </p:nvSpPr>
          <p:spPr bwMode="auto">
            <a:xfrm>
              <a:off x="3152" y="2886"/>
              <a:ext cx="226" cy="816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093" name="Text Box 13"/>
            <p:cNvSpPr txBox="1">
              <a:spLocks noChangeArrowheads="1"/>
            </p:cNvSpPr>
            <p:nvPr/>
          </p:nvSpPr>
          <p:spPr bwMode="auto">
            <a:xfrm>
              <a:off x="2560" y="3776"/>
              <a:ext cx="632" cy="3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>
                  <a:solidFill>
                    <a:srgbClr val="FF0000"/>
                  </a:solidFill>
                </a:rPr>
                <a:t>钢产量</a:t>
              </a:r>
              <a:br>
                <a:rPr lang="zh-CN" altLang="en-US" sz="1600">
                  <a:solidFill>
                    <a:srgbClr val="FF0000"/>
                  </a:solidFill>
                </a:rPr>
              </a:br>
              <a:r>
                <a:rPr lang="zh-CN" altLang="en-US" sz="1600">
                  <a:solidFill>
                    <a:srgbClr val="FF0000"/>
                  </a:solidFill>
                </a:rPr>
                <a:t>（人均）</a:t>
              </a:r>
              <a:endParaRPr lang="zh-CN" altLang="en-US" sz="1600">
                <a:solidFill>
                  <a:srgbClr val="FF0000"/>
                </a:solidFill>
              </a:endParaRPr>
            </a:p>
          </p:txBody>
        </p:sp>
        <p:sp>
          <p:nvSpPr>
            <p:cNvPr id="46094" name="Text Box 14"/>
            <p:cNvSpPr txBox="1">
              <a:spLocks noChangeArrowheads="1"/>
            </p:cNvSpPr>
            <p:nvPr/>
          </p:nvSpPr>
          <p:spPr bwMode="auto">
            <a:xfrm>
              <a:off x="2996" y="3801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rgbClr val="FF0000"/>
                  </a:solidFill>
                </a:rPr>
                <a:t>发电量</a:t>
              </a:r>
              <a:br>
                <a:rPr lang="zh-CN" altLang="en-US" sz="1400">
                  <a:solidFill>
                    <a:srgbClr val="FF0000"/>
                  </a:solidFill>
                </a:rPr>
              </a:br>
              <a:r>
                <a:rPr lang="zh-CN" altLang="en-US" sz="1400">
                  <a:solidFill>
                    <a:srgbClr val="FF0000"/>
                  </a:solidFill>
                </a:rPr>
                <a:t>（人均）</a:t>
              </a:r>
              <a:endParaRPr lang="zh-CN" altLang="en-US" sz="1400">
                <a:solidFill>
                  <a:srgbClr val="FF0000"/>
                </a:solidFill>
              </a:endParaRPr>
            </a:p>
          </p:txBody>
        </p:sp>
        <p:sp>
          <p:nvSpPr>
            <p:cNvPr id="46095" name="Text Box 15"/>
            <p:cNvSpPr txBox="1">
              <a:spLocks noChangeArrowheads="1"/>
            </p:cNvSpPr>
            <p:nvPr/>
          </p:nvSpPr>
          <p:spPr bwMode="auto">
            <a:xfrm>
              <a:off x="2608" y="2946"/>
              <a:ext cx="402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b="0">
                  <a:solidFill>
                    <a:srgbClr val="FF0000"/>
                  </a:solidFill>
                </a:rPr>
                <a:t>4</a:t>
              </a:r>
              <a:r>
                <a:rPr lang="zh-CN" altLang="en-US" sz="1400" b="0">
                  <a:solidFill>
                    <a:srgbClr val="FF0000"/>
                  </a:solidFill>
                </a:rPr>
                <a:t>公斤</a:t>
              </a:r>
              <a:endParaRPr lang="zh-CN" altLang="en-US" sz="1400" b="0">
                <a:solidFill>
                  <a:srgbClr val="FF0000"/>
                </a:solidFill>
              </a:endParaRPr>
            </a:p>
          </p:txBody>
        </p:sp>
        <p:sp>
          <p:nvSpPr>
            <p:cNvPr id="46096" name="Text Box 16"/>
            <p:cNvSpPr txBox="1">
              <a:spLocks noChangeArrowheads="1"/>
            </p:cNvSpPr>
            <p:nvPr/>
          </p:nvSpPr>
          <p:spPr bwMode="auto">
            <a:xfrm>
              <a:off x="3029" y="2584"/>
              <a:ext cx="669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b="0">
                  <a:solidFill>
                    <a:srgbClr val="FF0000"/>
                  </a:solidFill>
                </a:rPr>
                <a:t>10.9</a:t>
              </a:r>
              <a:r>
                <a:rPr lang="zh-CN" altLang="en-US" sz="1400" b="0">
                  <a:solidFill>
                    <a:srgbClr val="FF0000"/>
                  </a:solidFill>
                </a:rPr>
                <a:t>千瓦时</a:t>
              </a:r>
              <a:endParaRPr lang="zh-CN" altLang="en-US" sz="1400" b="0">
                <a:solidFill>
                  <a:srgbClr val="FF0000"/>
                </a:solidFill>
              </a:endParaRPr>
            </a:p>
          </p:txBody>
        </p:sp>
        <p:sp>
          <p:nvSpPr>
            <p:cNvPr id="46097" name="Text Box 17"/>
            <p:cNvSpPr txBox="1">
              <a:spLocks noChangeArrowheads="1"/>
            </p:cNvSpPr>
            <p:nvPr/>
          </p:nvSpPr>
          <p:spPr bwMode="auto">
            <a:xfrm>
              <a:off x="2744" y="2205"/>
              <a:ext cx="566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u="sng">
                  <a:solidFill>
                    <a:srgbClr val="FF0000"/>
                  </a:solidFill>
                </a:rPr>
                <a:t>印度</a:t>
              </a:r>
              <a:endParaRPr lang="zh-CN" altLang="en-US" sz="2800" u="sng">
                <a:solidFill>
                  <a:srgbClr val="FF0000"/>
                </a:solidFill>
              </a:endParaRPr>
            </a:p>
          </p:txBody>
        </p:sp>
      </p:grpSp>
      <p:grpSp>
        <p:nvGrpSpPr>
          <p:cNvPr id="46098" name="Group 18"/>
          <p:cNvGrpSpPr/>
          <p:nvPr/>
        </p:nvGrpSpPr>
        <p:grpSpPr bwMode="auto">
          <a:xfrm>
            <a:off x="6380163" y="549275"/>
            <a:ext cx="1801812" cy="5327650"/>
            <a:chOff x="3955" y="754"/>
            <a:chExt cx="1135" cy="3356"/>
          </a:xfrm>
        </p:grpSpPr>
        <p:sp>
          <p:nvSpPr>
            <p:cNvPr id="46099" name="Rectangle 19"/>
            <p:cNvSpPr>
              <a:spLocks noChangeArrowheads="1"/>
            </p:cNvSpPr>
            <p:nvPr/>
          </p:nvSpPr>
          <p:spPr bwMode="auto">
            <a:xfrm>
              <a:off x="4105" y="1661"/>
              <a:ext cx="226" cy="204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00" name="Rectangle 20"/>
            <p:cNvSpPr>
              <a:spLocks noChangeArrowheads="1"/>
            </p:cNvSpPr>
            <p:nvPr/>
          </p:nvSpPr>
          <p:spPr bwMode="auto">
            <a:xfrm>
              <a:off x="4514" y="1434"/>
              <a:ext cx="226" cy="2268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01" name="Text Box 21"/>
            <p:cNvSpPr txBox="1">
              <a:spLocks noChangeArrowheads="1"/>
            </p:cNvSpPr>
            <p:nvPr/>
          </p:nvSpPr>
          <p:spPr bwMode="auto">
            <a:xfrm>
              <a:off x="3955" y="3776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0000"/>
                  </a:solidFill>
                </a:rPr>
                <a:t>钢产量</a:t>
              </a:r>
              <a:br>
                <a:rPr lang="zh-CN" altLang="en-US" sz="1400" dirty="0">
                  <a:solidFill>
                    <a:srgbClr val="FF0000"/>
                  </a:solidFill>
                </a:rPr>
              </a:br>
              <a:r>
                <a:rPr lang="zh-CN" altLang="en-US" sz="1400" dirty="0">
                  <a:solidFill>
                    <a:srgbClr val="FF0000"/>
                  </a:solidFill>
                </a:rPr>
                <a:t>（人均）</a:t>
              </a:r>
              <a:endParaRPr lang="zh-CN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46102" name="Text Box 22"/>
            <p:cNvSpPr txBox="1">
              <a:spLocks noChangeArrowheads="1"/>
            </p:cNvSpPr>
            <p:nvPr/>
          </p:nvSpPr>
          <p:spPr bwMode="auto">
            <a:xfrm>
              <a:off x="4357" y="3784"/>
              <a:ext cx="564" cy="3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0000"/>
                  </a:solidFill>
                </a:rPr>
                <a:t>发电量</a:t>
              </a:r>
              <a:br>
                <a:rPr lang="zh-CN" altLang="en-US" sz="1400" dirty="0">
                  <a:solidFill>
                    <a:srgbClr val="FF0000"/>
                  </a:solidFill>
                </a:rPr>
              </a:br>
              <a:r>
                <a:rPr lang="zh-CN" altLang="en-US" sz="1400" dirty="0">
                  <a:solidFill>
                    <a:srgbClr val="FF0000"/>
                  </a:solidFill>
                </a:rPr>
                <a:t>（人均）</a:t>
              </a:r>
              <a:endParaRPr lang="zh-CN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46103" name="Text Box 23"/>
            <p:cNvSpPr txBox="1">
              <a:spLocks noChangeArrowheads="1"/>
            </p:cNvSpPr>
            <p:nvPr/>
          </p:nvSpPr>
          <p:spPr bwMode="auto">
            <a:xfrm>
              <a:off x="3992" y="1341"/>
              <a:ext cx="619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b="0">
                  <a:solidFill>
                    <a:srgbClr val="FF0000"/>
                  </a:solidFill>
                </a:rPr>
                <a:t>538.3</a:t>
              </a:r>
              <a:r>
                <a:rPr lang="zh-CN" altLang="en-US" sz="1400" b="0">
                  <a:solidFill>
                    <a:srgbClr val="FF0000"/>
                  </a:solidFill>
                </a:rPr>
                <a:t>公斤</a:t>
              </a:r>
              <a:endParaRPr lang="zh-CN" altLang="en-US" sz="1400" b="0">
                <a:solidFill>
                  <a:srgbClr val="FF0000"/>
                </a:solidFill>
              </a:endParaRPr>
            </a:p>
          </p:txBody>
        </p:sp>
        <p:sp>
          <p:nvSpPr>
            <p:cNvPr id="46104" name="Text Box 24"/>
            <p:cNvSpPr txBox="1">
              <a:spLocks noChangeArrowheads="1"/>
            </p:cNvSpPr>
            <p:nvPr/>
          </p:nvSpPr>
          <p:spPr bwMode="auto">
            <a:xfrm>
              <a:off x="4390" y="1132"/>
              <a:ext cx="700" cy="19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b="0">
                  <a:solidFill>
                    <a:srgbClr val="FF0000"/>
                  </a:solidFill>
                </a:rPr>
                <a:t>2949</a:t>
              </a:r>
              <a:r>
                <a:rPr lang="zh-CN" altLang="en-US" sz="1400" b="0">
                  <a:solidFill>
                    <a:srgbClr val="FF0000"/>
                  </a:solidFill>
                </a:rPr>
                <a:t>千瓦时</a:t>
              </a:r>
              <a:endParaRPr lang="zh-CN" altLang="en-US" sz="1400" b="0">
                <a:solidFill>
                  <a:srgbClr val="FF0000"/>
                </a:solidFill>
              </a:endParaRPr>
            </a:p>
          </p:txBody>
        </p:sp>
        <p:sp>
          <p:nvSpPr>
            <p:cNvPr id="46105" name="Text Box 25"/>
            <p:cNvSpPr txBox="1">
              <a:spLocks noChangeArrowheads="1"/>
            </p:cNvSpPr>
            <p:nvPr/>
          </p:nvSpPr>
          <p:spPr bwMode="auto">
            <a:xfrm>
              <a:off x="4105" y="754"/>
              <a:ext cx="566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u="sng" dirty="0">
                  <a:solidFill>
                    <a:srgbClr val="FF0000"/>
                  </a:solidFill>
                </a:rPr>
                <a:t>美国</a:t>
              </a:r>
              <a:endParaRPr lang="zh-CN" altLang="en-US" sz="2800" u="sng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6106" name="Group 26"/>
          <p:cNvGrpSpPr/>
          <p:nvPr/>
        </p:nvGrpSpPr>
        <p:grpSpPr bwMode="auto">
          <a:xfrm>
            <a:off x="690563" y="973138"/>
            <a:ext cx="7697787" cy="5192712"/>
            <a:chOff x="390" y="1004"/>
            <a:chExt cx="4849" cy="3271"/>
          </a:xfrm>
        </p:grpSpPr>
        <p:sp>
          <p:nvSpPr>
            <p:cNvPr id="46107" name="Line 27"/>
            <p:cNvSpPr>
              <a:spLocks noChangeShapeType="1"/>
            </p:cNvSpPr>
            <p:nvPr/>
          </p:nvSpPr>
          <p:spPr bwMode="auto">
            <a:xfrm rot="10800000">
              <a:off x="884" y="1253"/>
              <a:ext cx="0" cy="244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8" name="Line 28"/>
            <p:cNvSpPr>
              <a:spLocks noChangeShapeType="1"/>
            </p:cNvSpPr>
            <p:nvPr/>
          </p:nvSpPr>
          <p:spPr bwMode="auto">
            <a:xfrm>
              <a:off x="884" y="3702"/>
              <a:ext cx="435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9" name="Text Box 29"/>
            <p:cNvSpPr txBox="1">
              <a:spLocks noChangeArrowheads="1"/>
            </p:cNvSpPr>
            <p:nvPr/>
          </p:nvSpPr>
          <p:spPr bwMode="auto">
            <a:xfrm>
              <a:off x="390" y="1004"/>
              <a:ext cx="346" cy="32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eaVert"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</a:rPr>
                <a:t>五十年代中、印、美钢和电产量比较图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  <p:pic>
        <p:nvPicPr>
          <p:cNvPr id="46110" name="Picture 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25" y="1146175"/>
            <a:ext cx="4608513" cy="17795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1989138"/>
            <a:ext cx="5472113" cy="3240087"/>
          </a:xfrm>
        </p:spPr>
        <p:txBody>
          <a:bodyPr/>
          <a:lstStyle/>
          <a:p>
            <a:r>
              <a:rPr lang="zh-CN" altLang="en-US">
                <a:solidFill>
                  <a:srgbClr val="0000FF"/>
                </a:solidFill>
              </a:rPr>
              <a:t>为了改变工业落后的面貌，政府采取了什么措施来解决我国的工业化问题？</a:t>
            </a:r>
            <a:endParaRPr lang="zh-CN" altLang="en-US">
              <a:solidFill>
                <a:srgbClr val="0000FF"/>
              </a:solidFill>
            </a:endParaRPr>
          </a:p>
        </p:txBody>
      </p:sp>
      <p:pic>
        <p:nvPicPr>
          <p:cNvPr id="47107" name="Picture 3" descr="1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 descr="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136492" y="5429264"/>
            <a:ext cx="1157370" cy="89028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000100" y="501634"/>
            <a:ext cx="578647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0" dirty="0">
                <a:solidFill>
                  <a:srgbClr val="0000FF"/>
                </a:solidFill>
                <a:ea typeface="黑体" panose="02010609060101010101" pitchFamily="49" charset="-122"/>
              </a:rPr>
              <a:t>一、第一个五年计划</a:t>
            </a:r>
            <a:endParaRPr lang="zh-CN" altLang="en-US" sz="3600" b="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000100" y="1109947"/>
            <a:ext cx="135509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srgbClr val="0000FF"/>
                </a:solidFill>
                <a:ea typeface="黑体" panose="02010609060101010101" pitchFamily="49" charset="-122"/>
                <a:hlinkClick r:id="rId1" action="ppaction://hlinksldjump"/>
              </a:rPr>
              <a:t>背景</a:t>
            </a:r>
            <a:r>
              <a:rPr lang="zh-CN" altLang="en-US" sz="2400" dirty="0">
                <a:solidFill>
                  <a:srgbClr val="0000FF"/>
                </a:solidFill>
                <a:ea typeface="黑体" panose="02010609060101010101" pitchFamily="49" charset="-122"/>
                <a:hlinkClick r:id="rId1" action="ppaction://hlinksldjump"/>
              </a:rPr>
              <a:t>：</a:t>
            </a:r>
            <a:endParaRPr lang="zh-CN" altLang="en-US" sz="2400" dirty="0">
              <a:solidFill>
                <a:srgbClr val="0000FF"/>
              </a:solidFill>
              <a:ea typeface="黑体" panose="02010609060101010101" pitchFamily="49" charset="-122"/>
              <a:hlinkClick r:id="rId1" action="ppaction://hlinksldjump"/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1017562" y="1538575"/>
            <a:ext cx="2661306" cy="461665"/>
          </a:xfrm>
          <a:noFill/>
        </p:spPr>
        <p:txBody>
          <a:bodyPr wrap="none" anchor="t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0000FF"/>
                </a:solidFill>
                <a:ea typeface="黑体" panose="02010609060101010101" pitchFamily="49" charset="-122"/>
              </a:rPr>
              <a:t>第一</a:t>
            </a: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</a:rPr>
              <a:t>个五年计划</a:t>
            </a:r>
            <a:endParaRPr lang="zh-CN" altLang="en-US" sz="24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390968" y="2874328"/>
            <a:ext cx="1731564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</a:rPr>
              <a:t>基本任务：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1219200" y="4441825"/>
            <a:ext cx="1112805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</a:rPr>
              <a:t>实施：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2082800" y="4460875"/>
            <a:ext cx="2794355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</a:rPr>
              <a:t>1953</a:t>
            </a:r>
            <a:r>
              <a:rPr lang="zh-CN" altLang="en-US" sz="2400">
                <a:solidFill>
                  <a:srgbClr val="0000FF"/>
                </a:solidFill>
              </a:rPr>
              <a:t>年</a:t>
            </a:r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en-US" altLang="zh-CN" sz="2400">
                <a:solidFill>
                  <a:srgbClr val="0000FF"/>
                </a:solidFill>
              </a:rPr>
              <a:t>1957</a:t>
            </a:r>
            <a:r>
              <a:rPr lang="zh-CN" altLang="en-US" sz="2400">
                <a:solidFill>
                  <a:srgbClr val="0000FF"/>
                </a:solidFill>
              </a:rPr>
              <a:t>年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1390968" y="3607753"/>
            <a:ext cx="538607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宋体" panose="02010600030101010101" pitchFamily="2" charset="-122"/>
                <a:hlinkClick r:id="rId2" action="ppaction://hlinksldjump"/>
              </a:rPr>
              <a:t>“</a:t>
            </a:r>
            <a:r>
              <a:rPr lang="zh-CN" altLang="en-US" sz="2400">
                <a:solidFill>
                  <a:srgbClr val="0000FF"/>
                </a:solidFill>
                <a:hlinkClick r:id="rId2" action="ppaction://hlinksldjump"/>
              </a:rPr>
              <a:t>一五计划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  <a:hlinkClick r:id="rId2" action="ppaction://hlinksldjump"/>
              </a:rPr>
              <a:t>”</a:t>
            </a:r>
            <a:r>
              <a:rPr lang="zh-CN" altLang="en-US" sz="2400">
                <a:solidFill>
                  <a:srgbClr val="0000FF"/>
                </a:solidFill>
                <a:hlinkClick r:id="rId2" action="ppaction://hlinksldjump"/>
              </a:rPr>
              <a:t>的成就：</a:t>
            </a:r>
            <a:r>
              <a:rPr lang="zh-CN" altLang="en-US" sz="2400">
                <a:solidFill>
                  <a:srgbClr val="0000FF"/>
                </a:solidFill>
              </a:rPr>
              <a:t>四、三、二、一</a:t>
            </a:r>
            <a:endParaRPr lang="zh-CN" altLang="en-US" sz="2400">
              <a:solidFill>
                <a:srgbClr val="0000FF"/>
              </a:solidFill>
            </a:endParaRPr>
          </a:p>
        </p:txBody>
      </p:sp>
      <p:pic>
        <p:nvPicPr>
          <p:cNvPr id="45071" name="Picture 15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6500834"/>
            <a:ext cx="982662" cy="295275"/>
          </a:xfrm>
          <a:prstGeom prst="rect">
            <a:avLst/>
          </a:prstGeom>
          <a:noFill/>
        </p:spPr>
      </p:pic>
      <p:pic>
        <p:nvPicPr>
          <p:cNvPr id="45072" name="Picture 16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6505598"/>
            <a:ext cx="935037" cy="280988"/>
          </a:xfrm>
          <a:prstGeom prst="rect">
            <a:avLst/>
          </a:prstGeom>
          <a:noFill/>
        </p:spPr>
      </p:pic>
      <p:pic>
        <p:nvPicPr>
          <p:cNvPr id="45073" name="Picture 17" descr="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  <p:pic>
        <p:nvPicPr>
          <p:cNvPr id="19" name="Picture 6" descr="GIF183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800000">
            <a:off x="5929322" y="6224585"/>
            <a:ext cx="833440" cy="633414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391285" y="2145665"/>
            <a:ext cx="18110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rgbClr val="0000FF"/>
                </a:solidFill>
              </a:rPr>
              <a:t>目的：</a:t>
            </a:r>
            <a:endParaRPr lang="zh-CN" alt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bldLvl="0" animBg="1"/>
      <p:bldP spid="45059" grpId="0" bldLvl="0" animBg="1"/>
      <p:bldP spid="45060" grpId="0"/>
      <p:bldP spid="45061" grpId="0" bldLvl="0" animBg="1"/>
      <p:bldP spid="45065" grpId="0" bldLvl="0" animBg="1"/>
      <p:bldP spid="45066" grpId="0" bldLvl="0" animBg="1"/>
      <p:bldP spid="4506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4658" name="文本框 454657"/>
          <p:cNvSpPr txBox="1"/>
          <p:nvPr/>
        </p:nvSpPr>
        <p:spPr>
          <a:xfrm>
            <a:off x="1119188" y="1478598"/>
            <a:ext cx="8423275" cy="3611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成就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: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(1)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工业、交通运输业成就。</a:t>
            </a:r>
            <a:endParaRPr lang="zh-CN" altLang="en-US" sz="2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①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四工厂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: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鞍山钢铁公司无缝钢管厂、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_____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第一汽车制造厂、</a:t>
            </a:r>
            <a:endParaRPr lang="zh-CN" altLang="en-US" sz="2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、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_____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机床厂和</a:t>
            </a:r>
            <a:r>
              <a:rPr lang="zh-CN" altLang="en-US" sz="2200" dirty="0">
                <a:latin typeface="宋体" panose="02010600030101010101" pitchFamily="2" charset="-122"/>
                <a:ea typeface="Times New Roman" panose="02020603050405020304" pitchFamily="18" charset="0"/>
                <a:sym typeface="+mn-ea"/>
              </a:rPr>
              <a:t>飞机制造厂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。</a:t>
            </a:r>
            <a:endParaRPr lang="zh-CN" altLang="en-US" sz="2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②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三公路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: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川藏、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_____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、新藏公路修到“世界屋脊”。</a:t>
            </a:r>
            <a:endParaRPr lang="zh-CN" altLang="en-US" sz="2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③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二铁路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: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鹰厦铁路、宝成铁路。</a:t>
            </a:r>
            <a:endParaRPr lang="zh-CN" altLang="en-US" sz="2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④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一大桥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:1957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年</a:t>
            </a:r>
            <a:r>
              <a:rPr lang="en-US" altLang="zh-CN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,_________</a:t>
            </a:r>
            <a:r>
              <a:rPr lang="zh-CN" altLang="en-US" sz="2200" b="1" dirty="0">
                <a:latin typeface="宋体" panose="02010600030101010101" pitchFamily="2" charset="-122"/>
                <a:ea typeface="Times New Roman" panose="02020603050405020304" pitchFamily="18" charset="0"/>
              </a:rPr>
              <a:t>大桥建成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。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54659" name="文本框 454658"/>
          <p:cNvSpPr txBox="1"/>
          <p:nvPr/>
        </p:nvSpPr>
        <p:spPr>
          <a:xfrm>
            <a:off x="5553075" y="2441575"/>
            <a:ext cx="1289050" cy="59436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长春</a:t>
            </a:r>
            <a:endParaRPr lang="zh-CN" altLang="en-US" sz="2200" b="1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54660" name="文本框 454659"/>
          <p:cNvSpPr txBox="1"/>
          <p:nvPr/>
        </p:nvSpPr>
        <p:spPr>
          <a:xfrm>
            <a:off x="1119505" y="2987675"/>
            <a:ext cx="1289050" cy="594360"/>
          </a:xfrm>
          <a:prstGeom prst="rect">
            <a:avLst/>
          </a:prstGeom>
          <a:noFill/>
          <a:ln w="9525">
            <a:noFill/>
          </a:ln>
        </p:spPr>
        <p:txBody>
          <a:bodyPr wrap="square" anchor="b" anchorCtr="1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沈阳</a:t>
            </a:r>
            <a:endParaRPr lang="zh-CN" altLang="en-US" sz="2200" b="1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54661" name="文本框 454660"/>
          <p:cNvSpPr txBox="1"/>
          <p:nvPr/>
        </p:nvSpPr>
        <p:spPr>
          <a:xfrm>
            <a:off x="3025775" y="3457575"/>
            <a:ext cx="1289050" cy="59436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青藏</a:t>
            </a:r>
            <a:endParaRPr lang="zh-CN" altLang="en-US" sz="2200" b="1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54662" name="文本框 454661"/>
          <p:cNvSpPr txBox="1"/>
          <p:nvPr/>
        </p:nvSpPr>
        <p:spPr>
          <a:xfrm>
            <a:off x="2971800" y="4460875"/>
            <a:ext cx="2260600" cy="59436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pPr lvl="0"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武汉长江</a:t>
            </a:r>
            <a:endParaRPr lang="zh-CN" altLang="en-US" sz="2200" b="1" dirty="0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4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4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59" grpId="0"/>
      <p:bldP spid="454660" grpId="0"/>
      <p:bldP spid="454661" grpId="0"/>
      <p:bldP spid="4546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187450" y="692150"/>
            <a:ext cx="6840538" cy="1152525"/>
          </a:xfrm>
          <a:prstGeom prst="ribbon2">
            <a:avLst>
              <a:gd name="adj1" fmla="val 10606"/>
              <a:gd name="adj2" fmla="val 68528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692275" y="2101850"/>
            <a:ext cx="6767513" cy="4495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斯大林论述苏联工业化时说：“在资本主义国家工业化通常是从轻工业开始</a:t>
            </a:r>
            <a:r>
              <a:rPr kumimoji="1" lang="en-US" altLang="zh-CN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……</a:t>
            </a:r>
            <a:r>
              <a:rPr kumimoji="1" lang="zh-CN" altLang="en-US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共产党当然不能走这条路，党知道战争日益逼近，没有重工业，就无法保卫国家，所以必须赶快发展重工业，如果这事做迟了，就要失败。”</a:t>
            </a:r>
            <a:endParaRPr kumimoji="1" lang="zh-CN" altLang="en-US" sz="2800" dirty="0">
              <a:solidFill>
                <a:srgbClr val="660033"/>
              </a:solidFill>
              <a:latin typeface="Times New Roman" panose="02020603050405020304" pitchFamily="18" charset="0"/>
            </a:endParaRPr>
          </a:p>
          <a:p>
            <a:pPr algn="r">
              <a:lnSpc>
                <a:spcPct val="140000"/>
              </a:lnSpc>
              <a:spcBef>
                <a:spcPct val="50000"/>
              </a:spcBef>
            </a:pPr>
            <a:r>
              <a:rPr kumimoji="1" lang="en-US" altLang="zh-CN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——《</a:t>
            </a:r>
            <a:r>
              <a:rPr kumimoji="1" lang="zh-CN" altLang="en-US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斯大林选集</a:t>
            </a:r>
            <a:r>
              <a:rPr kumimoji="1" lang="en-US" altLang="zh-CN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2800" dirty="0">
                <a:solidFill>
                  <a:srgbClr val="660033"/>
                </a:solidFill>
                <a:latin typeface="Times New Roman" panose="02020603050405020304" pitchFamily="18" charset="0"/>
              </a:rPr>
              <a:t>下卷</a:t>
            </a:r>
            <a:endParaRPr kumimoji="1" lang="zh-CN" altLang="en-US" sz="2800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0" y="476250"/>
          <a:ext cx="1368425" cy="381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Clip" r:id="rId2" imgW="1857375" imgH="3996055" progId="">
                  <p:embed/>
                </p:oleObj>
              </mc:Choice>
              <mc:Fallback>
                <p:oleObj name="Clip" r:id="rId2" imgW="1857375" imgH="3996055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76250"/>
                        <a:ext cx="1368425" cy="381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339975" y="765175"/>
            <a:ext cx="467995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2800">
                <a:solidFill>
                  <a:srgbClr val="660066"/>
                </a:solidFill>
                <a:latin typeface="Times New Roman" panose="02020603050405020304"/>
                <a:ea typeface="楷体_GB2312" pitchFamily="49" charset="-122"/>
              </a:rPr>
              <a:t>“</a:t>
            </a:r>
            <a:r>
              <a:rPr kumimoji="1" lang="zh-CN" altLang="en-US" sz="280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一五计划</a:t>
            </a:r>
            <a:r>
              <a:rPr kumimoji="1" lang="zh-CN" altLang="en-US" sz="2800">
                <a:solidFill>
                  <a:srgbClr val="660066"/>
                </a:solidFill>
                <a:latin typeface="Times New Roman" panose="02020603050405020304"/>
                <a:ea typeface="楷体_GB2312" pitchFamily="49" charset="-122"/>
              </a:rPr>
              <a:t>”</a:t>
            </a:r>
            <a:r>
              <a:rPr kumimoji="1" lang="zh-CN" altLang="en-US" sz="280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的基本任务为什么要优先发展重工业？</a:t>
            </a:r>
            <a:endParaRPr kumimoji="1" lang="zh-CN" altLang="en-US" sz="2800">
              <a:solidFill>
                <a:srgbClr val="66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799" name="Picture 7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33800" name="Picture 8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33801" name="Picture 9" descr="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28" y="6500834"/>
            <a:ext cx="935038" cy="2809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BMP 图象" r:id="rId1" imgW="4410075" imgH="3200400" progId="PBrush">
                  <p:embed/>
                </p:oleObj>
              </mc:Choice>
              <mc:Fallback>
                <p:oleObj name="BMP 图象" r:id="rId1" imgW="4410075" imgH="3200400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476375" y="6338888"/>
            <a:ext cx="6477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苏联专家与中国技术人员一起研究工作</a:t>
            </a:r>
            <a:endParaRPr kumimoji="1" lang="zh-CN" altLang="en-US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2466" name="Picture 2" descr="第一个五年计划建设成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1469" y="1301772"/>
            <a:ext cx="5718175" cy="4322762"/>
          </a:xfrm>
          <a:prstGeom prst="rect">
            <a:avLst/>
          </a:prstGeom>
          <a:noFill/>
        </p:spPr>
      </p:pic>
      <p:grpSp>
        <p:nvGrpSpPr>
          <p:cNvPr id="62467" name="Group 3"/>
          <p:cNvGrpSpPr/>
          <p:nvPr/>
        </p:nvGrpSpPr>
        <p:grpSpPr bwMode="auto">
          <a:xfrm>
            <a:off x="4726019" y="1157309"/>
            <a:ext cx="2449512" cy="2089150"/>
            <a:chOff x="3152" y="1117"/>
            <a:chExt cx="1543" cy="1316"/>
          </a:xfrm>
        </p:grpSpPr>
        <p:sp>
          <p:nvSpPr>
            <p:cNvPr id="62468" name="Oval 4"/>
            <p:cNvSpPr>
              <a:spLocks noChangeArrowheads="1"/>
            </p:cNvSpPr>
            <p:nvPr/>
          </p:nvSpPr>
          <p:spPr bwMode="auto">
            <a:xfrm>
              <a:off x="3152" y="1480"/>
              <a:ext cx="1543" cy="95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algn="ctr"/>
              <a:endParaRPr lang="zh-CN" altLang="zh-CN" b="0">
                <a:solidFill>
                  <a:srgbClr val="0000FF"/>
                </a:solidFill>
              </a:endParaRPr>
            </a:p>
          </p:txBody>
        </p:sp>
        <p:sp>
          <p:nvSpPr>
            <p:cNvPr id="62469" name="Line 5"/>
            <p:cNvSpPr>
              <a:spLocks noChangeShapeType="1"/>
            </p:cNvSpPr>
            <p:nvPr/>
          </p:nvSpPr>
          <p:spPr bwMode="auto">
            <a:xfrm flipV="1">
              <a:off x="4331" y="1117"/>
              <a:ext cx="227" cy="40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7031069" y="365147"/>
            <a:ext cx="1970087" cy="1343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u="sng" dirty="0">
                <a:solidFill>
                  <a:srgbClr val="0000FF"/>
                </a:solidFill>
              </a:rPr>
              <a:t>东北基地：</a:t>
            </a:r>
            <a:endParaRPr lang="zh-CN" altLang="en-US" sz="2800" u="sng" dirty="0">
              <a:solidFill>
                <a:srgbClr val="0000FF"/>
              </a:solidFill>
            </a:endParaRPr>
          </a:p>
          <a:p>
            <a:r>
              <a:rPr lang="zh-CN" altLang="en-US" dirty="0">
                <a:solidFill>
                  <a:srgbClr val="0000FF"/>
                </a:solidFill>
              </a:rPr>
              <a:t>第一汽车制造厂</a:t>
            </a:r>
            <a:endParaRPr lang="zh-CN" altLang="en-US" dirty="0">
              <a:solidFill>
                <a:srgbClr val="0000FF"/>
              </a:solidFill>
            </a:endParaRPr>
          </a:p>
          <a:p>
            <a:r>
              <a:rPr lang="zh-CN" altLang="en-US" dirty="0">
                <a:solidFill>
                  <a:srgbClr val="0000FF"/>
                </a:solidFill>
              </a:rPr>
              <a:t>沈阳第一机床厂</a:t>
            </a:r>
            <a:endParaRPr lang="zh-CN" altLang="en-US" dirty="0">
              <a:solidFill>
                <a:srgbClr val="0000FF"/>
              </a:solidFill>
            </a:endParaRPr>
          </a:p>
          <a:p>
            <a:r>
              <a:rPr lang="zh-CN" altLang="en-US" dirty="0">
                <a:solidFill>
                  <a:srgbClr val="0000FF"/>
                </a:solidFill>
              </a:rPr>
              <a:t>大型轧钢厂</a:t>
            </a:r>
            <a:endParaRPr lang="zh-CN" altLang="en-US" dirty="0">
              <a:solidFill>
                <a:srgbClr val="0000FF"/>
              </a:solidFill>
            </a:endParaRPr>
          </a:p>
        </p:txBody>
      </p:sp>
      <p:grpSp>
        <p:nvGrpSpPr>
          <p:cNvPr id="62471" name="Group 7"/>
          <p:cNvGrpSpPr/>
          <p:nvPr/>
        </p:nvGrpSpPr>
        <p:grpSpPr bwMode="auto">
          <a:xfrm>
            <a:off x="5086381" y="3676672"/>
            <a:ext cx="1008063" cy="2374900"/>
            <a:chOff x="3742" y="2478"/>
            <a:chExt cx="635" cy="1496"/>
          </a:xfrm>
        </p:grpSpPr>
        <p:sp>
          <p:nvSpPr>
            <p:cNvPr id="62472" name="Oval 8"/>
            <p:cNvSpPr>
              <a:spLocks noChangeArrowheads="1"/>
            </p:cNvSpPr>
            <p:nvPr/>
          </p:nvSpPr>
          <p:spPr bwMode="auto">
            <a:xfrm rot="1912961">
              <a:off x="3742" y="2478"/>
              <a:ext cx="499" cy="1134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73" name="Line 9"/>
            <p:cNvSpPr>
              <a:spLocks noChangeShapeType="1"/>
            </p:cNvSpPr>
            <p:nvPr/>
          </p:nvSpPr>
          <p:spPr bwMode="auto">
            <a:xfrm>
              <a:off x="4059" y="3385"/>
              <a:ext cx="318" cy="589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5446744" y="5981722"/>
            <a:ext cx="30416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u="sng">
                <a:solidFill>
                  <a:srgbClr val="0000FF"/>
                </a:solidFill>
              </a:rPr>
              <a:t>沿海基地得到加强</a:t>
            </a:r>
            <a:endParaRPr lang="zh-CN" altLang="en-US" b="0">
              <a:solidFill>
                <a:srgbClr val="0000FF"/>
              </a:solidFill>
            </a:endParaRPr>
          </a:p>
        </p:txBody>
      </p:sp>
      <p:grpSp>
        <p:nvGrpSpPr>
          <p:cNvPr id="62475" name="Group 11"/>
          <p:cNvGrpSpPr/>
          <p:nvPr/>
        </p:nvGrpSpPr>
        <p:grpSpPr bwMode="auto">
          <a:xfrm rot="-1379350">
            <a:off x="982694" y="2092347"/>
            <a:ext cx="3529012" cy="2232025"/>
            <a:chOff x="1474" y="2206"/>
            <a:chExt cx="2132" cy="952"/>
          </a:xfrm>
        </p:grpSpPr>
        <p:sp>
          <p:nvSpPr>
            <p:cNvPr id="62476" name="Oval 12"/>
            <p:cNvSpPr>
              <a:spLocks noChangeArrowheads="1"/>
            </p:cNvSpPr>
            <p:nvPr/>
          </p:nvSpPr>
          <p:spPr bwMode="auto">
            <a:xfrm>
              <a:off x="1792" y="2206"/>
              <a:ext cx="1814" cy="952"/>
            </a:xfrm>
            <a:prstGeom prst="ellipse">
              <a:avLst/>
            </a:prstGeom>
            <a:noFill/>
            <a:ln w="38100">
              <a:solidFill>
                <a:srgbClr val="CC9900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477" name="Line 13"/>
            <p:cNvSpPr>
              <a:spLocks noChangeShapeType="1"/>
            </p:cNvSpPr>
            <p:nvPr/>
          </p:nvSpPr>
          <p:spPr bwMode="auto">
            <a:xfrm flipH="1">
              <a:off x="1474" y="2614"/>
              <a:ext cx="317" cy="226"/>
            </a:xfrm>
            <a:prstGeom prst="line">
              <a:avLst/>
            </a:prstGeom>
            <a:noFill/>
            <a:ln w="38100">
              <a:solidFill>
                <a:srgbClr val="CC9900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478" name="Text Box 14"/>
          <p:cNvSpPr txBox="1">
            <a:spLocks noChangeArrowheads="1"/>
          </p:cNvSpPr>
          <p:nvPr/>
        </p:nvSpPr>
        <p:spPr bwMode="auto">
          <a:xfrm>
            <a:off x="188944" y="4829197"/>
            <a:ext cx="3529012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u="sng" dirty="0">
                <a:solidFill>
                  <a:srgbClr val="0000FF"/>
                </a:solidFill>
              </a:rPr>
              <a:t>华北、西北西南基地：</a:t>
            </a:r>
            <a:endParaRPr lang="zh-CN" altLang="en-US" sz="2800" u="sng" dirty="0">
              <a:solidFill>
                <a:srgbClr val="0000FF"/>
              </a:solidFill>
            </a:endParaRPr>
          </a:p>
          <a:p>
            <a:r>
              <a:rPr lang="zh-CN" altLang="en-US" dirty="0">
                <a:solidFill>
                  <a:srgbClr val="0000FF"/>
                </a:solidFill>
              </a:rPr>
              <a:t>新藏、青藏、川藏公路、宝成铁路、克拉玛依油田、玉门油矿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62479" name="Text Box 15"/>
          <p:cNvSpPr txBox="1">
            <a:spLocks noChangeArrowheads="1"/>
          </p:cNvSpPr>
          <p:nvPr/>
        </p:nvSpPr>
        <p:spPr bwMode="auto">
          <a:xfrm>
            <a:off x="1198594" y="509609"/>
            <a:ext cx="38417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0">
                <a:solidFill>
                  <a:srgbClr val="0000FF"/>
                </a:solidFill>
                <a:ea typeface="黑体" panose="02010609060101010101" pitchFamily="49" charset="-122"/>
              </a:rPr>
              <a:t>三大工业基地的建成</a:t>
            </a:r>
            <a:endParaRPr lang="zh-CN" altLang="en-US" sz="3200" b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62480" name="Picture 16" descr="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2088" y="6518275"/>
            <a:ext cx="982662" cy="295275"/>
          </a:xfrm>
          <a:prstGeom prst="rect">
            <a:avLst/>
          </a:prstGeom>
          <a:noFill/>
        </p:spPr>
      </p:pic>
      <p:pic>
        <p:nvPicPr>
          <p:cNvPr id="62481" name="Picture 17" descr="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6511925"/>
            <a:ext cx="935037" cy="280988"/>
          </a:xfrm>
          <a:prstGeom prst="rect">
            <a:avLst/>
          </a:prstGeom>
          <a:noFill/>
        </p:spPr>
      </p:pic>
      <p:pic>
        <p:nvPicPr>
          <p:cNvPr id="62482" name="Picture 18" descr="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213" y="6453188"/>
            <a:ext cx="935037" cy="2809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  <p:bldP spid="62474" grpId="0"/>
      <p:bldP spid="62478" grpId="0"/>
      <p:bldP spid="6247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9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oaring">
  <a:themeElements>
    <a:clrScheme name="Soaring 6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660066"/>
      </a:folHlink>
    </a:clrScheme>
    <a:fontScheme name="Soaring">
      <a:majorFont>
        <a:latin typeface="Arial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6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StackofBooksDesignTemplate_TP01159440">
  <a:themeElements>
    <a:clrScheme name="StackofBooksDesignTemplate_TP0115944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ckofBooksDesignTemplate_TP01159440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tackofBooksDesignTemplate_TP0115944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ckofBooksDesignTemplate_TP0115944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ckofBooksDesignTemplate_TP0115944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2279</Words>
  <Application>WPS 演示</Application>
  <PresentationFormat>全屏显示(4:3)</PresentationFormat>
  <Paragraphs>230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Arial</vt:lpstr>
      <vt:lpstr>宋体</vt:lpstr>
      <vt:lpstr>Wingdings</vt:lpstr>
      <vt:lpstr>Comic Sans MS</vt:lpstr>
      <vt:lpstr>Century Gothic</vt:lpstr>
      <vt:lpstr>华文新魏</vt:lpstr>
      <vt:lpstr>黑体</vt:lpstr>
      <vt:lpstr>Times New Roman</vt:lpstr>
      <vt:lpstr>楷体_GB2312</vt:lpstr>
      <vt:lpstr>Times New Roman</vt:lpstr>
      <vt:lpstr>微软雅黑</vt:lpstr>
      <vt:lpstr>Arial Unicode MS</vt:lpstr>
      <vt:lpstr>Calibri</vt:lpstr>
      <vt:lpstr>Arial</vt:lpstr>
      <vt:lpstr>Tahoma</vt:lpstr>
      <vt:lpstr>隶书</vt:lpstr>
      <vt:lpstr>新宋体</vt:lpstr>
      <vt:lpstr>默认设计模板</vt:lpstr>
      <vt:lpstr>Crayons</vt:lpstr>
      <vt:lpstr>Soaring</vt:lpstr>
      <vt:lpstr>StackofBooksDesignTemplate_TP01159440</vt:lpstr>
      <vt:lpstr>1_默认设计模板</vt:lpstr>
      <vt:lpstr>PBrush</vt:lpstr>
      <vt:lpstr>PowerPoint 演示文稿</vt:lpstr>
      <vt:lpstr>PowerPoint 演示文稿</vt:lpstr>
      <vt:lpstr>PowerPoint 演示文稿</vt:lpstr>
      <vt:lpstr>为了改变工业落后的面貌，政府采取了什么措施来解决我国的工业化问题？</vt:lpstr>
      <vt:lpstr>2.第一个五年计划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我国开始改变工业落后面貌，向社会主义工业化迈进。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二、人民代表大会制度的确立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lenovo</cp:lastModifiedBy>
  <cp:revision>11</cp:revision>
  <dcterms:created xsi:type="dcterms:W3CDTF">2008-05-15T06:21:00Z</dcterms:created>
  <dcterms:modified xsi:type="dcterms:W3CDTF">2018-03-19T04:13:25Z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