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4" r:id="rId4"/>
    <p:sldId id="266" r:id="rId6"/>
    <p:sldId id="267" r:id="rId7"/>
    <p:sldId id="277" r:id="rId8"/>
    <p:sldId id="297" r:id="rId9"/>
    <p:sldId id="296" r:id="rId10"/>
    <p:sldId id="298" r:id="rId11"/>
    <p:sldId id="301" r:id="rId12"/>
    <p:sldId id="271" r:id="rId13"/>
    <p:sldId id="300" r:id="rId14"/>
    <p:sldId id="299" r:id="rId15"/>
    <p:sldId id="279" r:id="rId16"/>
    <p:sldId id="302" r:id="rId17"/>
    <p:sldId id="281" r:id="rId18"/>
    <p:sldId id="303" r:id="rId19"/>
    <p:sldId id="292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2"/>
          <a:srcRect l="1051" r="817" b="2274"/>
          <a:stretch>
            <a:fillRect/>
          </a:stretch>
        </p:blipFill>
        <p:spPr>
          <a:xfrm>
            <a:off x="0" y="2179533"/>
            <a:ext cx="12192000" cy="4678467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>
            <p:ph type="subTitle" idx="1"/>
          </p:nvPr>
        </p:nvSpPr>
        <p:spPr>
          <a:xfrm>
            <a:off x="669924" y="2244209"/>
            <a:ext cx="6500133" cy="36933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91376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3765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9802" name="标题 1"/>
          <p:cNvSpPr>
            <a:spLocks noGrp="1"/>
          </p:cNvSpPr>
          <p:nvPr>
            <p:ph type="ctrTitle"/>
          </p:nvPr>
        </p:nvSpPr>
        <p:spPr>
          <a:xfrm>
            <a:off x="669924" y="1573479"/>
            <a:ext cx="10850564" cy="590931"/>
          </a:xfrm>
        </p:spPr>
        <p:txBody>
          <a:bodyPr anchor="b" anchorCtr="0">
            <a:normAutofit/>
          </a:bodyPr>
          <a:lstStyle>
            <a:lvl1pPr algn="l">
              <a:lnSpc>
                <a:spcPct val="9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757" r="851"/>
          <a:stretch>
            <a:fillRect/>
          </a:stretch>
        </p:blipFill>
        <p:spPr>
          <a:xfrm>
            <a:off x="0" y="2706885"/>
            <a:ext cx="12192000" cy="4151115"/>
          </a:xfrm>
          <a:prstGeom prst="rect">
            <a:avLst/>
          </a:prstGeom>
        </p:spPr>
      </p:pic>
      <p:grpSp>
        <p:nvGrpSpPr>
          <p:cNvPr id="123" name="组合 122"/>
          <p:cNvGrpSpPr/>
          <p:nvPr/>
        </p:nvGrpSpPr>
        <p:grpSpPr>
          <a:xfrm>
            <a:off x="1476332" y="1519227"/>
            <a:ext cx="4394905" cy="1254503"/>
            <a:chOff x="787400" y="1512804"/>
            <a:chExt cx="4394905" cy="1254503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787400" y="1512804"/>
              <a:ext cx="439490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787400" y="2767307"/>
              <a:ext cx="439490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1476332" y="1519227"/>
            <a:ext cx="4394905" cy="1221080"/>
          </a:xfrm>
        </p:spPr>
        <p:txBody>
          <a:bodyPr anchor="ctr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1476332" y="3117330"/>
            <a:ext cx="4394905" cy="4124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1476332" y="3573566"/>
            <a:ext cx="4394905" cy="412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30000"/>
              </a:lnSpc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30000"/>
              </a:lnSpc>
              <a:defRPr/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30000"/>
              </a:lnSpc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30000"/>
              </a:lnSpc>
              <a:defRPr/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089025"/>
            <a:ext cx="10850563" cy="5048250"/>
          </a:xfrm>
        </p:spPr>
        <p:txBody>
          <a:bodyPr/>
          <a:lstStyle>
            <a:lvl1pPr marL="171450" marR="0" indent="-17145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514350" marR="0" indent="-17145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lvl2pPr>
            <a:lvl3pPr marL="857250" marR="0" indent="-17145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/>
            </a:lvl3pPr>
            <a:lvl4pPr marL="1200150" marR="0" indent="-17145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/>
            </a:lvl4pPr>
            <a:lvl5pPr marL="1500505" marR="0" indent="-128905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7250" marR="0" lvl="2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200150" marR="0" lvl="3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00505" marR="0" lvl="4" indent="-128905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b="3994"/>
          <a:stretch>
            <a:fillRect/>
          </a:stretch>
        </p:blipFill>
        <p:spPr>
          <a:xfrm>
            <a:off x="0" y="2321877"/>
            <a:ext cx="5919729" cy="4536123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6063000" y="2747876"/>
            <a:ext cx="5919729" cy="89535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6057226" y="3719426"/>
            <a:ext cx="5919729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9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99" y="1130300"/>
            <a:ext cx="5348287" cy="5006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8" name="内容占位符 3"/>
          <p:cNvSpPr>
            <a:spLocks noGrp="1"/>
          </p:cNvSpPr>
          <p:nvPr>
            <p:ph sz="half" idx="13"/>
          </p:nvPr>
        </p:nvSpPr>
        <p:spPr>
          <a:xfrm>
            <a:off x="669924" y="1130300"/>
            <a:ext cx="5348287" cy="5006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1514" y="1685956"/>
            <a:ext cx="5326061" cy="45037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26" y="1135380"/>
            <a:ext cx="5326061" cy="4489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199" y="1685956"/>
            <a:ext cx="5348287" cy="45037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9924" y="1138237"/>
            <a:ext cx="4282322" cy="49990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1130300"/>
            <a:ext cx="7795065" cy="500697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lnSpc>
                <a:spcPct val="13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3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13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7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925" y="1130301"/>
            <a:ext cx="10850563" cy="5006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7250" marR="0" lvl="2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200150" marR="0" lvl="3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00505" marR="0" lvl="4" indent="-128905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3765" rtl="0" eaLnBrk="1" latinLnBrk="0" hangingPunct="1">
        <a:lnSpc>
          <a:spcPct val="13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marR="0" indent="-171450" algn="l" defTabSz="685800" rtl="0" eaLnBrk="1" fontAlgn="auto" latinLnBrk="0" hangingPunct="1">
        <a:lnSpc>
          <a:spcPct val="130000"/>
        </a:lnSpc>
        <a:spcBef>
          <a:spcPts val="75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marR="0" indent="-171450" algn="l" defTabSz="685800" rtl="0" eaLnBrk="1" fontAlgn="auto" latinLnBrk="0" hangingPunct="1">
        <a:lnSpc>
          <a:spcPct val="13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marR="0" indent="-171450" algn="l" defTabSz="685800" rtl="0" eaLnBrk="1" fontAlgn="auto" latinLnBrk="0" hangingPunct="1">
        <a:lnSpc>
          <a:spcPct val="13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marR="0" indent="-171450" algn="l" defTabSz="685800" rtl="0" eaLnBrk="1" fontAlgn="auto" latinLnBrk="0" hangingPunct="1">
        <a:lnSpc>
          <a:spcPct val="13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00505" marR="0" indent="-128905" algn="l" defTabSz="685800" rtl="0" eaLnBrk="1" fontAlgn="auto" latinLnBrk="0" hangingPunct="1">
        <a:lnSpc>
          <a:spcPct val="13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defRPr kumimoji="0" lang="zh-CN" altLang="en-US" sz="9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3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39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3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9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2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2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第三单元 </a:t>
            </a:r>
            <a:r>
              <a:rPr lang="zh-CN" altLang="en-US">
                <a:sym typeface="+mn-ea"/>
              </a:rPr>
              <a:t>建设中国特色社会主义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城市经济体制改革</a:t>
            </a: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900000">
            <a:off x="3445510" y="2930525"/>
            <a:ext cx="16306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bg1"/>
                </a:solidFill>
                <a:latin typeface="Meiryo" panose="020B0604030504040204" charset="-128"/>
                <a:ea typeface="Meiryo" panose="020B0604030504040204" charset="-128"/>
              </a:rPr>
              <a:t>02</a:t>
            </a:r>
            <a:endParaRPr lang="en-US" altLang="zh-CN" sz="6000">
              <a:solidFill>
                <a:schemeClr val="bg1"/>
              </a:solidFill>
              <a:latin typeface="Meiryo" panose="020B0604030504040204" charset="-128"/>
              <a:ea typeface="Meiryo" panose="020B0604030504040204" charset="-128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r>
              <a:rPr lang="zh-CN" altLang="en-US" sz="3200"/>
              <a:t>城市经济体制改革</a:t>
            </a:r>
            <a:endParaRPr lang="zh-CN" altLang="en-US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6040" y="1199515"/>
            <a:ext cx="9959340" cy="2193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BFFFF">
                  <a:alpha val="100000"/>
                </a:srgbClr>
              </a:clrFrom>
              <a:clrTo>
                <a:srgbClr val="FBFFFF">
                  <a:alpha val="100000"/>
                  <a:alpha val="0"/>
                </a:srgbClr>
              </a:clrTo>
            </a:clrChange>
          </a:blip>
          <a:srcRect l="3160"/>
          <a:stretch>
            <a:fillRect/>
          </a:stretch>
        </p:blipFill>
        <p:spPr>
          <a:xfrm>
            <a:off x="1191895" y="3392805"/>
            <a:ext cx="9808210" cy="27133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r>
              <a:rPr lang="zh-CN" altLang="en-US" sz="3200"/>
              <a:t>城市经济体制改革</a:t>
            </a:r>
            <a:endParaRPr lang="zh-CN" altLang="en-US" sz="3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580" y="1137920"/>
            <a:ext cx="5936615" cy="2527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076"/>
          <a:stretch>
            <a:fillRect/>
          </a:stretch>
        </p:blipFill>
        <p:spPr>
          <a:xfrm>
            <a:off x="504825" y="4195445"/>
            <a:ext cx="6588760" cy="7823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37120" y="1554480"/>
            <a:ext cx="390080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弊端：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政企不分，吃大锅饭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企业没有自主权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职工积极性不高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765" y="4982210"/>
            <a:ext cx="10883265" cy="1804670"/>
          </a:xfrm>
          <a:prstGeom prst="rect">
            <a:avLst/>
          </a:prstGeom>
        </p:spPr>
      </p:pic>
      <p:sp>
        <p:nvSpPr>
          <p:cNvPr id="8" name="标题 1"/>
          <p:cNvSpPr/>
          <p:nvPr/>
        </p:nvSpPr>
        <p:spPr>
          <a:xfrm>
            <a:off x="670559" y="1778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3765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/>
              <a:t>城市经济体制改革</a:t>
            </a:r>
            <a:endParaRPr lang="zh-CN" altLang="en-US" sz="3200"/>
          </a:p>
        </p:txBody>
      </p:sp>
      <p:sp>
        <p:nvSpPr>
          <p:cNvPr id="60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95754" y="2233172"/>
            <a:ext cx="2236739" cy="184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5F5F5F">
                    <a:lumMod val="75000"/>
                  </a:srgbClr>
                </a:solidFill>
              </a:rPr>
              <a:t>对城市国有企业进行改革</a:t>
            </a:r>
            <a:endParaRPr lang="zh-CN" altLang="en-US" sz="2400">
              <a:solidFill>
                <a:srgbClr val="5F5F5F">
                  <a:lumMod val="75000"/>
                </a:srgbClr>
              </a:solidFill>
            </a:endParaRPr>
          </a:p>
        </p:txBody>
      </p:sp>
      <p:sp>
        <p:nvSpPr>
          <p:cNvPr id="12" name="Freeform 39"/>
          <p:cNvSpPr/>
          <p:nvPr>
            <p:custDataLst>
              <p:tags r:id="rId3"/>
            </p:custDataLst>
          </p:nvPr>
        </p:nvSpPr>
        <p:spPr bwMode="auto">
          <a:xfrm>
            <a:off x="5071901" y="1593556"/>
            <a:ext cx="2423940" cy="1594736"/>
          </a:xfrm>
          <a:custGeom>
            <a:avLst/>
            <a:gdLst>
              <a:gd name="T0" fmla="*/ 0 w 518"/>
              <a:gd name="T1" fmla="*/ 0 h 351"/>
              <a:gd name="T2" fmla="*/ 518 w 518"/>
              <a:gd name="T3" fmla="*/ 340 h 3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351">
                <a:moveTo>
                  <a:pt x="0" y="0"/>
                </a:moveTo>
                <a:cubicBezTo>
                  <a:pt x="411" y="0"/>
                  <a:pt x="260" y="351"/>
                  <a:pt x="518" y="340"/>
                </a:cubicBezTo>
              </a:path>
            </a:pathLst>
          </a:custGeom>
          <a:noFill/>
          <a:ln w="14" cap="flat">
            <a:solidFill>
              <a:srgbClr val="018BE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>
            <p:custDataLst>
              <p:tags r:id="rId4"/>
            </p:custDataLst>
          </p:nvPr>
        </p:nvSpPr>
        <p:spPr>
          <a:xfrm>
            <a:off x="373380" y="1303655"/>
            <a:ext cx="4698365" cy="789305"/>
          </a:xfrm>
          <a:prstGeom prst="rect">
            <a:avLst/>
          </a:prstGeom>
          <a:ln>
            <a:noFill/>
          </a:ln>
        </p:spPr>
        <p:style>
          <a:lnRef idx="2">
            <a:srgbClr val="018BE9">
              <a:shade val="50000"/>
            </a:srgbClr>
          </a:lnRef>
          <a:fillRef idx="1">
            <a:srgbClr val="018BE9"/>
          </a:fillRef>
          <a:effectRef idx="0">
            <a:srgbClr val="018BE9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r>
              <a:rPr lang="zh-CN" altLang="da-DK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公有制</a:t>
            </a:r>
            <a:r>
              <a:rPr lang="en-US" altLang="zh-CN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—</a:t>
            </a:r>
            <a:r>
              <a:rPr lang="zh-CN" alt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以公有制为主的多种所有制并存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4" name="Freeform 42"/>
          <p:cNvSpPr/>
          <p:nvPr>
            <p:custDataLst>
              <p:tags r:id="rId5"/>
            </p:custDataLst>
          </p:nvPr>
        </p:nvSpPr>
        <p:spPr bwMode="auto">
          <a:xfrm>
            <a:off x="5071901" y="3113042"/>
            <a:ext cx="2423940" cy="1709984"/>
          </a:xfrm>
          <a:custGeom>
            <a:avLst/>
            <a:gdLst>
              <a:gd name="T0" fmla="*/ 0 w 518"/>
              <a:gd name="T1" fmla="*/ 327 h 327"/>
              <a:gd name="T2" fmla="*/ 518 w 518"/>
              <a:gd name="T3" fmla="*/ 10 h 3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8" h="327">
                <a:moveTo>
                  <a:pt x="0" y="327"/>
                </a:moveTo>
                <a:cubicBezTo>
                  <a:pt x="411" y="327"/>
                  <a:pt x="260" y="0"/>
                  <a:pt x="518" y="10"/>
                </a:cubicBezTo>
              </a:path>
            </a:pathLst>
          </a:custGeom>
          <a:noFill/>
          <a:ln w="14" cap="flat">
            <a:solidFill>
              <a:srgbClr val="018BE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>
            <p:custDataLst>
              <p:tags r:id="rId6"/>
            </p:custDataLst>
          </p:nvPr>
        </p:nvSpPr>
        <p:spPr>
          <a:xfrm>
            <a:off x="260985" y="4344035"/>
            <a:ext cx="4810760" cy="790575"/>
          </a:xfrm>
          <a:prstGeom prst="rect">
            <a:avLst/>
          </a:prstGeom>
          <a:ln>
            <a:noFill/>
          </a:ln>
        </p:spPr>
        <p:style>
          <a:lnRef idx="2">
            <a:srgbClr val="018BE9">
              <a:shade val="50000"/>
            </a:srgbClr>
          </a:lnRef>
          <a:fillRef idx="1">
            <a:srgbClr val="018BE9"/>
          </a:fillRef>
          <a:effectRef idx="0">
            <a:srgbClr val="018BE9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r>
              <a:rPr lang="zh-CN" altLang="da-DK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按劳分配</a:t>
            </a:r>
            <a:r>
              <a:rPr lang="en-US" altLang="zh-CN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按劳分配为主，多种分配方式并存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373380" y="2764155"/>
            <a:ext cx="4698365" cy="79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018BE9">
              <a:shade val="50000"/>
            </a:srgbClr>
          </a:lnRef>
          <a:fillRef idx="1">
            <a:srgbClr val="018BE9"/>
          </a:fillRef>
          <a:effectRef idx="0">
            <a:srgbClr val="018BE9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r>
              <a:rPr lang="zh-CN" altLang="da-DK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政企分离</a:t>
            </a:r>
            <a:r>
              <a:rPr lang="en-US" altLang="zh-CN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扩大企业经营自主权</a:t>
            </a:r>
            <a:endParaRPr lang="zh-CN" altLang="en-US" sz="28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3" name="Line 4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071901" y="3154626"/>
            <a:ext cx="2290337" cy="0"/>
          </a:xfrm>
          <a:prstGeom prst="line">
            <a:avLst/>
          </a:prstGeom>
          <a:noFill/>
          <a:ln w="14" cap="flat">
            <a:solidFill>
              <a:srgbClr val="FFC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p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1" name="Freeform 227"/>
          <p:cNvSpPr/>
          <p:nvPr>
            <p:custDataLst>
              <p:tags r:id="rId9"/>
            </p:custDataLst>
          </p:nvPr>
        </p:nvSpPr>
        <p:spPr bwMode="auto">
          <a:xfrm>
            <a:off x="7345337" y="3037787"/>
            <a:ext cx="304973" cy="233681"/>
          </a:xfrm>
          <a:custGeom>
            <a:avLst/>
            <a:gdLst>
              <a:gd name="T0" fmla="*/ 0 w 154"/>
              <a:gd name="T1" fmla="*/ 0 h 118"/>
              <a:gd name="T2" fmla="*/ 154 w 154"/>
              <a:gd name="T3" fmla="*/ 59 h 118"/>
              <a:gd name="T4" fmla="*/ 0 w 154"/>
              <a:gd name="T5" fmla="*/ 118 h 118"/>
              <a:gd name="T6" fmla="*/ 0 w 154"/>
              <a:gd name="T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" h="118">
                <a:moveTo>
                  <a:pt x="0" y="0"/>
                </a:moveTo>
                <a:lnTo>
                  <a:pt x="154" y="59"/>
                </a:lnTo>
                <a:lnTo>
                  <a:pt x="0" y="118"/>
                </a:lnTo>
                <a:lnTo>
                  <a:pt x="0" y="0"/>
                </a:lnTo>
                <a:close/>
              </a:path>
            </a:pathLst>
          </a:custGeom>
          <a:solidFill>
            <a:srgbClr val="018BE9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50000" lnSpcReduction="20000"/>
          </a:bodyPr>
          <a:p>
            <a:endParaRPr lang="zh-CN" altLang="en-US">
              <a:sym typeface="Arial" panose="020B0604020202020204" pitchFamily="34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 flipV="1">
            <a:off x="8592820" y="1875155"/>
            <a:ext cx="41275" cy="88900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134860" y="1170305"/>
            <a:ext cx="2956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增强企业活力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9189720" y="1838960"/>
            <a:ext cx="1005840" cy="108204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329545" y="1170305"/>
            <a:ext cx="551815" cy="4518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城市经济体制改革的中心环节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22" grpId="0" bldLvl="0" animBg="1"/>
      <p:bldP spid="67" grpId="0" bldLvl="0" animBg="1"/>
      <p:bldP spid="60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建立社会主义市场经济体制</a:t>
            </a: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900000">
            <a:off x="3445510" y="2930525"/>
            <a:ext cx="16306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bg1"/>
                </a:solidFill>
                <a:latin typeface="Meiryo" panose="020B0604030504040204" charset="-128"/>
                <a:ea typeface="Meiryo" panose="020B0604030504040204" charset="-128"/>
              </a:rPr>
              <a:t>03</a:t>
            </a:r>
            <a:endParaRPr lang="en-US" altLang="zh-CN" sz="6000">
              <a:solidFill>
                <a:schemeClr val="bg1"/>
              </a:solidFill>
              <a:latin typeface="Meiryo" panose="020B0604030504040204" charset="-128"/>
              <a:ea typeface="Meiryo" panose="020B0604030504040204" charset="-128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-30480"/>
            <a:ext cx="5349240" cy="102870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lt"/>
              </a:rPr>
              <a:t>社会主义市场经济体制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lt"/>
            </a:endParaRPr>
          </a:p>
        </p:txBody>
      </p:sp>
      <p:sp>
        <p:nvSpPr>
          <p:cNvPr id="2" name="文本占位符 1"/>
          <p:cNvSpPr/>
          <p:nvPr>
            <p:ph type="body" sz="half" idx="2"/>
          </p:nvPr>
        </p:nvSpPr>
        <p:spPr>
          <a:xfrm>
            <a:off x="669925" y="1137920"/>
            <a:ext cx="7559040" cy="884555"/>
          </a:xfrm>
        </p:spPr>
        <p:txBody>
          <a:bodyPr/>
          <a:p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什么是社会主义市场经济体制？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930" y="1825625"/>
            <a:ext cx="6654800" cy="18624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925" y="4631690"/>
            <a:ext cx="7790815" cy="1464310"/>
          </a:xfrm>
          <a:prstGeom prst="rect">
            <a:avLst/>
          </a:prstGeom>
        </p:spPr>
      </p:pic>
      <p:sp>
        <p:nvSpPr>
          <p:cNvPr id="10" name="文本占位符 1"/>
          <p:cNvSpPr/>
          <p:nvPr/>
        </p:nvSpPr>
        <p:spPr>
          <a:xfrm>
            <a:off x="669925" y="3688080"/>
            <a:ext cx="8194040" cy="942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  <a:lvl6pPr marL="22860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为什么把社会主义基本制度和市场经济结合起来？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b="25848"/>
          <a:stretch>
            <a:fillRect/>
          </a:stretch>
        </p:blipFill>
        <p:spPr>
          <a:xfrm>
            <a:off x="7491730" y="1137920"/>
            <a:ext cx="4218940" cy="26562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890" y="1289050"/>
            <a:ext cx="7761605" cy="5076190"/>
          </a:xfrm>
          <a:prstGeom prst="rect">
            <a:avLst/>
          </a:prstGeom>
        </p:spPr>
      </p:pic>
      <p:sp>
        <p:nvSpPr>
          <p:cNvPr id="5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69925" y="-30480"/>
            <a:ext cx="534924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3765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lt"/>
              </a:rPr>
              <a:t>社会主义市场经济体制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328930" y="159385"/>
            <a:ext cx="3319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经济体制改革</a:t>
            </a:r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185410" y="351155"/>
            <a:ext cx="2477770" cy="596900"/>
            <a:chOff x="8166" y="553"/>
            <a:chExt cx="3902" cy="940"/>
          </a:xfrm>
        </p:grpSpPr>
        <p:sp>
          <p:nvSpPr>
            <p:cNvPr id="23" name="剪去单角的矩形 22"/>
            <p:cNvSpPr/>
            <p:nvPr/>
          </p:nvSpPr>
          <p:spPr>
            <a:xfrm>
              <a:off x="8166" y="553"/>
              <a:ext cx="3902" cy="940"/>
            </a:xfrm>
            <a:prstGeom prst="snip1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66" y="574"/>
              <a:ext cx="34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改革开放</a:t>
              </a:r>
              <a:endPara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85410" y="1109345"/>
            <a:ext cx="2477770" cy="596900"/>
            <a:chOff x="8166" y="1747"/>
            <a:chExt cx="3902" cy="940"/>
          </a:xfrm>
        </p:grpSpPr>
        <p:sp>
          <p:nvSpPr>
            <p:cNvPr id="24" name="剪去单角的矩形 23"/>
            <p:cNvSpPr/>
            <p:nvPr/>
          </p:nvSpPr>
          <p:spPr>
            <a:xfrm>
              <a:off x="8166" y="1747"/>
              <a:ext cx="3902" cy="940"/>
            </a:xfrm>
            <a:prstGeom prst="snip1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466" y="1747"/>
              <a:ext cx="304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对内改革</a:t>
              </a:r>
              <a:endPara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04820" y="2089785"/>
            <a:ext cx="1376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农村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93850" y="3092450"/>
            <a:ext cx="4197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家庭联产承包责任制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945" y="4075430"/>
            <a:ext cx="6731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农业专业化、商品化、社会化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6980" y="2089785"/>
            <a:ext cx="1124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城市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68310" y="3092450"/>
            <a:ext cx="3059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国有企业改革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78725" y="3865880"/>
            <a:ext cx="40392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多种所有制经济并存多种分配方式并存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48710" y="5431155"/>
            <a:ext cx="6088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社会主义市场经济体制建立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5" name="曲线连接符 24"/>
          <p:cNvCxnSpPr/>
          <p:nvPr/>
        </p:nvCxnSpPr>
        <p:spPr>
          <a:xfrm rot="10800000" flipV="1">
            <a:off x="4160520" y="1682750"/>
            <a:ext cx="1437640" cy="764540"/>
          </a:xfrm>
          <a:prstGeom prst="curvedConnector3">
            <a:avLst>
              <a:gd name="adj1" fmla="val 49956"/>
            </a:avLst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曲线连接符 25"/>
          <p:cNvCxnSpPr/>
          <p:nvPr/>
        </p:nvCxnSpPr>
        <p:spPr>
          <a:xfrm>
            <a:off x="7082155" y="1682750"/>
            <a:ext cx="1636395" cy="672465"/>
          </a:xfrm>
          <a:prstGeom prst="curvedConnector3">
            <a:avLst>
              <a:gd name="adj1" fmla="val 50019"/>
            </a:avLst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曲线连接符 35"/>
          <p:cNvCxnSpPr/>
          <p:nvPr/>
        </p:nvCxnSpPr>
        <p:spPr>
          <a:xfrm rot="5400000">
            <a:off x="3483610" y="2880995"/>
            <a:ext cx="419100" cy="3175"/>
          </a:xfrm>
          <a:prstGeom prst="curvedConnector2">
            <a:avLst/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曲线连接符 37"/>
          <p:cNvCxnSpPr/>
          <p:nvPr/>
        </p:nvCxnSpPr>
        <p:spPr>
          <a:xfrm rot="5400000">
            <a:off x="3440430" y="3883660"/>
            <a:ext cx="419100" cy="3175"/>
          </a:xfrm>
          <a:prstGeom prst="curvedConnector2">
            <a:avLst/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曲线连接符 56"/>
          <p:cNvCxnSpPr/>
          <p:nvPr/>
        </p:nvCxnSpPr>
        <p:spPr>
          <a:xfrm rot="5400000">
            <a:off x="9209405" y="2880995"/>
            <a:ext cx="419100" cy="3175"/>
          </a:xfrm>
          <a:prstGeom prst="curvedConnector2">
            <a:avLst/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曲线连接符 60"/>
          <p:cNvCxnSpPr/>
          <p:nvPr/>
        </p:nvCxnSpPr>
        <p:spPr>
          <a:xfrm rot="5400000">
            <a:off x="9212580" y="3710940"/>
            <a:ext cx="419100" cy="3175"/>
          </a:xfrm>
          <a:prstGeom prst="curvedConnector2">
            <a:avLst/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曲线连接符 61"/>
          <p:cNvCxnSpPr/>
          <p:nvPr/>
        </p:nvCxnSpPr>
        <p:spPr>
          <a:xfrm>
            <a:off x="2293620" y="4737100"/>
            <a:ext cx="1351915" cy="970280"/>
          </a:xfrm>
          <a:prstGeom prst="curvedConnector3">
            <a:avLst>
              <a:gd name="adj1" fmla="val 50023"/>
            </a:avLst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曲线连接符 62"/>
          <p:cNvCxnSpPr/>
          <p:nvPr/>
        </p:nvCxnSpPr>
        <p:spPr>
          <a:xfrm rot="10800000" flipV="1">
            <a:off x="8764905" y="4942205"/>
            <a:ext cx="1315085" cy="828675"/>
          </a:xfrm>
          <a:prstGeom prst="curvedConnector3">
            <a:avLst>
              <a:gd name="adj1" fmla="val 49976"/>
            </a:avLst>
          </a:prstGeom>
          <a:ln w="53975" cmpd="sng"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>
            <a:normAutofit fontScale="80000"/>
          </a:bodyPr>
          <a:lstStyle/>
          <a:p>
            <a:r>
              <a:rPr lang="zh-CN" altLang="en-US"/>
              <a:t>建立社会主义市场经济体制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第</a:t>
            </a:r>
            <a:r>
              <a:rPr lang="en-US" altLang="zh-CN"/>
              <a:t>11</a:t>
            </a:r>
            <a:r>
              <a:rPr lang="zh-CN" altLang="en-US"/>
              <a:t>课    经济体质改革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94055" y="3134930"/>
            <a:ext cx="4008756" cy="30008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0000"/>
          </a:bodyPr>
          <a:lstStyle>
            <a:lvl1pPr marR="0" indent="0" defTabSz="685800" fontAlgn="auto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5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2pPr>
            <a:lvl3pPr marL="9144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/>
            </a:lvl3pPr>
            <a:lvl4pPr marL="13716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/>
            </a:lvl4pPr>
            <a:lvl5pPr marL="18288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  <a:lvl6pPr marL="25146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农村的改革</a:t>
            </a:r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9925" y="2724085"/>
            <a:ext cx="4008756" cy="300082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marR="0" indent="0" defTabSz="685800" fontAlgn="auto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5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2pPr>
            <a:lvl3pPr marL="9144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/>
            </a:lvl3pPr>
            <a:lvl4pPr marL="13716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/>
            </a:lvl4pPr>
            <a:lvl5pPr marL="1828800" marR="0" indent="0" defTabSz="685800" fontAlgn="auto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  <a:lvl6pPr marL="25146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376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400"/>
              <a:t>城市经济体制改革</a:t>
            </a:r>
            <a:endParaRPr lang="zh-CN" altLang="en-US" sz="1400"/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农村的改革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rot="900000">
            <a:off x="3452342" y="2941319"/>
            <a:ext cx="971950" cy="84507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>
                <a:gd name="adj" fmla="val 46853"/>
              </a:avLst>
            </a:prstTxWarp>
            <a:spAutoFit/>
          </a:bodyPr>
          <a:lstStyle/>
          <a:p>
            <a:r>
              <a:rPr lang="en-US" altLang="zh-CN" spc="100">
                <a:solidFill>
                  <a:schemeClr val="bg1"/>
                </a:solidFill>
              </a:rPr>
              <a:t>01</a:t>
            </a:r>
            <a:endParaRPr lang="en-US" altLang="zh-CN" spc="100">
              <a:solidFill>
                <a:schemeClr val="bg1"/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4" y="-60959"/>
            <a:ext cx="10850563" cy="1028699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lt"/>
              </a:rPr>
              <a:t>农村改革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/>
              <a:t>www.wps.cn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/>
          <p:nvPr>
            <p:ph type="body" sz="half" idx="2"/>
          </p:nvPr>
        </p:nvSpPr>
        <p:spPr>
          <a:xfrm>
            <a:off x="1722755" y="1125220"/>
            <a:ext cx="9878060" cy="798830"/>
          </a:xfrm>
        </p:spPr>
        <p:txBody>
          <a:bodyPr>
            <a:no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我国农村经历了哪几次生产关系的变更和调整？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32530" y="2165985"/>
            <a:ext cx="4726940" cy="783590"/>
            <a:chOff x="4062" y="3219"/>
            <a:chExt cx="7444" cy="1234"/>
          </a:xfrm>
        </p:grpSpPr>
        <p:sp>
          <p:nvSpPr>
            <p:cNvPr id="11" name="下箭头标注 10"/>
            <p:cNvSpPr/>
            <p:nvPr/>
          </p:nvSpPr>
          <p:spPr>
            <a:xfrm>
              <a:off x="4062" y="3219"/>
              <a:ext cx="7444" cy="1234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25" y="3219"/>
              <a:ext cx="51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1950</a:t>
              </a:r>
              <a:r>
                <a:rPr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年土地改革</a:t>
              </a:r>
              <a:endPara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77770" y="3085465"/>
            <a:ext cx="7236460" cy="783590"/>
            <a:chOff x="2086" y="4667"/>
            <a:chExt cx="11396" cy="1234"/>
          </a:xfrm>
        </p:grpSpPr>
        <p:sp>
          <p:nvSpPr>
            <p:cNvPr id="13" name="下箭头标注 12"/>
            <p:cNvSpPr/>
            <p:nvPr/>
          </p:nvSpPr>
          <p:spPr>
            <a:xfrm>
              <a:off x="2086" y="4667"/>
              <a:ext cx="11397" cy="1234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6" y="4667"/>
              <a:ext cx="1018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1953-1956</a:t>
              </a:r>
              <a:r>
                <a:rPr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年农业生产合作社</a:t>
              </a:r>
              <a:endPara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23565" y="3993515"/>
            <a:ext cx="5982335" cy="783590"/>
            <a:chOff x="2086" y="4217"/>
            <a:chExt cx="11397" cy="1234"/>
          </a:xfrm>
        </p:grpSpPr>
        <p:sp>
          <p:nvSpPr>
            <p:cNvPr id="18" name="下箭头标注 17"/>
            <p:cNvSpPr/>
            <p:nvPr/>
          </p:nvSpPr>
          <p:spPr>
            <a:xfrm>
              <a:off x="2086" y="4217"/>
              <a:ext cx="11397" cy="1234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66" y="4217"/>
              <a:ext cx="1018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1958</a:t>
              </a:r>
              <a:r>
                <a:rPr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年人民公社</a:t>
              </a:r>
              <a:endPara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77770" y="4902200"/>
            <a:ext cx="7237095" cy="905510"/>
            <a:chOff x="2086" y="4217"/>
            <a:chExt cx="11397" cy="1234"/>
          </a:xfrm>
        </p:grpSpPr>
        <p:sp>
          <p:nvSpPr>
            <p:cNvPr id="21" name="下箭头标注 20"/>
            <p:cNvSpPr/>
            <p:nvPr/>
          </p:nvSpPr>
          <p:spPr>
            <a:xfrm>
              <a:off x="2086" y="4217"/>
              <a:ext cx="11397" cy="1234"/>
            </a:xfrm>
            <a:prstGeom prst="downArrowCallout">
              <a:avLst>
                <a:gd name="adj1" fmla="val 28401"/>
                <a:gd name="adj2" fmla="val 23316"/>
                <a:gd name="adj3" fmla="val 24964"/>
                <a:gd name="adj4" fmla="val 6497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866" y="4217"/>
              <a:ext cx="10181" cy="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家庭联产承包责任制（调整）</a:t>
              </a:r>
              <a:endPara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4" y="-60959"/>
            <a:ext cx="10850563" cy="1028699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lt"/>
              </a:rPr>
              <a:t>家庭联产承包责任制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lt"/>
            </a:endParaRPr>
          </a:p>
        </p:txBody>
      </p:sp>
      <p:sp>
        <p:nvSpPr>
          <p:cNvPr id="2" name="文本占位符 1"/>
          <p:cNvSpPr/>
          <p:nvPr>
            <p:ph type="body" sz="half" idx="2"/>
          </p:nvPr>
        </p:nvSpPr>
        <p:spPr>
          <a:xfrm>
            <a:off x="1812925" y="1198880"/>
            <a:ext cx="4342765" cy="4998720"/>
          </a:xfrm>
        </p:spPr>
        <p:txBody>
          <a:bodyPr/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家庭联产承包责任制：</a:t>
            </a:r>
            <a:r>
              <a:rPr lang="en-US" altLang="zh-CN"/>
              <a:t>   </a:t>
            </a:r>
            <a:r>
              <a:rPr lang="en-US" altLang="zh-CN" sz="3200"/>
              <a:t> </a:t>
            </a:r>
            <a:endParaRPr lang="en-US" altLang="zh-CN" sz="3200"/>
          </a:p>
          <a:p>
            <a:r>
              <a:rPr lang="zh-CN" alt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中共十一届三中全会</a:t>
            </a:r>
            <a:r>
              <a:rPr lang="zh-CN" altLang="en-US" sz="3200"/>
              <a:t>后，党和政府实行改革开放政策。改革先</a:t>
            </a:r>
            <a:r>
              <a:rPr lang="zh-CN" alt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从农村开始</a:t>
            </a:r>
            <a:r>
              <a:rPr lang="zh-CN" altLang="en-US" sz="3200"/>
              <a:t>，以调动农民的生产积极性，促进农村经济发展。</a:t>
            </a:r>
            <a:endParaRPr lang="zh-CN" altLang="en-US" sz="3200"/>
          </a:p>
        </p:txBody>
      </p:sp>
      <p:cxnSp>
        <p:nvCxnSpPr>
          <p:cNvPr id="3" name="直接箭头连接符 2"/>
          <p:cNvCxnSpPr/>
          <p:nvPr/>
        </p:nvCxnSpPr>
        <p:spPr>
          <a:xfrm>
            <a:off x="1905000" y="1927860"/>
            <a:ext cx="4831080" cy="0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934200" y="1605280"/>
            <a:ext cx="3337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改革形式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05000" y="4533900"/>
            <a:ext cx="4479925" cy="1341120"/>
            <a:chOff x="1200" y="7140"/>
            <a:chExt cx="6504" cy="2112"/>
          </a:xfrm>
        </p:grpSpPr>
        <p:cxnSp>
          <p:nvCxnSpPr>
            <p:cNvPr id="10" name="直接箭头连接符 9"/>
            <p:cNvCxnSpPr/>
            <p:nvPr/>
          </p:nvCxnSpPr>
          <p:spPr>
            <a:xfrm flipV="1">
              <a:off x="2408" y="7140"/>
              <a:ext cx="5296" cy="32"/>
            </a:xfrm>
            <a:prstGeom prst="straightConnector1">
              <a:avLst/>
            </a:prstGeom>
            <a:ln w="38100">
              <a:solidFill>
                <a:schemeClr val="tx2">
                  <a:lumMod val="50000"/>
                </a:schemeClr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1200" y="8172"/>
              <a:ext cx="6432" cy="40"/>
            </a:xfrm>
            <a:prstGeom prst="straightConnector1">
              <a:avLst/>
            </a:prstGeom>
            <a:ln w="38100">
              <a:solidFill>
                <a:schemeClr val="tx2">
                  <a:lumMod val="50000"/>
                </a:schemeClr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1200" y="9252"/>
              <a:ext cx="1296" cy="0"/>
            </a:xfrm>
            <a:prstGeom prst="straightConnector1">
              <a:avLst/>
            </a:prstGeom>
            <a:ln w="38100">
              <a:solidFill>
                <a:schemeClr val="tx2">
                  <a:lumMod val="50000"/>
                </a:schemeClr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6736080" y="4130040"/>
            <a:ext cx="3337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目的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9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737485" y="810895"/>
            <a:ext cx="3524250" cy="229933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占位符 4"/>
          <p:cNvSpPr/>
          <p:nvPr>
            <p:ph type="body" sz="half" idx="2"/>
          </p:nvPr>
        </p:nvSpPr>
        <p:spPr>
          <a:xfrm>
            <a:off x="3318510" y="1028700"/>
            <a:ext cx="2560320" cy="1864360"/>
          </a:xfrm>
        </p:spPr>
        <p:txBody>
          <a:bodyPr/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头遍哨子不买账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二遍哨子伸头望，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三遍哨子慢慢晃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改革背景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3255010"/>
            <a:ext cx="2594610" cy="28740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8375" y="6278880"/>
            <a:ext cx="1593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集合敲钟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878787">
                  <a:alpha val="100000"/>
                </a:srgbClr>
              </a:clrFrom>
              <a:clrTo>
                <a:srgbClr val="87878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1410" y="1201420"/>
            <a:ext cx="2667000" cy="28454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460230" y="4324985"/>
            <a:ext cx="1948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集体劳动</a:t>
            </a:r>
            <a:endParaRPr lang="zh-CN" altLang="en-US"/>
          </a:p>
        </p:txBody>
      </p:sp>
      <p:sp>
        <p:nvSpPr>
          <p:cNvPr id="9" name="云形标注 8"/>
          <p:cNvSpPr/>
          <p:nvPr/>
        </p:nvSpPr>
        <p:spPr>
          <a:xfrm>
            <a:off x="5085715" y="4046855"/>
            <a:ext cx="3524250" cy="2458720"/>
          </a:xfrm>
          <a:prstGeom prst="cloudCallout">
            <a:avLst>
              <a:gd name="adj1" fmla="val 41171"/>
              <a:gd name="adj2" fmla="val -6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占位符 4"/>
          <p:cNvSpPr/>
          <p:nvPr/>
        </p:nvSpPr>
        <p:spPr>
          <a:xfrm>
            <a:off x="5472430" y="4324985"/>
            <a:ext cx="2769870" cy="18643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marR="0" indent="0" algn="l" defTabSz="685800" rtl="0" eaLnBrk="1" fontAlgn="auto" latinLnBrk="0" hangingPunct="1">
              <a:lnSpc>
                <a:spcPct val="13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  <a:lvl6pPr marL="22860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出工一条龙，干活一窝风。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评分到半夜，吵架闹哄哄。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uiExpand="1" build="p"/>
      <p:bldP spid="10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/>
          <p:nvPr>
            <p:ph type="body" sz="half" idx="2"/>
          </p:nvPr>
        </p:nvSpPr>
        <p:spPr>
          <a:xfrm>
            <a:off x="893445" y="1435100"/>
            <a:ext cx="10850880" cy="3140075"/>
          </a:xfrm>
        </p:spPr>
        <p:txBody>
          <a:bodyPr/>
          <a:p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实行家庭联产承包责任制后，农村的土地所有形式有没有发生变化？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农民承包的知识土地的使用权，土地公有制并没有发生改变，改革的仅仅是经营方式。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r>
              <a:rPr lang="zh-CN" altLang="en-US" sz="3600"/>
              <a:t>家庭联产承包责任制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/>
          <p:nvPr/>
        </p:nvSpPr>
        <p:spPr>
          <a:xfrm>
            <a:off x="669924" y="-10159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3765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/>
              <a:t>家庭联产承包责任制</a:t>
            </a:r>
            <a:r>
              <a:rPr lang="zh-CN" altLang="en-US" sz="3600">
                <a:solidFill>
                  <a:srgbClr val="FF0000"/>
                </a:solidFill>
              </a:rPr>
              <a:t>影响</a:t>
            </a:r>
            <a:endParaRPr lang="zh-CN" altLang="en-US" sz="360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285" y="1566545"/>
            <a:ext cx="5974080" cy="2715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365" y="1388745"/>
            <a:ext cx="4792980" cy="30708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365" y="2280285"/>
            <a:ext cx="4953635" cy="2865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6980" y="3132455"/>
            <a:ext cx="5272405" cy="32816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470" y="334645"/>
            <a:ext cx="8115300" cy="61893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343"/>
</p:tagLst>
</file>

<file path=ppt/tags/tag10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3*a*1"/>
  <p:tag name="KSO_WM_UNIT_LAYERLEVEL" val="1"/>
  <p:tag name="KSO_WM_UNIT_VALUE" val="32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ection Header Here"/>
</p:tagLst>
</file>

<file path=ppt/tags/tag11.xml><?xml version="1.0" encoding="utf-8"?>
<p:tagLst xmlns:p="http://schemas.openxmlformats.org/presentationml/2006/main">
  <p:tag name="KSO_WM_TEMPLATE_CATEGORY" val="custom"/>
  <p:tag name="KSO_WM_TEMPLATE_INDEX" val="20186343"/>
  <p:tag name="KSO_WM_UNIT_TYPE" val="e"/>
  <p:tag name="KSO_WM_UNIT_INDEX" val="1"/>
  <p:tag name="KSO_WM_UNIT_ID" val="custom20186343_3*e*1"/>
  <p:tag name="KSO_WM_UNIT_LAYERLEVEL" val="1"/>
  <p:tag name="KSO_WM_UNIT_VALUE" val="6"/>
  <p:tag name="KSO_WM_UNIT_HIGHLIGHT" val="0"/>
  <p:tag name="KSO_WM_UNIT_COMPATIBLE" val="1"/>
  <p:tag name="KSO_WM_UNIT_CLEAR" val="0"/>
  <p:tag name="KSO_WM_BEAUTIFY_FLAG" val="#wm#"/>
  <p:tag name="KSO_WM_TAG_VERSION" val="1.0"/>
  <p:tag name="KSO_WM_UNIT_PRESET_TEXT" val="/01"/>
</p:tagLst>
</file>

<file path=ppt/tags/tag12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3"/>
  <p:tag name="KSO_WM_SLIDE_INDEX" val="3"/>
  <p:tag name="KSO_WM_SLIDE_ITEM_CNT" val="2"/>
  <p:tag name="KSO_WM_SLIDE_LAYOUT" val="a_f_e"/>
  <p:tag name="KSO_WM_SLIDE_LAYOUT_CNT" val="1_1_1"/>
  <p:tag name="KSO_WM_SLIDE_TYPE" val="sectionTitle"/>
  <p:tag name="KSO_WM_SLIDE_SUBTYPE" val="pureTxt"/>
  <p:tag name="KSO_WM_BEAUTIFY_FLAG" val="#wm#"/>
</p:tagLst>
</file>

<file path=ppt/tags/tag13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5*a*1"/>
  <p:tag name="KSO_WM_UNIT_LAYERLEVEL" val="1"/>
  <p:tag name="KSO_WM_UNIT_VALUE" val="34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Picture with caption layout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6343_5*i*3"/>
  <p:tag name="KSO_WM_TEMPLATE_CATEGORY" val="custom"/>
  <p:tag name="KSO_WM_TEMPLATE_INDEX" val="20186343"/>
  <p:tag name="KSO_WM_UNIT_INDEX" val="3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6343_5*i*4"/>
  <p:tag name="KSO_WM_TEMPLATE_CATEGORY" val="custom"/>
  <p:tag name="KSO_WM_TEMPLATE_INDEX" val="20186343"/>
  <p:tag name="KSO_WM_UNIT_INDEX" val="4"/>
</p:tagLst>
</file>

<file path=ppt/tags/tag16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17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5*a*1"/>
  <p:tag name="KSO_WM_UNIT_LAYERLEVEL" val="1"/>
  <p:tag name="KSO_WM_UNIT_VALUE" val="34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Picture with caption layout"/>
</p:tagLst>
</file>

<file path=ppt/tags/tag18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19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343"/>
</p:tagLst>
</file>

<file path=ppt/tags/tag20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21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22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23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3*a*1"/>
  <p:tag name="KSO_WM_UNIT_LAYERLEVEL" val="1"/>
  <p:tag name="KSO_WM_UNIT_VALUE" val="32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ection Header Here"/>
</p:tagLst>
</file>

<file path=ppt/tags/tag24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3"/>
  <p:tag name="KSO_WM_SLIDE_INDEX" val="3"/>
  <p:tag name="KSO_WM_SLIDE_ITEM_CNT" val="2"/>
  <p:tag name="KSO_WM_SLIDE_LAYOUT" val="a_f_e"/>
  <p:tag name="KSO_WM_SLIDE_LAYOUT_CNT" val="1_1_1"/>
  <p:tag name="KSO_WM_SLIDE_TYPE" val="sectionTitle"/>
  <p:tag name="KSO_WM_SLIDE_SUBTYPE" val="pureTxt"/>
  <p:tag name="KSO_WM_BEAUTIFY_FLAG" val="#wm#"/>
</p:tagLst>
</file>

<file path=ppt/tags/tag25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26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27.xml><?xml version="1.0" encoding="utf-8"?>
<p:tagLst xmlns:p="http://schemas.openxmlformats.org/presentationml/2006/main">
  <p:tag name="KSO_WM_TEMPLATE_CATEGORY" val="diagram"/>
  <p:tag name="KSO_WM_TEMPLATE_INDEX" val="160075"/>
  <p:tag name="KSO_WM_TAG_VERSION" val="1.0"/>
  <p:tag name="KSO_WM_BEAUTIFY_FLAG" val="#wm#"/>
  <p:tag name="KSO_WM_UNIT_TYPE" val="n_h_f"/>
  <p:tag name="KSO_WM_UNIT_INDEX" val="1_2_1"/>
  <p:tag name="KSO_WM_UNIT_ID" val="diagram160075_4*n_h_f*1_2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n1-1"/>
  <p:tag name="KSO_WM_UNIT_PRESET_TEXT" val="Lorem ipsum dolor sit amet, cons"/>
  <p:tag name="KSO_WM_UNIT_TEXT_FILL_FORE_SCHEMECOLOR_INDEX" val="15"/>
  <p:tag name="KSO_WM_UNIT_TEXT_FILL_TYPE" val="1"/>
</p:tagLst>
</file>

<file path=ppt/tags/tag28.xml><?xml version="1.0" encoding="utf-8"?>
<p:tagLst xmlns:p="http://schemas.openxmlformats.org/presentationml/2006/main">
  <p:tag name="KSO_WM_UNIT_CLEAR" val="1"/>
  <p:tag name="KSO_WM_TEMPLATE_CATEGORY" val="diagram"/>
  <p:tag name="KSO_WM_TEMPLATE_INDEX" val="160075"/>
  <p:tag name="KSO_WM_UNIT_TYPE" val="n_h_i"/>
  <p:tag name="KSO_WM_UNIT_INDEX" val="1_1_1"/>
  <p:tag name="KSO_WM_UNIT_ID" val="diagram160075_4*n_h_i*1_1_1"/>
  <p:tag name="KSO_WM_UNIT_LAYERLEVEL" val="1_1_1"/>
  <p:tag name="KSO_WM_BEAUTIFY_FLAG" val="#wm#"/>
  <p:tag name="KSO_WM_TAG_VERSION" val="1.0"/>
  <p:tag name="KSO_WM_DIAGRAM_GROUP_CODE" val="n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TEMPLATE_CATEGORY" val="diagram"/>
  <p:tag name="KSO_WM_TEMPLATE_INDEX" val="160075"/>
  <p:tag name="KSO_WM_TAG_VERSION" val="1.0"/>
  <p:tag name="KSO_WM_BEAUTIFY_FLAG" val="#wm#"/>
  <p:tag name="KSO_WM_UNIT_TYPE" val="n_h_f"/>
  <p:tag name="KSO_WM_UNIT_INDEX" val="1_1_1"/>
  <p:tag name="KSO_WM_UNIT_ID" val="diagram160075_4*n_h_f*1_1_1"/>
  <p:tag name="KSO_WM_UNIT_CLEAR" val="1"/>
  <p:tag name="KSO_WM_UNIT_LAYERLEVEL" val="1_1_1"/>
  <p:tag name="KSO_WM_UNIT_VALUE" val="24"/>
  <p:tag name="KSO_WM_UNIT_HIGHLIGHT" val="0"/>
  <p:tag name="KSO_WM_UNIT_COMPATIBLE" val="0"/>
  <p:tag name="KSO_WM_DIAGRAM_GROUP_CODE" val="n1-1"/>
  <p:tag name="KSO_WM_UNIT_PRESET_TEXT" val="Lorem ipsum dolor sit a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TEMPLATE_THUMBS_INDEX" val="1、2、3、5、6、8、9"/>
  <p:tag name="KSO_WM_BEAUTIFY_FLAG" val="#wm#"/>
</p:tagLst>
</file>

<file path=ppt/tags/tag30.xml><?xml version="1.0" encoding="utf-8"?>
<p:tagLst xmlns:p="http://schemas.openxmlformats.org/presentationml/2006/main">
  <p:tag name="KSO_WM_UNIT_CLEAR" val="1"/>
  <p:tag name="KSO_WM_TEMPLATE_CATEGORY" val="diagram"/>
  <p:tag name="KSO_WM_TEMPLATE_INDEX" val="160075"/>
  <p:tag name="KSO_WM_UNIT_TYPE" val="n_h_i"/>
  <p:tag name="KSO_WM_UNIT_INDEX" val="1_1_2"/>
  <p:tag name="KSO_WM_UNIT_ID" val="diagram160075_4*n_h_i*1_1_2"/>
  <p:tag name="KSO_WM_UNIT_LAYERLEVEL" val="1_1_1"/>
  <p:tag name="KSO_WM_BEAUTIFY_FLAG" val="#wm#"/>
  <p:tag name="KSO_WM_TAG_VERSION" val="1.0"/>
  <p:tag name="KSO_WM_DIAGRAM_GROUP_CODE" val="n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160075"/>
  <p:tag name="KSO_WM_TAG_VERSION" val="1.0"/>
  <p:tag name="KSO_WM_BEAUTIFY_FLAG" val="#wm#"/>
  <p:tag name="KSO_WM_UNIT_TYPE" val="n_h_f"/>
  <p:tag name="KSO_WM_UNIT_INDEX" val="1_1_3"/>
  <p:tag name="KSO_WM_UNIT_ID" val="diagram160075_4*n_h_f*1_1_3"/>
  <p:tag name="KSO_WM_UNIT_CLEAR" val="1"/>
  <p:tag name="KSO_WM_UNIT_LAYERLEVEL" val="1_1_1"/>
  <p:tag name="KSO_WM_UNIT_VALUE" val="24"/>
  <p:tag name="KSO_WM_UNIT_HIGHLIGHT" val="0"/>
  <p:tag name="KSO_WM_UNIT_COMPATIBLE" val="0"/>
  <p:tag name="KSO_WM_DIAGRAM_GROUP_CODE" val="n1-1"/>
  <p:tag name="KSO_WM_UNIT_PRESET_TEXT" val="Lorem ipsum dolor sit a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160075"/>
  <p:tag name="KSO_WM_TAG_VERSION" val="1.0"/>
  <p:tag name="KSO_WM_BEAUTIFY_FLAG" val="#wm#"/>
  <p:tag name="KSO_WM_UNIT_TYPE" val="n_h_f"/>
  <p:tag name="KSO_WM_UNIT_INDEX" val="1_1_2"/>
  <p:tag name="KSO_WM_UNIT_ID" val="diagram160075_4*n_h_f*1_1_2"/>
  <p:tag name="KSO_WM_UNIT_CLEAR" val="1"/>
  <p:tag name="KSO_WM_UNIT_LAYERLEVEL" val="1_1_1"/>
  <p:tag name="KSO_WM_UNIT_VALUE" val="24"/>
  <p:tag name="KSO_WM_UNIT_HIGHLIGHT" val="0"/>
  <p:tag name="KSO_WM_UNIT_COMPATIBLE" val="0"/>
  <p:tag name="KSO_WM_DIAGRAM_GROUP_CODE" val="n1-1"/>
  <p:tag name="KSO_WM_UNIT_PRESET_TEXT" val="Lorem ipsum dolor sit am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CLEAR" val="1"/>
  <p:tag name="KSO_WM_TEMPLATE_CATEGORY" val="diagram"/>
  <p:tag name="KSO_WM_TEMPLATE_INDEX" val="160075"/>
  <p:tag name="KSO_WM_UNIT_TYPE" val="n_h_i"/>
  <p:tag name="KSO_WM_UNIT_INDEX" val="1_1_3"/>
  <p:tag name="KSO_WM_UNIT_ID" val="diagram160075_4*n_h_i*1_1_3"/>
  <p:tag name="KSO_WM_UNIT_LAYERLEVEL" val="1_1_1"/>
  <p:tag name="KSO_WM_BEAUTIFY_FLAG" val="#wm#"/>
  <p:tag name="KSO_WM_TAG_VERSION" val="1.0"/>
  <p:tag name="KSO_WM_DIAGRAM_GROUP_CODE" val="n1-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CLEAR" val="1"/>
  <p:tag name="KSO_WM_TEMPLATE_CATEGORY" val="diagram"/>
  <p:tag name="KSO_WM_TEMPLATE_INDEX" val="160075"/>
  <p:tag name="KSO_WM_UNIT_TYPE" val="n_h_i"/>
  <p:tag name="KSO_WM_UNIT_INDEX" val="1_1_4"/>
  <p:tag name="KSO_WM_UNIT_ID" val="diagram160075_4*n_h_i*1_1_4"/>
  <p:tag name="KSO_WM_UNIT_LAYERLEVEL" val="1_1_1"/>
  <p:tag name="KSO_WM_BEAUTIFY_FLAG" val="#wm#"/>
  <p:tag name="KSO_WM_TAG_VERSION" val="1.0"/>
  <p:tag name="KSO_WM_DIAGRAM_GROUP_CODE" val="n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36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3*a*1"/>
  <p:tag name="KSO_WM_UNIT_LAYERLEVEL" val="1"/>
  <p:tag name="KSO_WM_UNIT_VALUE" val="32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ection Header Here"/>
</p:tagLst>
</file>

<file path=ppt/tags/tag37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3"/>
  <p:tag name="KSO_WM_SLIDE_INDEX" val="3"/>
  <p:tag name="KSO_WM_SLIDE_ITEM_CNT" val="2"/>
  <p:tag name="KSO_WM_SLIDE_LAYOUT" val="a_f_e"/>
  <p:tag name="KSO_WM_SLIDE_LAYOUT_CNT" val="1_1_1"/>
  <p:tag name="KSO_WM_SLIDE_TYPE" val="sectionTitle"/>
  <p:tag name="KSO_WM_SLIDE_SUBTYPE" val="pureTxt"/>
  <p:tag name="KSO_WM_BEAUTIFY_FLAG" val="#wm#"/>
</p:tagLst>
</file>

<file path=ppt/tags/tag38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5*a*1"/>
  <p:tag name="KSO_WM_UNIT_LAYERLEVEL" val="1"/>
  <p:tag name="KSO_WM_UNIT_VALUE" val="34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Picture with caption layout"/>
</p:tagLst>
</file>

<file path=ppt/tags/tag39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4.xml><?xml version="1.0" encoding="utf-8"?>
<p:tagLst xmlns:p="http://schemas.openxmlformats.org/presentationml/2006/main">
  <p:tag name="KSO_WM_TEMPLATE_CATEGORY" val="custom"/>
  <p:tag name="KSO_WM_TEMPLATE_INDEX" val="20186343"/>
</p:tagLst>
</file>

<file path=ppt/tags/tag40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5*a*1"/>
  <p:tag name="KSO_WM_UNIT_LAYERLEVEL" val="1"/>
  <p:tag name="KSO_WM_UNIT_VALUE" val="34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Picture with caption layout"/>
</p:tagLst>
</file>

<file path=ppt/tags/tag41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5"/>
  <p:tag name="KSO_WM_SLIDE_INDEX" val="5"/>
  <p:tag name="KSO_WM_SLIDE_ITEM_CNT" val="2"/>
  <p:tag name="KSO_WM_SLIDE_LAYOUT" val="f_a_d"/>
  <p:tag name="KSO_WM_SLIDE_LAYOUT_CNT" val="1_1_1"/>
  <p:tag name="KSO_WM_SLIDE_TYPE" val="text"/>
  <p:tag name="KSO_WM_SLIDE_SUBTYPE" val="picTxt"/>
  <p:tag name="KSO_WM_BEAUTIFY_FLAG" val="#wm#"/>
  <p:tag name="KSO_WM_SLIDE_POSITION" val="52*88"/>
  <p:tag name="KSO_WM_SLIDE_SIZE" val="855*394"/>
</p:tagLst>
</file>

<file path=ppt/tags/tag42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basetag20163640_11"/>
  <p:tag name="KSO_WM_SLIDE_INDEX" val="11"/>
  <p:tag name="KSO_WM_SLIDE_ITEM_CNT" val="0"/>
  <p:tag name="KSO_WM_SLIDE_TYPE" val="text"/>
  <p:tag name="KSO_WM_BEAUTIFY_FLAG" val="#wm#"/>
</p:tagLst>
</file>

<file path=ppt/tags/tag5.xml><?xml version="1.0" encoding="utf-8"?>
<p:tagLst xmlns:p="http://schemas.openxmlformats.org/presentationml/2006/main">
  <p:tag name="KSO_WM_TEMPLATE_CATEGORY" val="custom"/>
  <p:tag name="KSO_WM_TEMPLATE_INDEX" val="20186343"/>
  <p:tag name="KSO_WM_UNIT_TYPE" val="b"/>
  <p:tag name="KSO_WM_UNIT_INDEX" val="1"/>
  <p:tag name="KSO_WM_UNIT_ID" val="custom20186343_1*b*1"/>
  <p:tag name="KSO_WM_UNIT_LAYERLEVEL" val="1"/>
  <p:tag name="KSO_WM_UNIT_VALUE" val="27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ubtitle here"/>
</p:tagLst>
</file>

<file path=ppt/tags/tag6.xml><?xml version="1.0" encoding="utf-8"?>
<p:tagLst xmlns:p="http://schemas.openxmlformats.org/presentationml/2006/main">
  <p:tag name="KSO_WM_TEMPLATE_CATEGORY" val="custom"/>
  <p:tag name="KSO_WM_TEMPLATE_INDEX" val="20186343"/>
  <p:tag name="KSO_WM_UNIT_TYPE" val="a"/>
  <p:tag name="KSO_WM_UNIT_INDEX" val="1"/>
  <p:tag name="KSO_WM_UNIT_ID" val="custom20186343_1*a*1"/>
  <p:tag name="KSO_WM_UNIT_LAYERLEVEL" val="1"/>
  <p:tag name="KSO_WM_UNIT_VALUE" val="26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PowerPoint standard template."/>
</p:tagLst>
</file>

<file path=ppt/tags/tag7.xml><?xml version="1.0" encoding="utf-8"?>
<p:tagLst xmlns:p="http://schemas.openxmlformats.org/presentationml/2006/main">
  <p:tag name="KSO_WM_TEMPLATE_CATEGORY" val="custom"/>
  <p:tag name="KSO_WM_TEMPLATE_INDEX" val="20186343"/>
  <p:tag name="KSO_WM_UNIT_TYPE" val="f"/>
  <p:tag name="KSO_WM_UNIT_INDEX" val="1"/>
  <p:tag name="KSO_WM_UNIT_ID" val="custom20186343_1*f*1"/>
  <p:tag name="KSO_WM_UNIT_LAYERLEVEL" val="1"/>
  <p:tag name="KSO_WM_UNIT_VALUE" val="2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peaker name and title"/>
</p:tagLst>
</file>

<file path=ppt/tags/tag8.xml><?xml version="1.0" encoding="utf-8"?>
<p:tagLst xmlns:p="http://schemas.openxmlformats.org/presentationml/2006/main">
  <p:tag name="KSO_WM_TEMPLATE_CATEGORY" val="custom"/>
  <p:tag name="KSO_WM_TEMPLATE_INDEX" val="20186343"/>
  <p:tag name="KSO_WM_UNIT_TYPE" val="f"/>
  <p:tag name="KSO_WM_UNIT_INDEX" val="1"/>
  <p:tag name="KSO_WM_UNIT_ID" val="custom20186343_1*f*1"/>
  <p:tag name="KSO_WM_UNIT_LAYERLEVEL" val="1"/>
  <p:tag name="KSO_WM_UNIT_VALUE" val="2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Speaker name and title"/>
</p:tagLst>
</file>

<file path=ppt/tags/tag9.xml><?xml version="1.0" encoding="utf-8"?>
<p:tagLst xmlns:p="http://schemas.openxmlformats.org/presentationml/2006/main">
  <p:tag name="KSO_WM_TEMPLATE_CATEGORY" val="custom"/>
  <p:tag name="KSO_WM_TEMPLATE_INDEX" val="20186343"/>
  <p:tag name="KSO_WM_TAG_VERSION" val="1.0"/>
  <p:tag name="KSO_WM_SLIDE_ID" val="custom20186343_1"/>
  <p:tag name="KSO_WM_SLIDE_INDEX" val="1"/>
  <p:tag name="KSO_WM_SLIDE_ITEM_CNT" val="4"/>
  <p:tag name="KSO_WM_SLIDE_LAYOUT" val="a_b_f"/>
  <p:tag name="KSO_WM_SLIDE_LAYOUT_CNT" val="1_1_2"/>
  <p:tag name="KSO_WM_SLIDE_TYPE" val="title"/>
  <p:tag name="KSO_WM_SLIDE_SUBTYPE" val="pureTxt"/>
  <p:tag name="KSO_WM_TEMPLATE_THUMBS_INDEX" val="1、2、3、5、6、8、9、"/>
  <p:tag name="KSO_WM_BEAUTIFY_FLAG" val="#wm#"/>
</p:tagLst>
</file>

<file path=ppt/theme/theme1.xml><?xml version="1.0" encoding="utf-8"?>
<a:theme xmlns:a="http://schemas.openxmlformats.org/drawingml/2006/main" name="1_主题5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宽屏</PresentationFormat>
  <Paragraphs>134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楷体</vt:lpstr>
      <vt:lpstr>Meiryo</vt:lpstr>
      <vt:lpstr>新宋体</vt:lpstr>
      <vt:lpstr>微软雅黑</vt:lpstr>
      <vt:lpstr>Arial Unicode MS</vt:lpstr>
      <vt:lpstr>Calibri</vt:lpstr>
      <vt:lpstr>Calibri Light</vt:lpstr>
      <vt:lpstr>1_主题5</vt:lpstr>
      <vt:lpstr>第三单元 建设中国特色社会主义</vt:lpstr>
      <vt:lpstr>第11课    经济体质改革</vt:lpstr>
      <vt:lpstr>农村的改革</vt:lpstr>
      <vt:lpstr>农村改革</vt:lpstr>
      <vt:lpstr>家庭联产承包责任制</vt:lpstr>
      <vt:lpstr>改革背景</vt:lpstr>
      <vt:lpstr>家庭联产承包责任制</vt:lpstr>
      <vt:lpstr>PowerPoint 演示文稿</vt:lpstr>
      <vt:lpstr>PowerPoint 演示文稿</vt:lpstr>
      <vt:lpstr>城市经济体制改革</vt:lpstr>
      <vt:lpstr>城市经济体制改革</vt:lpstr>
      <vt:lpstr>城市经济体制改革</vt:lpstr>
      <vt:lpstr>PowerPoint 演示文稿</vt:lpstr>
      <vt:lpstr>建立社会主义市场经济体制</vt:lpstr>
      <vt:lpstr>社会主义市场经济体制</vt:lpstr>
      <vt:lpstr>社会主义市场经济体制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贪念。</cp:lastModifiedBy>
  <cp:revision>6</cp:revision>
  <dcterms:created xsi:type="dcterms:W3CDTF">2018-04-16T10:00:00Z</dcterms:created>
  <dcterms:modified xsi:type="dcterms:W3CDTF">2018-04-18T01:07:15Z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