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0" r:id="rId3"/>
    <p:sldId id="261" r:id="rId5"/>
    <p:sldId id="257" r:id="rId6"/>
    <p:sldId id="262" r:id="rId7"/>
    <p:sldId id="282" r:id="rId8"/>
    <p:sldId id="258" r:id="rId9"/>
    <p:sldId id="259" r:id="rId10"/>
    <p:sldId id="283" r:id="rId11"/>
    <p:sldId id="264" r:id="rId12"/>
    <p:sldId id="278" r:id="rId13"/>
    <p:sldId id="279" r:id="rId14"/>
    <p:sldId id="271" r:id="rId15"/>
    <p:sldId id="270" r:id="rId16"/>
    <p:sldId id="272" r:id="rId17"/>
    <p:sldId id="273" r:id="rId18"/>
    <p:sldId id="267" r:id="rId19"/>
    <p:sldId id="274" r:id="rId20"/>
    <p:sldId id="268" r:id="rId21"/>
    <p:sldId id="269" r:id="rId22"/>
    <p:sldId id="276" r:id="rId23"/>
    <p:sldId id="281" r:id="rId24"/>
    <p:sldId id="266" r:id="rId25"/>
    <p:sldId id="265"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microsoft.com/office/2007/relationships/media" Target="file:///C:\Documents%20and%20Settings\Administrator\&#26700;&#38754;\&#31532;16&#35838;&#65306;&#29420;&#31435;&#33258;&#20027;&#30340;&#21644;&#24179;&#22806;&#20132;&#25919;&#31574;\&#23612;&#20811;&#26494;&#35775;&#21326;1.mpg" TargetMode="External"/><Relationship Id="rId1" Type="http://schemas.openxmlformats.org/officeDocument/2006/relationships/video" Target="file:///C:\Documents%20and%20Settings\Administrator\&#26700;&#38754;\&#31532;16&#35838;&#65306;&#29420;&#31435;&#33258;&#20027;&#30340;&#21644;&#24179;&#22806;&#20132;&#25919;&#31574;\&#23612;&#20811;&#26494;&#35775;&#21326;1.mpg" TargetMode="Externa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hyperlink" Target="0001.&#37239;&#20845;&#32593;-&#21608;&#24681;&#26469;&#24635;&#29702;&#22312;&#19975;&#38534;&#20250;&#35758;&#19978;&#30340;&#35762;&#35805;%5b&#27969;&#30021;&#29256;%5d.flv" TargetMode="Externa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7" name="矩形 2056"/>
          <p:cNvSpPr/>
          <p:nvPr/>
        </p:nvSpPr>
        <p:spPr>
          <a:xfrm>
            <a:off x="833755" y="1057275"/>
            <a:ext cx="10523855" cy="922020"/>
          </a:xfrm>
          <a:prstGeom prst="rect">
            <a:avLst/>
          </a:prstGeom>
          <a:noFill/>
          <a:ln w="9525">
            <a:noFill/>
          </a:ln>
        </p:spPr>
        <p:txBody>
          <a:bodyPr wrap="none" anchor="t">
            <a:spAutoFit/>
          </a:bodyPr>
          <a:p>
            <a:r>
              <a:rPr lang="zh-CN" altLang="en-US" sz="5400" b="1" dirty="0">
                <a:solidFill>
                  <a:srgbClr val="FF0000"/>
                </a:solidFill>
                <a:latin typeface="黑体" panose="02010600030101010101" pitchFamily="2" charset="-122"/>
                <a:ea typeface="黑体" panose="02010600030101010101" pitchFamily="2" charset="-122"/>
              </a:rPr>
              <a:t>第</a:t>
            </a:r>
            <a:r>
              <a:rPr lang="en-US" altLang="zh-CN" sz="5400" b="1" dirty="0">
                <a:solidFill>
                  <a:srgbClr val="FF0000"/>
                </a:solidFill>
                <a:latin typeface="黑体" panose="02010600030101010101" pitchFamily="2" charset="-122"/>
                <a:ea typeface="黑体" panose="02010600030101010101" pitchFamily="2" charset="-122"/>
              </a:rPr>
              <a:t>16</a:t>
            </a:r>
            <a:r>
              <a:rPr lang="zh-CN" altLang="en-US" sz="5400" b="1" dirty="0">
                <a:solidFill>
                  <a:srgbClr val="FF0000"/>
                </a:solidFill>
                <a:latin typeface="黑体" panose="02010600030101010101" pitchFamily="2" charset="-122"/>
                <a:ea typeface="黑体" panose="02010600030101010101" pitchFamily="2" charset="-122"/>
              </a:rPr>
              <a:t>课  独立自主的和平外交政策</a:t>
            </a:r>
            <a:endParaRPr lang="zh-CN" altLang="en-US" sz="5400" b="1" dirty="0">
              <a:solidFill>
                <a:srgbClr val="FF0000"/>
              </a:solidFill>
              <a:latin typeface="黑体" panose="02010600030101010101" pitchFamily="2" charset="-122"/>
              <a:ea typeface="黑体" panose="02010600030101010101" pitchFamily="2" charset="-122"/>
            </a:endParaRPr>
          </a:p>
        </p:txBody>
      </p:sp>
      <p:pic>
        <p:nvPicPr>
          <p:cNvPr id="10242" name="文本占位符 10241" descr="周总理访印时在机场受到尼赫鲁总理的欢迎（1954年6月）"/>
          <p:cNvPicPr>
            <a:picLocks noChangeAspect="1"/>
          </p:cNvPicPr>
          <p:nvPr/>
        </p:nvPicPr>
        <p:blipFill>
          <a:blip r:embed="rId1"/>
          <a:srcRect t="5027" r="23590"/>
          <a:stretch>
            <a:fillRect/>
          </a:stretch>
        </p:blipFill>
        <p:spPr>
          <a:xfrm>
            <a:off x="115570" y="2907030"/>
            <a:ext cx="2925445" cy="2229485"/>
          </a:xfrm>
          <a:prstGeom prst="rect">
            <a:avLst/>
          </a:prstGeom>
          <a:noFill/>
          <a:ln w="9525">
            <a:noFill/>
          </a:ln>
        </p:spPr>
      </p:pic>
      <p:pic>
        <p:nvPicPr>
          <p:cNvPr id="19458" name="Picture 7" descr="出席联合国大会的外交部副部长乔冠华和中国常驻联合国代表黄华喜"/>
          <p:cNvPicPr>
            <a:picLocks noChangeAspect="1"/>
          </p:cNvPicPr>
          <p:nvPr/>
        </p:nvPicPr>
        <p:blipFill>
          <a:blip r:embed="rId2"/>
          <a:srcRect t="1332" r="4633"/>
          <a:stretch>
            <a:fillRect/>
          </a:stretch>
        </p:blipFill>
        <p:spPr>
          <a:xfrm>
            <a:off x="3041015" y="2907030"/>
            <a:ext cx="2954020" cy="2229485"/>
          </a:xfrm>
          <a:prstGeom prst="rect">
            <a:avLst/>
          </a:prstGeom>
          <a:noFill/>
          <a:ln w="9525">
            <a:noFill/>
          </a:ln>
        </p:spPr>
      </p:pic>
      <p:pic>
        <p:nvPicPr>
          <p:cNvPr id="2" name="图片 1"/>
          <p:cNvPicPr>
            <a:picLocks noChangeAspect="1"/>
          </p:cNvPicPr>
          <p:nvPr/>
        </p:nvPicPr>
        <p:blipFill>
          <a:blip r:embed="rId3"/>
          <a:stretch>
            <a:fillRect/>
          </a:stretch>
        </p:blipFill>
        <p:spPr>
          <a:xfrm>
            <a:off x="5995035" y="2907030"/>
            <a:ext cx="3334385" cy="2259330"/>
          </a:xfrm>
          <a:prstGeom prst="rect">
            <a:avLst/>
          </a:prstGeom>
        </p:spPr>
      </p:pic>
      <p:pic>
        <p:nvPicPr>
          <p:cNvPr id="3" name="图片 2"/>
          <p:cNvPicPr>
            <a:picLocks noChangeAspect="1"/>
          </p:cNvPicPr>
          <p:nvPr/>
        </p:nvPicPr>
        <p:blipFill>
          <a:blip r:embed="rId4"/>
          <a:srcRect l="17937" t="3750" r="6776"/>
          <a:stretch>
            <a:fillRect/>
          </a:stretch>
        </p:blipFill>
        <p:spPr>
          <a:xfrm>
            <a:off x="9511665" y="2922270"/>
            <a:ext cx="2729865" cy="2258695"/>
          </a:xfrm>
          <a:prstGeom prst="rect">
            <a:avLst/>
          </a:prstGeom>
        </p:spPr>
      </p:pic>
      <p:sp>
        <p:nvSpPr>
          <p:cNvPr id="4" name="文本框 3"/>
          <p:cNvSpPr txBox="1"/>
          <p:nvPr/>
        </p:nvSpPr>
        <p:spPr>
          <a:xfrm>
            <a:off x="1078865" y="5774690"/>
            <a:ext cx="10426700" cy="583565"/>
          </a:xfrm>
          <a:prstGeom prst="rect">
            <a:avLst/>
          </a:prstGeom>
          <a:noFill/>
        </p:spPr>
        <p:txBody>
          <a:bodyPr wrap="none" rtlCol="0">
            <a:spAutoFit/>
          </a:bodyPr>
          <a:p>
            <a:r>
              <a:rPr lang="en-US" altLang="zh-CN" sz="3200" b="1">
                <a:solidFill>
                  <a:srgbClr val="FF0000"/>
                </a:solidFill>
                <a:latin typeface="黑体" panose="02010600030101010101" pitchFamily="2" charset="-122"/>
                <a:ea typeface="黑体" panose="02010600030101010101" pitchFamily="2" charset="-122"/>
              </a:rPr>
              <a:t>50</a:t>
            </a:r>
            <a:r>
              <a:rPr lang="zh-CN" altLang="en-US" sz="3200" b="1">
                <a:solidFill>
                  <a:srgbClr val="FF0000"/>
                </a:solidFill>
                <a:latin typeface="黑体" panose="02010600030101010101" pitchFamily="2" charset="-122"/>
                <a:ea typeface="黑体" panose="02010600030101010101" pitchFamily="2" charset="-122"/>
              </a:rPr>
              <a:t>年代             </a:t>
            </a:r>
            <a:r>
              <a:rPr lang="en-US" altLang="zh-CN" sz="3200" b="1">
                <a:solidFill>
                  <a:srgbClr val="FF0000"/>
                </a:solidFill>
                <a:latin typeface="黑体" panose="02010600030101010101" pitchFamily="2" charset="-122"/>
                <a:ea typeface="黑体" panose="02010600030101010101" pitchFamily="2" charset="-122"/>
              </a:rPr>
              <a:t>70</a:t>
            </a:r>
            <a:r>
              <a:rPr lang="zh-CN" altLang="en-US" sz="3200" b="1">
                <a:solidFill>
                  <a:srgbClr val="FF0000"/>
                </a:solidFill>
                <a:latin typeface="黑体" panose="02010600030101010101" pitchFamily="2" charset="-122"/>
                <a:ea typeface="黑体" panose="02010600030101010101" pitchFamily="2" charset="-122"/>
              </a:rPr>
              <a:t>年代                   </a:t>
            </a:r>
            <a:r>
              <a:rPr lang="en-US" altLang="zh-CN" sz="3200" b="1">
                <a:solidFill>
                  <a:srgbClr val="FF0000"/>
                </a:solidFill>
                <a:latin typeface="黑体" panose="02010600030101010101" pitchFamily="2" charset="-122"/>
                <a:ea typeface="黑体" panose="02010600030101010101" pitchFamily="2" charset="-122"/>
              </a:rPr>
              <a:t>21</a:t>
            </a:r>
            <a:r>
              <a:rPr lang="zh-CN" altLang="en-US" sz="3200" b="1">
                <a:solidFill>
                  <a:srgbClr val="FF0000"/>
                </a:solidFill>
                <a:latin typeface="黑体" panose="02010600030101010101" pitchFamily="2" charset="-122"/>
                <a:ea typeface="黑体" panose="02010600030101010101" pitchFamily="2" charset="-122"/>
              </a:rPr>
              <a:t>世纪</a:t>
            </a:r>
            <a:endParaRPr lang="zh-CN" altLang="en-US" sz="3200" b="1">
              <a:solidFill>
                <a:srgbClr val="FF0000"/>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3746956" name="图片 1073746955" descr="川教社历史课程网吴涛、蒋国化制作，更多川教版资源请访问http://www.chuanjiaoban.com"/>
          <p:cNvPicPr>
            <a:picLocks noChangeAspect="1"/>
          </p:cNvPicPr>
          <p:nvPr/>
        </p:nvPicPr>
        <p:blipFill>
          <a:blip r:embed="rId1"/>
          <a:stretch>
            <a:fillRect/>
          </a:stretch>
        </p:blipFill>
        <p:spPr>
          <a:xfrm>
            <a:off x="6649085" y="34925"/>
            <a:ext cx="5274310" cy="6987540"/>
          </a:xfrm>
          <a:prstGeom prst="rect">
            <a:avLst/>
          </a:prstGeom>
          <a:noFill/>
          <a:ln w="9525">
            <a:noFill/>
          </a:ln>
        </p:spPr>
      </p:pic>
      <p:sp>
        <p:nvSpPr>
          <p:cNvPr id="100" name="文本框 99"/>
          <p:cNvSpPr txBox="1"/>
          <p:nvPr/>
        </p:nvSpPr>
        <p:spPr>
          <a:xfrm>
            <a:off x="-38735" y="3131820"/>
            <a:ext cx="6151245" cy="2861310"/>
          </a:xfrm>
          <a:prstGeom prst="rect">
            <a:avLst/>
          </a:prstGeom>
          <a:noFill/>
          <a:ln w="9525">
            <a:noFill/>
          </a:ln>
        </p:spPr>
        <p:txBody>
          <a:bodyPr wrap="square">
            <a:spAutoFit/>
          </a:bodyPr>
          <a:p>
            <a:pPr indent="0"/>
            <a:r>
              <a:rPr lang="en-US" altLang="zh-CN" sz="3600" b="1">
                <a:latin typeface="宋体" panose="02010600030101010101" pitchFamily="2" charset="-122"/>
                <a:ea typeface="宋体" panose="02010600030101010101" pitchFamily="2" charset="-122"/>
                <a:cs typeface="宋体" panose="02010600030101010101" pitchFamily="2" charset="-122"/>
              </a:rPr>
              <a:t>1</a:t>
            </a:r>
            <a:r>
              <a:rPr lang="zh-CN" altLang="en-US"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右图是</a:t>
            </a:r>
            <a:r>
              <a:rPr lang="en-US" altLang="zh-CN" sz="3600" b="1">
                <a:latin typeface="宋体" panose="02010600030101010101" pitchFamily="2" charset="-122"/>
                <a:ea typeface="宋体" panose="02010600030101010101" pitchFamily="2" charset="-122"/>
                <a:cs typeface="宋体" panose="02010600030101010101" pitchFamily="2" charset="-122"/>
              </a:rPr>
              <a:t>1972</a:t>
            </a:r>
            <a:r>
              <a:rPr lang="zh-CN" altLang="en-US" sz="3600" b="1">
                <a:latin typeface="宋体" panose="02010600030101010101" pitchFamily="2" charset="-122"/>
                <a:ea typeface="宋体" panose="02010600030101010101" pitchFamily="2" charset="-122"/>
                <a:cs typeface="宋体" panose="02010600030101010101" pitchFamily="2" charset="-122"/>
              </a:rPr>
              <a:t>年</a:t>
            </a:r>
            <a:r>
              <a:rPr lang="en-US" altLang="zh-CN" sz="3600" b="1">
                <a:latin typeface="宋体" panose="02010600030101010101" pitchFamily="2" charset="-122"/>
                <a:ea typeface="宋体" panose="02010600030101010101" pitchFamily="2" charset="-122"/>
                <a:cs typeface="宋体" panose="02010600030101010101" pitchFamily="2" charset="-122"/>
              </a:rPr>
              <a:t>2</a:t>
            </a:r>
            <a:r>
              <a:rPr lang="zh-CN" altLang="en-US" sz="3600" b="1">
                <a:latin typeface="宋体" panose="02010600030101010101" pitchFamily="2" charset="-122"/>
                <a:ea typeface="宋体" panose="02010600030101010101" pitchFamily="2" charset="-122"/>
                <a:cs typeface="宋体" panose="02010600030101010101" pitchFamily="2" charset="-122"/>
              </a:rPr>
              <a:t>月</a:t>
            </a:r>
            <a:r>
              <a:rPr lang="en-US" altLang="zh-CN" sz="3600" b="1">
                <a:latin typeface="宋体" panose="02010600030101010101" pitchFamily="2" charset="-122"/>
                <a:ea typeface="宋体" panose="02010600030101010101" pitchFamily="2" charset="-122"/>
                <a:cs typeface="宋体" panose="02010600030101010101" pitchFamily="2" charset="-122"/>
              </a:rPr>
              <a:t>6</a:t>
            </a:r>
            <a:r>
              <a:rPr lang="zh-CN" altLang="en-US" sz="3600" b="1">
                <a:latin typeface="宋体" panose="02010600030101010101" pitchFamily="2" charset="-122"/>
                <a:ea typeface="宋体" panose="02010600030101010101" pitchFamily="2" charset="-122"/>
                <a:cs typeface="宋体" panose="02010600030101010101" pitchFamily="2" charset="-122"/>
              </a:rPr>
              <a:t>日的</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时代周刊</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封面，标题是：“尼克松的中国之旅”</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indent="0"/>
            <a:r>
              <a:rPr lang="en-US" altLang="zh-CN" sz="3600" b="1">
                <a:latin typeface="宋体" panose="02010600030101010101" pitchFamily="2" charset="-122"/>
                <a:ea typeface="宋体" panose="02010600030101010101" pitchFamily="2" charset="-122"/>
                <a:cs typeface="宋体" panose="02010600030101010101" pitchFamily="2" charset="-122"/>
              </a:rPr>
              <a:t>2</a:t>
            </a:r>
            <a:r>
              <a:rPr lang="zh-CN" altLang="en-US" sz="3600" b="1">
                <a:latin typeface="宋体" panose="02010600030101010101" pitchFamily="2" charset="-122"/>
                <a:ea typeface="宋体" panose="02010600030101010101" pitchFamily="2" charset="-122"/>
                <a:cs typeface="宋体" panose="02010600030101010101" pitchFamily="2" charset="-122"/>
              </a:rPr>
              <a:t>、为何称这次</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旅行</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为</a:t>
            </a:r>
            <a:r>
              <a:rPr lang="en-US" altLang="zh-CN" sz="3600" b="1">
                <a:latin typeface="宋体" panose="02010600030101010101" pitchFamily="2" charset="-122"/>
                <a:ea typeface="宋体" panose="02010600030101010101" pitchFamily="2" charset="-122"/>
                <a:cs typeface="宋体" panose="02010600030101010101" pitchFamily="2" charset="-122"/>
                <a:sym typeface="+mn-ea"/>
              </a:rPr>
              <a:t>Odyssey</a:t>
            </a:r>
            <a:r>
              <a:rPr lang="zh-CN" altLang="en-US" sz="3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solidFill>
                  <a:srgbClr val="FF0000"/>
                </a:solidFill>
                <a:sym typeface="+mn-ea"/>
              </a:rPr>
              <a:t>冒</a:t>
            </a:r>
            <a:r>
              <a:rPr lang="zh-CN" altLang="en-US" sz="3600" b="1">
                <a:solidFill>
                  <a:srgbClr val="FF0000"/>
                </a:solidFill>
                <a:sym typeface="+mn-ea"/>
              </a:rPr>
              <a:t>险旅行）</a:t>
            </a:r>
            <a:r>
              <a:rPr lang="zh-CN" altLang="en-US" sz="3600" b="1">
                <a:latin typeface="宋体" panose="02010600030101010101" pitchFamily="2" charset="-122"/>
                <a:ea typeface="宋体" panose="02010600030101010101" pitchFamily="2" charset="-122"/>
                <a:cs typeface="宋体" panose="02010600030101010101" pitchFamily="2" charset="-122"/>
              </a:rPr>
              <a:t>？</a:t>
            </a:r>
            <a:endParaRPr lang="zh-CN" altLang="en-US" sz="3600" b="1"/>
          </a:p>
        </p:txBody>
      </p:sp>
      <p:sp>
        <p:nvSpPr>
          <p:cNvPr id="2" name="文本框 1"/>
          <p:cNvSpPr txBox="1"/>
          <p:nvPr/>
        </p:nvSpPr>
        <p:spPr>
          <a:xfrm>
            <a:off x="288290" y="889635"/>
            <a:ext cx="5824220" cy="706755"/>
          </a:xfrm>
          <a:prstGeom prst="rect">
            <a:avLst/>
          </a:prstGeom>
          <a:noFill/>
        </p:spPr>
        <p:txBody>
          <a:bodyPr wrap="none" rtlCol="0" anchor="t">
            <a:spAutoFit/>
          </a:bodyPr>
          <a:p>
            <a:r>
              <a:rPr lang="en-US" altLang="zh-CN" sz="4000" b="1">
                <a:latin typeface="宋体" panose="02010600030101010101" pitchFamily="2" charset="-122"/>
                <a:ea typeface="宋体" panose="02010600030101010101" pitchFamily="2" charset="-122"/>
                <a:cs typeface="宋体" panose="02010600030101010101" pitchFamily="2" charset="-122"/>
                <a:sym typeface="+mn-ea"/>
              </a:rPr>
              <a:t>Nixon’s China Odyssey</a:t>
            </a:r>
            <a:endParaRPr lang="zh-CN" altLang="en-US" sz="4000"/>
          </a:p>
        </p:txBody>
      </p:sp>
      <p:sp>
        <p:nvSpPr>
          <p:cNvPr id="3" name="文本框 2"/>
          <p:cNvSpPr txBox="1"/>
          <p:nvPr/>
        </p:nvSpPr>
        <p:spPr>
          <a:xfrm>
            <a:off x="558165" y="2035810"/>
            <a:ext cx="5858510" cy="460375"/>
          </a:xfrm>
          <a:prstGeom prst="rect">
            <a:avLst/>
          </a:prstGeom>
          <a:noFill/>
        </p:spPr>
        <p:txBody>
          <a:bodyPr wrap="square" rtlCol="0" anchor="t">
            <a:spAutoFit/>
          </a:bodyPr>
          <a:p>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Odyssey</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FF0000"/>
                </a:solidFill>
              </a:rPr>
              <a:t>奥德赛,奇幻历险，冒险旅行</a:t>
            </a:r>
            <a:endParaRPr lang="zh-CN" altLang="en-US"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尼克松访华1">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1819910" y="-6985"/>
            <a:ext cx="8353425" cy="647446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22529" descr="1"/>
          <p:cNvPicPr>
            <a:picLocks noChangeAspect="1"/>
          </p:cNvPicPr>
          <p:nvPr/>
        </p:nvPicPr>
        <p:blipFill>
          <a:blip r:embed="rId1"/>
          <a:stretch>
            <a:fillRect/>
          </a:stretch>
        </p:blipFill>
        <p:spPr>
          <a:xfrm>
            <a:off x="4842510" y="1110615"/>
            <a:ext cx="7247890" cy="5114290"/>
          </a:xfrm>
          <a:prstGeom prst="rect">
            <a:avLst/>
          </a:prstGeom>
          <a:noFill/>
          <a:ln w="9525">
            <a:noFill/>
          </a:ln>
        </p:spPr>
      </p:pic>
      <p:sp>
        <p:nvSpPr>
          <p:cNvPr id="22531" name="矩形 22530"/>
          <p:cNvSpPr/>
          <p:nvPr/>
        </p:nvSpPr>
        <p:spPr>
          <a:xfrm>
            <a:off x="8534400" y="152400"/>
            <a:ext cx="1866900" cy="609600"/>
          </a:xfrm>
          <a:prstGeom prst="rect">
            <a:avLst/>
          </a:prstGeom>
        </p:spPr>
        <p:txBody>
          <a:bodyPr wrap="none" fromWordArt="1">
            <a:prstTxWarp prst="textDeflate">
              <a:avLst>
                <a:gd name="adj" fmla="val 26227"/>
              </a:avLst>
            </a:prstTxWarp>
            <a:normAutofit lnSpcReduction="10000"/>
          </a:bodyPr>
          <a:p>
            <a:pPr algn="ctr"/>
            <a:r>
              <a:rPr lang="zh-CN" altLang="en-US" sz="3600" b="1">
                <a:ln w="9525" cap="flat" cmpd="sng">
                  <a:solidFill>
                    <a:srgbClr val="FFFF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rPr>
              <a:t>设身处地</a:t>
            </a:r>
            <a:endParaRPr lang="zh-CN" altLang="en-US" sz="3600" b="1">
              <a:ln w="9525" cap="flat" cmpd="sng">
                <a:solidFill>
                  <a:srgbClr val="FFFF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endParaRPr>
          </a:p>
        </p:txBody>
      </p:sp>
      <p:sp>
        <p:nvSpPr>
          <p:cNvPr id="22532" name="文本框 22531"/>
          <p:cNvSpPr txBox="1"/>
          <p:nvPr/>
        </p:nvSpPr>
        <p:spPr>
          <a:xfrm>
            <a:off x="574675" y="944245"/>
            <a:ext cx="3962400" cy="2061210"/>
          </a:xfrm>
          <a:prstGeom prst="rect">
            <a:avLst/>
          </a:prstGeom>
          <a:noFill/>
          <a:ln w="9525">
            <a:noFill/>
          </a:ln>
        </p:spPr>
        <p:txBody>
          <a:bodyPr>
            <a:spAutoFit/>
          </a:bodyPr>
          <a:p>
            <a:pPr algn="l"/>
            <a:r>
              <a:rPr lang="en-US" altLang="zh-CN" sz="2800">
                <a:solidFill>
                  <a:srgbClr val="660066"/>
                </a:solidFill>
                <a:latin typeface="楷体_GB2312" panose="02010609030101010101" pitchFamily="1" charset="-122"/>
                <a:ea typeface="楷体_GB2312" panose="02010609030101010101" pitchFamily="1" charset="-122"/>
              </a:rPr>
              <a:t>    </a:t>
            </a:r>
            <a:r>
              <a:rPr lang="zh-CN" altLang="en-US" sz="3200" i="1">
                <a:solidFill>
                  <a:srgbClr val="000066"/>
                </a:solidFill>
                <a:latin typeface="黑体" panose="02010600030101010101" pitchFamily="2" charset="-122"/>
                <a:ea typeface="黑体" panose="02010600030101010101" pitchFamily="2" charset="-122"/>
              </a:rPr>
              <a:t>如果你是一名</a:t>
            </a:r>
            <a:endParaRPr lang="zh-CN" altLang="en-US" sz="3200" i="1">
              <a:solidFill>
                <a:srgbClr val="000066"/>
              </a:solidFill>
              <a:latin typeface="黑体" panose="02010600030101010101" pitchFamily="2" charset="-122"/>
              <a:ea typeface="黑体" panose="02010600030101010101" pitchFamily="2" charset="-122"/>
            </a:endParaRPr>
          </a:p>
          <a:p>
            <a:pPr algn="l"/>
            <a:r>
              <a:rPr lang="zh-CN" altLang="en-US" sz="3200" i="1">
                <a:solidFill>
                  <a:srgbClr val="000066"/>
                </a:solidFill>
                <a:latin typeface="黑体" panose="02010600030101010101" pitchFamily="2" charset="-122"/>
                <a:ea typeface="黑体" panose="02010600030101010101" pitchFamily="2" charset="-122"/>
              </a:rPr>
              <a:t>记者，对这张新闻照</a:t>
            </a:r>
            <a:endParaRPr lang="zh-CN" altLang="en-US" sz="3200" i="1">
              <a:solidFill>
                <a:srgbClr val="000066"/>
              </a:solidFill>
              <a:latin typeface="黑体" panose="02010600030101010101" pitchFamily="2" charset="-122"/>
              <a:ea typeface="黑体" panose="02010600030101010101" pitchFamily="2" charset="-122"/>
            </a:endParaRPr>
          </a:p>
          <a:p>
            <a:pPr algn="l"/>
            <a:r>
              <a:rPr lang="zh-CN" altLang="en-US" sz="3200" i="1">
                <a:solidFill>
                  <a:srgbClr val="000066"/>
                </a:solidFill>
                <a:latin typeface="黑体" panose="02010600030101010101" pitchFamily="2" charset="-122"/>
                <a:ea typeface="黑体" panose="02010600030101010101" pitchFamily="2" charset="-122"/>
              </a:rPr>
              <a:t>片，你将从哪些方面</a:t>
            </a:r>
            <a:endParaRPr lang="zh-CN" altLang="en-US" sz="3200" i="1">
              <a:solidFill>
                <a:srgbClr val="000066"/>
              </a:solidFill>
              <a:latin typeface="黑体" panose="02010600030101010101" pitchFamily="2" charset="-122"/>
              <a:ea typeface="黑体" panose="02010600030101010101" pitchFamily="2" charset="-122"/>
            </a:endParaRPr>
          </a:p>
          <a:p>
            <a:pPr algn="l"/>
            <a:r>
              <a:rPr lang="zh-CN" altLang="en-US" sz="3200" i="1">
                <a:solidFill>
                  <a:srgbClr val="000066"/>
                </a:solidFill>
                <a:latin typeface="黑体" panose="02010600030101010101" pitchFamily="2" charset="-122"/>
                <a:ea typeface="黑体" panose="02010600030101010101" pitchFamily="2" charset="-122"/>
              </a:rPr>
              <a:t>给予报道？</a:t>
            </a:r>
            <a:endParaRPr lang="zh-CN" altLang="en-US" sz="3200" i="1">
              <a:solidFill>
                <a:srgbClr val="000066"/>
              </a:solidFill>
              <a:latin typeface="黑体" panose="02010600030101010101" pitchFamily="2" charset="-122"/>
              <a:ea typeface="黑体" panose="02010600030101010101" pitchFamily="2" charset="-122"/>
            </a:endParaRPr>
          </a:p>
        </p:txBody>
      </p:sp>
      <p:sp>
        <p:nvSpPr>
          <p:cNvPr id="22533" name="文本框 22532"/>
          <p:cNvSpPr txBox="1"/>
          <p:nvPr/>
        </p:nvSpPr>
        <p:spPr>
          <a:xfrm>
            <a:off x="1524000" y="0"/>
            <a:ext cx="5334000" cy="521970"/>
          </a:xfrm>
          <a:prstGeom prst="rect">
            <a:avLst/>
          </a:prstGeom>
          <a:noFill/>
          <a:ln w="9525">
            <a:noFill/>
          </a:ln>
        </p:spPr>
        <p:txBody>
          <a:bodyPr>
            <a:spAutoFit/>
          </a:bodyPr>
          <a:p>
            <a:pPr algn="l"/>
            <a:r>
              <a:rPr lang="zh-CN" altLang="en-US" sz="2800">
                <a:solidFill>
                  <a:schemeClr val="bg1"/>
                </a:solidFill>
                <a:latin typeface="黑体" panose="02010600030101010101" pitchFamily="2" charset="-122"/>
                <a:ea typeface="黑体" panose="02010600030101010101" pitchFamily="2" charset="-122"/>
              </a:rPr>
              <a:t>长风破浪</a:t>
            </a:r>
            <a:r>
              <a:rPr lang="en-US" altLang="zh-CN" sz="2800">
                <a:solidFill>
                  <a:schemeClr val="bg1"/>
                </a:solidFill>
                <a:latin typeface="Arial" panose="020B0604020202020204" pitchFamily="34" charset="0"/>
                <a:ea typeface="黑体" panose="02010600030101010101" pitchFamily="2" charset="-122"/>
              </a:rPr>
              <a:t>——</a:t>
            </a:r>
            <a:r>
              <a:rPr lang="en-US" altLang="zh-CN" sz="2800">
                <a:solidFill>
                  <a:schemeClr val="bg1"/>
                </a:solidFill>
                <a:latin typeface="黑体" panose="02010600030101010101" pitchFamily="2" charset="-122"/>
                <a:ea typeface="黑体" panose="02010600030101010101" pitchFamily="2" charset="-122"/>
              </a:rPr>
              <a:t>70</a:t>
            </a:r>
            <a:r>
              <a:rPr lang="zh-CN" altLang="en-US" sz="2800">
                <a:solidFill>
                  <a:schemeClr val="bg1"/>
                </a:solidFill>
                <a:latin typeface="黑体" panose="02010600030101010101" pitchFamily="2" charset="-122"/>
                <a:ea typeface="黑体" panose="02010600030101010101" pitchFamily="2" charset="-122"/>
              </a:rPr>
              <a:t>年代的外交</a:t>
            </a:r>
            <a:endParaRPr lang="zh-CN" altLang="en-US" sz="2800">
              <a:solidFill>
                <a:schemeClr val="bg1"/>
              </a:solidFill>
              <a:latin typeface="黑体" panose="02010600030101010101" pitchFamily="2" charset="-122"/>
              <a:ea typeface="黑体" panose="02010600030101010101" pitchFamily="2" charset="-122"/>
            </a:endParaRPr>
          </a:p>
        </p:txBody>
      </p:sp>
      <p:sp>
        <p:nvSpPr>
          <p:cNvPr id="22535" name="文本框 22534"/>
          <p:cNvSpPr txBox="1"/>
          <p:nvPr/>
        </p:nvSpPr>
        <p:spPr>
          <a:xfrm>
            <a:off x="574675" y="3335655"/>
            <a:ext cx="3276600" cy="3046095"/>
          </a:xfrm>
          <a:prstGeom prst="rect">
            <a:avLst/>
          </a:prstGeom>
          <a:noFill/>
          <a:ln w="9525">
            <a:noFill/>
          </a:ln>
        </p:spPr>
        <p:txBody>
          <a:bodyPr>
            <a:spAutoFit/>
          </a:bodyPr>
          <a:p>
            <a:r>
              <a:rPr lang="zh-CN" altLang="en-US" sz="3200" i="1">
                <a:solidFill>
                  <a:srgbClr val="660066"/>
                </a:solidFill>
                <a:latin typeface="宋体" panose="02010600030101010101" pitchFamily="2" charset="-122"/>
                <a:ea typeface="宋体" panose="02010600030101010101" pitchFamily="2" charset="-122"/>
              </a:rPr>
              <a:t>时间：</a:t>
            </a:r>
            <a:endParaRPr lang="zh-CN" altLang="en-US" sz="3200" i="1">
              <a:solidFill>
                <a:srgbClr val="660066"/>
              </a:solidFill>
              <a:latin typeface="宋体" panose="02010600030101010101" pitchFamily="2" charset="-122"/>
              <a:ea typeface="宋体" panose="02010600030101010101" pitchFamily="2" charset="-122"/>
            </a:endParaRPr>
          </a:p>
          <a:p>
            <a:r>
              <a:rPr lang="zh-CN" altLang="en-US" sz="3200" i="1">
                <a:solidFill>
                  <a:srgbClr val="660066"/>
                </a:solidFill>
                <a:latin typeface="宋体" panose="02010600030101010101" pitchFamily="2" charset="-122"/>
                <a:ea typeface="宋体" panose="02010600030101010101" pitchFamily="2" charset="-122"/>
              </a:rPr>
              <a:t>人物：</a:t>
            </a:r>
            <a:endParaRPr lang="zh-CN" altLang="en-US" sz="3200" i="1">
              <a:solidFill>
                <a:srgbClr val="660066"/>
              </a:solidFill>
              <a:latin typeface="宋体" panose="02010600030101010101" pitchFamily="2" charset="-122"/>
              <a:ea typeface="宋体" panose="02010600030101010101" pitchFamily="2" charset="-122"/>
            </a:endParaRPr>
          </a:p>
          <a:p>
            <a:r>
              <a:rPr lang="zh-CN" altLang="en-US" sz="3200" i="1">
                <a:solidFill>
                  <a:srgbClr val="660066"/>
                </a:solidFill>
                <a:latin typeface="宋体" panose="02010600030101010101" pitchFamily="2" charset="-122"/>
                <a:ea typeface="宋体" panose="02010600030101010101" pitchFamily="2" charset="-122"/>
              </a:rPr>
              <a:t>地点：</a:t>
            </a:r>
            <a:endParaRPr lang="zh-CN" altLang="en-US" sz="3200" i="1">
              <a:solidFill>
                <a:srgbClr val="660066"/>
              </a:solidFill>
              <a:latin typeface="宋体" panose="02010600030101010101" pitchFamily="2" charset="-122"/>
              <a:ea typeface="宋体" panose="02010600030101010101" pitchFamily="2" charset="-122"/>
            </a:endParaRPr>
          </a:p>
          <a:p>
            <a:r>
              <a:rPr lang="zh-CN" altLang="en-US" sz="3200" i="1">
                <a:solidFill>
                  <a:srgbClr val="660066"/>
                </a:solidFill>
                <a:latin typeface="宋体" panose="02010600030101010101" pitchFamily="2" charset="-122"/>
                <a:ea typeface="宋体" panose="02010600030101010101" pitchFamily="2" charset="-122"/>
              </a:rPr>
              <a:t>事件：</a:t>
            </a:r>
            <a:endParaRPr lang="zh-CN" altLang="en-US" sz="3200" i="1">
              <a:solidFill>
                <a:srgbClr val="660066"/>
              </a:solidFill>
              <a:latin typeface="宋体" panose="02010600030101010101" pitchFamily="2" charset="-122"/>
              <a:ea typeface="宋体" panose="02010600030101010101" pitchFamily="2" charset="-122"/>
            </a:endParaRPr>
          </a:p>
          <a:p>
            <a:r>
              <a:rPr lang="zh-CN" altLang="en-US" sz="3200" i="1">
                <a:solidFill>
                  <a:srgbClr val="660066"/>
                </a:solidFill>
                <a:latin typeface="宋体" panose="02010600030101010101" pitchFamily="2" charset="-122"/>
                <a:ea typeface="宋体" panose="02010600030101010101" pitchFamily="2" charset="-122"/>
              </a:rPr>
              <a:t>结果：</a:t>
            </a:r>
            <a:endParaRPr lang="zh-CN" altLang="en-US" sz="3200" i="1">
              <a:solidFill>
                <a:srgbClr val="660066"/>
              </a:solidFill>
              <a:latin typeface="宋体" panose="02010600030101010101" pitchFamily="2" charset="-122"/>
              <a:ea typeface="宋体" panose="02010600030101010101" pitchFamily="2" charset="-122"/>
            </a:endParaRPr>
          </a:p>
          <a:p>
            <a:r>
              <a:rPr lang="zh-CN" altLang="en-US" sz="3200" i="1">
                <a:solidFill>
                  <a:srgbClr val="660066"/>
                </a:solidFill>
                <a:latin typeface="宋体" panose="02010600030101010101" pitchFamily="2" charset="-122"/>
                <a:ea typeface="宋体" panose="02010600030101010101" pitchFamily="2" charset="-122"/>
              </a:rPr>
              <a:t>意义：</a:t>
            </a:r>
            <a:endParaRPr lang="zh-CN" altLang="en-US" sz="3200" i="1">
              <a:solidFill>
                <a:srgbClr val="660066"/>
              </a:solidFill>
              <a:latin typeface="宋体" panose="02010600030101010101" pitchFamily="2" charset="-122"/>
              <a:ea typeface="宋体" panose="02010600030101010101" pitchFamily="2" charset="-122"/>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gtEl>
                                        <p:attrNameLst>
                                          <p:attrName>style.visibility</p:attrName>
                                        </p:attrNameLst>
                                      </p:cBhvr>
                                      <p:to>
                                        <p:strVal val="visible"/>
                                      </p:to>
                                    </p:set>
                                    <p:anim calcmode="lin" valueType="num">
                                      <p:cBhvr additive="base">
                                        <p:cTn id="7" dur="500" fill="hold"/>
                                        <p:tgtEl>
                                          <p:spTgt spid="22535"/>
                                        </p:tgtEl>
                                        <p:attrNameLst>
                                          <p:attrName>ppt_x</p:attrName>
                                        </p:attrNameLst>
                                      </p:cBhvr>
                                      <p:tavLst>
                                        <p:tav tm="0">
                                          <p:val>
                                            <p:strVal val="#ppt_x"/>
                                          </p:val>
                                        </p:tav>
                                        <p:tav tm="100000">
                                          <p:val>
                                            <p:strVal val="#ppt_x"/>
                                          </p:val>
                                        </p:tav>
                                      </p:tavLst>
                                    </p:anim>
                                    <p:anim calcmode="lin" valueType="num">
                                      <p:cBhvr additive="base">
                                        <p:cTn id="8"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占位符 21505"/>
          <p:cNvSpPr>
            <a:spLocks noGrp="1"/>
          </p:cNvSpPr>
          <p:nvPr>
            <p:ph type="body" idx="1"/>
          </p:nvPr>
        </p:nvSpPr>
        <p:spPr>
          <a:xfrm>
            <a:off x="941705" y="1143000"/>
            <a:ext cx="10048875" cy="4527550"/>
          </a:xfrm>
        </p:spPr>
        <p:txBody>
          <a:bodyPr/>
          <a:p>
            <a:pPr>
              <a:lnSpc>
                <a:spcPct val="90000"/>
              </a:lnSpc>
            </a:pPr>
            <a:r>
              <a:rPr lang="zh-CN" altLang="en-US" sz="3600" b="1" dirty="0"/>
              <a:t>"我1972年访问中国期间，周恩来无以伦比的品格是我得到的最深刻印象之一，并对他产生了极大的敬意。‘恩来’译成英文是‘恩惠降临’之意，这个名字很能概括他的风度和气质。他待人很谦虚，但沉着坚定。"</a:t>
            </a:r>
            <a:endParaRPr lang="zh-CN" altLang="en-US" sz="3600" b="1" dirty="0"/>
          </a:p>
          <a:p>
            <a:pPr>
              <a:lnSpc>
                <a:spcPct val="90000"/>
              </a:lnSpc>
              <a:buNone/>
            </a:pPr>
            <a:r>
              <a:rPr lang="zh-CN" altLang="en-US" sz="3600" b="1" dirty="0"/>
              <a:t>                             -------尼克松《领袖们》</a:t>
            </a:r>
            <a:endParaRPr lang="zh-CN" altLang="en-US" sz="3600" b="1" dirty="0"/>
          </a:p>
        </p:txBody>
      </p:sp>
      <p:sp>
        <p:nvSpPr>
          <p:cNvPr id="21507" name="右箭头 21506"/>
          <p:cNvSpPr/>
          <p:nvPr/>
        </p:nvSpPr>
        <p:spPr>
          <a:xfrm>
            <a:off x="8991600" y="5486400"/>
            <a:ext cx="976313" cy="485775"/>
          </a:xfrm>
          <a:prstGeom prst="rightArrow">
            <a:avLst>
              <a:gd name="adj1" fmla="val 50000"/>
              <a:gd name="adj2" fmla="val 50245"/>
            </a:avLst>
          </a:prstGeom>
          <a:noFill/>
          <a:ln w="9525">
            <a:noFill/>
          </a:ln>
        </p:spPr>
        <p:txBody>
          <a:bodyPr/>
          <a:p>
            <a:endParaRPr lang="zh-CN" altLang="en-US"/>
          </a:p>
        </p:txBody>
      </p:sp>
      <p:sp>
        <p:nvSpPr>
          <p:cNvPr id="21508" name="右箭头 21507"/>
          <p:cNvSpPr/>
          <p:nvPr/>
        </p:nvSpPr>
        <p:spPr>
          <a:xfrm>
            <a:off x="8534400" y="5715000"/>
            <a:ext cx="976313" cy="485775"/>
          </a:xfrm>
          <a:prstGeom prst="rightArrow">
            <a:avLst>
              <a:gd name="adj1" fmla="val 50000"/>
              <a:gd name="adj2" fmla="val 50245"/>
            </a:avLst>
          </a:prstGeom>
          <a:noFill/>
          <a:ln w="9525">
            <a:noFill/>
          </a:ln>
        </p:spPr>
        <p:txBody>
          <a:bodyPr/>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23553"/>
          <p:cNvSpPr txBox="1"/>
          <p:nvPr/>
        </p:nvSpPr>
        <p:spPr>
          <a:xfrm>
            <a:off x="1524000" y="76200"/>
            <a:ext cx="5334000" cy="521970"/>
          </a:xfrm>
          <a:prstGeom prst="rect">
            <a:avLst/>
          </a:prstGeom>
          <a:noFill/>
          <a:ln w="9525">
            <a:noFill/>
          </a:ln>
        </p:spPr>
        <p:txBody>
          <a:bodyPr>
            <a:spAutoFit/>
          </a:bodyPr>
          <a:p>
            <a:pPr algn="l"/>
            <a:r>
              <a:rPr lang="zh-CN" altLang="en-US" sz="2800">
                <a:solidFill>
                  <a:schemeClr val="bg1"/>
                </a:solidFill>
                <a:latin typeface="黑体" panose="02010600030101010101" pitchFamily="2" charset="-122"/>
                <a:ea typeface="黑体" panose="02010600030101010101" pitchFamily="2" charset="-122"/>
              </a:rPr>
              <a:t>长风破浪</a:t>
            </a:r>
            <a:r>
              <a:rPr lang="en-US" altLang="zh-CN" sz="2800">
                <a:solidFill>
                  <a:schemeClr val="bg1"/>
                </a:solidFill>
                <a:latin typeface="Arial" panose="020B0604020202020204" pitchFamily="34" charset="0"/>
                <a:ea typeface="黑体" panose="02010600030101010101" pitchFamily="2" charset="-122"/>
              </a:rPr>
              <a:t>——</a:t>
            </a:r>
            <a:r>
              <a:rPr lang="en-US" altLang="zh-CN" sz="2800">
                <a:solidFill>
                  <a:schemeClr val="bg1"/>
                </a:solidFill>
                <a:latin typeface="黑体" panose="02010600030101010101" pitchFamily="2" charset="-122"/>
                <a:ea typeface="黑体" panose="02010600030101010101" pitchFamily="2" charset="-122"/>
              </a:rPr>
              <a:t>70</a:t>
            </a:r>
            <a:r>
              <a:rPr lang="zh-CN" altLang="en-US" sz="2800">
                <a:solidFill>
                  <a:schemeClr val="bg1"/>
                </a:solidFill>
                <a:latin typeface="黑体" panose="02010600030101010101" pitchFamily="2" charset="-122"/>
                <a:ea typeface="黑体" panose="02010600030101010101" pitchFamily="2" charset="-122"/>
              </a:rPr>
              <a:t>年代的外交</a:t>
            </a:r>
            <a:endParaRPr lang="zh-CN" altLang="en-US" sz="2800">
              <a:solidFill>
                <a:schemeClr val="bg1"/>
              </a:solidFill>
              <a:latin typeface="黑体" panose="02010600030101010101" pitchFamily="2" charset="-122"/>
              <a:ea typeface="黑体" panose="02010600030101010101" pitchFamily="2" charset="-122"/>
            </a:endParaRPr>
          </a:p>
        </p:txBody>
      </p:sp>
      <p:sp>
        <p:nvSpPr>
          <p:cNvPr id="23555" name="文本框 23554"/>
          <p:cNvSpPr txBox="1"/>
          <p:nvPr/>
        </p:nvSpPr>
        <p:spPr>
          <a:xfrm>
            <a:off x="8077200" y="4953000"/>
            <a:ext cx="3511550" cy="1076325"/>
          </a:xfrm>
          <a:prstGeom prst="rect">
            <a:avLst/>
          </a:prstGeom>
          <a:noFill/>
          <a:ln w="9525">
            <a:noFill/>
          </a:ln>
        </p:spPr>
        <p:txBody>
          <a:bodyPr wrap="square">
            <a:spAutoFit/>
          </a:bodyPr>
          <a:p>
            <a:pPr algn="l"/>
            <a:r>
              <a:rPr lang="en-US" altLang="zh-CN" sz="3200">
                <a:solidFill>
                  <a:srgbClr val="660066"/>
                </a:solidFill>
                <a:latin typeface="宋体" panose="02010600030101010101" pitchFamily="2" charset="-122"/>
                <a:ea typeface="宋体" panose="02010600030101010101" pitchFamily="2" charset="-122"/>
              </a:rPr>
              <a:t>1979</a:t>
            </a:r>
            <a:r>
              <a:rPr lang="zh-CN" altLang="en-US" sz="3200">
                <a:solidFill>
                  <a:srgbClr val="660066"/>
                </a:solidFill>
                <a:latin typeface="宋体" panose="02010600030101010101" pitchFamily="2" charset="-122"/>
                <a:ea typeface="宋体" panose="02010600030101010101" pitchFamily="2" charset="-122"/>
              </a:rPr>
              <a:t>年</a:t>
            </a:r>
            <a:r>
              <a:rPr lang="en-US" altLang="zh-CN" sz="3200">
                <a:solidFill>
                  <a:srgbClr val="660066"/>
                </a:solidFill>
                <a:latin typeface="宋体" panose="02010600030101010101" pitchFamily="2" charset="-122"/>
                <a:ea typeface="宋体" panose="02010600030101010101" pitchFamily="2" charset="-122"/>
              </a:rPr>
              <a:t>1.1</a:t>
            </a:r>
            <a:endParaRPr lang="en-US" altLang="zh-CN" sz="3200">
              <a:solidFill>
                <a:srgbClr val="660066"/>
              </a:solidFill>
              <a:latin typeface="宋体" panose="02010600030101010101" pitchFamily="2" charset="-122"/>
              <a:ea typeface="宋体" panose="02010600030101010101" pitchFamily="2" charset="-122"/>
            </a:endParaRPr>
          </a:p>
          <a:p>
            <a:pPr algn="l"/>
            <a:r>
              <a:rPr lang="zh-CN" altLang="en-US" sz="3200">
                <a:solidFill>
                  <a:srgbClr val="660066"/>
                </a:solidFill>
                <a:latin typeface="宋体" panose="02010600030101010101" pitchFamily="2" charset="-122"/>
                <a:ea typeface="宋体" panose="02010600030101010101" pitchFamily="2" charset="-122"/>
              </a:rPr>
              <a:t>中美建交</a:t>
            </a:r>
            <a:endParaRPr lang="zh-CN" altLang="en-US" sz="3200">
              <a:solidFill>
                <a:srgbClr val="660066"/>
              </a:solidFill>
              <a:latin typeface="宋体" panose="02010600030101010101" pitchFamily="2" charset="-122"/>
              <a:ea typeface="宋体" panose="02010600030101010101" pitchFamily="2" charset="-122"/>
            </a:endParaRPr>
          </a:p>
        </p:txBody>
      </p:sp>
      <p:pic>
        <p:nvPicPr>
          <p:cNvPr id="23556" name="图片 23555" descr="xinsrc_34200513144806413947109"/>
          <p:cNvPicPr>
            <a:picLocks noChangeAspect="1"/>
          </p:cNvPicPr>
          <p:nvPr/>
        </p:nvPicPr>
        <p:blipFill>
          <a:blip r:embed="rId1"/>
          <a:stretch>
            <a:fillRect/>
          </a:stretch>
        </p:blipFill>
        <p:spPr>
          <a:xfrm>
            <a:off x="986155" y="76200"/>
            <a:ext cx="4119245" cy="5636895"/>
          </a:xfrm>
          <a:prstGeom prst="rect">
            <a:avLst/>
          </a:prstGeom>
          <a:noFill/>
          <a:ln w="9525">
            <a:noFill/>
          </a:ln>
        </p:spPr>
      </p:pic>
      <p:pic>
        <p:nvPicPr>
          <p:cNvPr id="23557" name="图片 23556" descr="1235377_200812021424181DI9F"/>
          <p:cNvPicPr>
            <a:picLocks noChangeAspect="1"/>
          </p:cNvPicPr>
          <p:nvPr/>
        </p:nvPicPr>
        <p:blipFill>
          <a:blip r:embed="rId2"/>
          <a:srcRect r="2127" b="15646"/>
          <a:stretch>
            <a:fillRect/>
          </a:stretch>
        </p:blipFill>
        <p:spPr>
          <a:xfrm>
            <a:off x="5984240" y="468630"/>
            <a:ext cx="4639310" cy="3126740"/>
          </a:xfrm>
          <a:prstGeom prst="rect">
            <a:avLst/>
          </a:prstGeom>
          <a:noFill/>
          <a:ln w="9525">
            <a:noFill/>
          </a:ln>
        </p:spPr>
      </p:pic>
      <p:sp>
        <p:nvSpPr>
          <p:cNvPr id="23558" name="文本框 23557"/>
          <p:cNvSpPr txBox="1"/>
          <p:nvPr/>
        </p:nvSpPr>
        <p:spPr>
          <a:xfrm>
            <a:off x="706755" y="5898515"/>
            <a:ext cx="4678045" cy="583565"/>
          </a:xfrm>
          <a:prstGeom prst="rect">
            <a:avLst/>
          </a:prstGeom>
          <a:noFill/>
          <a:ln w="9525">
            <a:noFill/>
          </a:ln>
        </p:spPr>
        <p:txBody>
          <a:bodyPr wrap="none" anchor="t">
            <a:spAutoFit/>
          </a:bodyPr>
          <a:p>
            <a:r>
              <a:rPr lang="en-US" altLang="zh-CN" sz="3200" b="1">
                <a:latin typeface="宋体" panose="02010600030101010101" pitchFamily="2" charset="-122"/>
                <a:ea typeface="宋体" panose="02010600030101010101" pitchFamily="2" charset="-122"/>
              </a:rPr>
              <a:t>1972</a:t>
            </a:r>
            <a:r>
              <a:rPr lang="zh-CN" altLang="en-US" sz="3200" b="1">
                <a:latin typeface="宋体" panose="02010600030101010101" pitchFamily="2" charset="-122"/>
                <a:ea typeface="宋体" panose="02010600030101010101" pitchFamily="2" charset="-122"/>
              </a:rPr>
              <a:t>年上海</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联合公报</a:t>
            </a:r>
            <a:r>
              <a:rPr lang="en-US" altLang="zh-CN" sz="3200" b="1">
                <a:latin typeface="宋体" panose="02010600030101010101" pitchFamily="2" charset="-122"/>
                <a:ea typeface="宋体" panose="02010600030101010101" pitchFamily="2" charset="-122"/>
              </a:rPr>
              <a:t>》</a:t>
            </a:r>
            <a:endParaRPr lang="en-US" altLang="zh-CN" sz="3200" b="1">
              <a:latin typeface="宋体" panose="02010600030101010101" pitchFamily="2" charset="-122"/>
              <a:ea typeface="宋体" panose="02010600030101010101" pitchFamily="2" charset="-122"/>
            </a:endParaRPr>
          </a:p>
        </p:txBody>
      </p:sp>
      <p:sp>
        <p:nvSpPr>
          <p:cNvPr id="23559" name="文本框 23558"/>
          <p:cNvSpPr txBox="1"/>
          <p:nvPr/>
        </p:nvSpPr>
        <p:spPr>
          <a:xfrm>
            <a:off x="6187440" y="3778250"/>
            <a:ext cx="4653280" cy="891540"/>
          </a:xfrm>
          <a:prstGeom prst="rect">
            <a:avLst/>
          </a:prstGeom>
          <a:noFill/>
          <a:ln w="9525">
            <a:noFill/>
          </a:ln>
        </p:spPr>
        <p:txBody>
          <a:bodyPr wrap="none" anchor="t">
            <a:spAutoFit/>
          </a:bodyPr>
          <a:p>
            <a:pPr algn="l"/>
            <a:r>
              <a:rPr lang="en-US" altLang="zh-CN" sz="3200">
                <a:latin typeface="宋体" panose="02010600030101010101" pitchFamily="2" charset="-122"/>
                <a:ea typeface="宋体" panose="02010600030101010101" pitchFamily="2" charset="-122"/>
              </a:rPr>
              <a:t>1978</a:t>
            </a:r>
            <a:r>
              <a:rPr lang="zh-CN" altLang="en-US" sz="3200">
                <a:latin typeface="宋体" panose="02010600030101010101" pitchFamily="2" charset="-122"/>
                <a:ea typeface="宋体" panose="02010600030101010101" pitchFamily="2" charset="-122"/>
              </a:rPr>
              <a:t>年中美“建交公报”</a:t>
            </a:r>
            <a:endParaRPr lang="zh-CN" altLang="en-US" sz="3200">
              <a:latin typeface="宋体" panose="02010600030101010101" pitchFamily="2" charset="-122"/>
              <a:ea typeface="宋体" panose="02010600030101010101" pitchFamily="2" charset="-122"/>
            </a:endParaRPr>
          </a:p>
          <a:p>
            <a:pPr algn="l"/>
            <a:endParaRPr lang="zh-CN" altLang="en-US" sz="2000">
              <a:latin typeface="宋体" panose="02010600030101010101" pitchFamily="2" charset="-122"/>
              <a:ea typeface="宋体" panose="02010600030101010101" pitchFamily="2" charset="-122"/>
            </a:endParaRPr>
          </a:p>
        </p:txBody>
      </p:sp>
      <p:pic>
        <p:nvPicPr>
          <p:cNvPr id="23560" name="图片 23559" descr="a1_85_53_01300000026211120624530726117_s"/>
          <p:cNvPicPr>
            <a:picLocks noChangeAspect="1"/>
          </p:cNvPicPr>
          <p:nvPr/>
        </p:nvPicPr>
        <p:blipFill>
          <a:blip r:embed="rId3"/>
          <a:stretch>
            <a:fillRect/>
          </a:stretch>
        </p:blipFill>
        <p:spPr>
          <a:xfrm>
            <a:off x="5836285" y="4572000"/>
            <a:ext cx="1916430" cy="2012315"/>
          </a:xfrm>
          <a:prstGeom prst="rect">
            <a:avLst/>
          </a:prstGeom>
          <a:noFill/>
          <a:ln w="9525">
            <a:noFill/>
          </a:ln>
        </p:spPr>
      </p:pic>
    </p:spTree>
  </p:cSld>
  <p:clrMapOvr>
    <a:masterClrMapping/>
  </p:clrMapOvr>
  <p:transition spd="med">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additive="base">
                                        <p:cTn id="7" dur="1000" fill="hold"/>
                                        <p:tgtEl>
                                          <p:spTgt spid="23557"/>
                                        </p:tgtEl>
                                        <p:attrNameLst>
                                          <p:attrName>ppt_x</p:attrName>
                                        </p:attrNameLst>
                                      </p:cBhvr>
                                      <p:tavLst>
                                        <p:tav tm="0">
                                          <p:val>
                                            <p:strVal val="#ppt_x"/>
                                          </p:val>
                                        </p:tav>
                                        <p:tav tm="100000">
                                          <p:val>
                                            <p:strVal val="#ppt_x"/>
                                          </p:val>
                                        </p:tav>
                                      </p:tavLst>
                                    </p:anim>
                                    <p:anim calcmode="lin" valueType="num">
                                      <p:cBhvr additive="base">
                                        <p:cTn id="8" dur="1000" fill="hold"/>
                                        <p:tgtEl>
                                          <p:spTgt spid="2355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23559"/>
                                        </p:tgtEl>
                                        <p:attrNameLst>
                                          <p:attrName>style.visibility</p:attrName>
                                        </p:attrNameLst>
                                      </p:cBhvr>
                                      <p:to>
                                        <p:strVal val="visible"/>
                                      </p:to>
                                    </p:set>
                                    <p:anim calcmode="lin" valueType="num">
                                      <p:cBhvr additive="base">
                                        <p:cTn id="12" dur="500" fill="hold"/>
                                        <p:tgtEl>
                                          <p:spTgt spid="23559"/>
                                        </p:tgtEl>
                                        <p:attrNameLst>
                                          <p:attrName>ppt_x</p:attrName>
                                        </p:attrNameLst>
                                      </p:cBhvr>
                                      <p:tavLst>
                                        <p:tav tm="0">
                                          <p:val>
                                            <p:strVal val="#ppt_x"/>
                                          </p:val>
                                        </p:tav>
                                        <p:tav tm="100000">
                                          <p:val>
                                            <p:strVal val="#ppt_x"/>
                                          </p:val>
                                        </p:tav>
                                      </p:tavLst>
                                    </p:anim>
                                    <p:anim calcmode="lin" valueType="num">
                                      <p:cBhvr additive="base">
                                        <p:cTn id="13"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3560"/>
                                        </p:tgtEl>
                                        <p:attrNameLst>
                                          <p:attrName>style.visibility</p:attrName>
                                        </p:attrNameLst>
                                      </p:cBhvr>
                                      <p:to>
                                        <p:strVal val="visible"/>
                                      </p:to>
                                    </p:set>
                                    <p:anim calcmode="lin" valueType="num">
                                      <p:cBhvr additive="base">
                                        <p:cTn id="18" dur="500" fill="hold"/>
                                        <p:tgtEl>
                                          <p:spTgt spid="23560"/>
                                        </p:tgtEl>
                                        <p:attrNameLst>
                                          <p:attrName>ppt_x</p:attrName>
                                        </p:attrNameLst>
                                      </p:cBhvr>
                                      <p:tavLst>
                                        <p:tav tm="0">
                                          <p:val>
                                            <p:strVal val="#ppt_x"/>
                                          </p:val>
                                        </p:tav>
                                        <p:tav tm="100000">
                                          <p:val>
                                            <p:strVal val="#ppt_x"/>
                                          </p:val>
                                        </p:tav>
                                      </p:tavLst>
                                    </p:anim>
                                    <p:anim calcmode="lin" valueType="num">
                                      <p:cBhvr additive="base">
                                        <p:cTn id="19" dur="500" fill="hold"/>
                                        <p:tgtEl>
                                          <p:spTgt spid="23560"/>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23555"/>
                                        </p:tgtEl>
                                        <p:attrNameLst>
                                          <p:attrName>style.visibility</p:attrName>
                                        </p:attrNameLst>
                                      </p:cBhvr>
                                      <p:to>
                                        <p:strVal val="visible"/>
                                      </p:to>
                                    </p:set>
                                    <p:anim calcmode="lin" valueType="num">
                                      <p:cBhvr additive="base">
                                        <p:cTn id="23" dur="500" fill="hold"/>
                                        <p:tgtEl>
                                          <p:spTgt spid="23555"/>
                                        </p:tgtEl>
                                        <p:attrNameLst>
                                          <p:attrName>ppt_x</p:attrName>
                                        </p:attrNameLst>
                                      </p:cBhvr>
                                      <p:tavLst>
                                        <p:tav tm="0">
                                          <p:val>
                                            <p:strVal val="#ppt_x"/>
                                          </p:val>
                                        </p:tav>
                                        <p:tav tm="100000">
                                          <p:val>
                                            <p:strVal val="#ppt_x"/>
                                          </p:val>
                                        </p:tav>
                                      </p:tavLst>
                                    </p:anim>
                                    <p:anim calcmode="lin" valueType="num">
                                      <p:cBhvr additive="base">
                                        <p:cTn id="24"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0" name="文本框 24579"/>
          <p:cNvSpPr txBox="1"/>
          <p:nvPr/>
        </p:nvSpPr>
        <p:spPr>
          <a:xfrm>
            <a:off x="2743200" y="5042535"/>
            <a:ext cx="6705600" cy="1383665"/>
          </a:xfrm>
          <a:prstGeom prst="rect">
            <a:avLst/>
          </a:prstGeom>
          <a:noFill/>
          <a:ln w="9525">
            <a:noFill/>
          </a:ln>
        </p:spPr>
        <p:txBody>
          <a:bodyPr>
            <a:spAutoFit/>
          </a:bodyPr>
          <a:p>
            <a:pPr algn="l"/>
            <a:r>
              <a:rPr lang="en-US" altLang="zh-CN" sz="2800" b="1">
                <a:solidFill>
                  <a:srgbClr val="FF0000"/>
                </a:solidFill>
                <a:latin typeface="仿宋_GB2312" panose="02010609030101010101" pitchFamily="1" charset="-122"/>
                <a:ea typeface="仿宋_GB2312" panose="02010609030101010101" pitchFamily="1" charset="-122"/>
              </a:rPr>
              <a:t>1979</a:t>
            </a:r>
            <a:r>
              <a:rPr lang="zh-CN" altLang="en-US" sz="2800" b="1">
                <a:solidFill>
                  <a:srgbClr val="FF0000"/>
                </a:solidFill>
                <a:latin typeface="仿宋_GB2312" panose="02010609030101010101" pitchFamily="1" charset="-122"/>
                <a:ea typeface="仿宋_GB2312" panose="02010609030101010101" pitchFamily="1" charset="-122"/>
              </a:rPr>
              <a:t>年</a:t>
            </a:r>
            <a:r>
              <a:rPr lang="en-US" altLang="zh-CN" sz="2800" b="1">
                <a:solidFill>
                  <a:srgbClr val="FF0000"/>
                </a:solidFill>
                <a:latin typeface="仿宋_GB2312" panose="02010609030101010101" pitchFamily="1" charset="-122"/>
                <a:ea typeface="仿宋_GB2312" panose="02010609030101010101" pitchFamily="1" charset="-122"/>
              </a:rPr>
              <a:t>1</a:t>
            </a:r>
            <a:r>
              <a:rPr lang="zh-CN" altLang="en-US" sz="2800" b="1">
                <a:solidFill>
                  <a:srgbClr val="FF0000"/>
                </a:solidFill>
                <a:latin typeface="仿宋_GB2312" panose="02010609030101010101" pitchFamily="1" charset="-122"/>
                <a:ea typeface="仿宋_GB2312" panose="02010609030101010101" pitchFamily="1" charset="-122"/>
              </a:rPr>
              <a:t>月</a:t>
            </a:r>
            <a:r>
              <a:rPr lang="zh-CN" altLang="en-US" sz="2800" b="1">
                <a:solidFill>
                  <a:srgbClr val="000066"/>
                </a:solidFill>
                <a:latin typeface="仿宋_GB2312" panose="02010609030101010101" pitchFamily="1" charset="-122"/>
                <a:ea typeface="仿宋_GB2312" panose="02010609030101010101" pitchFamily="1" charset="-122"/>
              </a:rPr>
              <a:t>，</a:t>
            </a:r>
            <a:r>
              <a:rPr lang="zh-CN" altLang="en-US" sz="2800" b="1">
                <a:solidFill>
                  <a:srgbClr val="FF0000"/>
                </a:solidFill>
                <a:latin typeface="仿宋_GB2312" panose="02010609030101010101" pitchFamily="1" charset="-122"/>
                <a:ea typeface="仿宋_GB2312" panose="02010609030101010101" pitchFamily="1" charset="-122"/>
              </a:rPr>
              <a:t>邓小平</a:t>
            </a:r>
            <a:r>
              <a:rPr lang="zh-CN" altLang="en-US" sz="2800" b="1">
                <a:solidFill>
                  <a:srgbClr val="000066"/>
                </a:solidFill>
                <a:latin typeface="仿宋_GB2312" panose="02010609030101010101" pitchFamily="1" charset="-122"/>
                <a:ea typeface="仿宋_GB2312" panose="02010609030101010101" pitchFamily="1" charset="-122"/>
              </a:rPr>
              <a:t>副总理访问美国，这是中华人民共和国成立后</a:t>
            </a:r>
            <a:r>
              <a:rPr lang="zh-CN" altLang="en-US" sz="2800" b="1">
                <a:solidFill>
                  <a:srgbClr val="FF0000"/>
                </a:solidFill>
                <a:latin typeface="仿宋_GB2312" panose="02010609030101010101" pitchFamily="1" charset="-122"/>
                <a:ea typeface="仿宋_GB2312" panose="02010609030101010101" pitchFamily="1" charset="-122"/>
              </a:rPr>
              <a:t>中国领导人第一次访问美国</a:t>
            </a:r>
            <a:r>
              <a:rPr lang="zh-CN" altLang="en-US" sz="2800" b="1">
                <a:solidFill>
                  <a:srgbClr val="000066"/>
                </a:solidFill>
                <a:latin typeface="仿宋_GB2312" panose="02010609030101010101" pitchFamily="1" charset="-122"/>
                <a:ea typeface="仿宋_GB2312" panose="02010609030101010101" pitchFamily="1" charset="-122"/>
              </a:rPr>
              <a:t>。</a:t>
            </a:r>
            <a:endParaRPr lang="zh-CN" altLang="en-US" sz="2800" b="1">
              <a:solidFill>
                <a:srgbClr val="660066"/>
              </a:solidFill>
              <a:latin typeface="仿宋_GB2312" panose="02010609030101010101" pitchFamily="1" charset="-122"/>
              <a:ea typeface="仿宋_GB2312" panose="02010609030101010101" pitchFamily="1" charset="-122"/>
            </a:endParaRPr>
          </a:p>
        </p:txBody>
      </p:sp>
      <p:sp>
        <p:nvSpPr>
          <p:cNvPr id="24581" name="文本框 24580"/>
          <p:cNvSpPr txBox="1"/>
          <p:nvPr/>
        </p:nvSpPr>
        <p:spPr>
          <a:xfrm>
            <a:off x="1524000" y="0"/>
            <a:ext cx="5181600" cy="521970"/>
          </a:xfrm>
          <a:prstGeom prst="rect">
            <a:avLst/>
          </a:prstGeom>
          <a:noFill/>
          <a:ln w="9525">
            <a:noFill/>
          </a:ln>
        </p:spPr>
        <p:txBody>
          <a:bodyPr>
            <a:spAutoFit/>
          </a:bodyPr>
          <a:p>
            <a:pPr algn="l"/>
            <a:r>
              <a:rPr lang="zh-CN" altLang="en-US" sz="2800">
                <a:solidFill>
                  <a:schemeClr val="bg1"/>
                </a:solidFill>
                <a:latin typeface="黑体" panose="02010600030101010101" pitchFamily="2" charset="-122"/>
                <a:ea typeface="黑体" panose="02010600030101010101" pitchFamily="2" charset="-122"/>
              </a:rPr>
              <a:t>长风破浪</a:t>
            </a:r>
            <a:r>
              <a:rPr lang="en-US" altLang="zh-CN" sz="2800">
                <a:solidFill>
                  <a:schemeClr val="bg1"/>
                </a:solidFill>
                <a:latin typeface="Arial" panose="020B0604020202020204" pitchFamily="34" charset="0"/>
                <a:ea typeface="黑体" panose="02010600030101010101" pitchFamily="2" charset="-122"/>
              </a:rPr>
              <a:t>——</a:t>
            </a:r>
            <a:r>
              <a:rPr lang="en-US" altLang="zh-CN" sz="2800">
                <a:solidFill>
                  <a:schemeClr val="bg1"/>
                </a:solidFill>
                <a:latin typeface="黑体" panose="02010600030101010101" pitchFamily="2" charset="-122"/>
                <a:ea typeface="黑体" panose="02010600030101010101" pitchFamily="2" charset="-122"/>
              </a:rPr>
              <a:t>70</a:t>
            </a:r>
            <a:r>
              <a:rPr lang="zh-CN" altLang="en-US" sz="2800">
                <a:solidFill>
                  <a:schemeClr val="bg1"/>
                </a:solidFill>
                <a:latin typeface="黑体" panose="02010600030101010101" pitchFamily="2" charset="-122"/>
                <a:ea typeface="黑体" panose="02010600030101010101" pitchFamily="2" charset="-122"/>
              </a:rPr>
              <a:t>年代的外交</a:t>
            </a:r>
            <a:endParaRPr lang="zh-CN" altLang="en-US" sz="2800">
              <a:solidFill>
                <a:schemeClr val="bg1"/>
              </a:solidFill>
              <a:latin typeface="黑体" panose="02010600030101010101" pitchFamily="2" charset="-122"/>
              <a:ea typeface="黑体" panose="02010600030101010101" pitchFamily="2" charset="-122"/>
            </a:endParaRPr>
          </a:p>
        </p:txBody>
      </p:sp>
      <p:pic>
        <p:nvPicPr>
          <p:cNvPr id="24582" name="图片 24581" descr="u=3205720611,126090411&amp;fm=0&amp;gp=0"/>
          <p:cNvPicPr>
            <a:picLocks noChangeAspect="1"/>
          </p:cNvPicPr>
          <p:nvPr/>
        </p:nvPicPr>
        <p:blipFill>
          <a:blip r:embed="rId1">
            <a:clrChange>
              <a:clrFrom>
                <a:srgbClr val="FBFFFF"/>
              </a:clrFrom>
              <a:clrTo>
                <a:srgbClr val="FBFFFF">
                  <a:alpha val="0"/>
                </a:srgbClr>
              </a:clrTo>
            </a:clrChange>
          </a:blip>
          <a:stretch>
            <a:fillRect/>
          </a:stretch>
        </p:blipFill>
        <p:spPr>
          <a:xfrm>
            <a:off x="1524000" y="5857875"/>
            <a:ext cx="1333500" cy="1000125"/>
          </a:xfrm>
          <a:prstGeom prst="rect">
            <a:avLst/>
          </a:prstGeom>
          <a:noFill/>
          <a:ln w="9525">
            <a:noFill/>
          </a:ln>
        </p:spPr>
      </p:pic>
      <p:pic>
        <p:nvPicPr>
          <p:cNvPr id="3" name="图片 2"/>
          <p:cNvPicPr>
            <a:picLocks noChangeAspect="1"/>
          </p:cNvPicPr>
          <p:nvPr/>
        </p:nvPicPr>
        <p:blipFill>
          <a:blip r:embed="rId2"/>
          <a:stretch>
            <a:fillRect/>
          </a:stretch>
        </p:blipFill>
        <p:spPr>
          <a:xfrm>
            <a:off x="2410460" y="176530"/>
            <a:ext cx="8054340" cy="4670425"/>
          </a:xfrm>
          <a:prstGeom prst="rect">
            <a:avLst/>
          </a:prstGeom>
        </p:spPr>
      </p:pic>
    </p:spTree>
  </p:cSld>
  <p:clrMapOvr>
    <a:masterClrMapping/>
  </p:clrMapOvr>
  <p:transition spd="med">
    <p:cover dir="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8" name="图片 26627"/>
          <p:cNvPicPr>
            <a:picLocks noChangeAspect="1"/>
          </p:cNvPicPr>
          <p:nvPr/>
        </p:nvPicPr>
        <p:blipFill>
          <a:blip r:embed="rId1"/>
          <a:stretch>
            <a:fillRect/>
          </a:stretch>
        </p:blipFill>
        <p:spPr>
          <a:xfrm>
            <a:off x="1050925" y="1294130"/>
            <a:ext cx="9784080" cy="4803140"/>
          </a:xfrm>
          <a:prstGeom prst="rect">
            <a:avLst/>
          </a:prstGeom>
          <a:noFill/>
          <a:ln w="9525">
            <a:noFill/>
          </a:ln>
        </p:spPr>
      </p:pic>
      <p:sp>
        <p:nvSpPr>
          <p:cNvPr id="2" name="文本框 1"/>
          <p:cNvSpPr txBox="1"/>
          <p:nvPr/>
        </p:nvSpPr>
        <p:spPr>
          <a:xfrm>
            <a:off x="901700" y="407035"/>
            <a:ext cx="6617970" cy="521970"/>
          </a:xfrm>
          <a:prstGeom prst="rect">
            <a:avLst/>
          </a:prstGeom>
          <a:noFill/>
        </p:spPr>
        <p:txBody>
          <a:bodyPr wrap="none" rtlCol="0">
            <a:spAutoFit/>
          </a:bodyPr>
          <a:p>
            <a:r>
              <a:rPr lang="zh-CN" altLang="en-US" sz="2800" b="1"/>
              <a:t>中国建交有哪三个高峰期？是什么原因？</a:t>
            </a:r>
            <a:endParaRPr lang="zh-CN" altLang="en-US" sz="2800"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27649"/>
          <p:cNvSpPr txBox="1"/>
          <p:nvPr/>
        </p:nvSpPr>
        <p:spPr>
          <a:xfrm>
            <a:off x="1524000" y="76200"/>
            <a:ext cx="5410200" cy="521970"/>
          </a:xfrm>
          <a:prstGeom prst="rect">
            <a:avLst/>
          </a:prstGeom>
          <a:noFill/>
          <a:ln w="9525">
            <a:noFill/>
          </a:ln>
        </p:spPr>
        <p:txBody>
          <a:bodyPr>
            <a:spAutoFit/>
          </a:bodyPr>
          <a:p>
            <a:pPr algn="l"/>
            <a:r>
              <a:rPr lang="zh-CN" altLang="en-US" sz="2800">
                <a:solidFill>
                  <a:schemeClr val="bg1"/>
                </a:solidFill>
                <a:latin typeface="Arial" panose="020B0604020202020204" pitchFamily="34" charset="0"/>
                <a:ea typeface="黑体" panose="02010600030101010101" pitchFamily="2" charset="-122"/>
              </a:rPr>
              <a:t>海纳百川</a:t>
            </a:r>
            <a:r>
              <a:rPr lang="en-US" altLang="zh-CN" sz="2800">
                <a:solidFill>
                  <a:schemeClr val="bg1"/>
                </a:solidFill>
                <a:latin typeface="Arial" panose="020B0604020202020204" pitchFamily="34" charset="0"/>
                <a:ea typeface="黑体" panose="02010600030101010101" pitchFamily="2" charset="-122"/>
              </a:rPr>
              <a:t>——90</a:t>
            </a:r>
            <a:r>
              <a:rPr lang="zh-CN" altLang="en-US" sz="2800">
                <a:solidFill>
                  <a:schemeClr val="bg1"/>
                </a:solidFill>
                <a:latin typeface="Arial" panose="020B0604020202020204" pitchFamily="34" charset="0"/>
                <a:ea typeface="黑体" panose="02010600030101010101" pitchFamily="2" charset="-122"/>
              </a:rPr>
              <a:t>年代以来的外交</a:t>
            </a:r>
            <a:endParaRPr lang="zh-CN" altLang="en-US" sz="2800">
              <a:solidFill>
                <a:schemeClr val="bg1"/>
              </a:solidFill>
              <a:latin typeface="Arial" panose="020B0604020202020204" pitchFamily="34" charset="0"/>
              <a:ea typeface="黑体" panose="02010600030101010101" pitchFamily="2" charset="-122"/>
            </a:endParaRPr>
          </a:p>
        </p:txBody>
      </p:sp>
      <p:sp>
        <p:nvSpPr>
          <p:cNvPr id="27651" name="矩形 27650"/>
          <p:cNvSpPr/>
          <p:nvPr/>
        </p:nvSpPr>
        <p:spPr>
          <a:xfrm>
            <a:off x="821690" y="1689735"/>
            <a:ext cx="9199880" cy="583565"/>
          </a:xfrm>
          <a:prstGeom prst="rect">
            <a:avLst/>
          </a:prstGeom>
          <a:solidFill>
            <a:schemeClr val="bg1"/>
          </a:solidFill>
          <a:ln w="9525" cap="flat" cmpd="sng">
            <a:solidFill>
              <a:schemeClr val="tx1"/>
            </a:solidFill>
            <a:prstDash val="solid"/>
            <a:miter/>
            <a:headEnd type="none" w="med" len="med"/>
            <a:tailEnd type="none" w="med" len="med"/>
          </a:ln>
        </p:spPr>
        <p:txBody>
          <a:bodyPr wrap="square" anchor="ctr">
            <a:spAutoFit/>
          </a:bodyPr>
          <a:p>
            <a:r>
              <a:rPr lang="zh-CN" altLang="en-US" sz="3200" b="1">
                <a:solidFill>
                  <a:srgbClr val="FF0000"/>
                </a:solidFill>
                <a:latin typeface="Arial" panose="020B0604020202020204" pitchFamily="34" charset="0"/>
                <a:ea typeface="宋体" panose="02010600030101010101" pitchFamily="2" charset="-122"/>
              </a:rPr>
              <a:t>独立的、不结盟的、全方位的和平外交政策</a:t>
            </a:r>
            <a:endParaRPr lang="zh-CN" altLang="en-US" sz="3200" b="1">
              <a:solidFill>
                <a:srgbClr val="CC0000"/>
              </a:solidFill>
              <a:latin typeface="Arial" panose="020B0604020202020204" pitchFamily="34" charset="0"/>
              <a:ea typeface="宋体" panose="02010600030101010101" pitchFamily="2" charset="-122"/>
            </a:endParaRPr>
          </a:p>
        </p:txBody>
      </p:sp>
      <p:sp>
        <p:nvSpPr>
          <p:cNvPr id="27653" name="文本框 27652"/>
          <p:cNvSpPr txBox="1"/>
          <p:nvPr/>
        </p:nvSpPr>
        <p:spPr>
          <a:xfrm>
            <a:off x="617220" y="487045"/>
            <a:ext cx="8341995" cy="645160"/>
          </a:xfrm>
          <a:prstGeom prst="rect">
            <a:avLst/>
          </a:prstGeom>
          <a:noFill/>
          <a:ln w="9525">
            <a:noFill/>
          </a:ln>
        </p:spPr>
        <p:txBody>
          <a:bodyPr wrap="square">
            <a:spAutoFit/>
          </a:bodyPr>
          <a:p>
            <a:pPr algn="l"/>
            <a:r>
              <a:rPr lang="en-US" altLang="zh-CN" sz="3600" b="1">
                <a:latin typeface="仿宋_GB2312" panose="02010609030101010101" pitchFamily="1" charset="-122"/>
                <a:ea typeface="仿宋_GB2312" panose="02010609030101010101" pitchFamily="1" charset="-122"/>
              </a:rPr>
              <a:t>20</a:t>
            </a:r>
            <a:r>
              <a:rPr lang="zh-CN" altLang="en-US" sz="3600" b="1">
                <a:latin typeface="仿宋_GB2312" panose="02010609030101010101" pitchFamily="1" charset="-122"/>
                <a:ea typeface="仿宋_GB2312" panose="02010609030101010101" pitchFamily="1" charset="-122"/>
              </a:rPr>
              <a:t>世纪</a:t>
            </a:r>
            <a:r>
              <a:rPr lang="en-US" altLang="zh-CN" sz="3600" b="1">
                <a:latin typeface="仿宋_GB2312" panose="02010609030101010101" pitchFamily="1" charset="-122"/>
                <a:ea typeface="仿宋_GB2312" panose="02010609030101010101" pitchFamily="1" charset="-122"/>
              </a:rPr>
              <a:t>90</a:t>
            </a:r>
            <a:r>
              <a:rPr lang="zh-CN" altLang="en-US" sz="3600" b="1">
                <a:latin typeface="仿宋_GB2312" panose="02010609030101010101" pitchFamily="1" charset="-122"/>
                <a:ea typeface="仿宋_GB2312" panose="02010609030101010101" pitchFamily="1" charset="-122"/>
              </a:rPr>
              <a:t>年代以来的外交政策是什么？</a:t>
            </a:r>
            <a:endParaRPr lang="zh-CN" altLang="en-US" sz="3600" b="1">
              <a:latin typeface="仿宋_GB2312" panose="02010609030101010101" pitchFamily="1" charset="-122"/>
              <a:ea typeface="仿宋_GB2312" panose="02010609030101010101" pitchFamily="1" charset="-122"/>
            </a:endParaRPr>
          </a:p>
        </p:txBody>
      </p:sp>
      <p:sp>
        <p:nvSpPr>
          <p:cNvPr id="27654" name="文本框 27653"/>
          <p:cNvSpPr txBox="1"/>
          <p:nvPr/>
        </p:nvSpPr>
        <p:spPr>
          <a:xfrm>
            <a:off x="821690" y="3077845"/>
            <a:ext cx="5924550" cy="953135"/>
          </a:xfrm>
          <a:prstGeom prst="rect">
            <a:avLst/>
          </a:prstGeom>
          <a:noFill/>
          <a:ln w="9525">
            <a:noFill/>
          </a:ln>
        </p:spPr>
        <p:txBody>
          <a:bodyPr anchor="t">
            <a:spAutoFit/>
          </a:bodyPr>
          <a:p>
            <a:pPr algn="l"/>
            <a:r>
              <a:rPr lang="zh-CN" altLang="en-US" sz="2800" b="1">
                <a:latin typeface="Arial" panose="020B0604020202020204" pitchFamily="34" charset="0"/>
                <a:ea typeface="仿宋_GB2312" panose="02010609030101010101" pitchFamily="1" charset="-122"/>
              </a:rPr>
              <a:t>在这一外交政策的指导下，</a:t>
            </a:r>
            <a:endParaRPr lang="zh-CN" altLang="en-US" sz="2800" b="1">
              <a:latin typeface="Arial" panose="020B0604020202020204" pitchFamily="34" charset="0"/>
              <a:ea typeface="仿宋_GB2312" panose="02010609030101010101" pitchFamily="1" charset="-122"/>
            </a:endParaRPr>
          </a:p>
          <a:p>
            <a:pPr algn="l"/>
            <a:r>
              <a:rPr lang="zh-CN" altLang="en-US" sz="2800" b="1">
                <a:latin typeface="Arial" panose="020B0604020202020204" pitchFamily="34" charset="0"/>
                <a:ea typeface="仿宋_GB2312" panose="02010609030101010101" pitchFamily="1" charset="-122"/>
              </a:rPr>
              <a:t>取得了哪些重要的外交成果？</a:t>
            </a:r>
            <a:endParaRPr lang="zh-CN" altLang="en-US" sz="2800" b="1">
              <a:latin typeface="Arial" panose="020B0604020202020204" pitchFamily="34" charset="0"/>
              <a:ea typeface="仿宋_GB2312" panose="02010609030101010101" pitchFamily="1" charset="-122"/>
            </a:endParaRPr>
          </a:p>
        </p:txBody>
      </p:sp>
      <p:sp>
        <p:nvSpPr>
          <p:cNvPr id="27655" name="矩形 27654"/>
          <p:cNvSpPr/>
          <p:nvPr/>
        </p:nvSpPr>
        <p:spPr>
          <a:xfrm>
            <a:off x="8610600" y="0"/>
            <a:ext cx="1866900" cy="609600"/>
          </a:xfrm>
          <a:prstGeom prst="rect">
            <a:avLst/>
          </a:prstGeom>
        </p:spPr>
        <p:txBody>
          <a:bodyPr wrap="none" fromWordArt="1">
            <a:prstTxWarp prst="textDeflate">
              <a:avLst>
                <a:gd name="adj" fmla="val 26227"/>
              </a:avLst>
            </a:prstTxWarp>
            <a:normAutofit lnSpcReduction="10000"/>
          </a:bodyPr>
          <a:p>
            <a:pPr algn="ctr"/>
            <a:r>
              <a:rPr lang="zh-CN" altLang="en-US" sz="3600" b="1">
                <a:ln w="9525" cap="flat" cmpd="sng">
                  <a:solidFill>
                    <a:srgbClr val="FFFF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rPr>
              <a:t>自主探究</a:t>
            </a:r>
            <a:endParaRPr lang="zh-CN" altLang="en-US" sz="3600" b="1">
              <a:ln w="9525" cap="flat" cmpd="sng">
                <a:solidFill>
                  <a:srgbClr val="FFFF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endParaRPr>
          </a:p>
        </p:txBody>
      </p:sp>
      <p:sp>
        <p:nvSpPr>
          <p:cNvPr id="29704" name="文本框 29703"/>
          <p:cNvSpPr txBox="1"/>
          <p:nvPr/>
        </p:nvSpPr>
        <p:spPr>
          <a:xfrm>
            <a:off x="6178550" y="3407410"/>
            <a:ext cx="3843020" cy="1445260"/>
          </a:xfrm>
          <a:prstGeom prst="rect">
            <a:avLst/>
          </a:prstGeom>
          <a:noFill/>
          <a:ln w="9525">
            <a:noFill/>
          </a:ln>
        </p:spPr>
        <p:txBody>
          <a:bodyPr wrap="none">
            <a:spAutoFit/>
          </a:bodyPr>
          <a:p>
            <a:pPr algn="l"/>
            <a:r>
              <a:rPr lang="zh-CN" altLang="en-US" sz="4400" b="1" dirty="0">
                <a:solidFill>
                  <a:srgbClr val="FF0000"/>
                </a:solidFill>
                <a:latin typeface="仿宋_GB2312" panose="02010609030101010101" pitchFamily="1" charset="-122"/>
                <a:ea typeface="仿宋_GB2312" panose="02010609030101010101" pitchFamily="1" charset="-122"/>
                <a:sym typeface="+mn-ea"/>
              </a:rPr>
              <a:t>1991:加入APEC</a:t>
            </a:r>
            <a:endParaRPr lang="zh-CN" altLang="en-US" sz="4400" b="1" dirty="0">
              <a:solidFill>
                <a:srgbClr val="FF0000"/>
              </a:solidFill>
              <a:latin typeface="仿宋_GB2312" panose="02010609030101010101" pitchFamily="1" charset="-122"/>
              <a:ea typeface="仿宋_GB2312" panose="02010609030101010101" pitchFamily="1" charset="-122"/>
            </a:endParaRPr>
          </a:p>
          <a:p>
            <a:pPr algn="l"/>
            <a:r>
              <a:rPr lang="zh-CN" altLang="en-US" sz="4400" b="1" dirty="0">
                <a:solidFill>
                  <a:srgbClr val="FF0000"/>
                </a:solidFill>
                <a:latin typeface="仿宋_GB2312" panose="02010609030101010101" pitchFamily="1" charset="-122"/>
                <a:ea typeface="仿宋_GB2312" panose="02010609030101010101" pitchFamily="1" charset="-122"/>
              </a:rPr>
              <a:t>2001：加入WTO</a:t>
            </a:r>
            <a:endParaRPr lang="zh-CN" altLang="en-US" sz="4400" b="1" dirty="0">
              <a:solidFill>
                <a:srgbClr val="FF0000"/>
              </a:solidFill>
              <a:latin typeface="仿宋_GB2312" panose="02010609030101010101" pitchFamily="1" charset="-122"/>
              <a:ea typeface="仿宋_GB2312" panose="02010609030101010101" pitchFamily="1" charset="-122"/>
            </a:endParaRP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7654"/>
                                        </p:tgtEl>
                                        <p:attrNameLst>
                                          <p:attrName>style.visibility</p:attrName>
                                        </p:attrNameLst>
                                      </p:cBhvr>
                                      <p:to>
                                        <p:strVal val="visible"/>
                                      </p:to>
                                    </p:set>
                                    <p:anim calcmode="lin" valueType="num">
                                      <p:cBhvr additive="base">
                                        <p:cTn id="12" dur="500" fill="hold"/>
                                        <p:tgtEl>
                                          <p:spTgt spid="27654"/>
                                        </p:tgtEl>
                                        <p:attrNameLst>
                                          <p:attrName>ppt_x</p:attrName>
                                        </p:attrNameLst>
                                      </p:cBhvr>
                                      <p:tavLst>
                                        <p:tav tm="0">
                                          <p:val>
                                            <p:strVal val="#ppt_x"/>
                                          </p:val>
                                        </p:tav>
                                        <p:tav tm="100000">
                                          <p:val>
                                            <p:strVal val="#ppt_x"/>
                                          </p:val>
                                        </p:tav>
                                      </p:tavLst>
                                    </p:anim>
                                    <p:anim calcmode="lin" valueType="num">
                                      <p:cBhvr additive="base">
                                        <p:cTn id="13"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9704"/>
                                        </p:tgtEl>
                                        <p:attrNameLst>
                                          <p:attrName>style.visibility</p:attrName>
                                        </p:attrNameLst>
                                      </p:cBhvr>
                                      <p:to>
                                        <p:strVal val="visible"/>
                                      </p:to>
                                    </p:set>
                                    <p:anim calcmode="lin" valueType="num">
                                      <p:cBhvr additive="base">
                                        <p:cTn id="18" dur="500" fill="hold"/>
                                        <p:tgtEl>
                                          <p:spTgt spid="29704"/>
                                        </p:tgtEl>
                                        <p:attrNameLst>
                                          <p:attrName>ppt_x</p:attrName>
                                        </p:attrNameLst>
                                      </p:cBhvr>
                                      <p:tavLst>
                                        <p:tav tm="0">
                                          <p:val>
                                            <p:strVal val="#ppt_x"/>
                                          </p:val>
                                        </p:tav>
                                        <p:tav tm="100000">
                                          <p:val>
                                            <p:strVal val="#ppt_x"/>
                                          </p:val>
                                        </p:tav>
                                      </p:tavLst>
                                    </p:anim>
                                    <p:anim calcmode="lin" valueType="num">
                                      <p:cBhvr additive="base">
                                        <p:cTn id="19"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animBg="1"/>
      <p:bldP spid="27654" grpId="0"/>
      <p:bldP spid="29704"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5005" y="475615"/>
            <a:ext cx="9986010" cy="583565"/>
          </a:xfrm>
          <a:prstGeom prst="rect">
            <a:avLst/>
          </a:prstGeom>
          <a:noFill/>
        </p:spPr>
        <p:txBody>
          <a:bodyPr wrap="none" rtlCol="0" anchor="t">
            <a:spAutoFit/>
          </a:bodyPr>
          <a:p>
            <a:r>
              <a:rPr lang="en-US" altLang="zh-CN" sz="3200" b="1" dirty="0">
                <a:latin typeface="黑体" panose="02010600030101010101" pitchFamily="2" charset="-122"/>
                <a:ea typeface="黑体" panose="02010600030101010101" pitchFamily="2" charset="-122"/>
                <a:sym typeface="+mn-ea"/>
              </a:rPr>
              <a:t>2013</a:t>
            </a:r>
            <a:r>
              <a:rPr lang="zh-CN" altLang="en-US" sz="3200" b="1" dirty="0">
                <a:latin typeface="黑体" panose="02010600030101010101" pitchFamily="2" charset="-122"/>
                <a:ea typeface="黑体" panose="02010600030101010101" pitchFamily="2" charset="-122"/>
                <a:sym typeface="+mn-ea"/>
              </a:rPr>
              <a:t>年习近平提出什么倡议开辟了国际合作的新途径？</a:t>
            </a:r>
            <a:endParaRPr lang="zh-CN" altLang="en-US" sz="3200"/>
          </a:p>
        </p:txBody>
      </p:sp>
      <p:pic>
        <p:nvPicPr>
          <p:cNvPr id="3" name="图片 2"/>
          <p:cNvPicPr>
            <a:picLocks noChangeAspect="1"/>
          </p:cNvPicPr>
          <p:nvPr/>
        </p:nvPicPr>
        <p:blipFill>
          <a:blip r:embed="rId1"/>
          <a:stretch>
            <a:fillRect/>
          </a:stretch>
        </p:blipFill>
        <p:spPr>
          <a:xfrm>
            <a:off x="4612005" y="1412240"/>
            <a:ext cx="7734300" cy="5045075"/>
          </a:xfrm>
          <a:prstGeom prst="rect">
            <a:avLst/>
          </a:prstGeom>
        </p:spPr>
      </p:pic>
      <p:sp>
        <p:nvSpPr>
          <p:cNvPr id="5" name="文本框 4"/>
          <p:cNvSpPr txBox="1"/>
          <p:nvPr/>
        </p:nvSpPr>
        <p:spPr>
          <a:xfrm>
            <a:off x="200660" y="4643755"/>
            <a:ext cx="4198620" cy="1198880"/>
          </a:xfrm>
          <a:prstGeom prst="rect">
            <a:avLst/>
          </a:prstGeom>
          <a:noFill/>
        </p:spPr>
        <p:txBody>
          <a:bodyPr wrap="none" rtlCol="0">
            <a:spAutoFit/>
          </a:bodyPr>
          <a:p>
            <a:r>
              <a:rPr lang="zh-CN" altLang="en-US" sz="3600" b="1">
                <a:solidFill>
                  <a:srgbClr val="FF0000"/>
                </a:solidFill>
              </a:rPr>
              <a:t>共同建设</a:t>
            </a:r>
            <a:r>
              <a:rPr lang="en-US" altLang="zh-CN" sz="3600" b="1">
                <a:solidFill>
                  <a:srgbClr val="FF0000"/>
                </a:solidFill>
              </a:rPr>
              <a:t>“</a:t>
            </a:r>
            <a:r>
              <a:rPr lang="zh-CN" altLang="en-US" sz="3600" b="1">
                <a:solidFill>
                  <a:srgbClr val="FF0000"/>
                </a:solidFill>
              </a:rPr>
              <a:t>一带一路</a:t>
            </a:r>
            <a:r>
              <a:rPr lang="en-US" altLang="zh-CN" sz="3600" b="1">
                <a:solidFill>
                  <a:srgbClr val="FF0000"/>
                </a:solidFill>
              </a:rPr>
              <a:t>”</a:t>
            </a:r>
            <a:endParaRPr lang="en-US" altLang="zh-CN" sz="3600" b="1">
              <a:solidFill>
                <a:srgbClr val="FF0000"/>
              </a:solidFill>
            </a:endParaRPr>
          </a:p>
          <a:p>
            <a:r>
              <a:rPr lang="zh-CN" altLang="en-US" sz="3600" b="1">
                <a:solidFill>
                  <a:srgbClr val="FF0000"/>
                </a:solidFill>
              </a:rPr>
              <a:t>和筹建</a:t>
            </a:r>
            <a:r>
              <a:rPr lang="en-US" altLang="zh-CN" sz="3600" b="1">
                <a:solidFill>
                  <a:srgbClr val="FF0000"/>
                </a:solidFill>
              </a:rPr>
              <a:t>“</a:t>
            </a:r>
            <a:r>
              <a:rPr lang="zh-CN" altLang="en-US" sz="3600" b="1">
                <a:solidFill>
                  <a:srgbClr val="FF0000"/>
                </a:solidFill>
              </a:rPr>
              <a:t>亚投行</a:t>
            </a:r>
            <a:r>
              <a:rPr lang="en-US" altLang="zh-CN" sz="3600" b="1">
                <a:solidFill>
                  <a:srgbClr val="FF0000"/>
                </a:solidFill>
              </a:rPr>
              <a:t>”</a:t>
            </a:r>
            <a:endParaRPr lang="en-US" altLang="zh-CN" sz="3600" b="1">
              <a:solidFill>
                <a:srgbClr val="FF0000"/>
              </a:solidFill>
            </a:endParaRPr>
          </a:p>
        </p:txBody>
      </p:sp>
      <p:pic>
        <p:nvPicPr>
          <p:cNvPr id="6" name="图片 5"/>
          <p:cNvPicPr>
            <a:picLocks noChangeAspect="1"/>
          </p:cNvPicPr>
          <p:nvPr/>
        </p:nvPicPr>
        <p:blipFill>
          <a:blip r:embed="rId2"/>
          <a:stretch>
            <a:fillRect/>
          </a:stretch>
        </p:blipFill>
        <p:spPr>
          <a:xfrm>
            <a:off x="200660" y="1412240"/>
            <a:ext cx="3799840" cy="2731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69900" y="1062990"/>
            <a:ext cx="7012940" cy="3860800"/>
          </a:xfrm>
          <a:prstGeom prst="rect">
            <a:avLst/>
          </a:prstGeom>
        </p:spPr>
      </p:pic>
      <p:sp>
        <p:nvSpPr>
          <p:cNvPr id="3" name="文本框 2"/>
          <p:cNvSpPr txBox="1"/>
          <p:nvPr/>
        </p:nvSpPr>
        <p:spPr>
          <a:xfrm>
            <a:off x="2936240" y="5454650"/>
            <a:ext cx="1560195" cy="645160"/>
          </a:xfrm>
          <a:prstGeom prst="rect">
            <a:avLst/>
          </a:prstGeom>
          <a:noFill/>
        </p:spPr>
        <p:txBody>
          <a:bodyPr wrap="none" rtlCol="0">
            <a:spAutoFit/>
          </a:bodyPr>
          <a:p>
            <a:r>
              <a:rPr lang="zh-CN" altLang="en-US" sz="3600" b="1">
                <a:solidFill>
                  <a:srgbClr val="FF0000"/>
                </a:solidFill>
              </a:rPr>
              <a:t>亚投行</a:t>
            </a:r>
            <a:endParaRPr lang="zh-CN" altLang="en-US" sz="3600" b="1">
              <a:solidFill>
                <a:srgbClr val="FF0000"/>
              </a:solidFill>
            </a:endParaRPr>
          </a:p>
        </p:txBody>
      </p:sp>
      <p:pic>
        <p:nvPicPr>
          <p:cNvPr id="4" name="图片 3"/>
          <p:cNvPicPr>
            <a:picLocks noChangeAspect="1"/>
          </p:cNvPicPr>
          <p:nvPr/>
        </p:nvPicPr>
        <p:blipFill>
          <a:blip r:embed="rId2"/>
          <a:stretch>
            <a:fillRect/>
          </a:stretch>
        </p:blipFill>
        <p:spPr>
          <a:xfrm>
            <a:off x="8049895" y="1062990"/>
            <a:ext cx="4022725" cy="352488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a:xfrm>
            <a:off x="838200" y="13335"/>
            <a:ext cx="10515600" cy="1325563"/>
          </a:xfrm>
        </p:spPr>
        <p:txBody>
          <a:bodyPr anchor="b"/>
          <a:p>
            <a:pPr algn="ctr"/>
            <a:r>
              <a:rPr lang="zh-CN" altLang="en-US" sz="5400" b="1" dirty="0"/>
              <a:t>旧中国的屈辱外交史</a:t>
            </a:r>
            <a:endParaRPr lang="zh-CN" altLang="en-US" sz="5400" b="1"/>
          </a:p>
        </p:txBody>
      </p:sp>
      <p:sp>
        <p:nvSpPr>
          <p:cNvPr id="6151" name="文本框 6150"/>
          <p:cNvSpPr txBox="1"/>
          <p:nvPr/>
        </p:nvSpPr>
        <p:spPr>
          <a:xfrm>
            <a:off x="5934075" y="2720340"/>
            <a:ext cx="3246120" cy="706755"/>
          </a:xfrm>
          <a:prstGeom prst="rect">
            <a:avLst/>
          </a:prstGeom>
          <a:noFill/>
          <a:ln w="9525">
            <a:noFill/>
          </a:ln>
        </p:spPr>
        <p:txBody>
          <a:bodyPr wrap="none" anchor="t">
            <a:spAutoFit/>
          </a:bodyPr>
          <a:p>
            <a:r>
              <a:rPr lang="en-US" altLang="zh-CN" sz="4000" b="1" dirty="0">
                <a:solidFill>
                  <a:srgbClr val="FF0000"/>
                </a:solidFill>
                <a:latin typeface="Times New Roman" panose="02020603050405020304" pitchFamily="18" charset="0"/>
              </a:rPr>
              <a:t>《</a:t>
            </a:r>
            <a:r>
              <a:rPr lang="zh-CN" altLang="en-US" sz="4000" b="1" dirty="0">
                <a:solidFill>
                  <a:srgbClr val="FF0000"/>
                </a:solidFill>
                <a:latin typeface="Times New Roman" panose="02020603050405020304" pitchFamily="18" charset="0"/>
              </a:rPr>
              <a:t>南京条约</a:t>
            </a:r>
            <a:r>
              <a:rPr lang="en-US" altLang="zh-CN" sz="4000" b="1">
                <a:solidFill>
                  <a:srgbClr val="FF0000"/>
                </a:solidFill>
                <a:latin typeface="Times New Roman" panose="02020603050405020304" pitchFamily="18" charset="0"/>
              </a:rPr>
              <a:t>》</a:t>
            </a:r>
            <a:endParaRPr lang="en-US" altLang="zh-CN" sz="4000" b="1">
              <a:solidFill>
                <a:srgbClr val="FF0000"/>
              </a:solidFill>
              <a:latin typeface="Times New Roman" panose="02020603050405020304" pitchFamily="18" charset="0"/>
            </a:endParaRPr>
          </a:p>
        </p:txBody>
      </p:sp>
      <p:sp>
        <p:nvSpPr>
          <p:cNvPr id="6153" name="文本框 6152"/>
          <p:cNvSpPr txBox="1"/>
          <p:nvPr/>
        </p:nvSpPr>
        <p:spPr>
          <a:xfrm>
            <a:off x="5934075" y="3335020"/>
            <a:ext cx="3246120" cy="706755"/>
          </a:xfrm>
          <a:prstGeom prst="rect">
            <a:avLst/>
          </a:prstGeom>
          <a:noFill/>
          <a:ln w="9525">
            <a:noFill/>
          </a:ln>
        </p:spPr>
        <p:txBody>
          <a:bodyPr wrap="none" anchor="t">
            <a:spAutoFit/>
          </a:bodyPr>
          <a:p>
            <a:r>
              <a:rPr lang="en-US" altLang="zh-CN" sz="4000" b="1" dirty="0">
                <a:solidFill>
                  <a:srgbClr val="FF0000"/>
                </a:solidFill>
                <a:latin typeface="Times New Roman" panose="02020603050405020304" pitchFamily="18" charset="0"/>
              </a:rPr>
              <a:t>《</a:t>
            </a:r>
            <a:r>
              <a:rPr lang="zh-CN" altLang="en-US" sz="4000" b="1" dirty="0">
                <a:solidFill>
                  <a:srgbClr val="FF0000"/>
                </a:solidFill>
                <a:latin typeface="Times New Roman" panose="02020603050405020304" pitchFamily="18" charset="0"/>
              </a:rPr>
              <a:t>马关条约</a:t>
            </a:r>
            <a:r>
              <a:rPr lang="en-US" altLang="zh-CN" sz="4000" b="1">
                <a:solidFill>
                  <a:srgbClr val="FF0000"/>
                </a:solidFill>
                <a:latin typeface="Times New Roman" panose="02020603050405020304" pitchFamily="18" charset="0"/>
              </a:rPr>
              <a:t>》</a:t>
            </a:r>
            <a:endParaRPr lang="en-US" altLang="zh-CN" sz="4000" b="1">
              <a:solidFill>
                <a:srgbClr val="FF0000"/>
              </a:solidFill>
              <a:latin typeface="Times New Roman" panose="02020603050405020304" pitchFamily="18" charset="0"/>
            </a:endParaRPr>
          </a:p>
        </p:txBody>
      </p:sp>
      <p:sp>
        <p:nvSpPr>
          <p:cNvPr id="6154" name="文本框 6153"/>
          <p:cNvSpPr txBox="1"/>
          <p:nvPr/>
        </p:nvSpPr>
        <p:spPr>
          <a:xfrm>
            <a:off x="5934075" y="3951605"/>
            <a:ext cx="3246120" cy="706755"/>
          </a:xfrm>
          <a:prstGeom prst="rect">
            <a:avLst/>
          </a:prstGeom>
          <a:noFill/>
          <a:ln w="9525">
            <a:noFill/>
          </a:ln>
        </p:spPr>
        <p:txBody>
          <a:bodyPr wrap="none" anchor="t">
            <a:spAutoFit/>
          </a:bodyPr>
          <a:p>
            <a:r>
              <a:rPr lang="en-US" altLang="zh-CN" sz="4000" b="1" dirty="0">
                <a:solidFill>
                  <a:srgbClr val="FF0000"/>
                </a:solidFill>
                <a:latin typeface="Times New Roman" panose="02020603050405020304" pitchFamily="18" charset="0"/>
              </a:rPr>
              <a:t>《</a:t>
            </a:r>
            <a:r>
              <a:rPr lang="zh-CN" altLang="en-US" sz="4000" b="1" dirty="0">
                <a:solidFill>
                  <a:srgbClr val="FF0000"/>
                </a:solidFill>
                <a:latin typeface="Times New Roman" panose="02020603050405020304" pitchFamily="18" charset="0"/>
              </a:rPr>
              <a:t>辛丑条约</a:t>
            </a:r>
            <a:r>
              <a:rPr lang="en-US" altLang="zh-CN" sz="4000" b="1">
                <a:solidFill>
                  <a:srgbClr val="FF0000"/>
                </a:solidFill>
                <a:latin typeface="Times New Roman" panose="02020603050405020304" pitchFamily="18" charset="0"/>
              </a:rPr>
              <a:t>》</a:t>
            </a:r>
            <a:endParaRPr lang="en-US" altLang="zh-CN" sz="4000" b="1">
              <a:solidFill>
                <a:srgbClr val="FF0000"/>
              </a:solidFill>
              <a:latin typeface="Times New Roman" panose="02020603050405020304" pitchFamily="18" charset="0"/>
            </a:endParaRPr>
          </a:p>
        </p:txBody>
      </p:sp>
      <p:sp>
        <p:nvSpPr>
          <p:cNvPr id="2" name="文本框 1"/>
          <p:cNvSpPr txBox="1"/>
          <p:nvPr/>
        </p:nvSpPr>
        <p:spPr>
          <a:xfrm>
            <a:off x="-32385" y="2720340"/>
            <a:ext cx="6631305" cy="1938020"/>
          </a:xfrm>
          <a:prstGeom prst="rect">
            <a:avLst/>
          </a:prstGeom>
          <a:noFill/>
        </p:spPr>
        <p:txBody>
          <a:bodyPr wrap="none" rtlCol="0">
            <a:spAutoFit/>
          </a:bodyPr>
          <a:p>
            <a:r>
              <a:rPr lang="en-US" altLang="zh-CN" sz="4000" b="1"/>
              <a:t>1</a:t>
            </a:r>
            <a:r>
              <a:rPr lang="zh-CN" altLang="en-US" sz="4000" b="1"/>
              <a:t>、近代第一个不平等条约：</a:t>
            </a:r>
            <a:endParaRPr lang="zh-CN" altLang="en-US" sz="4000" b="1"/>
          </a:p>
          <a:p>
            <a:r>
              <a:rPr lang="en-US" altLang="zh-CN" sz="4000" b="1"/>
              <a:t>2</a:t>
            </a:r>
            <a:r>
              <a:rPr lang="zh-CN" altLang="en-US" sz="4000" b="1"/>
              <a:t>、割占台湾</a:t>
            </a:r>
            <a:r>
              <a:rPr lang="en-US" altLang="zh-CN" sz="4000" b="1"/>
              <a:t>50</a:t>
            </a:r>
            <a:r>
              <a:rPr lang="zh-CN" altLang="en-US" sz="4000" b="1"/>
              <a:t>年的条约：</a:t>
            </a:r>
            <a:endParaRPr lang="zh-CN" altLang="en-US" sz="4000" b="1"/>
          </a:p>
          <a:p>
            <a:r>
              <a:rPr lang="en-US" altLang="zh-CN" sz="4000" b="1"/>
              <a:t>3</a:t>
            </a:r>
            <a:r>
              <a:rPr lang="zh-CN" altLang="en-US" sz="4000" b="1"/>
              <a:t>、赔款最多的条约：</a:t>
            </a:r>
            <a:endParaRPr lang="zh-CN" altLang="en-US" sz="4000" b="1"/>
          </a:p>
        </p:txBody>
      </p:sp>
      <p:sp>
        <p:nvSpPr>
          <p:cNvPr id="4" name="文本框 3"/>
          <p:cNvSpPr txBox="1"/>
          <p:nvPr/>
        </p:nvSpPr>
        <p:spPr>
          <a:xfrm>
            <a:off x="-32385" y="1455420"/>
            <a:ext cx="11814175" cy="521970"/>
          </a:xfrm>
          <a:prstGeom prst="rect">
            <a:avLst/>
          </a:prstGeom>
          <a:noFill/>
        </p:spPr>
        <p:txBody>
          <a:bodyPr wrap="none" rtlCol="0" anchor="t">
            <a:spAutoFit/>
          </a:bodyPr>
          <a:p>
            <a:r>
              <a:rPr lang="zh-CN" altLang="en-US" sz="2800" dirty="0">
                <a:sym typeface="+mn-ea"/>
              </a:rPr>
              <a:t>据不完全统计</a:t>
            </a:r>
            <a:r>
              <a:rPr lang="zh-CN" altLang="en-US" sz="2800" b="1" dirty="0">
                <a:sym typeface="+mn-ea"/>
              </a:rPr>
              <a:t>自</a:t>
            </a:r>
            <a:r>
              <a:rPr lang="en-US" altLang="zh-CN" sz="2800" b="1" dirty="0">
                <a:sym typeface="+mn-ea"/>
              </a:rPr>
              <a:t>1842</a:t>
            </a:r>
            <a:r>
              <a:rPr lang="zh-CN" altLang="en-US" sz="2800" b="1" dirty="0">
                <a:sym typeface="+mn-ea"/>
              </a:rPr>
              <a:t>年到</a:t>
            </a:r>
            <a:r>
              <a:rPr lang="en-US" altLang="zh-CN" sz="2800" b="1" dirty="0">
                <a:sym typeface="+mn-ea"/>
              </a:rPr>
              <a:t>1949</a:t>
            </a:r>
            <a:r>
              <a:rPr lang="zh-CN" altLang="en-US" sz="2800" b="1" dirty="0">
                <a:sym typeface="+mn-ea"/>
              </a:rPr>
              <a:t>年，中国对外签署了</a:t>
            </a:r>
            <a:r>
              <a:rPr lang="en-US" altLang="zh-CN" sz="2800" b="1" dirty="0">
                <a:solidFill>
                  <a:srgbClr val="FF0000"/>
                </a:solidFill>
                <a:sym typeface="+mn-ea"/>
              </a:rPr>
              <a:t>1182</a:t>
            </a:r>
            <a:r>
              <a:rPr lang="zh-CN" altLang="en-US" sz="2800" b="1" dirty="0">
                <a:solidFill>
                  <a:srgbClr val="FF0000"/>
                </a:solidFill>
                <a:sym typeface="+mn-ea"/>
              </a:rPr>
              <a:t>个不平等</a:t>
            </a:r>
            <a:r>
              <a:rPr lang="zh-CN" altLang="en-US" sz="2800" b="1" dirty="0">
                <a:sym typeface="+mn-ea"/>
              </a:rPr>
              <a:t>条约：</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additive="base">
                                        <p:cTn id="7" dur="500" fill="hold"/>
                                        <p:tgtEl>
                                          <p:spTgt spid="6151"/>
                                        </p:tgtEl>
                                        <p:attrNameLst>
                                          <p:attrName>ppt_x</p:attrName>
                                        </p:attrNameLst>
                                      </p:cBhvr>
                                      <p:tavLst>
                                        <p:tav tm="0">
                                          <p:val>
                                            <p:strVal val="#ppt_x"/>
                                          </p:val>
                                        </p:tav>
                                        <p:tav tm="100000">
                                          <p:val>
                                            <p:strVal val="#ppt_x"/>
                                          </p:val>
                                        </p:tav>
                                      </p:tavLst>
                                    </p:anim>
                                    <p:anim calcmode="lin" valueType="num">
                                      <p:cBhvr additive="base">
                                        <p:cTn id="8" dur="500" fill="hold"/>
                                        <p:tgtEl>
                                          <p:spTgt spid="61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1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1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P spid="6154" grpId="0"/>
      <p:bldP spid="615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32769"/>
          <p:cNvSpPr txBox="1"/>
          <p:nvPr/>
        </p:nvSpPr>
        <p:spPr>
          <a:xfrm>
            <a:off x="2286000" y="1447800"/>
            <a:ext cx="1752600" cy="521970"/>
          </a:xfrm>
          <a:prstGeom prst="rect">
            <a:avLst/>
          </a:prstGeom>
          <a:noFill/>
          <a:ln w="9525">
            <a:noFill/>
          </a:ln>
        </p:spPr>
        <p:txBody>
          <a:bodyPr>
            <a:spAutoFit/>
          </a:bodyPr>
          <a:p>
            <a:pPr algn="l"/>
            <a:r>
              <a:rPr lang="zh-CN" altLang="en-US" sz="2800" i="1">
                <a:solidFill>
                  <a:srgbClr val="000099"/>
                </a:solidFill>
                <a:latin typeface="Arial" panose="020B0604020202020204" pitchFamily="34" charset="0"/>
                <a:ea typeface="黑体" panose="02010600030101010101" pitchFamily="2" charset="-122"/>
              </a:rPr>
              <a:t>艰难起锚</a:t>
            </a:r>
            <a:endParaRPr lang="zh-CN" altLang="en-US" sz="2800" i="1">
              <a:solidFill>
                <a:srgbClr val="000099"/>
              </a:solidFill>
              <a:latin typeface="Arial" panose="020B0604020202020204" pitchFamily="34" charset="0"/>
              <a:ea typeface="黑体" panose="02010600030101010101" pitchFamily="2" charset="-122"/>
            </a:endParaRPr>
          </a:p>
        </p:txBody>
      </p:sp>
      <p:sp>
        <p:nvSpPr>
          <p:cNvPr id="32771" name="文本框 32770"/>
          <p:cNvSpPr txBox="1"/>
          <p:nvPr/>
        </p:nvSpPr>
        <p:spPr>
          <a:xfrm>
            <a:off x="8534400" y="3581400"/>
            <a:ext cx="1371600" cy="645160"/>
          </a:xfrm>
          <a:prstGeom prst="rect">
            <a:avLst/>
          </a:prstGeom>
          <a:noFill/>
          <a:ln w="9525">
            <a:noFill/>
          </a:ln>
        </p:spPr>
        <p:txBody>
          <a:bodyPr>
            <a:spAutoFit/>
          </a:bodyPr>
          <a:p>
            <a:pPr algn="l"/>
            <a:r>
              <a:rPr lang="en-US" altLang="zh-CN">
                <a:solidFill>
                  <a:srgbClr val="FF0000"/>
                </a:solidFill>
                <a:latin typeface="楷体_GB2312" panose="02010609030101010101" pitchFamily="1" charset="-122"/>
                <a:ea typeface="楷体_GB2312" panose="02010609030101010101" pitchFamily="1" charset="-122"/>
              </a:rPr>
              <a:t>20</a:t>
            </a:r>
            <a:r>
              <a:rPr lang="zh-CN" altLang="en-US">
                <a:solidFill>
                  <a:srgbClr val="FF0000"/>
                </a:solidFill>
                <a:latin typeface="楷体_GB2312" panose="02010609030101010101" pitchFamily="1" charset="-122"/>
                <a:ea typeface="楷体_GB2312" panose="02010609030101010101" pitchFamily="1" charset="-122"/>
              </a:rPr>
              <a:t>世纪</a:t>
            </a:r>
            <a:r>
              <a:rPr lang="en-US" altLang="zh-CN">
                <a:solidFill>
                  <a:srgbClr val="FF0000"/>
                </a:solidFill>
                <a:latin typeface="楷体_GB2312" panose="02010609030101010101" pitchFamily="1" charset="-122"/>
                <a:ea typeface="楷体_GB2312" panose="02010609030101010101" pitchFamily="1" charset="-122"/>
              </a:rPr>
              <a:t>70</a:t>
            </a:r>
            <a:r>
              <a:rPr lang="zh-CN" altLang="en-US">
                <a:solidFill>
                  <a:srgbClr val="FF0000"/>
                </a:solidFill>
                <a:latin typeface="楷体_GB2312" panose="02010609030101010101" pitchFamily="1" charset="-122"/>
                <a:ea typeface="楷体_GB2312" panose="02010609030101010101" pitchFamily="1" charset="-122"/>
              </a:rPr>
              <a:t>年代</a:t>
            </a:r>
            <a:endParaRPr lang="zh-CN" altLang="en-US">
              <a:solidFill>
                <a:srgbClr val="FF0000"/>
              </a:solidFill>
              <a:latin typeface="楷体_GB2312" panose="02010609030101010101" pitchFamily="1" charset="-122"/>
              <a:ea typeface="楷体_GB2312" panose="02010609030101010101" pitchFamily="1" charset="-122"/>
            </a:endParaRPr>
          </a:p>
        </p:txBody>
      </p:sp>
      <p:sp>
        <p:nvSpPr>
          <p:cNvPr id="32772" name="文本框 32771"/>
          <p:cNvSpPr txBox="1"/>
          <p:nvPr/>
        </p:nvSpPr>
        <p:spPr>
          <a:xfrm>
            <a:off x="8534400" y="5181600"/>
            <a:ext cx="1143000" cy="922020"/>
          </a:xfrm>
          <a:prstGeom prst="rect">
            <a:avLst/>
          </a:prstGeom>
          <a:noFill/>
          <a:ln w="9525">
            <a:noFill/>
          </a:ln>
        </p:spPr>
        <p:txBody>
          <a:bodyPr>
            <a:spAutoFit/>
          </a:bodyPr>
          <a:p>
            <a:pPr algn="l"/>
            <a:r>
              <a:rPr lang="en-US" altLang="zh-CN">
                <a:solidFill>
                  <a:srgbClr val="FF0000"/>
                </a:solidFill>
                <a:latin typeface="楷体_GB2312" panose="02010609030101010101" pitchFamily="1" charset="-122"/>
                <a:ea typeface="楷体_GB2312" panose="02010609030101010101" pitchFamily="1" charset="-122"/>
              </a:rPr>
              <a:t>20</a:t>
            </a:r>
            <a:r>
              <a:rPr lang="zh-CN" altLang="en-US">
                <a:solidFill>
                  <a:srgbClr val="FF0000"/>
                </a:solidFill>
                <a:latin typeface="楷体_GB2312" panose="02010609030101010101" pitchFamily="1" charset="-122"/>
                <a:ea typeface="楷体_GB2312" panose="02010609030101010101" pitchFamily="1" charset="-122"/>
              </a:rPr>
              <a:t>世纪</a:t>
            </a:r>
            <a:endParaRPr lang="zh-CN" altLang="en-US">
              <a:solidFill>
                <a:srgbClr val="FF0000"/>
              </a:solidFill>
              <a:latin typeface="楷体_GB2312" panose="02010609030101010101" pitchFamily="1" charset="-122"/>
              <a:ea typeface="楷体_GB2312" panose="02010609030101010101" pitchFamily="1" charset="-122"/>
            </a:endParaRPr>
          </a:p>
          <a:p>
            <a:pPr algn="l"/>
            <a:r>
              <a:rPr lang="en-US" altLang="zh-CN">
                <a:solidFill>
                  <a:srgbClr val="FF0000"/>
                </a:solidFill>
                <a:latin typeface="楷体_GB2312" panose="02010609030101010101" pitchFamily="1" charset="-122"/>
                <a:ea typeface="楷体_GB2312" panose="02010609030101010101" pitchFamily="1" charset="-122"/>
              </a:rPr>
              <a:t>90</a:t>
            </a:r>
            <a:r>
              <a:rPr lang="zh-CN" altLang="en-US">
                <a:solidFill>
                  <a:srgbClr val="FF0000"/>
                </a:solidFill>
                <a:latin typeface="楷体_GB2312" panose="02010609030101010101" pitchFamily="1" charset="-122"/>
                <a:ea typeface="楷体_GB2312" panose="02010609030101010101" pitchFamily="1" charset="-122"/>
              </a:rPr>
              <a:t>年代以来</a:t>
            </a:r>
            <a:endParaRPr lang="zh-CN" altLang="en-US">
              <a:solidFill>
                <a:srgbClr val="FF0000"/>
              </a:solidFill>
              <a:latin typeface="楷体_GB2312" panose="02010609030101010101" pitchFamily="1" charset="-122"/>
              <a:ea typeface="楷体_GB2312" panose="02010609030101010101" pitchFamily="1" charset="-122"/>
            </a:endParaRPr>
          </a:p>
        </p:txBody>
      </p:sp>
      <p:sp>
        <p:nvSpPr>
          <p:cNvPr id="32773" name="左大括号 32772"/>
          <p:cNvSpPr/>
          <p:nvPr/>
        </p:nvSpPr>
        <p:spPr>
          <a:xfrm flipH="1">
            <a:off x="8001000" y="1371600"/>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32774" name="文本框 32773"/>
          <p:cNvSpPr txBox="1"/>
          <p:nvPr/>
        </p:nvSpPr>
        <p:spPr>
          <a:xfrm>
            <a:off x="4343400" y="1295400"/>
            <a:ext cx="3486150" cy="368300"/>
          </a:xfrm>
          <a:prstGeom prst="rect">
            <a:avLst/>
          </a:prstGeom>
          <a:noFill/>
          <a:ln w="9525" cap="flat" cmpd="sng">
            <a:solidFill>
              <a:srgbClr val="800000"/>
            </a:solidFill>
            <a:prstDash val="solid"/>
            <a:miter/>
            <a:headEnd type="none" w="med" len="med"/>
            <a:tailEnd type="none" w="med" len="med"/>
          </a:ln>
        </p:spPr>
        <p:txBody>
          <a:bodyPr>
            <a:spAutoFit/>
          </a:bodyPr>
          <a:p>
            <a:pPr algn="l"/>
            <a:endParaRPr>
              <a:latin typeface="仿宋_GB2312" panose="02010609030101010101" pitchFamily="1" charset="-122"/>
              <a:ea typeface="仿宋_GB2312" panose="02010609030101010101" pitchFamily="1" charset="-122"/>
            </a:endParaRPr>
          </a:p>
        </p:txBody>
      </p:sp>
      <p:sp>
        <p:nvSpPr>
          <p:cNvPr id="32775" name="文本框 32774"/>
          <p:cNvSpPr txBox="1"/>
          <p:nvPr/>
        </p:nvSpPr>
        <p:spPr>
          <a:xfrm>
            <a:off x="4343400" y="1905000"/>
            <a:ext cx="3486150" cy="368300"/>
          </a:xfrm>
          <a:prstGeom prst="rect">
            <a:avLst/>
          </a:prstGeom>
          <a:noFill/>
          <a:ln w="9525" cap="flat" cmpd="sng">
            <a:solidFill>
              <a:srgbClr val="800000"/>
            </a:solidFill>
            <a:prstDash val="solid"/>
            <a:miter/>
            <a:headEnd type="none" w="med" len="med"/>
            <a:tailEnd type="none" w="med" len="med"/>
          </a:ln>
        </p:spPr>
        <p:txBody>
          <a:bodyPr>
            <a:spAutoFit/>
          </a:bodyPr>
          <a:p>
            <a:pPr algn="l"/>
            <a:endParaRPr>
              <a:latin typeface="仿宋_GB2312" panose="02010609030101010101" pitchFamily="1" charset="-122"/>
              <a:ea typeface="仿宋_GB2312" panose="02010609030101010101" pitchFamily="1" charset="-122"/>
            </a:endParaRPr>
          </a:p>
        </p:txBody>
      </p:sp>
      <p:sp>
        <p:nvSpPr>
          <p:cNvPr id="32776" name="文本框 32775"/>
          <p:cNvSpPr txBox="1"/>
          <p:nvPr/>
        </p:nvSpPr>
        <p:spPr>
          <a:xfrm>
            <a:off x="4343400" y="3810000"/>
            <a:ext cx="3505200" cy="368300"/>
          </a:xfrm>
          <a:prstGeom prst="rect">
            <a:avLst/>
          </a:prstGeom>
          <a:noFill/>
          <a:ln w="9525" cap="flat" cmpd="sng">
            <a:solidFill>
              <a:srgbClr val="800000"/>
            </a:solidFill>
            <a:prstDash val="solid"/>
            <a:miter/>
            <a:headEnd type="none" w="med" len="med"/>
            <a:tailEnd type="none" w="med" len="med"/>
          </a:ln>
        </p:spPr>
        <p:txBody>
          <a:bodyPr>
            <a:spAutoFit/>
          </a:bodyPr>
          <a:p>
            <a:pPr algn="l"/>
            <a:r>
              <a:rPr lang="en-US" altLang="zh-CN">
                <a:latin typeface="楷体_GB2312" panose="02010609030101010101" pitchFamily="1" charset="-122"/>
                <a:ea typeface="楷体_GB2312" panose="02010609030101010101" pitchFamily="1" charset="-122"/>
              </a:rPr>
              <a:t>     </a:t>
            </a:r>
            <a:endParaRPr lang="en-US" altLang="zh-CN">
              <a:latin typeface="仿宋_GB2312" panose="02010609030101010101" pitchFamily="1" charset="-122"/>
              <a:ea typeface="仿宋_GB2312" panose="02010609030101010101" pitchFamily="1" charset="-122"/>
            </a:endParaRPr>
          </a:p>
        </p:txBody>
      </p:sp>
      <p:sp>
        <p:nvSpPr>
          <p:cNvPr id="32777" name="文本框 32776"/>
          <p:cNvSpPr txBox="1"/>
          <p:nvPr/>
        </p:nvSpPr>
        <p:spPr>
          <a:xfrm>
            <a:off x="8458200" y="1447800"/>
            <a:ext cx="868680" cy="645160"/>
          </a:xfrm>
          <a:prstGeom prst="rect">
            <a:avLst/>
          </a:prstGeom>
          <a:noFill/>
          <a:ln w="9525">
            <a:noFill/>
          </a:ln>
        </p:spPr>
        <p:txBody>
          <a:bodyPr wrap="none" anchor="t">
            <a:spAutoFit/>
          </a:bodyPr>
          <a:p>
            <a:pPr algn="l"/>
            <a:r>
              <a:rPr lang="en-US" altLang="zh-CN">
                <a:solidFill>
                  <a:srgbClr val="FF0000"/>
                </a:solidFill>
                <a:latin typeface="楷体_GB2312" panose="02010609030101010101" pitchFamily="1" charset="-122"/>
                <a:ea typeface="楷体_GB2312" panose="02010609030101010101" pitchFamily="1" charset="-122"/>
              </a:rPr>
              <a:t>20</a:t>
            </a:r>
            <a:r>
              <a:rPr lang="zh-CN" altLang="en-US">
                <a:solidFill>
                  <a:srgbClr val="FF0000"/>
                </a:solidFill>
                <a:latin typeface="楷体_GB2312" panose="02010609030101010101" pitchFamily="1" charset="-122"/>
                <a:ea typeface="楷体_GB2312" panose="02010609030101010101" pitchFamily="1" charset="-122"/>
              </a:rPr>
              <a:t>世纪</a:t>
            </a:r>
            <a:endParaRPr lang="zh-CN" altLang="en-US">
              <a:solidFill>
                <a:srgbClr val="FF0000"/>
              </a:solidFill>
              <a:latin typeface="楷体_GB2312" panose="02010609030101010101" pitchFamily="1" charset="-122"/>
              <a:ea typeface="楷体_GB2312" panose="02010609030101010101" pitchFamily="1" charset="-122"/>
            </a:endParaRPr>
          </a:p>
          <a:p>
            <a:pPr algn="l"/>
            <a:r>
              <a:rPr lang="en-US" altLang="zh-CN">
                <a:solidFill>
                  <a:srgbClr val="FF0000"/>
                </a:solidFill>
                <a:latin typeface="楷体_GB2312" panose="02010609030101010101" pitchFamily="1" charset="-122"/>
                <a:ea typeface="楷体_GB2312" panose="02010609030101010101" pitchFamily="1" charset="-122"/>
              </a:rPr>
              <a:t>50</a:t>
            </a:r>
            <a:r>
              <a:rPr lang="zh-CN" altLang="en-US">
                <a:solidFill>
                  <a:srgbClr val="FF0000"/>
                </a:solidFill>
                <a:latin typeface="楷体_GB2312" panose="02010609030101010101" pitchFamily="1" charset="-122"/>
                <a:ea typeface="楷体_GB2312" panose="02010609030101010101" pitchFamily="1" charset="-122"/>
              </a:rPr>
              <a:t>年代</a:t>
            </a:r>
            <a:endParaRPr lang="zh-CN" altLang="en-US">
              <a:solidFill>
                <a:srgbClr val="FF0000"/>
              </a:solidFill>
              <a:latin typeface="楷体_GB2312" panose="02010609030101010101" pitchFamily="1" charset="-122"/>
              <a:ea typeface="楷体_GB2312" panose="02010609030101010101" pitchFamily="1" charset="-122"/>
            </a:endParaRPr>
          </a:p>
        </p:txBody>
      </p:sp>
      <p:sp>
        <p:nvSpPr>
          <p:cNvPr id="32778" name="文本框 32777"/>
          <p:cNvSpPr txBox="1"/>
          <p:nvPr/>
        </p:nvSpPr>
        <p:spPr>
          <a:xfrm>
            <a:off x="4343400" y="4572000"/>
            <a:ext cx="3505200" cy="368300"/>
          </a:xfrm>
          <a:prstGeom prst="rect">
            <a:avLst/>
          </a:prstGeom>
          <a:noFill/>
          <a:ln w="9525" cap="flat" cmpd="sng">
            <a:solidFill>
              <a:srgbClr val="800000"/>
            </a:solidFill>
            <a:prstDash val="solid"/>
            <a:miter/>
            <a:headEnd type="none" w="med" len="med"/>
            <a:tailEnd type="none" w="med" len="med"/>
          </a:ln>
        </p:spPr>
        <p:txBody>
          <a:bodyPr>
            <a:spAutoFit/>
          </a:bodyPr>
          <a:p>
            <a:pPr algn="l"/>
            <a:r>
              <a:rPr lang="en-US" altLang="zh-CN">
                <a:solidFill>
                  <a:srgbClr val="660066"/>
                </a:solidFill>
                <a:latin typeface="楷体_GB2312" panose="02010609030101010101" pitchFamily="1" charset="-122"/>
                <a:ea typeface="楷体_GB2312" panose="02010609030101010101" pitchFamily="1" charset="-122"/>
              </a:rPr>
              <a:t>     </a:t>
            </a:r>
            <a:endParaRPr lang="en-US" altLang="zh-CN">
              <a:latin typeface="仿宋_GB2312" panose="02010609030101010101" pitchFamily="1" charset="-122"/>
              <a:ea typeface="仿宋_GB2312" panose="02010609030101010101" pitchFamily="1" charset="-122"/>
            </a:endParaRPr>
          </a:p>
        </p:txBody>
      </p:sp>
      <p:sp>
        <p:nvSpPr>
          <p:cNvPr id="32779" name="左大括号 32778"/>
          <p:cNvSpPr/>
          <p:nvPr/>
        </p:nvSpPr>
        <p:spPr>
          <a:xfrm flipH="1">
            <a:off x="8077200" y="3048000"/>
            <a:ext cx="228600" cy="1981200"/>
          </a:xfrm>
          <a:prstGeom prst="leftBrace">
            <a:avLst>
              <a:gd name="adj1" fmla="val 72222"/>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32780" name="文本框 32779"/>
          <p:cNvSpPr txBox="1"/>
          <p:nvPr/>
        </p:nvSpPr>
        <p:spPr>
          <a:xfrm>
            <a:off x="2286000" y="3657600"/>
            <a:ext cx="1828800" cy="521970"/>
          </a:xfrm>
          <a:prstGeom prst="rect">
            <a:avLst/>
          </a:prstGeom>
          <a:noFill/>
          <a:ln w="9525">
            <a:noFill/>
          </a:ln>
        </p:spPr>
        <p:txBody>
          <a:bodyPr>
            <a:spAutoFit/>
          </a:bodyPr>
          <a:p>
            <a:pPr algn="l"/>
            <a:r>
              <a:rPr lang="zh-CN" altLang="en-US" sz="2800" i="1">
                <a:solidFill>
                  <a:srgbClr val="000099"/>
                </a:solidFill>
                <a:latin typeface="Arial" panose="020B0604020202020204" pitchFamily="34" charset="0"/>
                <a:ea typeface="黑体" panose="02010600030101010101" pitchFamily="2" charset="-122"/>
              </a:rPr>
              <a:t>长风破浪</a:t>
            </a:r>
            <a:endParaRPr lang="zh-CN" altLang="en-US" sz="2800" i="1">
              <a:solidFill>
                <a:srgbClr val="000099"/>
              </a:solidFill>
              <a:latin typeface="Arial" panose="020B0604020202020204" pitchFamily="34" charset="0"/>
              <a:ea typeface="黑体" panose="02010600030101010101" pitchFamily="2" charset="-122"/>
            </a:endParaRPr>
          </a:p>
        </p:txBody>
      </p:sp>
      <p:sp>
        <p:nvSpPr>
          <p:cNvPr id="32781" name="文本框 32780"/>
          <p:cNvSpPr txBox="1"/>
          <p:nvPr/>
        </p:nvSpPr>
        <p:spPr>
          <a:xfrm>
            <a:off x="2209800" y="5562600"/>
            <a:ext cx="1752600" cy="521970"/>
          </a:xfrm>
          <a:prstGeom prst="rect">
            <a:avLst/>
          </a:prstGeom>
          <a:noFill/>
          <a:ln w="9525">
            <a:noFill/>
          </a:ln>
        </p:spPr>
        <p:txBody>
          <a:bodyPr>
            <a:spAutoFit/>
          </a:bodyPr>
          <a:p>
            <a:pPr algn="l"/>
            <a:r>
              <a:rPr lang="zh-CN" altLang="en-US" sz="2800" i="1">
                <a:solidFill>
                  <a:srgbClr val="000099"/>
                </a:solidFill>
                <a:latin typeface="Arial" panose="020B0604020202020204" pitchFamily="34" charset="0"/>
                <a:ea typeface="黑体" panose="02010600030101010101" pitchFamily="2" charset="-122"/>
              </a:rPr>
              <a:t>海纳百川</a:t>
            </a:r>
            <a:endParaRPr lang="zh-CN" altLang="en-US" sz="2800" i="1">
              <a:solidFill>
                <a:srgbClr val="000099"/>
              </a:solidFill>
              <a:latin typeface="Arial" panose="020B0604020202020204" pitchFamily="34" charset="0"/>
              <a:ea typeface="黑体" panose="02010600030101010101" pitchFamily="2" charset="-122"/>
            </a:endParaRPr>
          </a:p>
        </p:txBody>
      </p:sp>
      <p:sp>
        <p:nvSpPr>
          <p:cNvPr id="32782" name="文本框 32781"/>
          <p:cNvSpPr txBox="1"/>
          <p:nvPr/>
        </p:nvSpPr>
        <p:spPr>
          <a:xfrm>
            <a:off x="4191000" y="5486400"/>
            <a:ext cx="3733800" cy="645160"/>
          </a:xfrm>
          <a:prstGeom prst="rect">
            <a:avLst/>
          </a:prstGeom>
          <a:noFill/>
          <a:ln w="9525" cap="flat" cmpd="sng">
            <a:solidFill>
              <a:srgbClr val="800000"/>
            </a:solidFill>
            <a:prstDash val="solid"/>
            <a:miter/>
            <a:headEnd type="none" w="med" len="med"/>
            <a:tailEnd type="none" w="med" len="med"/>
          </a:ln>
        </p:spPr>
        <p:txBody>
          <a:bodyPr>
            <a:spAutoFit/>
          </a:bodyPr>
          <a:p>
            <a:pPr algn="l"/>
            <a:r>
              <a:rPr lang="en-US" altLang="zh-CN">
                <a:latin typeface="仿宋_GB2312" panose="02010609030101010101" pitchFamily="1" charset="-122"/>
                <a:ea typeface="仿宋_GB2312" panose="02010609030101010101" pitchFamily="1" charset="-122"/>
              </a:rPr>
              <a:t>   </a:t>
            </a:r>
            <a:endParaRPr lang="en-US" altLang="zh-CN">
              <a:latin typeface="仿宋_GB2312" panose="02010609030101010101" pitchFamily="1" charset="-122"/>
              <a:ea typeface="仿宋_GB2312" panose="02010609030101010101" pitchFamily="1" charset="-122"/>
            </a:endParaRPr>
          </a:p>
          <a:p>
            <a:pPr algn="l"/>
            <a:endParaRPr lang="en-US" altLang="zh-CN">
              <a:latin typeface="仿宋_GB2312" panose="02010609030101010101" pitchFamily="1" charset="-122"/>
              <a:ea typeface="仿宋_GB2312" panose="02010609030101010101" pitchFamily="1" charset="-122"/>
            </a:endParaRPr>
          </a:p>
        </p:txBody>
      </p:sp>
      <p:pic>
        <p:nvPicPr>
          <p:cNvPr id="32784" name="图片 32783" descr="图片6"/>
          <p:cNvPicPr>
            <a:picLocks noChangeAspect="1"/>
          </p:cNvPicPr>
          <p:nvPr/>
        </p:nvPicPr>
        <p:blipFill>
          <a:blip r:embed="rId1"/>
          <a:stretch>
            <a:fillRect/>
          </a:stretch>
        </p:blipFill>
        <p:spPr>
          <a:xfrm>
            <a:off x="7848600" y="1905000"/>
            <a:ext cx="2362200" cy="1800225"/>
          </a:xfrm>
          <a:prstGeom prst="rect">
            <a:avLst/>
          </a:prstGeom>
          <a:noFill/>
          <a:ln w="9525">
            <a:noFill/>
          </a:ln>
        </p:spPr>
      </p:pic>
      <p:sp>
        <p:nvSpPr>
          <p:cNvPr id="32785" name="文本框 32784"/>
          <p:cNvSpPr txBox="1"/>
          <p:nvPr/>
        </p:nvSpPr>
        <p:spPr>
          <a:xfrm>
            <a:off x="4114800" y="1295400"/>
            <a:ext cx="3749675" cy="737235"/>
          </a:xfrm>
          <a:prstGeom prst="rect">
            <a:avLst/>
          </a:prstGeom>
          <a:noFill/>
          <a:ln w="9525">
            <a:noFill/>
          </a:ln>
        </p:spPr>
        <p:txBody>
          <a:bodyPr>
            <a:spAutoFit/>
          </a:bodyPr>
          <a:p>
            <a:r>
              <a:rPr lang="zh-CN" altLang="en-US" sz="2400" b="1">
                <a:latin typeface="仿宋_GB2312" panose="02010609030101010101" pitchFamily="1" charset="-122"/>
                <a:ea typeface="仿宋_GB2312" panose="02010609030101010101" pitchFamily="1" charset="-122"/>
              </a:rPr>
              <a:t>和平共处五项基本原则</a:t>
            </a:r>
            <a:endParaRPr lang="zh-CN" altLang="en-US" sz="2400" b="1">
              <a:latin typeface="仿宋_GB2312" panose="02010609030101010101" pitchFamily="1" charset="-122"/>
              <a:ea typeface="仿宋_GB2312" panose="02010609030101010101" pitchFamily="1" charset="-122"/>
            </a:endParaRPr>
          </a:p>
          <a:p>
            <a:endParaRPr lang="zh-CN" altLang="en-US">
              <a:solidFill>
                <a:srgbClr val="660066"/>
              </a:solidFill>
              <a:latin typeface="华文彩云" pitchFamily="2" charset="-122"/>
              <a:ea typeface="华文彩云" pitchFamily="2" charset="-122"/>
            </a:endParaRPr>
          </a:p>
        </p:txBody>
      </p:sp>
      <p:sp>
        <p:nvSpPr>
          <p:cNvPr id="32786" name="文本框 32785"/>
          <p:cNvSpPr txBox="1"/>
          <p:nvPr/>
        </p:nvSpPr>
        <p:spPr>
          <a:xfrm>
            <a:off x="4343400" y="1905000"/>
            <a:ext cx="3243580" cy="460375"/>
          </a:xfrm>
          <a:prstGeom prst="rect">
            <a:avLst/>
          </a:prstGeom>
          <a:noFill/>
          <a:ln w="9525">
            <a:noFill/>
          </a:ln>
        </p:spPr>
        <p:txBody>
          <a:bodyPr wrap="none" anchor="t">
            <a:spAutoFit/>
          </a:bodyPr>
          <a:p>
            <a:r>
              <a:rPr lang="zh-CN" altLang="en-US" sz="2400" b="1">
                <a:latin typeface="仿宋_GB2312" panose="02010609030101010101" pitchFamily="1" charset="-122"/>
                <a:ea typeface="仿宋_GB2312" panose="02010609030101010101" pitchFamily="1" charset="-122"/>
              </a:rPr>
              <a:t>万隆会议（求同存异）</a:t>
            </a:r>
            <a:endParaRPr lang="zh-CN" altLang="en-US" sz="2400" b="1">
              <a:latin typeface="仿宋_GB2312" panose="02010609030101010101" pitchFamily="1" charset="-122"/>
              <a:ea typeface="仿宋_GB2312" panose="02010609030101010101" pitchFamily="1" charset="-122"/>
            </a:endParaRPr>
          </a:p>
        </p:txBody>
      </p:sp>
      <p:sp>
        <p:nvSpPr>
          <p:cNvPr id="32787" name="文本框 32786"/>
          <p:cNvSpPr txBox="1"/>
          <p:nvPr/>
        </p:nvSpPr>
        <p:spPr>
          <a:xfrm>
            <a:off x="4343400" y="2590800"/>
            <a:ext cx="3505200" cy="645160"/>
          </a:xfrm>
          <a:prstGeom prst="rect">
            <a:avLst/>
          </a:prstGeom>
          <a:noFill/>
          <a:ln w="9525" cap="flat" cmpd="sng">
            <a:solidFill>
              <a:srgbClr val="800000"/>
            </a:solidFill>
            <a:prstDash val="solid"/>
            <a:miter/>
            <a:headEnd type="none" w="med" len="med"/>
            <a:tailEnd type="none" w="med" len="med"/>
          </a:ln>
        </p:spPr>
        <p:txBody>
          <a:bodyPr>
            <a:spAutoFit/>
          </a:bodyPr>
          <a:p>
            <a:endParaRPr lang="en-US" altLang="zh-CN">
              <a:solidFill>
                <a:srgbClr val="660066"/>
              </a:solidFill>
              <a:latin typeface="仿宋_GB2312" panose="02010609030101010101" pitchFamily="1" charset="-122"/>
              <a:ea typeface="仿宋_GB2312" panose="02010609030101010101" pitchFamily="1" charset="-122"/>
            </a:endParaRPr>
          </a:p>
          <a:p>
            <a:endParaRPr lang="en-US" altLang="zh-CN">
              <a:solidFill>
                <a:srgbClr val="660066"/>
              </a:solidFill>
              <a:latin typeface="仿宋_GB2312" panose="02010609030101010101" pitchFamily="1" charset="-122"/>
              <a:ea typeface="仿宋_GB2312" panose="02010609030101010101" pitchFamily="1" charset="-122"/>
            </a:endParaRPr>
          </a:p>
        </p:txBody>
      </p:sp>
      <p:sp>
        <p:nvSpPr>
          <p:cNvPr id="32788" name="文本框 32787"/>
          <p:cNvSpPr txBox="1"/>
          <p:nvPr/>
        </p:nvSpPr>
        <p:spPr>
          <a:xfrm>
            <a:off x="2819400" y="2590800"/>
            <a:ext cx="5638800" cy="460375"/>
          </a:xfrm>
          <a:prstGeom prst="rect">
            <a:avLst/>
          </a:prstGeom>
          <a:noFill/>
          <a:ln w="9525">
            <a:noFill/>
          </a:ln>
        </p:spPr>
        <p:txBody>
          <a:bodyPr>
            <a:spAutoFit/>
          </a:bodyPr>
          <a:p>
            <a:r>
              <a:rPr lang="en-US" altLang="zh-CN">
                <a:latin typeface="仿宋_GB2312" panose="02010609030101010101" pitchFamily="1" charset="-122"/>
                <a:ea typeface="仿宋_GB2312" panose="02010609030101010101" pitchFamily="1" charset="-122"/>
              </a:rPr>
              <a:t>         </a:t>
            </a:r>
            <a:r>
              <a:rPr lang="zh-CN" altLang="en-US" sz="2400" b="1">
                <a:latin typeface="仿宋_GB2312" panose="02010609030101010101" pitchFamily="1" charset="-122"/>
                <a:ea typeface="仿宋_GB2312" panose="02010609030101010101" pitchFamily="1" charset="-122"/>
              </a:rPr>
              <a:t>我国在联合国的合法席位恢复</a:t>
            </a:r>
            <a:endParaRPr lang="zh-CN" altLang="en-US">
              <a:solidFill>
                <a:srgbClr val="660066"/>
              </a:solidFill>
              <a:latin typeface="仿宋_GB2312" panose="02010609030101010101" pitchFamily="1" charset="-122"/>
              <a:ea typeface="仿宋_GB2312" panose="02010609030101010101" pitchFamily="1" charset="-122"/>
            </a:endParaRPr>
          </a:p>
        </p:txBody>
      </p:sp>
      <p:sp>
        <p:nvSpPr>
          <p:cNvPr id="32789" name="文本框 32788"/>
          <p:cNvSpPr txBox="1"/>
          <p:nvPr/>
        </p:nvSpPr>
        <p:spPr>
          <a:xfrm>
            <a:off x="4441190" y="3811270"/>
            <a:ext cx="3048000" cy="460375"/>
          </a:xfrm>
          <a:prstGeom prst="rect">
            <a:avLst/>
          </a:prstGeom>
          <a:noFill/>
          <a:ln w="9525">
            <a:noFill/>
          </a:ln>
        </p:spPr>
        <p:txBody>
          <a:bodyPr wrap="square">
            <a:spAutoFit/>
          </a:bodyPr>
          <a:p>
            <a:r>
              <a:rPr lang="zh-CN" altLang="en-US" sz="2400" b="1" dirty="0">
                <a:latin typeface="仿宋_GB2312" panose="02010609030101010101" pitchFamily="1" charset="-122"/>
                <a:ea typeface="仿宋_GB2312" panose="02010609030101010101" pitchFamily="1" charset="-122"/>
              </a:rPr>
              <a:t>中美关系正常化</a:t>
            </a:r>
            <a:endParaRPr lang="zh-CN" altLang="en-US" sz="2400" b="1" dirty="0">
              <a:solidFill>
                <a:srgbClr val="660066"/>
              </a:solidFill>
              <a:latin typeface="仿宋_GB2312" panose="02010609030101010101" pitchFamily="1" charset="-122"/>
              <a:ea typeface="仿宋_GB2312" panose="02010609030101010101" pitchFamily="1" charset="-122"/>
            </a:endParaRPr>
          </a:p>
        </p:txBody>
      </p:sp>
      <p:sp>
        <p:nvSpPr>
          <p:cNvPr id="32790" name="文本框 32789"/>
          <p:cNvSpPr txBox="1"/>
          <p:nvPr/>
        </p:nvSpPr>
        <p:spPr>
          <a:xfrm>
            <a:off x="4441190" y="4568825"/>
            <a:ext cx="2057400" cy="460375"/>
          </a:xfrm>
          <a:prstGeom prst="rect">
            <a:avLst/>
          </a:prstGeom>
          <a:noFill/>
          <a:ln w="9525">
            <a:noFill/>
          </a:ln>
        </p:spPr>
        <p:txBody>
          <a:bodyPr>
            <a:spAutoFit/>
          </a:bodyPr>
          <a:p>
            <a:r>
              <a:rPr lang="zh-CN" altLang="en-US" sz="2400" b="1">
                <a:latin typeface="仿宋_GB2312" panose="02010609030101010101" pitchFamily="1" charset="-122"/>
                <a:ea typeface="仿宋_GB2312" panose="02010609030101010101" pitchFamily="1" charset="-122"/>
              </a:rPr>
              <a:t>中日建交</a:t>
            </a:r>
            <a:endParaRPr lang="zh-CN" altLang="en-US" sz="2400" b="1">
              <a:latin typeface="仿宋_GB2312" panose="02010609030101010101" pitchFamily="1" charset="-122"/>
              <a:ea typeface="仿宋_GB2312" panose="02010609030101010101" pitchFamily="1" charset="-122"/>
            </a:endParaRPr>
          </a:p>
        </p:txBody>
      </p:sp>
      <p:sp>
        <p:nvSpPr>
          <p:cNvPr id="32791" name="文本框 32790"/>
          <p:cNvSpPr txBox="1"/>
          <p:nvPr/>
        </p:nvSpPr>
        <p:spPr>
          <a:xfrm>
            <a:off x="3343275" y="5486400"/>
            <a:ext cx="5486400" cy="829945"/>
          </a:xfrm>
          <a:prstGeom prst="rect">
            <a:avLst/>
          </a:prstGeom>
          <a:noFill/>
          <a:ln w="9525">
            <a:noFill/>
          </a:ln>
        </p:spPr>
        <p:txBody>
          <a:bodyPr>
            <a:spAutoFit/>
          </a:bodyPr>
          <a:p>
            <a:r>
              <a:rPr lang="en-US" altLang="zh-CN">
                <a:latin typeface="仿宋_GB2312" panose="02010609030101010101" pitchFamily="1" charset="-122"/>
                <a:ea typeface="仿宋_GB2312" panose="02010609030101010101" pitchFamily="1" charset="-122"/>
              </a:rPr>
              <a:t>      </a:t>
            </a:r>
            <a:r>
              <a:rPr lang="en-US" altLang="zh-CN" sz="2400" b="1">
                <a:latin typeface="仿宋_GB2312" panose="02010609030101010101" pitchFamily="1" charset="-122"/>
                <a:ea typeface="仿宋_GB2312" panose="02010609030101010101" pitchFamily="1" charset="-122"/>
              </a:rPr>
              <a:t> </a:t>
            </a:r>
            <a:r>
              <a:rPr lang="zh-CN" altLang="en-US" sz="2400" b="1">
                <a:latin typeface="仿宋_GB2312" panose="02010609030101010101" pitchFamily="1" charset="-122"/>
                <a:ea typeface="仿宋_GB2312" panose="02010609030101010101" pitchFamily="1" charset="-122"/>
              </a:rPr>
              <a:t>独立、不结盟、全方位</a:t>
            </a:r>
            <a:endParaRPr lang="zh-CN" altLang="en-US" sz="2400" b="1">
              <a:latin typeface="仿宋_GB2312" panose="02010609030101010101" pitchFamily="1" charset="-122"/>
              <a:ea typeface="仿宋_GB2312" panose="02010609030101010101" pitchFamily="1" charset="-122"/>
            </a:endParaRPr>
          </a:p>
          <a:p>
            <a:r>
              <a:rPr lang="zh-CN" altLang="en-US" sz="2400" b="1">
                <a:latin typeface="仿宋_GB2312" panose="02010609030101010101" pitchFamily="1" charset="-122"/>
                <a:ea typeface="仿宋_GB2312" panose="02010609030101010101" pitchFamily="1" charset="-122"/>
              </a:rPr>
              <a:t>     的外交政策</a:t>
            </a:r>
            <a:endParaRPr lang="zh-CN" altLang="en-US" sz="2400" b="1">
              <a:solidFill>
                <a:srgbClr val="660066"/>
              </a:solidFill>
              <a:latin typeface="仿宋_GB2312" panose="02010609030101010101" pitchFamily="1" charset="-122"/>
              <a:ea typeface="仿宋_GB2312" panose="02010609030101010101" pitchFamily="1" charset="-122"/>
            </a:endParaRPr>
          </a:p>
        </p:txBody>
      </p:sp>
      <p:sp>
        <p:nvSpPr>
          <p:cNvPr id="2" name="文本框 1"/>
          <p:cNvSpPr txBox="1"/>
          <p:nvPr/>
        </p:nvSpPr>
        <p:spPr>
          <a:xfrm>
            <a:off x="4323080" y="6316345"/>
            <a:ext cx="2631440" cy="460375"/>
          </a:xfrm>
          <a:prstGeom prst="rect">
            <a:avLst/>
          </a:prstGeom>
          <a:noFill/>
        </p:spPr>
        <p:txBody>
          <a:bodyPr wrap="none" rtlCol="0">
            <a:spAutoFit/>
          </a:bodyPr>
          <a:p>
            <a:r>
              <a:rPr lang="zh-CN" altLang="en-US" sz="2400" b="1"/>
              <a:t>一带一路，亚投行</a:t>
            </a:r>
            <a:endParaRPr lang="zh-CN" altLang="en-US" sz="2400" b="1"/>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85"/>
                                        </p:tgtEl>
                                        <p:attrNameLst>
                                          <p:attrName>style.visibility</p:attrName>
                                        </p:attrNameLst>
                                      </p:cBhvr>
                                      <p:to>
                                        <p:strVal val="visible"/>
                                      </p:to>
                                    </p:set>
                                    <p:anim calcmode="lin" valueType="num">
                                      <p:cBhvr additive="base">
                                        <p:cTn id="7" dur="500" fill="hold"/>
                                        <p:tgtEl>
                                          <p:spTgt spid="32785"/>
                                        </p:tgtEl>
                                        <p:attrNameLst>
                                          <p:attrName>ppt_x</p:attrName>
                                        </p:attrNameLst>
                                      </p:cBhvr>
                                      <p:tavLst>
                                        <p:tav tm="0">
                                          <p:val>
                                            <p:strVal val="#ppt_x"/>
                                          </p:val>
                                        </p:tav>
                                        <p:tav tm="100000">
                                          <p:val>
                                            <p:strVal val="#ppt_x"/>
                                          </p:val>
                                        </p:tav>
                                      </p:tavLst>
                                    </p:anim>
                                    <p:anim calcmode="lin" valueType="num">
                                      <p:cBhvr additive="base">
                                        <p:cTn id="8" dur="500" fill="hold"/>
                                        <p:tgtEl>
                                          <p:spTgt spid="327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86"/>
                                        </p:tgtEl>
                                        <p:attrNameLst>
                                          <p:attrName>style.visibility</p:attrName>
                                        </p:attrNameLst>
                                      </p:cBhvr>
                                      <p:to>
                                        <p:strVal val="visible"/>
                                      </p:to>
                                    </p:set>
                                    <p:anim calcmode="lin" valueType="num">
                                      <p:cBhvr additive="base">
                                        <p:cTn id="13" dur="500" fill="hold"/>
                                        <p:tgtEl>
                                          <p:spTgt spid="32786"/>
                                        </p:tgtEl>
                                        <p:attrNameLst>
                                          <p:attrName>ppt_x</p:attrName>
                                        </p:attrNameLst>
                                      </p:cBhvr>
                                      <p:tavLst>
                                        <p:tav tm="0">
                                          <p:val>
                                            <p:strVal val="#ppt_x"/>
                                          </p:val>
                                        </p:tav>
                                        <p:tav tm="100000">
                                          <p:val>
                                            <p:strVal val="#ppt_x"/>
                                          </p:val>
                                        </p:tav>
                                      </p:tavLst>
                                    </p:anim>
                                    <p:anim calcmode="lin" valueType="num">
                                      <p:cBhvr additive="base">
                                        <p:cTn id="14" dur="500" fill="hold"/>
                                        <p:tgtEl>
                                          <p:spTgt spid="3278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788"/>
                                        </p:tgtEl>
                                        <p:attrNameLst>
                                          <p:attrName>style.visibility</p:attrName>
                                        </p:attrNameLst>
                                      </p:cBhvr>
                                      <p:to>
                                        <p:strVal val="visible"/>
                                      </p:to>
                                    </p:set>
                                    <p:anim calcmode="lin" valueType="num">
                                      <p:cBhvr additive="base">
                                        <p:cTn id="19" dur="500" fill="hold"/>
                                        <p:tgtEl>
                                          <p:spTgt spid="32788"/>
                                        </p:tgtEl>
                                        <p:attrNameLst>
                                          <p:attrName>ppt_x</p:attrName>
                                        </p:attrNameLst>
                                      </p:cBhvr>
                                      <p:tavLst>
                                        <p:tav tm="0">
                                          <p:val>
                                            <p:strVal val="#ppt_x"/>
                                          </p:val>
                                        </p:tav>
                                        <p:tav tm="100000">
                                          <p:val>
                                            <p:strVal val="#ppt_x"/>
                                          </p:val>
                                        </p:tav>
                                      </p:tavLst>
                                    </p:anim>
                                    <p:anim calcmode="lin" valueType="num">
                                      <p:cBhvr additive="base">
                                        <p:cTn id="20" dur="500" fill="hold"/>
                                        <p:tgtEl>
                                          <p:spTgt spid="3278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2789"/>
                                        </p:tgtEl>
                                        <p:attrNameLst>
                                          <p:attrName>style.visibility</p:attrName>
                                        </p:attrNameLst>
                                      </p:cBhvr>
                                      <p:to>
                                        <p:strVal val="visible"/>
                                      </p:to>
                                    </p:set>
                                    <p:anim calcmode="lin" valueType="num">
                                      <p:cBhvr additive="base">
                                        <p:cTn id="25" dur="500" fill="hold"/>
                                        <p:tgtEl>
                                          <p:spTgt spid="32789"/>
                                        </p:tgtEl>
                                        <p:attrNameLst>
                                          <p:attrName>ppt_x</p:attrName>
                                        </p:attrNameLst>
                                      </p:cBhvr>
                                      <p:tavLst>
                                        <p:tav tm="0">
                                          <p:val>
                                            <p:strVal val="#ppt_x"/>
                                          </p:val>
                                        </p:tav>
                                        <p:tav tm="100000">
                                          <p:val>
                                            <p:strVal val="#ppt_x"/>
                                          </p:val>
                                        </p:tav>
                                      </p:tavLst>
                                    </p:anim>
                                    <p:anim calcmode="lin" valueType="num">
                                      <p:cBhvr additive="base">
                                        <p:cTn id="26" dur="500" fill="hold"/>
                                        <p:tgtEl>
                                          <p:spTgt spid="3278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790"/>
                                        </p:tgtEl>
                                        <p:attrNameLst>
                                          <p:attrName>style.visibility</p:attrName>
                                        </p:attrNameLst>
                                      </p:cBhvr>
                                      <p:to>
                                        <p:strVal val="visible"/>
                                      </p:to>
                                    </p:set>
                                    <p:anim calcmode="lin" valueType="num">
                                      <p:cBhvr additive="base">
                                        <p:cTn id="31" dur="500" fill="hold"/>
                                        <p:tgtEl>
                                          <p:spTgt spid="32790"/>
                                        </p:tgtEl>
                                        <p:attrNameLst>
                                          <p:attrName>ppt_x</p:attrName>
                                        </p:attrNameLst>
                                      </p:cBhvr>
                                      <p:tavLst>
                                        <p:tav tm="0">
                                          <p:val>
                                            <p:strVal val="#ppt_x"/>
                                          </p:val>
                                        </p:tav>
                                        <p:tav tm="100000">
                                          <p:val>
                                            <p:strVal val="#ppt_x"/>
                                          </p:val>
                                        </p:tav>
                                      </p:tavLst>
                                    </p:anim>
                                    <p:anim calcmode="lin" valueType="num">
                                      <p:cBhvr additive="base">
                                        <p:cTn id="32" dur="500" fill="hold"/>
                                        <p:tgtEl>
                                          <p:spTgt spid="3279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2791"/>
                                        </p:tgtEl>
                                        <p:attrNameLst>
                                          <p:attrName>style.visibility</p:attrName>
                                        </p:attrNameLst>
                                      </p:cBhvr>
                                      <p:to>
                                        <p:strVal val="visible"/>
                                      </p:to>
                                    </p:set>
                                    <p:anim calcmode="lin" valueType="num">
                                      <p:cBhvr additive="base">
                                        <p:cTn id="37" dur="500" fill="hold"/>
                                        <p:tgtEl>
                                          <p:spTgt spid="32791"/>
                                        </p:tgtEl>
                                        <p:attrNameLst>
                                          <p:attrName>ppt_x</p:attrName>
                                        </p:attrNameLst>
                                      </p:cBhvr>
                                      <p:tavLst>
                                        <p:tav tm="0">
                                          <p:val>
                                            <p:strVal val="#ppt_x"/>
                                          </p:val>
                                        </p:tav>
                                        <p:tav tm="100000">
                                          <p:val>
                                            <p:strVal val="#ppt_x"/>
                                          </p:val>
                                        </p:tav>
                                      </p:tavLst>
                                    </p:anim>
                                    <p:anim calcmode="lin" valueType="num">
                                      <p:cBhvr additive="base">
                                        <p:cTn id="38" dur="500" fill="hold"/>
                                        <p:tgtEl>
                                          <p:spTgt spid="3279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0" end="0"/>
                                            </p:txEl>
                                          </p:spTgt>
                                        </p:tgtEl>
                                        <p:attrNameLst>
                                          <p:attrName>style.visibility</p:attrName>
                                        </p:attrNameLst>
                                      </p:cBhvr>
                                      <p:to>
                                        <p:strVal val="visible"/>
                                      </p:to>
                                    </p:set>
                                    <p:anim calcmode="lin" valueType="num">
                                      <p:cBhvr additive="base">
                                        <p:cTn id="4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5" grpId="0"/>
      <p:bldP spid="32786" grpId="0"/>
      <p:bldP spid="32788" grpId="0"/>
      <p:bldP spid="32789" grpId="0"/>
      <p:bldP spid="32790" grpId="0"/>
      <p:bldP spid="327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93090" y="1252855"/>
            <a:ext cx="11341100" cy="4351655"/>
          </a:xfrm>
        </p:spPr>
        <p:txBody>
          <a:bodyPr>
            <a:noAutofit/>
          </a:bodyPr>
          <a:p>
            <a:pPr marL="0" indent="0">
              <a:buNone/>
            </a:pPr>
            <a:r>
              <a:rPr lang="en-US" altLang="zh-CN" sz="3200" b="1"/>
              <a:t>1</a:t>
            </a:r>
            <a:r>
              <a:rPr lang="zh-CN" altLang="en-US" sz="3200" b="1"/>
              <a:t>、新中国成立后，取得了一系列辉煌的外交成就。下列事件按其发生的先后顺序排列正确的是（   ）</a:t>
            </a:r>
            <a:endParaRPr lang="zh-CN" altLang="en-US" sz="3200" b="1"/>
          </a:p>
          <a:p>
            <a:r>
              <a:rPr lang="zh-CN" altLang="en-US" sz="3200" b="1"/>
              <a:t>①出席万隆会议，提出“求同存异”方针  </a:t>
            </a:r>
            <a:endParaRPr lang="zh-CN" altLang="en-US" sz="3200" b="1"/>
          </a:p>
          <a:p>
            <a:r>
              <a:rPr lang="zh-CN" altLang="en-US" sz="3200" b="1"/>
              <a:t>②第一次提出和平共处五项原则  </a:t>
            </a:r>
            <a:endParaRPr lang="zh-CN" altLang="en-US" sz="3200" b="1"/>
          </a:p>
          <a:p>
            <a:r>
              <a:rPr lang="zh-CN" altLang="en-US" sz="3200" b="1"/>
              <a:t>③恢复中国在联合国的合法席位          </a:t>
            </a:r>
            <a:endParaRPr lang="zh-CN" altLang="en-US" sz="3200" b="1"/>
          </a:p>
          <a:p>
            <a:r>
              <a:rPr lang="zh-CN" altLang="en-US" sz="3200" b="1"/>
              <a:t>④中美正式建立外交关系</a:t>
            </a:r>
            <a:endParaRPr lang="zh-CN" altLang="en-US" sz="3200" b="1"/>
          </a:p>
          <a:p>
            <a:r>
              <a:rPr lang="zh-CN" altLang="en-US" sz="3200" b="1"/>
              <a:t>A②①④③ B．①②④③	 C．④①②③	D．②①③④</a:t>
            </a:r>
            <a:endParaRPr lang="zh-CN" altLang="en-US" sz="3200" b="1"/>
          </a:p>
        </p:txBody>
      </p:sp>
      <p:sp>
        <p:nvSpPr>
          <p:cNvPr id="4" name="椭圆 3"/>
          <p:cNvSpPr/>
          <p:nvPr/>
        </p:nvSpPr>
        <p:spPr>
          <a:xfrm>
            <a:off x="7901305" y="4433570"/>
            <a:ext cx="629920" cy="62357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64540" y="368300"/>
            <a:ext cx="2224405" cy="583565"/>
          </a:xfrm>
          <a:prstGeom prst="rect">
            <a:avLst/>
          </a:prstGeom>
          <a:noFill/>
        </p:spPr>
        <p:txBody>
          <a:bodyPr wrap="none" rtlCol="0">
            <a:spAutoFit/>
          </a:bodyPr>
          <a:p>
            <a:r>
              <a:rPr lang="zh-CN" altLang="zh-CN" sz="3200" b="1"/>
              <a:t>随堂练习：</a:t>
            </a:r>
            <a:endParaRPr lang="zh-CN" altLang="zh-CN"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6855" y="287020"/>
            <a:ext cx="9760585" cy="5507990"/>
          </a:xfrm>
          <a:prstGeom prst="rect">
            <a:avLst/>
          </a:prstGeom>
          <a:noFill/>
          <a:ln w="9525">
            <a:noFill/>
          </a:ln>
        </p:spPr>
        <p:txBody>
          <a:bodyPr wrap="square">
            <a:spAutoFit/>
          </a:bodyPr>
          <a:p>
            <a:pPr indent="0"/>
            <a:r>
              <a:rPr lang="en-US" altLang="zh-CN" sz="3200" b="1">
                <a:latin typeface="宋体" panose="02010600030101010101" pitchFamily="2" charset="-122"/>
                <a:ea typeface="宋体" panose="02010600030101010101" pitchFamily="2" charset="-122"/>
                <a:cs typeface="宋体" panose="02010600030101010101" pitchFamily="2" charset="-122"/>
              </a:rPr>
              <a:t> 2</a:t>
            </a:r>
            <a:r>
              <a:rPr lang="zh-CN" altLang="en-US" sz="3200" b="1">
                <a:latin typeface="宋体" panose="02010600030101010101" pitchFamily="2" charset="-122"/>
                <a:ea typeface="宋体" panose="02010600030101010101" pitchFamily="2" charset="-122"/>
                <a:cs typeface="宋体" panose="02010600030101010101" pitchFamily="2" charset="-122"/>
              </a:rPr>
              <a:t>、我国重视发展睦邻友好关系。</a:t>
            </a:r>
            <a:r>
              <a:rPr lang="en-US" altLang="zh-CN" sz="3200" b="1">
                <a:latin typeface="宋体" panose="02010600030101010101" pitchFamily="2" charset="-122"/>
                <a:ea typeface="宋体" panose="02010600030101010101" pitchFamily="2" charset="-122"/>
                <a:cs typeface="宋体" panose="02010600030101010101" pitchFamily="2" charset="-122"/>
              </a:rPr>
              <a:t>1954 </a:t>
            </a:r>
            <a:r>
              <a:rPr lang="zh-CN" altLang="en-US" sz="3200" b="1">
                <a:latin typeface="宋体" panose="02010600030101010101" pitchFamily="2" charset="-122"/>
                <a:ea typeface="宋体" panose="02010600030101010101" pitchFamily="2" charset="-122"/>
                <a:cs typeface="宋体" panose="02010600030101010101" pitchFamily="2" charset="-122"/>
              </a:rPr>
              <a:t>年，周恩来出访印度、缅甸，三国总理共同倡导了（   ）</a:t>
            </a:r>
            <a:r>
              <a:rPr lang="en-US" altLang="zh-CN" sz="3200" b="1">
                <a:latin typeface="宋体" panose="02010600030101010101" pitchFamily="2" charset="-122"/>
                <a:ea typeface="宋体" panose="02010600030101010101" pitchFamily="2" charset="-122"/>
                <a:cs typeface="宋体" panose="02010600030101010101" pitchFamily="2" charset="-122"/>
              </a:rPr>
              <a:t>A. </a:t>
            </a:r>
            <a:r>
              <a:rPr lang="zh-CN" altLang="en-US" sz="3200" b="1">
                <a:latin typeface="宋体" panose="02010600030101010101" pitchFamily="2" charset="-122"/>
                <a:ea typeface="宋体" panose="02010600030101010101" pitchFamily="2" charset="-122"/>
                <a:cs typeface="宋体" panose="02010600030101010101" pitchFamily="2" charset="-122"/>
              </a:rPr>
              <a:t>和平共处五项原则     </a:t>
            </a:r>
            <a:r>
              <a:rPr lang="en-US" altLang="zh-CN" sz="3200" b="1">
                <a:latin typeface="宋体" panose="02010600030101010101" pitchFamily="2" charset="-122"/>
                <a:ea typeface="宋体" panose="02010600030101010101" pitchFamily="2" charset="-122"/>
                <a:cs typeface="宋体" panose="02010600030101010101" pitchFamily="2" charset="-122"/>
              </a:rPr>
              <a:t>B</a:t>
            </a:r>
            <a:r>
              <a:rPr lang="zh-CN" altLang="en-US" sz="3200" b="1">
                <a:latin typeface="宋体" panose="02010600030101010101" pitchFamily="2" charset="-122"/>
                <a:ea typeface="宋体" panose="02010600030101010101" pitchFamily="2" charset="-122"/>
                <a:cs typeface="宋体" panose="02010600030101010101" pitchFamily="2" charset="-122"/>
              </a:rPr>
              <a:t>．和平统一八项主张</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1">
                <a:latin typeface="宋体" panose="02010600030101010101" pitchFamily="2" charset="-122"/>
                <a:ea typeface="宋体" panose="02010600030101010101" pitchFamily="2" charset="-122"/>
                <a:cs typeface="宋体" panose="02010600030101010101" pitchFamily="2" charset="-122"/>
              </a:rPr>
              <a:t>C</a:t>
            </a:r>
            <a:r>
              <a:rPr lang="zh-CN" altLang="en-US" sz="3200" b="1">
                <a:latin typeface="宋体" panose="02010600030101010101" pitchFamily="2" charset="-122"/>
                <a:ea typeface="宋体" panose="02010600030101010101" pitchFamily="2" charset="-122"/>
                <a:cs typeface="宋体" panose="02010600030101010101" pitchFamily="2" charset="-122"/>
              </a:rPr>
              <a:t>．独立自主和平外交     </a:t>
            </a:r>
            <a:r>
              <a:rPr lang="en-US" altLang="zh-CN" sz="3200" b="1">
                <a:latin typeface="宋体" panose="02010600030101010101" pitchFamily="2" charset="-122"/>
                <a:ea typeface="宋体" panose="02010600030101010101" pitchFamily="2" charset="-122"/>
                <a:cs typeface="宋体" panose="02010600030101010101" pitchFamily="2" charset="-122"/>
              </a:rPr>
              <a:t>D</a:t>
            </a:r>
            <a:r>
              <a:rPr lang="zh-CN" altLang="en-US" sz="3200" b="1">
                <a:latin typeface="宋体" panose="02010600030101010101" pitchFamily="2" charset="-122"/>
                <a:ea typeface="宋体" panose="02010600030101010101" pitchFamily="2" charset="-122"/>
                <a:cs typeface="宋体" panose="02010600030101010101" pitchFamily="2" charset="-122"/>
              </a:rPr>
              <a:t>．“ 求同存异”方针</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、在如图所示大会上，中国取得的外交胜利是（　　）</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3200" b="1">
                <a:latin typeface="宋体" panose="02010600030101010101" pitchFamily="2" charset="-122"/>
                <a:ea typeface="宋体" panose="02010600030101010101" pitchFamily="2" charset="-122"/>
                <a:cs typeface="宋体" panose="02010600030101010101" pitchFamily="2" charset="-122"/>
              </a:rPr>
              <a:t>A．和平共处五项原则的提出	</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3200" b="1">
                <a:latin typeface="宋体" panose="02010600030101010101" pitchFamily="2" charset="-122"/>
                <a:ea typeface="宋体" panose="02010600030101010101" pitchFamily="2" charset="-122"/>
                <a:cs typeface="宋体" panose="02010600030101010101" pitchFamily="2" charset="-122"/>
              </a:rPr>
              <a:t>B．“求同存异”方针的提出</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3200" b="1">
                <a:latin typeface="宋体" panose="02010600030101010101" pitchFamily="2" charset="-122"/>
                <a:ea typeface="宋体" panose="02010600030101010101" pitchFamily="2" charset="-122"/>
                <a:cs typeface="宋体" panose="02010600030101010101" pitchFamily="2" charset="-122"/>
              </a:rPr>
              <a:t>C．在联合国合法席位的恢复	</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3200" b="1">
                <a:latin typeface="宋体" panose="02010600030101010101" pitchFamily="2" charset="-122"/>
                <a:ea typeface="宋体" panose="02010600030101010101" pitchFamily="2" charset="-122"/>
                <a:cs typeface="宋体" panose="02010600030101010101" pitchFamily="2" charset="-122"/>
              </a:rPr>
              <a:t>D．中美《联合公报》的签署</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3200" b="1"/>
          </a:p>
        </p:txBody>
      </p:sp>
      <p:sp>
        <p:nvSpPr>
          <p:cNvPr id="4" name="椭圆 3"/>
          <p:cNvSpPr/>
          <p:nvPr/>
        </p:nvSpPr>
        <p:spPr>
          <a:xfrm>
            <a:off x="236855" y="1251585"/>
            <a:ext cx="629920" cy="62357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73746957" name="图片 1073746956" descr="川教社历史课程网吴涛、蒋国化制作，更多川教版资源请访问http://www.chuanjiaoban.com"/>
          <p:cNvPicPr>
            <a:picLocks noChangeAspect="1"/>
          </p:cNvPicPr>
          <p:nvPr/>
        </p:nvPicPr>
        <p:blipFill>
          <a:blip r:embed="rId1"/>
          <a:stretch>
            <a:fillRect/>
          </a:stretch>
        </p:blipFill>
        <p:spPr>
          <a:xfrm>
            <a:off x="7825105" y="3157220"/>
            <a:ext cx="3735705" cy="2973705"/>
          </a:xfrm>
          <a:prstGeom prst="rect">
            <a:avLst/>
          </a:prstGeom>
          <a:noFill/>
          <a:ln w="9525">
            <a:noFill/>
          </a:ln>
        </p:spPr>
      </p:pic>
      <p:sp>
        <p:nvSpPr>
          <p:cNvPr id="3" name="椭圆 2"/>
          <p:cNvSpPr/>
          <p:nvPr/>
        </p:nvSpPr>
        <p:spPr>
          <a:xfrm>
            <a:off x="119380" y="4177665"/>
            <a:ext cx="629920" cy="62357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6855" y="722630"/>
            <a:ext cx="10647045" cy="4030980"/>
          </a:xfrm>
          <a:prstGeom prst="rect">
            <a:avLst/>
          </a:prstGeom>
          <a:noFill/>
        </p:spPr>
        <p:txBody>
          <a:bodyPr wrap="square" rtlCol="0" anchor="t">
            <a:spAutoFit/>
          </a:bodyPr>
          <a:p>
            <a:pPr indent="0"/>
            <a:r>
              <a:rPr lang="en-US" altLang="zh-CN" sz="32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、美国历史学家费正清在《观察中国》中写道：“1971年，我们第一批记者随亨利·基辛格进入毛的中国。1972年2月，尼克松总统会见毛泽东和周恩来，迎来了令人振奋的新时期。”这里的“新时期”指的是（   ）</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3200" b="1">
                <a:sym typeface="+mn-ea"/>
              </a:rPr>
              <a:t>A．中美关系开始走向正常化        </a:t>
            </a:r>
            <a:endParaRPr lang="zh-CN" altLang="en-US" sz="3200" b="1">
              <a:sym typeface="+mn-ea"/>
            </a:endParaRPr>
          </a:p>
          <a:p>
            <a:pPr indent="0"/>
            <a:r>
              <a:rPr lang="zh-CN" altLang="en-US" sz="3200" b="1">
                <a:sym typeface="+mn-ea"/>
              </a:rPr>
              <a:t>B．国际上出现了一个同中国建交的热潮</a:t>
            </a:r>
            <a:endParaRPr lang="zh-CN" altLang="en-US" sz="3200" b="1"/>
          </a:p>
          <a:p>
            <a:pPr indent="0"/>
            <a:r>
              <a:rPr lang="zh-CN" altLang="en-US" sz="3200" b="1">
                <a:sym typeface="+mn-ea"/>
              </a:rPr>
              <a:t>C．中美两国确立战略伙伴关系     </a:t>
            </a:r>
            <a:endParaRPr lang="zh-CN" altLang="en-US" sz="3200" b="1">
              <a:sym typeface="+mn-ea"/>
            </a:endParaRPr>
          </a:p>
          <a:p>
            <a:pPr indent="0"/>
            <a:r>
              <a:rPr lang="zh-CN" altLang="en-US" sz="3200" b="1">
                <a:sym typeface="+mn-ea"/>
              </a:rPr>
              <a:t>D．中美正式建立外交关系</a:t>
            </a:r>
            <a:endParaRPr lang="zh-CN" altLang="en-US" sz="3200"/>
          </a:p>
        </p:txBody>
      </p:sp>
      <p:sp>
        <p:nvSpPr>
          <p:cNvPr id="4" name="椭圆 3"/>
          <p:cNvSpPr/>
          <p:nvPr/>
        </p:nvSpPr>
        <p:spPr>
          <a:xfrm>
            <a:off x="236855" y="2628265"/>
            <a:ext cx="629920" cy="62357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59765" y="219075"/>
            <a:ext cx="10515600" cy="4351338"/>
          </a:xfrm>
        </p:spPr>
        <p:txBody>
          <a:bodyPr/>
          <a:p>
            <a:pPr marL="0" indent="0">
              <a:buNone/>
            </a:pPr>
            <a:r>
              <a:rPr lang="en-US" altLang="zh-CN" sz="3200" b="1"/>
              <a:t>5</a:t>
            </a:r>
            <a:r>
              <a:rPr lang="zh-CN" altLang="en-US" sz="3200" b="1"/>
              <a:t>、下列图示反映了中美关系的变化。这体现了（   ）</a:t>
            </a:r>
            <a:endParaRPr lang="zh-CN" altLang="en-US" sz="3200" b="1"/>
          </a:p>
          <a:p>
            <a:r>
              <a:rPr lang="zh-CN" altLang="en-US" sz="3200" b="1"/>
              <a:t>①中美关系不断的深化发展      </a:t>
            </a:r>
            <a:endParaRPr lang="zh-CN" altLang="en-US" sz="3200" b="1"/>
          </a:p>
          <a:p>
            <a:r>
              <a:rPr lang="zh-CN" altLang="en-US" sz="3200" b="1"/>
              <a:t>②我国外交政策由对抗走向对话</a:t>
            </a:r>
            <a:endParaRPr lang="zh-CN" altLang="en-US" sz="3200" b="1"/>
          </a:p>
          <a:p>
            <a:r>
              <a:rPr lang="zh-CN" altLang="en-US" sz="3200" b="1"/>
              <a:t>③我国积极寻求与大国结盟  </a:t>
            </a:r>
            <a:endParaRPr lang="zh-CN" altLang="en-US" sz="3200" b="1"/>
          </a:p>
          <a:p>
            <a:r>
              <a:rPr lang="zh-CN" altLang="en-US" sz="3200" b="1"/>
              <a:t>④和平与发展已经成为时代主题</a:t>
            </a:r>
            <a:endParaRPr lang="zh-CN" altLang="en-US" sz="3200" b="1"/>
          </a:p>
          <a:p>
            <a:r>
              <a:rPr lang="zh-CN" altLang="en-US" sz="3200" b="1"/>
              <a:t>A．①②       B．②③        C．①④           D．③④</a:t>
            </a:r>
            <a:endParaRPr lang="zh-CN" altLang="en-US" sz="3200" b="1"/>
          </a:p>
        </p:txBody>
      </p:sp>
      <p:pic>
        <p:nvPicPr>
          <p:cNvPr id="2" name="图片 244" descr="川教社历史课程网吴涛、蒋国化制作，更多川教版资源请访问http://www.chuanjiaoban.com"/>
          <p:cNvPicPr>
            <a:picLocks noChangeAspect="1"/>
          </p:cNvPicPr>
          <p:nvPr/>
        </p:nvPicPr>
        <p:blipFill>
          <a:blip r:embed="rId1">
            <a:lum contrast="20001"/>
          </a:blip>
          <a:stretch>
            <a:fillRect/>
          </a:stretch>
        </p:blipFill>
        <p:spPr>
          <a:xfrm>
            <a:off x="972185" y="3898265"/>
            <a:ext cx="8865235" cy="2158365"/>
          </a:xfrm>
          <a:prstGeom prst="rect">
            <a:avLst/>
          </a:prstGeom>
          <a:noFill/>
          <a:ln w="9525">
            <a:noFill/>
          </a:ln>
        </p:spPr>
      </p:pic>
      <p:sp>
        <p:nvSpPr>
          <p:cNvPr id="4" name="椭圆 3"/>
          <p:cNvSpPr/>
          <p:nvPr/>
        </p:nvSpPr>
        <p:spPr>
          <a:xfrm>
            <a:off x="5745480" y="2980055"/>
            <a:ext cx="701040" cy="64008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3" name="文本框 7172"/>
          <p:cNvSpPr txBox="1"/>
          <p:nvPr/>
        </p:nvSpPr>
        <p:spPr>
          <a:xfrm>
            <a:off x="551815" y="1669415"/>
            <a:ext cx="12228830" cy="4369435"/>
          </a:xfrm>
          <a:prstGeom prst="rect">
            <a:avLst/>
          </a:prstGeom>
          <a:noFill/>
          <a:ln w="9525">
            <a:noFill/>
          </a:ln>
        </p:spPr>
        <p:txBody>
          <a:bodyPr wrap="square">
            <a:spAutoFit/>
          </a:bodyPr>
          <a:p>
            <a:pPr algn="l"/>
            <a:r>
              <a:rPr lang="zh-CN" altLang="en-US" sz="3200" b="1" dirty="0">
                <a:latin typeface="黑体" panose="02010600030101010101" pitchFamily="2" charset="-122"/>
                <a:ea typeface="黑体" panose="02010600030101010101" pitchFamily="2" charset="-122"/>
                <a:sym typeface="+mn-ea"/>
              </a:rPr>
              <a:t>1、和平共处五项原则：提出人物、时间、参与国、内容、意义？</a:t>
            </a:r>
            <a:endParaRPr lang="zh-CN" altLang="en-US" sz="3200" b="1" dirty="0">
              <a:solidFill>
                <a:schemeClr val="tx2"/>
              </a:solidFill>
              <a:latin typeface="黑体" panose="02010600030101010101" pitchFamily="2" charset="-122"/>
              <a:ea typeface="黑体" panose="02010600030101010101" pitchFamily="2" charset="-122"/>
            </a:endParaRPr>
          </a:p>
          <a:p>
            <a:pPr algn="l"/>
            <a:r>
              <a:rPr lang="zh-CN" altLang="en-US" sz="3200" b="1" dirty="0">
                <a:latin typeface="黑体" panose="02010600030101010101" pitchFamily="2" charset="-122"/>
                <a:ea typeface="黑体" panose="02010600030101010101" pitchFamily="2" charset="-122"/>
              </a:rPr>
              <a:t>2、万隆会议：召开时间，背景；周恩来提出的倡议及意义？</a:t>
            </a:r>
            <a:endParaRPr lang="zh-CN" altLang="en-US" sz="3200" b="1" dirty="0">
              <a:latin typeface="黑体" panose="02010600030101010101" pitchFamily="2" charset="-122"/>
              <a:ea typeface="黑体" panose="02010600030101010101" pitchFamily="2" charset="-122"/>
            </a:endParaRPr>
          </a:p>
          <a:p>
            <a:pPr algn="l"/>
            <a:r>
              <a:rPr lang="zh-CN" altLang="en-US" sz="3200" b="1" dirty="0">
                <a:latin typeface="黑体" panose="02010600030101010101" pitchFamily="2" charset="-122"/>
                <a:ea typeface="黑体" panose="02010600030101010101" pitchFamily="2" charset="-122"/>
                <a:sym typeface="+mn-ea"/>
              </a:rPr>
              <a:t>3、我国重返联合国：时间、会议、原因、意义？</a:t>
            </a:r>
            <a:endParaRPr lang="zh-CN" altLang="en-US" sz="3200" b="1" dirty="0">
              <a:latin typeface="黑体" panose="02010600030101010101" pitchFamily="2" charset="-122"/>
              <a:ea typeface="黑体" panose="02010600030101010101" pitchFamily="2" charset="-122"/>
              <a:sym typeface="+mn-ea"/>
            </a:endParaRPr>
          </a:p>
          <a:p>
            <a:pPr algn="l"/>
            <a:r>
              <a:rPr lang="zh-CN" altLang="en-US" sz="3200" b="1" dirty="0">
                <a:latin typeface="黑体" panose="02010600030101010101" pitchFamily="2" charset="-122"/>
                <a:ea typeface="黑体" panose="02010600030101010101" pitchFamily="2" charset="-122"/>
                <a:sym typeface="+mn-ea"/>
              </a:rPr>
              <a:t>4、尼克松访华：时间、发表的公报、处理国家关系的原则，意义？</a:t>
            </a:r>
            <a:endParaRPr lang="zh-CN" altLang="en-US" sz="3200" b="1" dirty="0">
              <a:latin typeface="黑体" panose="02010600030101010101" pitchFamily="2" charset="-122"/>
              <a:ea typeface="黑体" panose="02010600030101010101" pitchFamily="2" charset="-122"/>
              <a:sym typeface="+mn-ea"/>
            </a:endParaRPr>
          </a:p>
          <a:p>
            <a:pPr algn="l"/>
            <a:r>
              <a:rPr lang="zh-CN" altLang="en-US" sz="3200" b="1" dirty="0">
                <a:latin typeface="黑体" panose="02010600030101010101" pitchFamily="2" charset="-122"/>
                <a:ea typeface="黑体" panose="02010600030101010101" pitchFamily="2" charset="-122"/>
                <a:sym typeface="+mn-ea"/>
              </a:rPr>
              <a:t>中美正式建交时间、意义？</a:t>
            </a:r>
            <a:endParaRPr lang="zh-CN" altLang="en-US" sz="3200" b="1" dirty="0">
              <a:latin typeface="黑体" panose="02010600030101010101" pitchFamily="2" charset="-122"/>
              <a:ea typeface="黑体" panose="02010600030101010101" pitchFamily="2" charset="-122"/>
              <a:sym typeface="+mn-ea"/>
            </a:endParaRPr>
          </a:p>
          <a:p>
            <a:pPr algn="l"/>
            <a:r>
              <a:rPr lang="en-US" altLang="zh-CN" sz="3200" b="1" dirty="0">
                <a:latin typeface="黑体" panose="02010600030101010101" pitchFamily="2" charset="-122"/>
                <a:ea typeface="黑体" panose="02010600030101010101" pitchFamily="2" charset="-122"/>
                <a:sym typeface="+mn-ea"/>
              </a:rPr>
              <a:t>5</a:t>
            </a:r>
            <a:r>
              <a:rPr lang="zh-CN" altLang="en-US" sz="3200" b="1" dirty="0">
                <a:latin typeface="黑体" panose="02010600030101010101" pitchFamily="2" charset="-122"/>
                <a:ea typeface="黑体" panose="02010600030101010101" pitchFamily="2" charset="-122"/>
                <a:sym typeface="+mn-ea"/>
              </a:rPr>
              <a:t>、</a:t>
            </a:r>
            <a:r>
              <a:rPr lang="en-US" altLang="zh-CN" sz="3200" b="1" dirty="0">
                <a:latin typeface="黑体" panose="02010600030101010101" pitchFamily="2" charset="-122"/>
                <a:ea typeface="黑体" panose="02010600030101010101" pitchFamily="2" charset="-122"/>
                <a:sym typeface="+mn-ea"/>
              </a:rPr>
              <a:t>20</a:t>
            </a:r>
            <a:r>
              <a:rPr lang="zh-CN" altLang="en-US" sz="3200" b="1" dirty="0">
                <a:latin typeface="黑体" panose="02010600030101010101" pitchFamily="2" charset="-122"/>
                <a:ea typeface="黑体" panose="02010600030101010101" pitchFamily="2" charset="-122"/>
                <a:sym typeface="+mn-ea"/>
              </a:rPr>
              <a:t>世纪</a:t>
            </a:r>
            <a:r>
              <a:rPr lang="en-US" altLang="zh-CN" sz="3200" b="1" dirty="0">
                <a:latin typeface="黑体" panose="02010600030101010101" pitchFamily="2" charset="-122"/>
                <a:ea typeface="黑体" panose="02010600030101010101" pitchFamily="2" charset="-122"/>
                <a:sym typeface="+mn-ea"/>
              </a:rPr>
              <a:t>90</a:t>
            </a:r>
            <a:r>
              <a:rPr lang="zh-CN" altLang="en-US" sz="3200" b="1" dirty="0">
                <a:latin typeface="黑体" panose="02010600030101010101" pitchFamily="2" charset="-122"/>
                <a:ea typeface="黑体" panose="02010600030101010101" pitchFamily="2" charset="-122"/>
                <a:sym typeface="+mn-ea"/>
              </a:rPr>
              <a:t>年代，我国外交政策？</a:t>
            </a:r>
            <a:endParaRPr lang="zh-CN" altLang="en-US" sz="3200" b="1" dirty="0">
              <a:latin typeface="黑体" panose="02010600030101010101" pitchFamily="2" charset="-122"/>
              <a:ea typeface="黑体" panose="02010600030101010101" pitchFamily="2" charset="-122"/>
            </a:endParaRPr>
          </a:p>
          <a:p>
            <a:pPr algn="l"/>
            <a:r>
              <a:rPr lang="en-US" altLang="zh-CN" sz="3200" b="1" dirty="0">
                <a:latin typeface="黑体" panose="02010600030101010101" pitchFamily="2" charset="-122"/>
                <a:ea typeface="黑体" panose="02010600030101010101" pitchFamily="2" charset="-122"/>
                <a:sym typeface="+mn-ea"/>
              </a:rPr>
              <a:t>6</a:t>
            </a:r>
            <a:r>
              <a:rPr lang="zh-CN" altLang="en-US" sz="3200" b="1" dirty="0">
                <a:latin typeface="黑体" panose="02010600030101010101" pitchFamily="2" charset="-122"/>
                <a:ea typeface="黑体" panose="02010600030101010101" pitchFamily="2" charset="-122"/>
                <a:sym typeface="+mn-ea"/>
              </a:rPr>
              <a:t>、</a:t>
            </a:r>
            <a:r>
              <a:rPr lang="en-US" altLang="zh-CN" sz="3200" b="1" dirty="0">
                <a:latin typeface="黑体" panose="02010600030101010101" pitchFamily="2" charset="-122"/>
                <a:ea typeface="黑体" panose="02010600030101010101" pitchFamily="2" charset="-122"/>
                <a:sym typeface="+mn-ea"/>
              </a:rPr>
              <a:t>2013</a:t>
            </a:r>
            <a:r>
              <a:rPr lang="zh-CN" altLang="en-US" sz="3200" b="1" dirty="0">
                <a:latin typeface="黑体" panose="02010600030101010101" pitchFamily="2" charset="-122"/>
                <a:ea typeface="黑体" panose="02010600030101010101" pitchFamily="2" charset="-122"/>
                <a:sym typeface="+mn-ea"/>
              </a:rPr>
              <a:t>年习近平提出什么倡议开辟了国际合作的新途径？</a:t>
            </a:r>
            <a:endParaRPr lang="zh-CN" altLang="en-US" sz="3200" b="1" dirty="0">
              <a:latin typeface="黑体" panose="02010600030101010101" pitchFamily="2" charset="-122"/>
              <a:ea typeface="黑体" panose="02010600030101010101" pitchFamily="2" charset="-122"/>
            </a:endParaRPr>
          </a:p>
          <a:p>
            <a:pPr algn="l"/>
            <a:endParaRPr lang="zh-CN" altLang="en-US" dirty="0">
              <a:latin typeface="仿宋_GB2312" panose="02010609030101010101" pitchFamily="1" charset="-122"/>
              <a:ea typeface="仿宋_GB2312" panose="02010609030101010101" pitchFamily="1" charset="-122"/>
            </a:endParaRPr>
          </a:p>
          <a:p>
            <a:pPr algn="l"/>
            <a:endParaRPr lang="zh-CN" altLang="en-US" dirty="0">
              <a:latin typeface="仿宋_GB2312" panose="02010609030101010101" pitchFamily="1" charset="-122"/>
              <a:ea typeface="仿宋_GB2312" panose="02010609030101010101" pitchFamily="1" charset="-122"/>
            </a:endParaRPr>
          </a:p>
          <a:p>
            <a:endParaRPr lang="zh-CN" altLang="en-US" dirty="0">
              <a:latin typeface="仿宋_GB2312" panose="02010609030101010101" pitchFamily="1" charset="-122"/>
              <a:ea typeface="仿宋_GB2312" panose="02010609030101010101" pitchFamily="1" charset="-122"/>
            </a:endParaRPr>
          </a:p>
        </p:txBody>
      </p:sp>
      <p:sp>
        <p:nvSpPr>
          <p:cNvPr id="7178" name="文本框 7177"/>
          <p:cNvSpPr txBox="1"/>
          <p:nvPr/>
        </p:nvSpPr>
        <p:spPr>
          <a:xfrm>
            <a:off x="551974" y="778510"/>
            <a:ext cx="10737850" cy="521970"/>
          </a:xfrm>
          <a:prstGeom prst="rect">
            <a:avLst/>
          </a:prstGeom>
          <a:noFill/>
          <a:ln w="9525">
            <a:noFill/>
          </a:ln>
        </p:spPr>
        <p:txBody>
          <a:bodyPr wrap="none">
            <a:spAutoFit/>
          </a:bodyPr>
          <a:p>
            <a:pPr algn="l"/>
            <a:r>
              <a:rPr lang="zh-CN" altLang="en-US" sz="2800" b="1" dirty="0">
                <a:solidFill>
                  <a:srgbClr val="FF0000"/>
                </a:solidFill>
                <a:latin typeface="仿宋_GB2312" panose="02010609030101010101" pitchFamily="1" charset="-122"/>
                <a:ea typeface="仿宋_GB2312" panose="02010609030101010101" pitchFamily="1" charset="-122"/>
              </a:rPr>
              <a:t>自学课本P1</a:t>
            </a:r>
            <a:r>
              <a:rPr lang="en-US" altLang="zh-CN" sz="2800" b="1" dirty="0">
                <a:solidFill>
                  <a:srgbClr val="FF0000"/>
                </a:solidFill>
                <a:latin typeface="仿宋_GB2312" panose="02010609030101010101" pitchFamily="1" charset="-122"/>
                <a:ea typeface="仿宋_GB2312" panose="02010609030101010101" pitchFamily="1" charset="-122"/>
              </a:rPr>
              <a:t>17</a:t>
            </a:r>
            <a:r>
              <a:rPr lang="zh-CN" altLang="en-US" sz="2800" b="1" dirty="0">
                <a:solidFill>
                  <a:srgbClr val="FF0000"/>
                </a:solidFill>
                <a:latin typeface="仿宋_GB2312" panose="02010609030101010101" pitchFamily="1" charset="-122"/>
                <a:ea typeface="仿宋_GB2312" panose="02010609030101010101" pitchFamily="1" charset="-122"/>
              </a:rPr>
              <a:t>-1</a:t>
            </a:r>
            <a:r>
              <a:rPr lang="en-US" altLang="zh-CN" sz="2800" b="1" dirty="0">
                <a:solidFill>
                  <a:srgbClr val="FF0000"/>
                </a:solidFill>
                <a:latin typeface="仿宋_GB2312" panose="02010609030101010101" pitchFamily="1" charset="-122"/>
                <a:ea typeface="仿宋_GB2312" panose="02010609030101010101" pitchFamily="1" charset="-122"/>
              </a:rPr>
              <a:t>22</a:t>
            </a:r>
            <a:r>
              <a:rPr lang="zh-CN" altLang="en-US" sz="2800" b="1" dirty="0">
                <a:solidFill>
                  <a:srgbClr val="FF0000"/>
                </a:solidFill>
                <a:latin typeface="仿宋_GB2312" panose="02010609030101010101" pitchFamily="1" charset="-122"/>
                <a:ea typeface="仿宋_GB2312" panose="02010609030101010101" pitchFamily="1" charset="-122"/>
              </a:rPr>
              <a:t>，在课本简单标出问题，</a:t>
            </a:r>
            <a:r>
              <a:rPr lang="zh-CN" altLang="en-US" sz="2800" b="1" dirty="0">
                <a:solidFill>
                  <a:srgbClr val="FF0000"/>
                </a:solidFill>
                <a:latin typeface="仿宋_GB2312" panose="02010609030101010101" pitchFamily="1" charset="-122"/>
                <a:ea typeface="仿宋_GB2312" panose="02010609030101010101" pitchFamily="1" charset="-122"/>
                <a:sym typeface="+mn-ea"/>
              </a:rPr>
              <a:t>划出答案，</a:t>
            </a:r>
            <a:r>
              <a:rPr lang="zh-CN" altLang="en-US" sz="2800" b="1" dirty="0">
                <a:solidFill>
                  <a:srgbClr val="FF0000"/>
                </a:solidFill>
                <a:latin typeface="仿宋_GB2312" panose="02010609030101010101" pitchFamily="1" charset="-122"/>
                <a:ea typeface="仿宋_GB2312" panose="02010609030101010101" pitchFamily="1" charset="-122"/>
              </a:rPr>
              <a:t>。（7分钟）</a:t>
            </a:r>
            <a:endParaRPr lang="zh-CN" altLang="en-US" sz="2800" b="1" dirty="0">
              <a:solidFill>
                <a:srgbClr val="FF0000"/>
              </a:solidFill>
              <a:latin typeface="仿宋_GB2312" panose="02010609030101010101" pitchFamily="1" charset="-122"/>
              <a:ea typeface="仿宋_GB2312" panose="02010609030101010101" pitchFamily="1" charset="-122"/>
            </a:endParaRPr>
          </a:p>
        </p:txBody>
      </p:sp>
      <p:sp>
        <p:nvSpPr>
          <p:cNvPr id="7180" name="文本框 7179"/>
          <p:cNvSpPr txBox="1"/>
          <p:nvPr/>
        </p:nvSpPr>
        <p:spPr>
          <a:xfrm>
            <a:off x="686912" y="5906135"/>
            <a:ext cx="6260465" cy="521970"/>
          </a:xfrm>
          <a:prstGeom prst="rect">
            <a:avLst/>
          </a:prstGeom>
          <a:noFill/>
          <a:ln w="9525">
            <a:noFill/>
          </a:ln>
        </p:spPr>
        <p:txBody>
          <a:bodyPr wrap="none">
            <a:spAutoFit/>
          </a:bodyPr>
          <a:p>
            <a:r>
              <a:rPr lang="zh-CN" altLang="en-US" sz="2800" b="1" dirty="0">
                <a:solidFill>
                  <a:srgbClr val="FF0000"/>
                </a:solidFill>
                <a:latin typeface="仿宋_GB2312" panose="02010609030101010101" pitchFamily="1" charset="-122"/>
                <a:ea typeface="仿宋_GB2312" panose="02010609030101010101" pitchFamily="1" charset="-122"/>
              </a:rPr>
              <a:t>知者加速：完成《探究》选择题部分。</a:t>
            </a:r>
            <a:endParaRPr lang="zh-CN" altLang="en-US" sz="2800" b="1" dirty="0">
              <a:solidFill>
                <a:srgbClr val="FF0000"/>
              </a:solidFill>
              <a:latin typeface="仿宋_GB2312" panose="02010609030101010101" pitchFamily="1" charset="-122"/>
              <a:ea typeface="仿宋_GB2312" panose="02010609030101010101" pitchFamily="1" charset="-122"/>
            </a:endParaRPr>
          </a:p>
        </p:txBody>
      </p:sp>
      <p:sp>
        <p:nvSpPr>
          <p:cNvPr id="3" name="文本框 2"/>
          <p:cNvSpPr txBox="1"/>
          <p:nvPr/>
        </p:nvSpPr>
        <p:spPr>
          <a:xfrm>
            <a:off x="778510" y="144145"/>
            <a:ext cx="1970405" cy="521970"/>
          </a:xfrm>
          <a:prstGeom prst="rect">
            <a:avLst/>
          </a:prstGeom>
          <a:noFill/>
        </p:spPr>
        <p:txBody>
          <a:bodyPr wrap="none" rtlCol="0">
            <a:spAutoFit/>
          </a:bodyPr>
          <a:p>
            <a:r>
              <a:rPr lang="zh-CN" altLang="en-US" sz="2800" b="1"/>
              <a:t>自学提示：</a:t>
            </a:r>
            <a:endParaRPr lang="zh-CN" altLang="en-US" sz="2800" b="1"/>
          </a:p>
        </p:txBody>
      </p:sp>
    </p:spTree>
  </p:cSld>
  <p:clrMapOvr>
    <a:masterClrMapping/>
  </p:clrMapOvr>
  <p:transition spd="med">
    <p:circl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9217" descr="20090830152822459"/>
          <p:cNvPicPr>
            <a:picLocks noChangeAspect="1"/>
          </p:cNvPicPr>
          <p:nvPr/>
        </p:nvPicPr>
        <p:blipFill>
          <a:blip r:embed="rId1"/>
          <a:stretch>
            <a:fillRect/>
          </a:stretch>
        </p:blipFill>
        <p:spPr>
          <a:xfrm>
            <a:off x="926465" y="-454660"/>
            <a:ext cx="9770745" cy="7312660"/>
          </a:xfrm>
          <a:prstGeom prst="rect">
            <a:avLst/>
          </a:prstGeom>
          <a:noFill/>
          <a:ln w="9525">
            <a:noFill/>
          </a:ln>
        </p:spPr>
      </p:pic>
      <p:sp>
        <p:nvSpPr>
          <p:cNvPr id="9219" name="文本框 9218"/>
          <p:cNvSpPr txBox="1"/>
          <p:nvPr/>
        </p:nvSpPr>
        <p:spPr>
          <a:xfrm>
            <a:off x="1676400" y="304800"/>
            <a:ext cx="5324475" cy="768350"/>
          </a:xfrm>
          <a:prstGeom prst="rect">
            <a:avLst/>
          </a:prstGeom>
          <a:noFill/>
          <a:ln w="9525">
            <a:noFill/>
          </a:ln>
        </p:spPr>
        <p:txBody>
          <a:bodyPr>
            <a:spAutoFit/>
          </a:bodyPr>
          <a:p>
            <a:pPr algn="l"/>
            <a:r>
              <a:rPr lang="en-US" altLang="zh-CN" sz="2800" i="1">
                <a:latin typeface="Arial" panose="020B0604020202020204" pitchFamily="34" charset="0"/>
                <a:ea typeface="宋体" panose="02010600030101010101" pitchFamily="2" charset="-122"/>
              </a:rPr>
              <a:t>    </a:t>
            </a:r>
            <a:r>
              <a:rPr lang="zh-CN" altLang="en-US" sz="4400" i="1">
                <a:solidFill>
                  <a:srgbClr val="000066"/>
                </a:solidFill>
                <a:latin typeface="Arial" panose="020B0604020202020204" pitchFamily="34" charset="0"/>
                <a:ea typeface="宋体" panose="02010600030101010101" pitchFamily="2" charset="-122"/>
              </a:rPr>
              <a:t>和平共处五项原则</a:t>
            </a:r>
            <a:endParaRPr lang="zh-CN" altLang="en-US" sz="4400" i="1">
              <a:solidFill>
                <a:srgbClr val="000066"/>
              </a:solidFill>
              <a:latin typeface="Arial" panose="020B0604020202020204" pitchFamily="34" charset="0"/>
              <a:ea typeface="宋体" panose="02010600030101010101" pitchFamily="2" charset="-122"/>
            </a:endParaRPr>
          </a:p>
        </p:txBody>
      </p:sp>
      <p:sp>
        <p:nvSpPr>
          <p:cNvPr id="9220" name="文本框 9219"/>
          <p:cNvSpPr txBox="1"/>
          <p:nvPr/>
        </p:nvSpPr>
        <p:spPr>
          <a:xfrm>
            <a:off x="4953000" y="1981200"/>
            <a:ext cx="6012180" cy="583565"/>
          </a:xfrm>
          <a:prstGeom prst="rect">
            <a:avLst/>
          </a:prstGeom>
          <a:noFill/>
          <a:ln w="9525">
            <a:noFill/>
          </a:ln>
        </p:spPr>
        <p:txBody>
          <a:bodyPr wrap="square">
            <a:spAutoFit/>
          </a:bodyPr>
          <a:p>
            <a:pPr algn="l"/>
            <a:r>
              <a:rPr lang="en-US" altLang="zh-CN" sz="3200" b="1">
                <a:solidFill>
                  <a:srgbClr val="000066"/>
                </a:solidFill>
                <a:latin typeface="宋体" panose="02010600030101010101" pitchFamily="2" charset="-122"/>
                <a:ea typeface="宋体" panose="02010600030101010101" pitchFamily="2" charset="-122"/>
              </a:rPr>
              <a:t>1.</a:t>
            </a:r>
            <a:r>
              <a:rPr lang="zh-CN" altLang="en-US" sz="3200" b="1">
                <a:solidFill>
                  <a:srgbClr val="000066"/>
                </a:solidFill>
                <a:latin typeface="宋体" panose="02010600030101010101" pitchFamily="2" charset="-122"/>
                <a:ea typeface="宋体" panose="02010600030101010101" pitchFamily="2" charset="-122"/>
              </a:rPr>
              <a:t>提出的人物、时间、场合</a:t>
            </a:r>
            <a:endParaRPr lang="zh-CN" altLang="en-US" sz="3200" b="1">
              <a:solidFill>
                <a:srgbClr val="000066"/>
              </a:solidFill>
              <a:latin typeface="宋体" panose="02010600030101010101" pitchFamily="2" charset="-122"/>
              <a:ea typeface="宋体" panose="02010600030101010101" pitchFamily="2" charset="-122"/>
            </a:endParaRPr>
          </a:p>
        </p:txBody>
      </p:sp>
      <p:sp>
        <p:nvSpPr>
          <p:cNvPr id="9221" name="文本框 9220"/>
          <p:cNvSpPr txBox="1"/>
          <p:nvPr/>
        </p:nvSpPr>
        <p:spPr>
          <a:xfrm>
            <a:off x="5105400" y="2514600"/>
            <a:ext cx="4848225" cy="521970"/>
          </a:xfrm>
          <a:prstGeom prst="rect">
            <a:avLst/>
          </a:prstGeom>
          <a:noFill/>
          <a:ln w="9525">
            <a:noFill/>
          </a:ln>
        </p:spPr>
        <p:txBody>
          <a:bodyPr wrap="square">
            <a:spAutoFit/>
          </a:bodyPr>
          <a:p>
            <a:pPr algn="l">
              <a:spcBef>
                <a:spcPct val="50000"/>
              </a:spcBef>
            </a:pPr>
            <a:r>
              <a:rPr lang="zh-CN" altLang="en-US" sz="2800" b="1">
                <a:solidFill>
                  <a:srgbClr val="FF0000"/>
                </a:solidFill>
                <a:latin typeface="黑体" panose="02010600030101010101" pitchFamily="2" charset="-122"/>
                <a:ea typeface="黑体" panose="02010600030101010101" pitchFamily="2" charset="-122"/>
              </a:rPr>
              <a:t>周恩来  </a:t>
            </a:r>
            <a:r>
              <a:rPr lang="en-US" altLang="zh-CN" sz="2800" b="1">
                <a:solidFill>
                  <a:srgbClr val="FF0000"/>
                </a:solidFill>
                <a:latin typeface="黑体" panose="02010600030101010101" pitchFamily="2" charset="-122"/>
                <a:ea typeface="黑体" panose="02010600030101010101" pitchFamily="2" charset="-122"/>
              </a:rPr>
              <a:t>1953</a:t>
            </a:r>
            <a:r>
              <a:rPr lang="zh-CN" altLang="en-US" sz="2800" b="1">
                <a:solidFill>
                  <a:srgbClr val="FF0000"/>
                </a:solidFill>
                <a:latin typeface="黑体" panose="02010600030101010101" pitchFamily="2" charset="-122"/>
                <a:ea typeface="黑体" panose="02010600030101010101" pitchFamily="2" charset="-122"/>
              </a:rPr>
              <a:t>年  中印谈判</a:t>
            </a:r>
            <a:endParaRPr lang="zh-CN" altLang="en-US" sz="2800" b="1">
              <a:solidFill>
                <a:srgbClr val="FF0000"/>
              </a:solidFill>
              <a:latin typeface="黑体" panose="02010600030101010101" pitchFamily="2" charset="-122"/>
              <a:ea typeface="黑体" panose="02010600030101010101" pitchFamily="2" charset="-122"/>
            </a:endParaRPr>
          </a:p>
        </p:txBody>
      </p:sp>
      <p:sp>
        <p:nvSpPr>
          <p:cNvPr id="9222" name="文本框 9221"/>
          <p:cNvSpPr txBox="1"/>
          <p:nvPr/>
        </p:nvSpPr>
        <p:spPr>
          <a:xfrm>
            <a:off x="4953000" y="2895600"/>
            <a:ext cx="3962400" cy="583565"/>
          </a:xfrm>
          <a:prstGeom prst="rect">
            <a:avLst/>
          </a:prstGeom>
          <a:noFill/>
          <a:ln w="9525">
            <a:noFill/>
          </a:ln>
        </p:spPr>
        <p:txBody>
          <a:bodyPr>
            <a:spAutoFit/>
          </a:bodyPr>
          <a:p>
            <a:pPr algn="l"/>
            <a:r>
              <a:rPr lang="en-US" altLang="zh-CN" sz="3200" b="1">
                <a:solidFill>
                  <a:srgbClr val="000066"/>
                </a:solidFill>
                <a:latin typeface="宋体" panose="02010600030101010101" pitchFamily="2" charset="-122"/>
                <a:ea typeface="宋体" panose="02010600030101010101" pitchFamily="2" charset="-122"/>
              </a:rPr>
              <a:t>2.</a:t>
            </a:r>
            <a:r>
              <a:rPr lang="zh-CN" altLang="en-US" sz="3200" b="1">
                <a:solidFill>
                  <a:srgbClr val="000066"/>
                </a:solidFill>
                <a:latin typeface="Arial" panose="020B0604020202020204" pitchFamily="34" charset="0"/>
                <a:ea typeface="宋体" panose="02010600030101010101" pitchFamily="2" charset="-122"/>
              </a:rPr>
              <a:t>倡导的时间、文件</a:t>
            </a:r>
            <a:endParaRPr lang="zh-CN" altLang="en-US" sz="3200" b="1">
              <a:solidFill>
                <a:srgbClr val="000066"/>
              </a:solidFill>
              <a:latin typeface="Arial" panose="020B0604020202020204" pitchFamily="34" charset="0"/>
              <a:ea typeface="宋体" panose="02010600030101010101" pitchFamily="2" charset="-122"/>
            </a:endParaRPr>
          </a:p>
        </p:txBody>
      </p:sp>
      <p:sp>
        <p:nvSpPr>
          <p:cNvPr id="9223" name="文本框 9222"/>
          <p:cNvSpPr txBox="1"/>
          <p:nvPr/>
        </p:nvSpPr>
        <p:spPr>
          <a:xfrm>
            <a:off x="5105400" y="3352800"/>
            <a:ext cx="5410200" cy="521970"/>
          </a:xfrm>
          <a:prstGeom prst="rect">
            <a:avLst/>
          </a:prstGeom>
          <a:noFill/>
          <a:ln w="9525">
            <a:noFill/>
          </a:ln>
        </p:spPr>
        <p:txBody>
          <a:bodyPr>
            <a:spAutoFit/>
          </a:bodyPr>
          <a:p>
            <a:pPr algn="l"/>
            <a:r>
              <a:rPr lang="en-US" altLang="zh-CN" sz="2800" b="1">
                <a:solidFill>
                  <a:srgbClr val="FF0000"/>
                </a:solidFill>
                <a:latin typeface="黑体" panose="02010600030101010101" pitchFamily="2" charset="-122"/>
                <a:ea typeface="黑体" panose="02010600030101010101" pitchFamily="2" charset="-122"/>
              </a:rPr>
              <a:t>1954</a:t>
            </a:r>
            <a:r>
              <a:rPr lang="zh-CN" altLang="en-US" sz="2800" b="1">
                <a:solidFill>
                  <a:srgbClr val="FF0000"/>
                </a:solidFill>
                <a:latin typeface="黑体" panose="02010600030101010101" pitchFamily="2" charset="-122"/>
                <a:ea typeface="黑体" panose="02010600030101010101" pitchFamily="2" charset="-122"/>
              </a:rPr>
              <a:t>年  中印、中缅 </a:t>
            </a:r>
            <a:r>
              <a:rPr lang="en-US" altLang="zh-CN" sz="2800" b="1">
                <a:solidFill>
                  <a:srgbClr val="FF0000"/>
                </a:solidFill>
                <a:latin typeface="黑体" panose="02010600030101010101" pitchFamily="2" charset="-122"/>
                <a:ea typeface="黑体" panose="02010600030101010101" pitchFamily="2" charset="-122"/>
              </a:rPr>
              <a:t>《</a:t>
            </a:r>
            <a:r>
              <a:rPr lang="zh-CN" altLang="en-US" sz="2800" b="1">
                <a:solidFill>
                  <a:srgbClr val="FF0000"/>
                </a:solidFill>
                <a:latin typeface="黑体" panose="02010600030101010101" pitchFamily="2" charset="-122"/>
                <a:ea typeface="黑体" panose="02010600030101010101" pitchFamily="2" charset="-122"/>
              </a:rPr>
              <a:t>联合声明</a:t>
            </a:r>
            <a:r>
              <a:rPr lang="en-US" altLang="zh-CN" sz="2800" b="1">
                <a:solidFill>
                  <a:srgbClr val="FF0000"/>
                </a:solidFill>
                <a:latin typeface="黑体" panose="02010600030101010101" pitchFamily="2" charset="-122"/>
                <a:ea typeface="黑体" panose="02010600030101010101" pitchFamily="2" charset="-122"/>
              </a:rPr>
              <a:t>》</a:t>
            </a:r>
            <a:endParaRPr lang="en-US" altLang="zh-CN" sz="2800" b="1">
              <a:solidFill>
                <a:srgbClr val="FF0000"/>
              </a:solidFill>
              <a:latin typeface="黑体" panose="02010600030101010101" pitchFamily="2" charset="-122"/>
              <a:ea typeface="黑体" panose="02010600030101010101" pitchFamily="2" charset="-122"/>
            </a:endParaRPr>
          </a:p>
        </p:txBody>
      </p:sp>
      <p:sp>
        <p:nvSpPr>
          <p:cNvPr id="9224" name="文本框 9223"/>
          <p:cNvSpPr txBox="1"/>
          <p:nvPr/>
        </p:nvSpPr>
        <p:spPr>
          <a:xfrm>
            <a:off x="4953000" y="3810000"/>
            <a:ext cx="3886200" cy="583565"/>
          </a:xfrm>
          <a:prstGeom prst="rect">
            <a:avLst/>
          </a:prstGeom>
          <a:noFill/>
          <a:ln w="9525">
            <a:noFill/>
          </a:ln>
        </p:spPr>
        <p:txBody>
          <a:bodyPr>
            <a:spAutoFit/>
          </a:bodyPr>
          <a:p>
            <a:pPr algn="l"/>
            <a:r>
              <a:rPr lang="en-US" altLang="zh-CN" sz="3200" b="1">
                <a:solidFill>
                  <a:srgbClr val="000066"/>
                </a:solidFill>
                <a:latin typeface="宋体" panose="02010600030101010101" pitchFamily="2" charset="-122"/>
                <a:ea typeface="宋体" panose="02010600030101010101" pitchFamily="2" charset="-122"/>
              </a:rPr>
              <a:t>3.</a:t>
            </a:r>
            <a:r>
              <a:rPr lang="zh-CN" altLang="en-US" sz="3200" b="1">
                <a:solidFill>
                  <a:srgbClr val="000066"/>
                </a:solidFill>
                <a:latin typeface="Arial" panose="020B0604020202020204" pitchFamily="34" charset="0"/>
                <a:ea typeface="宋体" panose="02010600030101010101" pitchFamily="2" charset="-122"/>
              </a:rPr>
              <a:t>主要内容：</a:t>
            </a:r>
            <a:endParaRPr lang="zh-CN" altLang="en-US" sz="3200" b="1">
              <a:solidFill>
                <a:srgbClr val="000066"/>
              </a:solidFill>
              <a:latin typeface="Arial" panose="020B0604020202020204" pitchFamily="34" charset="0"/>
              <a:ea typeface="宋体" panose="02010600030101010101" pitchFamily="2" charset="-122"/>
            </a:endParaRPr>
          </a:p>
        </p:txBody>
      </p:sp>
      <p:sp>
        <p:nvSpPr>
          <p:cNvPr id="9225" name="文本框 9224"/>
          <p:cNvSpPr txBox="1"/>
          <p:nvPr/>
        </p:nvSpPr>
        <p:spPr>
          <a:xfrm>
            <a:off x="5181600" y="4267200"/>
            <a:ext cx="5105400" cy="1938020"/>
          </a:xfrm>
          <a:prstGeom prst="rect">
            <a:avLst/>
          </a:prstGeom>
          <a:noFill/>
          <a:ln w="9525">
            <a:noFill/>
          </a:ln>
        </p:spPr>
        <p:txBody>
          <a:bodyPr>
            <a:spAutoFit/>
          </a:bodyPr>
          <a:p>
            <a:pPr algn="l"/>
            <a:r>
              <a:rPr lang="zh-CN" altLang="en-US" sz="2800" b="1">
                <a:solidFill>
                  <a:srgbClr val="FF0000"/>
                </a:solidFill>
                <a:latin typeface="Arial" panose="020B0604020202020204" pitchFamily="34" charset="0"/>
                <a:ea typeface="黑体" panose="02010600030101010101" pitchFamily="2" charset="-122"/>
              </a:rPr>
              <a:t>互相尊重主权和领土完整、互不侵犯、互不干涉内政、平等互利、和平共处</a:t>
            </a:r>
            <a:r>
              <a:rPr lang="zh-CN" altLang="en-US" b="1">
                <a:solidFill>
                  <a:srgbClr val="FF0000"/>
                </a:solidFill>
                <a:latin typeface="Arial" panose="020B0604020202020204" pitchFamily="34" charset="0"/>
                <a:ea typeface="黑体" panose="02010600030101010101" pitchFamily="2" charset="-122"/>
              </a:rPr>
              <a:t>。</a:t>
            </a:r>
            <a:endParaRPr lang="zh-CN" altLang="en-US" b="1">
              <a:solidFill>
                <a:srgbClr val="FF0000"/>
              </a:solidFill>
              <a:latin typeface="Arial" panose="020B0604020202020204" pitchFamily="34" charset="0"/>
              <a:ea typeface="黑体" panose="02010600030101010101" pitchFamily="2" charset="-122"/>
            </a:endParaRPr>
          </a:p>
          <a:p>
            <a:pPr algn="l"/>
            <a:endParaRPr lang="zh-CN" altLang="en-US" b="0">
              <a:latin typeface="Arial" panose="020B0604020202020204" pitchFamily="34" charset="0"/>
              <a:ea typeface="宋体" panose="02010600030101010101" pitchFamily="2" charset="-122"/>
            </a:endParaRPr>
          </a:p>
          <a:p>
            <a:pPr algn="l"/>
            <a:endParaRPr lang="zh-CN" altLang="en-US" b="0">
              <a:latin typeface="Arial" panose="020B0604020202020204" pitchFamily="34" charset="0"/>
              <a:ea typeface="宋体" panose="02010600030101010101" pitchFamily="2" charset="-122"/>
            </a:endParaRPr>
          </a:p>
        </p:txBody>
      </p:sp>
      <p:sp>
        <p:nvSpPr>
          <p:cNvPr id="9226" name="文本框 9225"/>
          <p:cNvSpPr txBox="1"/>
          <p:nvPr/>
        </p:nvSpPr>
        <p:spPr>
          <a:xfrm>
            <a:off x="4953000" y="5562600"/>
            <a:ext cx="3657600" cy="583565"/>
          </a:xfrm>
          <a:prstGeom prst="rect">
            <a:avLst/>
          </a:prstGeom>
          <a:noFill/>
          <a:ln w="9525">
            <a:noFill/>
          </a:ln>
        </p:spPr>
        <p:txBody>
          <a:bodyPr>
            <a:spAutoFit/>
          </a:bodyPr>
          <a:p>
            <a:pPr algn="l"/>
            <a:r>
              <a:rPr lang="en-US" altLang="zh-CN" sz="3200" b="1">
                <a:solidFill>
                  <a:srgbClr val="000066"/>
                </a:solidFill>
                <a:latin typeface="宋体" panose="02010600030101010101" pitchFamily="2" charset="-122"/>
                <a:ea typeface="宋体" panose="02010600030101010101" pitchFamily="2" charset="-122"/>
              </a:rPr>
              <a:t>4.</a:t>
            </a:r>
            <a:r>
              <a:rPr lang="zh-CN" altLang="en-US" sz="3200" b="1">
                <a:solidFill>
                  <a:srgbClr val="000066"/>
                </a:solidFill>
                <a:latin typeface="Arial" panose="020B0604020202020204" pitchFamily="34" charset="0"/>
                <a:ea typeface="宋体" panose="02010600030101010101" pitchFamily="2" charset="-122"/>
              </a:rPr>
              <a:t>重要意义：</a:t>
            </a:r>
            <a:endParaRPr lang="zh-CN" altLang="en-US" sz="3200" b="1">
              <a:solidFill>
                <a:srgbClr val="000066"/>
              </a:solidFill>
              <a:latin typeface="Arial" panose="020B0604020202020204" pitchFamily="34" charset="0"/>
              <a:ea typeface="宋体" panose="02010600030101010101" pitchFamily="2" charset="-122"/>
            </a:endParaRPr>
          </a:p>
        </p:txBody>
      </p:sp>
      <p:sp>
        <p:nvSpPr>
          <p:cNvPr id="9227" name="文本框 9226"/>
          <p:cNvSpPr txBox="1"/>
          <p:nvPr/>
        </p:nvSpPr>
        <p:spPr>
          <a:xfrm>
            <a:off x="4953000" y="6146165"/>
            <a:ext cx="4267200" cy="521970"/>
          </a:xfrm>
          <a:prstGeom prst="rect">
            <a:avLst/>
          </a:prstGeom>
          <a:noFill/>
          <a:ln w="9525">
            <a:noFill/>
          </a:ln>
        </p:spPr>
        <p:txBody>
          <a:bodyPr>
            <a:spAutoFit/>
          </a:bodyPr>
          <a:p>
            <a:pPr algn="l"/>
            <a:r>
              <a:rPr lang="zh-CN" altLang="en-US" sz="2800">
                <a:solidFill>
                  <a:srgbClr val="FF0000"/>
                </a:solidFill>
                <a:latin typeface="Arial" panose="020B0604020202020204" pitchFamily="34" charset="0"/>
                <a:ea typeface="黑体" panose="02010600030101010101" pitchFamily="2" charset="-122"/>
              </a:rPr>
              <a:t>开拓了中国外交的新局面</a:t>
            </a:r>
            <a:endParaRPr lang="zh-CN" altLang="en-US" sz="2800">
              <a:solidFill>
                <a:srgbClr val="FF0000"/>
              </a:solidFill>
              <a:latin typeface="Arial" panose="020B0604020202020204" pitchFamily="34" charset="0"/>
              <a:ea typeface="黑体" panose="02010600030101010101" pitchFamily="2" charset="-122"/>
            </a:endParaRPr>
          </a:p>
        </p:txBody>
      </p:sp>
      <p:sp>
        <p:nvSpPr>
          <p:cNvPr id="9229" name="矩形 9228"/>
          <p:cNvSpPr/>
          <p:nvPr/>
        </p:nvSpPr>
        <p:spPr>
          <a:xfrm>
            <a:off x="8534400" y="228600"/>
            <a:ext cx="1866900" cy="609600"/>
          </a:xfrm>
          <a:prstGeom prst="rect">
            <a:avLst/>
          </a:prstGeom>
        </p:spPr>
        <p:txBody>
          <a:bodyPr wrap="none" fromWordArt="1">
            <a:prstTxWarp prst="textDeflate">
              <a:avLst>
                <a:gd name="adj" fmla="val 26227"/>
              </a:avLst>
            </a:prstTxWarp>
            <a:normAutofit lnSpcReduction="10000"/>
          </a:bodyPr>
          <a:p>
            <a:pPr algn="ctr"/>
            <a:r>
              <a:rPr lang="zh-CN" altLang="en-US" sz="3600" b="1">
                <a:ln w="9525" cap="flat" cmpd="sng">
                  <a:solidFill>
                    <a:srgbClr val="000080"/>
                  </a:solidFill>
                  <a:prstDash val="solid"/>
                  <a:headEnd type="none" w="med" len="med"/>
                  <a:tailEnd type="none" w="med" len="med"/>
                </a:ln>
                <a:solidFill>
                  <a:srgbClr val="000080"/>
                </a:solidFill>
                <a:latin typeface="宋体" panose="02010600030101010101" pitchFamily="2" charset="-122"/>
                <a:ea typeface="宋体" panose="02010600030101010101" pitchFamily="2" charset="-122"/>
              </a:rPr>
              <a:t>自主探究</a:t>
            </a:r>
            <a:endParaRPr lang="zh-CN" altLang="en-US" sz="3600" b="1">
              <a:ln w="9525" cap="flat" cmpd="sng">
                <a:solidFill>
                  <a:srgbClr val="000080"/>
                </a:solidFill>
                <a:prstDash val="solid"/>
                <a:headEnd type="none" w="med" len="med"/>
                <a:tailEnd type="none" w="med" len="med"/>
              </a:ln>
              <a:solidFill>
                <a:srgbClr val="000080"/>
              </a:solidFill>
              <a:latin typeface="宋体" panose="02010600030101010101" pitchFamily="2" charset="-122"/>
              <a:ea typeface="宋体" panose="02010600030101010101" pitchFamily="2" charset="-122"/>
            </a:endParaRPr>
          </a:p>
        </p:txBody>
      </p:sp>
      <p:pic>
        <p:nvPicPr>
          <p:cNvPr id="10242" name="文本占位符 10241" descr="周总理访印时在机场受到尼赫鲁总理的欢迎（1954年6月）"/>
          <p:cNvPicPr>
            <a:picLocks noChangeAspect="1"/>
          </p:cNvPicPr>
          <p:nvPr>
            <p:ph type="body" idx="1"/>
          </p:nvPr>
        </p:nvPicPr>
        <p:blipFill>
          <a:blip r:embed="rId2"/>
          <a:stretch>
            <a:fillRect/>
          </a:stretch>
        </p:blipFill>
        <p:spPr>
          <a:xfrm>
            <a:off x="-14605" y="2514600"/>
            <a:ext cx="4646930" cy="2848610"/>
          </a:xfrm>
        </p:spPr>
      </p:pic>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box(in)">
                                      <p:cBhvr>
                                        <p:cTn id="7" dur="500"/>
                                        <p:tgtEl>
                                          <p:spTgt spid="92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23"/>
                                        </p:tgtEl>
                                        <p:attrNameLst>
                                          <p:attrName>style.visibility</p:attrName>
                                        </p:attrNameLst>
                                      </p:cBhvr>
                                      <p:to>
                                        <p:strVal val="visible"/>
                                      </p:to>
                                    </p:set>
                                    <p:animEffect transition="in" filter="box(in)">
                                      <p:cBhvr>
                                        <p:cTn id="12" dur="500"/>
                                        <p:tgtEl>
                                          <p:spTgt spid="922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225"/>
                                        </p:tgtEl>
                                        <p:attrNameLst>
                                          <p:attrName>style.visibility</p:attrName>
                                        </p:attrNameLst>
                                      </p:cBhvr>
                                      <p:to>
                                        <p:strVal val="visible"/>
                                      </p:to>
                                    </p:set>
                                    <p:animEffect transition="in" filter="box(in)">
                                      <p:cBhvr>
                                        <p:cTn id="17" dur="500"/>
                                        <p:tgtEl>
                                          <p:spTgt spid="922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Effect transition="in" filter="box(in)">
                                      <p:cBhvr>
                                        <p:cTn id="22" dur="500"/>
                                        <p:tgtEl>
                                          <p:spTgt spid="9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3" grpId="0"/>
      <p:bldP spid="9225" grpId="0"/>
      <p:bldP spid="92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27000" y="2540"/>
            <a:ext cx="6497955" cy="4615180"/>
          </a:xfrm>
          <a:prstGeom prst="rect">
            <a:avLst/>
          </a:prstGeom>
        </p:spPr>
      </p:pic>
      <p:pic>
        <p:nvPicPr>
          <p:cNvPr id="5" name="图片 4"/>
          <p:cNvPicPr>
            <a:picLocks noChangeAspect="1"/>
          </p:cNvPicPr>
          <p:nvPr/>
        </p:nvPicPr>
        <p:blipFill>
          <a:blip r:embed="rId2"/>
          <a:stretch>
            <a:fillRect/>
          </a:stretch>
        </p:blipFill>
        <p:spPr>
          <a:xfrm>
            <a:off x="6813550" y="2540"/>
            <a:ext cx="5170170" cy="3990975"/>
          </a:xfrm>
          <a:prstGeom prst="rect">
            <a:avLst/>
          </a:prstGeom>
        </p:spPr>
      </p:pic>
      <p:sp>
        <p:nvSpPr>
          <p:cNvPr id="6" name="文本框 5"/>
          <p:cNvSpPr txBox="1"/>
          <p:nvPr/>
        </p:nvSpPr>
        <p:spPr>
          <a:xfrm>
            <a:off x="328930" y="4617720"/>
            <a:ext cx="11654790" cy="2245360"/>
          </a:xfrm>
          <a:prstGeom prst="rect">
            <a:avLst/>
          </a:prstGeom>
          <a:noFill/>
        </p:spPr>
        <p:txBody>
          <a:bodyPr wrap="square" rtlCol="0" anchor="t">
            <a:spAutoFit/>
          </a:bodyPr>
          <a:p>
            <a:r>
              <a:rPr lang="zh-CN" altLang="en-US" sz="2800" b="1"/>
              <a:t>1955年4月11日发生了震惊中外的</a:t>
            </a:r>
            <a:r>
              <a:rPr lang="zh-CN" altLang="en-US" sz="2800" b="1">
                <a:solidFill>
                  <a:srgbClr val="FF0000"/>
                </a:solidFill>
              </a:rPr>
              <a:t>克什米尔公主号事件。</a:t>
            </a:r>
            <a:endParaRPr lang="zh-CN" altLang="en-US" sz="2800" b="1">
              <a:solidFill>
                <a:srgbClr val="FF0000"/>
              </a:solidFill>
            </a:endParaRPr>
          </a:p>
          <a:p>
            <a:r>
              <a:rPr lang="zh-CN" altLang="en-US" sz="2800" b="1">
                <a:solidFill>
                  <a:srgbClr val="FF0000"/>
                </a:solidFill>
              </a:rPr>
              <a:t>    国民党</a:t>
            </a:r>
            <a:r>
              <a:rPr lang="zh-CN" altLang="en-US" sz="2800" b="1"/>
              <a:t>当局在港特务用60万港币买通香港启德机场清洁员周梓铭，在印度克什米尔公主号"的右翼轮舱处，安装了一颗定时炸弹。</a:t>
            </a:r>
            <a:endParaRPr lang="zh-CN" altLang="en-US" sz="2800" b="1"/>
          </a:p>
          <a:p>
            <a:r>
              <a:rPr lang="zh-CN" altLang="en-US" sz="2800" b="1"/>
              <a:t>   而</a:t>
            </a:r>
            <a:r>
              <a:rPr lang="zh-CN" altLang="en-US" sz="2800" b="1">
                <a:solidFill>
                  <a:srgbClr val="FF0000"/>
                </a:solidFill>
              </a:rPr>
              <a:t>周恩来</a:t>
            </a:r>
            <a:r>
              <a:rPr lang="zh-CN" altLang="en-US" sz="2800" b="1"/>
              <a:t>本人却因刚刚做完阑尾炎手术，临时秘密改变行程。克什米尔公主号起飞约5小时后爆炸，11名乘客全部遇难，只有3名机组人员生还。</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3035" y="1316990"/>
            <a:ext cx="5275580" cy="3385820"/>
          </a:xfrm>
          <a:prstGeom prst="rect">
            <a:avLst/>
          </a:prstGeom>
        </p:spPr>
      </p:pic>
      <p:sp>
        <p:nvSpPr>
          <p:cNvPr id="3" name="文本框 2"/>
          <p:cNvSpPr txBox="1"/>
          <p:nvPr/>
        </p:nvSpPr>
        <p:spPr>
          <a:xfrm>
            <a:off x="5811520" y="808990"/>
            <a:ext cx="6128385" cy="4399915"/>
          </a:xfrm>
          <a:prstGeom prst="rect">
            <a:avLst/>
          </a:prstGeom>
          <a:noFill/>
        </p:spPr>
        <p:txBody>
          <a:bodyPr wrap="none" rtlCol="0">
            <a:spAutoFit/>
          </a:bodyPr>
          <a:p>
            <a:r>
              <a:rPr lang="en-US" altLang="zh-CN" sz="2800" b="1"/>
              <a:t>1</a:t>
            </a:r>
            <a:r>
              <a:rPr lang="zh-CN" altLang="en-US" sz="2800" b="1"/>
              <a:t>、这是周恩来在哪个会议上发言？</a:t>
            </a:r>
            <a:endParaRPr lang="zh-CN" altLang="en-US" sz="2800" b="1"/>
          </a:p>
          <a:p>
            <a:endParaRPr lang="zh-CN" altLang="en-US" sz="2800" b="1"/>
          </a:p>
          <a:p>
            <a:endParaRPr lang="zh-CN" altLang="en-US" sz="2800" b="1"/>
          </a:p>
          <a:p>
            <a:r>
              <a:rPr lang="en-US" altLang="zh-CN" sz="2800" b="1"/>
              <a:t>2</a:t>
            </a:r>
            <a:r>
              <a:rPr lang="zh-CN" altLang="en-US" sz="2800" b="1"/>
              <a:t>、该会议的召开有怎样的国际背景？</a:t>
            </a:r>
            <a:endParaRPr lang="zh-CN" altLang="en-US" sz="2800" b="1"/>
          </a:p>
          <a:p>
            <a:endParaRPr lang="zh-CN" altLang="en-US" sz="2800" b="1"/>
          </a:p>
          <a:p>
            <a:endParaRPr lang="zh-CN" altLang="en-US" sz="2800" b="1"/>
          </a:p>
          <a:p>
            <a:r>
              <a:rPr lang="en-US" altLang="zh-CN" sz="2800" b="1"/>
              <a:t>2</a:t>
            </a:r>
            <a:r>
              <a:rPr lang="zh-CN" altLang="en-US" sz="2800" b="1"/>
              <a:t>、周总理提出了什么倡议？</a:t>
            </a:r>
            <a:endParaRPr lang="zh-CN" altLang="en-US" sz="2800" b="1"/>
          </a:p>
          <a:p>
            <a:endParaRPr lang="zh-CN" altLang="en-US" sz="2800" b="1"/>
          </a:p>
          <a:p>
            <a:endParaRPr lang="zh-CN" altLang="en-US" sz="2800" b="1"/>
          </a:p>
          <a:p>
            <a:r>
              <a:rPr lang="en-US" altLang="zh-CN" sz="2800" b="1"/>
              <a:t>3</a:t>
            </a:r>
            <a:r>
              <a:rPr lang="zh-CN" altLang="en-US" sz="2800" b="1"/>
              <a:t>、结果如何？</a:t>
            </a:r>
            <a:endParaRPr lang="zh-CN" altLang="en-US" sz="2800" b="1"/>
          </a:p>
        </p:txBody>
      </p:sp>
      <p:sp>
        <p:nvSpPr>
          <p:cNvPr id="4" name="文本框 3"/>
          <p:cNvSpPr txBox="1"/>
          <p:nvPr/>
        </p:nvSpPr>
        <p:spPr>
          <a:xfrm>
            <a:off x="6485255" y="1370330"/>
            <a:ext cx="2872105" cy="521970"/>
          </a:xfrm>
          <a:prstGeom prst="rect">
            <a:avLst/>
          </a:prstGeom>
          <a:noFill/>
        </p:spPr>
        <p:txBody>
          <a:bodyPr wrap="none" rtlCol="0">
            <a:spAutoFit/>
          </a:bodyPr>
          <a:p>
            <a:r>
              <a:rPr lang="en-US" altLang="zh-CN" sz="2800" b="1">
                <a:solidFill>
                  <a:srgbClr val="FF0000"/>
                </a:solidFill>
              </a:rPr>
              <a:t>1955</a:t>
            </a:r>
            <a:r>
              <a:rPr lang="zh-CN" altLang="en-US" sz="2800" b="1">
                <a:solidFill>
                  <a:srgbClr val="FF0000"/>
                </a:solidFill>
              </a:rPr>
              <a:t>，万隆会议</a:t>
            </a:r>
            <a:endParaRPr lang="zh-CN" altLang="en-US" sz="2800" b="1">
              <a:solidFill>
                <a:srgbClr val="FF0000"/>
              </a:solidFill>
            </a:endParaRPr>
          </a:p>
        </p:txBody>
      </p:sp>
      <p:sp>
        <p:nvSpPr>
          <p:cNvPr id="5" name="文本框 4"/>
          <p:cNvSpPr txBox="1"/>
          <p:nvPr/>
        </p:nvSpPr>
        <p:spPr>
          <a:xfrm>
            <a:off x="6485255" y="2533015"/>
            <a:ext cx="5454650" cy="953135"/>
          </a:xfrm>
          <a:prstGeom prst="rect">
            <a:avLst/>
          </a:prstGeom>
          <a:noFill/>
        </p:spPr>
        <p:txBody>
          <a:bodyPr wrap="none" rtlCol="0">
            <a:spAutoFit/>
          </a:bodyPr>
          <a:p>
            <a:r>
              <a:rPr lang="zh-CN" altLang="en-US" sz="2800" b="1">
                <a:solidFill>
                  <a:srgbClr val="FF0000"/>
                </a:solidFill>
              </a:rPr>
              <a:t>美国，制造</a:t>
            </a:r>
            <a:r>
              <a:rPr lang="en-US" altLang="zh-CN" sz="2800" b="1">
                <a:solidFill>
                  <a:srgbClr val="FF0000"/>
                </a:solidFill>
              </a:rPr>
              <a:t>“</a:t>
            </a:r>
            <a:r>
              <a:rPr lang="zh-CN" altLang="en-US" sz="2800" b="1">
                <a:solidFill>
                  <a:srgbClr val="FF0000"/>
                </a:solidFill>
              </a:rPr>
              <a:t>克什米尔公主号</a:t>
            </a:r>
            <a:r>
              <a:rPr lang="en-US" altLang="zh-CN" sz="2800" b="1">
                <a:solidFill>
                  <a:srgbClr val="FF0000"/>
                </a:solidFill>
              </a:rPr>
              <a:t>”</a:t>
            </a:r>
            <a:r>
              <a:rPr lang="zh-CN" altLang="en-US" sz="2800" b="1">
                <a:solidFill>
                  <a:srgbClr val="FF0000"/>
                </a:solidFill>
              </a:rPr>
              <a:t>事件</a:t>
            </a:r>
            <a:endParaRPr lang="zh-CN" altLang="en-US" sz="2800" b="1">
              <a:solidFill>
                <a:srgbClr val="FF0000"/>
              </a:solidFill>
            </a:endParaRPr>
          </a:p>
          <a:p>
            <a:r>
              <a:rPr lang="zh-CN" altLang="en-US" sz="2800" b="1">
                <a:solidFill>
                  <a:srgbClr val="FF0000"/>
                </a:solidFill>
              </a:rPr>
              <a:t>挑拨亚非国家关系。</a:t>
            </a:r>
            <a:endParaRPr lang="zh-CN" altLang="en-US" sz="2800" b="1">
              <a:solidFill>
                <a:srgbClr val="FF0000"/>
              </a:solidFill>
            </a:endParaRPr>
          </a:p>
        </p:txBody>
      </p:sp>
      <p:sp>
        <p:nvSpPr>
          <p:cNvPr id="6" name="文本框 5"/>
          <p:cNvSpPr txBox="1"/>
          <p:nvPr/>
        </p:nvSpPr>
        <p:spPr>
          <a:xfrm>
            <a:off x="6485255" y="4003675"/>
            <a:ext cx="1879600" cy="521970"/>
          </a:xfrm>
          <a:prstGeom prst="rect">
            <a:avLst/>
          </a:prstGeom>
          <a:noFill/>
        </p:spPr>
        <p:txBody>
          <a:bodyPr wrap="none" rtlCol="0">
            <a:spAutoFit/>
          </a:bodyPr>
          <a:p>
            <a:r>
              <a:rPr lang="en-US" altLang="zh-CN" sz="2800" b="1">
                <a:solidFill>
                  <a:srgbClr val="FF0000"/>
                </a:solidFill>
              </a:rPr>
              <a:t>“</a:t>
            </a:r>
            <a:r>
              <a:rPr lang="zh-CN" altLang="en-US" sz="2800" b="1">
                <a:solidFill>
                  <a:srgbClr val="FF0000"/>
                </a:solidFill>
              </a:rPr>
              <a:t>求同存异</a:t>
            </a:r>
            <a:r>
              <a:rPr lang="en-US" altLang="zh-CN" sz="2800" b="1">
                <a:solidFill>
                  <a:srgbClr val="FF0000"/>
                </a:solidFill>
              </a:rPr>
              <a:t>”</a:t>
            </a:r>
            <a:endParaRPr lang="en-US" altLang="zh-CN" sz="2800" b="1">
              <a:solidFill>
                <a:srgbClr val="FF0000"/>
              </a:solidFill>
            </a:endParaRPr>
          </a:p>
        </p:txBody>
      </p:sp>
      <p:sp>
        <p:nvSpPr>
          <p:cNvPr id="7" name="文本框 6"/>
          <p:cNvSpPr txBox="1"/>
          <p:nvPr/>
        </p:nvSpPr>
        <p:spPr>
          <a:xfrm>
            <a:off x="6485255" y="5353685"/>
            <a:ext cx="3400425" cy="521970"/>
          </a:xfrm>
          <a:prstGeom prst="rect">
            <a:avLst/>
          </a:prstGeom>
          <a:noFill/>
        </p:spPr>
        <p:txBody>
          <a:bodyPr wrap="none" rtlCol="0">
            <a:spAutoFit/>
          </a:bodyPr>
          <a:p>
            <a:r>
              <a:rPr lang="zh-CN" altLang="en-US" sz="2800" b="1">
                <a:solidFill>
                  <a:srgbClr val="FF0000"/>
                </a:solidFill>
              </a:rPr>
              <a:t>促进了会议圆满成功</a:t>
            </a:r>
            <a:endParaRPr lang="zh-CN" altLang="en-US" sz="2800" b="1">
              <a:solidFill>
                <a:srgbClr val="FF0000"/>
              </a:solidFill>
            </a:endParaRPr>
          </a:p>
        </p:txBody>
      </p:sp>
      <p:sp>
        <p:nvSpPr>
          <p:cNvPr id="8" name="右箭头 7">
            <a:hlinkClick r:id="rId2" action="ppaction://hlinkfile"/>
          </p:cNvPr>
          <p:cNvSpPr/>
          <p:nvPr/>
        </p:nvSpPr>
        <p:spPr>
          <a:xfrm>
            <a:off x="2431415" y="5967730"/>
            <a:ext cx="97917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899400" y="3872865"/>
            <a:ext cx="4192905" cy="2922270"/>
          </a:xfrm>
          <a:prstGeom prst="rect">
            <a:avLst/>
          </a:prstGeom>
        </p:spPr>
      </p:pic>
      <p:pic>
        <p:nvPicPr>
          <p:cNvPr id="3" name="图片 2"/>
          <p:cNvPicPr>
            <a:picLocks noChangeAspect="1"/>
          </p:cNvPicPr>
          <p:nvPr/>
        </p:nvPicPr>
        <p:blipFill>
          <a:blip r:embed="rId2"/>
          <a:srcRect l="2655" t="6988" r="6266" b="4482"/>
          <a:stretch>
            <a:fillRect/>
          </a:stretch>
        </p:blipFill>
        <p:spPr>
          <a:xfrm>
            <a:off x="5423535" y="170180"/>
            <a:ext cx="3209925" cy="3120390"/>
          </a:xfrm>
          <a:prstGeom prst="roundRect">
            <a:avLst/>
          </a:prstGeom>
        </p:spPr>
      </p:pic>
      <p:pic>
        <p:nvPicPr>
          <p:cNvPr id="4" name="图片 3"/>
          <p:cNvPicPr>
            <a:picLocks noChangeAspect="1"/>
          </p:cNvPicPr>
          <p:nvPr/>
        </p:nvPicPr>
        <p:blipFill>
          <a:blip r:embed="rId3"/>
          <a:srcRect r="1462" b="2529"/>
          <a:stretch>
            <a:fillRect/>
          </a:stretch>
        </p:blipFill>
        <p:spPr>
          <a:xfrm>
            <a:off x="8730615" y="-43815"/>
            <a:ext cx="2910205" cy="3817620"/>
          </a:xfrm>
          <a:prstGeom prst="rect">
            <a:avLst/>
          </a:prstGeom>
        </p:spPr>
      </p:pic>
      <p:sp>
        <p:nvSpPr>
          <p:cNvPr id="5" name="文本框 4"/>
          <p:cNvSpPr txBox="1"/>
          <p:nvPr/>
        </p:nvSpPr>
        <p:spPr>
          <a:xfrm>
            <a:off x="196850" y="346075"/>
            <a:ext cx="5340350" cy="1568450"/>
          </a:xfrm>
          <a:prstGeom prst="rect">
            <a:avLst/>
          </a:prstGeom>
          <a:noFill/>
        </p:spPr>
        <p:txBody>
          <a:bodyPr wrap="none" rtlCol="0">
            <a:spAutoFit/>
          </a:bodyPr>
          <a:p>
            <a:r>
              <a:rPr lang="en-US" altLang="zh-CN" sz="3200" b="1"/>
              <a:t>1</a:t>
            </a:r>
            <a:r>
              <a:rPr lang="zh-CN" altLang="en-US" sz="3200" b="1"/>
              <a:t>、这是哪里的雕塑？</a:t>
            </a:r>
            <a:endParaRPr lang="zh-CN" altLang="en-US" sz="3200" b="1"/>
          </a:p>
          <a:p>
            <a:endParaRPr lang="en-US" altLang="zh-CN" sz="3200" b="1"/>
          </a:p>
          <a:p>
            <a:r>
              <a:rPr lang="en-US" altLang="zh-CN" sz="3200" b="1"/>
              <a:t>2</a:t>
            </a:r>
            <a:r>
              <a:rPr lang="zh-CN" altLang="en-US" sz="3200" b="1"/>
              <a:t>、中国是是创始成员国吗？</a:t>
            </a:r>
            <a:endParaRPr lang="zh-CN" altLang="en-US" sz="3200" b="1"/>
          </a:p>
        </p:txBody>
      </p:sp>
      <p:sp>
        <p:nvSpPr>
          <p:cNvPr id="7" name="文本框 6"/>
          <p:cNvSpPr txBox="1"/>
          <p:nvPr/>
        </p:nvSpPr>
        <p:spPr>
          <a:xfrm>
            <a:off x="1201420" y="807720"/>
            <a:ext cx="1560195" cy="645160"/>
          </a:xfrm>
          <a:prstGeom prst="rect">
            <a:avLst/>
          </a:prstGeom>
          <a:noFill/>
        </p:spPr>
        <p:txBody>
          <a:bodyPr wrap="none" rtlCol="0">
            <a:spAutoFit/>
          </a:bodyPr>
          <a:p>
            <a:r>
              <a:rPr lang="zh-CN" altLang="en-US" sz="3600" b="1">
                <a:solidFill>
                  <a:srgbClr val="FF0000"/>
                </a:solidFill>
              </a:rPr>
              <a:t>联合国</a:t>
            </a:r>
            <a:endParaRPr lang="zh-CN" altLang="en-US" sz="3600" b="1">
              <a:solidFill>
                <a:srgbClr val="FF0000"/>
              </a:solidFill>
            </a:endParaRPr>
          </a:p>
        </p:txBody>
      </p:sp>
      <p:sp>
        <p:nvSpPr>
          <p:cNvPr id="8" name="文本框 7"/>
          <p:cNvSpPr txBox="1"/>
          <p:nvPr/>
        </p:nvSpPr>
        <p:spPr>
          <a:xfrm>
            <a:off x="1201420" y="1914525"/>
            <a:ext cx="641985" cy="645160"/>
          </a:xfrm>
          <a:prstGeom prst="rect">
            <a:avLst/>
          </a:prstGeom>
          <a:noFill/>
        </p:spPr>
        <p:txBody>
          <a:bodyPr wrap="none" rtlCol="0" anchor="t">
            <a:spAutoFit/>
          </a:bodyPr>
          <a:p>
            <a:r>
              <a:rPr lang="zh-CN" altLang="en-US" sz="3600" b="1">
                <a:solidFill>
                  <a:srgbClr val="FF0000"/>
                </a:solidFill>
              </a:rPr>
              <a:t>是</a:t>
            </a:r>
            <a:endParaRPr lang="zh-CN" altLang="en-US" sz="3600" b="1">
              <a:solidFill>
                <a:srgbClr val="FF0000"/>
              </a:solidFill>
            </a:endParaRPr>
          </a:p>
        </p:txBody>
      </p:sp>
      <p:pic>
        <p:nvPicPr>
          <p:cNvPr id="9" name="图片 8"/>
          <p:cNvPicPr>
            <a:picLocks noChangeAspect="1"/>
          </p:cNvPicPr>
          <p:nvPr/>
        </p:nvPicPr>
        <p:blipFill>
          <a:blip r:embed="rId4"/>
          <a:stretch>
            <a:fillRect/>
          </a:stretch>
        </p:blipFill>
        <p:spPr>
          <a:xfrm>
            <a:off x="410845" y="3427730"/>
            <a:ext cx="3991610" cy="2649220"/>
          </a:xfrm>
          <a:prstGeom prst="rect">
            <a:avLst/>
          </a:prstGeom>
        </p:spPr>
      </p:pic>
      <p:sp>
        <p:nvSpPr>
          <p:cNvPr id="10" name="文本框 9"/>
          <p:cNvSpPr txBox="1"/>
          <p:nvPr/>
        </p:nvSpPr>
        <p:spPr>
          <a:xfrm>
            <a:off x="196850" y="6334760"/>
            <a:ext cx="4824730" cy="460375"/>
          </a:xfrm>
          <a:prstGeom prst="rect">
            <a:avLst/>
          </a:prstGeom>
          <a:noFill/>
        </p:spPr>
        <p:txBody>
          <a:bodyPr wrap="none" rtlCol="0">
            <a:spAutoFit/>
          </a:bodyPr>
          <a:p>
            <a:r>
              <a:rPr lang="en-US" altLang="zh-CN" sz="2400" b="1">
                <a:solidFill>
                  <a:srgbClr val="FF0000"/>
                </a:solidFill>
              </a:rPr>
              <a:t>1945 </a:t>
            </a:r>
            <a:r>
              <a:rPr lang="zh-CN" altLang="en-US" sz="2400" b="1">
                <a:solidFill>
                  <a:srgbClr val="FF0000"/>
                </a:solidFill>
              </a:rPr>
              <a:t>雅尔塔会议</a:t>
            </a:r>
            <a:r>
              <a:rPr lang="en-US" altLang="zh-CN" sz="2400" b="1">
                <a:solidFill>
                  <a:srgbClr val="FF0000"/>
                </a:solidFill>
              </a:rPr>
              <a:t>:</a:t>
            </a:r>
            <a:r>
              <a:rPr lang="zh-CN" altLang="en-US" sz="2400" b="1">
                <a:solidFill>
                  <a:srgbClr val="FF0000"/>
                </a:solidFill>
              </a:rPr>
              <a:t>决定成立联合国</a:t>
            </a:r>
            <a:endParaRPr lang="zh-CN" altLang="en-US"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64490" y="2766060"/>
            <a:ext cx="7211060" cy="1325880"/>
          </a:xfrm>
        </p:spPr>
        <p:txBody>
          <a:bodyPr>
            <a:normAutofit fontScale="90000"/>
          </a:bodyPr>
          <a:p>
            <a:r>
              <a:rPr lang="zh-CN" altLang="en-US" b="1"/>
              <a:t>1971年11月8日</a:t>
            </a:r>
            <a:br>
              <a:rPr lang="zh-CN" altLang="en-US" b="1"/>
            </a:br>
            <a:r>
              <a:rPr lang="zh-CN" altLang="en-US" b="1"/>
              <a:t>The Chinese are coming</a:t>
            </a:r>
            <a:endParaRPr lang="zh-CN" altLang="en-US" b="1"/>
          </a:p>
        </p:txBody>
      </p:sp>
      <p:pic>
        <p:nvPicPr>
          <p:cNvPr id="4" name="图片 3"/>
          <p:cNvPicPr>
            <a:picLocks noChangeAspect="1"/>
          </p:cNvPicPr>
          <p:nvPr/>
        </p:nvPicPr>
        <p:blipFill>
          <a:blip r:embed="rId1"/>
          <a:stretch>
            <a:fillRect/>
          </a:stretch>
        </p:blipFill>
        <p:spPr>
          <a:xfrm>
            <a:off x="7422515" y="323215"/>
            <a:ext cx="4714240" cy="621157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21285" y="1302385"/>
            <a:ext cx="6095365" cy="3885565"/>
          </a:xfrm>
          <a:prstGeom prst="rect">
            <a:avLst/>
          </a:prstGeom>
        </p:spPr>
      </p:pic>
      <p:sp>
        <p:nvSpPr>
          <p:cNvPr id="5" name="文本框 4"/>
          <p:cNvSpPr txBox="1"/>
          <p:nvPr/>
        </p:nvSpPr>
        <p:spPr>
          <a:xfrm>
            <a:off x="2217420" y="392430"/>
            <a:ext cx="1903095" cy="645160"/>
          </a:xfrm>
          <a:prstGeom prst="rect">
            <a:avLst/>
          </a:prstGeom>
          <a:noFill/>
        </p:spPr>
        <p:txBody>
          <a:bodyPr wrap="none" rtlCol="0">
            <a:spAutoFit/>
          </a:bodyPr>
          <a:p>
            <a:r>
              <a:rPr lang="en-US" altLang="zh-CN" sz="3600" b="1">
                <a:solidFill>
                  <a:srgbClr val="FF0000"/>
                </a:solidFill>
              </a:rPr>
              <a:t>“</a:t>
            </a:r>
            <a:r>
              <a:rPr lang="zh-CN" altLang="en-US" sz="3600" b="1">
                <a:solidFill>
                  <a:srgbClr val="FF0000"/>
                </a:solidFill>
              </a:rPr>
              <a:t>乔的笑</a:t>
            </a:r>
            <a:r>
              <a:rPr lang="en-US" altLang="zh-CN" sz="3600" b="1">
                <a:solidFill>
                  <a:srgbClr val="FF0000"/>
                </a:solidFill>
              </a:rPr>
              <a:t>”</a:t>
            </a:r>
            <a:endParaRPr lang="en-US" altLang="zh-CN" sz="3600" b="1">
              <a:solidFill>
                <a:srgbClr val="FF0000"/>
              </a:solidFill>
            </a:endParaRPr>
          </a:p>
        </p:txBody>
      </p:sp>
      <p:sp>
        <p:nvSpPr>
          <p:cNvPr id="6" name="文本框 5"/>
          <p:cNvSpPr txBox="1"/>
          <p:nvPr/>
        </p:nvSpPr>
        <p:spPr>
          <a:xfrm>
            <a:off x="6216650" y="1302385"/>
            <a:ext cx="6565265" cy="3538220"/>
          </a:xfrm>
          <a:prstGeom prst="rect">
            <a:avLst/>
          </a:prstGeom>
          <a:noFill/>
        </p:spPr>
        <p:txBody>
          <a:bodyPr wrap="none" rtlCol="0">
            <a:spAutoFit/>
          </a:bodyPr>
          <a:p>
            <a:r>
              <a:rPr lang="en-US" altLang="zh-CN" sz="3200" b="1">
                <a:solidFill>
                  <a:schemeClr val="tx1"/>
                </a:solidFill>
              </a:rPr>
              <a:t>1</a:t>
            </a:r>
            <a:r>
              <a:rPr lang="zh-CN" altLang="en-US" sz="3200" b="1">
                <a:solidFill>
                  <a:schemeClr val="tx1"/>
                </a:solidFill>
              </a:rPr>
              <a:t>、乔冠华开怀大笑的原因？</a:t>
            </a:r>
            <a:endParaRPr lang="zh-CN" altLang="en-US" sz="3200" b="1">
              <a:solidFill>
                <a:schemeClr val="tx1"/>
              </a:solidFill>
            </a:endParaRPr>
          </a:p>
          <a:p>
            <a:endParaRPr lang="zh-CN" altLang="en-US" sz="3200" b="1">
              <a:solidFill>
                <a:schemeClr val="tx1"/>
              </a:solidFill>
            </a:endParaRPr>
          </a:p>
          <a:p>
            <a:r>
              <a:rPr lang="en-US" altLang="zh-CN" sz="3200" b="1">
                <a:solidFill>
                  <a:schemeClr val="tx1"/>
                </a:solidFill>
              </a:rPr>
              <a:t>2</a:t>
            </a:r>
            <a:r>
              <a:rPr lang="zh-CN" altLang="en-US" sz="3200" b="1">
                <a:solidFill>
                  <a:schemeClr val="tx1"/>
                </a:solidFill>
              </a:rPr>
              <a:t>、该历史场景发生的时间、地点？</a:t>
            </a:r>
            <a:endParaRPr lang="zh-CN" altLang="en-US" sz="3200" b="1">
              <a:solidFill>
                <a:schemeClr val="tx1"/>
              </a:solidFill>
            </a:endParaRPr>
          </a:p>
          <a:p>
            <a:endParaRPr lang="zh-CN" altLang="en-US" sz="3200" b="1">
              <a:solidFill>
                <a:schemeClr val="tx1"/>
              </a:solidFill>
            </a:endParaRPr>
          </a:p>
          <a:p>
            <a:r>
              <a:rPr lang="en-US" altLang="zh-CN" sz="3200" b="1">
                <a:solidFill>
                  <a:schemeClr val="tx1"/>
                </a:solidFill>
              </a:rPr>
              <a:t>3</a:t>
            </a:r>
            <a:r>
              <a:rPr lang="zh-CN" altLang="en-US" sz="3200" b="1">
                <a:solidFill>
                  <a:schemeClr val="tx1"/>
                </a:solidFill>
              </a:rPr>
              <a:t>、中国为什么能够重返联合国？</a:t>
            </a:r>
            <a:endParaRPr lang="zh-CN" altLang="en-US" sz="3200" b="1">
              <a:solidFill>
                <a:schemeClr val="tx1"/>
              </a:solidFill>
            </a:endParaRPr>
          </a:p>
          <a:p>
            <a:endParaRPr lang="zh-CN" altLang="en-US" sz="3200" b="1">
              <a:solidFill>
                <a:schemeClr val="tx1"/>
              </a:solidFill>
            </a:endParaRPr>
          </a:p>
          <a:p>
            <a:r>
              <a:rPr lang="en-US" altLang="zh-CN" sz="3200" b="1">
                <a:solidFill>
                  <a:schemeClr val="tx1"/>
                </a:solidFill>
              </a:rPr>
              <a:t>4</a:t>
            </a:r>
            <a:r>
              <a:rPr lang="zh-CN" altLang="en-US" sz="3200" b="1">
                <a:solidFill>
                  <a:schemeClr val="tx1"/>
                </a:solidFill>
              </a:rPr>
              <a:t>、产生了怎样的影响？</a:t>
            </a:r>
            <a:endParaRPr lang="zh-CN" altLang="en-US" sz="3200" b="1">
              <a:solidFill>
                <a:schemeClr val="tx1"/>
              </a:solidFill>
            </a:endParaRPr>
          </a:p>
        </p:txBody>
      </p:sp>
      <p:sp>
        <p:nvSpPr>
          <p:cNvPr id="7" name="文本框 6"/>
          <p:cNvSpPr txBox="1"/>
          <p:nvPr/>
        </p:nvSpPr>
        <p:spPr>
          <a:xfrm>
            <a:off x="7036435" y="1791335"/>
            <a:ext cx="3449320" cy="583565"/>
          </a:xfrm>
          <a:prstGeom prst="rect">
            <a:avLst/>
          </a:prstGeom>
          <a:noFill/>
        </p:spPr>
        <p:txBody>
          <a:bodyPr wrap="none" rtlCol="0">
            <a:spAutoFit/>
          </a:bodyPr>
          <a:p>
            <a:r>
              <a:rPr lang="zh-CN" altLang="en-US" sz="3200" b="1">
                <a:solidFill>
                  <a:srgbClr val="FF0000"/>
                </a:solidFill>
              </a:rPr>
              <a:t>新中国重返联合国</a:t>
            </a:r>
            <a:endParaRPr lang="zh-CN" altLang="en-US" sz="3200" b="1">
              <a:solidFill>
                <a:srgbClr val="FF0000"/>
              </a:solidFill>
            </a:endParaRPr>
          </a:p>
        </p:txBody>
      </p:sp>
      <p:sp>
        <p:nvSpPr>
          <p:cNvPr id="8" name="文本框 7"/>
          <p:cNvSpPr txBox="1"/>
          <p:nvPr/>
        </p:nvSpPr>
        <p:spPr>
          <a:xfrm>
            <a:off x="7036435" y="2779395"/>
            <a:ext cx="3771265" cy="583565"/>
          </a:xfrm>
          <a:prstGeom prst="rect">
            <a:avLst/>
          </a:prstGeom>
          <a:noFill/>
        </p:spPr>
        <p:txBody>
          <a:bodyPr wrap="none" rtlCol="0">
            <a:spAutoFit/>
          </a:bodyPr>
          <a:p>
            <a:r>
              <a:rPr lang="en-US" altLang="zh-CN" sz="3200" b="1">
                <a:solidFill>
                  <a:srgbClr val="FF0000"/>
                </a:solidFill>
              </a:rPr>
              <a:t>1971</a:t>
            </a:r>
            <a:r>
              <a:rPr lang="zh-CN" altLang="en-US" sz="3200" b="1">
                <a:solidFill>
                  <a:srgbClr val="FF0000"/>
                </a:solidFill>
              </a:rPr>
              <a:t>，第</a:t>
            </a:r>
            <a:r>
              <a:rPr lang="en-US" altLang="zh-CN" sz="3200" b="1">
                <a:solidFill>
                  <a:srgbClr val="FF0000"/>
                </a:solidFill>
              </a:rPr>
              <a:t>26</a:t>
            </a:r>
            <a:r>
              <a:rPr lang="zh-CN" altLang="en-US" sz="3200" b="1">
                <a:solidFill>
                  <a:srgbClr val="FF0000"/>
                </a:solidFill>
              </a:rPr>
              <a:t>届联大</a:t>
            </a:r>
            <a:endParaRPr lang="zh-CN" altLang="en-US" sz="3200" b="1">
              <a:solidFill>
                <a:srgbClr val="FF0000"/>
              </a:solidFill>
            </a:endParaRPr>
          </a:p>
        </p:txBody>
      </p:sp>
      <p:sp>
        <p:nvSpPr>
          <p:cNvPr id="9" name="文本框 8"/>
          <p:cNvSpPr txBox="1"/>
          <p:nvPr/>
        </p:nvSpPr>
        <p:spPr>
          <a:xfrm>
            <a:off x="6882130" y="3728085"/>
            <a:ext cx="4265930" cy="583565"/>
          </a:xfrm>
          <a:prstGeom prst="rect">
            <a:avLst/>
          </a:prstGeom>
          <a:noFill/>
        </p:spPr>
        <p:txBody>
          <a:bodyPr wrap="none" rtlCol="0">
            <a:spAutoFit/>
          </a:bodyPr>
          <a:p>
            <a:r>
              <a:rPr lang="zh-CN" altLang="en-US" sz="3200" b="1">
                <a:solidFill>
                  <a:srgbClr val="FF0000"/>
                </a:solidFill>
              </a:rPr>
              <a:t>在第三世界国家支持下</a:t>
            </a:r>
            <a:endParaRPr lang="zh-CN" altLang="en-US" sz="3200" b="1">
              <a:solidFill>
                <a:srgbClr val="FF0000"/>
              </a:solidFill>
            </a:endParaRPr>
          </a:p>
        </p:txBody>
      </p:sp>
      <p:sp>
        <p:nvSpPr>
          <p:cNvPr id="10" name="文本框 9"/>
          <p:cNvSpPr txBox="1"/>
          <p:nvPr/>
        </p:nvSpPr>
        <p:spPr>
          <a:xfrm>
            <a:off x="6882130" y="4840605"/>
            <a:ext cx="4674235" cy="1076325"/>
          </a:xfrm>
          <a:prstGeom prst="rect">
            <a:avLst/>
          </a:prstGeom>
          <a:noFill/>
        </p:spPr>
        <p:txBody>
          <a:bodyPr wrap="none" rtlCol="0">
            <a:spAutoFit/>
          </a:bodyPr>
          <a:p>
            <a:r>
              <a:rPr lang="zh-CN" altLang="en-US" sz="3200" b="1">
                <a:solidFill>
                  <a:srgbClr val="FF0000"/>
                </a:solidFill>
              </a:rPr>
              <a:t>是外交的一个重大突破，</a:t>
            </a:r>
            <a:endParaRPr lang="zh-CN" altLang="en-US" sz="3200" b="1">
              <a:solidFill>
                <a:srgbClr val="FF0000"/>
              </a:solidFill>
            </a:endParaRPr>
          </a:p>
          <a:p>
            <a:r>
              <a:rPr lang="zh-CN" altLang="en-US" sz="3200" b="1">
                <a:solidFill>
                  <a:srgbClr val="FF0000"/>
                </a:solidFill>
              </a:rPr>
              <a:t>提高了国际地位。</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2322</Words>
  <Application>WPS 演示</Application>
  <PresentationFormat>宽屏</PresentationFormat>
  <Paragraphs>246</Paragraphs>
  <Slides>24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黑体</vt:lpstr>
      <vt:lpstr>Times New Roman</vt:lpstr>
      <vt:lpstr>仿宋_GB2312</vt:lpstr>
      <vt:lpstr>微软雅黑</vt:lpstr>
      <vt:lpstr>Arial Unicode MS</vt:lpstr>
      <vt:lpstr>Calibri Light</vt:lpstr>
      <vt:lpstr>Courier New</vt:lpstr>
      <vt:lpstr>Calibri</vt:lpstr>
      <vt:lpstr>Lucida Sans Unicode</vt:lpstr>
      <vt:lpstr>楷体_GB2312</vt:lpstr>
      <vt:lpstr>华文彩云</vt:lpstr>
      <vt:lpstr>Office 主题</vt:lpstr>
      <vt:lpstr>PowerPoint 演示文稿</vt:lpstr>
      <vt:lpstr>旧中国的屈辱外交史</vt:lpstr>
      <vt:lpstr>PowerPoint 演示文稿</vt:lpstr>
      <vt:lpstr>PowerPoint 演示文稿</vt:lpstr>
      <vt:lpstr>PowerPoint 演示文稿</vt:lpstr>
      <vt:lpstr>PowerPoint 演示文稿</vt:lpstr>
      <vt:lpstr>PowerPoint 演示文稿</vt:lpstr>
      <vt:lpstr>1971_11_08_ The Chinese are coming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terms:created xsi:type="dcterms:W3CDTF">2018-05-01T07:54:00Z</dcterms:created>
  <dcterms:modified xsi:type="dcterms:W3CDTF">2018-05-01T13:00:13Z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