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14"/>
  </p:notesMasterIdLst>
  <p:handoutMasterIdLst>
    <p:handoutMasterId r:id="rId15"/>
  </p:handoutMasterIdLst>
  <p:sldIdLst>
    <p:sldId id="456" r:id="rId2"/>
    <p:sldId id="457" r:id="rId3"/>
    <p:sldId id="458" r:id="rId4"/>
    <p:sldId id="459" r:id="rId5"/>
    <p:sldId id="460" r:id="rId6"/>
    <p:sldId id="461" r:id="rId7"/>
    <p:sldId id="462" r:id="rId8"/>
    <p:sldId id="463" r:id="rId9"/>
    <p:sldId id="464" r:id="rId10"/>
    <p:sldId id="468" r:id="rId11"/>
    <p:sldId id="466" r:id="rId12"/>
    <p:sldId id="469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0A9F"/>
    <a:srgbClr val="90208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18" autoAdjust="0"/>
  </p:normalViewPr>
  <p:slideViewPr>
    <p:cSldViewPr>
      <p:cViewPr>
        <p:scale>
          <a:sx n="78" d="100"/>
          <a:sy n="78" d="100"/>
        </p:scale>
        <p:origin x="-2580" y="-762"/>
      </p:cViewPr>
      <p:guideLst>
        <p:guide orient="horz" pos="1978"/>
        <p:guide pos="27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638"/>
        <p:guide pos="20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haroni" charset="0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haroni" charset="0"/>
              </a:defRPr>
            </a:lvl1pPr>
          </a:lstStyle>
          <a:p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haroni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haroni" charset="0"/>
              </a:defRPr>
            </a:lvl1pPr>
          </a:lstStyle>
          <a:p>
            <a:fld id="{126FEB5E-BC6D-41BE-BB09-784541D8D4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haroni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haroni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haroni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haroni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haroni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31FB2-6B90-46E7-8E1B-1409A43759C2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2B031-418F-4F18-9FEF-30023007FA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31FB2-6B90-46E7-8E1B-1409A43759C2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2B031-418F-4F18-9FEF-30023007FA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31FB2-6B90-46E7-8E1B-1409A43759C2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2B031-418F-4F18-9FEF-30023007FA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/>
      </p:transition>
    </mc:Choice>
    <mc:Fallback>
      <p:transition>
        <p:blinds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/>
      </p:transition>
    </mc:Choice>
    <mc:Fallback>
      <p:transition>
        <p:blinds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/>
      </p:transition>
    </mc:Choice>
    <mc:Fallback>
      <p:transition>
        <p:blinds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/>
      </p:transition>
    </mc:Choice>
    <mc:Fallback>
      <p:transition>
        <p:blinds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/>
      </p:transition>
    </mc:Choice>
    <mc:Fallback>
      <p:transition>
        <p:blinds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/>
      </p:transition>
    </mc:Choice>
    <mc:Fallback>
      <p:transition>
        <p:blinds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/>
      </p:transition>
    </mc:Choice>
    <mc:Fallback>
      <p:transition>
        <p:blinds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/>
      </p:transition>
    </mc:Choice>
    <mc:Fallback>
      <p:transition>
        <p:blinds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31FB2-6B90-46E7-8E1B-1409A43759C2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2B031-418F-4F18-9FEF-30023007FA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31FB2-6B90-46E7-8E1B-1409A43759C2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2B031-418F-4F18-9FEF-30023007FA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31FB2-6B90-46E7-8E1B-1409A43759C2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2B031-418F-4F18-9FEF-30023007FA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31FB2-6B90-46E7-8E1B-1409A43759C2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2B031-418F-4F18-9FEF-30023007FA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31FB2-6B90-46E7-8E1B-1409A43759C2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2B031-418F-4F18-9FEF-30023007FA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31FB2-6B90-46E7-8E1B-1409A43759C2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2B031-418F-4F18-9FEF-30023007FA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31FB2-6B90-46E7-8E1B-1409A43759C2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2B031-418F-4F18-9FEF-30023007FA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31FB2-6B90-46E7-8E1B-1409A43759C2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2B031-418F-4F18-9FEF-30023007FA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31FB2-6B90-46E7-8E1B-1409A43759C2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2B031-418F-4F18-9FEF-30023007FAF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51" r:id="rId20"/>
    <p:sldLayoutId id="2147483652" r:id="rId21"/>
    <p:sldLayoutId id="2147483653" r:id="rId22"/>
    <p:sldLayoutId id="2147483654" r:id="rId2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image" Target="../media/image33.jpeg"/><Relationship Id="rId3" Type="http://schemas.openxmlformats.org/officeDocument/2006/relationships/image" Target="../media/image25.png"/><Relationship Id="rId7" Type="http://schemas.openxmlformats.org/officeDocument/2006/relationships/image" Target="../media/image28.jpeg"/><Relationship Id="rId12" Type="http://schemas.openxmlformats.org/officeDocument/2006/relationships/image" Target="../media/image32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7.jpeg"/><Relationship Id="rId11" Type="http://schemas.openxmlformats.org/officeDocument/2006/relationships/image" Target="../media/image6.jpeg"/><Relationship Id="rId5" Type="http://schemas.openxmlformats.org/officeDocument/2006/relationships/image" Target="../media/image2.jpeg"/><Relationship Id="rId15" Type="http://schemas.openxmlformats.org/officeDocument/2006/relationships/image" Target="../media/image35.jpeg"/><Relationship Id="rId10" Type="http://schemas.openxmlformats.org/officeDocument/2006/relationships/image" Target="../media/image31.jpeg"/><Relationship Id="rId4" Type="http://schemas.openxmlformats.org/officeDocument/2006/relationships/image" Target="../media/image26.jpeg"/><Relationship Id="rId9" Type="http://schemas.openxmlformats.org/officeDocument/2006/relationships/image" Target="../media/image30.jpeg"/><Relationship Id="rId1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55650" y="981075"/>
            <a:ext cx="7559675" cy="20907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anchor="b"/>
          <a:lstStyle/>
          <a:p>
            <a:pPr algn="ctr">
              <a:defRPr/>
            </a:pPr>
            <a:r>
              <a:rPr lang="en-US" altLang="zh-CN" sz="6000" b="1" dirty="0">
                <a:solidFill>
                  <a:srgbClr val="0000FF"/>
                </a:solidFill>
                <a:latin typeface="Times New Roman" pitchFamily="18" charset="0"/>
              </a:rPr>
              <a:t>Unit 4 </a:t>
            </a:r>
            <a:br>
              <a:rPr lang="en-US" altLang="zh-CN" sz="6000" b="1" dirty="0">
                <a:solidFill>
                  <a:srgbClr val="0000FF"/>
                </a:solidFill>
                <a:latin typeface="Times New Roman" pitchFamily="18" charset="0"/>
              </a:rPr>
            </a:br>
            <a:r>
              <a:rPr lang="en-US" altLang="zh-CN" sz="6000" b="1" dirty="0">
                <a:solidFill>
                  <a:srgbClr val="FF0000"/>
                </a:solidFill>
                <a:latin typeface="Times New Roman" pitchFamily="18" charset="0"/>
              </a:rPr>
              <a:t>Where's my schoolbag?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547813" y="3070225"/>
            <a:ext cx="6840537" cy="1005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400" b="1" dirty="0">
                <a:solidFill>
                  <a:srgbClr val="0000FF"/>
                </a:solidFill>
                <a:latin typeface="Times New Roman" pitchFamily="18" charset="0"/>
              </a:rPr>
              <a:t>Section B </a:t>
            </a:r>
            <a:r>
              <a:rPr kumimoji="1" lang="en-US" altLang="zh-CN" sz="4400" b="1" dirty="0" smtClean="0">
                <a:solidFill>
                  <a:srgbClr val="0000FF"/>
                </a:solidFill>
                <a:latin typeface="Times New Roman" pitchFamily="18" charset="0"/>
              </a:rPr>
              <a:t>3a-Self Check</a:t>
            </a:r>
            <a:r>
              <a:rPr kumimoji="1" lang="en-US" altLang="zh-CN" sz="4400" b="1" dirty="0" smtClean="0">
                <a:solidFill>
                  <a:schemeClr val="folHlink"/>
                </a:solidFill>
                <a:latin typeface="Times New Roman" pitchFamily="18" charset="0"/>
              </a:rPr>
              <a:t>  </a:t>
            </a:r>
            <a:r>
              <a:rPr kumimoji="1" lang="en-US" altLang="zh-CN" sz="6000" b="1" dirty="0" smtClean="0">
                <a:solidFill>
                  <a:schemeClr val="folHlink"/>
                </a:solidFill>
                <a:latin typeface="Times New Roman" pitchFamily="18" charset="0"/>
              </a:rPr>
              <a:t>                                                                                                                                                                             </a:t>
            </a:r>
            <a:endParaRPr kumimoji="1" lang="en-US" altLang="zh-CN" sz="6000" b="1" dirty="0">
              <a:solidFill>
                <a:schemeClr val="folHlink"/>
              </a:solidFill>
              <a:latin typeface="Times New Roman" pitchFamily="18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-785850" y="142852"/>
            <a:ext cx="79859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年级英语</a:t>
            </a:r>
            <a:r>
              <a:rPr lang="en-US" altLang="zh-CN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上    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新目标 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文本占位符 19459"/>
          <p:cNvSpPr>
            <a:spLocks noGrp="1"/>
          </p:cNvSpPr>
          <p:nvPr/>
        </p:nvSpPr>
        <p:spPr>
          <a:xfrm>
            <a:off x="251143" y="1268730"/>
            <a:ext cx="8569325" cy="3816350"/>
          </a:xfrm>
          <a:solidFill>
            <a:srgbClr val="FFFFFF">
              <a:alpha val="100000"/>
            </a:srgbClr>
          </a:solidFill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>
                <a:latin typeface="Aharoni" charset="0"/>
              </a:rPr>
              <a:t>The tape player is on the teacher’s desk. 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400" b="1">
                <a:latin typeface="Times New Roman" pitchFamily="18" charset="0"/>
              </a:rPr>
              <a:t>____________________________________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400" b="1">
                <a:latin typeface="Times New Roman" pitchFamily="18" charset="0"/>
              </a:rPr>
              <a:t>____________________________________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400" b="1">
                <a:latin typeface="Times New Roman" pitchFamily="18" charset="0"/>
              </a:rPr>
              <a:t>____________________________________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400" b="1">
                <a:latin typeface="Times New Roman" pitchFamily="18" charset="0"/>
              </a:rPr>
              <a:t>____________________________________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400" b="1">
                <a:latin typeface="Times New Roman" pitchFamily="18" charset="0"/>
              </a:rPr>
              <a:t>____________________________________</a:t>
            </a:r>
          </a:p>
        </p:txBody>
      </p:sp>
      <p:sp>
        <p:nvSpPr>
          <p:cNvPr id="19461" name="文本框 19460"/>
          <p:cNvSpPr txBox="1"/>
          <p:nvPr/>
        </p:nvSpPr>
        <p:spPr>
          <a:xfrm>
            <a:off x="251460" y="1916430"/>
            <a:ext cx="807974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The tapes are in the bookcase.</a:t>
            </a:r>
          </a:p>
        </p:txBody>
      </p:sp>
      <p:sp>
        <p:nvSpPr>
          <p:cNvPr id="19462" name="文本框 19461"/>
          <p:cNvSpPr txBox="1"/>
          <p:nvPr/>
        </p:nvSpPr>
        <p:spPr>
          <a:xfrm>
            <a:off x="251143" y="2564130"/>
            <a:ext cx="583247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The clock is on the wall.</a:t>
            </a:r>
            <a:endParaRPr lang="en-US" altLang="zh-CN" sz="3400" b="1">
              <a:solidFill>
                <a:srgbClr val="9900FF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9463" name="文本框 19462"/>
          <p:cNvSpPr txBox="1"/>
          <p:nvPr/>
        </p:nvSpPr>
        <p:spPr>
          <a:xfrm>
            <a:off x="251143" y="3178493"/>
            <a:ext cx="835342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The basketball is under the teacher’s desk.</a:t>
            </a:r>
            <a:endParaRPr lang="en-US" altLang="zh-CN" sz="3400" b="1">
              <a:solidFill>
                <a:srgbClr val="9900FF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9464" name="文本框 19463"/>
          <p:cNvSpPr txBox="1"/>
          <p:nvPr/>
        </p:nvSpPr>
        <p:spPr>
          <a:xfrm>
            <a:off x="251143" y="3861118"/>
            <a:ext cx="835342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The books are on the students’ desk.</a:t>
            </a:r>
            <a:endParaRPr lang="en-US" altLang="zh-CN" sz="3400" b="1">
              <a:solidFill>
                <a:srgbClr val="9900FF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9465" name="文本框 19464"/>
          <p:cNvSpPr txBox="1"/>
          <p:nvPr/>
        </p:nvSpPr>
        <p:spPr>
          <a:xfrm>
            <a:off x="251143" y="4437380"/>
            <a:ext cx="835342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The schoolbags are in the students’ desk.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/>
      </p:transition>
    </mc:Choice>
    <mc:Fallback>
      <p:transition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/>
      <p:bldP spid="19463" grpId="0"/>
      <p:bldP spid="19464" grpId="0"/>
      <p:bldP spid="194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40385" y="332740"/>
            <a:ext cx="7992745" cy="5455920"/>
          </a:xfrm>
          <a:prstGeom prst="rect">
            <a:avLst/>
          </a:prstGeom>
          <a:solidFill>
            <a:schemeClr val="bg2"/>
          </a:solidFill>
          <a:ln w="9525">
            <a:solidFill>
              <a:srgbClr val="C00000"/>
            </a:solidFill>
            <a:miter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4000" b="0" u="none" dirty="0">
                <a:solidFill>
                  <a:srgbClr val="B60A9F"/>
                </a:solidFill>
                <a:latin typeface="Aharoni" charset="0"/>
                <a:ea typeface="NEU-F5-S92" charset="0"/>
                <a:cs typeface="NEU-F5-S92" charset="0"/>
              </a:rPr>
              <a:t>Exercise</a:t>
            </a:r>
          </a:p>
          <a:p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黑体_GBK" charset="0"/>
                <a:cs typeface="方正黑体_GBK" charset="0"/>
              </a:rPr>
              <a:t>根据汉语意思完成句子</a:t>
            </a:r>
            <a:endParaRPr lang="zh-CN" altLang="en-US" sz="2400" b="1" u="none" dirty="0">
              <a:solidFill>
                <a:srgbClr val="000000"/>
              </a:solidFill>
              <a:latin typeface="Aharoni" charset="0"/>
              <a:ea typeface="NEU-HZ-S92" charset="0"/>
              <a:cs typeface="NEU-HZ-S92" charset="0"/>
            </a:endParaRPr>
          </a:p>
          <a:p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1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我叫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Jim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我弟弟叫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Mike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。</a:t>
            </a:r>
            <a:endParaRPr lang="zh-CN" altLang="en-US" sz="2400" b="1" u="none" dirty="0">
              <a:solidFill>
                <a:srgbClr val="000000"/>
              </a:solidFill>
              <a:latin typeface="Aharoni" charset="0"/>
              <a:ea typeface="NEU-BZ-S92" charset="0"/>
              <a:cs typeface="NEU-BZ-S92" charset="0"/>
            </a:endParaRPr>
          </a:p>
          <a:p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My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zh-CN" altLang="en-US" sz="24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is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Jim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zh-CN" altLang="en-US" sz="24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my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brother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zh-CN" altLang="en-US" sz="24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Mike. </a:t>
            </a:r>
            <a:endParaRPr lang="en-US" altLang="zh-CN" sz="2400" b="1" u="none" dirty="0">
              <a:solidFill>
                <a:srgbClr val="000000"/>
              </a:solidFill>
              <a:latin typeface="Aharoni" charset="0"/>
              <a:ea typeface="NEU-HZ-S92" charset="0"/>
              <a:cs typeface="NEU-HZ-S92" charset="0"/>
            </a:endParaRPr>
          </a:p>
          <a:p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2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你的房间很整洁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而我的不整洁。</a:t>
            </a:r>
            <a:endParaRPr lang="zh-CN" altLang="en-US" sz="2400" b="1" u="none" dirty="0">
              <a:solidFill>
                <a:srgbClr val="000000"/>
              </a:solidFill>
              <a:latin typeface="Aharoni" charset="0"/>
              <a:ea typeface="NEU-BZ-S92" charset="0"/>
              <a:cs typeface="NEU-BZ-S92" charset="0"/>
            </a:endParaRPr>
          </a:p>
          <a:p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Your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room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zh-CN" altLang="en-US" sz="24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　　　　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but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zh-CN" altLang="en-US" sz="24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is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not. </a:t>
            </a:r>
            <a:endParaRPr lang="en-US" altLang="zh-CN" sz="2400" b="1" u="none" dirty="0">
              <a:solidFill>
                <a:srgbClr val="000000"/>
              </a:solidFill>
              <a:latin typeface="Aharoni" charset="0"/>
              <a:ea typeface="NEU-HZ-S92" charset="0"/>
              <a:cs typeface="NEU-HZ-S92" charset="0"/>
            </a:endParaRPr>
          </a:p>
          <a:p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3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在房间里我有一块手表和一个时钟放在我的桌子上。</a:t>
            </a:r>
            <a:endParaRPr lang="zh-CN" altLang="en-US" sz="2400" b="1" u="none" dirty="0">
              <a:solidFill>
                <a:srgbClr val="000000"/>
              </a:solidFill>
              <a:latin typeface="Aharoni" charset="0"/>
              <a:ea typeface="NEU-BZ-S92" charset="0"/>
              <a:cs typeface="NEU-BZ-S92" charset="0"/>
            </a:endParaRPr>
          </a:p>
          <a:p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I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zh-CN" altLang="en-US" sz="24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a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watch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zh-CN" altLang="en-US" sz="24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a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clock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zh-CN" altLang="en-US" sz="24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     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in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the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room. </a:t>
            </a:r>
            <a:endParaRPr lang="en-US" altLang="zh-CN" sz="2400" b="1" u="none" dirty="0">
              <a:solidFill>
                <a:srgbClr val="000000"/>
              </a:solidFill>
              <a:latin typeface="Aharoni" charset="0"/>
              <a:ea typeface="NEU-HZ-S92" charset="0"/>
              <a:cs typeface="NEU-HZ-S92" charset="0"/>
            </a:endParaRPr>
          </a:p>
          <a:p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4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她的书到处都是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——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床上、沙发上、桌子上以及椅子下面。</a:t>
            </a:r>
            <a:endParaRPr lang="zh-CN" altLang="en-US" sz="2400" b="1" u="none" dirty="0">
              <a:solidFill>
                <a:srgbClr val="000000"/>
              </a:solidFill>
              <a:latin typeface="Aharoni" charset="0"/>
              <a:ea typeface="NEU-BZ-S92" charset="0"/>
              <a:cs typeface="NEU-BZ-S92" charset="0"/>
            </a:endParaRPr>
          </a:p>
          <a:p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Her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books</a:t>
            </a:r>
            <a:r>
              <a:rPr lang="zh-CN" altLang="en-US" sz="24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zh-CN" altLang="en-US" sz="24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        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—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on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the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bed</a:t>
            </a:r>
            <a:r>
              <a:rPr lang="en-US" altLang="zh-CN" sz="2400" b="1" u="none" dirty="0" err="1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en-US" altLang="zh-CN" sz="2400" b="1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on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the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sofa</a:t>
            </a:r>
            <a:r>
              <a:rPr lang="en-US" altLang="zh-CN" sz="2400" b="1" u="none" dirty="0" err="1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en-US" altLang="zh-CN" sz="2400" b="1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on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the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table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zh-CN" altLang="en-US" sz="24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under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the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chair. </a:t>
            </a:r>
            <a:endParaRPr lang="en-US" altLang="zh-CN" sz="2400" b="1" u="none" dirty="0">
              <a:solidFill>
                <a:srgbClr val="000000"/>
              </a:solidFill>
              <a:latin typeface="Aharoni" charset="0"/>
              <a:ea typeface="NEU-HZ-S92" charset="0"/>
              <a:cs typeface="NEU-HZ-S92" charset="0"/>
            </a:endParaRPr>
          </a:p>
          <a:p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5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我需要我的尺子。它在哪里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?</a:t>
            </a:r>
            <a:endParaRPr lang="en-US" altLang="zh-CN" sz="2400" b="1" u="none" dirty="0">
              <a:solidFill>
                <a:srgbClr val="000000"/>
              </a:solidFill>
              <a:latin typeface="Aharoni" charset="0"/>
              <a:ea typeface="NEU-BZ-S92" charset="0"/>
              <a:cs typeface="NEU-BZ-S92" charset="0"/>
            </a:endParaRPr>
          </a:p>
          <a:p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I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need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zh-CN" altLang="en-US" sz="24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ruler.</a:t>
            </a:r>
            <a:r>
              <a:rPr lang="zh-CN" altLang="en-US" sz="24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zh-CN" altLang="en-US" sz="24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　　</a:t>
            </a:r>
            <a:r>
              <a:rPr lang="zh-CN" altLang="en-US" sz="2400" b="0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</a:t>
            </a:r>
            <a:r>
              <a:rPr lang="en-US" altLang="zh-CN" sz="24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? </a:t>
            </a:r>
          </a:p>
          <a:p>
            <a:endParaRPr lang="en-US" altLang="zh-CN" sz="2400" b="0" u="none" dirty="0">
              <a:solidFill>
                <a:srgbClr val="FF0000"/>
              </a:solidFill>
              <a:latin typeface="Aharoni" charset="0"/>
              <a:ea typeface="NEU-BZ-S92" charset="0"/>
              <a:cs typeface="NEU-BZ-S92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7624" y="1628800"/>
            <a:ext cx="993140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name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491865" y="1628775"/>
            <a:ext cx="740410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and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00470" y="1628775"/>
            <a:ext cx="401955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is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699792" y="2348880"/>
            <a:ext cx="1043305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is</a:t>
            </a:r>
            <a:r>
              <a:rPr lang="en-US" altLang="zh-CN" sz="2400" dirty="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  <a:sym typeface="+mn-ea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tidy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5436096" y="2348880"/>
            <a:ext cx="885825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mine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755576" y="3140968"/>
            <a:ext cx="901700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have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3060065" y="3140710"/>
            <a:ext cx="740410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and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60290" y="3140710"/>
            <a:ext cx="1861185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on</a:t>
            </a:r>
            <a:r>
              <a:rPr lang="en-US" altLang="zh-CN" sz="240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  <a:sym typeface="+mn-ea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my</a:t>
            </a:r>
            <a:r>
              <a:rPr lang="en-US" altLang="zh-CN" sz="240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  <a:sym typeface="+mn-ea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desk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267585" y="3860800"/>
            <a:ext cx="2521585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are</a:t>
            </a:r>
            <a:r>
              <a:rPr lang="en-US" altLang="zh-CN" sz="240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  <a:sym typeface="+mn-ea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everywhere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420110" y="4220845"/>
            <a:ext cx="740410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and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835785" y="4940935"/>
            <a:ext cx="635635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my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851910" y="4940935"/>
            <a:ext cx="1715770" cy="4572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4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Where</a:t>
            </a:r>
            <a:r>
              <a:rPr lang="en-US" altLang="zh-CN" sz="240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  <a:sym typeface="+mn-ea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is</a:t>
            </a:r>
            <a:r>
              <a:rPr lang="en-US" altLang="zh-CN" sz="240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  <a:sym typeface="+mn-ea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it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/>
      </p:transition>
    </mc:Choice>
    <mc:Fallback>
      <p:transition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1071546"/>
            <a:ext cx="7874271" cy="181588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000" dirty="0" smtClean="0">
                <a:solidFill>
                  <a:srgbClr val="FF00FF"/>
                </a:solidFill>
                <a:latin typeface="Aharoni" pitchFamily="2" charset="-79"/>
              </a:rPr>
              <a:t>Homework</a:t>
            </a:r>
          </a:p>
          <a:p>
            <a:r>
              <a:rPr lang="en-US" altLang="zh-CN" sz="2400" dirty="0" smtClean="0">
                <a:solidFill>
                  <a:srgbClr val="FF00FF"/>
                </a:solidFill>
                <a:latin typeface="Aharoni" pitchFamily="2" charset="-79"/>
              </a:rPr>
              <a:t>1.Practice the sentence patterns using the </a:t>
            </a:r>
          </a:p>
          <a:p>
            <a:r>
              <a:rPr lang="en-US" altLang="zh-CN" sz="2400" dirty="0" smtClean="0">
                <a:solidFill>
                  <a:srgbClr val="FF00FF"/>
                </a:solidFill>
                <a:latin typeface="Aharoni" pitchFamily="2" charset="-79"/>
              </a:rPr>
              <a:t>words in this unit.</a:t>
            </a:r>
          </a:p>
          <a:p>
            <a:r>
              <a:rPr lang="en-US" altLang="zh-CN" sz="2400" dirty="0" smtClean="0">
                <a:solidFill>
                  <a:srgbClr val="FF00FF"/>
                </a:solidFill>
                <a:latin typeface="Aharoni" pitchFamily="2" charset="-79"/>
              </a:rPr>
              <a:t>2. Write five sentences about the things in your room.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/>
      </p:transition>
    </mc:Choice>
    <mc:Fallback>
      <p:transition>
        <p:blinds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6145"/>
          <p:cNvSpPr txBox="1"/>
          <p:nvPr/>
        </p:nvSpPr>
        <p:spPr>
          <a:xfrm>
            <a:off x="1187768" y="4004945"/>
            <a:ext cx="944245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 algn="l" fontAlgn="base"/>
            <a:r>
              <a:rPr lang="en-US" altLang="zh-CN" sz="2800" b="1">
                <a:latin typeface="Aharoni" charset="0"/>
                <a:ea typeface="宋体" pitchFamily="2" charset="-122"/>
              </a:rPr>
              <a:t>tape</a:t>
            </a:r>
          </a:p>
        </p:txBody>
      </p:sp>
      <p:sp>
        <p:nvSpPr>
          <p:cNvPr id="6148" name="文本框 6147"/>
          <p:cNvSpPr txBox="1"/>
          <p:nvPr/>
        </p:nvSpPr>
        <p:spPr>
          <a:xfrm>
            <a:off x="3419158" y="4004945"/>
            <a:ext cx="2376487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base"/>
            <a:r>
              <a:rPr lang="en-US" altLang="zh-CN" sz="2800" b="1">
                <a:solidFill>
                  <a:schemeClr val="tx1"/>
                </a:solidFill>
                <a:latin typeface="Aharoni" charset="0"/>
                <a:ea typeface="宋体" pitchFamily="2" charset="-122"/>
              </a:rPr>
              <a:t>tape player</a:t>
            </a:r>
          </a:p>
        </p:txBody>
      </p:sp>
      <p:sp>
        <p:nvSpPr>
          <p:cNvPr id="6149" name="文本框 6148"/>
          <p:cNvSpPr txBox="1"/>
          <p:nvPr/>
        </p:nvSpPr>
        <p:spPr>
          <a:xfrm>
            <a:off x="395605" y="1268730"/>
            <a:ext cx="5111750" cy="143986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defTabSz="0" eaLnBrk="0" fontAlgn="base" hangingPunct="0">
              <a:lnSpc>
                <a:spcPct val="130000"/>
              </a:lnSpc>
              <a:tabLst>
                <a:tab pos="533400" algn="l"/>
              </a:tabLst>
            </a:pPr>
            <a:r>
              <a:rPr lang="en-US" altLang="zh-CN" sz="3600" b="1" i="1">
                <a:solidFill>
                  <a:srgbClr val="E31701"/>
                </a:solidFill>
                <a:latin typeface="Times New Roman" pitchFamily="18" charset="0"/>
                <a:ea typeface="宋体" pitchFamily="2" charset="-122"/>
              </a:rPr>
              <a:t>—	</a:t>
            </a:r>
            <a:r>
              <a:rPr lang="en-US" altLang="zh-CN" sz="3200" b="1" i="1">
                <a:solidFill>
                  <a:srgbClr val="E31701"/>
                </a:solidFill>
                <a:latin typeface="Times New Roman" pitchFamily="18" charset="0"/>
                <a:ea typeface="宋体" pitchFamily="2" charset="-122"/>
              </a:rPr>
              <a:t>What’s this in English?</a:t>
            </a:r>
          </a:p>
          <a:p>
            <a:pPr lvl="0" defTabSz="0" eaLnBrk="0" fontAlgn="base" hangingPunct="0">
              <a:lnSpc>
                <a:spcPct val="130000"/>
              </a:lnSpc>
              <a:tabLst>
                <a:tab pos="533400" algn="l"/>
              </a:tabLst>
            </a:pPr>
            <a:r>
              <a:rPr lang="en-US" altLang="zh-CN" sz="3200" b="1" i="1">
                <a:solidFill>
                  <a:srgbClr val="E31701"/>
                </a:solidFill>
                <a:latin typeface="Times New Roman" pitchFamily="18" charset="0"/>
                <a:ea typeface="宋体" pitchFamily="2" charset="-122"/>
              </a:rPr>
              <a:t>— It’s a…</a:t>
            </a:r>
          </a:p>
        </p:txBody>
      </p:sp>
      <p:sp>
        <p:nvSpPr>
          <p:cNvPr id="6150" name="文本框 6149"/>
          <p:cNvSpPr txBox="1"/>
          <p:nvPr/>
        </p:nvSpPr>
        <p:spPr>
          <a:xfrm>
            <a:off x="1331595" y="5949315"/>
            <a:ext cx="1026795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 eaLnBrk="0" fontAlgn="base" hangingPunct="0"/>
            <a:r>
              <a:rPr lang="en-US" altLang="zh-CN" sz="2800" b="1">
                <a:latin typeface="Aharoni" charset="0"/>
                <a:ea typeface="宋体" pitchFamily="2" charset="-122"/>
              </a:rPr>
              <a:t>clock</a:t>
            </a:r>
          </a:p>
        </p:txBody>
      </p:sp>
      <p:sp>
        <p:nvSpPr>
          <p:cNvPr id="6152" name="文本框 6151"/>
          <p:cNvSpPr txBox="1"/>
          <p:nvPr/>
        </p:nvSpPr>
        <p:spPr>
          <a:xfrm>
            <a:off x="6660515" y="3789045"/>
            <a:ext cx="1085215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 eaLnBrk="0" fontAlgn="base" hangingPunct="0"/>
            <a:r>
              <a:rPr lang="en-US" altLang="zh-CN" sz="2800" b="1">
                <a:latin typeface="Aharoni" charset="0"/>
                <a:ea typeface="宋体" pitchFamily="2" charset="-122"/>
              </a:rPr>
              <a:t>radio</a:t>
            </a:r>
            <a:endParaRPr lang="en-US" altLang="zh-CN" sz="3200" b="1">
              <a:solidFill>
                <a:srgbClr val="6201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6153" name="文本框 6152"/>
          <p:cNvSpPr txBox="1"/>
          <p:nvPr/>
        </p:nvSpPr>
        <p:spPr>
          <a:xfrm>
            <a:off x="3636645" y="5731828"/>
            <a:ext cx="2376488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0" fontAlgn="base" hangingPunct="0"/>
            <a:r>
              <a:rPr lang="en-US" altLang="zh-CN" sz="2800" b="1">
                <a:latin typeface="Aharoni" charset="0"/>
                <a:ea typeface="宋体" pitchFamily="2" charset="-122"/>
              </a:rPr>
              <a:t>model plane</a:t>
            </a:r>
            <a:endParaRPr lang="en-US" altLang="zh-CN" sz="3200" b="1">
              <a:solidFill>
                <a:srgbClr val="6201FF"/>
              </a:solidFill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6155" name="图片 6154" descr="飞机"/>
          <p:cNvPicPr>
            <a:picLocks noChangeAspect="1"/>
          </p:cNvPicPr>
          <p:nvPr/>
        </p:nvPicPr>
        <p:blipFill>
          <a:blip r:embed="rId2" cstate="print"/>
          <a:srcRect b="7086"/>
          <a:stretch>
            <a:fillRect/>
          </a:stretch>
        </p:blipFill>
        <p:spPr>
          <a:xfrm>
            <a:off x="4139883" y="4652328"/>
            <a:ext cx="1508125" cy="93662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156" name="图片 6155" descr="收音机"/>
          <p:cNvPicPr>
            <a:picLocks noChangeAspect="1"/>
          </p:cNvPicPr>
          <p:nvPr/>
        </p:nvPicPr>
        <p:blipFill>
          <a:blip r:embed="rId3" cstate="print"/>
          <a:srcRect b="16734"/>
          <a:stretch>
            <a:fillRect/>
          </a:stretch>
        </p:blipFill>
        <p:spPr>
          <a:xfrm>
            <a:off x="6516370" y="2852103"/>
            <a:ext cx="1436688" cy="6477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157" name="图片 6156" descr="录音机"/>
          <p:cNvPicPr>
            <a:picLocks noChangeAspect="1"/>
          </p:cNvPicPr>
          <p:nvPr/>
        </p:nvPicPr>
        <p:blipFill>
          <a:blip r:embed="rId4" cstate="print"/>
          <a:srcRect b="6636"/>
          <a:stretch>
            <a:fillRect/>
          </a:stretch>
        </p:blipFill>
        <p:spPr>
          <a:xfrm>
            <a:off x="3491548" y="2708910"/>
            <a:ext cx="2084387" cy="12954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158" name="图片 6157" descr="录像带矢量素材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3940" y="2708593"/>
            <a:ext cx="1241425" cy="124142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6159" name="图片 6158" descr="闹钟"/>
          <p:cNvPicPr>
            <a:picLocks noChangeAspect="1"/>
          </p:cNvPicPr>
          <p:nvPr/>
        </p:nvPicPr>
        <p:blipFill>
          <a:blip r:embed="rId6" cstate="print"/>
          <a:srcRect b="6911"/>
          <a:stretch>
            <a:fillRect/>
          </a:stretch>
        </p:blipFill>
        <p:spPr>
          <a:xfrm>
            <a:off x="1187133" y="4652328"/>
            <a:ext cx="1470025" cy="13684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0" name="文本框 99"/>
          <p:cNvSpPr txBox="1"/>
          <p:nvPr/>
        </p:nvSpPr>
        <p:spPr>
          <a:xfrm>
            <a:off x="785786" y="908685"/>
            <a:ext cx="7548589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0" indent="228600"/>
            <a:r>
              <a:rPr lang="en-US" altLang="zh-CN" sz="3200" b="0" u="none" dirty="0">
                <a:solidFill>
                  <a:srgbClr val="902086"/>
                </a:solidFill>
                <a:latin typeface="Aharoni" charset="0"/>
                <a:ea typeface="NEU-BZ-S92" charset="0"/>
                <a:cs typeface="NEU-BZ-S92" charset="0"/>
              </a:rPr>
              <a:t>Review</a:t>
            </a:r>
            <a:r>
              <a:rPr lang="en-US" altLang="zh-CN" sz="3200" b="0" u="none" dirty="0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3200" b="0" u="none" dirty="0">
                <a:solidFill>
                  <a:srgbClr val="902086"/>
                </a:solidFill>
                <a:latin typeface="Aharoni" charset="0"/>
                <a:ea typeface="NEU-BZ-S92" charset="0"/>
                <a:cs typeface="NEU-BZ-S92" charset="0"/>
              </a:rPr>
              <a:t>the</a:t>
            </a:r>
            <a:r>
              <a:rPr lang="en-US" altLang="zh-CN" sz="3200" b="0" u="none" dirty="0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3200" b="0" u="none" dirty="0">
                <a:solidFill>
                  <a:srgbClr val="902086"/>
                </a:solidFill>
                <a:latin typeface="Aharoni" charset="0"/>
                <a:ea typeface="NEU-BZ-S92" charset="0"/>
                <a:cs typeface="NEU-BZ-S92" charset="0"/>
              </a:rPr>
              <a:t>new</a:t>
            </a:r>
            <a:r>
              <a:rPr lang="en-US" altLang="zh-CN" sz="3200" b="0" u="none" dirty="0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3200" b="0" u="none" dirty="0">
                <a:solidFill>
                  <a:srgbClr val="902086"/>
                </a:solidFill>
                <a:latin typeface="Aharoni" charset="0"/>
                <a:ea typeface="NEU-BZ-S92" charset="0"/>
                <a:cs typeface="NEU-BZ-S92" charset="0"/>
              </a:rPr>
              <a:t>words</a:t>
            </a:r>
            <a:r>
              <a:rPr lang="en-US" altLang="zh-CN" sz="3200" b="0" u="none" dirty="0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3200" b="0" u="none" dirty="0">
                <a:solidFill>
                  <a:srgbClr val="902086"/>
                </a:solidFill>
                <a:latin typeface="Aharoni" charset="0"/>
                <a:ea typeface="NEU-BZ-S92" charset="0"/>
                <a:cs typeface="NEU-BZ-S92" charset="0"/>
              </a:rPr>
              <a:t>in</a:t>
            </a:r>
            <a:r>
              <a:rPr lang="en-US" altLang="zh-CN" sz="3200" b="0" u="none" dirty="0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3200" b="0" u="none" dirty="0">
                <a:solidFill>
                  <a:srgbClr val="902086"/>
                </a:solidFill>
                <a:latin typeface="Aharoni" charset="0"/>
                <a:ea typeface="NEU-BZ-S92" charset="0"/>
                <a:cs typeface="NEU-BZ-S92" charset="0"/>
              </a:rPr>
              <a:t>1a.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15695" y="260985"/>
            <a:ext cx="1989455" cy="7010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Arial" charset="0"/>
                <a:ea typeface="Arial" charset="0"/>
                <a:sym typeface="+mn-ea"/>
              </a:rPr>
              <a:t>Lead-in</a:t>
            </a:r>
          </a:p>
        </p:txBody>
      </p:sp>
      <p:sp>
        <p:nvSpPr>
          <p:cNvPr id="18450" name="文本框 18449"/>
          <p:cNvSpPr txBox="1"/>
          <p:nvPr/>
        </p:nvSpPr>
        <p:spPr>
          <a:xfrm>
            <a:off x="6804343" y="5660708"/>
            <a:ext cx="936625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2800" b="1">
                <a:latin typeface="Aharoni" charset="0"/>
                <a:ea typeface="宋体" pitchFamily="2" charset="-122"/>
              </a:rPr>
              <a:t>hat</a:t>
            </a:r>
          </a:p>
        </p:txBody>
      </p:sp>
      <p:pic>
        <p:nvPicPr>
          <p:cNvPr id="18466" name="图片 18465" descr="%N5XBRF0Z%_%L([3O_FSOZV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16053" y="4652328"/>
            <a:ext cx="1150937" cy="801687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8" grpId="0"/>
      <p:bldP spid="6149" grpId="0"/>
      <p:bldP spid="6150" grpId="0"/>
      <p:bldP spid="6152" grpId="0"/>
      <p:bldP spid="6153" grpId="0"/>
      <p:bldP spid="184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22" name="表格 11321"/>
          <p:cNvGraphicFramePr/>
          <p:nvPr/>
        </p:nvGraphicFramePr>
        <p:xfrm>
          <a:off x="467995" y="1125220"/>
          <a:ext cx="8487410" cy="4929505"/>
        </p:xfrm>
        <a:graphic>
          <a:graphicData uri="http://schemas.openxmlformats.org/drawingml/2006/table">
            <a:tbl>
              <a:tblPr/>
              <a:tblGrid>
                <a:gridCol w="2218055"/>
                <a:gridCol w="1870075"/>
                <a:gridCol w="4399280"/>
              </a:tblGrid>
              <a:tr h="54991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latin typeface="Aharoni" charset="0"/>
                        </a:rPr>
                        <a:t>What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latin typeface="Aharoni" charset="0"/>
                        </a:rPr>
                        <a:t>Yes/No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400" b="1">
                          <a:latin typeface="Aharoni" charset="0"/>
                        </a:rPr>
                        <a:t>Where 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2895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>
                          <a:latin typeface="Aharoni" charset="0"/>
                        </a:rPr>
                        <a:t>a dictionary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latin typeface="Aharoni" charset="0"/>
                        </a:rPr>
                        <a:t>  </a:t>
                      </a:r>
                      <a:r>
                        <a:rPr lang="en-US" altLang="zh-CN" sz="2400" b="1">
                          <a:latin typeface="Aharoni" charset="0"/>
                        </a:rPr>
                        <a:t>yes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latin typeface="Aharoni" charset="0"/>
                        </a:rPr>
                        <a:t>  </a:t>
                      </a:r>
                      <a:r>
                        <a:rPr lang="en-US" altLang="zh-CN" sz="2400" b="1">
                          <a:latin typeface="Aharoni" charset="0"/>
                        </a:rPr>
                        <a:t>on my desk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4991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>
                          <a:latin typeface="Aharoni" charset="0"/>
                        </a:rPr>
                        <a:t>a schoolbag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Aharoni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Aharoni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4991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>
                          <a:latin typeface="Aharoni" charset="0"/>
                        </a:rPr>
                        <a:t>a pencil box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Aharoni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Aharoni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5118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>
                          <a:latin typeface="Aharoni" charset="0"/>
                        </a:rPr>
                        <a:t>a radio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Aharoni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Aharoni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4991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>
                          <a:latin typeface="Aharoni" charset="0"/>
                        </a:rPr>
                        <a:t>books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Aharoni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Aharoni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4991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>
                          <a:latin typeface="Aharoni" charset="0"/>
                        </a:rPr>
                        <a:t>pens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Aharoni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Aharoni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4991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>
                          <a:latin typeface="Aharoni" charset="0"/>
                        </a:rPr>
                        <a:t>tapes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Aharoni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Aharoni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4991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>
                          <a:latin typeface="Aharoni" charset="0"/>
                        </a:rPr>
                        <a:t>CDs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Aharoni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Aharoni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1308" name="文本框 11307"/>
          <p:cNvSpPr txBox="1"/>
          <p:nvPr/>
        </p:nvSpPr>
        <p:spPr>
          <a:xfrm>
            <a:off x="2699703" y="2276793"/>
            <a:ext cx="12954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yes</a:t>
            </a:r>
          </a:p>
        </p:txBody>
      </p:sp>
      <p:sp>
        <p:nvSpPr>
          <p:cNvPr id="11309" name="文本框 11308"/>
          <p:cNvSpPr txBox="1"/>
          <p:nvPr/>
        </p:nvSpPr>
        <p:spPr>
          <a:xfrm>
            <a:off x="4644073" y="2276793"/>
            <a:ext cx="3313112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on the sofa</a:t>
            </a:r>
            <a:endParaRPr lang="en-US" altLang="zh-CN" sz="3200" b="1">
              <a:solidFill>
                <a:srgbClr val="0000FF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1310" name="文本框 11309"/>
          <p:cNvSpPr txBox="1"/>
          <p:nvPr/>
        </p:nvSpPr>
        <p:spPr>
          <a:xfrm>
            <a:off x="2699703" y="2780983"/>
            <a:ext cx="12954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yes</a:t>
            </a:r>
            <a:endParaRPr lang="en-US" altLang="zh-CN" sz="3200" b="1">
              <a:solidFill>
                <a:srgbClr val="9900FF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1311" name="文本框 11310"/>
          <p:cNvSpPr txBox="1"/>
          <p:nvPr/>
        </p:nvSpPr>
        <p:spPr>
          <a:xfrm>
            <a:off x="4571683" y="2852738"/>
            <a:ext cx="403225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in my schoolbag</a:t>
            </a:r>
            <a:endParaRPr lang="en-US" altLang="zh-CN" sz="3200" b="1">
              <a:solidFill>
                <a:srgbClr val="0000FF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1312" name="文本框 11311"/>
          <p:cNvSpPr txBox="1"/>
          <p:nvPr/>
        </p:nvSpPr>
        <p:spPr>
          <a:xfrm>
            <a:off x="2771458" y="3357245"/>
            <a:ext cx="1439862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yes/ no</a:t>
            </a:r>
            <a:endParaRPr lang="en-US" altLang="zh-CN" sz="3200" b="1">
              <a:solidFill>
                <a:srgbClr val="9900FF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1313" name="文本框 11312"/>
          <p:cNvSpPr txBox="1"/>
          <p:nvPr/>
        </p:nvSpPr>
        <p:spPr>
          <a:xfrm>
            <a:off x="4644073" y="3429000"/>
            <a:ext cx="273685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on my bed</a:t>
            </a:r>
          </a:p>
        </p:txBody>
      </p:sp>
      <p:sp>
        <p:nvSpPr>
          <p:cNvPr id="11314" name="文本框 11313"/>
          <p:cNvSpPr txBox="1"/>
          <p:nvPr/>
        </p:nvSpPr>
        <p:spPr>
          <a:xfrm>
            <a:off x="2699703" y="3932873"/>
            <a:ext cx="12954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yes</a:t>
            </a:r>
          </a:p>
        </p:txBody>
      </p:sp>
      <p:sp>
        <p:nvSpPr>
          <p:cNvPr id="11315" name="文本框 11314"/>
          <p:cNvSpPr txBox="1"/>
          <p:nvPr/>
        </p:nvSpPr>
        <p:spPr>
          <a:xfrm>
            <a:off x="4715828" y="3932873"/>
            <a:ext cx="3455987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in the bookcase</a:t>
            </a:r>
            <a:endParaRPr lang="en-US" altLang="zh-CN" sz="3200" b="1">
              <a:solidFill>
                <a:srgbClr val="0000FF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1316" name="文本框 11315"/>
          <p:cNvSpPr txBox="1"/>
          <p:nvPr/>
        </p:nvSpPr>
        <p:spPr>
          <a:xfrm>
            <a:off x="2771458" y="4437063"/>
            <a:ext cx="12954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yes/no</a:t>
            </a:r>
            <a:endParaRPr lang="en-US" altLang="zh-CN" sz="3200" b="1">
              <a:solidFill>
                <a:srgbClr val="9900FF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1317" name="文本框 11316"/>
          <p:cNvSpPr txBox="1"/>
          <p:nvPr/>
        </p:nvSpPr>
        <p:spPr>
          <a:xfrm>
            <a:off x="4752975" y="4437063"/>
            <a:ext cx="32416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in my pencil box</a:t>
            </a:r>
          </a:p>
        </p:txBody>
      </p:sp>
      <p:sp>
        <p:nvSpPr>
          <p:cNvPr id="11318" name="文本框 11317"/>
          <p:cNvSpPr txBox="1"/>
          <p:nvPr/>
        </p:nvSpPr>
        <p:spPr>
          <a:xfrm>
            <a:off x="2699703" y="5013008"/>
            <a:ext cx="12954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yes/no</a:t>
            </a:r>
            <a:endParaRPr lang="en-US" altLang="zh-CN" sz="3200" b="1">
              <a:solidFill>
                <a:srgbClr val="9900FF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1319" name="文本框 11318"/>
          <p:cNvSpPr txBox="1"/>
          <p:nvPr/>
        </p:nvSpPr>
        <p:spPr>
          <a:xfrm>
            <a:off x="4571683" y="5517515"/>
            <a:ext cx="4608512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l" fontAlgn="ctr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under the English books</a:t>
            </a:r>
          </a:p>
        </p:txBody>
      </p:sp>
      <p:sp>
        <p:nvSpPr>
          <p:cNvPr id="11320" name="文本框 11319"/>
          <p:cNvSpPr txBox="1"/>
          <p:nvPr/>
        </p:nvSpPr>
        <p:spPr>
          <a:xfrm>
            <a:off x="2843848" y="5589270"/>
            <a:ext cx="12954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yes</a:t>
            </a:r>
            <a:endParaRPr lang="en-US" altLang="zh-CN" sz="3200" b="1">
              <a:solidFill>
                <a:srgbClr val="9900FF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1321" name="文本框 11320"/>
          <p:cNvSpPr txBox="1"/>
          <p:nvPr/>
        </p:nvSpPr>
        <p:spPr>
          <a:xfrm>
            <a:off x="4644073" y="4941253"/>
            <a:ext cx="4103687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l" fontAlgn="ctr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under my tape player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88085" y="332740"/>
            <a:ext cx="7498715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solidFill>
                  <a:srgbClr val="902086"/>
                </a:solidFill>
                <a:latin typeface="Aharoni" charset="0"/>
                <a:ea typeface="宋体" pitchFamily="2" charset="-122"/>
                <a:sym typeface="+mn-ea"/>
              </a:rPr>
              <a:t>Do you have these things? Where are they?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1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08" grpId="0"/>
      <p:bldP spid="11309" grpId="0"/>
      <p:bldP spid="11310" grpId="0"/>
      <p:bldP spid="11311" grpId="0"/>
      <p:bldP spid="11312" grpId="0"/>
      <p:bldP spid="11313" grpId="0"/>
      <p:bldP spid="11314" grpId="0"/>
      <p:bldP spid="11315" grpId="0"/>
      <p:bldP spid="11316" grpId="0"/>
      <p:bldP spid="11317" grpId="0"/>
      <p:bldP spid="11318" grpId="0"/>
      <p:bldP spid="11319" grpId="0"/>
      <p:bldP spid="11320" grpId="0"/>
      <p:bldP spid="113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文本框 24579"/>
          <p:cNvSpPr txBox="1"/>
          <p:nvPr/>
        </p:nvSpPr>
        <p:spPr>
          <a:xfrm>
            <a:off x="539750" y="617538"/>
            <a:ext cx="8064500" cy="1081087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>
              <a:lnSpc>
                <a:spcPct val="95000"/>
              </a:lnSpc>
            </a:pPr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 </a:t>
            </a:r>
            <a:r>
              <a:rPr lang="en-US" altLang="zh-CN" sz="3200" b="1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Write about where the things are in your room. Use the word </a:t>
            </a:r>
            <a:r>
              <a:rPr lang="en-US" altLang="zh-CN" sz="3200" b="1" i="1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and</a:t>
            </a:r>
            <a:r>
              <a:rPr lang="en-US" altLang="zh-CN" sz="3200" b="1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 if you can.</a:t>
            </a:r>
            <a:r>
              <a:rPr lang="en-US" altLang="zh-CN" sz="36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 </a:t>
            </a:r>
          </a:p>
        </p:txBody>
      </p:sp>
      <p:sp>
        <p:nvSpPr>
          <p:cNvPr id="24581" name="矩形 24580"/>
          <p:cNvSpPr/>
          <p:nvPr/>
        </p:nvSpPr>
        <p:spPr>
          <a:xfrm>
            <a:off x="431800" y="1938338"/>
            <a:ext cx="8532813" cy="3600450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miter/>
          </a:ln>
        </p:spPr>
        <p:txBody>
          <a:bodyPr anchor="ctr">
            <a:spAutoFit/>
          </a:bodyPr>
          <a:lstStyle/>
          <a:p>
            <a:pPr marL="342900" lvl="0" indent="-342900">
              <a:lnSpc>
                <a:spcPct val="120000"/>
              </a:lnSpc>
              <a:buAutoNum type="arabicPeriod"/>
            </a:pPr>
            <a:r>
              <a:rPr lang="en-US" altLang="zh-CN" sz="3200" b="1">
                <a:latin typeface="Aharoni" charset="0"/>
                <a:ea typeface="宋体" pitchFamily="2" charset="-122"/>
              </a:rPr>
              <a:t>My dictionary and my radio are on the </a:t>
            </a:r>
          </a:p>
          <a:p>
            <a:pPr marL="342900" lvl="0" indent="-342900">
              <a:lnSpc>
                <a:spcPct val="120000"/>
              </a:lnSpc>
              <a:buNone/>
            </a:pPr>
            <a:r>
              <a:rPr lang="en-US" altLang="zh-CN" sz="3200" b="1">
                <a:latin typeface="Aharoni" charset="0"/>
                <a:ea typeface="宋体" pitchFamily="2" charset="-122"/>
              </a:rPr>
              <a:t>   desk.</a:t>
            </a:r>
          </a:p>
          <a:p>
            <a:pPr marL="342900" lvl="0" indent="-342900">
              <a:lnSpc>
                <a:spcPct val="120000"/>
              </a:lnSpc>
            </a:pPr>
            <a:r>
              <a:rPr lang="en-US" altLang="zh-CN" sz="3200" b="1">
                <a:latin typeface="Aharoni" charset="0"/>
                <a:ea typeface="宋体" pitchFamily="2" charset="-122"/>
              </a:rPr>
              <a:t>2. My pencil box is in my schoolbag and </a:t>
            </a:r>
          </a:p>
          <a:p>
            <a:pPr marL="342900" lvl="0" indent="-342900">
              <a:lnSpc>
                <a:spcPct val="120000"/>
              </a:lnSpc>
            </a:pPr>
            <a:r>
              <a:rPr lang="en-US" altLang="zh-CN" sz="3200" b="1">
                <a:latin typeface="Aharoni" charset="0"/>
                <a:ea typeface="宋体" pitchFamily="2" charset="-122"/>
              </a:rPr>
              <a:t>    my schoolbag is under the desk.</a:t>
            </a:r>
          </a:p>
          <a:p>
            <a:pPr marL="342900" lvl="0" indent="-342900">
              <a:lnSpc>
                <a:spcPct val="120000"/>
              </a:lnSpc>
            </a:pPr>
            <a:r>
              <a:rPr lang="en-US" altLang="zh-CN" sz="3200" b="1">
                <a:latin typeface="Aharoni" charset="0"/>
                <a:ea typeface="宋体" pitchFamily="2" charset="-122"/>
              </a:rPr>
              <a:t>   __________________________________</a:t>
            </a:r>
          </a:p>
          <a:p>
            <a:pPr marL="342900" lvl="0" indent="-342900">
              <a:lnSpc>
                <a:spcPct val="120000"/>
              </a:lnSpc>
            </a:pPr>
            <a:r>
              <a:rPr lang="en-US" altLang="zh-CN" sz="3200" b="1">
                <a:latin typeface="Aharoni" charset="0"/>
                <a:ea typeface="宋体" pitchFamily="2" charset="-122"/>
              </a:rPr>
              <a:t>   __________________________________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5361"/>
          <p:cNvSpPr txBox="1"/>
          <p:nvPr/>
        </p:nvSpPr>
        <p:spPr>
          <a:xfrm>
            <a:off x="325438" y="1195388"/>
            <a:ext cx="8567737" cy="4465637"/>
          </a:xfrm>
          <a:prstGeom prst="rect">
            <a:avLst/>
          </a:prstGeom>
          <a:solidFill>
            <a:srgbClr val="FFFFFF">
              <a:alpha val="70000"/>
            </a:srgbClr>
          </a:solidFill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fontAlgn="ctr">
              <a:lnSpc>
                <a:spcPct val="120000"/>
              </a:lnSpc>
            </a:pPr>
            <a:r>
              <a:rPr lang="en-US" altLang="zh-CN" sz="3400">
                <a:latin typeface="Times New Roman" pitchFamily="18" charset="0"/>
                <a:ea typeface="黑体" pitchFamily="2" charset="-122"/>
              </a:rPr>
              <a:t>______________________________________________________________________________________________________________________________________________________________________________________________</a:t>
            </a:r>
          </a:p>
          <a:p>
            <a:pPr lvl="0" fontAlgn="ctr">
              <a:lnSpc>
                <a:spcPct val="120000"/>
              </a:lnSpc>
            </a:pPr>
            <a:r>
              <a:rPr lang="en-US" altLang="zh-CN" sz="3400">
                <a:latin typeface="Times New Roman" pitchFamily="18" charset="0"/>
                <a:ea typeface="黑体" pitchFamily="2" charset="-122"/>
              </a:rPr>
              <a:t>___________________________________________________</a:t>
            </a:r>
          </a:p>
        </p:txBody>
      </p:sp>
      <p:sp>
        <p:nvSpPr>
          <p:cNvPr id="15363" name="文本框 15362"/>
          <p:cNvSpPr txBox="1"/>
          <p:nvPr/>
        </p:nvSpPr>
        <p:spPr>
          <a:xfrm>
            <a:off x="325438" y="1195388"/>
            <a:ext cx="8208962" cy="126111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My tape recorder </a:t>
            </a:r>
            <a:r>
              <a:rPr lang="en-US" altLang="zh-CN" sz="3200" b="1">
                <a:solidFill>
                  <a:srgbClr val="0000FF"/>
                </a:solidFill>
                <a:latin typeface="Aharoni" charset="0"/>
                <a:ea typeface="黑体" pitchFamily="2" charset="-122"/>
              </a:rPr>
              <a:t>and</a:t>
            </a: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 tapes are in </a:t>
            </a:r>
            <a:r>
              <a:rPr lang="en-US" altLang="zh-CN" sz="3200" b="1" dirty="0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the</a:t>
            </a: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 bookcase</a:t>
            </a: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.</a:t>
            </a:r>
          </a:p>
        </p:txBody>
      </p:sp>
      <p:sp>
        <p:nvSpPr>
          <p:cNvPr id="15364" name="文本框 15363"/>
          <p:cNvSpPr txBox="1"/>
          <p:nvPr/>
        </p:nvSpPr>
        <p:spPr>
          <a:xfrm>
            <a:off x="325438" y="2419350"/>
            <a:ext cx="7993062" cy="126111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lnSpc>
                <a:spcPct val="120000"/>
              </a:lnSpc>
            </a:pPr>
            <a:r>
              <a:rPr lang="en-US" altLang="zh-CN" sz="3200" b="1">
                <a:solidFill>
                  <a:srgbClr val="0000FF"/>
                </a:solidFill>
                <a:latin typeface="Aharoni" charset="0"/>
                <a:ea typeface="黑体" pitchFamily="2" charset="-122"/>
              </a:rPr>
              <a:t>My clock is on the desk </a:t>
            </a:r>
            <a:r>
              <a:rPr lang="en-US" altLang="zh-CN" sz="3200" b="1">
                <a:solidFill>
                  <a:srgbClr val="FF3300"/>
                </a:solidFill>
                <a:latin typeface="Aharoni" charset="0"/>
                <a:ea typeface="黑体" pitchFamily="2" charset="-122"/>
              </a:rPr>
              <a:t>and</a:t>
            </a:r>
            <a:r>
              <a:rPr lang="en-US" altLang="zh-CN" sz="3200" b="1">
                <a:solidFill>
                  <a:srgbClr val="0000FF"/>
                </a:solidFill>
                <a:latin typeface="Aharoni" charset="0"/>
                <a:ea typeface="黑体" pitchFamily="2" charset="-122"/>
              </a:rPr>
              <a:t> my model plane is on the table.</a:t>
            </a:r>
          </a:p>
        </p:txBody>
      </p:sp>
      <p:sp>
        <p:nvSpPr>
          <p:cNvPr id="15365" name="文本框 15364"/>
          <p:cNvSpPr txBox="1"/>
          <p:nvPr/>
        </p:nvSpPr>
        <p:spPr>
          <a:xfrm>
            <a:off x="396875" y="3714750"/>
            <a:ext cx="8353425" cy="6762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My pens </a:t>
            </a:r>
            <a:r>
              <a:rPr lang="en-US" altLang="zh-CN" sz="3200" b="1">
                <a:solidFill>
                  <a:srgbClr val="0000FF"/>
                </a:solidFill>
                <a:latin typeface="Aharoni" charset="0"/>
                <a:ea typeface="黑体" pitchFamily="2" charset="-122"/>
              </a:rPr>
              <a:t>and</a:t>
            </a: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 erasers are in the schoolbag. </a:t>
            </a:r>
          </a:p>
        </p:txBody>
      </p:sp>
      <p:sp>
        <p:nvSpPr>
          <p:cNvPr id="15366" name="文本框 15365"/>
          <p:cNvSpPr txBox="1"/>
          <p:nvPr/>
        </p:nvSpPr>
        <p:spPr>
          <a:xfrm>
            <a:off x="396875" y="4325938"/>
            <a:ext cx="8280400" cy="126111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lnSpc>
                <a:spcPct val="120000"/>
              </a:lnSpc>
            </a:pPr>
            <a:r>
              <a:rPr lang="en-US" altLang="zh-CN" sz="3200" b="1">
                <a:solidFill>
                  <a:srgbClr val="0000FF"/>
                </a:solidFill>
                <a:latin typeface="Aharoni" charset="0"/>
                <a:ea typeface="黑体" pitchFamily="2" charset="-122"/>
              </a:rPr>
              <a:t>My keys are on the sofa </a:t>
            </a:r>
            <a:r>
              <a:rPr lang="en-US" altLang="zh-CN" sz="3200" b="1">
                <a:solidFill>
                  <a:srgbClr val="FF3300"/>
                </a:solidFill>
                <a:latin typeface="Aharoni" charset="0"/>
                <a:ea typeface="黑体" pitchFamily="2" charset="-122"/>
              </a:rPr>
              <a:t>and</a:t>
            </a:r>
            <a:r>
              <a:rPr lang="en-US" altLang="zh-CN" sz="3200" b="1">
                <a:solidFill>
                  <a:srgbClr val="0000FF"/>
                </a:solidFill>
                <a:latin typeface="Aharoni" charset="0"/>
                <a:ea typeface="黑体" pitchFamily="2" charset="-122"/>
              </a:rPr>
              <a:t> my baseball is under the sofa.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  <p:bldP spid="15363" grpId="0"/>
      <p:bldP spid="15364" grpId="0"/>
      <p:bldP spid="15365" grpId="0"/>
      <p:bldP spid="153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占位符 16385"/>
          <p:cNvSpPr>
            <a:spLocks noGrp="1"/>
          </p:cNvSpPr>
          <p:nvPr>
            <p:ph type="body" idx="4294967295"/>
          </p:nvPr>
        </p:nvSpPr>
        <p:spPr>
          <a:xfrm>
            <a:off x="935038" y="4294188"/>
            <a:ext cx="8208962" cy="863600"/>
          </a:xfrm>
        </p:spPr>
        <p:txBody>
          <a:bodyPr>
            <a:normAutofit fontScale="92500"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b="1">
                <a:latin typeface="Aharoni" charset="0"/>
              </a:rPr>
              <a:t>desk</a:t>
            </a:r>
            <a:r>
              <a:rPr lang="en-US" altLang="zh-CN" b="1">
                <a:latin typeface="Times New Roman" pitchFamily="18" charset="0"/>
              </a:rPr>
              <a:t>, __________________________________</a:t>
            </a:r>
            <a:r>
              <a:rPr lang="en-US" altLang="zh-CN" b="1">
                <a:solidFill>
                  <a:srgbClr val="0000FF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6387" name="文本框 16386"/>
          <p:cNvSpPr txBox="1"/>
          <p:nvPr/>
        </p:nvSpPr>
        <p:spPr>
          <a:xfrm>
            <a:off x="1043623" y="404178"/>
            <a:ext cx="626427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0" fontAlgn="base" hangingPunct="0"/>
            <a:r>
              <a:rPr lang="en-US" altLang="zh-CN" sz="3200" b="1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Write the things in your room. </a:t>
            </a:r>
          </a:p>
        </p:txBody>
      </p:sp>
      <p:sp>
        <p:nvSpPr>
          <p:cNvPr id="16394" name="文本框 16393"/>
          <p:cNvSpPr txBox="1"/>
          <p:nvPr/>
        </p:nvSpPr>
        <p:spPr>
          <a:xfrm>
            <a:off x="1619568" y="4433888"/>
            <a:ext cx="12954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table</a:t>
            </a:r>
          </a:p>
        </p:txBody>
      </p:sp>
      <p:sp>
        <p:nvSpPr>
          <p:cNvPr id="16395" name="文本框 16394"/>
          <p:cNvSpPr txBox="1"/>
          <p:nvPr/>
        </p:nvSpPr>
        <p:spPr>
          <a:xfrm>
            <a:off x="2916555" y="4433888"/>
            <a:ext cx="12954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chair</a:t>
            </a:r>
            <a:endParaRPr lang="en-US" altLang="zh-CN" sz="3200" b="1">
              <a:solidFill>
                <a:srgbClr val="9900FF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6396" name="文本框 16395"/>
          <p:cNvSpPr txBox="1"/>
          <p:nvPr/>
        </p:nvSpPr>
        <p:spPr>
          <a:xfrm>
            <a:off x="4358005" y="4433888"/>
            <a:ext cx="12954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sofa</a:t>
            </a:r>
            <a:endParaRPr lang="en-US" altLang="zh-CN" sz="3200" b="1">
              <a:solidFill>
                <a:srgbClr val="9900FF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16397" name="文本框 16396"/>
          <p:cNvSpPr txBox="1"/>
          <p:nvPr/>
        </p:nvSpPr>
        <p:spPr>
          <a:xfrm>
            <a:off x="5508943" y="4437063"/>
            <a:ext cx="12954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bed</a:t>
            </a:r>
          </a:p>
        </p:txBody>
      </p:sp>
      <p:sp>
        <p:nvSpPr>
          <p:cNvPr id="16398" name="文本框 16397"/>
          <p:cNvSpPr txBox="1"/>
          <p:nvPr/>
        </p:nvSpPr>
        <p:spPr>
          <a:xfrm>
            <a:off x="6590030" y="4433888"/>
            <a:ext cx="2087563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l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bookcase</a:t>
            </a:r>
          </a:p>
        </p:txBody>
      </p:sp>
      <p:sp>
        <p:nvSpPr>
          <p:cNvPr id="16399" name="矩形 16398"/>
          <p:cNvSpPr/>
          <p:nvPr/>
        </p:nvSpPr>
        <p:spPr>
          <a:xfrm>
            <a:off x="6012180" y="1989138"/>
            <a:ext cx="2555875" cy="1310640"/>
          </a:xfrm>
          <a:prstGeom prst="rect">
            <a:avLst/>
          </a:prstGeom>
          <a:solidFill>
            <a:schemeClr val="bg2"/>
          </a:solidFill>
          <a:ln w="57150" cap="flat" cmpd="thinThick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 fontAlgn="ctr"/>
            <a:r>
              <a:rPr lang="en-US" altLang="zh-CN" sz="4000" b="1" dirty="0" smtClean="0">
                <a:solidFill>
                  <a:srgbClr val="FF3300"/>
                </a:solidFill>
                <a:latin typeface="Aharoni" charset="0"/>
                <a:ea typeface="宋体" pitchFamily="2" charset="-122"/>
              </a:rPr>
              <a:t>Furniture</a:t>
            </a:r>
            <a:endParaRPr lang="en-US" altLang="zh-CN" sz="4000" b="1" dirty="0">
              <a:solidFill>
                <a:srgbClr val="FF3300"/>
              </a:solidFill>
              <a:latin typeface="Aharoni" charset="0"/>
              <a:ea typeface="宋体" pitchFamily="2" charset="-122"/>
            </a:endParaRPr>
          </a:p>
          <a:p>
            <a:pPr lvl="0" algn="ctr" fontAlgn="ctr"/>
            <a:r>
              <a:rPr lang="zh-CN" altLang="en-US" sz="40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家具</a:t>
            </a:r>
            <a:endParaRPr lang="en-US" altLang="zh-CN" sz="4000" b="1" dirty="0">
              <a:solidFill>
                <a:srgbClr val="FF3300"/>
              </a:solidFill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16403" name="图片 16402" descr="BCSU5O9JLDGJ4M~ZJO@D@7R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2943" y="1628775"/>
            <a:ext cx="1285875" cy="122872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6404" name="图片 16403" descr="8NBPBD)O_4B9`0BX4N{36CK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40293" y="1628775"/>
            <a:ext cx="1512887" cy="102393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6406" name="图片 16405" descr="E5T%$(6M$N3$Z(M]{YWAM}9"/>
          <p:cNvPicPr>
            <a:picLocks noChangeAspect="1"/>
          </p:cNvPicPr>
          <p:nvPr/>
        </p:nvPicPr>
        <p:blipFill>
          <a:blip r:embed="rId4" cstate="print"/>
          <a:srcRect b="6709"/>
          <a:stretch>
            <a:fillRect/>
          </a:stretch>
        </p:blipFill>
        <p:spPr>
          <a:xfrm>
            <a:off x="4211955" y="1412875"/>
            <a:ext cx="1209675" cy="136842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6407" name="图片 16406" descr=")}2JW(J{A)KK0TG@QU)PAYA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043" y="3141663"/>
            <a:ext cx="1571625" cy="8382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6408" name="图片 16407" descr="L1()$B2U$86GF0V7D]799}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11730" y="2997200"/>
            <a:ext cx="1495425" cy="107632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6409" name="图片 16408" descr="8~I[7]U4%)J013QV])8MC%H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83393" y="2925763"/>
            <a:ext cx="1208087" cy="122555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/>
      <p:bldP spid="16387" grpId="0"/>
      <p:bldP spid="16394" grpId="0"/>
      <p:bldP spid="16395" grpId="0"/>
      <p:bldP spid="16396" grpId="0"/>
      <p:bldP spid="16397" grpId="0"/>
      <p:bldP spid="16398" grpId="0"/>
      <p:bldP spid="1639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占位符 17409"/>
          <p:cNvSpPr>
            <a:spLocks noGrp="1"/>
          </p:cNvSpPr>
          <p:nvPr>
            <p:ph type="body" idx="4294967295"/>
          </p:nvPr>
        </p:nvSpPr>
        <p:spPr>
          <a:xfrm>
            <a:off x="573088" y="4724400"/>
            <a:ext cx="8570912" cy="2133600"/>
          </a:xfrm>
        </p:spPr>
        <p:txBody>
          <a:bodyPr/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b="1">
                <a:latin typeface="Aharoni" charset="0"/>
              </a:rPr>
              <a:t>pencil,</a:t>
            </a:r>
            <a:r>
              <a:rPr lang="en-US" altLang="zh-CN" b="1">
                <a:latin typeface="Times New Roman" pitchFamily="18" charset="0"/>
              </a:rPr>
              <a:t> __________________________________</a:t>
            </a: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b="1">
                <a:latin typeface="Times New Roman" pitchFamily="18" charset="0"/>
              </a:rPr>
              <a:t>________________________________________</a:t>
            </a: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b="1">
                <a:latin typeface="Times New Roman" pitchFamily="18" charset="0"/>
              </a:rPr>
              <a:t>______________________ </a:t>
            </a:r>
          </a:p>
        </p:txBody>
      </p:sp>
      <p:sp>
        <p:nvSpPr>
          <p:cNvPr id="17411" name="文本框 17410"/>
          <p:cNvSpPr txBox="1"/>
          <p:nvPr/>
        </p:nvSpPr>
        <p:spPr>
          <a:xfrm>
            <a:off x="827088" y="332740"/>
            <a:ext cx="6119812" cy="6096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0" fontAlgn="base" hangingPunct="0"/>
            <a:r>
              <a:rPr lang="en-US" altLang="zh-CN" sz="3200" b="1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Write the things in your room.</a:t>
            </a:r>
            <a:r>
              <a:rPr lang="en-US" altLang="zh-CN" sz="34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 </a:t>
            </a:r>
          </a:p>
        </p:txBody>
      </p:sp>
      <p:sp>
        <p:nvSpPr>
          <p:cNvPr id="17412" name="文本框 17411"/>
          <p:cNvSpPr txBox="1"/>
          <p:nvPr/>
        </p:nvSpPr>
        <p:spPr>
          <a:xfrm>
            <a:off x="1690688" y="4795838"/>
            <a:ext cx="12954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pen</a:t>
            </a:r>
          </a:p>
        </p:txBody>
      </p:sp>
      <p:sp>
        <p:nvSpPr>
          <p:cNvPr id="17413" name="文本框 17412"/>
          <p:cNvSpPr txBox="1"/>
          <p:nvPr/>
        </p:nvSpPr>
        <p:spPr>
          <a:xfrm>
            <a:off x="2771775" y="4795838"/>
            <a:ext cx="12954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l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rulers</a:t>
            </a:r>
          </a:p>
        </p:txBody>
      </p:sp>
      <p:sp>
        <p:nvSpPr>
          <p:cNvPr id="17414" name="文本框 17413"/>
          <p:cNvSpPr txBox="1"/>
          <p:nvPr/>
        </p:nvSpPr>
        <p:spPr>
          <a:xfrm>
            <a:off x="4212590" y="4796155"/>
            <a:ext cx="141922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l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eraser</a:t>
            </a:r>
          </a:p>
        </p:txBody>
      </p:sp>
      <p:sp>
        <p:nvSpPr>
          <p:cNvPr id="17415" name="文本框 17414"/>
          <p:cNvSpPr txBox="1"/>
          <p:nvPr/>
        </p:nvSpPr>
        <p:spPr>
          <a:xfrm>
            <a:off x="5796280" y="4792980"/>
            <a:ext cx="262001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l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pencil box</a:t>
            </a:r>
          </a:p>
        </p:txBody>
      </p:sp>
      <p:sp>
        <p:nvSpPr>
          <p:cNvPr id="17416" name="文本框 17415"/>
          <p:cNvSpPr txBox="1"/>
          <p:nvPr/>
        </p:nvSpPr>
        <p:spPr>
          <a:xfrm>
            <a:off x="323215" y="5443855"/>
            <a:ext cx="226631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l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dictionary</a:t>
            </a:r>
          </a:p>
        </p:txBody>
      </p:sp>
      <p:pic>
        <p:nvPicPr>
          <p:cNvPr id="17420" name="图片 17419" descr="eraser"/>
          <p:cNvPicPr>
            <a:picLocks noChangeAspect="1"/>
          </p:cNvPicPr>
          <p:nvPr/>
        </p:nvPicPr>
        <p:blipFill>
          <a:blip r:embed="rId2" cstate="print"/>
          <a:srcRect b="21417"/>
          <a:stretch>
            <a:fillRect/>
          </a:stretch>
        </p:blipFill>
        <p:spPr>
          <a:xfrm>
            <a:off x="5364163" y="1465263"/>
            <a:ext cx="1152525" cy="915987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7421" name="图片 17420" descr="QIANBIHE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75463" y="1484313"/>
            <a:ext cx="1152525" cy="833437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7424" name="图片 17423" descr="SHUBAO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2563813"/>
            <a:ext cx="1008062" cy="9017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7427" name="文本框 17426"/>
          <p:cNvSpPr txBox="1"/>
          <p:nvPr/>
        </p:nvSpPr>
        <p:spPr>
          <a:xfrm>
            <a:off x="2482850" y="5443855"/>
            <a:ext cx="161925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l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books</a:t>
            </a:r>
          </a:p>
        </p:txBody>
      </p:sp>
      <p:sp>
        <p:nvSpPr>
          <p:cNvPr id="17428" name="文本框 17427"/>
          <p:cNvSpPr txBox="1"/>
          <p:nvPr/>
        </p:nvSpPr>
        <p:spPr>
          <a:xfrm>
            <a:off x="3922713" y="5443538"/>
            <a:ext cx="223202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l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schoolbag</a:t>
            </a:r>
          </a:p>
        </p:txBody>
      </p:sp>
      <p:sp>
        <p:nvSpPr>
          <p:cNvPr id="17429" name="文本框 17428"/>
          <p:cNvSpPr txBox="1"/>
          <p:nvPr/>
        </p:nvSpPr>
        <p:spPr>
          <a:xfrm>
            <a:off x="6083935" y="5443855"/>
            <a:ext cx="289242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English book</a:t>
            </a:r>
          </a:p>
        </p:txBody>
      </p:sp>
      <p:sp>
        <p:nvSpPr>
          <p:cNvPr id="17430" name="文本框 17429"/>
          <p:cNvSpPr txBox="1"/>
          <p:nvPr/>
        </p:nvSpPr>
        <p:spPr>
          <a:xfrm>
            <a:off x="325438" y="6092825"/>
            <a:ext cx="3382962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l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Chinese book</a:t>
            </a:r>
          </a:p>
        </p:txBody>
      </p:sp>
      <p:pic>
        <p:nvPicPr>
          <p:cNvPr id="17431" name="图片 17430" descr="日记本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3644900"/>
            <a:ext cx="923925" cy="10795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7432" name="文本框 17431"/>
          <p:cNvSpPr txBox="1"/>
          <p:nvPr/>
        </p:nvSpPr>
        <p:spPr>
          <a:xfrm>
            <a:off x="3130550" y="6088380"/>
            <a:ext cx="243078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l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notebook</a:t>
            </a:r>
          </a:p>
        </p:txBody>
      </p:sp>
      <p:sp>
        <p:nvSpPr>
          <p:cNvPr id="17433" name="矩形 17432"/>
          <p:cNvSpPr/>
          <p:nvPr/>
        </p:nvSpPr>
        <p:spPr>
          <a:xfrm>
            <a:off x="6048375" y="3173730"/>
            <a:ext cx="2880360" cy="1310640"/>
          </a:xfrm>
          <a:prstGeom prst="rect">
            <a:avLst/>
          </a:prstGeom>
          <a:solidFill>
            <a:schemeClr val="bg2"/>
          </a:solidFill>
          <a:ln w="57150" cap="flat" cmpd="thinThick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algn="ctr" fontAlgn="ctr"/>
            <a:r>
              <a:rPr lang="en-US" altLang="zh-CN" sz="4000" b="1" dirty="0">
                <a:solidFill>
                  <a:srgbClr val="FF3300"/>
                </a:solidFill>
                <a:latin typeface="Aharoni" charset="0"/>
                <a:ea typeface="宋体" pitchFamily="2" charset="-122"/>
              </a:rPr>
              <a:t>Stationery</a:t>
            </a:r>
          </a:p>
          <a:p>
            <a:pPr lvl="0" algn="ctr" fontAlgn="ctr"/>
            <a:r>
              <a:rPr lang="zh-CN" altLang="en-US" sz="4000" b="1" dirty="0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文具</a:t>
            </a:r>
          </a:p>
        </p:txBody>
      </p:sp>
      <p:pic>
        <p:nvPicPr>
          <p:cNvPr id="17434" name="图片 17433" descr="BY1H1EGE`NT7~6_3TD`WGQ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513" y="1341438"/>
            <a:ext cx="1381125" cy="1087437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7435" name="图片 17434" descr="([{W`CZ75[_M0Y[UBLOE}@P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5650" y="1412875"/>
            <a:ext cx="1223963" cy="938213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7437" name="图片 17436" descr="J0ITE3W(A7WE6HM]TMV$G1I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27088" y="2492375"/>
            <a:ext cx="803275" cy="10795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7438" name="图片 17437" descr="XW79YMK_L6Z)_ST8D412Q`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268538" y="2420938"/>
            <a:ext cx="1533525" cy="10858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7440" name="图片 17439" descr="1%B220G33MGTJLGTPJDW82I"/>
          <p:cNvPicPr>
            <a:picLocks noChangeAspect="1"/>
          </p:cNvPicPr>
          <p:nvPr/>
        </p:nvPicPr>
        <p:blipFill>
          <a:blip r:embed="rId10" cstate="print"/>
          <a:srcRect l="8156" r="3369" b="6923"/>
          <a:stretch>
            <a:fillRect/>
          </a:stretch>
        </p:blipFill>
        <p:spPr>
          <a:xfrm>
            <a:off x="900113" y="3644900"/>
            <a:ext cx="792162" cy="115252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7441" name="图片 17440" descr="U{B}{G@8N4CNJG47@6XG)7C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627313" y="3644900"/>
            <a:ext cx="966787" cy="1223963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7442" name="图片 17441" descr="尺子"/>
          <p:cNvPicPr>
            <a:picLocks noChangeAspect="1"/>
          </p:cNvPicPr>
          <p:nvPr/>
        </p:nvPicPr>
        <p:blipFill>
          <a:blip r:embed="rId12" cstate="print"/>
          <a:srcRect t="19977" b="12717"/>
          <a:stretch>
            <a:fillRect/>
          </a:stretch>
        </p:blipFill>
        <p:spPr>
          <a:xfrm>
            <a:off x="3903663" y="1484313"/>
            <a:ext cx="1244600" cy="83820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7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7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4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  <p:bldP spid="17411" grpId="0"/>
      <p:bldP spid="17412" grpId="0"/>
      <p:bldP spid="17413" grpId="0"/>
      <p:bldP spid="17414" grpId="0"/>
      <p:bldP spid="17415" grpId="0"/>
      <p:bldP spid="17416" grpId="0"/>
      <p:bldP spid="17427" grpId="0"/>
      <p:bldP spid="17428" grpId="0"/>
      <p:bldP spid="17429" grpId="0"/>
      <p:bldP spid="17430" grpId="0"/>
      <p:bldP spid="17432" grpId="0"/>
      <p:bldP spid="1743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占位符 18433"/>
          <p:cNvSpPr>
            <a:spLocks noGrp="1"/>
          </p:cNvSpPr>
          <p:nvPr>
            <p:ph type="body" idx="4294967295"/>
          </p:nvPr>
        </p:nvSpPr>
        <p:spPr>
          <a:xfrm>
            <a:off x="0" y="4217988"/>
            <a:ext cx="8389938" cy="2278062"/>
          </a:xfrm>
        </p:spPr>
        <p:txBody>
          <a:bodyPr/>
          <a:lstStyle/>
          <a:p>
            <a:pPr marL="0" indent="0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400" b="1">
                <a:latin typeface="Aharoni" charset="0"/>
              </a:rPr>
              <a:t>watch</a:t>
            </a:r>
            <a:r>
              <a:rPr lang="en-US" altLang="zh-CN" sz="3400" b="1">
                <a:latin typeface="Times New Roman" pitchFamily="18" charset="0"/>
              </a:rPr>
              <a:t>, ______________________________</a:t>
            </a:r>
            <a:br>
              <a:rPr lang="en-US" altLang="zh-CN" sz="3400" b="1">
                <a:latin typeface="Times New Roman" pitchFamily="18" charset="0"/>
              </a:rPr>
            </a:br>
            <a:r>
              <a:rPr lang="en-US" altLang="zh-CN" sz="3400" b="1">
                <a:latin typeface="Times New Roman" pitchFamily="18" charset="0"/>
              </a:rPr>
              <a:t>____________________________________________________________________________</a:t>
            </a:r>
            <a:r>
              <a:rPr lang="en-US" altLang="zh-CN" sz="3400" b="1">
                <a:solidFill>
                  <a:srgbClr val="0000FF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8435" name="文本框 18434"/>
          <p:cNvSpPr txBox="1"/>
          <p:nvPr/>
        </p:nvSpPr>
        <p:spPr>
          <a:xfrm>
            <a:off x="826770" y="114618"/>
            <a:ext cx="5976938" cy="6096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0" fontAlgn="base" hangingPunct="0"/>
            <a:r>
              <a:rPr lang="en-US" altLang="zh-CN" sz="3200" b="1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Write the things in your room.</a:t>
            </a:r>
            <a:r>
              <a:rPr lang="en-US" altLang="zh-CN" sz="34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 </a:t>
            </a:r>
          </a:p>
        </p:txBody>
      </p:sp>
      <p:sp>
        <p:nvSpPr>
          <p:cNvPr id="18436" name="文本框 18435"/>
          <p:cNvSpPr txBox="1"/>
          <p:nvPr/>
        </p:nvSpPr>
        <p:spPr>
          <a:xfrm>
            <a:off x="1763078" y="4361498"/>
            <a:ext cx="12954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keys</a:t>
            </a:r>
          </a:p>
        </p:txBody>
      </p:sp>
      <p:sp>
        <p:nvSpPr>
          <p:cNvPr id="18437" name="文本框 18436"/>
          <p:cNvSpPr txBox="1"/>
          <p:nvPr/>
        </p:nvSpPr>
        <p:spPr>
          <a:xfrm>
            <a:off x="2844165" y="4361498"/>
            <a:ext cx="12954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cup</a:t>
            </a:r>
          </a:p>
        </p:txBody>
      </p:sp>
      <p:sp>
        <p:nvSpPr>
          <p:cNvPr id="18438" name="文本框 18437"/>
          <p:cNvSpPr txBox="1"/>
          <p:nvPr/>
        </p:nvSpPr>
        <p:spPr>
          <a:xfrm>
            <a:off x="4932680" y="4361815"/>
            <a:ext cx="241236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computer</a:t>
            </a:r>
            <a:r>
              <a:rPr lang="en-US" altLang="zh-CN" sz="3200" b="1">
                <a:solidFill>
                  <a:srgbClr val="9900FF"/>
                </a:solidFill>
                <a:latin typeface="Times New Roman" pitchFamily="18" charset="0"/>
                <a:ea typeface="黑体" pitchFamily="2" charset="-122"/>
              </a:rPr>
              <a:t> </a:t>
            </a:r>
          </a:p>
        </p:txBody>
      </p:sp>
      <p:sp>
        <p:nvSpPr>
          <p:cNvPr id="18439" name="文本框 18438"/>
          <p:cNvSpPr txBox="1"/>
          <p:nvPr/>
        </p:nvSpPr>
        <p:spPr>
          <a:xfrm>
            <a:off x="323215" y="5012690"/>
            <a:ext cx="183642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l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baseball</a:t>
            </a:r>
          </a:p>
        </p:txBody>
      </p:sp>
      <p:sp>
        <p:nvSpPr>
          <p:cNvPr id="18440" name="文本框 18439"/>
          <p:cNvSpPr txBox="1"/>
          <p:nvPr/>
        </p:nvSpPr>
        <p:spPr>
          <a:xfrm>
            <a:off x="2052955" y="5015865"/>
            <a:ext cx="343344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l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computer game</a:t>
            </a:r>
          </a:p>
        </p:txBody>
      </p:sp>
      <p:sp>
        <p:nvSpPr>
          <p:cNvPr id="18441" name="文本框 18440"/>
          <p:cNvSpPr txBox="1"/>
          <p:nvPr/>
        </p:nvSpPr>
        <p:spPr>
          <a:xfrm>
            <a:off x="5147945" y="5013008"/>
            <a:ext cx="1008063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l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TV</a:t>
            </a:r>
          </a:p>
        </p:txBody>
      </p:sp>
      <p:sp>
        <p:nvSpPr>
          <p:cNvPr id="18442" name="文本框 18441"/>
          <p:cNvSpPr txBox="1"/>
          <p:nvPr/>
        </p:nvSpPr>
        <p:spPr>
          <a:xfrm>
            <a:off x="6011228" y="5012373"/>
            <a:ext cx="1223962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l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clock</a:t>
            </a:r>
          </a:p>
        </p:txBody>
      </p:sp>
      <p:sp>
        <p:nvSpPr>
          <p:cNvPr id="18443" name="文本框 18442"/>
          <p:cNvSpPr txBox="1"/>
          <p:nvPr/>
        </p:nvSpPr>
        <p:spPr>
          <a:xfrm>
            <a:off x="7306628" y="5012373"/>
            <a:ext cx="158432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radio</a:t>
            </a:r>
          </a:p>
        </p:txBody>
      </p:sp>
      <p:sp>
        <p:nvSpPr>
          <p:cNvPr id="18444" name="文本框 18443"/>
          <p:cNvSpPr txBox="1"/>
          <p:nvPr/>
        </p:nvSpPr>
        <p:spPr>
          <a:xfrm>
            <a:off x="467043" y="5733415"/>
            <a:ext cx="1081087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l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tape</a:t>
            </a:r>
          </a:p>
        </p:txBody>
      </p:sp>
      <p:pic>
        <p:nvPicPr>
          <p:cNvPr id="18445" name="图片 18444" descr="表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78" y="1196023"/>
            <a:ext cx="781050" cy="865187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8450" name="文本框 18449"/>
          <p:cNvSpPr txBox="1"/>
          <p:nvPr/>
        </p:nvSpPr>
        <p:spPr>
          <a:xfrm>
            <a:off x="3851593" y="4364673"/>
            <a:ext cx="93662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hat</a:t>
            </a:r>
          </a:p>
        </p:txBody>
      </p:sp>
      <p:pic>
        <p:nvPicPr>
          <p:cNvPr id="18452" name="图片 18451" descr="baseball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08215" y="1196023"/>
            <a:ext cx="1223963" cy="693737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8455" name="图片 18454" descr="闹钟"/>
          <p:cNvPicPr>
            <a:picLocks noChangeAspect="1"/>
          </p:cNvPicPr>
          <p:nvPr/>
        </p:nvPicPr>
        <p:blipFill>
          <a:blip r:embed="rId4" cstate="print"/>
          <a:srcRect b="5630"/>
          <a:stretch>
            <a:fillRect/>
          </a:stretch>
        </p:blipFill>
        <p:spPr>
          <a:xfrm>
            <a:off x="3275965" y="2132648"/>
            <a:ext cx="1296988" cy="1223962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8456" name="图片 18455" descr="收音机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79653" y="2275523"/>
            <a:ext cx="1436687" cy="77787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8457" name="图片 18456" descr="录像带矢量素材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00153" y="2348548"/>
            <a:ext cx="808037" cy="808037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8458" name="图片 18457" descr="录音机"/>
          <p:cNvPicPr>
            <a:picLocks noChangeAspect="1"/>
          </p:cNvPicPr>
          <p:nvPr/>
        </p:nvPicPr>
        <p:blipFill>
          <a:blip r:embed="rId7" cstate="print"/>
          <a:srcRect b="12762"/>
          <a:stretch>
            <a:fillRect/>
          </a:stretch>
        </p:blipFill>
        <p:spPr>
          <a:xfrm>
            <a:off x="4571365" y="2275523"/>
            <a:ext cx="1511300" cy="877887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8459" name="文本框 18458"/>
          <p:cNvSpPr txBox="1"/>
          <p:nvPr/>
        </p:nvSpPr>
        <p:spPr>
          <a:xfrm>
            <a:off x="1475740" y="5733415"/>
            <a:ext cx="29972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l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tape recorder</a:t>
            </a:r>
          </a:p>
        </p:txBody>
      </p:sp>
      <p:pic>
        <p:nvPicPr>
          <p:cNvPr id="18460" name="图片 18459" descr="飞机"/>
          <p:cNvPicPr>
            <a:picLocks noChangeAspect="1"/>
          </p:cNvPicPr>
          <p:nvPr/>
        </p:nvPicPr>
        <p:blipFill>
          <a:blip r:embed="rId8" cstate="print"/>
          <a:srcRect b="7904"/>
          <a:stretch>
            <a:fillRect/>
          </a:stretch>
        </p:blipFill>
        <p:spPr>
          <a:xfrm>
            <a:off x="467678" y="3353435"/>
            <a:ext cx="1292225" cy="795338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8461" name="文本框 18460"/>
          <p:cNvSpPr txBox="1"/>
          <p:nvPr/>
        </p:nvSpPr>
        <p:spPr>
          <a:xfrm>
            <a:off x="4356100" y="5733415"/>
            <a:ext cx="298577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model plane</a:t>
            </a:r>
          </a:p>
        </p:txBody>
      </p:sp>
      <p:sp>
        <p:nvSpPr>
          <p:cNvPr id="18462" name="文本框 18461"/>
          <p:cNvSpPr txBox="1"/>
          <p:nvPr/>
        </p:nvSpPr>
        <p:spPr>
          <a:xfrm>
            <a:off x="6948170" y="5733098"/>
            <a:ext cx="1655763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l" font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黑体" pitchFamily="2" charset="-122"/>
              </a:rPr>
              <a:t>orange</a:t>
            </a:r>
          </a:p>
        </p:txBody>
      </p:sp>
      <p:sp>
        <p:nvSpPr>
          <p:cNvPr id="18463" name="矩形 18462"/>
          <p:cNvSpPr/>
          <p:nvPr/>
        </p:nvSpPr>
        <p:spPr>
          <a:xfrm>
            <a:off x="5076190" y="3426460"/>
            <a:ext cx="3095625" cy="701040"/>
          </a:xfrm>
          <a:prstGeom prst="rect">
            <a:avLst/>
          </a:prstGeom>
          <a:solidFill>
            <a:schemeClr val="bg2"/>
          </a:solidFill>
          <a:ln w="57150" cap="flat" cmpd="thinThick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fontAlgn="ctr"/>
            <a:r>
              <a:rPr lang="en-US" altLang="zh-CN" sz="4000" b="1">
                <a:solidFill>
                  <a:srgbClr val="FF3300"/>
                </a:solidFill>
                <a:latin typeface="Aharoni" charset="0"/>
                <a:ea typeface="宋体" pitchFamily="2" charset="-122"/>
              </a:rPr>
              <a:t>Other</a:t>
            </a:r>
            <a:r>
              <a:rPr lang="en-US" altLang="zh-CN" sz="40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  </a:t>
            </a:r>
            <a:r>
              <a:rPr lang="zh-CN" altLang="en-US" sz="40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其他</a:t>
            </a:r>
          </a:p>
        </p:txBody>
      </p:sp>
      <p:pic>
        <p:nvPicPr>
          <p:cNvPr id="18464" name="图片 18463" descr="C]N_MK~YI$LDRD{RM]RO5@P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123440" y="3428048"/>
            <a:ext cx="863600" cy="703262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8465" name="图片 18464" descr="X_KQ3E7QF~{7BLMZ571GWCY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050415" y="2346960"/>
            <a:ext cx="1063625" cy="8128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8466" name="图片 18465" descr="%N5XBRF0Z%_%L([3O_FSOZV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499928" y="1122998"/>
            <a:ext cx="1150937" cy="801687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8467" name="图片 18466" descr="A%DY1Q(949T01B35WVEVJ1M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275965" y="1196023"/>
            <a:ext cx="901700" cy="833437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8468" name="图片 18467" descr="CB8[I0XV53CJR9K[`ZF}Z$V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5939790" y="1122998"/>
            <a:ext cx="1152525" cy="915987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8469" name="图片 18468" descr="66G99CZKOO[9NKV}SKP@CBQ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610553" y="2346960"/>
            <a:ext cx="1008062" cy="944563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8471" name="图片 18470" descr="9H8B[_ZQ%``A5WH(S7H0}_8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763078" y="1267460"/>
            <a:ext cx="1116012" cy="790575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6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6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1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6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1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/>
      <p:bldP spid="18435" grpId="0"/>
      <p:bldP spid="18436" grpId="0"/>
      <p:bldP spid="18437" grpId="0"/>
      <p:bldP spid="18438" grpId="0"/>
      <p:bldP spid="18439" grpId="0"/>
      <p:bldP spid="18440" grpId="0"/>
      <p:bldP spid="18441" grpId="0"/>
      <p:bldP spid="18442" grpId="0"/>
      <p:bldP spid="18443" grpId="0"/>
      <p:bldP spid="18444" grpId="0"/>
      <p:bldP spid="18450" grpId="0"/>
      <p:bldP spid="18459" grpId="0"/>
      <p:bldP spid="18461" grpId="0"/>
      <p:bldP spid="18462" grpId="0"/>
      <p:bldP spid="1846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9457"/>
          <p:cNvSpPr txBox="1"/>
          <p:nvPr/>
        </p:nvSpPr>
        <p:spPr>
          <a:xfrm>
            <a:off x="539433" y="404178"/>
            <a:ext cx="7812087" cy="13589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eaLnBrk="0" fontAlgn="base" hangingPunct="0">
              <a:lnSpc>
                <a:spcPct val="130000"/>
              </a:lnSpc>
            </a:pPr>
            <a:r>
              <a:rPr lang="en-US" altLang="zh-CN" sz="3200" b="1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Write the things in your classroom with in, on and under. </a:t>
            </a:r>
          </a:p>
        </p:txBody>
      </p:sp>
      <p:sp>
        <p:nvSpPr>
          <p:cNvPr id="19460" name="文本占位符 19459"/>
          <p:cNvSpPr>
            <a:spLocks noGrp="1"/>
          </p:cNvSpPr>
          <p:nvPr>
            <p:ph type="body" idx="4294967295"/>
          </p:nvPr>
        </p:nvSpPr>
        <p:spPr>
          <a:xfrm>
            <a:off x="574675" y="1701800"/>
            <a:ext cx="8569325" cy="145573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100000"/>
                  </a:srgbClr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b="1">
                <a:latin typeface="Aharoni" charset="0"/>
              </a:rPr>
              <a:t>The tape player is on the teacher’s desk. 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3400" b="1">
                <a:latin typeface="Times New Roman" pitchFamily="18" charset="0"/>
              </a:rPr>
              <a:t>____________________________________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endParaRPr lang="en-US" altLang="zh-CN" sz="3400" b="1">
              <a:latin typeface="Times New Roman" pitchFamily="18" charset="0"/>
            </a:endParaRPr>
          </a:p>
        </p:txBody>
      </p:sp>
      <p:pic>
        <p:nvPicPr>
          <p:cNvPr id="20482" name="图片 20481" descr="录像带矢量素材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478" y="3140393"/>
            <a:ext cx="1655762" cy="1655762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0487" name="图片 20486" descr="SHUBAO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6055" y="4580890"/>
            <a:ext cx="1800225" cy="160972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0489" name="图片 20488" descr="`DE$J{`C}}67ESDSU3IJ_H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378" y="4867910"/>
            <a:ext cx="2376487" cy="1531938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0490" name="图片 20489" descr="B0JO2$AIDFM26GI624(EP1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71590" y="3212148"/>
            <a:ext cx="1409700" cy="123825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0491" name="图片 20490" descr="Z1XD[JLSPM4%MQ2~WV1XB0M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50640" y="3212148"/>
            <a:ext cx="1238250" cy="120015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87CEE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87CEE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87CEE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411</Words>
  <Application>Microsoft Office PowerPoint</Application>
  <PresentationFormat>全屏显示(4:3)</PresentationFormat>
  <Paragraphs>137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Manager>来源：www.shulihua.net</Manager>
  <Company>来源：www.shulihua.net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英语备课大师【全免费】</dc:title>
  <dc:subject>英语备课大师【全免费】</dc:subject>
  <dc:creator>英语备课大师【全免费】</dc:creator>
  <cp:keywords>英语备课大师【全免费】</cp:keywords>
  <dc:description>英语备课大师【全免费】</dc:description>
  <cp:revision>英语备课大师【全免费】</cp:revision>
  <dcterms:created xsi:type="dcterms:W3CDTF">2015-11-21T07:20:00Z</dcterms:created>
  <dcterms:modified xsi:type="dcterms:W3CDTF">2016-08-25T08:12:48Z</dcterms:modified>
  <cp:category>英语备课大师【全免费】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</Properties>
</file>