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notesMasterIdLst>
    <p:notesMasterId r:id="rId26"/>
  </p:notesMasterIdLst>
  <p:sldIdLst>
    <p:sldId id="256" r:id="rId2"/>
    <p:sldId id="258" r:id="rId3"/>
    <p:sldId id="281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303" r:id="rId18"/>
    <p:sldId id="274" r:id="rId19"/>
    <p:sldId id="275" r:id="rId20"/>
    <p:sldId id="276" r:id="rId21"/>
    <p:sldId id="277" r:id="rId22"/>
    <p:sldId id="278" r:id="rId23"/>
    <p:sldId id="312" r:id="rId24"/>
    <p:sldId id="31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2395"/>
    <a:srgbClr val="FFFF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18" autoAdjust="0"/>
  </p:normalViewPr>
  <p:slideViewPr>
    <p:cSldViewPr>
      <p:cViewPr>
        <p:scale>
          <a:sx n="72" d="100"/>
          <a:sy n="72" d="100"/>
        </p:scale>
        <p:origin x="-2760" y="-894"/>
      </p:cViewPr>
      <p:guideLst>
        <p:guide orient="horz" pos="2134"/>
        <p:guide pos="285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45"/>
        <p:guide pos="21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0DA02-8245-483F-B186-669594630F96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FEB5E-BC6D-41BE-BB09-784541D8D4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FEB5E-BC6D-41BE-BB09-784541D8D48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74715-DB95-48AD-A2F9-03264614FEE4}" type="datetimeFigureOut">
              <a:rPr lang="zh-CN" altLang="en-US" smtClean="0"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F6566-8638-4642-ACC8-9FB45BFE38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  <p:sldLayoutId id="2147483681" r:id="rId26"/>
    <p:sldLayoutId id="2147483682" r:id="rId27"/>
    <p:sldLayoutId id="2147483683" r:id="rId28"/>
    <p:sldLayoutId id="2147483684" r:id="rId29"/>
    <p:sldLayoutId id="2147483685" r:id="rId30"/>
    <p:sldLayoutId id="2147483686" r:id="rId31"/>
    <p:sldLayoutId id="2147483687" r:id="rId32"/>
    <p:sldLayoutId id="2147483688" r:id="rId33"/>
    <p:sldLayoutId id="2147483689" r:id="rId34"/>
    <p:sldLayoutId id="2147483690" r:id="rId35"/>
    <p:sldLayoutId id="2147483651" r:id="rId36"/>
    <p:sldLayoutId id="2147483652" r:id="rId37"/>
    <p:sldLayoutId id="2147483653" r:id="rId38"/>
    <p:sldLayoutId id="2147483654" r:id="rId3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.pn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gif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30.xml"/><Relationship Id="rId1" Type="http://schemas.openxmlformats.org/officeDocument/2006/relationships/audio" Target="file:///C:\Users\XKW\Downloads\&#12298;&#23436;&#20840;&#35299;&#35835;&#12299;&#20154;&#25945;&#29256;&#12304;&#35838;&#20214;&#12305;7&#24180;&#32423;&#19978;\&#20154;&#25945;&#33521;&#35821;&#19971;&#24180;&#32423;&#19978;&#31532;&#22235;&#21333;&#20803;ppt\Unit%204%20Section%20A%201b.mp3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55650" y="981075"/>
            <a:ext cx="7559675" cy="2090738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b"/>
          <a:lstStyle/>
          <a:p>
            <a:pPr algn="ctr">
              <a:defRPr/>
            </a:pPr>
            <a: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  <a:t>Unit 4 </a:t>
            </a:r>
            <a:br>
              <a:rPr lang="en-US" altLang="zh-CN" sz="6000" b="1" dirty="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US" altLang="zh-CN" sz="6000" b="1" dirty="0">
                <a:solidFill>
                  <a:srgbClr val="FF0000"/>
                </a:solidFill>
                <a:latin typeface="Times New Roman" pitchFamily="18" charset="0"/>
              </a:rPr>
              <a:t>Where</a:t>
            </a:r>
            <a:r>
              <a:rPr lang="en-US" altLang="zh-CN" sz="6000" b="1" dirty="0">
                <a:solidFill>
                  <a:srgbClr val="FF0000"/>
                </a:solidFill>
                <a:latin typeface="Arial"/>
              </a:rPr>
              <a:t>’</a:t>
            </a:r>
            <a:r>
              <a:rPr lang="en-US" altLang="zh-CN" sz="6000" b="1" dirty="0">
                <a:solidFill>
                  <a:srgbClr val="FF0000"/>
                </a:solidFill>
                <a:latin typeface="Times New Roman" pitchFamily="18" charset="0"/>
              </a:rPr>
              <a:t>s my schoolbag?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42910" y="3070225"/>
            <a:ext cx="7745441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4400" b="1" dirty="0">
                <a:solidFill>
                  <a:srgbClr val="0000FF"/>
                </a:solidFill>
                <a:latin typeface="Times New Roman" pitchFamily="18" charset="0"/>
              </a:rPr>
              <a:t>Section A 1a-1c</a:t>
            </a:r>
            <a:r>
              <a:rPr kumimoji="1" lang="en-US" altLang="zh-CN" sz="4400" b="1" dirty="0">
                <a:solidFill>
                  <a:schemeClr val="folHlink"/>
                </a:solidFill>
                <a:latin typeface="Times New Roman" pitchFamily="18" charset="0"/>
              </a:rPr>
              <a:t>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-857288" y="285728"/>
            <a:ext cx="80573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年级英语</a:t>
            </a:r>
            <a:r>
              <a:rPr lang="en-US" altLang="zh-CN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上    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新目标 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nder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38" y="1295400"/>
            <a:ext cx="3179762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857625" y="1571625"/>
            <a:ext cx="48672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latin typeface="Aharoni" pitchFamily="2" charset="-79"/>
                <a:cs typeface="Aharoni" pitchFamily="2" charset="-79"/>
              </a:rPr>
              <a:t>Where’s Tom?</a:t>
            </a:r>
            <a:r>
              <a:rPr lang="zh-CN" altLang="zh-CN" sz="4800">
                <a:latin typeface="Aharoni" pitchFamily="2" charset="-79"/>
                <a:cs typeface="Aharoni" pitchFamily="2" charset="-79"/>
              </a:rPr>
              <a:t>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698875" y="2643188"/>
            <a:ext cx="544512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latin typeface="Aharoni" pitchFamily="2" charset="-79"/>
                <a:cs typeface="Aharoni" pitchFamily="2" charset="-79"/>
              </a:rPr>
              <a:t>It’s </a:t>
            </a:r>
            <a:r>
              <a:rPr lang="zh-CN" altLang="en-US" sz="44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under</a:t>
            </a:r>
            <a:r>
              <a:rPr lang="zh-CN" altLang="en-US" sz="440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the box</a:t>
            </a:r>
            <a:r>
              <a:rPr lang="zh-CN" altLang="en-US" sz="480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n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57313"/>
            <a:ext cx="3033713" cy="328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on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340768"/>
            <a:ext cx="2895600" cy="3307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under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219200"/>
            <a:ext cx="29352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295400" y="4724400"/>
            <a:ext cx="7143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48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in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214813" y="4786313"/>
            <a:ext cx="928687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48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on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705600" y="4724400"/>
            <a:ext cx="189865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48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under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28625" y="785813"/>
            <a:ext cx="3282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>
                <a:latin typeface="Aharoni" pitchFamily="2" charset="-79"/>
                <a:cs typeface="Aharoni" pitchFamily="2" charset="-79"/>
              </a:rPr>
              <a:t>Where is Tom?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5288" y="555625"/>
            <a:ext cx="8281987" cy="1214438"/>
          </a:xfrm>
          <a:noFill/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altLang="zh-CN" sz="3600" b="1" dirty="0">
                <a:solidFill>
                  <a:srgbClr val="7030A0"/>
                </a:solidFill>
                <a:latin typeface="Aharoni" pitchFamily="2" charset="-79"/>
                <a:ea typeface="+mj-ea"/>
                <a:cs typeface="Aharoni" pitchFamily="2" charset="-79"/>
              </a:rPr>
              <a:t>Where’s the…?</a:t>
            </a:r>
            <a:br>
              <a:rPr lang="en-US" altLang="zh-CN" sz="3600" b="1" dirty="0">
                <a:solidFill>
                  <a:srgbClr val="7030A0"/>
                </a:solidFill>
                <a:latin typeface="Aharoni" pitchFamily="2" charset="-79"/>
                <a:ea typeface="+mj-ea"/>
                <a:cs typeface="Aharoni" pitchFamily="2" charset="-79"/>
              </a:rPr>
            </a:br>
            <a:r>
              <a:rPr lang="en-US" altLang="zh-CN" sz="3600" b="1" dirty="0">
                <a:solidFill>
                  <a:srgbClr val="7030A0"/>
                </a:solidFill>
                <a:latin typeface="Aharoni" pitchFamily="2" charset="-79"/>
                <a:ea typeface="+mj-ea"/>
                <a:cs typeface="Aharoni" pitchFamily="2" charset="-79"/>
              </a:rPr>
              <a:t>      It’s on/ in/ under the….</a:t>
            </a:r>
          </a:p>
        </p:txBody>
      </p:sp>
      <p:pic>
        <p:nvPicPr>
          <p:cNvPr id="3" name="Picture 3" descr="bed008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895" y="2204720"/>
            <a:ext cx="40386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E007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220" y="3429000"/>
            <a:ext cx="1295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hair019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0" y="4071938"/>
            <a:ext cx="1728788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6"/>
          <p:cNvGrpSpPr/>
          <p:nvPr/>
        </p:nvGrpSpPr>
        <p:grpSpPr bwMode="auto">
          <a:xfrm>
            <a:off x="4427538" y="2803525"/>
            <a:ext cx="2971800" cy="1841500"/>
            <a:chOff x="2406" y="1749"/>
            <a:chExt cx="1290" cy="1119"/>
          </a:xfrm>
        </p:grpSpPr>
        <p:pic>
          <p:nvPicPr>
            <p:cNvPr id="7" name="Picture 7" descr="table030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406" y="1749"/>
              <a:ext cx="1290" cy="11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OT138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2251"/>
              <a:ext cx="420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9" descr="p3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678" y="4724718"/>
            <a:ext cx="2438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base ball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43940" y="5516880"/>
            <a:ext cx="11430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1" descr="clie_joypad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255039">
            <a:off x="7967662" y="3916363"/>
            <a:ext cx="6127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book11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638800" y="2338388"/>
            <a:ext cx="1071563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3" descr="词典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8014938">
            <a:off x="677863" y="5049837"/>
            <a:ext cx="3635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1908175" y="2996565"/>
            <a:ext cx="1905000" cy="14732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867400" y="2397125"/>
            <a:ext cx="1143000" cy="9207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4787900" y="3573463"/>
            <a:ext cx="1447800" cy="11668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395605" y="5012690"/>
            <a:ext cx="990600" cy="736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7215188" y="4000500"/>
            <a:ext cx="1600200" cy="13509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1259840" y="5372418"/>
            <a:ext cx="990600" cy="8588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bldLvl="0" animBg="1"/>
      <p:bldP spid="15" grpId="0" animBg="1"/>
      <p:bldP spid="15" grpId="1" animBg="1"/>
      <p:bldP spid="16" grpId="0" animBg="1"/>
      <p:bldP spid="16" grpId="1" animBg="1"/>
      <p:bldP spid="17" grpId="0" bldLvl="0" animBg="1"/>
      <p:bldP spid="17" grpId="1" bldLvl="0" animBg="1"/>
      <p:bldP spid="18" grpId="0" animBg="1"/>
      <p:bldP spid="18" grpId="1" animBg="1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8313" y="549275"/>
            <a:ext cx="7924800" cy="8747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altLang="zh-CN" sz="4800" b="1" dirty="0">
                <a:solidFill>
                  <a:srgbClr val="7030A0"/>
                </a:solidFill>
                <a:latin typeface="Aharoni" pitchFamily="2" charset="-79"/>
                <a:ea typeface="+mj-ea"/>
                <a:cs typeface="Aharoni" pitchFamily="2" charset="-79"/>
              </a:rPr>
              <a:t>Where</a:t>
            </a:r>
            <a:r>
              <a:rPr lang="en-US" altLang="zh-CN" sz="4800" b="1" dirty="0">
                <a:solidFill>
                  <a:srgbClr val="0000CC"/>
                </a:solidFill>
                <a:latin typeface="Aharoni" pitchFamily="2" charset="-79"/>
                <a:ea typeface="+mj-ea"/>
                <a:cs typeface="Aharoni" pitchFamily="2" charset="-79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Aharoni" pitchFamily="2" charset="-79"/>
                <a:ea typeface="+mj-ea"/>
                <a:cs typeface="Aharoni" pitchFamily="2" charset="-79"/>
              </a:rPr>
              <a:t>are </a:t>
            </a:r>
            <a:r>
              <a:rPr lang="en-US" altLang="zh-CN" sz="4800" b="1" dirty="0">
                <a:solidFill>
                  <a:srgbClr val="7030A0"/>
                </a:solidFill>
                <a:latin typeface="Aharoni" pitchFamily="2" charset="-79"/>
                <a:ea typeface="+mj-ea"/>
                <a:cs typeface="Aharoni" pitchFamily="2" charset="-79"/>
              </a:rPr>
              <a:t>the baseball</a:t>
            </a:r>
            <a:r>
              <a:rPr lang="en-US" altLang="zh-CN" sz="4800" b="1" dirty="0">
                <a:solidFill>
                  <a:srgbClr val="FF0000"/>
                </a:solidFill>
                <a:latin typeface="Aharoni" pitchFamily="2" charset="-79"/>
                <a:ea typeface="+mj-ea"/>
                <a:cs typeface="Aharoni" pitchFamily="2" charset="-79"/>
              </a:rPr>
              <a:t>s</a:t>
            </a:r>
            <a:r>
              <a:rPr lang="en-US" altLang="zh-CN" sz="4800" b="1" dirty="0">
                <a:solidFill>
                  <a:srgbClr val="0000CC"/>
                </a:solidFill>
                <a:latin typeface="Aharoni" pitchFamily="2" charset="-79"/>
                <a:ea typeface="+mj-ea"/>
                <a:cs typeface="Aharoni" pitchFamily="2" charset="-79"/>
              </a:rPr>
              <a:t>?</a:t>
            </a:r>
          </a:p>
        </p:txBody>
      </p:sp>
      <p:pic>
        <p:nvPicPr>
          <p:cNvPr id="3" name="Picture 3" descr="chair019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97200"/>
            <a:ext cx="26971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base 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3646488"/>
            <a:ext cx="1143000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ase 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3717925"/>
            <a:ext cx="11430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1188" y="1628458"/>
            <a:ext cx="67056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They’re</a:t>
            </a:r>
            <a:r>
              <a:rPr lang="en-US" altLang="zh-CN" sz="4800" b="1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en-US" altLang="zh-CN" sz="4800" b="1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4800" b="1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the chair.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8313" y="549275"/>
            <a:ext cx="7924800" cy="874713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altLang="zh-CN" sz="4800" b="1" dirty="0">
                <a:solidFill>
                  <a:srgbClr val="0000CC"/>
                </a:solidFill>
                <a:latin typeface="Aharoni" pitchFamily="2" charset="-79"/>
                <a:ea typeface="+mj-ea"/>
                <a:cs typeface="Aharoni" pitchFamily="2" charset="-79"/>
              </a:rPr>
              <a:t>Where </a:t>
            </a:r>
            <a:r>
              <a:rPr lang="en-US" altLang="zh-CN" sz="4800" b="1" dirty="0">
                <a:solidFill>
                  <a:srgbClr val="FF0000"/>
                </a:solidFill>
                <a:latin typeface="Aharoni" pitchFamily="2" charset="-79"/>
                <a:ea typeface="+mj-ea"/>
                <a:cs typeface="Aharoni" pitchFamily="2" charset="-79"/>
              </a:rPr>
              <a:t>are </a:t>
            </a:r>
            <a:r>
              <a:rPr lang="en-US" altLang="zh-CN" sz="4800" b="1" dirty="0">
                <a:solidFill>
                  <a:srgbClr val="0000CC"/>
                </a:solidFill>
                <a:latin typeface="Aharoni" pitchFamily="2" charset="-79"/>
                <a:ea typeface="+mj-ea"/>
                <a:cs typeface="Aharoni" pitchFamily="2" charset="-79"/>
              </a:rPr>
              <a:t>the baseball</a:t>
            </a:r>
            <a:r>
              <a:rPr lang="en-US" altLang="zh-CN" sz="4800" b="1" dirty="0">
                <a:solidFill>
                  <a:srgbClr val="FF0000"/>
                </a:solidFill>
                <a:latin typeface="Aharoni" pitchFamily="2" charset="-79"/>
                <a:ea typeface="+mj-ea"/>
                <a:cs typeface="Aharoni" pitchFamily="2" charset="-79"/>
              </a:rPr>
              <a:t>s</a:t>
            </a:r>
            <a:r>
              <a:rPr lang="en-US" altLang="zh-CN" sz="4800" b="1" dirty="0">
                <a:solidFill>
                  <a:srgbClr val="0000CC"/>
                </a:solidFill>
                <a:latin typeface="Aharoni" pitchFamily="2" charset="-79"/>
                <a:ea typeface="+mj-ea"/>
                <a:cs typeface="Aharoni" pitchFamily="2" charset="-79"/>
              </a:rPr>
              <a:t>?</a:t>
            </a:r>
          </a:p>
        </p:txBody>
      </p:sp>
      <p:pic>
        <p:nvPicPr>
          <p:cNvPr id="3" name="Picture 3" descr="chair019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97200"/>
            <a:ext cx="26971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base 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8538" y="4797425"/>
            <a:ext cx="11430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base bal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5229225"/>
            <a:ext cx="114300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11188" y="1700213"/>
            <a:ext cx="7675562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CC"/>
                </a:solidFill>
                <a:latin typeface="Aharoni" pitchFamily="2" charset="-79"/>
                <a:cs typeface="Aharoni" pitchFamily="2" charset="-79"/>
              </a:rPr>
              <a:t>They’re</a:t>
            </a:r>
            <a:r>
              <a:rPr lang="en-US" altLang="zh-CN" sz="4800" b="1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4800" b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under</a:t>
            </a:r>
            <a:r>
              <a:rPr lang="en-US" altLang="zh-CN" sz="4800" b="1">
                <a:solidFill>
                  <a:schemeClr val="tx2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4800" b="1">
                <a:latin typeface="Aharoni" pitchFamily="2" charset="-79"/>
                <a:cs typeface="Aharoni" pitchFamily="2" charset="-79"/>
              </a:rPr>
              <a:t>the chair.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6750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8" y="2714625"/>
            <a:ext cx="3276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8"/>
          <p:cNvSpPr>
            <a:spLocks noChangeShapeType="1"/>
          </p:cNvSpPr>
          <p:nvPr/>
        </p:nvSpPr>
        <p:spPr bwMode="auto">
          <a:xfrm flipH="1" flipV="1">
            <a:off x="3563888" y="2204864"/>
            <a:ext cx="1146621" cy="1067569"/>
          </a:xfrm>
          <a:prstGeom prst="line">
            <a:avLst/>
          </a:prstGeom>
          <a:noFill/>
          <a:ln w="92075">
            <a:solidFill>
              <a:srgbClr val="00FF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1043623" y="548640"/>
            <a:ext cx="7272337" cy="169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Where</a:t>
            </a:r>
            <a:r>
              <a:rPr lang="en-US" altLang="zh-CN" sz="4400" b="1" dirty="0">
                <a:solidFill>
                  <a:srgbClr val="CC3300"/>
                </a:solidFill>
                <a:latin typeface="Aharoni" pitchFamily="2" charset="-79"/>
                <a:cs typeface="Aharoni" pitchFamily="2" charset="-79"/>
              </a:rPr>
              <a:t> are</a:t>
            </a:r>
            <a:r>
              <a:rPr lang="zh-CN" altLang="en-US" sz="4400" b="1" dirty="0">
                <a:solidFill>
                  <a:srgbClr val="CC33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4400" b="1" dirty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the book</a:t>
            </a:r>
            <a:r>
              <a:rPr lang="zh-CN" altLang="en-US" sz="4400" b="1" dirty="0">
                <a:solidFill>
                  <a:srgbClr val="CC3300"/>
                </a:solidFill>
                <a:latin typeface="Aharoni" pitchFamily="2" charset="-79"/>
                <a:cs typeface="Aharoni" pitchFamily="2" charset="-79"/>
              </a:rPr>
              <a:t>s?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latin typeface="Aharoni" pitchFamily="2" charset="-79"/>
                <a:cs typeface="Aharoni" pitchFamily="2" charset="-79"/>
              </a:rPr>
              <a:t>They’re</a:t>
            </a:r>
            <a:r>
              <a:rPr lang="zh-CN" altLang="en-US" sz="4000" b="1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4000" b="1" dirty="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in the bookcase</a:t>
            </a:r>
            <a:r>
              <a:rPr lang="zh-CN" altLang="en-US" sz="3200" dirty="0">
                <a:solidFill>
                  <a:srgbClr val="7030A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071563" y="642938"/>
            <a:ext cx="7286625" cy="5273040"/>
          </a:xfrm>
          <a:prstGeom prst="rect">
            <a:avLst/>
          </a:prstGeom>
          <a:solidFill>
            <a:schemeClr val="bg2"/>
          </a:solidFill>
          <a:ln w="9525">
            <a:solidFill>
              <a:srgbClr val="C0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Aharoni" charset="0"/>
                <a:ea typeface="华文中宋" charset="0"/>
              </a:rPr>
              <a:t>☆教材解读☆</a:t>
            </a:r>
          </a:p>
          <a:p>
            <a:r>
              <a:rPr lang="en-US" altLang="zh-CN" sz="2400" u="sng">
                <a:solidFill>
                  <a:srgbClr val="7030A0"/>
                </a:solidFill>
                <a:latin typeface="Aharoni" charset="0"/>
                <a:ea typeface="华文中宋" charset="0"/>
                <a:cs typeface="Aharoni" pitchFamily="2" charset="-79"/>
              </a:rPr>
              <a:t>1.Where are my books?Where’s my computer game? </a:t>
            </a:r>
            <a:endParaRPr lang="zh-CN" altLang="zh-CN" sz="2400">
              <a:solidFill>
                <a:srgbClr val="7030A0"/>
              </a:solidFill>
              <a:latin typeface="Aharoni" charset="0"/>
              <a:ea typeface="华文中宋" charset="0"/>
              <a:cs typeface="Aharoni" pitchFamily="2" charset="-79"/>
            </a:endParaRP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这是由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Where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引导的特殊疑问句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用来询问物品或人的位置、地点。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Where’s my schoolbag?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我的书包在哪儿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?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It’s on the desk.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在课桌上。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Where are my keys?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我的钥匙在哪儿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?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—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They are in your parents’ room.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它们在你父母的房间里。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【</a:t>
            </a:r>
            <a:r>
              <a:rPr lang="zh-CN" altLang="zh-CN" sz="2400">
                <a:solidFill>
                  <a:srgbClr val="FF0000"/>
                </a:solidFill>
                <a:latin typeface="Aharoni" charset="0"/>
                <a:ea typeface="华文中宋" charset="0"/>
                <a:cs typeface="Aharoni" pitchFamily="2" charset="-79"/>
              </a:rPr>
              <a:t>注意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】　</a:t>
            </a:r>
            <a:r>
              <a:rPr lang="en-US" altLang="zh-CN" sz="2400">
                <a:solidFill>
                  <a:srgbClr val="FF0000"/>
                </a:solidFill>
                <a:latin typeface="Aharoni" charset="0"/>
                <a:ea typeface="华文中宋" charset="0"/>
                <a:cs typeface="Aharoni" pitchFamily="2" charset="-79"/>
              </a:rPr>
              <a:t>where’s=where is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其后面的主语是单数名词或代词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;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但 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where are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后面的主语是复数名词或代词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不能缩写成</a:t>
            </a:r>
            <a:r>
              <a:rPr lang="en-US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where’re</a:t>
            </a:r>
            <a:r>
              <a:rPr lang="zh-CN" altLang="zh-CN" sz="2400">
                <a:solidFill>
                  <a:schemeClr val="tx1"/>
                </a:solidFill>
                <a:latin typeface="Aharoni" charset="0"/>
                <a:ea typeface="华文中宋" charset="0"/>
                <a:cs typeface="Aharoni" pitchFamily="2" charset="-79"/>
              </a:rPr>
              <a:t>。</a:t>
            </a:r>
          </a:p>
          <a:p>
            <a:endParaRPr lang="zh-CN" altLang="zh-CN" sz="2400">
              <a:solidFill>
                <a:schemeClr val="tx1"/>
              </a:solidFill>
              <a:latin typeface="Aharoni" charset="0"/>
              <a:ea typeface="华文中宋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1595" y="908685"/>
            <a:ext cx="4812030" cy="3078480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txBody>
          <a:bodyPr wrap="square" rtlCol="0" anchor="t">
            <a:spAutoFit/>
          </a:bodyPr>
          <a:lstStyle/>
          <a:p>
            <a:r>
              <a:rPr lang="en-US" altLang="zh-CN" sz="2800" u="sng">
                <a:solidFill>
                  <a:srgbClr val="7030A0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2.It’s under your bed. </a:t>
            </a:r>
            <a:endParaRPr lang="zh-CN" altLang="zh-CN" sz="2800">
              <a:solidFill>
                <a:srgbClr val="7030A0"/>
              </a:solidFill>
              <a:latin typeface="Aharoni" pitchFamily="2" charset="-79"/>
              <a:ea typeface="微软雅黑" pitchFamily="34" charset="-122"/>
              <a:cs typeface="Aharoni" pitchFamily="2" charset="-79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under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是介词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表示物品的位置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意思是“在……的下面、下方”。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under your bed 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是个介词短语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,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表示“在你的床底下”。</a:t>
            </a:r>
          </a:p>
          <a:p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【</a:t>
            </a:r>
            <a:r>
              <a:rPr lang="zh-CN" altLang="zh-CN" sz="2400">
                <a:solidFill>
                  <a:srgbClr val="FF0000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拓展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】　本单元表示位置的介词还有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in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“在……里面”</a:t>
            </a:r>
            <a:r>
              <a:rPr lang="en-US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,on</a:t>
            </a:r>
            <a:r>
              <a:rPr lang="zh-CN" altLang="zh-CN" sz="2400">
                <a:solidFill>
                  <a:schemeClr val="tx1"/>
                </a:solidFill>
                <a:latin typeface="Aharoni" pitchFamily="2" charset="-79"/>
                <a:ea typeface="微软雅黑" pitchFamily="34" charset="-122"/>
                <a:cs typeface="Aharoni" pitchFamily="2" charset="-79"/>
                <a:sym typeface="+mn-ea"/>
              </a:rPr>
              <a:t>“在……上面”。</a:t>
            </a:r>
          </a:p>
        </p:txBody>
      </p:sp>
      <p:pic>
        <p:nvPicPr>
          <p:cNvPr id="3" name="图片 2" descr="A000220150319E44PPIC_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40425" y="2996565"/>
            <a:ext cx="2772410" cy="3105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971600" y="272177"/>
            <a:ext cx="77755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7030A0"/>
                </a:solidFill>
                <a:latin typeface="Aharoni" charset="0"/>
                <a:cs typeface="David" pitchFamily="34" charset="-79"/>
              </a:rPr>
              <a:t>Look at the picture, ask and answer the questions</a:t>
            </a:r>
            <a:r>
              <a:rPr lang="zh-CN" altLang="zh-CN" b="1">
                <a:solidFill>
                  <a:srgbClr val="7030A0"/>
                </a:solidFill>
                <a:latin typeface="Aharoni" charset="0"/>
              </a:rPr>
              <a:t>.</a:t>
            </a:r>
            <a:r>
              <a:rPr lang="zh-CN" altLang="zh-CN" b="1">
                <a:solidFill>
                  <a:srgbClr val="0000FF"/>
                </a:solidFill>
                <a:latin typeface="Arial Unicode MS" pitchFamily="2" charset="-122"/>
              </a:rPr>
              <a:t> 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900163" y="4272677"/>
            <a:ext cx="5695950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1.Where’s the schoolbag?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2.Where’s the baseball?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3.Where’s the computer game?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4.Where are the books?</a:t>
            </a:r>
          </a:p>
          <a:p>
            <a:pPr>
              <a:spcBef>
                <a:spcPct val="50000"/>
              </a:spcBef>
            </a:pPr>
            <a:endParaRPr lang="zh-CN" altLang="en-US" sz="2000" b="1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100" y="772239"/>
            <a:ext cx="76200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-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196752"/>
            <a:ext cx="6697663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28813" y="4357688"/>
            <a:ext cx="3825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79712" y="5301208"/>
            <a:ext cx="3603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572000" y="5733256"/>
            <a:ext cx="3825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001395" y="357505"/>
            <a:ext cx="7997825" cy="518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Aharoni" charset="0"/>
              </a:rPr>
              <a:t>Listen and number the things in the picture[1-4].</a:t>
            </a:r>
          </a:p>
        </p:txBody>
      </p:sp>
      <p:pic>
        <p:nvPicPr>
          <p:cNvPr id="8" name="Unit 4 Section A 1b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429652" y="785794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45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725" y="1571625"/>
            <a:ext cx="78835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71625" y="785813"/>
            <a:ext cx="6427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This  is  a  room.  What  is  in  it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39750" y="1844675"/>
            <a:ext cx="7299960" cy="3970318"/>
          </a:xfrm>
          <a:prstGeom prst="rect">
            <a:avLst/>
          </a:prstGeom>
          <a:solidFill>
            <a:schemeClr val="bg2"/>
          </a:solidFill>
          <a:ln w="9525">
            <a:solidFill>
              <a:srgbClr val="C0000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T : Where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are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my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books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?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F: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They're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the sofa .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T: How about my pencil box?</a:t>
            </a:r>
          </a:p>
          <a:p>
            <a:pPr>
              <a:defRPr/>
            </a:pPr>
            <a:r>
              <a:rPr lang="en-US" altLang="zh-CN" sz="2800" dirty="0" smtClean="0">
                <a:latin typeface="Aharoni" pitchFamily="2" charset="-79"/>
                <a:cs typeface="Aharoni" pitchFamily="2" charset="-79"/>
              </a:rPr>
              <a:t>M</a:t>
            </a:r>
            <a:r>
              <a:rPr lang="zh-CN" altLang="en-US" sz="2800" dirty="0" smtClean="0">
                <a:latin typeface="Aharoni" pitchFamily="2" charset="-79"/>
                <a:cs typeface="Aharoni" pitchFamily="2" charset="-79"/>
              </a:rPr>
              <a:t>: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It's </a:t>
            </a:r>
            <a:r>
              <a:rPr lang="zh-CN" alt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in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your schoolbag.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T:OK.And </a:t>
            </a:r>
            <a:r>
              <a:rPr lang="zh-CN" alt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where</a:t>
            </a:r>
            <a:r>
              <a:rPr lang="en-US" altLang="zh-CN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’</a:t>
            </a:r>
            <a:r>
              <a:rPr lang="zh-CN" alt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zh-CN" altLang="en-US" sz="2800" dirty="0" smtClean="0"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my computer 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game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?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H</a:t>
            </a:r>
            <a:r>
              <a:rPr lang="zh-CN" altLang="en-US" sz="2800" dirty="0" smtClean="0">
                <a:latin typeface="Aharoni" pitchFamily="2" charset="-79"/>
                <a:cs typeface="Aharoni" pitchFamily="2" charset="-79"/>
              </a:rPr>
              <a:t>:</a:t>
            </a:r>
            <a:r>
              <a:rPr lang="en-US" altLang="zh-CN" sz="2800" dirty="0" smtClean="0">
                <a:latin typeface="Aharoni" pitchFamily="2" charset="-79"/>
                <a:cs typeface="Aharoni" pitchFamily="2" charset="-79"/>
              </a:rPr>
              <a:t>Your  computer game</a:t>
            </a:r>
            <a:r>
              <a:rPr lang="zh-CN" altLang="en-US" sz="2800" dirty="0" smtClean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It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's </a:t>
            </a:r>
            <a:r>
              <a:rPr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under</a:t>
            </a:r>
            <a:r>
              <a:rPr lang="zh-CN" alt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your bed.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T: Great . Now where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are 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my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keys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?</a:t>
            </a:r>
          </a:p>
          <a:p>
            <a:pPr>
              <a:defRPr/>
            </a:pP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F:Oh, </a:t>
            </a:r>
            <a:r>
              <a:rPr lang="zh-CN" altLang="en-US" sz="28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they're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</a:t>
            </a:r>
            <a:r>
              <a:rPr lang="zh-CN" altLang="en-US" sz="2800" dirty="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the table</a:t>
            </a:r>
            <a:r>
              <a:rPr lang="en-US" altLang="zh-CN" sz="2800" dirty="0">
                <a:latin typeface="Aharoni" pitchFamily="2" charset="-79"/>
                <a:cs typeface="Aharoni" pitchFamily="2" charset="-79"/>
              </a:rPr>
              <a:t>.</a:t>
            </a:r>
            <a:r>
              <a:rPr lang="zh-CN" altLang="en-US" sz="2800" dirty="0">
                <a:latin typeface="Aharoni" pitchFamily="2" charset="-79"/>
                <a:cs typeface="Aharoni" pitchFamily="2" charset="-79"/>
              </a:rPr>
              <a:t>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71550" y="620712"/>
            <a:ext cx="5080000" cy="57912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indent="0"/>
            <a:r>
              <a:rPr lang="en-US" altLang="zh-CN" sz="3200" b="0" u="none">
                <a:solidFill>
                  <a:srgbClr val="7030A0"/>
                </a:solidFill>
                <a:latin typeface="Aharoni" charset="0"/>
                <a:ea typeface="NEU-BZ-S92" charset="0"/>
                <a:cs typeface="NEU-BZ-S92" charset="0"/>
              </a:rPr>
              <a:t>Read</a:t>
            </a:r>
            <a:r>
              <a:rPr lang="en-US" altLang="zh-CN" sz="3200" b="0" u="none">
                <a:solidFill>
                  <a:srgbClr val="7030A0"/>
                </a:solidFill>
                <a:latin typeface="Aharoni" charset="0"/>
                <a:ea typeface="方正书宋_GBK" charset="0"/>
                <a:cs typeface="方正书宋_GBK" charset="0"/>
              </a:rPr>
              <a:t>  </a:t>
            </a:r>
            <a:r>
              <a:rPr lang="en-US" altLang="zh-CN" sz="3200" b="0" u="none">
                <a:solidFill>
                  <a:srgbClr val="7030A0"/>
                </a:solidFill>
                <a:latin typeface="Aharoni" charset="0"/>
                <a:ea typeface="NEU-BZ-S92" charset="0"/>
                <a:cs typeface="NEU-BZ-S92" charset="0"/>
              </a:rPr>
              <a:t>aloud.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6010" y="2204720"/>
            <a:ext cx="41671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5"/>
          <p:cNvSpPr>
            <a:spLocks noChangeArrowheads="1"/>
          </p:cNvSpPr>
          <p:nvPr/>
        </p:nvSpPr>
        <p:spPr bwMode="auto">
          <a:xfrm>
            <a:off x="2699703" y="4652963"/>
            <a:ext cx="45989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Arial Black" pitchFamily="34" charset="0"/>
              </a:rPr>
              <a:t>Where’s the </a:t>
            </a:r>
            <a:r>
              <a:rPr lang="zh-CN" altLang="zh-CN" sz="2400">
                <a:latin typeface="Arial Black" pitchFamily="34" charset="0"/>
              </a:rPr>
              <a:t>↘</a:t>
            </a:r>
            <a:r>
              <a:rPr lang="en-US" altLang="zh-CN" sz="2400">
                <a:latin typeface="Arial Black" pitchFamily="34" charset="0"/>
              </a:rPr>
              <a:t>school bag?</a:t>
            </a:r>
            <a:endParaRPr lang="zh-CN" altLang="en-US" sz="2400">
              <a:latin typeface="Arial Black" pitchFamily="34" charset="0"/>
            </a:endParaRPr>
          </a:p>
        </p:txBody>
      </p:sp>
      <p:sp>
        <p:nvSpPr>
          <p:cNvPr id="5" name="矩形 6"/>
          <p:cNvSpPr>
            <a:spLocks noChangeArrowheads="1"/>
          </p:cNvSpPr>
          <p:nvPr/>
        </p:nvSpPr>
        <p:spPr bwMode="auto">
          <a:xfrm>
            <a:off x="2643188" y="5286375"/>
            <a:ext cx="364331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latin typeface="Arial Black" pitchFamily="34" charset="0"/>
              </a:rPr>
              <a:t>It’s under the</a:t>
            </a:r>
            <a:r>
              <a:rPr lang="zh-CN" altLang="zh-CN" sz="2400">
                <a:latin typeface="Arial Black" pitchFamily="34" charset="0"/>
              </a:rPr>
              <a:t>↘</a:t>
            </a:r>
            <a:r>
              <a:rPr lang="en-US" altLang="zh-CN" sz="2400">
                <a:latin typeface="Arial Black" pitchFamily="34" charset="0"/>
              </a:rPr>
              <a:t>table</a:t>
            </a:r>
            <a:r>
              <a:rPr lang="en-US" altLang="zh-CN"/>
              <a:t>.</a:t>
            </a:r>
            <a:endParaRPr lang="zh-CN" altLang="en-US"/>
          </a:p>
        </p:txBody>
      </p:sp>
      <p:pic>
        <p:nvPicPr>
          <p:cNvPr id="2" name="Picture 2" descr="j019365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63688" y="1052736"/>
            <a:ext cx="6548120" cy="316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840" y="1628775"/>
            <a:ext cx="3317240" cy="2282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3" y="1643063"/>
            <a:ext cx="3357562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7935" y="3933825"/>
            <a:ext cx="3383280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2785" y="3862070"/>
            <a:ext cx="3104515" cy="223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67043" y="692468"/>
            <a:ext cx="8174037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7030A0"/>
                </a:solidFill>
                <a:latin typeface="Aharoni" charset="0"/>
                <a:cs typeface="David" pitchFamily="34" charset="-79"/>
              </a:rPr>
              <a:t>Practice the conversations in 1a with your partner. Then make your own conversations using the words in the box.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88720" y="476885"/>
            <a:ext cx="7206615" cy="4541520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4000" b="0" u="none" dirty="0">
                <a:solidFill>
                  <a:srgbClr val="AD2395"/>
                </a:solidFill>
                <a:latin typeface="Aharoni" charset="0"/>
                <a:ea typeface="NEU-F5-S92" charset="0"/>
                <a:cs typeface="NEU-F5-S92" charset="0"/>
              </a:rPr>
              <a:t>Exercise</a:t>
            </a:r>
          </a:p>
          <a:p>
            <a:r>
              <a:rPr lang="en-US" altLang="zh-CN" sz="2800" b="1" u="none" dirty="0">
                <a:solidFill>
                  <a:srgbClr val="7030A0"/>
                </a:solidFill>
                <a:latin typeface="Aharoni" charset="0"/>
                <a:ea typeface="NEU-HZ-S92" charset="0"/>
                <a:cs typeface="NEU-HZ-S92" charset="0"/>
              </a:rPr>
              <a:t>Ⅰ.</a:t>
            </a:r>
            <a:r>
              <a:rPr lang="zh-CN" altLang="en-US" sz="2800" b="1" u="none" dirty="0">
                <a:solidFill>
                  <a:srgbClr val="7030A0"/>
                </a:solidFill>
                <a:latin typeface="Aharoni" charset="0"/>
                <a:ea typeface="方正黑体_GBK" charset="0"/>
                <a:cs typeface="方正黑体_GBK" charset="0"/>
              </a:rPr>
              <a:t>完成下面的单词</a:t>
            </a:r>
            <a:r>
              <a:rPr lang="en-US" altLang="zh-CN" sz="2800" b="1" u="none" dirty="0">
                <a:solidFill>
                  <a:srgbClr val="7030A0"/>
                </a:solidFill>
                <a:latin typeface="Aharoni" charset="0"/>
                <a:ea typeface="方正黑体_GBK" charset="0"/>
                <a:cs typeface="方正黑体_GBK" charset="0"/>
              </a:rPr>
              <a:t>,</a:t>
            </a:r>
            <a:r>
              <a:rPr lang="zh-CN" altLang="en-US" sz="2800" b="1" u="none" dirty="0">
                <a:solidFill>
                  <a:srgbClr val="7030A0"/>
                </a:solidFill>
                <a:latin typeface="Aharoni" charset="0"/>
                <a:ea typeface="方正黑体_GBK" charset="0"/>
                <a:cs typeface="方正黑体_GBK" charset="0"/>
              </a:rPr>
              <a:t>并填写汉语意思</a:t>
            </a: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1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.b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kc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s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2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.t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 err="1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bl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 </a:t>
            </a:r>
            <a:endParaRPr lang="en-US" altLang="zh-CN" sz="28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3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.s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f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	</a:t>
            </a:r>
            <a:r>
              <a:rPr lang="en-US" altLang="zh-CN" sz="2800" b="1" u="none" dirty="0" smtClean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4</a:t>
            </a:r>
            <a:r>
              <a:rPr lang="en-US" altLang="zh-CN" sz="2800" b="1" u="none" dirty="0" smtClean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.ch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 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r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 </a:t>
            </a:r>
            <a:endParaRPr lang="en-US" altLang="zh-CN" sz="28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5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.b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d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(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) </a:t>
            </a:r>
            <a:endParaRPr lang="en-US" altLang="zh-CN" sz="28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1" u="none" dirty="0">
                <a:solidFill>
                  <a:srgbClr val="7030A0"/>
                </a:solidFill>
                <a:latin typeface="Aharoni" charset="0"/>
                <a:ea typeface="NEU-HZ-S92" charset="0"/>
                <a:cs typeface="NEU-HZ-S92" charset="0"/>
              </a:rPr>
              <a:t>Ⅱ.</a:t>
            </a:r>
            <a:r>
              <a:rPr lang="zh-CN" altLang="en-US" sz="2800" b="1" u="none" dirty="0">
                <a:solidFill>
                  <a:srgbClr val="7030A0"/>
                </a:solidFill>
                <a:latin typeface="Aharoni" charset="0"/>
                <a:ea typeface="方正黑体_GBK" charset="0"/>
                <a:cs typeface="方正黑体_GBK" charset="0"/>
              </a:rPr>
              <a:t>翻译短语</a:t>
            </a: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1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在桌子上面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　　　　　 </a:t>
            </a:r>
            <a:endParaRPr lang="zh-CN" altLang="en-US" sz="28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2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在书包里面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　　　　　 </a:t>
            </a:r>
            <a:endParaRPr lang="zh-CN" altLang="en-US" sz="2800" b="1" u="none" dirty="0">
              <a:solidFill>
                <a:srgbClr val="000000"/>
              </a:solidFill>
              <a:latin typeface="Aharoni" charset="0"/>
              <a:ea typeface="NEU-HZ-S92" charset="0"/>
              <a:cs typeface="NEU-HZ-S92" charset="0"/>
            </a:endParaRPr>
          </a:p>
          <a:p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HZ-S92" charset="0"/>
                <a:cs typeface="NEU-HZ-S92" charset="0"/>
              </a:rPr>
              <a:t>3</a:t>
            </a:r>
            <a:r>
              <a:rPr lang="en-US" altLang="zh-CN" sz="2800" b="1" u="none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.</a:t>
            </a:r>
            <a:r>
              <a:rPr lang="zh-CN" altLang="en-US" sz="2800" b="1" u="none" dirty="0">
                <a:solidFill>
                  <a:srgbClr val="000000"/>
                </a:solidFill>
                <a:latin typeface="Aharoni" charset="0"/>
                <a:ea typeface="方正书宋_GBK" charset="0"/>
                <a:cs typeface="方正书宋_GBK" charset="0"/>
              </a:rPr>
              <a:t>在椅子下面</a:t>
            </a:r>
            <a:r>
              <a:rPr lang="zh-CN" altLang="en-US" sz="2800" b="1" u="sng" dirty="0">
                <a:solidFill>
                  <a:srgbClr val="000000"/>
                </a:solidFill>
                <a:latin typeface="Aharoni" charset="0"/>
                <a:ea typeface="NEU-BZ-S92" charset="0"/>
                <a:cs typeface="NEU-BZ-S92" charset="0"/>
              </a:rPr>
              <a:t>　　　　　　　　　 </a:t>
            </a:r>
            <a:endParaRPr lang="zh-CN" altLang="en-US" sz="2800" b="1" u="none" dirty="0">
              <a:solidFill>
                <a:srgbClr val="000000"/>
              </a:solidFill>
              <a:latin typeface="Aharoni" charset="0"/>
              <a:ea typeface="方正书宋_GBK" charset="0"/>
              <a:cs typeface="方正书宋_GBK" charset="0"/>
            </a:endParaRPr>
          </a:p>
          <a:p>
            <a:endParaRPr lang="en-US" altLang="zh-CN" sz="2800" b="1" u="none" dirty="0">
              <a:solidFill>
                <a:srgbClr val="FF0000"/>
              </a:solidFill>
              <a:latin typeface="Aharoni" charset="0"/>
              <a:ea typeface="NEU-BZ-S92" charset="0"/>
              <a:cs typeface="NEU-BZ-S9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63688" y="1484784"/>
            <a:ext cx="62230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oo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843808" y="1484784"/>
            <a:ext cx="40322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419872" y="1484784"/>
            <a:ext cx="3860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e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084570" y="1484630"/>
            <a:ext cx="40322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804660" y="1484630"/>
            <a:ext cx="3860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e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691640" y="1916430"/>
            <a:ext cx="40259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124075" y="1916430"/>
            <a:ext cx="40322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716016" y="1916832"/>
            <a:ext cx="49911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 err="1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ai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691640" y="2348865"/>
            <a:ext cx="38608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e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780155" y="1484630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书柜</a:t>
            </a:r>
            <a:endParaRPr lang="zh-CN" altLang="en-US" b="1" dirty="0"/>
          </a:p>
        </p:txBody>
      </p:sp>
      <p:sp>
        <p:nvSpPr>
          <p:cNvPr id="12" name="文本框 11"/>
          <p:cNvSpPr txBox="1"/>
          <p:nvPr/>
        </p:nvSpPr>
        <p:spPr>
          <a:xfrm>
            <a:off x="7164705" y="1556385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桌子</a:t>
            </a:r>
            <a:endParaRPr lang="zh-CN" altLang="en-US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2555875" y="1916430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沙发</a:t>
            </a:r>
            <a:endParaRPr lang="zh-CN" altLang="en-US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5580380" y="1988820"/>
            <a:ext cx="906017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椅子</a:t>
            </a:r>
            <a:endParaRPr lang="zh-CN" altLang="en-US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2484120" y="2348865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床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419872" y="3212976"/>
            <a:ext cx="219519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on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table</a:t>
            </a:r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3275856" y="3645024"/>
            <a:ext cx="293243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in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schoolbag</a:t>
            </a:r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3275856" y="4077072"/>
            <a:ext cx="2723515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under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the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方正书宋_GBK" charset="0"/>
                <a:cs typeface="方正书宋_GBK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Aharoni" charset="0"/>
                <a:ea typeface="NEU-BZ-S92" charset="0"/>
                <a:cs typeface="NEU-BZ-S92" charset="0"/>
                <a:sym typeface="+mn-ea"/>
              </a:rPr>
              <a:t>chair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43042" y="928670"/>
            <a:ext cx="750095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FF"/>
                </a:solidFill>
                <a:latin typeface="Aharoni" pitchFamily="2" charset="-79"/>
              </a:rPr>
              <a:t>Homework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1.Practice asking </a:t>
            </a:r>
            <a:r>
              <a:rPr lang="zh-CN" altLang="en-US" sz="2400" dirty="0" smtClean="0">
                <a:solidFill>
                  <a:srgbClr val="FF00FF"/>
                </a:solidFill>
                <a:latin typeface="Aharoni" pitchFamily="2" charset="-79"/>
              </a:rPr>
              <a:t>“</a:t>
            </a:r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Where’s…</a:t>
            </a:r>
            <a:r>
              <a:rPr lang="zh-CN" altLang="en-US" sz="2400" dirty="0" smtClean="0">
                <a:solidFill>
                  <a:srgbClr val="FF00FF"/>
                </a:solidFill>
                <a:latin typeface="Aharoni" pitchFamily="2" charset="-79"/>
              </a:rPr>
              <a:t>”</a:t>
            </a:r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and </a:t>
            </a:r>
            <a:r>
              <a:rPr lang="zh-CN" altLang="en-US" sz="2400" dirty="0" smtClean="0">
                <a:solidFill>
                  <a:srgbClr val="FF00FF"/>
                </a:solidFill>
                <a:latin typeface="Aharoni" pitchFamily="2" charset="-79"/>
              </a:rPr>
              <a:t>“</a:t>
            </a:r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Where are…?</a:t>
            </a:r>
            <a:r>
              <a:rPr lang="zh-CN" altLang="en-US" sz="2400" dirty="0" smtClean="0">
                <a:solidFill>
                  <a:srgbClr val="FF00FF"/>
                </a:solidFill>
                <a:latin typeface="Aharoni" pitchFamily="2" charset="-79"/>
              </a:rPr>
              <a:t>”</a:t>
            </a:r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questions after class.</a:t>
            </a:r>
          </a:p>
          <a:p>
            <a:r>
              <a:rPr lang="en-US" altLang="zh-CN" sz="2400" dirty="0" smtClean="0">
                <a:solidFill>
                  <a:srgbClr val="FF00FF"/>
                </a:solidFill>
                <a:latin typeface="Aharoni" pitchFamily="2" charset="-79"/>
              </a:rPr>
              <a:t>2. Copy and learn the new words and make conversations.</a:t>
            </a:r>
          </a:p>
          <a:p>
            <a:endParaRPr lang="en-US" altLang="zh-CN" dirty="0">
              <a:solidFill>
                <a:srgbClr val="000000"/>
              </a:solidFill>
              <a:latin typeface="Aharoni" pitchFamily="2" charset="-79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table, sof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785813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4"/>
          <p:cNvSpPr>
            <a:spLocks noChangeArrowheads="1"/>
          </p:cNvSpPr>
          <p:nvPr/>
        </p:nvSpPr>
        <p:spPr bwMode="auto">
          <a:xfrm rot="18637111">
            <a:off x="4020344" y="3456782"/>
            <a:ext cx="820737" cy="8064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vert="eaVert" wrap="none" anchor="ctr"/>
          <a:lstStyle/>
          <a:p>
            <a:pPr algn="ctr"/>
            <a:endParaRPr lang="zh-CN" altLang="zh-CN" sz="2800">
              <a:solidFill>
                <a:srgbClr val="FF33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143750" y="1214438"/>
            <a:ext cx="1828800" cy="609600"/>
          </a:xfrm>
          <a:prstGeom prst="rect">
            <a:avLst/>
          </a:prstGeom>
          <a:noFill/>
          <a:ln w="57150" algn="ctr">
            <a:solidFill>
              <a:schemeClr val="fol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320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t</a:t>
            </a:r>
            <a:r>
              <a:rPr lang="en-US" altLang="zh-CN" sz="32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US" altLang="zh-CN" sz="320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ble </a:t>
            </a:r>
            <a:r>
              <a:rPr lang="en-US" altLang="zh-CN" sz="3200">
                <a:solidFill>
                  <a:srgbClr val="FF3300"/>
                </a:solidFill>
                <a:latin typeface="Aharoni" pitchFamily="2" charset="-79"/>
                <a:cs typeface="Aharoni" pitchFamily="2" charset="-79"/>
              </a:rPr>
              <a:t>/ei/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 rot="6717898">
            <a:off x="5126832" y="2796381"/>
            <a:ext cx="1333500" cy="1941513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rot="10800000" vert="eaVert" wrap="none" anchor="ctr"/>
          <a:lstStyle/>
          <a:p>
            <a:pPr algn="ctr"/>
            <a:endParaRPr lang="zh-CN" altLang="zh-CN" sz="2800">
              <a:solidFill>
                <a:srgbClr val="FF33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143750" y="2500313"/>
            <a:ext cx="1857375" cy="685800"/>
          </a:xfrm>
          <a:prstGeom prst="rect">
            <a:avLst/>
          </a:prstGeom>
          <a:noFill/>
          <a:ln w="57150" algn="ctr">
            <a:solidFill>
              <a:schemeClr val="folHlink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s</a:t>
            </a:r>
            <a:r>
              <a:rPr lang="en-US" altLang="zh-CN" sz="24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o</a:t>
            </a:r>
            <a:r>
              <a:rPr lang="en-US" altLang="zh-CN" sz="2400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f</a:t>
            </a:r>
            <a:r>
              <a:rPr lang="en-US" altLang="zh-CN" sz="2400" dirty="0">
                <a:solidFill>
                  <a:schemeClr val="hlink"/>
                </a:solidFill>
                <a:latin typeface="Aharoni" pitchFamily="2" charset="-79"/>
                <a:cs typeface="Aharoni" pitchFamily="2" charset="-79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2400" dirty="0">
                <a:solidFill>
                  <a:srgbClr val="FF3300"/>
                </a:solidFill>
                <a:latin typeface="Aharoni" pitchFamily="2" charset="-79"/>
                <a:cs typeface="Aharoni" pitchFamily="2" charset="-79"/>
              </a:rPr>
              <a:t>/</a:t>
            </a:r>
            <a:r>
              <a:rPr lang="en-US" altLang="zh-CN" sz="2400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əu</a:t>
            </a:r>
            <a:r>
              <a:rPr lang="en-US" altLang="zh-CN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/</a:t>
            </a:r>
            <a:r>
              <a:rPr lang="en-US" altLang="zh-CN" sz="2400" dirty="0">
                <a:solidFill>
                  <a:srgbClr val="FF33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24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/ə</a:t>
            </a:r>
            <a:r>
              <a:rPr lang="en-US" altLang="zh-CN" sz="32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5" grpId="0" animBg="1"/>
      <p:bldP spid="5" grpId="1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hairs and tab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000125"/>
            <a:ext cx="5486400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 rot="10800000">
            <a:off x="3857625" y="3643313"/>
            <a:ext cx="1066800" cy="106680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rot="10800000" wrap="none" anchor="ctr"/>
          <a:lstStyle/>
          <a:p>
            <a:pPr algn="ctr"/>
            <a:r>
              <a:rPr lang="en-US" altLang="zh-CN" sz="2800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143625" y="1928813"/>
            <a:ext cx="2590800" cy="609600"/>
          </a:xfrm>
          <a:prstGeom prst="rect">
            <a:avLst/>
          </a:prstGeom>
          <a:noFill/>
          <a:ln w="57150" algn="ctr">
            <a:solidFill>
              <a:schemeClr val="folHlink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ch</a:t>
            </a:r>
            <a:r>
              <a:rPr lang="en-US" altLang="zh-CN" sz="32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air</a:t>
            </a:r>
            <a:r>
              <a:rPr lang="en-US" altLang="zh-CN" sz="3200" dirty="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/</a:t>
            </a:r>
            <a:r>
              <a:rPr lang="en-US" altLang="zh-CN" sz="3200" dirty="0" err="1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e</a:t>
            </a:r>
            <a:r>
              <a:rPr lang="en-US" altLang="zh-CN" sz="3200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ə</a:t>
            </a:r>
            <a:r>
              <a:rPr lang="en-US" altLang="zh-CN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haroni" pitchFamily="2" charset="-79"/>
                <a:cs typeface="Aharoni" pitchFamily="2" charset="-79"/>
              </a:rPr>
              <a:t>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bed A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88" y="1143000"/>
            <a:ext cx="5715000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 rot="6717898">
            <a:off x="3028156" y="2062957"/>
            <a:ext cx="1693863" cy="459105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rot="10800000" vert="eaVert" wrap="none" anchor="ctr"/>
          <a:lstStyle/>
          <a:p>
            <a:pPr algn="ctr"/>
            <a:endParaRPr lang="zh-CN" altLang="zh-CN" sz="2800">
              <a:solidFill>
                <a:srgbClr val="FF3300"/>
              </a:solidFill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072313" y="2500313"/>
            <a:ext cx="1600200" cy="609600"/>
          </a:xfrm>
          <a:prstGeom prst="rect">
            <a:avLst/>
          </a:prstGeom>
          <a:noFill/>
          <a:ln w="57150" algn="ctr">
            <a:solidFill>
              <a:schemeClr val="folHlink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en-US" altLang="zh-CN" sz="320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b</a:t>
            </a:r>
            <a:r>
              <a:rPr lang="en-US" altLang="zh-CN" sz="3200">
                <a:solidFill>
                  <a:srgbClr val="FF3300"/>
                </a:solidFill>
                <a:latin typeface="Aharoni" pitchFamily="2" charset="-79"/>
                <a:cs typeface="Aharoni" pitchFamily="2" charset="-79"/>
              </a:rPr>
              <a:t>e</a:t>
            </a:r>
            <a:r>
              <a:rPr lang="en-US" altLang="zh-CN" sz="3200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d </a:t>
            </a:r>
            <a:r>
              <a:rPr lang="en-US" altLang="zh-CN" sz="3200">
                <a:solidFill>
                  <a:srgbClr val="FF3300"/>
                </a:solidFill>
                <a:latin typeface="Aharoni" pitchFamily="2" charset="-79"/>
                <a:cs typeface="Aharoni" pitchFamily="2" charset="-79"/>
              </a:rPr>
              <a:t>/e/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928802"/>
            <a:ext cx="6929437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928938" y="1357313"/>
            <a:ext cx="5500687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714500" y="1071563"/>
            <a:ext cx="542925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Can  you  find  them </a:t>
            </a:r>
            <a:r>
              <a:rPr lang="en-US" altLang="zh-CN" sz="3200">
                <a:solidFill>
                  <a:srgbClr val="7030A0"/>
                </a:solidFill>
                <a:latin typeface="Aharoni" pitchFamily="2" charset="-79"/>
                <a:cs typeface="Aharoni" pitchFamily="2" charset="-79"/>
              </a:rPr>
              <a:t>?</a:t>
            </a:r>
            <a:r>
              <a:rPr lang="en-US" altLang="zh-CN">
                <a:solidFill>
                  <a:srgbClr val="7030A0"/>
                </a:solidFill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467995" y="620078"/>
            <a:ext cx="3297238" cy="1249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lang="en-US" altLang="zh-CN" sz="2400" b="1">
                <a:solidFill>
                  <a:srgbClr val="7030A0"/>
                </a:solidFill>
                <a:latin typeface="Aharoni" charset="0"/>
              </a:rPr>
              <a:t>Match the words</a:t>
            </a:r>
          </a:p>
          <a:p>
            <a:r>
              <a:rPr lang="en-US" altLang="zh-CN" sz="2400" b="1">
                <a:solidFill>
                  <a:srgbClr val="7030A0"/>
                </a:solidFill>
                <a:latin typeface="Aharoni" charset="0"/>
              </a:rPr>
              <a:t>with the things in </a:t>
            </a:r>
          </a:p>
          <a:p>
            <a:r>
              <a:rPr lang="en-US" altLang="zh-CN" sz="2400" b="1">
                <a:solidFill>
                  <a:srgbClr val="7030A0"/>
                </a:solidFill>
                <a:latin typeface="Aharoni" charset="0"/>
              </a:rPr>
              <a:t>the picture.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67995" y="2060258"/>
            <a:ext cx="3200400" cy="4032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1. table ____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2. bed  ____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3. bookcase 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4. sofa 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5. chair 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6.schoolbag 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7. books ___</a:t>
            </a:r>
          </a:p>
          <a:p>
            <a:r>
              <a:rPr lang="en-US" altLang="zh-CN" sz="3200" b="1">
                <a:solidFill>
                  <a:srgbClr val="000000"/>
                </a:solidFill>
                <a:latin typeface="Aharoni" pitchFamily="2" charset="-79"/>
                <a:cs typeface="Aharoni" pitchFamily="2" charset="-79"/>
              </a:rPr>
              <a:t>8. keys </a:t>
            </a: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</a:rPr>
              <a:t>____</a:t>
            </a:r>
          </a:p>
        </p:txBody>
      </p:sp>
      <p:pic>
        <p:nvPicPr>
          <p:cNvPr id="4" name="Picture 13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5400" y="1052513"/>
            <a:ext cx="4637088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90738" y="2012950"/>
            <a:ext cx="3603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876425" y="2517775"/>
            <a:ext cx="438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e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2915816" y="2996952"/>
            <a:ext cx="4127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803400" y="3381375"/>
            <a:ext cx="431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915816" y="4509120"/>
            <a:ext cx="40957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019300" y="3957638"/>
            <a:ext cx="36036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339752" y="5013176"/>
            <a:ext cx="4318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979712" y="5445224"/>
            <a:ext cx="4095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4000500" y="857250"/>
            <a:ext cx="5143500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latin typeface="Aharoni" pitchFamily="2" charset="-79"/>
                <a:cs typeface="Aharoni" pitchFamily="2" charset="-79"/>
              </a:rPr>
              <a:t>Where’s Tom? 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929063" y="2000250"/>
            <a:ext cx="4929187" cy="1495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4800">
                <a:latin typeface="Aharoni" pitchFamily="2" charset="-79"/>
                <a:cs typeface="Aharoni" pitchFamily="2" charset="-79"/>
              </a:rPr>
              <a:t>It’s </a:t>
            </a:r>
            <a:r>
              <a:rPr lang="zh-CN" altLang="en-US" sz="48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in</a:t>
            </a:r>
            <a:r>
              <a:rPr lang="zh-CN" altLang="en-US" sz="480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the box.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4800">
              <a:latin typeface="Times New Roman" pitchFamily="18" charset="0"/>
            </a:endParaRPr>
          </a:p>
        </p:txBody>
      </p:sp>
      <p:pic>
        <p:nvPicPr>
          <p:cNvPr id="4" name="Picture 4" descr="in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3094038" cy="388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500188" y="1214438"/>
            <a:ext cx="2449512" cy="865187"/>
          </a:xfrm>
          <a:prstGeom prst="wedgeEllipseCallout">
            <a:avLst>
              <a:gd name="adj1" fmla="val -50000"/>
              <a:gd name="adj2" fmla="val 105412"/>
            </a:avLst>
          </a:prstGeom>
          <a:solidFill>
            <a:srgbClr val="FFCCFF"/>
          </a:solidFill>
          <a:ln w="9525">
            <a:solidFill>
              <a:srgbClr val="CC00FF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>
                <a:solidFill>
                  <a:srgbClr val="0000FF"/>
                </a:solidFill>
              </a:rPr>
              <a:t>It's</a:t>
            </a:r>
            <a:r>
              <a:rPr lang="zh-CN" altLang="en-US" sz="3200">
                <a:solidFill>
                  <a:srgbClr val="FF0000"/>
                </a:solidFill>
              </a:rPr>
              <a:t> </a:t>
            </a:r>
            <a:r>
              <a:rPr lang="zh-CN" altLang="en-US" sz="3200">
                <a:solidFill>
                  <a:srgbClr val="0000FF"/>
                </a:solidFill>
              </a:rPr>
              <a:t>Tom.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28600" y="4876800"/>
            <a:ext cx="5557838" cy="5842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>
                <a:solidFill>
                  <a:srgbClr val="9900FF"/>
                </a:solidFill>
                <a:latin typeface="Aharoni" pitchFamily="2" charset="-79"/>
                <a:cs typeface="Aharoni" pitchFamily="2" charset="-79"/>
              </a:rPr>
              <a:t>where’s = where 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5" grpId="0" animBg="1" autoUpdateAnimBg="0"/>
      <p:bldP spid="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n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2895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71875" y="1428750"/>
            <a:ext cx="48672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>
                <a:latin typeface="Aharoni" pitchFamily="2" charset="-79"/>
                <a:cs typeface="Aharoni" pitchFamily="2" charset="-79"/>
              </a:rPr>
              <a:t>Where’s Tom?</a:t>
            </a:r>
            <a:r>
              <a:rPr lang="zh-CN" altLang="zh-CN" sz="4800">
                <a:latin typeface="Aharoni" pitchFamily="2" charset="-79"/>
                <a:cs typeface="Aharoni" pitchFamily="2" charset="-79"/>
              </a:rPr>
              <a:t> 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571875" y="2214563"/>
            <a:ext cx="49847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800">
                <a:latin typeface="Aharoni" pitchFamily="2" charset="-79"/>
                <a:cs typeface="Aharoni" pitchFamily="2" charset="-79"/>
              </a:rPr>
              <a:t>It’s </a:t>
            </a:r>
            <a:r>
              <a:rPr lang="zh-CN" altLang="en-US" sz="480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on</a:t>
            </a:r>
            <a:r>
              <a:rPr lang="zh-CN" altLang="en-US" sz="4800">
                <a:solidFill>
                  <a:srgbClr val="0000FF"/>
                </a:solidFill>
                <a:latin typeface="Aharoni" pitchFamily="2" charset="-79"/>
                <a:cs typeface="Aharoni" pitchFamily="2" charset="-79"/>
              </a:rPr>
              <a:t> the box</a:t>
            </a:r>
            <a:r>
              <a:rPr lang="zh-CN" altLang="en-US" sz="4800">
                <a:solidFill>
                  <a:srgbClr val="0000FF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87CEEB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440</Words>
  <Application>Microsoft Office PowerPoint</Application>
  <PresentationFormat>全屏显示(4:3)</PresentationFormat>
  <Paragraphs>110</Paragraphs>
  <Slides>24</Slides>
  <Notes>1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Manager>来源：www.shulihua.net</Manager>
  <Company>来源：www.shulihua.net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英语备课大师【全免费】</dc:title>
  <dc:subject>英语备课大师【全免费】</dc:subject>
  <dc:creator>英语备课大师【全免费】</dc:creator>
  <cp:keywords>英语备课大师【全免费】</cp:keywords>
  <dc:description>英语备课大师【全免费】</dc:description>
  <cp:revision>英语备课大师【全免费】</cp:revision>
  <dcterms:created xsi:type="dcterms:W3CDTF">2015-11-21T07:20:00Z</dcterms:created>
  <dcterms:modified xsi:type="dcterms:W3CDTF">2016-08-25T08:13:02Z</dcterms:modified>
  <cp:category>英语备课大师【全免费】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2052-10.1.0.5458</vt:lpwstr>
  </property>
</Properties>
</file>