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notesMasterIdLst>
    <p:notesMasterId r:id="rId20"/>
  </p:notesMasterIdLst>
  <p:handoutMasterIdLst>
    <p:handoutMasterId r:id="rId21"/>
  </p:handoutMasterIdLst>
  <p:sldIdLst>
    <p:sldId id="456" r:id="rId2"/>
    <p:sldId id="465" r:id="rId3"/>
    <p:sldId id="466" r:id="rId4"/>
    <p:sldId id="467" r:id="rId5"/>
    <p:sldId id="468" r:id="rId6"/>
    <p:sldId id="469" r:id="rId7"/>
    <p:sldId id="471" r:id="rId8"/>
    <p:sldId id="472" r:id="rId9"/>
    <p:sldId id="473" r:id="rId10"/>
    <p:sldId id="474" r:id="rId11"/>
    <p:sldId id="478" r:id="rId12"/>
    <p:sldId id="479" r:id="rId13"/>
    <p:sldId id="480" r:id="rId14"/>
    <p:sldId id="482" r:id="rId15"/>
    <p:sldId id="483" r:id="rId16"/>
    <p:sldId id="484" r:id="rId17"/>
    <p:sldId id="485" r:id="rId18"/>
    <p:sldId id="487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02086"/>
    <a:srgbClr val="B60A9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18" autoAdjust="0"/>
  </p:normalViewPr>
  <p:slideViewPr>
    <p:cSldViewPr>
      <p:cViewPr varScale="1">
        <p:scale>
          <a:sx n="109" d="100"/>
          <a:sy n="109" d="100"/>
        </p:scale>
        <p:origin x="-1680" y="-84"/>
      </p:cViewPr>
      <p:guideLst>
        <p:guide orient="horz" pos="1974"/>
        <p:guide pos="27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632"/>
        <p:guide pos="207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haroni" charset="0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haroni" charset="0"/>
              </a:defRPr>
            </a:lvl1pPr>
          </a:lstStyle>
          <a:p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haroni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haroni" charset="0"/>
              </a:defRPr>
            </a:lvl1pPr>
          </a:lstStyle>
          <a:p>
            <a:fld id="{126FEB5E-BC6D-41BE-BB09-784541D8D48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haroni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haroni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haroni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haroni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haroni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7587F-D6B9-4521-BB90-AACC18859D56}" type="datetimeFigureOut">
              <a:rPr lang="zh-CN" altLang="en-US" smtClean="0"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63944-646B-4F50-BE5D-BA4315F61E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7587F-D6B9-4521-BB90-AACC18859D56}" type="datetimeFigureOut">
              <a:rPr lang="zh-CN" altLang="en-US" smtClean="0"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63944-646B-4F50-BE5D-BA4315F61E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7587F-D6B9-4521-BB90-AACC18859D56}" type="datetimeFigureOut">
              <a:rPr lang="zh-CN" altLang="en-US" smtClean="0"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63944-646B-4F50-BE5D-BA4315F61E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blinds/>
      </p:transition>
    </mc:Choice>
    <mc:Fallback>
      <p:transition>
        <p:blinds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blinds/>
      </p:transition>
    </mc:Choice>
    <mc:Fallback>
      <p:transition>
        <p:blinds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blinds/>
      </p:transition>
    </mc:Choice>
    <mc:Fallback>
      <p:transition>
        <p:blinds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7587F-D6B9-4521-BB90-AACC18859D56}" type="datetimeFigureOut">
              <a:rPr lang="zh-CN" altLang="en-US" smtClean="0"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63944-646B-4F50-BE5D-BA4315F61E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7587F-D6B9-4521-BB90-AACC18859D56}" type="datetimeFigureOut">
              <a:rPr lang="zh-CN" altLang="en-US" smtClean="0"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63944-646B-4F50-BE5D-BA4315F61E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7587F-D6B9-4521-BB90-AACC18859D56}" type="datetimeFigureOut">
              <a:rPr lang="zh-CN" altLang="en-US" smtClean="0"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63944-646B-4F50-BE5D-BA4315F61E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7587F-D6B9-4521-BB90-AACC18859D56}" type="datetimeFigureOut">
              <a:rPr lang="zh-CN" altLang="en-US" smtClean="0"/>
              <a:t>2016/8/25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63944-646B-4F50-BE5D-BA4315F61E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7587F-D6B9-4521-BB90-AACC18859D56}" type="datetimeFigureOut">
              <a:rPr lang="zh-CN" altLang="en-US" smtClean="0"/>
              <a:t>2016/8/25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63944-646B-4F50-BE5D-BA4315F61E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7587F-D6B9-4521-BB90-AACC18859D56}" type="datetimeFigureOut">
              <a:rPr lang="zh-CN" altLang="en-US" smtClean="0"/>
              <a:t>2016/8/25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63944-646B-4F50-BE5D-BA4315F61E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7587F-D6B9-4521-BB90-AACC18859D56}" type="datetimeFigureOut">
              <a:rPr lang="zh-CN" altLang="en-US" smtClean="0"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63944-646B-4F50-BE5D-BA4315F61E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77587F-D6B9-4521-BB90-AACC18859D56}" type="datetimeFigureOut">
              <a:rPr lang="zh-CN" altLang="en-US" smtClean="0"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63944-646B-4F50-BE5D-BA4315F61E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77587F-D6B9-4521-BB90-AACC18859D56}" type="datetimeFigureOut">
              <a:rPr lang="zh-CN" altLang="en-US" smtClean="0"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563944-646B-4F50-BE5D-BA4315F61E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50" r:id="rId15"/>
    <p:sldLayoutId id="2147483651" r:id="rId16"/>
    <p:sldLayoutId id="2147483652" r:id="rId17"/>
    <p:sldLayoutId id="2147483653" r:id="rId18"/>
    <p:sldLayoutId id="2147483654" r:id="rId19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6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oleObject" Target="../embeddings/oleObject1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XKW\Downloads\&#12298;&#23436;&#20840;&#35299;&#35835;&#12299;&#20154;&#25945;&#29256;&#12304;&#35838;&#20214;&#12305;7&#24180;&#32423;&#19978;\&#20154;&#25945;&#33521;&#35821;&#19971;&#24180;&#32423;&#19978;&#31532;&#22235;&#21333;&#20803;ppt\Unit%204%20Section%20A%202a.mp3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XKW\Downloads\&#12298;&#23436;&#20840;&#35299;&#35835;&#12299;&#20154;&#25945;&#29256;&#12304;&#35838;&#20214;&#12305;7&#24180;&#32423;&#19978;\&#20154;&#25945;&#33521;&#35821;&#19971;&#24180;&#32423;&#19978;&#31532;&#22235;&#21333;&#20803;ppt\Unit%204%20Section%20A%202b.mp3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55650" y="981075"/>
            <a:ext cx="7559675" cy="209073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anchor="b"/>
          <a:lstStyle/>
          <a:p>
            <a:pPr algn="ctr">
              <a:defRPr/>
            </a:pPr>
            <a:r>
              <a:rPr lang="en-US" altLang="zh-CN" sz="6000" b="1" dirty="0">
                <a:solidFill>
                  <a:srgbClr val="0000FF"/>
                </a:solidFill>
                <a:latin typeface="Times New Roman" pitchFamily="18" charset="0"/>
              </a:rPr>
              <a:t>Unit 4 </a:t>
            </a:r>
            <a:br>
              <a:rPr lang="en-US" altLang="zh-CN" sz="6000" b="1" dirty="0">
                <a:solidFill>
                  <a:srgbClr val="0000FF"/>
                </a:solidFill>
                <a:latin typeface="Times New Roman" pitchFamily="18" charset="0"/>
              </a:rPr>
            </a:br>
            <a:r>
              <a:rPr lang="en-US" altLang="zh-CN" sz="6000" b="1" dirty="0">
                <a:solidFill>
                  <a:srgbClr val="FF0000"/>
                </a:solidFill>
                <a:latin typeface="Times New Roman" pitchFamily="18" charset="0"/>
              </a:rPr>
              <a:t>Where's my schoolbag?</a:t>
            </a: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714348" y="3070225"/>
            <a:ext cx="7674003" cy="1005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4400" b="1" dirty="0">
                <a:solidFill>
                  <a:srgbClr val="0000FF"/>
                </a:solidFill>
                <a:latin typeface="Times New Roman" pitchFamily="18" charset="0"/>
              </a:rPr>
              <a:t>Section A 2a-3c</a:t>
            </a:r>
            <a:r>
              <a:rPr kumimoji="1" lang="en-US" altLang="zh-CN" sz="4400" b="1" dirty="0">
                <a:solidFill>
                  <a:schemeClr val="folHlink"/>
                </a:solidFill>
                <a:latin typeface="Times New Roman" pitchFamily="18" charset="0"/>
              </a:rPr>
              <a:t>  </a:t>
            </a:r>
            <a:r>
              <a:rPr kumimoji="1" lang="en-US" altLang="zh-CN" sz="6000" b="1" dirty="0">
                <a:solidFill>
                  <a:schemeClr val="folHlink"/>
                </a:solidFill>
                <a:latin typeface="Times New Roman" pitchFamily="18" charset="0"/>
              </a:rPr>
              <a:t>                                                                                                                                                                             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-571536" y="214290"/>
            <a:ext cx="77716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七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年级英语</a:t>
            </a:r>
            <a:r>
              <a:rPr lang="en-US" altLang="zh-CN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上    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新目标 </a:t>
            </a:r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51460" y="1844358"/>
            <a:ext cx="5080000" cy="338328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/>
          </a:ln>
        </p:spPr>
        <p:txBody>
          <a:bodyPr>
            <a:spAutoFit/>
          </a:bodyPr>
          <a:lstStyle/>
          <a:p>
            <a:pPr marL="0" indent="228600"/>
            <a:r>
              <a:rPr lang="en-US" altLang="zh-CN" sz="2400" b="1" u="sng" dirty="0">
                <a:solidFill>
                  <a:srgbClr val="902086"/>
                </a:solidFill>
                <a:latin typeface="Aharoni" charset="0"/>
                <a:ea typeface="NEU-HZ-S92" charset="0"/>
                <a:cs typeface="NEU-HZ-S92" charset="0"/>
              </a:rPr>
              <a:t>3.And</a:t>
            </a:r>
            <a:r>
              <a:rPr lang="en-US" altLang="zh-CN" sz="2400" b="1" u="sng" dirty="0">
                <a:solidFill>
                  <a:srgbClr val="902086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sng" dirty="0">
                <a:solidFill>
                  <a:srgbClr val="902086"/>
                </a:solidFill>
                <a:latin typeface="Aharoni" charset="0"/>
                <a:ea typeface="NEU-HZ-S92" charset="0"/>
                <a:cs typeface="NEU-HZ-S92" charset="0"/>
              </a:rPr>
              <a:t>my</a:t>
            </a:r>
            <a:r>
              <a:rPr lang="en-US" altLang="zh-CN" sz="2400" b="1" u="sng" dirty="0">
                <a:solidFill>
                  <a:srgbClr val="902086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sng" dirty="0">
                <a:solidFill>
                  <a:srgbClr val="902086"/>
                </a:solidFill>
                <a:latin typeface="Aharoni" charset="0"/>
                <a:ea typeface="NEU-HZ-S92" charset="0"/>
                <a:cs typeface="NEU-HZ-S92" charset="0"/>
              </a:rPr>
              <a:t>hat</a:t>
            </a:r>
            <a:r>
              <a:rPr lang="en-US" altLang="zh-CN" sz="2400" b="1" u="sng" dirty="0">
                <a:solidFill>
                  <a:srgbClr val="902086"/>
                </a:solidFill>
                <a:latin typeface="Aharoni" charset="0"/>
                <a:ea typeface="方正书宋_GBK" charset="0"/>
                <a:cs typeface="方正书宋_GBK" charset="0"/>
              </a:rPr>
              <a:t>? </a:t>
            </a:r>
          </a:p>
          <a:p>
            <a:r>
              <a:rPr lang="en-US" altLang="zh-CN" sz="2400" b="1" u="none" dirty="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</a:rPr>
              <a:t>And</a:t>
            </a:r>
            <a:r>
              <a:rPr lang="en-US" altLang="zh-CN" sz="2400" b="1" u="none" baseline="-25000" dirty="0">
                <a:solidFill>
                  <a:srgbClr val="FF0000"/>
                </a:solidFill>
                <a:latin typeface="Aharoni" charset="0"/>
                <a:ea typeface="方正书宋_GBK" charset="0"/>
                <a:cs typeface="方正书宋_GBK" charset="0"/>
              </a:rPr>
              <a:t>…</a:t>
            </a:r>
            <a:r>
              <a:rPr lang="en-US" altLang="zh-CN" sz="2400" b="1" u="none" dirty="0">
                <a:solidFill>
                  <a:srgbClr val="FF0000"/>
                </a:solidFill>
                <a:latin typeface="Aharoni" charset="0"/>
                <a:ea typeface="方正书宋_GBK" charset="0"/>
                <a:cs typeface="方正书宋_GBK" charset="0"/>
              </a:rPr>
              <a:t>?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是一个口语句型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,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用于非正式场合中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,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接前面的话题才能够表示一定的意思。本句的前面问了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Where’s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my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 err="1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bag</a:t>
            </a:r>
            <a:r>
              <a:rPr lang="en-US" altLang="zh-CN" sz="2400" b="1" u="none" dirty="0" err="1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?</a:t>
            </a:r>
            <a:r>
              <a:rPr lang="en-US" altLang="zh-CN" sz="2400" b="1" u="none" dirty="0" err="1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Where’s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the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map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?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所以此处的意思是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Where’s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my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hat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?</a:t>
            </a:r>
          </a:p>
          <a:p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—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How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are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you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?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你好吗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?</a:t>
            </a:r>
          </a:p>
          <a:p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—</a:t>
            </a:r>
            <a:r>
              <a:rPr lang="en-US" altLang="zh-CN" sz="2400" b="1" u="none" dirty="0" err="1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Fine</a:t>
            </a:r>
            <a:r>
              <a:rPr lang="en-US" altLang="zh-CN" sz="2400" b="1" u="none" dirty="0" err="1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,</a:t>
            </a:r>
            <a:r>
              <a:rPr lang="en-US" altLang="zh-CN" sz="2400" b="1" u="none" dirty="0" err="1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thanks.And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you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?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我很好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,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谢谢你。你呢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?(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你好吗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?)</a:t>
            </a:r>
            <a:endParaRPr lang="zh-CN" altLang="en-US" sz="2400" b="1" dirty="0">
              <a:latin typeface="Aharoni" charset="0"/>
            </a:endParaRPr>
          </a:p>
        </p:txBody>
      </p:sp>
      <p:pic>
        <p:nvPicPr>
          <p:cNvPr id="2" name="图片 1" descr="A000220150322E39PPIC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36235" y="1268730"/>
            <a:ext cx="3559175" cy="25241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age_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6200000">
            <a:off x="3441700" y="-1338580"/>
            <a:ext cx="2286000" cy="8665210"/>
          </a:xfrm>
          <a:prstGeom prst="rect">
            <a:avLst/>
          </a:prstGeom>
          <a:ln w="19050">
            <a:solidFill>
              <a:srgbClr val="FF000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12297" name="矩形 12296"/>
          <p:cNvSpPr/>
          <p:nvPr/>
        </p:nvSpPr>
        <p:spPr>
          <a:xfrm>
            <a:off x="2124075" y="549275"/>
            <a:ext cx="4967288" cy="762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lvl="0" algn="ctr" fontAlgn="base"/>
            <a:r>
              <a:rPr lang="en-US" altLang="zh-CN" sz="4400" b="1">
                <a:solidFill>
                  <a:srgbClr val="902086"/>
                </a:solidFill>
                <a:latin typeface="Arial" charset="0"/>
                <a:ea typeface="宋体" pitchFamily="2" charset="-122"/>
              </a:rPr>
              <a:t>Grammar Focus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文本框 26626"/>
          <p:cNvSpPr txBox="1"/>
          <p:nvPr/>
        </p:nvSpPr>
        <p:spPr>
          <a:xfrm>
            <a:off x="827405" y="188278"/>
            <a:ext cx="7705725" cy="11906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/>
          <a:p>
            <a:pPr lvl="0" algn="l">
              <a:lnSpc>
                <a:spcPct val="85000"/>
              </a:lnSpc>
            </a:pPr>
            <a:r>
              <a:rPr lang="en-US" altLang="zh-CN" sz="3200" b="1">
                <a:solidFill>
                  <a:srgbClr val="902086"/>
                </a:solidFill>
                <a:latin typeface="Aharoni" charset="0"/>
                <a:ea typeface="宋体" pitchFamily="2" charset="-122"/>
              </a:rPr>
              <a:t>Look at the pictures and complete the conversations.</a:t>
            </a:r>
          </a:p>
        </p:txBody>
      </p:sp>
      <p:sp>
        <p:nvSpPr>
          <p:cNvPr id="26628" name="文本框 26627"/>
          <p:cNvSpPr txBox="1"/>
          <p:nvPr/>
        </p:nvSpPr>
        <p:spPr>
          <a:xfrm>
            <a:off x="2051685" y="1412558"/>
            <a:ext cx="5543550" cy="986790"/>
          </a:xfrm>
          <a:prstGeom prst="rect">
            <a:avLst/>
          </a:prstGeom>
          <a:solidFill>
            <a:srgbClr val="FFFFFF">
              <a:alpha val="89999"/>
            </a:srgbClr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 algn="l">
              <a:lnSpc>
                <a:spcPct val="105000"/>
              </a:lnSpc>
            </a:pPr>
            <a:r>
              <a:rPr lang="en-US" altLang="zh-CN" sz="2800" b="1">
                <a:latin typeface="Aharoni" charset="0"/>
                <a:ea typeface="宋体" pitchFamily="2" charset="-122"/>
              </a:rPr>
              <a:t>A: Where ____ the keys?</a:t>
            </a:r>
          </a:p>
          <a:p>
            <a:pPr lvl="0" algn="l">
              <a:lnSpc>
                <a:spcPct val="105000"/>
              </a:lnSpc>
            </a:pPr>
            <a:r>
              <a:rPr lang="en-US" altLang="zh-CN" sz="2800" b="1">
                <a:latin typeface="Aharoni" charset="0"/>
                <a:ea typeface="宋体" pitchFamily="2" charset="-122"/>
              </a:rPr>
              <a:t>B: They’re ____ the _____.</a:t>
            </a:r>
          </a:p>
        </p:txBody>
      </p:sp>
      <p:sp>
        <p:nvSpPr>
          <p:cNvPr id="26629" name="文本框 26628"/>
          <p:cNvSpPr txBox="1"/>
          <p:nvPr/>
        </p:nvSpPr>
        <p:spPr>
          <a:xfrm>
            <a:off x="3636010" y="1341120"/>
            <a:ext cx="1152525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Aharoni" charset="0"/>
                <a:ea typeface="宋体" pitchFamily="2" charset="-122"/>
              </a:rPr>
              <a:t>are</a:t>
            </a:r>
          </a:p>
        </p:txBody>
      </p:sp>
      <p:sp>
        <p:nvSpPr>
          <p:cNvPr id="26630" name="文本框 26629"/>
          <p:cNvSpPr txBox="1"/>
          <p:nvPr/>
        </p:nvSpPr>
        <p:spPr>
          <a:xfrm>
            <a:off x="3707448" y="1844358"/>
            <a:ext cx="1223962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Aharoni" charset="0"/>
                <a:ea typeface="宋体" pitchFamily="2" charset="-122"/>
              </a:rPr>
              <a:t>on</a:t>
            </a:r>
            <a:endParaRPr lang="en-US" altLang="zh-CN" sz="3600" b="1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6634" name="文本框 26633"/>
          <p:cNvSpPr txBox="1"/>
          <p:nvPr/>
        </p:nvSpPr>
        <p:spPr>
          <a:xfrm>
            <a:off x="5148064" y="1844824"/>
            <a:ext cx="1223962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Aharoni" charset="0"/>
                <a:ea typeface="宋体" pitchFamily="2" charset="-122"/>
              </a:rPr>
              <a:t>table</a:t>
            </a:r>
            <a:endParaRPr lang="en-US" altLang="zh-CN" sz="36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6635" name="文本框 26634"/>
          <p:cNvSpPr txBox="1"/>
          <p:nvPr/>
        </p:nvSpPr>
        <p:spPr>
          <a:xfrm>
            <a:off x="2051685" y="2565400"/>
            <a:ext cx="5988050" cy="1562735"/>
          </a:xfrm>
          <a:prstGeom prst="rect">
            <a:avLst/>
          </a:prstGeom>
          <a:solidFill>
            <a:srgbClr val="FFFFFF">
              <a:alpha val="89999"/>
            </a:srgbClr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lvl="0" algn="l">
              <a:lnSpc>
                <a:spcPct val="105000"/>
              </a:lnSpc>
            </a:pPr>
            <a:r>
              <a:rPr lang="en-US" altLang="zh-CN" sz="2800" b="1" dirty="0">
                <a:latin typeface="Aharoni" charset="0"/>
                <a:ea typeface="宋体" pitchFamily="2" charset="-122"/>
              </a:rPr>
              <a:t>A</a:t>
            </a:r>
            <a:r>
              <a:rPr lang="en-US" altLang="zh-CN" sz="3600" b="1" dirty="0">
                <a:latin typeface="Times New Roman" pitchFamily="18" charset="0"/>
                <a:ea typeface="宋体" pitchFamily="2" charset="-122"/>
              </a:rPr>
              <a:t>: </a:t>
            </a:r>
            <a:r>
              <a:rPr lang="en-US" altLang="zh-CN" sz="2800" b="1" dirty="0">
                <a:latin typeface="Aharoni" charset="0"/>
                <a:ea typeface="宋体" pitchFamily="2" charset="-122"/>
              </a:rPr>
              <a:t>Where’s the </a:t>
            </a:r>
            <a:r>
              <a:rPr lang="en-US" altLang="zh-CN" sz="2800" b="1" dirty="0" smtClean="0">
                <a:latin typeface="Aharoni" charset="0"/>
                <a:ea typeface="宋体" pitchFamily="2" charset="-122"/>
              </a:rPr>
              <a:t> ____ ?  __ </a:t>
            </a:r>
            <a:r>
              <a:rPr lang="en-US" altLang="zh-CN" sz="2800" b="1" dirty="0">
                <a:latin typeface="Aharoni" charset="0"/>
                <a:ea typeface="宋体" pitchFamily="2" charset="-122"/>
              </a:rPr>
              <a:t>it on </a:t>
            </a:r>
          </a:p>
          <a:p>
            <a:pPr lvl="0" algn="l">
              <a:lnSpc>
                <a:spcPct val="105000"/>
              </a:lnSpc>
            </a:pPr>
            <a:r>
              <a:rPr lang="en-US" altLang="zh-CN" sz="2800" b="1" dirty="0">
                <a:latin typeface="Aharoni" charset="0"/>
                <a:ea typeface="宋体" pitchFamily="2" charset="-122"/>
              </a:rPr>
              <a:t>     your desk?</a:t>
            </a:r>
          </a:p>
          <a:p>
            <a:pPr lvl="0" algn="l">
              <a:lnSpc>
                <a:spcPct val="105000"/>
              </a:lnSpc>
            </a:pPr>
            <a:r>
              <a:rPr lang="en-US" altLang="zh-CN" sz="2800" b="1" dirty="0">
                <a:latin typeface="Aharoni" charset="0"/>
                <a:ea typeface="宋体" pitchFamily="2" charset="-122"/>
              </a:rPr>
              <a:t>B: No, it’s ______ the chair.</a:t>
            </a:r>
          </a:p>
        </p:txBody>
      </p:sp>
      <p:sp>
        <p:nvSpPr>
          <p:cNvPr id="26636" name="文本框 26635"/>
          <p:cNvSpPr txBox="1"/>
          <p:nvPr/>
        </p:nvSpPr>
        <p:spPr>
          <a:xfrm>
            <a:off x="4644008" y="2636912"/>
            <a:ext cx="1152525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Aharoni" charset="0"/>
                <a:ea typeface="宋体" pitchFamily="2" charset="-122"/>
              </a:rPr>
              <a:t>book</a:t>
            </a:r>
            <a:endParaRPr lang="en-US" altLang="zh-CN" sz="36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6637" name="文本框 26636"/>
          <p:cNvSpPr txBox="1"/>
          <p:nvPr/>
        </p:nvSpPr>
        <p:spPr>
          <a:xfrm>
            <a:off x="5652120" y="2636912"/>
            <a:ext cx="1223962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Aharoni" charset="0"/>
                <a:ea typeface="宋体" pitchFamily="2" charset="-122"/>
              </a:rPr>
              <a:t>Is</a:t>
            </a:r>
            <a:endParaRPr lang="en-US" altLang="zh-CN" sz="36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6638" name="文本框 26637"/>
          <p:cNvSpPr txBox="1"/>
          <p:nvPr/>
        </p:nvSpPr>
        <p:spPr>
          <a:xfrm>
            <a:off x="3491548" y="3572828"/>
            <a:ext cx="1657350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Aharoni" charset="0"/>
                <a:ea typeface="宋体" pitchFamily="2" charset="-122"/>
              </a:rPr>
              <a:t>under</a:t>
            </a:r>
            <a:endParaRPr lang="en-US" altLang="zh-CN" sz="3600" b="1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6639" name="文本框 26638"/>
          <p:cNvSpPr txBox="1"/>
          <p:nvPr/>
        </p:nvSpPr>
        <p:spPr>
          <a:xfrm>
            <a:off x="2051685" y="4220845"/>
            <a:ext cx="5849620" cy="1882140"/>
          </a:xfrm>
          <a:prstGeom prst="rect">
            <a:avLst/>
          </a:prstGeom>
          <a:solidFill>
            <a:srgbClr val="FFFFFF">
              <a:alpha val="89999"/>
            </a:srgbClr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lvl="0" algn="l">
              <a:lnSpc>
                <a:spcPct val="105000"/>
              </a:lnSpc>
            </a:pPr>
            <a:r>
              <a:rPr lang="en-US" altLang="zh-CN" sz="2800" b="1">
                <a:latin typeface="Aharoni" charset="0"/>
                <a:ea typeface="宋体" pitchFamily="2" charset="-122"/>
              </a:rPr>
              <a:t>A: Where ____ the pencils?</a:t>
            </a:r>
          </a:p>
          <a:p>
            <a:pPr lvl="0" algn="l">
              <a:lnSpc>
                <a:spcPct val="105000"/>
              </a:lnSpc>
            </a:pPr>
            <a:r>
              <a:rPr lang="en-US" altLang="zh-CN" sz="2800" b="1">
                <a:latin typeface="Aharoni" charset="0"/>
                <a:ea typeface="宋体" pitchFamily="2" charset="-122"/>
              </a:rPr>
              <a:t>B: I don’t know. ___ they in the </a:t>
            </a:r>
          </a:p>
          <a:p>
            <a:pPr lvl="0" algn="l">
              <a:lnSpc>
                <a:spcPct val="105000"/>
              </a:lnSpc>
            </a:pPr>
            <a:r>
              <a:rPr lang="en-US" altLang="zh-CN" sz="2800" b="1">
                <a:latin typeface="Aharoni" charset="0"/>
                <a:ea typeface="宋体" pitchFamily="2" charset="-122"/>
              </a:rPr>
              <a:t>     __________?</a:t>
            </a:r>
          </a:p>
          <a:p>
            <a:pPr lvl="0" algn="l">
              <a:lnSpc>
                <a:spcPct val="105000"/>
              </a:lnSpc>
            </a:pPr>
            <a:r>
              <a:rPr lang="en-US" altLang="zh-CN" sz="2800" b="1">
                <a:latin typeface="Aharoni" charset="0"/>
                <a:ea typeface="宋体" pitchFamily="2" charset="-122"/>
              </a:rPr>
              <a:t>A: Yes, they are.</a:t>
            </a:r>
          </a:p>
        </p:txBody>
      </p:sp>
      <p:sp>
        <p:nvSpPr>
          <p:cNvPr id="26640" name="文本框 26639"/>
          <p:cNvSpPr txBox="1"/>
          <p:nvPr/>
        </p:nvSpPr>
        <p:spPr>
          <a:xfrm>
            <a:off x="3564255" y="4220528"/>
            <a:ext cx="1152525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Aharoni" charset="0"/>
                <a:ea typeface="宋体" pitchFamily="2" charset="-122"/>
              </a:rPr>
              <a:t>are</a:t>
            </a:r>
          </a:p>
        </p:txBody>
      </p:sp>
      <p:sp>
        <p:nvSpPr>
          <p:cNvPr id="26641" name="文本框 26640"/>
          <p:cNvSpPr txBox="1"/>
          <p:nvPr/>
        </p:nvSpPr>
        <p:spPr>
          <a:xfrm>
            <a:off x="4571683" y="4652963"/>
            <a:ext cx="1223962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Aharoni" charset="0"/>
                <a:ea typeface="宋体" pitchFamily="2" charset="-122"/>
              </a:rPr>
              <a:t>Are</a:t>
            </a:r>
            <a:endParaRPr lang="en-US" altLang="zh-CN" sz="3600" b="1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6642" name="文本框 26641"/>
          <p:cNvSpPr txBox="1"/>
          <p:nvPr/>
        </p:nvSpPr>
        <p:spPr>
          <a:xfrm>
            <a:off x="2051720" y="5085184"/>
            <a:ext cx="2808287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Aharoni" charset="0"/>
                <a:ea typeface="宋体" pitchFamily="2" charset="-122"/>
              </a:rPr>
              <a:t>schoolbag</a:t>
            </a:r>
            <a:endParaRPr lang="en-US" altLang="zh-CN" sz="3600" b="1" dirty="0">
              <a:solidFill>
                <a:srgbClr val="FF0000"/>
              </a:solidFill>
              <a:latin typeface="Times New Roman" pitchFamily="18" charset="0"/>
              <a:ea typeface="宋体" pitchFamily="2" charset="-122"/>
            </a:endParaRPr>
          </a:p>
        </p:txBody>
      </p:sp>
      <p:grpSp>
        <p:nvGrpSpPr>
          <p:cNvPr id="22558" name="组合 22557"/>
          <p:cNvGrpSpPr/>
          <p:nvPr/>
        </p:nvGrpSpPr>
        <p:grpSpPr>
          <a:xfrm>
            <a:off x="107950" y="1280160"/>
            <a:ext cx="1697990" cy="1138555"/>
            <a:chOff x="4195" y="1570"/>
            <a:chExt cx="1270" cy="860"/>
          </a:xfrm>
        </p:grpSpPr>
        <p:pic>
          <p:nvPicPr>
            <p:cNvPr id="22556" name="图片 22555" descr="8NBPBD)O_4B9`0BX4N{36CK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DFDFB">
                    <a:alpha val="100000"/>
                  </a:srgbClr>
                </a:clrFrom>
                <a:clrTo>
                  <a:srgbClr val="FDFDFB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95" y="1570"/>
              <a:ext cx="1270" cy="860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pic>
          <p:nvPicPr>
            <p:cNvPr id="22557" name="图片 22556" descr="9H8B[_ZQ%``A5WH(S7H0}_8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9F9FB">
                    <a:alpha val="100000"/>
                  </a:srgbClr>
                </a:clrFrom>
                <a:clrTo>
                  <a:srgbClr val="F9F9FB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40" y="1616"/>
              <a:ext cx="318" cy="225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</p:grpSp>
      <p:grpSp>
        <p:nvGrpSpPr>
          <p:cNvPr id="22560" name="组合 22559"/>
          <p:cNvGrpSpPr/>
          <p:nvPr/>
        </p:nvGrpSpPr>
        <p:grpSpPr>
          <a:xfrm>
            <a:off x="251460" y="2493010"/>
            <a:ext cx="1368425" cy="1655763"/>
            <a:chOff x="4332" y="2886"/>
            <a:chExt cx="862" cy="1043"/>
          </a:xfrm>
        </p:grpSpPr>
        <p:pic>
          <p:nvPicPr>
            <p:cNvPr id="22554" name="图片 22553" descr="}P42RYH_VU$3BC1YMNZUKDH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3039" r="8725" b="7808"/>
            <a:stretch>
              <a:fillRect/>
            </a:stretch>
          </p:blipFill>
          <p:spPr>
            <a:xfrm>
              <a:off x="4332" y="2886"/>
              <a:ext cx="862" cy="1043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pic>
          <p:nvPicPr>
            <p:cNvPr id="22559" name="图片 22558" descr="`DE$J{`C}}67ESDSU3IJ_H2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CFDF8">
                    <a:alpha val="100000"/>
                  </a:srgbClr>
                </a:clrFrom>
                <a:clrTo>
                  <a:srgbClr val="FCFDF8">
                    <a:alpha val="100000"/>
                    <a:alpha val="0"/>
                  </a:srgbClr>
                </a:clrTo>
              </a:clrChange>
            </a:blip>
            <a:srcRect l="39412" t="61037" b="-3316"/>
            <a:stretch>
              <a:fillRect/>
            </a:stretch>
          </p:blipFill>
          <p:spPr>
            <a:xfrm>
              <a:off x="4422" y="3657"/>
              <a:ext cx="408" cy="184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</p:grpSp>
      <p:grpSp>
        <p:nvGrpSpPr>
          <p:cNvPr id="23573" name="组合 23572"/>
          <p:cNvGrpSpPr/>
          <p:nvPr/>
        </p:nvGrpSpPr>
        <p:grpSpPr>
          <a:xfrm>
            <a:off x="107950" y="4293235"/>
            <a:ext cx="1684655" cy="1852295"/>
            <a:chOff x="3923" y="1207"/>
            <a:chExt cx="1452" cy="1452"/>
          </a:xfrm>
        </p:grpSpPr>
        <p:pic>
          <p:nvPicPr>
            <p:cNvPr id="23566" name="图片 23565" descr="PB0123B-7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CFD2D7">
                    <a:alpha val="100000"/>
                  </a:srgbClr>
                </a:clrFrom>
                <a:clrTo>
                  <a:srgbClr val="CFD2D7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23" y="1207"/>
              <a:ext cx="1452" cy="1452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pic>
          <p:nvPicPr>
            <p:cNvPr id="23572" name="图片 23571" descr="u=3752205820,2092994616&amp;fm=21&amp;gp=0[1]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21417"/>
            <a:stretch>
              <a:fillRect/>
            </a:stretch>
          </p:blipFill>
          <p:spPr>
            <a:xfrm>
              <a:off x="4468" y="1706"/>
              <a:ext cx="422" cy="499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</p:grp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5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8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23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6" dur="5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1" dur="500"/>
                                        <p:tgtEl>
                                          <p:spTgt spid="26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4" dur="500"/>
                                        <p:tgtEl>
                                          <p:spTgt spid="26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animBg="1"/>
      <p:bldP spid="26629" grpId="0"/>
      <p:bldP spid="26630" grpId="0"/>
      <p:bldP spid="26634" grpId="0"/>
      <p:bldP spid="26635" grpId="0" bldLvl="0" animBg="1"/>
      <p:bldP spid="26636" grpId="0"/>
      <p:bldP spid="26637" grpId="0"/>
      <p:bldP spid="26638" grpId="0"/>
      <p:bldP spid="26639" grpId="0" animBg="1"/>
      <p:bldP spid="26640" grpId="0"/>
      <p:bldP spid="26641" grpId="0"/>
      <p:bldP spid="2664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331595" y="980757"/>
            <a:ext cx="5080000" cy="268097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/>
          </a:ln>
        </p:spPr>
        <p:txBody>
          <a:bodyPr>
            <a:spAutoFit/>
          </a:bodyPr>
          <a:lstStyle/>
          <a:p>
            <a:pPr marL="0" indent="0"/>
            <a:r>
              <a:rPr lang="zh-CN" altLang="en-US" sz="2400" b="1" u="none" dirty="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</a:rPr>
              <a:t>☆</a:t>
            </a:r>
            <a:r>
              <a:rPr lang="zh-CN" altLang="en-US" sz="2400" b="1" u="none" dirty="0">
                <a:solidFill>
                  <a:srgbClr val="FF0000"/>
                </a:solidFill>
                <a:latin typeface="Aharoni" charset="0"/>
                <a:ea typeface="方正黑体_GBK" charset="0"/>
                <a:cs typeface="方正黑体_GBK" charset="0"/>
              </a:rPr>
              <a:t>教材解读</a:t>
            </a:r>
            <a:r>
              <a:rPr lang="zh-CN" altLang="en-US" sz="2400" b="1" u="none" dirty="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</a:rPr>
              <a:t>☆</a:t>
            </a:r>
          </a:p>
          <a:p>
            <a:r>
              <a:rPr lang="en-US" altLang="zh-CN" sz="2400" b="1" u="sng" dirty="0">
                <a:solidFill>
                  <a:srgbClr val="902086"/>
                </a:solidFill>
                <a:latin typeface="Aharoni" charset="0"/>
                <a:ea typeface="NEU-HZ-S92" charset="0"/>
                <a:cs typeface="NEU-HZ-S92" charset="0"/>
              </a:rPr>
              <a:t>I</a:t>
            </a:r>
            <a:r>
              <a:rPr lang="en-US" altLang="zh-CN" sz="2400" b="1" u="sng" dirty="0">
                <a:solidFill>
                  <a:srgbClr val="902086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sng" dirty="0">
                <a:solidFill>
                  <a:srgbClr val="902086"/>
                </a:solidFill>
                <a:latin typeface="Aharoni" charset="0"/>
                <a:ea typeface="NEU-HZ-S92" charset="0"/>
                <a:cs typeface="NEU-HZ-S92" charset="0"/>
              </a:rPr>
              <a:t>don’t</a:t>
            </a:r>
            <a:r>
              <a:rPr lang="en-US" altLang="zh-CN" sz="2400" b="1" u="sng" dirty="0">
                <a:solidFill>
                  <a:srgbClr val="902086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sng" dirty="0">
                <a:solidFill>
                  <a:srgbClr val="902086"/>
                </a:solidFill>
                <a:latin typeface="Aharoni" charset="0"/>
                <a:ea typeface="NEU-HZ-S92" charset="0"/>
                <a:cs typeface="NEU-HZ-S92" charset="0"/>
              </a:rPr>
              <a:t>know.</a:t>
            </a:r>
            <a:r>
              <a:rPr lang="en-US" altLang="zh-CN" sz="2400" b="1" u="sng" dirty="0">
                <a:solidFill>
                  <a:srgbClr val="000000"/>
                </a:solidFill>
                <a:latin typeface="Aharoni" charset="0"/>
                <a:ea typeface="NEU-HZ-S92" charset="0"/>
                <a:cs typeface="NEU-HZ-S92" charset="0"/>
              </a:rPr>
              <a:t> </a:t>
            </a:r>
            <a:endParaRPr lang="en-US" altLang="zh-CN" sz="2400" b="1" u="none" dirty="0">
              <a:solidFill>
                <a:srgbClr val="000000"/>
              </a:solidFill>
              <a:latin typeface="Aharoni" charset="0"/>
              <a:ea typeface="NEU-BZ-S92" charset="0"/>
              <a:cs typeface="NEU-BZ-S92" charset="0"/>
            </a:endParaRPr>
          </a:p>
          <a:p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don’t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用在动词之前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,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表示否定的意思。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don’t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 smtClean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know</a:t>
            </a:r>
            <a:r>
              <a:rPr lang="zh-CN" altLang="en-US" sz="2400" b="1" dirty="0" smtClean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“</a:t>
            </a:r>
            <a:r>
              <a:rPr lang="zh-CN" altLang="en-US" sz="2400" b="1" u="none" dirty="0" smtClean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不知道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,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不晓得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,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不熟悉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,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不认识”。</a:t>
            </a:r>
            <a:endParaRPr lang="zh-CN" altLang="en-US" sz="2400" b="1" u="none" dirty="0">
              <a:solidFill>
                <a:srgbClr val="000000"/>
              </a:solidFill>
              <a:latin typeface="Aharoni" charset="0"/>
              <a:ea typeface="NEU-BZ-S92" charset="0"/>
              <a:cs typeface="NEU-BZ-S92" charset="0"/>
            </a:endParaRPr>
          </a:p>
          <a:p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I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like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 err="1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oranges.I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don’t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like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apples.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我喜欢橘子。我不喜欢苹果。</a:t>
            </a:r>
            <a:endParaRPr lang="zh-CN" altLang="en-US" sz="2400" b="1" dirty="0">
              <a:latin typeface="Aharoni" charset="0"/>
            </a:endParaRPr>
          </a:p>
        </p:txBody>
      </p:sp>
      <p:pic>
        <p:nvPicPr>
          <p:cNvPr id="2" name="图片 1" descr="A000220150319E44PPIC_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16370" y="3213100"/>
            <a:ext cx="2077085" cy="20770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blinds/>
      </p:transition>
    </mc:Choice>
    <mc:Fallback>
      <p:transition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25601"/>
          <p:cNvSpPr txBox="1"/>
          <p:nvPr/>
        </p:nvSpPr>
        <p:spPr>
          <a:xfrm>
            <a:off x="899795" y="1124585"/>
            <a:ext cx="7184390" cy="120015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/>
          </a:ln>
        </p:spPr>
        <p:txBody>
          <a:bodyPr wrap="square">
            <a:spAutoFit/>
          </a:bodyPr>
          <a:lstStyle/>
          <a:p>
            <a:pPr lvl="0" algn="l" eaLnBrk="0" fontAlgn="base" hangingPunct="0">
              <a:lnSpc>
                <a:spcPct val="130000"/>
              </a:lnSpc>
            </a:pPr>
            <a:r>
              <a:rPr lang="en-US" altLang="zh-CN" sz="2800" b="1">
                <a:solidFill>
                  <a:schemeClr val="tx1"/>
                </a:solidFill>
                <a:latin typeface="Aharoni" charset="0"/>
                <a:ea typeface="宋体" pitchFamily="2" charset="-122"/>
              </a:rPr>
              <a:t>— Where is / are the ______?</a:t>
            </a:r>
          </a:p>
          <a:p>
            <a:pPr lvl="0" algn="l" eaLnBrk="0" fontAlgn="base" hangingPunct="0">
              <a:lnSpc>
                <a:spcPct val="130000"/>
              </a:lnSpc>
            </a:pPr>
            <a:r>
              <a:rPr lang="en-US" altLang="zh-CN" sz="2800" b="1">
                <a:solidFill>
                  <a:schemeClr val="tx1"/>
                </a:solidFill>
                <a:latin typeface="Aharoni" charset="0"/>
                <a:ea typeface="宋体" pitchFamily="2" charset="-122"/>
              </a:rPr>
              <a:t>— It’s (They’re) in / on / under _______. </a:t>
            </a:r>
          </a:p>
        </p:txBody>
      </p:sp>
      <p:grpSp>
        <p:nvGrpSpPr>
          <p:cNvPr id="25603" name="组合 25602"/>
          <p:cNvGrpSpPr>
            <a:grpSpLocks noChangeAspect="1"/>
          </p:cNvGrpSpPr>
          <p:nvPr/>
        </p:nvGrpSpPr>
        <p:grpSpPr>
          <a:xfrm>
            <a:off x="755650" y="2334895"/>
            <a:ext cx="7559675" cy="3837940"/>
            <a:chOff x="0" y="0"/>
            <a:chExt cx="4762" cy="2886"/>
          </a:xfrm>
        </p:grpSpPr>
        <p:pic>
          <p:nvPicPr>
            <p:cNvPr id="25604" name="图片 25603" descr="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227"/>
              <a:ext cx="4762" cy="2659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graphicFrame>
          <p:nvGraphicFramePr>
            <p:cNvPr id="25605" name="对象 25604"/>
            <p:cNvGraphicFramePr>
              <a:graphicFrameLocks/>
            </p:cNvGraphicFramePr>
            <p:nvPr/>
          </p:nvGraphicFramePr>
          <p:xfrm>
            <a:off x="3152" y="1769"/>
            <a:ext cx="587" cy="478"/>
          </p:xfrm>
          <a:graphic>
            <a:graphicData uri="http://schemas.openxmlformats.org/presentationml/2006/ole">
              <p:oleObj spid="_x0000_s3079" r:id="rId4" imgW="1533739" imgH="1590897" progId="PBrush">
                <p:embed/>
              </p:oleObj>
            </a:graphicData>
          </a:graphic>
        </p:graphicFrame>
        <p:pic>
          <p:nvPicPr>
            <p:cNvPr id="25606" name="图片 25605" descr="keys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9" y="1860"/>
              <a:ext cx="243" cy="272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pic>
          <p:nvPicPr>
            <p:cNvPr id="25607" name="图片 25606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154" y="91"/>
              <a:ext cx="288" cy="288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pic>
          <p:nvPicPr>
            <p:cNvPr id="25608" name="图片 25607" descr="04"/>
            <p:cNvPicPr>
              <a:picLocks noChangeAspect="1"/>
            </p:cNvPicPr>
            <p:nvPr/>
          </p:nvPicPr>
          <p:blipFill>
            <a:blip r:embed="rId7" cstate="print">
              <a:lum contrast="24000"/>
            </a:blip>
            <a:stretch>
              <a:fillRect/>
            </a:stretch>
          </p:blipFill>
          <p:spPr>
            <a:xfrm>
              <a:off x="2517" y="0"/>
              <a:ext cx="528" cy="336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</p:grpSp>
      <p:sp>
        <p:nvSpPr>
          <p:cNvPr id="25609" name="椭圆 25608"/>
          <p:cNvSpPr/>
          <p:nvPr/>
        </p:nvSpPr>
        <p:spPr>
          <a:xfrm>
            <a:off x="6011863" y="5444808"/>
            <a:ext cx="792162" cy="576262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0" name="椭圆 25609"/>
          <p:cNvSpPr/>
          <p:nvPr/>
        </p:nvSpPr>
        <p:spPr>
          <a:xfrm>
            <a:off x="5652135" y="4652328"/>
            <a:ext cx="1152525" cy="647700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1" name="椭圆 25610"/>
          <p:cNvSpPr/>
          <p:nvPr/>
        </p:nvSpPr>
        <p:spPr>
          <a:xfrm>
            <a:off x="3996055" y="2348548"/>
            <a:ext cx="792163" cy="576262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2" name="椭圆 25611"/>
          <p:cNvSpPr/>
          <p:nvPr/>
        </p:nvSpPr>
        <p:spPr>
          <a:xfrm>
            <a:off x="4859973" y="2348865"/>
            <a:ext cx="792162" cy="576263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3" name="椭圆 25612"/>
          <p:cNvSpPr/>
          <p:nvPr/>
        </p:nvSpPr>
        <p:spPr>
          <a:xfrm>
            <a:off x="2339975" y="3716655"/>
            <a:ext cx="792163" cy="576263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4" name="椭圆 25613"/>
          <p:cNvSpPr/>
          <p:nvPr/>
        </p:nvSpPr>
        <p:spPr>
          <a:xfrm>
            <a:off x="5005070" y="3429000"/>
            <a:ext cx="791845" cy="499110"/>
          </a:xfrm>
          <a:prstGeom prst="ellipse">
            <a:avLst/>
          </a:prstGeom>
          <a:noFill/>
          <a:ln w="254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5" name="椭圆 25614"/>
          <p:cNvSpPr/>
          <p:nvPr/>
        </p:nvSpPr>
        <p:spPr>
          <a:xfrm>
            <a:off x="1332230" y="5661025"/>
            <a:ext cx="791845" cy="349250"/>
          </a:xfrm>
          <a:prstGeom prst="ellipse">
            <a:avLst/>
          </a:prstGeom>
          <a:noFill/>
          <a:ln w="254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6" name="椭圆 25615"/>
          <p:cNvSpPr/>
          <p:nvPr/>
        </p:nvSpPr>
        <p:spPr>
          <a:xfrm>
            <a:off x="3061335" y="3789680"/>
            <a:ext cx="622935" cy="483870"/>
          </a:xfrm>
          <a:prstGeom prst="ellipse">
            <a:avLst/>
          </a:prstGeom>
          <a:noFill/>
          <a:ln w="254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7" name="椭圆 25616"/>
          <p:cNvSpPr/>
          <p:nvPr/>
        </p:nvSpPr>
        <p:spPr>
          <a:xfrm>
            <a:off x="4356100" y="3716655"/>
            <a:ext cx="632460" cy="576580"/>
          </a:xfrm>
          <a:prstGeom prst="ellipse">
            <a:avLst/>
          </a:prstGeom>
          <a:noFill/>
          <a:ln w="254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8" name="椭圆 25617"/>
          <p:cNvSpPr/>
          <p:nvPr/>
        </p:nvSpPr>
        <p:spPr>
          <a:xfrm>
            <a:off x="1979930" y="4725035"/>
            <a:ext cx="690880" cy="576580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9" name="椭圆 25618"/>
          <p:cNvSpPr/>
          <p:nvPr/>
        </p:nvSpPr>
        <p:spPr>
          <a:xfrm>
            <a:off x="1764030" y="3500755"/>
            <a:ext cx="504825" cy="576263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78" name="Text Box 11"/>
          <p:cNvSpPr txBox="1"/>
          <p:nvPr/>
        </p:nvSpPr>
        <p:spPr>
          <a:xfrm>
            <a:off x="827405" y="188595"/>
            <a:ext cx="8101965" cy="72517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algn="l" fontAlgn="base">
              <a:lnSpc>
                <a:spcPct val="130000"/>
              </a:lnSpc>
            </a:pPr>
            <a:r>
              <a:rPr lang="en-US" altLang="zh-CN" sz="3200" b="1" dirty="0">
                <a:solidFill>
                  <a:srgbClr val="902086"/>
                </a:solidFill>
                <a:latin typeface="Aharoni" charset="0"/>
                <a:ea typeface="宋体" pitchFamily="2" charset="-122"/>
              </a:rPr>
              <a:t>Ask and answer the things in the picture.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2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9" dur="20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4" dur="20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9" dur="20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4" dur="20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9" dur="20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4" dur="20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9" dur="20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4" dur="20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9" dur="20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4" dur="2000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bldLvl="0" animBg="1"/>
      <p:bldP spid="2457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26625"/>
          <p:cNvSpPr txBox="1"/>
          <p:nvPr/>
        </p:nvSpPr>
        <p:spPr>
          <a:xfrm>
            <a:off x="827405" y="188278"/>
            <a:ext cx="7921625" cy="111506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algn="l" eaLnBrk="0" fontAlgn="base" hangingPunct="0">
              <a:lnSpc>
                <a:spcPct val="120000"/>
              </a:lnSpc>
            </a:pPr>
            <a:r>
              <a:rPr lang="zh-CN" altLang="en-US" sz="2800" b="1" dirty="0">
                <a:solidFill>
                  <a:srgbClr val="902086"/>
                </a:solidFill>
                <a:latin typeface="Aharoni" charset="0"/>
                <a:ea typeface="宋体" pitchFamily="2" charset="-122"/>
              </a:rPr>
              <a:t>学生</a:t>
            </a:r>
            <a:r>
              <a:rPr lang="en-US" altLang="zh-CN" sz="2800" b="1">
                <a:solidFill>
                  <a:srgbClr val="902086"/>
                </a:solidFill>
                <a:latin typeface="Aharoni" charset="0"/>
                <a:ea typeface="宋体" pitchFamily="2" charset="-122"/>
              </a:rPr>
              <a:t>A</a:t>
            </a:r>
            <a:r>
              <a:rPr lang="zh-CN" altLang="en-US" sz="2800" b="1">
                <a:solidFill>
                  <a:srgbClr val="902086"/>
                </a:solidFill>
                <a:latin typeface="Aharoni" charset="0"/>
                <a:ea typeface="宋体" pitchFamily="2" charset="-122"/>
              </a:rPr>
              <a:t>看</a:t>
            </a:r>
            <a:r>
              <a:rPr lang="en-US" altLang="zh-CN" sz="2800" b="1">
                <a:solidFill>
                  <a:srgbClr val="902086"/>
                </a:solidFill>
                <a:latin typeface="Aharoni" charset="0"/>
                <a:ea typeface="宋体" pitchFamily="2" charset="-122"/>
              </a:rPr>
              <a:t>19</a:t>
            </a:r>
            <a:r>
              <a:rPr lang="zh-CN" altLang="en-US" sz="2800" b="1">
                <a:solidFill>
                  <a:srgbClr val="902086"/>
                </a:solidFill>
                <a:latin typeface="Aharoni" charset="0"/>
                <a:ea typeface="宋体" pitchFamily="2" charset="-122"/>
              </a:rPr>
              <a:t>页的图，学生</a:t>
            </a:r>
            <a:r>
              <a:rPr lang="en-US" altLang="zh-CN" sz="2800" b="1">
                <a:solidFill>
                  <a:srgbClr val="902086"/>
                </a:solidFill>
                <a:latin typeface="Aharoni" charset="0"/>
                <a:ea typeface="宋体" pitchFamily="2" charset="-122"/>
              </a:rPr>
              <a:t>B</a:t>
            </a:r>
            <a:r>
              <a:rPr lang="zh-CN" altLang="en-US" sz="2800" b="1">
                <a:solidFill>
                  <a:srgbClr val="902086"/>
                </a:solidFill>
                <a:latin typeface="Aharoni" charset="0"/>
                <a:ea typeface="宋体" pitchFamily="2" charset="-122"/>
              </a:rPr>
              <a:t>看</a:t>
            </a:r>
            <a:r>
              <a:rPr lang="en-US" altLang="zh-CN" sz="2800" b="1">
                <a:solidFill>
                  <a:srgbClr val="902086"/>
                </a:solidFill>
                <a:latin typeface="Aharoni" charset="0"/>
                <a:ea typeface="宋体" pitchFamily="2" charset="-122"/>
              </a:rPr>
              <a:t>21</a:t>
            </a:r>
            <a:r>
              <a:rPr lang="zh-CN" altLang="en-US" sz="2800" b="1">
                <a:solidFill>
                  <a:srgbClr val="902086"/>
                </a:solidFill>
                <a:latin typeface="Aharoni" charset="0"/>
                <a:ea typeface="宋体" pitchFamily="2" charset="-122"/>
              </a:rPr>
              <a:t>页的图</a:t>
            </a:r>
            <a:r>
              <a:rPr lang="zh-CN" altLang="en-US" sz="2800" b="1" dirty="0">
                <a:solidFill>
                  <a:srgbClr val="902086"/>
                </a:solidFill>
                <a:latin typeface="Aharoni" charset="0"/>
                <a:ea typeface="宋体" pitchFamily="2" charset="-122"/>
              </a:rPr>
              <a:t>，通过</a:t>
            </a:r>
            <a:r>
              <a:rPr lang="zh-CN" altLang="en-US" sz="2800" b="1">
                <a:solidFill>
                  <a:srgbClr val="902086"/>
                </a:solidFill>
                <a:latin typeface="Aharoni" charset="0"/>
                <a:ea typeface="宋体" pitchFamily="2" charset="-122"/>
              </a:rPr>
              <a:t>问答找出不同之处。</a:t>
            </a:r>
          </a:p>
        </p:txBody>
      </p:sp>
      <p:sp>
        <p:nvSpPr>
          <p:cNvPr id="26627" name="Text Box 5"/>
          <p:cNvSpPr txBox="1"/>
          <p:nvPr/>
        </p:nvSpPr>
        <p:spPr>
          <a:xfrm>
            <a:off x="251460" y="1484630"/>
            <a:ext cx="8713788" cy="1152525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/>
          </a:ln>
        </p:spPr>
        <p:txBody>
          <a:bodyPr wrap="none"/>
          <a:lstStyle/>
          <a:p>
            <a:pPr lvl="0" algn="l" fontAlgn="base">
              <a:lnSpc>
                <a:spcPct val="120000"/>
              </a:lnSpc>
            </a:pPr>
            <a:r>
              <a:rPr lang="en-US" altLang="zh-CN" sz="2800" b="1">
                <a:latin typeface="Aharoni" charset="0"/>
                <a:ea typeface="宋体" pitchFamily="2" charset="-122"/>
              </a:rPr>
              <a:t>A: Where’s the schoolbag? Is it under the table?</a:t>
            </a:r>
          </a:p>
          <a:p>
            <a:pPr lvl="0" algn="l" fontAlgn="base">
              <a:lnSpc>
                <a:spcPct val="120000"/>
              </a:lnSpc>
            </a:pPr>
            <a:r>
              <a:rPr lang="en-US" altLang="zh-CN" sz="2800" b="1">
                <a:latin typeface="Aharoni" charset="0"/>
                <a:ea typeface="宋体" pitchFamily="2" charset="-122"/>
              </a:rPr>
              <a:t>B: No, it isn’t. It’s on the table.</a:t>
            </a:r>
          </a:p>
        </p:txBody>
      </p:sp>
      <p:pic>
        <p:nvPicPr>
          <p:cNvPr id="26628" name="图片 26627" descr="21-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2785110"/>
            <a:ext cx="4380230" cy="335978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26629" name="图片 26628" descr="1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9265" y="2781935"/>
            <a:ext cx="3876675" cy="3295650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71550" y="621030"/>
            <a:ext cx="7044690" cy="368808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/>
          </a:ln>
        </p:spPr>
        <p:txBody>
          <a:bodyPr wrap="square">
            <a:spAutoFit/>
          </a:bodyPr>
          <a:lstStyle/>
          <a:p>
            <a:pPr marL="0" indent="0"/>
            <a:r>
              <a:rPr lang="en-US" altLang="zh-CN" sz="4000" b="0" u="none" dirty="0">
                <a:solidFill>
                  <a:srgbClr val="B60A9F"/>
                </a:solidFill>
                <a:latin typeface="Aharoni" charset="0"/>
                <a:ea typeface="NEU-F5-S92" charset="0"/>
                <a:cs typeface="NEU-F5-S92" charset="0"/>
              </a:rPr>
              <a:t>Exercise</a:t>
            </a:r>
          </a:p>
          <a:p>
            <a:r>
              <a:rPr lang="en-US" altLang="zh-CN" sz="2800" b="1" u="none" dirty="0">
                <a:solidFill>
                  <a:srgbClr val="902086"/>
                </a:solidFill>
                <a:latin typeface="Aharoni" charset="0"/>
                <a:ea typeface="NEU-HZ-S92" charset="0"/>
                <a:cs typeface="NEU-HZ-S92" charset="0"/>
              </a:rPr>
              <a:t>Ⅰ.</a:t>
            </a:r>
            <a:r>
              <a:rPr lang="zh-CN" altLang="en-US" sz="2800" b="1" u="none" dirty="0">
                <a:solidFill>
                  <a:srgbClr val="902086"/>
                </a:solidFill>
                <a:latin typeface="Aharoni" charset="0"/>
                <a:ea typeface="方正黑体_GBK" charset="0"/>
                <a:cs typeface="方正黑体_GBK" charset="0"/>
              </a:rPr>
              <a:t>用介词</a:t>
            </a:r>
            <a:r>
              <a:rPr lang="en-US" altLang="zh-CN" sz="2800" b="1" u="none" dirty="0" err="1">
                <a:solidFill>
                  <a:srgbClr val="902086"/>
                </a:solidFill>
                <a:latin typeface="Aharoni" charset="0"/>
                <a:ea typeface="NEU-HZ-S92" charset="0"/>
                <a:cs typeface="NEU-HZ-S92" charset="0"/>
              </a:rPr>
              <a:t>in</a:t>
            </a:r>
            <a:r>
              <a:rPr lang="en-US" altLang="zh-CN" sz="2800" b="1" u="none" dirty="0" err="1">
                <a:solidFill>
                  <a:srgbClr val="902086"/>
                </a:solidFill>
                <a:latin typeface="Aharoni" charset="0"/>
                <a:ea typeface="方正黑体_GBK" charset="0"/>
                <a:cs typeface="方正黑体_GBK" charset="0"/>
              </a:rPr>
              <a:t>,</a:t>
            </a:r>
            <a:r>
              <a:rPr lang="en-US" altLang="zh-CN" sz="2800" b="1" u="none" dirty="0" err="1">
                <a:solidFill>
                  <a:srgbClr val="902086"/>
                </a:solidFill>
                <a:latin typeface="Aharoni" charset="0"/>
                <a:ea typeface="NEU-HZ-S92" charset="0"/>
                <a:cs typeface="NEU-HZ-S92" charset="0"/>
              </a:rPr>
              <a:t>on</a:t>
            </a:r>
            <a:r>
              <a:rPr lang="en-US" altLang="zh-CN" sz="2800" b="1" u="none" dirty="0" err="1">
                <a:solidFill>
                  <a:srgbClr val="902086"/>
                </a:solidFill>
                <a:latin typeface="Aharoni" charset="0"/>
                <a:ea typeface="方正黑体_GBK" charset="0"/>
                <a:cs typeface="方正黑体_GBK" charset="0"/>
              </a:rPr>
              <a:t>,</a:t>
            </a:r>
            <a:r>
              <a:rPr lang="en-US" altLang="zh-CN" sz="2800" b="1" u="none" dirty="0" err="1">
                <a:solidFill>
                  <a:srgbClr val="902086"/>
                </a:solidFill>
                <a:latin typeface="Aharoni" charset="0"/>
                <a:ea typeface="NEU-HZ-S92" charset="0"/>
                <a:cs typeface="NEU-HZ-S92" charset="0"/>
              </a:rPr>
              <a:t>under</a:t>
            </a:r>
            <a:r>
              <a:rPr lang="en-US" altLang="zh-CN" sz="2800" b="1" u="none" dirty="0" err="1">
                <a:solidFill>
                  <a:srgbClr val="902086"/>
                </a:solidFill>
                <a:latin typeface="Aharoni" charset="0"/>
                <a:ea typeface="方正黑体_GBK" charset="0"/>
                <a:cs typeface="方正黑体_GBK" charset="0"/>
              </a:rPr>
              <a:t>,</a:t>
            </a:r>
            <a:r>
              <a:rPr lang="en-US" altLang="zh-CN" sz="2800" b="1" u="none" dirty="0" err="1">
                <a:solidFill>
                  <a:srgbClr val="902086"/>
                </a:solidFill>
                <a:latin typeface="Aharoni" charset="0"/>
                <a:ea typeface="NEU-HZ-S92" charset="0"/>
                <a:cs typeface="NEU-HZ-S92" charset="0"/>
              </a:rPr>
              <a:t>of</a:t>
            </a:r>
            <a:r>
              <a:rPr lang="zh-CN" altLang="en-US" sz="2800" b="1" u="none" dirty="0">
                <a:solidFill>
                  <a:srgbClr val="902086"/>
                </a:solidFill>
                <a:latin typeface="Aharoni" charset="0"/>
                <a:ea typeface="方正黑体_GBK" charset="0"/>
                <a:cs typeface="方正黑体_GBK" charset="0"/>
              </a:rPr>
              <a:t>填空</a:t>
            </a:r>
            <a:endParaRPr lang="zh-CN" altLang="en-US" sz="2800" b="1" u="none" dirty="0">
              <a:solidFill>
                <a:srgbClr val="902086"/>
              </a:solidFill>
              <a:latin typeface="Aharoni" charset="0"/>
              <a:ea typeface="NEU-HZ-S92" charset="0"/>
              <a:cs typeface="NEU-HZ-S92" charset="0"/>
            </a:endParaRPr>
          </a:p>
          <a:p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HZ-S92" charset="0"/>
                <a:cs typeface="NEU-HZ-S92" charset="0"/>
              </a:rPr>
              <a:t>1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.This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is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a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picture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zh-CN" altLang="en-US" sz="2800" b="0" u="sng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　　　　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my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bedroom. </a:t>
            </a:r>
            <a:endParaRPr lang="en-US" altLang="zh-CN" sz="2800" b="0" u="none" dirty="0">
              <a:solidFill>
                <a:srgbClr val="000000"/>
              </a:solidFill>
              <a:latin typeface="Aharoni" charset="0"/>
              <a:ea typeface="NEU-HZ-S92" charset="0"/>
              <a:cs typeface="NEU-HZ-S92" charset="0"/>
            </a:endParaRPr>
          </a:p>
          <a:p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HZ-S92" charset="0"/>
                <a:cs typeface="NEU-HZ-S92" charset="0"/>
              </a:rPr>
              <a:t>2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.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—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Where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are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the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apples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?</a:t>
            </a:r>
          </a:p>
          <a:p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—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They’re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zh-CN" altLang="en-US" sz="2800" b="0" u="sng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　　　　    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the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table. </a:t>
            </a:r>
            <a:endParaRPr lang="en-US" altLang="zh-CN" sz="2800" b="0" u="none" dirty="0">
              <a:solidFill>
                <a:srgbClr val="000000"/>
              </a:solidFill>
              <a:latin typeface="Aharoni" charset="0"/>
              <a:ea typeface="NEU-HZ-S92" charset="0"/>
              <a:cs typeface="NEU-HZ-S92" charset="0"/>
            </a:endParaRPr>
          </a:p>
          <a:p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HZ-S92" charset="0"/>
                <a:cs typeface="NEU-HZ-S92" charset="0"/>
              </a:rPr>
              <a:t>3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.I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go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to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school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zh-CN" altLang="en-US" sz="2800" b="0" u="sng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　　　　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the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morning. </a:t>
            </a:r>
            <a:endParaRPr lang="en-US" altLang="zh-CN" sz="2800" b="0" u="none" dirty="0">
              <a:solidFill>
                <a:srgbClr val="000000"/>
              </a:solidFill>
              <a:latin typeface="Aharoni" charset="0"/>
              <a:ea typeface="NEU-HZ-S92" charset="0"/>
              <a:cs typeface="NEU-HZ-S92" charset="0"/>
            </a:endParaRPr>
          </a:p>
          <a:p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HZ-S92" charset="0"/>
                <a:cs typeface="NEU-HZ-S92" charset="0"/>
              </a:rPr>
              <a:t>4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.My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baseball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is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zh-CN" altLang="en-US" sz="2800" b="0" u="sng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　　　　  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the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bed. </a:t>
            </a:r>
            <a:endParaRPr lang="en-US" altLang="zh-CN" sz="2800" b="0" u="none" dirty="0">
              <a:solidFill>
                <a:srgbClr val="000000"/>
              </a:solidFill>
              <a:latin typeface="Aharoni" charset="0"/>
              <a:ea typeface="NEU-HZ-S92" charset="0"/>
              <a:cs typeface="NEU-HZ-S92" charset="0"/>
            </a:endParaRPr>
          </a:p>
          <a:p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HZ-S92" charset="0"/>
                <a:cs typeface="NEU-HZ-S92" charset="0"/>
              </a:rPr>
              <a:t>5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.His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family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are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zh-CN" altLang="en-US" sz="2800" b="0" u="sng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　　　　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the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sofa. </a:t>
            </a:r>
            <a:endParaRPr lang="zh-CN" altLang="en-US" sz="2800" dirty="0">
              <a:latin typeface="Aharoni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83968" y="1628800"/>
            <a:ext cx="525780" cy="518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  <a:sym typeface="+mn-ea"/>
              </a:rPr>
              <a:t>of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2700020" y="2492375"/>
            <a:ext cx="1718310" cy="518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  <a:sym typeface="+mn-ea"/>
              </a:rPr>
              <a:t>under/on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995936" y="2924944"/>
            <a:ext cx="487680" cy="518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  <a:sym typeface="+mn-ea"/>
              </a:rPr>
              <a:t>in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3707904" y="3356992"/>
            <a:ext cx="1718310" cy="518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  <a:sym typeface="+mn-ea"/>
              </a:rPr>
              <a:t>on/under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3924300" y="3789045"/>
            <a:ext cx="611505" cy="518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  <a:sym typeface="+mn-ea"/>
              </a:rPr>
              <a:t>on</a:t>
            </a:r>
            <a:endParaRPr lang="zh-CN" altLang="en-US"/>
          </a:p>
        </p:txBody>
      </p:sp>
      <p:pic>
        <p:nvPicPr>
          <p:cNvPr id="9" name="图片 8" descr="A000220150322H21PPIC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495" y="4364990"/>
            <a:ext cx="1779905" cy="15608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99795" y="548640"/>
            <a:ext cx="7506970" cy="524637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/>
          </a:ln>
        </p:spPr>
        <p:txBody>
          <a:bodyPr wrap="square">
            <a:spAutoFit/>
          </a:bodyPr>
          <a:lstStyle/>
          <a:p>
            <a:pPr marL="0" indent="0"/>
            <a:r>
              <a:rPr lang="en-US" altLang="zh-CN" sz="2800" b="1" u="none" dirty="0">
                <a:solidFill>
                  <a:srgbClr val="902086"/>
                </a:solidFill>
                <a:latin typeface="Aharoni" charset="0"/>
                <a:ea typeface="NEU-HZ-S92" charset="0"/>
                <a:cs typeface="NEU-HZ-S92" charset="0"/>
              </a:rPr>
              <a:t>Ⅱ.</a:t>
            </a:r>
            <a:r>
              <a:rPr lang="zh-CN" altLang="en-US" sz="2800" b="1" u="none" dirty="0">
                <a:solidFill>
                  <a:srgbClr val="902086"/>
                </a:solidFill>
                <a:latin typeface="Aharoni" charset="0"/>
                <a:ea typeface="方正黑体_GBK" charset="0"/>
                <a:cs typeface="方正黑体_GBK" charset="0"/>
              </a:rPr>
              <a:t>选词填空</a:t>
            </a:r>
          </a:p>
          <a:p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HZ-S92" charset="0"/>
                <a:cs typeface="NEU-HZ-S92" charset="0"/>
              </a:rPr>
              <a:t>1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.Where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zh-CN" altLang="en-US" sz="2800" b="0" u="sng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　　　　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(</a:t>
            </a:r>
            <a:r>
              <a:rPr lang="en-US" altLang="zh-CN" sz="2800" b="0" u="none" dirty="0" err="1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is</a:t>
            </a:r>
            <a:r>
              <a:rPr lang="en-US" altLang="zh-CN" sz="2800" b="0" u="none" dirty="0" err="1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,</a:t>
            </a:r>
            <a:r>
              <a:rPr lang="en-US" altLang="zh-CN" sz="2800" b="0" u="none" dirty="0" err="1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are</a:t>
            </a:r>
            <a:r>
              <a:rPr lang="en-US" altLang="zh-CN" sz="2800" b="0" u="none" dirty="0" err="1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,</a:t>
            </a:r>
            <a:r>
              <a:rPr lang="en-US" altLang="zh-CN" sz="2800" b="0" u="none" dirty="0" err="1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am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)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your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book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? </a:t>
            </a:r>
            <a:endParaRPr lang="en-US" altLang="zh-CN" sz="2800" b="0" u="none" dirty="0">
              <a:solidFill>
                <a:srgbClr val="000000"/>
              </a:solidFill>
              <a:latin typeface="Aharoni" charset="0"/>
              <a:ea typeface="NEU-HZ-S92" charset="0"/>
              <a:cs typeface="NEU-HZ-S92" charset="0"/>
            </a:endParaRPr>
          </a:p>
          <a:p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HZ-S92" charset="0"/>
                <a:cs typeface="NEU-HZ-S92" charset="0"/>
              </a:rPr>
              <a:t>2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.Her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books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zh-CN" altLang="en-US" sz="2800" b="0" u="sng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　　　　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(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is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800" b="0" u="none" dirty="0" err="1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not</a:t>
            </a:r>
            <a:r>
              <a:rPr lang="en-US" altLang="zh-CN" sz="2800" b="0" u="none" dirty="0" err="1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,</a:t>
            </a:r>
            <a:r>
              <a:rPr lang="en-US" altLang="zh-CN" sz="2800" b="0" u="none" dirty="0" err="1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are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800" b="0" u="none" dirty="0" err="1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not</a:t>
            </a:r>
            <a:r>
              <a:rPr lang="en-US" altLang="zh-CN" sz="2800" b="0" u="none" dirty="0" err="1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,</a:t>
            </a:r>
            <a:r>
              <a:rPr lang="en-US" altLang="zh-CN" sz="2800" b="0" u="none" dirty="0" err="1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isn’t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)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in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the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schoolbag. </a:t>
            </a:r>
            <a:endParaRPr lang="en-US" altLang="zh-CN" sz="2800" b="0" u="none" dirty="0">
              <a:solidFill>
                <a:srgbClr val="000000"/>
              </a:solidFill>
              <a:latin typeface="Aharoni" charset="0"/>
              <a:ea typeface="NEU-HZ-S92" charset="0"/>
              <a:cs typeface="NEU-HZ-S92" charset="0"/>
            </a:endParaRPr>
          </a:p>
          <a:p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HZ-S92" charset="0"/>
                <a:cs typeface="NEU-HZ-S92" charset="0"/>
              </a:rPr>
              <a:t>3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.</a:t>
            </a:r>
            <a:r>
              <a:rPr lang="zh-CN" altLang="en-US" sz="2800" b="0" u="sng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　　　　</a:t>
            </a:r>
            <a:r>
              <a:rPr lang="zh-CN" altLang="en-US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(</a:t>
            </a:r>
            <a:r>
              <a:rPr lang="en-US" altLang="zh-CN" sz="2800" b="0" u="none" dirty="0" err="1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Is</a:t>
            </a:r>
            <a:r>
              <a:rPr lang="en-US" altLang="zh-CN" sz="2800" b="0" u="none" dirty="0" err="1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,</a:t>
            </a:r>
            <a:r>
              <a:rPr lang="en-US" altLang="zh-CN" sz="2800" b="0" u="none" dirty="0" err="1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Am</a:t>
            </a:r>
            <a:r>
              <a:rPr lang="en-US" altLang="zh-CN" sz="2800" b="0" u="none" dirty="0" err="1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,</a:t>
            </a:r>
            <a:r>
              <a:rPr lang="en-US" altLang="zh-CN" sz="2800" b="0" u="none" dirty="0" err="1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Are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)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the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rulers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under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your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pencil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box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? </a:t>
            </a:r>
            <a:endParaRPr lang="en-US" altLang="zh-CN" sz="2800" b="0" u="none" dirty="0">
              <a:solidFill>
                <a:srgbClr val="000000"/>
              </a:solidFill>
              <a:latin typeface="Aharoni" charset="0"/>
              <a:ea typeface="NEU-HZ-S92" charset="0"/>
              <a:cs typeface="NEU-HZ-S92" charset="0"/>
            </a:endParaRPr>
          </a:p>
          <a:p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HZ-S92" charset="0"/>
                <a:cs typeface="NEU-HZ-S92" charset="0"/>
              </a:rPr>
              <a:t>4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.Hey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,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your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eraser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zh-CN" altLang="en-US" sz="2800" b="0" u="sng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　　　　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(</a:t>
            </a:r>
            <a:r>
              <a:rPr lang="en-US" altLang="zh-CN" sz="2800" b="0" u="none" dirty="0" err="1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is</a:t>
            </a:r>
            <a:r>
              <a:rPr lang="en-US" altLang="zh-CN" sz="2800" b="0" u="none" dirty="0" err="1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,</a:t>
            </a:r>
            <a:r>
              <a:rPr lang="en-US" altLang="zh-CN" sz="2800" b="0" u="none" dirty="0" err="1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am</a:t>
            </a:r>
            <a:r>
              <a:rPr lang="en-US" altLang="zh-CN" sz="2800" b="0" u="none" dirty="0" err="1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,</a:t>
            </a:r>
            <a:r>
              <a:rPr lang="en-US" altLang="zh-CN" sz="2800" b="0" u="none" dirty="0" err="1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are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)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in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my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book. </a:t>
            </a:r>
            <a:endParaRPr lang="en-US" altLang="zh-CN" sz="2800" b="0" u="none" dirty="0">
              <a:solidFill>
                <a:srgbClr val="000000"/>
              </a:solidFill>
              <a:latin typeface="Aharoni" charset="0"/>
              <a:ea typeface="NEU-HZ-S92" charset="0"/>
              <a:cs typeface="NEU-HZ-S92" charset="0"/>
            </a:endParaRPr>
          </a:p>
          <a:p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HZ-S92" charset="0"/>
                <a:cs typeface="NEU-HZ-S92" charset="0"/>
              </a:rPr>
              <a:t>5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.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—</a:t>
            </a:r>
            <a:r>
              <a:rPr lang="zh-CN" altLang="en-US" sz="2800" b="0" u="sng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　　　　     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(</a:t>
            </a:r>
            <a:r>
              <a:rPr lang="en-US" altLang="zh-CN" sz="2800" b="0" u="none" dirty="0" err="1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Where’s</a:t>
            </a:r>
            <a:r>
              <a:rPr lang="en-US" altLang="zh-CN" sz="2800" b="0" u="none" dirty="0" err="1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,</a:t>
            </a:r>
            <a:r>
              <a:rPr lang="en-US" altLang="zh-CN" sz="2800" b="0" u="none" dirty="0" err="1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Where</a:t>
            </a:r>
            <a:r>
              <a:rPr lang="en-US" altLang="zh-CN" sz="2800" b="0" u="none" dirty="0" err="1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,</a:t>
            </a:r>
            <a:r>
              <a:rPr lang="en-US" altLang="zh-CN" sz="2800" b="0" u="none" dirty="0" err="1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Where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are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) 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my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keys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? </a:t>
            </a:r>
          </a:p>
          <a:p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—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They’re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on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the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800" b="0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bookcase.</a:t>
            </a:r>
            <a:endParaRPr lang="en-US" altLang="zh-CN" sz="2800" b="0" u="none" dirty="0">
              <a:solidFill>
                <a:srgbClr val="000000"/>
              </a:solidFill>
              <a:latin typeface="Aharoni" charset="0"/>
              <a:ea typeface="方正书宋_GBK" charset="0"/>
              <a:cs typeface="方正书宋_GBK" charset="0"/>
            </a:endParaRPr>
          </a:p>
          <a:p>
            <a:endParaRPr lang="en-US" altLang="zh-CN" sz="2800" b="0" u="none" dirty="0">
              <a:solidFill>
                <a:srgbClr val="FF0000"/>
              </a:solidFill>
              <a:latin typeface="Aharoni" charset="0"/>
              <a:ea typeface="NEU-BZ-S92" charset="0"/>
              <a:cs typeface="NEU-BZ-S92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44165" y="980440"/>
            <a:ext cx="438785" cy="518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  <a:sym typeface="+mn-ea"/>
              </a:rPr>
              <a:t>is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988310" y="1340485"/>
            <a:ext cx="1398905" cy="552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  <a:sym typeface="+mn-ea"/>
              </a:rPr>
              <a:t>are</a:t>
            </a:r>
            <a:r>
              <a:rPr lang="en-US" altLang="zh-CN" sz="2800">
                <a:solidFill>
                  <a:srgbClr val="FF0000"/>
                </a:solidFill>
                <a:latin typeface="Aharoni" charset="0"/>
                <a:ea typeface="方正书宋_GBK" charset="0"/>
                <a:cs typeface="方正书宋_GBK" charset="0"/>
                <a:sym typeface="+mn-ea"/>
              </a:rPr>
              <a:t> </a:t>
            </a:r>
            <a:r>
              <a:rPr lang="en-US" altLang="zh-CN" sz="280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  <a:sym typeface="+mn-ea"/>
              </a:rPr>
              <a:t>not</a:t>
            </a:r>
            <a:r>
              <a:rPr lang="zh-CN" altLang="en-US" sz="2800">
                <a:solidFill>
                  <a:srgbClr val="FF0000"/>
                </a:solidFill>
                <a:latin typeface="Aharoni" charset="0"/>
                <a:ea typeface="方正书宋_GBK" charset="0"/>
                <a:cs typeface="方正书宋_GBK" charset="0"/>
                <a:sym typeface="+mn-ea"/>
              </a:rPr>
              <a:t>　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547664" y="2204864"/>
            <a:ext cx="784860" cy="518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  <a:sym typeface="+mn-ea"/>
              </a:rPr>
              <a:t>Are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4355976" y="3068960"/>
            <a:ext cx="438785" cy="518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  <a:sym typeface="+mn-ea"/>
              </a:rPr>
              <a:t>is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475656" y="3933056"/>
            <a:ext cx="1972945" cy="518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  <a:sym typeface="+mn-ea"/>
              </a:rPr>
              <a:t>Where</a:t>
            </a:r>
            <a:r>
              <a:rPr lang="en-US" altLang="zh-CN" sz="2800" dirty="0">
                <a:solidFill>
                  <a:srgbClr val="FF0000"/>
                </a:solidFill>
                <a:latin typeface="Aharoni" charset="0"/>
                <a:ea typeface="方正书宋_GBK" charset="0"/>
                <a:cs typeface="方正书宋_GBK" charset="0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  <a:sym typeface="+mn-ea"/>
              </a:rPr>
              <a:t>are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2910" y="928670"/>
            <a:ext cx="8143576" cy="1815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FF"/>
                </a:solidFill>
                <a:latin typeface="Aharoni" pitchFamily="2" charset="-79"/>
              </a:rPr>
              <a:t>Homework</a:t>
            </a:r>
          </a:p>
          <a:p>
            <a:r>
              <a:rPr lang="en-US" altLang="zh-CN" sz="2400" dirty="0" smtClean="0">
                <a:solidFill>
                  <a:srgbClr val="FF00FF"/>
                </a:solidFill>
                <a:latin typeface="Aharoni" pitchFamily="2" charset="-79"/>
              </a:rPr>
              <a:t>1.Review the grammar and make conversations like</a:t>
            </a:r>
          </a:p>
          <a:p>
            <a:r>
              <a:rPr lang="en-US" altLang="zh-CN" sz="2400" dirty="0" smtClean="0">
                <a:solidFill>
                  <a:srgbClr val="FF00FF"/>
                </a:solidFill>
                <a:latin typeface="Aharoni" pitchFamily="2" charset="-79"/>
              </a:rPr>
              <a:t>that in 2d with your classmates.</a:t>
            </a:r>
          </a:p>
          <a:p>
            <a:r>
              <a:rPr lang="en-US" altLang="zh-CN" sz="2400" dirty="0" smtClean="0">
                <a:solidFill>
                  <a:srgbClr val="FF00FF"/>
                </a:solidFill>
                <a:latin typeface="Aharoni" pitchFamily="2" charset="-79"/>
              </a:rPr>
              <a:t>2. Write three conversations in 3b in the exercise-books.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practise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5120" y="848360"/>
            <a:ext cx="8117205" cy="507873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5367" name="Picture 7" descr="0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B0B8C5"/>
              </a:clrFrom>
              <a:clrTo>
                <a:srgbClr val="B0B8C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24525" y="1268413"/>
            <a:ext cx="1600200" cy="914400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5368" name="Picture 8" descr="0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ABB1BF"/>
              </a:clrFrom>
              <a:clrTo>
                <a:srgbClr val="ABB1B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28775" y="3429000"/>
            <a:ext cx="2438400" cy="149860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0" name="文本框 99"/>
          <p:cNvSpPr txBox="1"/>
          <p:nvPr/>
        </p:nvSpPr>
        <p:spPr>
          <a:xfrm>
            <a:off x="971550" y="260350"/>
            <a:ext cx="765556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marL="0" indent="228600"/>
            <a:r>
              <a:rPr lang="en-US" altLang="zh-CN" sz="900" b="0" u="none">
                <a:solidFill>
                  <a:srgbClr val="000000"/>
                </a:solidFill>
                <a:latin typeface="方正书宋_GBK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3200" b="0" u="none">
                <a:solidFill>
                  <a:srgbClr val="902086"/>
                </a:solidFill>
                <a:latin typeface="Aharoni" charset="0"/>
                <a:ea typeface="NEU-BZ-S92" charset="0"/>
                <a:cs typeface="NEU-BZ-S92" charset="0"/>
              </a:rPr>
              <a:t>Talk</a:t>
            </a:r>
            <a:r>
              <a:rPr lang="en-US" altLang="zh-CN" sz="3200" b="0" u="none">
                <a:solidFill>
                  <a:srgbClr val="902086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3200" b="0" u="none">
                <a:solidFill>
                  <a:srgbClr val="902086"/>
                </a:solidFill>
                <a:latin typeface="Aharoni" charset="0"/>
                <a:ea typeface="NEU-BZ-S92" charset="0"/>
                <a:cs typeface="NEU-BZ-S92" charset="0"/>
              </a:rPr>
              <a:t>about</a:t>
            </a:r>
            <a:r>
              <a:rPr lang="en-US" altLang="zh-CN" sz="3200" b="0" u="none">
                <a:solidFill>
                  <a:srgbClr val="902086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3200" b="0" u="none">
                <a:solidFill>
                  <a:srgbClr val="902086"/>
                </a:solidFill>
                <a:latin typeface="Aharoni" charset="0"/>
                <a:ea typeface="NEU-BZ-S92" charset="0"/>
                <a:cs typeface="NEU-BZ-S92" charset="0"/>
              </a:rPr>
              <a:t>the</a:t>
            </a:r>
            <a:r>
              <a:rPr lang="en-US" altLang="zh-CN" sz="3200" b="0" u="none">
                <a:solidFill>
                  <a:srgbClr val="902086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3200" b="0" u="none">
                <a:solidFill>
                  <a:srgbClr val="902086"/>
                </a:solidFill>
                <a:latin typeface="Aharoni" charset="0"/>
                <a:ea typeface="NEU-BZ-S92" charset="0"/>
                <a:cs typeface="NEU-BZ-S92" charset="0"/>
              </a:rPr>
              <a:t>things</a:t>
            </a:r>
            <a:r>
              <a:rPr lang="en-US" altLang="zh-CN" sz="3200" b="0" u="none">
                <a:solidFill>
                  <a:srgbClr val="902086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3200" b="0" u="none">
                <a:solidFill>
                  <a:srgbClr val="902086"/>
                </a:solidFill>
                <a:latin typeface="Aharoni" charset="0"/>
                <a:ea typeface="NEU-BZ-S92" charset="0"/>
                <a:cs typeface="NEU-BZ-S92" charset="0"/>
              </a:rPr>
              <a:t>in</a:t>
            </a:r>
            <a:r>
              <a:rPr lang="en-US" altLang="zh-CN" sz="3200" b="0" u="none">
                <a:solidFill>
                  <a:srgbClr val="902086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3200" b="0" u="none">
                <a:solidFill>
                  <a:srgbClr val="902086"/>
                </a:solidFill>
                <a:latin typeface="Aharoni" charset="0"/>
                <a:ea typeface="NEU-BZ-S92" charset="0"/>
                <a:cs typeface="NEU-BZ-S92" charset="0"/>
              </a:rPr>
              <a:t>the</a:t>
            </a:r>
            <a:r>
              <a:rPr lang="en-US" altLang="zh-CN" sz="3200" b="0" u="none">
                <a:solidFill>
                  <a:srgbClr val="902086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3200" b="0" u="none">
                <a:solidFill>
                  <a:srgbClr val="902086"/>
                </a:solidFill>
                <a:latin typeface="Aharoni" charset="0"/>
                <a:ea typeface="NEU-BZ-S92" charset="0"/>
                <a:cs typeface="NEU-BZ-S92" charset="0"/>
              </a:rPr>
              <a:t>picture.</a:t>
            </a: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7409"/>
          <p:cNvSpPr txBox="1"/>
          <p:nvPr/>
        </p:nvSpPr>
        <p:spPr>
          <a:xfrm>
            <a:off x="683578" y="908368"/>
            <a:ext cx="720090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algn="l" fontAlgn="base"/>
            <a:r>
              <a:rPr lang="en-US" altLang="zh-CN" sz="3200" b="1">
                <a:solidFill>
                  <a:srgbClr val="902086"/>
                </a:solidFill>
                <a:latin typeface="Aharoni" charset="0"/>
                <a:ea typeface="宋体" pitchFamily="2" charset="-122"/>
              </a:rPr>
              <a:t>Listen and number the things [1-6].</a:t>
            </a:r>
          </a:p>
        </p:txBody>
      </p:sp>
      <p:pic>
        <p:nvPicPr>
          <p:cNvPr id="17412" name="图片 17411" descr="20-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8313" y="2133283"/>
            <a:ext cx="8423275" cy="2305050"/>
          </a:xfrm>
          <a:prstGeom prst="rect">
            <a:avLst/>
          </a:prstGeom>
          <a:noFill/>
          <a:ln w="9525">
            <a:solidFill>
              <a:srgbClr val="FF0000"/>
            </a:solidFill>
            <a:miter/>
          </a:ln>
        </p:spPr>
      </p:pic>
      <p:sp>
        <p:nvSpPr>
          <p:cNvPr id="17416" name="文本框 17415"/>
          <p:cNvSpPr txBox="1"/>
          <p:nvPr/>
        </p:nvSpPr>
        <p:spPr>
          <a:xfrm>
            <a:off x="1331913" y="3573145"/>
            <a:ext cx="288925" cy="519113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algn="ctr" fontAlgn="ctr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2</a:t>
            </a:r>
          </a:p>
        </p:txBody>
      </p:sp>
      <p:sp>
        <p:nvSpPr>
          <p:cNvPr id="17417" name="文本框 17416"/>
          <p:cNvSpPr txBox="1"/>
          <p:nvPr/>
        </p:nvSpPr>
        <p:spPr>
          <a:xfrm>
            <a:off x="7019925" y="3644583"/>
            <a:ext cx="288925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algn="ctr" fontAlgn="ctr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3</a:t>
            </a:r>
            <a:endParaRPr lang="en-US" altLang="zh-CN" sz="2800" b="1">
              <a:solidFill>
                <a:srgbClr val="0000FF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7418" name="文本框 17417"/>
          <p:cNvSpPr txBox="1"/>
          <p:nvPr/>
        </p:nvSpPr>
        <p:spPr>
          <a:xfrm>
            <a:off x="8388350" y="3717608"/>
            <a:ext cx="287338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algn="ctr" fontAlgn="ctr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4</a:t>
            </a:r>
            <a:endParaRPr lang="en-US" altLang="zh-CN" sz="2800" b="1">
              <a:solidFill>
                <a:srgbClr val="0000FF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7419" name="文本框 17418"/>
          <p:cNvSpPr txBox="1"/>
          <p:nvPr/>
        </p:nvSpPr>
        <p:spPr>
          <a:xfrm>
            <a:off x="5580063" y="3573145"/>
            <a:ext cx="287337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algn="ctr" fontAlgn="ctr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5</a:t>
            </a:r>
            <a:endParaRPr lang="en-US" altLang="zh-CN" sz="2800" b="1">
              <a:solidFill>
                <a:srgbClr val="0000FF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7420" name="文本框 17419"/>
          <p:cNvSpPr txBox="1"/>
          <p:nvPr/>
        </p:nvSpPr>
        <p:spPr>
          <a:xfrm>
            <a:off x="2627313" y="3573145"/>
            <a:ext cx="287337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algn="ctr" fontAlgn="ctr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6</a:t>
            </a:r>
            <a:endParaRPr lang="en-US" altLang="zh-CN" sz="2800" b="1">
              <a:solidFill>
                <a:srgbClr val="0000FF"/>
              </a:solidFill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10" name="Unit 4 Section A 2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429520" y="1142984"/>
            <a:ext cx="357190" cy="357190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6" dur="5862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10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17416" grpId="0"/>
      <p:bldP spid="17417" grpId="0"/>
      <p:bldP spid="17418" grpId="0"/>
      <p:bldP spid="17419" grpId="0"/>
      <p:bldP spid="174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8193"/>
          <p:cNvSpPr txBox="1"/>
          <p:nvPr/>
        </p:nvSpPr>
        <p:spPr>
          <a:xfrm>
            <a:off x="4141788" y="2416810"/>
            <a:ext cx="3527425" cy="82296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algn="l" fontAlgn="base">
              <a:spcBef>
                <a:spcPct val="50000"/>
              </a:spcBef>
            </a:pPr>
            <a:r>
              <a:rPr lang="en-US" altLang="zh-CN" sz="3200" b="1">
                <a:latin typeface="Aharoni" charset="0"/>
                <a:ea typeface="宋体" pitchFamily="2" charset="-122"/>
              </a:rPr>
              <a:t>Where’s Tom?</a:t>
            </a:r>
            <a:r>
              <a:rPr lang="en-US" altLang="zh-CN" sz="4800" b="1">
                <a:latin typeface="Aharoni" charset="0"/>
                <a:ea typeface="宋体" pitchFamily="2" charset="-122"/>
              </a:rPr>
              <a:t> </a:t>
            </a:r>
          </a:p>
        </p:txBody>
      </p:sp>
      <p:sp>
        <p:nvSpPr>
          <p:cNvPr id="8195" name="文本框 8194"/>
          <p:cNvSpPr txBox="1"/>
          <p:nvPr/>
        </p:nvSpPr>
        <p:spPr>
          <a:xfrm>
            <a:off x="4213225" y="3494723"/>
            <a:ext cx="3167063" cy="54292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algn="l" fontAlgn="base">
              <a:lnSpc>
                <a:spcPct val="70000"/>
              </a:lnSpc>
              <a:spcBef>
                <a:spcPct val="50000"/>
              </a:spcBef>
            </a:pPr>
            <a:r>
              <a:rPr lang="en-US" altLang="zh-CN" sz="3200" b="1">
                <a:latin typeface="Times New Roman" pitchFamily="18" charset="0"/>
                <a:ea typeface="宋体" pitchFamily="2" charset="-122"/>
              </a:rPr>
              <a:t>I</a:t>
            </a:r>
            <a:r>
              <a:rPr lang="en-US" altLang="zh-CN" sz="3200" b="1">
                <a:latin typeface="Aharoni" charset="0"/>
                <a:ea typeface="宋体" pitchFamily="2" charset="-122"/>
              </a:rPr>
              <a:t>t’s </a:t>
            </a:r>
            <a:r>
              <a:rPr lang="en-US" altLang="zh-CN" sz="3200" b="1">
                <a:solidFill>
                  <a:srgbClr val="FF0000"/>
                </a:solidFill>
                <a:latin typeface="Aharoni" charset="0"/>
                <a:ea typeface="宋体" pitchFamily="2" charset="-122"/>
              </a:rPr>
              <a:t>in</a:t>
            </a:r>
            <a:r>
              <a:rPr lang="en-US" altLang="zh-CN" sz="3200" b="1">
                <a:solidFill>
                  <a:srgbClr val="0000FF"/>
                </a:solidFill>
                <a:latin typeface="Aharoni" charset="0"/>
                <a:ea typeface="宋体" pitchFamily="2" charset="-122"/>
              </a:rPr>
              <a:t> the case.</a:t>
            </a:r>
            <a:endParaRPr lang="en-US" altLang="zh-CN" sz="3200" b="1">
              <a:latin typeface="Aharoni" charset="0"/>
              <a:ea typeface="宋体" pitchFamily="2" charset="-122"/>
            </a:endParaRPr>
          </a:p>
        </p:txBody>
      </p:sp>
      <p:pic>
        <p:nvPicPr>
          <p:cNvPr id="8196" name="图片 8195" descr="in0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2788" y="1197610"/>
            <a:ext cx="3094037" cy="388302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8197" name="椭圆形标注 8196"/>
          <p:cNvSpPr/>
          <p:nvPr/>
        </p:nvSpPr>
        <p:spPr>
          <a:xfrm>
            <a:off x="2555875" y="1340485"/>
            <a:ext cx="2449513" cy="865188"/>
          </a:xfrm>
          <a:prstGeom prst="wedgeEllipseCallout">
            <a:avLst>
              <a:gd name="adj1" fmla="val -50000"/>
              <a:gd name="adj2" fmla="val 105412"/>
            </a:avLst>
          </a:prstGeom>
          <a:solidFill>
            <a:srgbClr val="FFCCFF"/>
          </a:solidFill>
          <a:ln w="9525" cap="flat" cmpd="sng">
            <a:solidFill>
              <a:srgbClr val="CC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 fontAlgn="base"/>
            <a:r>
              <a:rPr lang="en-US" altLang="zh-CN" sz="3200" b="1">
                <a:solidFill>
                  <a:srgbClr val="0000FF"/>
                </a:solidFill>
                <a:latin typeface="Aharoni" charset="0"/>
                <a:ea typeface="宋体" pitchFamily="2" charset="-122"/>
              </a:rPr>
              <a:t>I’m</a:t>
            </a:r>
            <a:r>
              <a:rPr lang="en-US" altLang="zh-CN" sz="3200" b="1">
                <a:solidFill>
                  <a:srgbClr val="FF0000"/>
                </a:solidFill>
                <a:latin typeface="Aharoni" charset="0"/>
                <a:ea typeface="宋体" pitchFamily="2" charset="-122"/>
              </a:rPr>
              <a:t> </a:t>
            </a:r>
            <a:r>
              <a:rPr lang="en-US" altLang="zh-CN" sz="3200" b="1">
                <a:solidFill>
                  <a:srgbClr val="0000FF"/>
                </a:solidFill>
                <a:latin typeface="Aharoni" charset="0"/>
                <a:ea typeface="宋体" pitchFamily="2" charset="-122"/>
              </a:rPr>
              <a:t>Tom.</a:t>
            </a:r>
          </a:p>
        </p:txBody>
      </p:sp>
      <p:sp>
        <p:nvSpPr>
          <p:cNvPr id="8198" name="文本框 8197"/>
          <p:cNvSpPr txBox="1"/>
          <p:nvPr/>
        </p:nvSpPr>
        <p:spPr>
          <a:xfrm>
            <a:off x="4213225" y="4288155"/>
            <a:ext cx="4032250" cy="579120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 xmlns="">
                <a:solidFill>
                  <a:srgbClr val="CC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lvl="0" algn="l" fontAlgn="base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haroni" charset="0"/>
                <a:ea typeface="宋体" pitchFamily="2" charset="-122"/>
              </a:rPr>
              <a:t>where’s = where is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0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/>
      <p:bldP spid="8197" grpId="0" bldLvl="0" animBg="1"/>
      <p:bldP spid="819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9217" descr="on0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750" y="1773238"/>
            <a:ext cx="2260600" cy="333057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9219" name="矩形 9218"/>
          <p:cNvSpPr/>
          <p:nvPr/>
        </p:nvSpPr>
        <p:spPr>
          <a:xfrm>
            <a:off x="2987675" y="1935163"/>
            <a:ext cx="300482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lstStyle/>
          <a:p>
            <a:pPr lvl="0" algn="l" fontAlgn="base">
              <a:spcBef>
                <a:spcPct val="50000"/>
              </a:spcBef>
            </a:pPr>
            <a:r>
              <a:rPr lang="en-US" altLang="zh-CN" sz="3200" b="1">
                <a:latin typeface="Aharoni" charset="0"/>
                <a:ea typeface="宋体" pitchFamily="2" charset="-122"/>
              </a:rPr>
              <a:t>Where’s Tom?</a:t>
            </a:r>
            <a:r>
              <a:rPr lang="en-US" altLang="zh-CN" sz="3200">
                <a:latin typeface="Aharoni" charset="0"/>
                <a:ea typeface="宋体" pitchFamily="2" charset="-122"/>
              </a:rPr>
              <a:t> </a:t>
            </a:r>
          </a:p>
        </p:txBody>
      </p:sp>
      <p:sp>
        <p:nvSpPr>
          <p:cNvPr id="9220" name="矩形 9219"/>
          <p:cNvSpPr/>
          <p:nvPr/>
        </p:nvSpPr>
        <p:spPr>
          <a:xfrm>
            <a:off x="2997200" y="2511425"/>
            <a:ext cx="3133725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lstStyle/>
          <a:p>
            <a:pPr lvl="0" algn="l" fontAlgn="base"/>
            <a:r>
              <a:rPr lang="en-US" altLang="zh-CN" sz="3200" b="1">
                <a:latin typeface="Aharoni" charset="0"/>
                <a:ea typeface="宋体" pitchFamily="2" charset="-122"/>
              </a:rPr>
              <a:t>It’s </a:t>
            </a:r>
            <a:r>
              <a:rPr lang="en-US" altLang="zh-CN" sz="3200" b="1">
                <a:solidFill>
                  <a:srgbClr val="FF0000"/>
                </a:solidFill>
                <a:latin typeface="Aharoni" charset="0"/>
                <a:ea typeface="宋体" pitchFamily="2" charset="-122"/>
              </a:rPr>
              <a:t>on</a:t>
            </a:r>
            <a:r>
              <a:rPr lang="en-US" altLang="zh-CN" sz="3200" b="1">
                <a:solidFill>
                  <a:srgbClr val="0000FF"/>
                </a:solidFill>
                <a:latin typeface="Aharoni" charset="0"/>
                <a:ea typeface="宋体" pitchFamily="2" charset="-122"/>
              </a:rPr>
              <a:t> the case.</a:t>
            </a:r>
          </a:p>
        </p:txBody>
      </p:sp>
      <p:pic>
        <p:nvPicPr>
          <p:cNvPr id="9221" name="图片 9220" descr="under0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15140" y="1857364"/>
            <a:ext cx="2252345" cy="3110230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9222" name="矩形 9221"/>
          <p:cNvSpPr/>
          <p:nvPr/>
        </p:nvSpPr>
        <p:spPr>
          <a:xfrm>
            <a:off x="3060700" y="3444875"/>
            <a:ext cx="300482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lstStyle/>
          <a:p>
            <a:pPr lvl="0" algn="l" fontAlgn="base">
              <a:spcBef>
                <a:spcPct val="50000"/>
              </a:spcBef>
            </a:pPr>
            <a:r>
              <a:rPr lang="en-US" altLang="zh-CN" sz="3200" b="1">
                <a:latin typeface="Aharoni" charset="0"/>
                <a:ea typeface="宋体" pitchFamily="2" charset="-122"/>
              </a:rPr>
              <a:t>Where’s Tom? </a:t>
            </a:r>
            <a:endParaRPr lang="en-US" altLang="zh-CN" sz="3200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9223" name="矩形 9222"/>
          <p:cNvSpPr/>
          <p:nvPr/>
        </p:nvSpPr>
        <p:spPr>
          <a:xfrm>
            <a:off x="2987675" y="4095750"/>
            <a:ext cx="377444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lstStyle/>
          <a:p>
            <a:pPr lvl="0" algn="l" fontAlgn="base"/>
            <a:r>
              <a:rPr lang="en-US" altLang="zh-CN" sz="3200" b="1" dirty="0">
                <a:latin typeface="Aharoni" charset="0"/>
                <a:ea typeface="宋体" pitchFamily="2" charset="-122"/>
              </a:rPr>
              <a:t>It’s </a:t>
            </a:r>
            <a:r>
              <a:rPr lang="en-US" altLang="zh-CN" sz="3200" b="1" dirty="0">
                <a:solidFill>
                  <a:srgbClr val="FF0000"/>
                </a:solidFill>
                <a:latin typeface="Aharoni" charset="0"/>
                <a:ea typeface="宋体" pitchFamily="2" charset="-122"/>
              </a:rPr>
              <a:t>under</a:t>
            </a:r>
            <a:r>
              <a:rPr lang="en-US" altLang="zh-CN" sz="3200" b="1" dirty="0">
                <a:solidFill>
                  <a:srgbClr val="0000FF"/>
                </a:solidFill>
                <a:latin typeface="Aharoni" charset="0"/>
                <a:ea typeface="宋体" pitchFamily="2" charset="-122"/>
              </a:rPr>
              <a:t> the case.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9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4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0" grpId="0"/>
      <p:bldP spid="9222" grpId="0"/>
      <p:bldP spid="92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18433"/>
          <p:cNvSpPr txBox="1"/>
          <p:nvPr/>
        </p:nvSpPr>
        <p:spPr>
          <a:xfrm>
            <a:off x="1043940" y="332740"/>
            <a:ext cx="7345363" cy="1066800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lvl="0" algn="l" fontAlgn="base"/>
            <a:r>
              <a:rPr lang="en-US" altLang="zh-CN" sz="3200" b="1">
                <a:solidFill>
                  <a:srgbClr val="902086"/>
                </a:solidFill>
                <a:latin typeface="Aharoni" charset="0"/>
                <a:ea typeface="宋体" pitchFamily="2" charset="-122"/>
              </a:rPr>
              <a:t>Listen again. Find the things from 2a and number the things in the picture.</a:t>
            </a:r>
          </a:p>
        </p:txBody>
      </p:sp>
      <p:pic>
        <p:nvPicPr>
          <p:cNvPr id="18435" name="图片 18434" descr="20-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1505" y="2420303"/>
            <a:ext cx="7559675" cy="4081462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8436" name="图片 18435" descr="20-1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48765" y="1342390"/>
            <a:ext cx="5400675" cy="128079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8440" name="文本框 18439"/>
          <p:cNvSpPr txBox="1"/>
          <p:nvPr/>
        </p:nvSpPr>
        <p:spPr>
          <a:xfrm>
            <a:off x="3275856" y="5085184"/>
            <a:ext cx="288925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algn="ctr" font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2</a:t>
            </a:r>
            <a:endParaRPr lang="en-US" altLang="zh-CN" sz="2800" b="1" dirty="0">
              <a:solidFill>
                <a:srgbClr val="0000FF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8441" name="文本框 18440"/>
          <p:cNvSpPr txBox="1"/>
          <p:nvPr/>
        </p:nvSpPr>
        <p:spPr>
          <a:xfrm>
            <a:off x="6156325" y="4725035"/>
            <a:ext cx="264160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algn="ctr" fontAlgn="ctr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3</a:t>
            </a:r>
            <a:endParaRPr lang="en-US" altLang="zh-CN" sz="2800" b="1">
              <a:solidFill>
                <a:srgbClr val="0000FF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8442" name="文本框 18441"/>
          <p:cNvSpPr txBox="1"/>
          <p:nvPr/>
        </p:nvSpPr>
        <p:spPr>
          <a:xfrm>
            <a:off x="2700020" y="5588953"/>
            <a:ext cx="287338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algn="ctr" fontAlgn="ctr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4</a:t>
            </a:r>
            <a:endParaRPr lang="en-US" altLang="zh-CN" sz="2800" b="1">
              <a:solidFill>
                <a:srgbClr val="0000FF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8443" name="文本框 18442"/>
          <p:cNvSpPr txBox="1"/>
          <p:nvPr/>
        </p:nvSpPr>
        <p:spPr>
          <a:xfrm>
            <a:off x="1764030" y="5948998"/>
            <a:ext cx="287338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algn="ctr" fontAlgn="ctr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5</a:t>
            </a:r>
            <a:endParaRPr lang="en-US" altLang="zh-CN" sz="2800" b="1">
              <a:solidFill>
                <a:srgbClr val="0000FF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8444" name="文本框 18443"/>
          <p:cNvSpPr txBox="1"/>
          <p:nvPr/>
        </p:nvSpPr>
        <p:spPr>
          <a:xfrm>
            <a:off x="1475740" y="4796790"/>
            <a:ext cx="287338" cy="519113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algn="ctr" fontAlgn="ctr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6</a:t>
            </a:r>
          </a:p>
        </p:txBody>
      </p:sp>
      <p:pic>
        <p:nvPicPr>
          <p:cNvPr id="11" name="Unit 4 Section A 2b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286776" y="1000108"/>
            <a:ext cx="500066" cy="500066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0" dur="6272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1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8434" grpId="0" bldLvl="0" animBg="1"/>
      <p:bldP spid="18440" grpId="0"/>
      <p:bldP spid="18441" grpId="0"/>
      <p:bldP spid="18442" grpId="0"/>
      <p:bldP spid="18443" grpId="0"/>
      <p:bldP spid="184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5" name="文本框 30724"/>
          <p:cNvSpPr txBox="1"/>
          <p:nvPr/>
        </p:nvSpPr>
        <p:spPr>
          <a:xfrm>
            <a:off x="539552" y="1268760"/>
            <a:ext cx="8063865" cy="4632325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/>
          </a:ln>
        </p:spPr>
        <p:txBody>
          <a:bodyPr wrap="square">
            <a:spAutoFit/>
          </a:bodyPr>
          <a:lstStyle/>
          <a:p>
            <a:pPr lvl="0">
              <a:lnSpc>
                <a:spcPct val="105000"/>
              </a:lnSpc>
            </a:pPr>
            <a:r>
              <a:rPr lang="en-US" altLang="zh-CN" sz="3200" b="1">
                <a:solidFill>
                  <a:srgbClr val="3333FF"/>
                </a:solidFill>
                <a:latin typeface="Times New Roman" pitchFamily="18" charset="0"/>
                <a:ea typeface="宋体" pitchFamily="2" charset="-122"/>
              </a:rPr>
              <a:t> </a:t>
            </a:r>
            <a:r>
              <a:rPr lang="en-US" altLang="zh-CN" sz="2800" b="1">
                <a:solidFill>
                  <a:srgbClr val="3333FF"/>
                </a:solidFill>
                <a:latin typeface="Aharoni" charset="0"/>
                <a:ea typeface="宋体" pitchFamily="2" charset="-122"/>
              </a:rPr>
              <a:t>Mom</a:t>
            </a:r>
            <a:r>
              <a:rPr lang="en-US" altLang="zh-CN" sz="2800" b="1">
                <a:latin typeface="Aharoni" charset="0"/>
                <a:ea typeface="宋体" pitchFamily="2" charset="-122"/>
              </a:rPr>
              <a:t>: Come on, Jack!</a:t>
            </a:r>
          </a:p>
          <a:p>
            <a:pPr lvl="0">
              <a:lnSpc>
                <a:spcPct val="105000"/>
              </a:lnSpc>
            </a:pPr>
            <a:r>
              <a:rPr lang="en-US" altLang="zh-CN" sz="2800" b="1">
                <a:solidFill>
                  <a:srgbClr val="FF3300"/>
                </a:solidFill>
                <a:latin typeface="Aharoni" charset="0"/>
                <a:ea typeface="宋体" pitchFamily="2" charset="-122"/>
              </a:rPr>
              <a:t> Jack</a:t>
            </a:r>
            <a:r>
              <a:rPr lang="en-US" altLang="zh-CN" sz="2800" b="1">
                <a:latin typeface="Aharoni" charset="0"/>
                <a:ea typeface="宋体" pitchFamily="2" charset="-122"/>
              </a:rPr>
              <a:t>: Oh, no! Where’s my bag?</a:t>
            </a:r>
          </a:p>
          <a:p>
            <a:pPr lvl="0">
              <a:lnSpc>
                <a:spcPct val="105000"/>
              </a:lnSpc>
            </a:pPr>
            <a:r>
              <a:rPr lang="en-US" altLang="zh-CN" sz="2800" b="1">
                <a:solidFill>
                  <a:srgbClr val="3333FF"/>
                </a:solidFill>
                <a:latin typeface="Aharoni" charset="0"/>
                <a:ea typeface="宋体" pitchFamily="2" charset="-122"/>
              </a:rPr>
              <a:t> Mom</a:t>
            </a:r>
            <a:r>
              <a:rPr lang="en-US" altLang="zh-CN" sz="2800" b="1">
                <a:latin typeface="Aharoni" charset="0"/>
                <a:ea typeface="宋体" pitchFamily="2" charset="-122"/>
              </a:rPr>
              <a:t>: Hmm…is it on your desk?</a:t>
            </a:r>
          </a:p>
          <a:p>
            <a:pPr lvl="0">
              <a:lnSpc>
                <a:spcPct val="105000"/>
              </a:lnSpc>
            </a:pPr>
            <a:r>
              <a:rPr lang="en-US" altLang="zh-CN" sz="2800" b="1">
                <a:solidFill>
                  <a:srgbClr val="FF3300"/>
                </a:solidFill>
                <a:latin typeface="Aharoni" charset="0"/>
                <a:ea typeface="宋体" pitchFamily="2" charset="-122"/>
              </a:rPr>
              <a:t> Jack</a:t>
            </a:r>
            <a:r>
              <a:rPr lang="en-US" altLang="zh-CN" sz="2800" b="1">
                <a:latin typeface="Aharoni" charset="0"/>
                <a:ea typeface="宋体" pitchFamily="2" charset="-122"/>
              </a:rPr>
              <a:t>: No. And it’s not under the chair.</a:t>
            </a:r>
          </a:p>
          <a:p>
            <a:pPr lvl="0">
              <a:lnSpc>
                <a:spcPct val="105000"/>
              </a:lnSpc>
            </a:pPr>
            <a:r>
              <a:rPr lang="en-US" altLang="zh-CN" sz="2800" b="1">
                <a:solidFill>
                  <a:srgbClr val="3333FF"/>
                </a:solidFill>
                <a:latin typeface="Aharoni" charset="0"/>
                <a:ea typeface="宋体" pitchFamily="2" charset="-122"/>
              </a:rPr>
              <a:t> Mom</a:t>
            </a:r>
            <a:r>
              <a:rPr lang="en-US" altLang="zh-CN" sz="2800" b="1">
                <a:latin typeface="Aharoni" charset="0"/>
                <a:ea typeface="宋体" pitchFamily="2" charset="-122"/>
              </a:rPr>
              <a:t>: Oh! It’s on the sofa.</a:t>
            </a:r>
          </a:p>
          <a:p>
            <a:pPr lvl="0">
              <a:lnSpc>
                <a:spcPct val="105000"/>
              </a:lnSpc>
            </a:pPr>
            <a:r>
              <a:rPr lang="en-US" altLang="zh-CN" sz="2800" b="1">
                <a:solidFill>
                  <a:srgbClr val="FF3300"/>
                </a:solidFill>
                <a:latin typeface="Aharoni" charset="0"/>
                <a:ea typeface="宋体" pitchFamily="2" charset="-122"/>
              </a:rPr>
              <a:t> Jack</a:t>
            </a:r>
            <a:r>
              <a:rPr lang="en-US" altLang="zh-CN" sz="2800" b="1">
                <a:latin typeface="Aharoni" charset="0"/>
                <a:ea typeface="宋体" pitchFamily="2" charset="-122"/>
              </a:rPr>
              <a:t>: Thank you, Mom. Err…where’s the map?</a:t>
            </a:r>
          </a:p>
          <a:p>
            <a:pPr lvl="0">
              <a:lnSpc>
                <a:spcPct val="105000"/>
              </a:lnSpc>
            </a:pPr>
            <a:r>
              <a:rPr lang="en-US" altLang="zh-CN" sz="2800" b="1">
                <a:solidFill>
                  <a:srgbClr val="3333FF"/>
                </a:solidFill>
                <a:latin typeface="Aharoni" charset="0"/>
                <a:ea typeface="宋体" pitchFamily="2" charset="-122"/>
              </a:rPr>
              <a:t>Mom</a:t>
            </a:r>
            <a:r>
              <a:rPr lang="en-US" altLang="zh-CN" sz="2800" b="1">
                <a:latin typeface="Aharoni" charset="0"/>
                <a:ea typeface="宋体" pitchFamily="2" charset="-122"/>
              </a:rPr>
              <a:t>: I think it’s in your grandparents’ room.</a:t>
            </a:r>
          </a:p>
          <a:p>
            <a:pPr lvl="0">
              <a:lnSpc>
                <a:spcPct val="105000"/>
              </a:lnSpc>
            </a:pPr>
            <a:r>
              <a:rPr lang="en-US" altLang="zh-CN" sz="2800" b="1">
                <a:solidFill>
                  <a:srgbClr val="FF3300"/>
                </a:solidFill>
                <a:latin typeface="Aharoni" charset="0"/>
                <a:ea typeface="宋体" pitchFamily="2" charset="-122"/>
              </a:rPr>
              <a:t>Jack</a:t>
            </a:r>
            <a:r>
              <a:rPr lang="en-US" altLang="zh-CN" sz="2800" b="1">
                <a:latin typeface="Aharoni" charset="0"/>
                <a:ea typeface="宋体" pitchFamily="2" charset="-122"/>
              </a:rPr>
              <a:t>: Yes, it’s on their bed! And my hat?</a:t>
            </a:r>
          </a:p>
          <a:p>
            <a:pPr lvl="0">
              <a:lnSpc>
                <a:spcPct val="105000"/>
              </a:lnSpc>
            </a:pPr>
            <a:r>
              <a:rPr lang="en-US" altLang="zh-CN" sz="2800" b="1">
                <a:solidFill>
                  <a:srgbClr val="3333FF"/>
                </a:solidFill>
                <a:latin typeface="Aharoni" charset="0"/>
                <a:ea typeface="宋体" pitchFamily="2" charset="-122"/>
              </a:rPr>
              <a:t>Mom</a:t>
            </a:r>
            <a:r>
              <a:rPr lang="en-US" altLang="zh-CN" sz="2800" b="1">
                <a:latin typeface="Aharoni" charset="0"/>
                <a:ea typeface="宋体" pitchFamily="2" charset="-122"/>
              </a:rPr>
              <a:t>: It’s on your head!</a:t>
            </a:r>
          </a:p>
          <a:p>
            <a:pPr lvl="0">
              <a:lnSpc>
                <a:spcPct val="105000"/>
              </a:lnSpc>
            </a:pPr>
            <a:r>
              <a:rPr lang="en-US" altLang="zh-CN" sz="2800" b="1">
                <a:solidFill>
                  <a:srgbClr val="FF3300"/>
                </a:solidFill>
                <a:latin typeface="Aharoni" charset="0"/>
                <a:ea typeface="宋体" pitchFamily="2" charset="-122"/>
              </a:rPr>
              <a:t>Jack</a:t>
            </a:r>
            <a:r>
              <a:rPr lang="en-US" altLang="zh-CN" sz="2800" b="1">
                <a:latin typeface="Aharoni" charset="0"/>
                <a:ea typeface="宋体" pitchFamily="2" charset="-122"/>
              </a:rPr>
              <a:t>: Oh, yeah! Haha!</a:t>
            </a:r>
          </a:p>
        </p:txBody>
      </p:sp>
      <p:sp>
        <p:nvSpPr>
          <p:cNvPr id="3" name="文本框 22529"/>
          <p:cNvSpPr txBox="1"/>
          <p:nvPr/>
        </p:nvSpPr>
        <p:spPr>
          <a:xfrm>
            <a:off x="1115616" y="404664"/>
            <a:ext cx="6264275" cy="72517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algn="l" eaLnBrk="0" fontAlgn="base" hangingPunct="0">
              <a:lnSpc>
                <a:spcPct val="130000"/>
              </a:lnSpc>
            </a:pPr>
            <a:r>
              <a:rPr lang="en-US" altLang="zh-CN" sz="3200" b="1" dirty="0">
                <a:solidFill>
                  <a:srgbClr val="902086"/>
                </a:solidFill>
                <a:latin typeface="Aharoni" charset="0"/>
                <a:ea typeface="宋体" pitchFamily="2" charset="-122"/>
              </a:rPr>
              <a:t>Role-play the conversation.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 bldLvl="0" animBg="1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83895" y="620078"/>
            <a:ext cx="5080000" cy="450977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/>
          </a:ln>
        </p:spPr>
        <p:txBody>
          <a:bodyPr>
            <a:spAutoFit/>
          </a:bodyPr>
          <a:lstStyle/>
          <a:p>
            <a:pPr marL="0" indent="0"/>
            <a:r>
              <a:rPr lang="zh-CN" altLang="en-US" sz="2400" b="1" u="none" dirty="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</a:rPr>
              <a:t>☆</a:t>
            </a:r>
            <a:r>
              <a:rPr lang="zh-CN" altLang="en-US" sz="2400" b="1" u="none" dirty="0">
                <a:solidFill>
                  <a:srgbClr val="FF0000"/>
                </a:solidFill>
                <a:latin typeface="Aharoni" charset="0"/>
                <a:ea typeface="方正黑体_GBK" charset="0"/>
                <a:cs typeface="方正黑体_GBK" charset="0"/>
              </a:rPr>
              <a:t>教材解读</a:t>
            </a:r>
            <a:r>
              <a:rPr lang="zh-CN" altLang="en-US" sz="2400" b="1" u="none" dirty="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</a:rPr>
              <a:t>☆</a:t>
            </a:r>
          </a:p>
          <a:p>
            <a:r>
              <a:rPr lang="en-US" altLang="zh-CN" sz="2400" b="1" u="sng" dirty="0">
                <a:solidFill>
                  <a:srgbClr val="902086"/>
                </a:solidFill>
                <a:latin typeface="Aharoni" charset="0"/>
                <a:ea typeface="NEU-HZ-S92" charset="0"/>
                <a:cs typeface="NEU-HZ-S92" charset="0"/>
              </a:rPr>
              <a:t>1.Come</a:t>
            </a:r>
            <a:r>
              <a:rPr lang="en-US" altLang="zh-CN" sz="2400" b="1" u="sng" dirty="0">
                <a:solidFill>
                  <a:srgbClr val="902086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sng" dirty="0" err="1">
                <a:solidFill>
                  <a:srgbClr val="902086"/>
                </a:solidFill>
                <a:latin typeface="Aharoni" charset="0"/>
                <a:ea typeface="NEU-HZ-S92" charset="0"/>
                <a:cs typeface="NEU-HZ-S92" charset="0"/>
              </a:rPr>
              <a:t>on</a:t>
            </a:r>
            <a:r>
              <a:rPr lang="en-US" altLang="zh-CN" sz="2400" b="1" u="sng" dirty="0" err="1">
                <a:solidFill>
                  <a:srgbClr val="902086"/>
                </a:solidFill>
                <a:latin typeface="Aharoni" charset="0"/>
                <a:ea typeface="方正书宋_GBK" charset="0"/>
                <a:cs typeface="方正书宋_GBK" charset="0"/>
              </a:rPr>
              <a:t>,</a:t>
            </a:r>
            <a:r>
              <a:rPr lang="en-US" altLang="zh-CN" sz="2400" b="1" u="sng" dirty="0" err="1">
                <a:solidFill>
                  <a:srgbClr val="902086"/>
                </a:solidFill>
                <a:latin typeface="Aharoni" charset="0"/>
                <a:ea typeface="NEU-HZ-S92" charset="0"/>
                <a:cs typeface="NEU-HZ-S92" charset="0"/>
              </a:rPr>
              <a:t>Jack</a:t>
            </a:r>
            <a:r>
              <a:rPr lang="en-US" altLang="zh-CN" sz="2400" b="1" u="sng" dirty="0">
                <a:solidFill>
                  <a:srgbClr val="902086"/>
                </a:solidFill>
                <a:latin typeface="Aharoni" charset="0"/>
                <a:ea typeface="方正书宋_GBK" charset="0"/>
                <a:cs typeface="方正书宋_GBK" charset="0"/>
              </a:rPr>
              <a:t>!  </a:t>
            </a:r>
          </a:p>
          <a:p>
            <a:r>
              <a:rPr lang="en-US" altLang="zh-CN" sz="2400" b="1" u="none" dirty="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</a:rPr>
              <a:t>Come</a:t>
            </a:r>
            <a:r>
              <a:rPr lang="en-US" altLang="zh-CN" sz="2400" b="1" u="none" dirty="0">
                <a:solidFill>
                  <a:srgbClr val="FF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</a:rPr>
              <a:t>on</a:t>
            </a:r>
            <a:r>
              <a:rPr lang="en-US" altLang="zh-CN" sz="2400" b="1" u="none" dirty="0">
                <a:solidFill>
                  <a:srgbClr val="FF0000"/>
                </a:solidFill>
                <a:latin typeface="Aharoni" charset="0"/>
                <a:ea typeface="方正书宋_GBK" charset="0"/>
                <a:cs typeface="方正书宋_GBK" charset="0"/>
              </a:rPr>
              <a:t>!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用于表示催促、鼓励、安慰等。此处表示催促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,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含义是“赶快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,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快点儿”。类似的情况还可用</a:t>
            </a:r>
            <a:r>
              <a:rPr lang="en-US" altLang="zh-CN" sz="2400" b="1" u="none" dirty="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</a:rPr>
              <a:t>Hurry</a:t>
            </a:r>
            <a:r>
              <a:rPr lang="en-US" altLang="zh-CN" sz="2400" b="1" u="none" dirty="0">
                <a:solidFill>
                  <a:srgbClr val="FF0000"/>
                </a:solidFill>
                <a:latin typeface="Aharoni" charset="0"/>
                <a:ea typeface="方正书宋_GBK" charset="0"/>
                <a:cs typeface="方正书宋_GBK" charset="0"/>
              </a:rPr>
              <a:t> (</a:t>
            </a:r>
            <a:r>
              <a:rPr lang="en-US" altLang="zh-CN" sz="2400" b="1" u="none" dirty="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</a:rPr>
              <a:t>up</a:t>
            </a:r>
            <a:r>
              <a:rPr lang="en-US" altLang="zh-CN" sz="2400" b="1" u="none" dirty="0">
                <a:solidFill>
                  <a:srgbClr val="FF0000"/>
                </a:solidFill>
                <a:latin typeface="Aharoni" charset="0"/>
                <a:ea typeface="方正书宋_GBK" charset="0"/>
                <a:cs typeface="方正书宋_GBK" charset="0"/>
              </a:rPr>
              <a:t>)!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表示催促。 </a:t>
            </a:r>
            <a:endParaRPr lang="zh-CN" altLang="en-US" sz="2400" b="1" u="none" dirty="0">
              <a:solidFill>
                <a:srgbClr val="000000"/>
              </a:solidFill>
              <a:latin typeface="Aharoni" charset="0"/>
              <a:ea typeface="NEU-BZ-S92" charset="0"/>
              <a:cs typeface="NEU-BZ-S92" charset="0"/>
            </a:endParaRPr>
          </a:p>
          <a:p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Harry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 err="1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up</a:t>
            </a:r>
            <a:r>
              <a:rPr lang="en-US" altLang="zh-CN" sz="2400" b="1" u="none" dirty="0" err="1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,</a:t>
            </a:r>
            <a:r>
              <a:rPr lang="en-US" altLang="zh-CN" sz="2400" b="1" u="none" dirty="0" err="1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David</a:t>
            </a:r>
            <a:r>
              <a:rPr lang="en-US" altLang="zh-CN" sz="2400" b="1" u="none" dirty="0" err="1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!</a:t>
            </a:r>
            <a:r>
              <a:rPr lang="en-US" altLang="zh-CN" sz="2400" b="1" u="none" dirty="0" err="1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We’re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late.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赶快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,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戴维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!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我们要晚了。</a:t>
            </a:r>
          </a:p>
          <a:p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【</a:t>
            </a:r>
            <a:r>
              <a:rPr lang="zh-CN" altLang="en-US" sz="2400" b="1" u="none" dirty="0">
                <a:solidFill>
                  <a:srgbClr val="FF0000"/>
                </a:solidFill>
                <a:latin typeface="Aharoni" charset="0"/>
                <a:ea typeface="方正书宋_GBK" charset="0"/>
                <a:cs typeface="方正书宋_GBK" charset="0"/>
              </a:rPr>
              <a:t>拓展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】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　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老师让学生回答问题时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,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说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Come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on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!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表示鼓励学生回答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,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不用怕。观看体育比赛时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,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呼喊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Come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on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!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表示“加油</a:t>
            </a:r>
            <a:r>
              <a:rPr lang="en-US" altLang="zh-CN" sz="2400" b="1" u="none" dirty="0" smtClean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!</a:t>
            </a:r>
            <a:r>
              <a:rPr lang="zh-CN" altLang="en-US" sz="2400" b="1" u="none" dirty="0" smtClean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”</a:t>
            </a:r>
            <a:endParaRPr lang="zh-CN" altLang="en-US" sz="2400" b="1" dirty="0">
              <a:latin typeface="Aharoni" charset="0"/>
            </a:endParaRPr>
          </a:p>
        </p:txBody>
      </p:sp>
      <p:pic>
        <p:nvPicPr>
          <p:cNvPr id="2" name="图片 1" descr="A000220150318Q85PPIC_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12180" y="3356610"/>
            <a:ext cx="2522220" cy="25222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548130" y="621030"/>
            <a:ext cx="6759575" cy="4522482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/>
          </a:ln>
        </p:spPr>
        <p:txBody>
          <a:bodyPr wrap="square">
            <a:spAutoFit/>
          </a:bodyPr>
          <a:lstStyle/>
          <a:p>
            <a:pPr marL="0" indent="228600"/>
            <a:r>
              <a:rPr lang="en-US" altLang="zh-CN" sz="2400" b="1" u="sng" dirty="0">
                <a:solidFill>
                  <a:srgbClr val="902086"/>
                </a:solidFill>
                <a:latin typeface="Aharoni" charset="0"/>
                <a:ea typeface="NEU-HZ-S92" charset="0"/>
                <a:cs typeface="NEU-HZ-S92" charset="0"/>
              </a:rPr>
              <a:t>2.I</a:t>
            </a:r>
            <a:r>
              <a:rPr lang="en-US" altLang="zh-CN" sz="2400" b="1" u="sng" dirty="0">
                <a:solidFill>
                  <a:srgbClr val="902086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sng" dirty="0">
                <a:solidFill>
                  <a:srgbClr val="902086"/>
                </a:solidFill>
                <a:latin typeface="Aharoni" charset="0"/>
                <a:ea typeface="NEU-HZ-S92" charset="0"/>
                <a:cs typeface="NEU-HZ-S92" charset="0"/>
              </a:rPr>
              <a:t>think</a:t>
            </a:r>
            <a:r>
              <a:rPr lang="en-US" altLang="zh-CN" sz="2400" b="1" u="sng" dirty="0">
                <a:solidFill>
                  <a:srgbClr val="902086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sng" dirty="0">
                <a:solidFill>
                  <a:srgbClr val="902086"/>
                </a:solidFill>
                <a:latin typeface="Aharoni" charset="0"/>
                <a:ea typeface="NEU-HZ-S92" charset="0"/>
                <a:cs typeface="NEU-HZ-S92" charset="0"/>
              </a:rPr>
              <a:t>it’s</a:t>
            </a:r>
            <a:r>
              <a:rPr lang="en-US" altLang="zh-CN" sz="2400" b="1" u="sng" dirty="0">
                <a:solidFill>
                  <a:srgbClr val="902086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sng" dirty="0">
                <a:solidFill>
                  <a:srgbClr val="902086"/>
                </a:solidFill>
                <a:latin typeface="Aharoni" charset="0"/>
                <a:ea typeface="NEU-HZ-S92" charset="0"/>
                <a:cs typeface="NEU-HZ-S92" charset="0"/>
              </a:rPr>
              <a:t>in</a:t>
            </a:r>
            <a:r>
              <a:rPr lang="en-US" altLang="zh-CN" sz="2400" b="1" u="sng" dirty="0">
                <a:solidFill>
                  <a:srgbClr val="902086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sng" dirty="0">
                <a:solidFill>
                  <a:srgbClr val="902086"/>
                </a:solidFill>
                <a:latin typeface="Aharoni" charset="0"/>
                <a:ea typeface="NEU-HZ-S92" charset="0"/>
                <a:cs typeface="NEU-HZ-S92" charset="0"/>
              </a:rPr>
              <a:t>your</a:t>
            </a:r>
            <a:r>
              <a:rPr lang="en-US" altLang="zh-CN" sz="2400" b="1" u="sng" dirty="0">
                <a:solidFill>
                  <a:srgbClr val="902086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sng" dirty="0">
                <a:solidFill>
                  <a:srgbClr val="902086"/>
                </a:solidFill>
                <a:latin typeface="Aharoni" charset="0"/>
                <a:ea typeface="NEU-HZ-S92" charset="0"/>
                <a:cs typeface="NEU-HZ-S92" charset="0"/>
              </a:rPr>
              <a:t>grandparents’</a:t>
            </a:r>
            <a:r>
              <a:rPr lang="en-US" altLang="zh-CN" sz="2400" b="1" u="sng" dirty="0">
                <a:solidFill>
                  <a:srgbClr val="902086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sng" dirty="0">
                <a:solidFill>
                  <a:srgbClr val="902086"/>
                </a:solidFill>
                <a:latin typeface="Aharoni" charset="0"/>
                <a:ea typeface="NEU-HZ-S92" charset="0"/>
                <a:cs typeface="NEU-HZ-S92" charset="0"/>
              </a:rPr>
              <a:t>room. </a:t>
            </a:r>
          </a:p>
          <a:p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◆</a:t>
            </a:r>
            <a:r>
              <a:rPr lang="en-US" altLang="zh-CN" sz="2400" b="1" u="none" dirty="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</a:rPr>
              <a:t>I</a:t>
            </a:r>
            <a:r>
              <a:rPr lang="en-US" altLang="zh-CN" sz="2400" b="1" u="none" dirty="0">
                <a:solidFill>
                  <a:srgbClr val="FF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</a:rPr>
              <a:t>think</a:t>
            </a:r>
            <a:r>
              <a:rPr lang="en-US" altLang="zh-CN" sz="2400" b="1" u="none" baseline="-25000" dirty="0">
                <a:solidFill>
                  <a:srgbClr val="FF0000"/>
                </a:solidFill>
                <a:latin typeface="Aharoni" charset="0"/>
                <a:ea typeface="方正书宋_GBK" charset="0"/>
                <a:cs typeface="方正书宋_GBK" charset="0"/>
              </a:rPr>
              <a:t>…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表示“我想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……,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我认为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……”,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是口语中常常使用的话语。</a:t>
            </a:r>
            <a:endParaRPr lang="zh-CN" altLang="en-US" sz="2400" b="1" u="none" dirty="0">
              <a:solidFill>
                <a:srgbClr val="000000"/>
              </a:solidFill>
              <a:latin typeface="Aharoni" charset="0"/>
              <a:ea typeface="NEU-BZ-S92" charset="0"/>
              <a:cs typeface="NEU-BZ-S92" charset="0"/>
            </a:endParaRPr>
          </a:p>
          <a:p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His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schoolbag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is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 err="1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blue.I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think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it’s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his.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他的书包是蓝色的。我想这是他的。</a:t>
            </a:r>
            <a:endParaRPr lang="zh-CN" altLang="en-US" sz="2400" b="1" u="none" dirty="0">
              <a:solidFill>
                <a:srgbClr val="000000"/>
              </a:solidFill>
              <a:latin typeface="Aharoni" charset="0"/>
              <a:ea typeface="NEU-BZ-S92" charset="0"/>
              <a:cs typeface="NEU-BZ-S92" charset="0"/>
            </a:endParaRPr>
          </a:p>
          <a:p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◆</a:t>
            </a:r>
            <a:r>
              <a:rPr lang="en-US" altLang="zh-CN" sz="2400" b="1" u="none" dirty="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</a:rPr>
              <a:t>grandparents’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意为“祖父母的”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,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在已经加上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s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的复数名词的后面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,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如果再加上表示“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……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的”意思的 “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-’s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”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时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,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只需要加一个符号“ 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‘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”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,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后面的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s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省略不写。</a:t>
            </a:r>
            <a:endParaRPr lang="zh-CN" altLang="en-US" sz="2400" b="1" u="none" dirty="0">
              <a:solidFill>
                <a:srgbClr val="000000"/>
              </a:solidFill>
              <a:latin typeface="Aharoni" charset="0"/>
              <a:ea typeface="NEU-BZ-S92" charset="0"/>
              <a:cs typeface="NEU-BZ-S92" charset="0"/>
            </a:endParaRPr>
          </a:p>
          <a:p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What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are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those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boys’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names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?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那几个男孩的名字叫什么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?</a:t>
            </a:r>
            <a:endParaRPr lang="en-US" altLang="zh-CN" sz="2400" b="1" u="none" dirty="0">
              <a:solidFill>
                <a:srgbClr val="000000"/>
              </a:solidFill>
              <a:latin typeface="Aharoni" charset="0"/>
              <a:ea typeface="NEU-BZ-S92" charset="0"/>
              <a:cs typeface="NEU-BZ-S92" charset="0"/>
            </a:endParaRPr>
          </a:p>
          <a:p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This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is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my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parents’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en-US" altLang="zh-CN" sz="24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room.</a:t>
            </a:r>
            <a:r>
              <a:rPr lang="zh-CN" altLang="en-US" sz="24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这是我父母的房间。</a:t>
            </a:r>
            <a:endParaRPr lang="zh-CN" altLang="en-US" sz="2400" b="1" dirty="0">
              <a:latin typeface="Aharoni" charset="0"/>
            </a:endParaRPr>
          </a:p>
        </p:txBody>
      </p:sp>
      <p:pic>
        <p:nvPicPr>
          <p:cNvPr id="2" name="图片 1" descr="210x157WN1OT36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705" y="4652645"/>
            <a:ext cx="1495425" cy="14954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87CEEB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87CEEB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87CEEB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</TotalTime>
  <Words>711</Words>
  <Application>Microsoft Office PowerPoint</Application>
  <PresentationFormat>全屏显示(4:3)</PresentationFormat>
  <Paragraphs>109</Paragraphs>
  <Slides>18</Slides>
  <Notes>0</Notes>
  <HiddenSlides>0</HiddenSlides>
  <MMClips>2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Manager>来源：www.shulihua.net</Manager>
  <Company>来源：www.shulihua.net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英语备课大师【全免费】</dc:title>
  <dc:subject>英语备课大师【全免费】</dc:subject>
  <dc:creator>英语备课大师【全免费】</dc:creator>
  <cp:keywords>英语备课大师【全免费】</cp:keywords>
  <dc:description>英语备课大师【全免费】</dc:description>
  <cp:revision>英语备课大师【全免费】</cp:revision>
  <dcterms:created xsi:type="dcterms:W3CDTF">2015-11-21T07:20:00Z</dcterms:created>
  <dcterms:modified xsi:type="dcterms:W3CDTF">2016-08-25T08:12:23Z</dcterms:modified>
  <cp:category>英语备课大师【全免费】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2052-10.1.0.5458</vt:lpwstr>
  </property>
</Properties>
</file>