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Lst>
  <p:notesMasterIdLst>
    <p:notesMasterId r:id="rId7"/>
  </p:notesMasterIdLst>
  <p:sldIdLst>
    <p:sldId id="718" r:id="rId5"/>
    <p:sldId id="754" r:id="rId6"/>
    <p:sldId id="797" r:id="rId8"/>
    <p:sldId id="798" r:id="rId9"/>
    <p:sldId id="638" r:id="rId10"/>
    <p:sldId id="723" r:id="rId11"/>
    <p:sldId id="801" r:id="rId12"/>
    <p:sldId id="725" r:id="rId13"/>
    <p:sldId id="727" r:id="rId14"/>
    <p:sldId id="726" r:id="rId15"/>
    <p:sldId id="755" r:id="rId16"/>
    <p:sldId id="756" r:id="rId17"/>
    <p:sldId id="640" r:id="rId18"/>
    <p:sldId id="654" r:id="rId19"/>
    <p:sldId id="641" r:id="rId20"/>
    <p:sldId id="644" r:id="rId21"/>
    <p:sldId id="646" r:id="rId22"/>
    <p:sldId id="729" r:id="rId23"/>
    <p:sldId id="730" r:id="rId24"/>
    <p:sldId id="545" r:id="rId25"/>
    <p:sldId id="787" r:id="rId26"/>
    <p:sldId id="757" r:id="rId27"/>
    <p:sldId id="780" r:id="rId28"/>
    <p:sldId id="789" r:id="rId29"/>
    <p:sldId id="832" r:id="rId30"/>
    <p:sldId id="791" r:id="rId31"/>
    <p:sldId id="758" r:id="rId32"/>
    <p:sldId id="802" r:id="rId33"/>
    <p:sldId id="784" r:id="rId34"/>
    <p:sldId id="507" r:id="rId35"/>
    <p:sldId id="779" r:id="rId36"/>
    <p:sldId id="803" r:id="rId37"/>
    <p:sldId id="804" r:id="rId38"/>
    <p:sldId id="805" r:id="rId39"/>
    <p:sldId id="806" r:id="rId40"/>
    <p:sldId id="807" r:id="rId41"/>
    <p:sldId id="808" r:id="rId42"/>
    <p:sldId id="809" r:id="rId43"/>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FFCC00"/>
    <a:srgbClr val="FFFF99"/>
    <a:srgbClr val="FF339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12"/>
        <p:guide pos="384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0"/>
            <a:ext cx="2970213" cy="457200"/>
          </a:xfrm>
          <a:prstGeom prst="rect">
            <a:avLst/>
          </a:prstGeom>
          <a:noFill/>
          <a:ln w="9525">
            <a:noFill/>
          </a:ln>
        </p:spPr>
        <p:txBody>
          <a:bodyPr/>
          <a:p>
            <a:pPr lvl="0" fontAlgn="base"/>
            <a:endParaRPr lang="zh-CN" altLang="en-US" sz="1200" strike="noStrike" noProof="1" dirty="0"/>
          </a:p>
        </p:txBody>
      </p:sp>
      <p:sp>
        <p:nvSpPr>
          <p:cNvPr id="2051" name="日期占位符 2050"/>
          <p:cNvSpPr>
            <a:spLocks noGrp="1"/>
          </p:cNvSpPr>
          <p:nvPr>
            <p:ph type="dt" idx="1"/>
          </p:nvPr>
        </p:nvSpPr>
        <p:spPr>
          <a:xfrm>
            <a:off x="3883025" y="0"/>
            <a:ext cx="2973388" cy="457200"/>
          </a:xfrm>
          <a:prstGeom prst="rect">
            <a:avLst/>
          </a:prstGeom>
          <a:noFill/>
          <a:ln w="9525">
            <a:noFill/>
          </a:ln>
        </p:spPr>
        <p:txBody>
          <a:bodyPr/>
          <a:p>
            <a:pPr lvl="0" algn="r" fontAlgn="base"/>
            <a:endParaRPr lang="zh-CN" altLang="en-US" sz="1200" strike="noStrike" noProof="1" dirty="0"/>
          </a:p>
        </p:txBody>
      </p:sp>
      <p:sp>
        <p:nvSpPr>
          <p:cNvPr id="4100" name="幻灯片图像占位符 2051"/>
          <p:cNvSpPr>
            <a:spLocks noGrp="1" noRot="1"/>
          </p:cNvSpPr>
          <p:nvPr>
            <p:ph type="sldImg"/>
          </p:nvPr>
        </p:nvSpPr>
        <p:spPr>
          <a:xfrm>
            <a:off x="381000" y="685800"/>
            <a:ext cx="6096000" cy="3429000"/>
          </a:xfrm>
          <a:prstGeom prst="rect">
            <a:avLst/>
          </a:prstGeom>
          <a:noFill/>
          <a:ln w="9525">
            <a:noFill/>
          </a:ln>
        </p:spPr>
      </p:sp>
      <p:sp>
        <p:nvSpPr>
          <p:cNvPr id="4101" name="文本占位符 2052"/>
          <p:cNvSpPr>
            <a:spLocks noGrp="1" noRot="1"/>
          </p:cNvSpPr>
          <p:nvPr>
            <p:ph type="body" sz="quarter"/>
          </p:nvPr>
        </p:nvSpPr>
        <p:spPr>
          <a:xfrm>
            <a:off x="685800" y="4343400"/>
            <a:ext cx="5486400" cy="4114800"/>
          </a:xfrm>
          <a:prstGeom prst="rect">
            <a:avLst/>
          </a:prstGeom>
          <a:noFill/>
          <a:ln w="9525">
            <a:noFill/>
          </a:ln>
        </p:spPr>
        <p:txBody>
          <a:bodyPr anchor="ctr"/>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2054" name="页脚占位符 2053"/>
          <p:cNvSpPr>
            <a:spLocks noGrp="1"/>
          </p:cNvSpPr>
          <p:nvPr>
            <p:ph type="ftr" sz="quarter" idx="4"/>
          </p:nvPr>
        </p:nvSpPr>
        <p:spPr>
          <a:xfrm>
            <a:off x="0" y="8685213"/>
            <a:ext cx="2970213" cy="457200"/>
          </a:xfrm>
          <a:prstGeom prst="rect">
            <a:avLst/>
          </a:prstGeom>
          <a:noFill/>
          <a:ln w="9525">
            <a:noFill/>
          </a:ln>
        </p:spPr>
        <p:txBody>
          <a:bodyPr anchor="b"/>
          <a:p>
            <a:pPr lvl="0" fontAlgn="base"/>
            <a:endParaRPr lang="zh-CN" altLang="en-US" sz="1200" strike="noStrike" noProof="1" dirty="0"/>
          </a:p>
        </p:txBody>
      </p:sp>
      <p:sp>
        <p:nvSpPr>
          <p:cNvPr id="2055" name="灯片编号占位符 2054"/>
          <p:cNvSpPr>
            <a:spLocks noGrp="1"/>
          </p:cNvSpPr>
          <p:nvPr>
            <p:ph type="sldNum" sz="quarter" idx="5"/>
          </p:nvPr>
        </p:nvSpPr>
        <p:spPr>
          <a:xfrm>
            <a:off x="3883025" y="8685213"/>
            <a:ext cx="2973388"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6145"/>
          <p:cNvSpPr>
            <a:spLocks noGrp="1" noRot="1" noTextEdit="1"/>
          </p:cNvSpPr>
          <p:nvPr>
            <p:ph type="sldImg"/>
          </p:nvPr>
        </p:nvSpPr>
        <p:spPr/>
      </p:sp>
      <p:sp>
        <p:nvSpPr>
          <p:cNvPr id="7170" name="文本占位符 6146"/>
          <p:cNvSpPr>
            <a:spLocks noGrp="1" noRot="1"/>
          </p:cNvSpPr>
          <p:nvPr>
            <p:ph type="body"/>
          </p:nvPr>
        </p:nvSpPr>
        <p:spPr/>
        <p:txBody>
          <a:bodyPr anchor="ctr"/>
          <a:p>
            <a:pPr lvl="0" indent="0"/>
            <a:endParaRPr lang="zh-CN" altLang="en-US" dirty="0"/>
          </a:p>
        </p:txBody>
      </p:sp>
      <p:sp>
        <p:nvSpPr>
          <p:cNvPr id="7171" name="灯片编号占位符 1"/>
          <p:cNvSpPr/>
          <p:nvPr>
            <p:ph type="sldNum" sz="quarter"/>
          </p:nvPr>
        </p:nvSpPr>
        <p:spPr>
          <a:xfrm>
            <a:off x="3883025" y="8685213"/>
            <a:ext cx="2973388" cy="457200"/>
          </a:xfrm>
          <a:prstGeom prst="rect">
            <a:avLst/>
          </a:prstGeom>
          <a:noFill/>
          <a:ln w="9525">
            <a:noFill/>
          </a:ln>
        </p:spPr>
        <p:txBody>
          <a:bodyPr anchor="b"/>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p:cNvSpPr>
          <p:nvPr>
            <p:ph type="sldImg"/>
          </p:nvPr>
        </p:nvSpPr>
        <p:spPr/>
      </p:sp>
      <p:sp>
        <p:nvSpPr>
          <p:cNvPr id="9218" name="文本占位符 2"/>
          <p:cNvSpPr>
            <a:spLocks noGrp="1" noRot="1"/>
          </p:cNvSpPr>
          <p:nvPr>
            <p:ph type="body"/>
          </p:nvPr>
        </p:nvSpPr>
        <p:spPr/>
        <p:txBody>
          <a:bodyPr anchor="ctr"/>
          <a:p>
            <a:pPr lvl="0" indent="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914400" y="609600"/>
            <a:ext cx="7622209"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914400" y="1981200"/>
            <a:ext cx="5077968"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9632" y="1981200"/>
            <a:ext cx="5077968"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914400" y="609600"/>
            <a:ext cx="7622209"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914400" y="1981200"/>
            <a:ext cx="5077968"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9632" y="1981200"/>
            <a:ext cx="5077968"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914400" y="609600"/>
            <a:ext cx="103632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1027" name="文本占位符 1026"/>
          <p:cNvSpPr>
            <a:spLocks noGrp="1"/>
          </p:cNvSpPr>
          <p:nvPr>
            <p:ph type="body"/>
          </p:nvPr>
        </p:nvSpPr>
        <p:spPr>
          <a:xfrm>
            <a:off x="914400" y="1981200"/>
            <a:ext cx="10363200" cy="4114800"/>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914400" y="6248400"/>
            <a:ext cx="2540000" cy="45720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4165600" y="6248400"/>
            <a:ext cx="3860800" cy="457200"/>
          </a:xfrm>
          <a:prstGeom prst="rect">
            <a:avLst/>
          </a:prstGeom>
          <a:noFill/>
          <a:ln w="9525">
            <a:noFill/>
          </a:ln>
        </p:spPr>
        <p:txBody>
          <a:bodyPr/>
          <a:lstStyle>
            <a:lvl1pPr algn="ctr">
              <a:defRPr sz="1400"/>
            </a:lvl1pPr>
          </a:lstStyle>
          <a:p>
            <a:pPr lvl="0" fontAlgn="base"/>
            <a:endParaRPr lang="zh-CN" altLang="en-US" strike="noStrike" noProof="1" dirty="0"/>
          </a:p>
        </p:txBody>
      </p:sp>
      <p:sp>
        <p:nvSpPr>
          <p:cNvPr id="1030" name="灯片编号占位符 1029"/>
          <p:cNvSpPr>
            <a:spLocks noGrp="1"/>
          </p:cNvSpPr>
          <p:nvPr>
            <p:ph type="sldNum" sz="quarter" idx="4"/>
          </p:nvPr>
        </p:nvSpPr>
        <p:spPr>
          <a:xfrm>
            <a:off x="8737600" y="6248400"/>
            <a:ext cx="2540000" cy="45720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914400" y="609600"/>
            <a:ext cx="103632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2051" name="文本占位符 1026"/>
          <p:cNvSpPr>
            <a:spLocks noGrp="1"/>
          </p:cNvSpPr>
          <p:nvPr>
            <p:ph type="body"/>
          </p:nvPr>
        </p:nvSpPr>
        <p:spPr>
          <a:xfrm>
            <a:off x="914400" y="1981200"/>
            <a:ext cx="10363200" cy="4114800"/>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914400" y="6248400"/>
            <a:ext cx="2540000" cy="45720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4165600" y="6248400"/>
            <a:ext cx="3860800" cy="457200"/>
          </a:xfrm>
          <a:prstGeom prst="rect">
            <a:avLst/>
          </a:prstGeom>
          <a:noFill/>
          <a:ln w="9525">
            <a:noFill/>
          </a:ln>
        </p:spPr>
        <p:txBody>
          <a:bodyPr/>
          <a:lstStyle>
            <a:lvl1pPr algn="ctr">
              <a:defRPr sz="1400"/>
            </a:lvl1pPr>
          </a:lstStyle>
          <a:p>
            <a:pPr lvl="0" fontAlgn="base"/>
            <a:endParaRPr lang="zh-CN" altLang="en-US" strike="noStrike" noProof="1" dirty="0"/>
          </a:p>
        </p:txBody>
      </p:sp>
      <p:sp>
        <p:nvSpPr>
          <p:cNvPr id="1030" name="灯片编号占位符 1029"/>
          <p:cNvSpPr>
            <a:spLocks noGrp="1"/>
          </p:cNvSpPr>
          <p:nvPr>
            <p:ph type="sldNum" sz="quarter" idx="4"/>
          </p:nvPr>
        </p:nvSpPr>
        <p:spPr>
          <a:xfrm>
            <a:off x="8737600" y="6248400"/>
            <a:ext cx="2540000" cy="45720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3074" name="标题 1025"/>
          <p:cNvSpPr>
            <a:spLocks noGrp="1"/>
          </p:cNvSpPr>
          <p:nvPr>
            <p:ph type="title"/>
          </p:nvPr>
        </p:nvSpPr>
        <p:spPr>
          <a:xfrm>
            <a:off x="609600" y="274638"/>
            <a:ext cx="109728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3075" name="文本占位符 1026"/>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xml"/><Relationship Id="rId2" Type="http://schemas.openxmlformats.org/officeDocument/2006/relationships/image" Target="../media/image14.jpe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6.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hyperlink" Target="&#27915;&#21153;&#36816;&#21160;&#19982;&#26126;&#27835;&#32500;&#26032;&#30340;&#32454;&#33410;&#23545;&#27604;.wmv" TargetMode="External"/><Relationship Id="rId2" Type="http://schemas.openxmlformats.org/officeDocument/2006/relationships/image" Target="../media/image20.pn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5.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9.xml"/><Relationship Id="rId4" Type="http://schemas.openxmlformats.org/officeDocument/2006/relationships/image" Target="../media/image9.png"/><Relationship Id="rId3" Type="http://schemas.openxmlformats.org/officeDocument/2006/relationships/image" Target="C:/Users/Administrator/AppData/Local/Temp/1/http:/www.jlhs.net/&#39640;&#20013;&#21382;&#21490;&#32032;&#26448;&#24211;/&#20013;&#22269;&#36817;&#29616;&#20195;&#21490;/ZGJXDZSD2020A.gif" TargetMode="Externa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C:/Users/Administrator/AppData/Local/Temp/1/http:/www.jlhs.net/&#39640;&#20013;&#21382;&#21490;&#32032;&#26448;&#24211;/&#20013;&#22269;&#36817;&#29616;&#20195;&#21490;/ZGJXDZSD2020A.gif" TargetMode="External"/><Relationship Id="rId2" Type="http://schemas.openxmlformats.org/officeDocument/2006/relationships/image" Target="../media/image10.jpe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xml"/><Relationship Id="rId2" Type="http://schemas.openxmlformats.org/officeDocument/2006/relationships/image" Target="../media/image13.jpe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sp>
        <p:nvSpPr>
          <p:cNvPr id="5122" name="任意多边形 44035"/>
          <p:cNvSpPr/>
          <p:nvPr/>
        </p:nvSpPr>
        <p:spPr>
          <a:xfrm>
            <a:off x="10826750" y="3543300"/>
            <a:ext cx="838200" cy="6096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5123" name="矩形 44038"/>
          <p:cNvSpPr/>
          <p:nvPr/>
        </p:nvSpPr>
        <p:spPr>
          <a:xfrm>
            <a:off x="6065838" y="3695700"/>
            <a:ext cx="2185987" cy="304800"/>
          </a:xfrm>
          <a:prstGeom prst="rect">
            <a:avLst/>
          </a:prstGeom>
          <a:solidFill>
            <a:srgbClr val="CC3300"/>
          </a:soli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124" name="矩形 44039"/>
          <p:cNvSpPr/>
          <p:nvPr/>
        </p:nvSpPr>
        <p:spPr>
          <a:xfrm>
            <a:off x="4241800" y="3695700"/>
            <a:ext cx="1803400" cy="304800"/>
          </a:xfrm>
          <a:prstGeom prst="rect">
            <a:avLst/>
          </a:prstGeom>
          <a:solidFill>
            <a:schemeClr val="accent1"/>
          </a:soli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125" name="矩形 44040"/>
          <p:cNvSpPr/>
          <p:nvPr/>
        </p:nvSpPr>
        <p:spPr>
          <a:xfrm>
            <a:off x="8251825" y="3695700"/>
            <a:ext cx="2574925" cy="304800"/>
          </a:xfrm>
          <a:prstGeom prst="rect">
            <a:avLst/>
          </a:prstGeom>
          <a:solidFill>
            <a:schemeClr val="accent1"/>
          </a:soli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126" name="矩形 44041"/>
          <p:cNvSpPr/>
          <p:nvPr/>
        </p:nvSpPr>
        <p:spPr>
          <a:xfrm>
            <a:off x="688975" y="3695700"/>
            <a:ext cx="1560513" cy="304800"/>
          </a:xfrm>
          <a:prstGeom prst="rect">
            <a:avLst/>
          </a:prstGeom>
          <a:solidFill>
            <a:srgbClr val="CC3300"/>
          </a:soli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127" name="矩形 44042"/>
          <p:cNvSpPr/>
          <p:nvPr/>
        </p:nvSpPr>
        <p:spPr>
          <a:xfrm>
            <a:off x="2193925" y="3695700"/>
            <a:ext cx="2047875" cy="304800"/>
          </a:xfrm>
          <a:prstGeom prst="rect">
            <a:avLst/>
          </a:prstGeom>
          <a:solidFill>
            <a:schemeClr val="accent1"/>
          </a:soli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5128" name="文本框 44043"/>
          <p:cNvSpPr txBox="1"/>
          <p:nvPr/>
        </p:nvSpPr>
        <p:spPr>
          <a:xfrm>
            <a:off x="9677400" y="2286000"/>
            <a:ext cx="762000" cy="457200"/>
          </a:xfrm>
          <a:prstGeom prst="rect">
            <a:avLst/>
          </a:prstGeom>
          <a:noFill/>
          <a:ln w="9525">
            <a:noFill/>
          </a:ln>
        </p:spPr>
        <p:txBody>
          <a:bodyPr anchor="t">
            <a:spAutoFit/>
          </a:bodyPr>
          <a:p>
            <a:pPr lvl="0" indent="0" algn="ctr">
              <a:spcBef>
                <a:spcPct val="50000"/>
              </a:spcBef>
            </a:pPr>
            <a:endParaRPr lang="zh-CN" altLang="en-US" dirty="0">
              <a:latin typeface="Arial" panose="020B0604020202020204" pitchFamily="34" charset="0"/>
              <a:ea typeface="宋体" panose="02010600030101010101" pitchFamily="2" charset="-122"/>
            </a:endParaRPr>
          </a:p>
        </p:txBody>
      </p:sp>
      <p:sp>
        <p:nvSpPr>
          <p:cNvPr id="5129" name="文本框 44044"/>
          <p:cNvSpPr txBox="1"/>
          <p:nvPr/>
        </p:nvSpPr>
        <p:spPr>
          <a:xfrm>
            <a:off x="-103187" y="3200400"/>
            <a:ext cx="1727200" cy="577850"/>
          </a:xfrm>
          <a:prstGeom prst="rect">
            <a:avLst/>
          </a:prstGeom>
          <a:noFill/>
          <a:ln w="9525">
            <a:noFill/>
          </a:ln>
        </p:spPr>
        <p:txBody>
          <a:bodyPr wrap="square" anchor="t">
            <a:spAutoFit/>
          </a:bodyPr>
          <a:p>
            <a:pPr lvl="0" indent="0" algn="ctr">
              <a:spcBef>
                <a:spcPct val="50000"/>
              </a:spcBef>
            </a:pPr>
            <a:r>
              <a:rPr lang="en-US" altLang="zh-CN" sz="3200" b="1">
                <a:latin typeface="Arial" panose="020B0604020202020204" pitchFamily="34" charset="0"/>
                <a:ea typeface="宋体" panose="02010600030101010101" pitchFamily="2" charset="-122"/>
              </a:rPr>
              <a:t>1840</a:t>
            </a:r>
            <a:r>
              <a:rPr lang="zh-CN" altLang="en-US" sz="3200" b="1" dirty="0">
                <a:latin typeface="Arial" panose="020B0604020202020204" pitchFamily="34" charset="0"/>
                <a:ea typeface="宋体" panose="02010600030101010101" pitchFamily="2" charset="-122"/>
              </a:rPr>
              <a:t>年</a:t>
            </a:r>
            <a:endParaRPr lang="zh-CN" altLang="en-US" sz="3200" b="1" dirty="0">
              <a:latin typeface="Arial" panose="020B0604020202020204" pitchFamily="34" charset="0"/>
              <a:ea typeface="宋体" panose="02010600030101010101" pitchFamily="2" charset="-122"/>
            </a:endParaRPr>
          </a:p>
        </p:txBody>
      </p:sp>
      <p:sp>
        <p:nvSpPr>
          <p:cNvPr id="5130" name="文本框 44045"/>
          <p:cNvSpPr txBox="1"/>
          <p:nvPr/>
        </p:nvSpPr>
        <p:spPr>
          <a:xfrm>
            <a:off x="1751013" y="3200400"/>
            <a:ext cx="1741487" cy="577850"/>
          </a:xfrm>
          <a:prstGeom prst="rect">
            <a:avLst/>
          </a:prstGeom>
          <a:noFill/>
          <a:ln w="9525">
            <a:noFill/>
          </a:ln>
        </p:spPr>
        <p:txBody>
          <a:bodyPr wrap="square" anchor="t">
            <a:spAutoFit/>
          </a:bodyPr>
          <a:p>
            <a:pPr lvl="0" indent="0" algn="ctr">
              <a:spcBef>
                <a:spcPct val="50000"/>
              </a:spcBef>
            </a:pPr>
            <a:r>
              <a:rPr lang="en-US" altLang="zh-CN" sz="3200" b="1">
                <a:latin typeface="Arial" panose="020B0604020202020204" pitchFamily="34" charset="0"/>
                <a:ea typeface="宋体" panose="02010600030101010101" pitchFamily="2" charset="-122"/>
              </a:rPr>
              <a:t>1842</a:t>
            </a:r>
            <a:r>
              <a:rPr lang="zh-CN" altLang="en-US" sz="3200" b="1" dirty="0">
                <a:latin typeface="Arial" panose="020B0604020202020204" pitchFamily="34" charset="0"/>
                <a:ea typeface="宋体" panose="02010600030101010101" pitchFamily="2" charset="-122"/>
              </a:rPr>
              <a:t>年</a:t>
            </a:r>
            <a:endParaRPr lang="zh-CN" altLang="en-US" sz="3200" b="1" dirty="0">
              <a:latin typeface="Arial" panose="020B0604020202020204" pitchFamily="34" charset="0"/>
              <a:ea typeface="宋体" panose="02010600030101010101" pitchFamily="2" charset="-122"/>
            </a:endParaRPr>
          </a:p>
        </p:txBody>
      </p:sp>
      <p:sp>
        <p:nvSpPr>
          <p:cNvPr id="5131" name="文本框 44046"/>
          <p:cNvSpPr txBox="1"/>
          <p:nvPr/>
        </p:nvSpPr>
        <p:spPr>
          <a:xfrm>
            <a:off x="3587750" y="3200400"/>
            <a:ext cx="1701800" cy="577850"/>
          </a:xfrm>
          <a:prstGeom prst="rect">
            <a:avLst/>
          </a:prstGeom>
          <a:noFill/>
          <a:ln w="9525">
            <a:noFill/>
          </a:ln>
        </p:spPr>
        <p:txBody>
          <a:bodyPr wrap="square" anchor="t">
            <a:spAutoFit/>
          </a:bodyPr>
          <a:p>
            <a:pPr lvl="0" indent="0" algn="ctr">
              <a:spcBef>
                <a:spcPct val="50000"/>
              </a:spcBef>
            </a:pPr>
            <a:r>
              <a:rPr lang="en-US" altLang="zh-CN" sz="3200" b="1" dirty="0">
                <a:latin typeface="Arial" panose="020B0604020202020204" pitchFamily="34" charset="0"/>
                <a:ea typeface="宋体" panose="02010600030101010101" pitchFamily="2" charset="-122"/>
              </a:rPr>
              <a:t>1851</a:t>
            </a:r>
            <a:r>
              <a:rPr lang="zh-CN" altLang="en-US" sz="3200" b="1" dirty="0">
                <a:latin typeface="Arial" panose="020B0604020202020204" pitchFamily="34" charset="0"/>
                <a:ea typeface="宋体" panose="02010600030101010101" pitchFamily="2" charset="-122"/>
              </a:rPr>
              <a:t>年</a:t>
            </a:r>
            <a:endParaRPr lang="zh-CN" altLang="en-US" sz="3200" b="1" dirty="0">
              <a:latin typeface="Arial" panose="020B0604020202020204" pitchFamily="34" charset="0"/>
              <a:ea typeface="宋体" panose="02010600030101010101" pitchFamily="2" charset="-122"/>
            </a:endParaRPr>
          </a:p>
        </p:txBody>
      </p:sp>
      <p:sp>
        <p:nvSpPr>
          <p:cNvPr id="5132" name="文本框 44047"/>
          <p:cNvSpPr txBox="1"/>
          <p:nvPr/>
        </p:nvSpPr>
        <p:spPr>
          <a:xfrm>
            <a:off x="5289550" y="3198813"/>
            <a:ext cx="1839913" cy="579437"/>
          </a:xfrm>
          <a:prstGeom prst="rect">
            <a:avLst/>
          </a:prstGeom>
          <a:noFill/>
          <a:ln w="9525">
            <a:noFill/>
          </a:ln>
        </p:spPr>
        <p:txBody>
          <a:bodyPr wrap="square" anchor="t">
            <a:spAutoFit/>
          </a:bodyPr>
          <a:p>
            <a:pPr lvl="0" indent="0" algn="ctr">
              <a:spcBef>
                <a:spcPct val="50000"/>
              </a:spcBef>
            </a:pPr>
            <a:r>
              <a:rPr lang="en-US" altLang="zh-CN" sz="3200" b="1" dirty="0">
                <a:latin typeface="Arial" panose="020B0604020202020204" pitchFamily="34" charset="0"/>
                <a:ea typeface="宋体" panose="02010600030101010101" pitchFamily="2" charset="-122"/>
              </a:rPr>
              <a:t>1856</a:t>
            </a:r>
            <a:r>
              <a:rPr lang="zh-CN" altLang="en-US" sz="3200" b="1" dirty="0">
                <a:latin typeface="Arial" panose="020B0604020202020204" pitchFamily="34" charset="0"/>
                <a:ea typeface="宋体" panose="02010600030101010101" pitchFamily="2" charset="-122"/>
              </a:rPr>
              <a:t>年</a:t>
            </a:r>
            <a:endParaRPr lang="zh-CN" altLang="en-US" sz="3200" b="1" dirty="0">
              <a:latin typeface="Arial" panose="020B0604020202020204" pitchFamily="34" charset="0"/>
              <a:ea typeface="宋体" panose="02010600030101010101" pitchFamily="2" charset="-122"/>
            </a:endParaRPr>
          </a:p>
        </p:txBody>
      </p:sp>
      <p:sp>
        <p:nvSpPr>
          <p:cNvPr id="5133" name="文本框 44048"/>
          <p:cNvSpPr txBox="1"/>
          <p:nvPr/>
        </p:nvSpPr>
        <p:spPr>
          <a:xfrm>
            <a:off x="7475538" y="3140075"/>
            <a:ext cx="1662112" cy="579438"/>
          </a:xfrm>
          <a:prstGeom prst="rect">
            <a:avLst/>
          </a:prstGeom>
          <a:noFill/>
          <a:ln w="9525">
            <a:noFill/>
          </a:ln>
        </p:spPr>
        <p:txBody>
          <a:bodyPr wrap="square" anchor="t">
            <a:spAutoFit/>
          </a:bodyPr>
          <a:p>
            <a:pPr lvl="0" indent="0" algn="ctr">
              <a:spcBef>
                <a:spcPct val="50000"/>
              </a:spcBef>
            </a:pPr>
            <a:r>
              <a:rPr lang="en-US" altLang="zh-CN" sz="3200" b="1" dirty="0">
                <a:latin typeface="Arial" panose="020B0604020202020204" pitchFamily="34" charset="0"/>
                <a:ea typeface="宋体" panose="02010600030101010101" pitchFamily="2" charset="-122"/>
              </a:rPr>
              <a:t>1860</a:t>
            </a:r>
            <a:r>
              <a:rPr lang="zh-CN" altLang="en-US" sz="3200" b="1" dirty="0">
                <a:latin typeface="Arial" panose="020B0604020202020204" pitchFamily="34" charset="0"/>
                <a:ea typeface="宋体" panose="02010600030101010101" pitchFamily="2" charset="-122"/>
              </a:rPr>
              <a:t>年</a:t>
            </a:r>
            <a:endParaRPr lang="zh-CN" altLang="en-US" sz="3200" b="1" dirty="0">
              <a:latin typeface="Arial" panose="020B0604020202020204" pitchFamily="34" charset="0"/>
              <a:ea typeface="宋体" panose="02010600030101010101" pitchFamily="2" charset="-122"/>
            </a:endParaRPr>
          </a:p>
        </p:txBody>
      </p:sp>
      <p:sp>
        <p:nvSpPr>
          <p:cNvPr id="5134" name="文本框 44049"/>
          <p:cNvSpPr txBox="1"/>
          <p:nvPr/>
        </p:nvSpPr>
        <p:spPr>
          <a:xfrm>
            <a:off x="9540875" y="3116263"/>
            <a:ext cx="1943100" cy="579437"/>
          </a:xfrm>
          <a:prstGeom prst="rect">
            <a:avLst/>
          </a:prstGeom>
          <a:noFill/>
          <a:ln w="9525">
            <a:noFill/>
          </a:ln>
        </p:spPr>
        <p:txBody>
          <a:bodyPr wrap="square" anchor="t">
            <a:spAutoFit/>
          </a:bodyPr>
          <a:p>
            <a:pPr lvl="0" indent="0" algn="ctr">
              <a:spcBef>
                <a:spcPct val="50000"/>
              </a:spcBef>
            </a:pPr>
            <a:r>
              <a:rPr lang="en-US" altLang="zh-CN" sz="3200" b="1" dirty="0">
                <a:latin typeface="Arial" panose="020B0604020202020204" pitchFamily="34" charset="0"/>
                <a:ea typeface="宋体" panose="02010600030101010101" pitchFamily="2" charset="-122"/>
              </a:rPr>
              <a:t>1864</a:t>
            </a:r>
            <a:r>
              <a:rPr lang="zh-CN" altLang="en-US" sz="3200" b="1" dirty="0">
                <a:latin typeface="Arial" panose="020B0604020202020204" pitchFamily="34" charset="0"/>
                <a:ea typeface="宋体" panose="02010600030101010101" pitchFamily="2" charset="-122"/>
              </a:rPr>
              <a:t>年</a:t>
            </a:r>
            <a:endParaRPr lang="zh-CN" altLang="en-US" sz="3200" b="1" dirty="0">
              <a:latin typeface="Arial" panose="020B0604020202020204" pitchFamily="34" charset="0"/>
              <a:ea typeface="宋体" panose="02010600030101010101" pitchFamily="2" charset="-122"/>
            </a:endParaRPr>
          </a:p>
        </p:txBody>
      </p:sp>
      <p:sp>
        <p:nvSpPr>
          <p:cNvPr id="44056" name="矩形标注 44055" descr="羊皮纸"/>
          <p:cNvSpPr/>
          <p:nvPr/>
        </p:nvSpPr>
        <p:spPr>
          <a:xfrm rot="10800000">
            <a:off x="546100" y="4352925"/>
            <a:ext cx="3117850" cy="846138"/>
          </a:xfrm>
          <a:prstGeom prst="wedgeRectCallout">
            <a:avLst>
              <a:gd name="adj1" fmla="val 18894"/>
              <a:gd name="adj2" fmla="val 86338"/>
            </a:avLst>
          </a:prstGeom>
          <a:blipFill rotWithShape="1">
            <a:blip r:embed="rId1"/>
          </a:blipFill>
          <a:ln w="9525" cap="flat" cmpd="sng">
            <a:solidFill>
              <a:schemeClr val="tx1"/>
            </a:solidFill>
            <a:prstDash val="solid"/>
            <a:miter/>
            <a:headEnd type="none" w="med" len="med"/>
            <a:tailEnd type="none" w="med" len="med"/>
          </a:ln>
        </p:spPr>
        <p:txBody>
          <a:bodyPr rot="10800000" anchor="t"/>
          <a:p>
            <a:pPr lvl="0" indent="0"/>
            <a:r>
              <a:rPr lang="zh-CN" altLang="en-US" sz="4400" b="1" dirty="0">
                <a:latin typeface="Arial" panose="020B0604020202020204" pitchFamily="34" charset="0"/>
                <a:ea typeface="宋体" panose="02010600030101010101" pitchFamily="2" charset="-122"/>
              </a:rPr>
              <a:t>鸦片战争</a:t>
            </a:r>
            <a:endParaRPr lang="zh-CN" altLang="en-US" sz="4400" b="1" dirty="0">
              <a:latin typeface="Arial" panose="020B0604020202020204" pitchFamily="34" charset="0"/>
              <a:ea typeface="宋体" panose="02010600030101010101" pitchFamily="2" charset="-122"/>
            </a:endParaRPr>
          </a:p>
        </p:txBody>
      </p:sp>
      <p:sp>
        <p:nvSpPr>
          <p:cNvPr id="44057" name="矩形标注 44056" descr="羊皮纸"/>
          <p:cNvSpPr/>
          <p:nvPr/>
        </p:nvSpPr>
        <p:spPr>
          <a:xfrm rot="10800000">
            <a:off x="6045200" y="4352925"/>
            <a:ext cx="4484688" cy="846138"/>
          </a:xfrm>
          <a:prstGeom prst="wedgeRectCallout">
            <a:avLst>
              <a:gd name="adj1" fmla="val 18333"/>
              <a:gd name="adj2" fmla="val 85301"/>
            </a:avLst>
          </a:prstGeom>
          <a:blipFill rotWithShape="1">
            <a:blip r:embed="rId1"/>
          </a:blipFill>
          <a:ln w="9525" cap="flat" cmpd="sng">
            <a:solidFill>
              <a:schemeClr val="tx1"/>
            </a:solidFill>
            <a:prstDash val="solid"/>
            <a:miter/>
            <a:headEnd type="none" w="med" len="med"/>
            <a:tailEnd type="none" w="med" len="med"/>
          </a:ln>
        </p:spPr>
        <p:txBody>
          <a:bodyPr rot="10800000" anchor="t"/>
          <a:p>
            <a:pPr lvl="0" indent="0"/>
            <a:r>
              <a:rPr lang="zh-CN" altLang="en-US" sz="4400" b="1" dirty="0">
                <a:latin typeface="Arial" panose="020B0604020202020204" pitchFamily="34" charset="0"/>
                <a:ea typeface="宋体" panose="02010600030101010101" pitchFamily="2" charset="-122"/>
              </a:rPr>
              <a:t>第二次鸦片战争</a:t>
            </a:r>
            <a:endParaRPr lang="zh-CN" altLang="en-US" sz="4400" b="1" dirty="0">
              <a:latin typeface="Arial" panose="020B0604020202020204" pitchFamily="34" charset="0"/>
              <a:ea typeface="宋体" panose="02010600030101010101" pitchFamily="2" charset="-122"/>
            </a:endParaRPr>
          </a:p>
        </p:txBody>
      </p:sp>
      <p:sp>
        <p:nvSpPr>
          <p:cNvPr id="44060" name="矩形 44059"/>
          <p:cNvSpPr/>
          <p:nvPr/>
        </p:nvSpPr>
        <p:spPr>
          <a:xfrm>
            <a:off x="4241800" y="3695700"/>
            <a:ext cx="6535738" cy="304800"/>
          </a:xfrm>
          <a:prstGeom prst="rect">
            <a:avLst/>
          </a:prstGeom>
          <a:gradFill rotWithShape="1">
            <a:gsLst>
              <a:gs pos="0">
                <a:schemeClr val="tx2">
                  <a:alpha val="35001"/>
                </a:schemeClr>
              </a:gs>
              <a:gs pos="100000">
                <a:srgbClr val="0C0C0C">
                  <a:alpha val="32001"/>
                </a:srgbClr>
              </a:gs>
            </a:gsLst>
            <a:path path="rect">
              <a:fillToRect r="100000" b="100000"/>
            </a:path>
            <a:tileRect/>
          </a:gradFill>
          <a:ln w="9525" cap="flat" cmpd="sng">
            <a:solidFill>
              <a:schemeClr val="tx1"/>
            </a:solidFill>
            <a:prstDash val="solid"/>
            <a:miter/>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44061" name="圆角矩形标注 44060"/>
          <p:cNvSpPr/>
          <p:nvPr/>
        </p:nvSpPr>
        <p:spPr>
          <a:xfrm>
            <a:off x="4518025" y="1897063"/>
            <a:ext cx="4799013" cy="658813"/>
          </a:xfrm>
          <a:prstGeom prst="wedgeRoundRectCallout">
            <a:avLst>
              <a:gd name="adj1" fmla="val -34778"/>
              <a:gd name="adj2" fmla="val 163889"/>
              <a:gd name="adj3" fmla="val 16667"/>
            </a:avLst>
          </a:prstGeom>
          <a:solidFill>
            <a:srgbClr val="FFCC00"/>
          </a:solidFill>
          <a:ln w="9525" cap="flat" cmpd="sng">
            <a:solidFill>
              <a:schemeClr val="tx1"/>
            </a:solidFill>
            <a:prstDash val="solid"/>
            <a:miter/>
            <a:headEnd type="none" w="med" len="med"/>
            <a:tailEnd type="none" w="med" len="med"/>
          </a:ln>
        </p:spPr>
        <p:txBody>
          <a:bodyPr anchor="t"/>
          <a:p>
            <a:pPr lvl="0" algn="ctr" fontAlgn="base"/>
            <a:r>
              <a:rPr lang="zh-CN" altLang="en-US" sz="4000" b="1" strike="noStrike"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ea"/>
              </a:rPr>
              <a:t>太平天国运动</a:t>
            </a:r>
            <a:endParaRPr lang="zh-CN" altLang="en-US" sz="4000" b="1" strike="noStrike"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ea"/>
            </a:endParaRPr>
          </a:p>
        </p:txBody>
      </p:sp>
      <p:sp>
        <p:nvSpPr>
          <p:cNvPr id="2" name="文本框 1"/>
          <p:cNvSpPr txBox="1"/>
          <p:nvPr/>
        </p:nvSpPr>
        <p:spPr>
          <a:xfrm>
            <a:off x="1368425" y="292100"/>
            <a:ext cx="5770880" cy="768350"/>
          </a:xfrm>
          <a:prstGeom prst="rect">
            <a:avLst/>
          </a:prstGeom>
          <a:noFill/>
          <a:ln w="9525">
            <a:noFill/>
          </a:ln>
        </p:spPr>
        <p:txBody>
          <a:bodyPr wrap="none" anchor="t">
            <a:spAutoFit/>
          </a:bodyPr>
          <a:p>
            <a:pPr lvl="0" indent="0"/>
            <a:r>
              <a:rPr lang="en-US" altLang="zh-CN" sz="4400" b="1" dirty="0">
                <a:solidFill>
                  <a:srgbClr val="FF0000"/>
                </a:solidFill>
                <a:latin typeface="微软雅黑" panose="020B0503020204020204" pitchFamily="2" charset="-122"/>
                <a:ea typeface="微软雅黑" panose="020B0503020204020204" pitchFamily="2" charset="-122"/>
              </a:rPr>
              <a:t>“</a:t>
            </a:r>
            <a:r>
              <a:rPr lang="zh-CN" altLang="en-US" sz="4400" b="1" dirty="0">
                <a:solidFill>
                  <a:srgbClr val="FF0000"/>
                </a:solidFill>
                <a:latin typeface="微软雅黑" panose="020B0503020204020204" pitchFamily="2" charset="-122"/>
                <a:ea typeface="微软雅黑" panose="020B0503020204020204" pitchFamily="2" charset="-122"/>
              </a:rPr>
              <a:t>病人</a:t>
            </a:r>
            <a:r>
              <a:rPr lang="en-US" altLang="zh-CN" sz="4400" b="1" dirty="0">
                <a:solidFill>
                  <a:srgbClr val="FF0000"/>
                </a:solidFill>
                <a:latin typeface="微软雅黑" panose="020B0503020204020204" pitchFamily="2" charset="-122"/>
                <a:ea typeface="微软雅黑" panose="020B0503020204020204" pitchFamily="2" charset="-122"/>
              </a:rPr>
              <a:t>”</a:t>
            </a:r>
            <a:r>
              <a:rPr lang="zh-CN" altLang="en-US" sz="4400" b="1" dirty="0">
                <a:solidFill>
                  <a:srgbClr val="FF0000"/>
                </a:solidFill>
                <a:latin typeface="微软雅黑" panose="020B0503020204020204" pitchFamily="2" charset="-122"/>
                <a:ea typeface="微软雅黑" panose="020B0503020204020204" pitchFamily="2" charset="-122"/>
              </a:rPr>
              <a:t>（清朝）症状</a:t>
            </a:r>
            <a:endParaRPr lang="zh-CN" altLang="en-US" sz="4400" b="1" dirty="0">
              <a:solidFill>
                <a:srgbClr val="FF0000"/>
              </a:solidFill>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56"/>
                                        </p:tgtEl>
                                        <p:attrNameLst>
                                          <p:attrName>style.visibility</p:attrName>
                                        </p:attrNameLst>
                                      </p:cBhvr>
                                      <p:to>
                                        <p:strVal val="visible"/>
                                      </p:to>
                                    </p:set>
                                    <p:animEffect transition="in" filter="blinds(horizontal)">
                                      <p:cBhvr>
                                        <p:cTn id="7" dur="500"/>
                                        <p:tgtEl>
                                          <p:spTgt spid="440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57"/>
                                        </p:tgtEl>
                                        <p:attrNameLst>
                                          <p:attrName>style.visibility</p:attrName>
                                        </p:attrNameLst>
                                      </p:cBhvr>
                                      <p:to>
                                        <p:strVal val="visible"/>
                                      </p:to>
                                    </p:set>
                                    <p:animEffect transition="in" filter="blinds(horizontal)">
                                      <p:cBhvr>
                                        <p:cTn id="12" dur="500"/>
                                        <p:tgtEl>
                                          <p:spTgt spid="44057"/>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mph" presetSubtype="0" fill="hold" nodeType="clickEffect">
                                  <p:stCondLst>
                                    <p:cond delay="0"/>
                                  </p:stCondLst>
                                  <p:childTnLst>
                                    <p:animClr clrSpc="rgb" dir="cw">
                                      <p:cBhvr override="childStyle">
                                        <p:cTn id="16" dur="1000" autoRev="1" fill="hold"/>
                                        <p:tgtEl>
                                          <p:spTgt spid="44060"/>
                                        </p:tgtEl>
                                        <p:attrNameLst>
                                          <p:attrName>style.color</p:attrName>
                                        </p:attrNameLst>
                                      </p:cBhvr>
                                      <p:to>
                                        <a:schemeClr val="bg1"/>
                                      </p:to>
                                    </p:animClr>
                                    <p:animClr clrSpc="rgb" dir="cw">
                                      <p:cBhvr>
                                        <p:cTn id="17" dur="1000" autoRev="1" fill="hold"/>
                                        <p:tgtEl>
                                          <p:spTgt spid="44060"/>
                                        </p:tgtEl>
                                        <p:attrNameLst>
                                          <p:attrName>fillcolor</p:attrName>
                                        </p:attrNameLst>
                                      </p:cBhvr>
                                      <p:to>
                                        <a:schemeClr val="bg1"/>
                                      </p:to>
                                    </p:animClr>
                                    <p:set>
                                      <p:cBhvr>
                                        <p:cTn id="18" dur="1000" autoRev="1" fill="hold"/>
                                        <p:tgtEl>
                                          <p:spTgt spid="44060"/>
                                        </p:tgtEl>
                                        <p:attrNameLst>
                                          <p:attrName>fill.type</p:attrName>
                                        </p:attrNameLst>
                                      </p:cBhvr>
                                      <p:to>
                                        <p:strVal val="solid"/>
                                      </p:to>
                                    </p:set>
                                    <p:set>
                                      <p:cBhvr>
                                        <p:cTn id="19" dur="1000" autoRev="1" fill="hold"/>
                                        <p:tgtEl>
                                          <p:spTgt spid="44060"/>
                                        </p:tgtEl>
                                        <p:attrNameLst>
                                          <p:attrName>fill.on</p:attrName>
                                        </p:attrNameLst>
                                      </p:cBhvr>
                                      <p:to>
                                        <p:strVal val="true"/>
                                      </p:to>
                                    </p:se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44061"/>
                                        </p:tgtEl>
                                        <p:attrNameLst>
                                          <p:attrName>style.visibility</p:attrName>
                                        </p:attrNameLst>
                                      </p:cBhvr>
                                      <p:to>
                                        <p:strVal val="visible"/>
                                      </p:to>
                                    </p:set>
                                    <p:animEffect transition="in" filter="checkerboard(across)">
                                      <p:cBhvr>
                                        <p:cTn id="24" dur="500"/>
                                        <p:tgtEl>
                                          <p:spTgt spid="4406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ppt_x</p:attrName>
                                        </p:attrNameLst>
                                      </p:cBhvr>
                                      <p:tavLst>
                                        <p:tav tm="0">
                                          <p:val>
                                            <p:strVal val="#ppt_x"/>
                                          </p:val>
                                        </p:tav>
                                        <p:tav tm="100000">
                                          <p:val>
                                            <p:strVal val="#ppt_x"/>
                                          </p:val>
                                        </p:tav>
                                      </p:tavLst>
                                    </p:anim>
                                    <p:anim calcmode="lin" valueType="num">
                                      <p:cBhvr>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6" grpId="0" bldLvl="0" animBg="1"/>
      <p:bldP spid="44057" grpId="0" bldLvl="0" animBg="1"/>
      <p:bldP spid="44061" grpId="0" bldLvl="0" animBg="1"/>
      <p:bldP spid="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2771" name="矩形 14338"/>
          <p:cNvSpPr>
            <a:spLocks noGrp="1" noRot="1"/>
          </p:cNvSpPr>
          <p:nvPr/>
        </p:nvSpPr>
        <p:spPr>
          <a:xfrm>
            <a:off x="3733800" y="1411288"/>
            <a:ext cx="8423275" cy="4316413"/>
          </a:xfrm>
          <a:prstGeom prst="rect">
            <a:avLst/>
          </a:prstGeom>
          <a:solidFill>
            <a:schemeClr val="bg1"/>
          </a:solidFill>
          <a:ln w="9525">
            <a:noFill/>
          </a:ln>
        </p:spPr>
        <p:txBody>
          <a:bodyPr wrap="square" anchor="t"/>
          <a:p>
            <a:pPr marL="1905" lvl="0" indent="-1905" fontAlgn="base">
              <a:lnSpc>
                <a:spcPct val="90000"/>
              </a:lnSpc>
              <a:spcBef>
                <a:spcPct val="20000"/>
              </a:spcBef>
            </a:pPr>
            <a:r>
              <a:rPr lang="zh-CN" altLang="en-US" sz="4800" b="1" strike="noStrike" noProof="1" dirty="0">
                <a:solidFill>
                  <a:srgbClr val="FF0000"/>
                </a:solidFill>
                <a:latin typeface="Arial" panose="020B0604020202020204" pitchFamily="34" charset="0"/>
                <a:ea typeface="华文中宋" pitchFamily="2" charset="-122"/>
                <a:cs typeface="+mn-ea"/>
              </a:rPr>
              <a:t>张之洞</a:t>
            </a:r>
            <a:endParaRPr lang="zh-CN" altLang="en-US" sz="4800" b="1" strike="noStrike" noProof="1" dirty="0">
              <a:solidFill>
                <a:srgbClr val="FF0000"/>
              </a:solidFill>
              <a:latin typeface="Arial" panose="020B0604020202020204" pitchFamily="34" charset="0"/>
              <a:ea typeface="华文中宋" pitchFamily="2" charset="-122"/>
              <a:cs typeface="+mn-ea"/>
            </a:endParaRPr>
          </a:p>
          <a:p>
            <a:pPr marL="1905" lvl="0" indent="-344805" algn="l" fontAlgn="base">
              <a:lnSpc>
                <a:spcPct val="90000"/>
              </a:lnSpc>
              <a:spcBef>
                <a:spcPct val="20000"/>
              </a:spcBef>
            </a:pPr>
            <a:r>
              <a:rPr lang="zh-CN" altLang="en-US" sz="3200" b="1" strike="noStrike" noProof="1" dirty="0">
                <a:effectLst>
                  <a:outerShdw blurRad="38100" dist="19050" dir="2700000" algn="tl" rotWithShape="0">
                    <a:schemeClr val="dk1">
                      <a:alpha val="40000"/>
                    </a:schemeClr>
                  </a:outerShdw>
                </a:effectLst>
                <a:latin typeface="楷体" panose="02010609060101010101" pitchFamily="1" charset="-122"/>
                <a:ea typeface="楷体" panose="02010609060101010101" pitchFamily="1" charset="-122"/>
                <a:cs typeface="+mn-ea"/>
              </a:rPr>
              <a:t>晚清名臣，洋务派代表人物。历任内阁学士、山西巡抚、两广总督、湖广总督、两江总督、军机大臣等职。他创办了自强学堂、三江师范学堂。政治上主张“中学为体，西学为用”。工业上创办汉阳铁厂、大冶铁矿、湖北枪炮厂等。</a:t>
            </a:r>
            <a:endParaRPr lang="zh-CN" altLang="en-US" sz="3200" b="1" strike="noStrike" noProof="1" dirty="0">
              <a:effectLst>
                <a:outerShdw blurRad="38100" dist="19050" dir="2700000" algn="tl" rotWithShape="0">
                  <a:schemeClr val="dk1">
                    <a:alpha val="40000"/>
                  </a:schemeClr>
                </a:outerShdw>
              </a:effectLst>
              <a:latin typeface="楷体" panose="02010609060101010101" pitchFamily="1" charset="-122"/>
              <a:ea typeface="楷体" panose="02010609060101010101" pitchFamily="1" charset="-122"/>
              <a:cs typeface="+mn-ea"/>
            </a:endParaRPr>
          </a:p>
        </p:txBody>
      </p:sp>
      <p:pic>
        <p:nvPicPr>
          <p:cNvPr id="14339" name="Picture 8" descr="张之洞"/>
          <p:cNvPicPr>
            <a:picLocks noChangeAspect="1"/>
          </p:cNvPicPr>
          <p:nvPr/>
        </p:nvPicPr>
        <p:blipFill>
          <a:blip r:embed="rId2"/>
          <a:srcRect l="33522" r="17331" b="56009"/>
          <a:stretch>
            <a:fillRect/>
          </a:stretch>
        </p:blipFill>
        <p:spPr>
          <a:xfrm>
            <a:off x="19050" y="1330325"/>
            <a:ext cx="3421063" cy="4748213"/>
          </a:xfrm>
          <a:prstGeom prst="rect">
            <a:avLst/>
          </a:prstGeom>
          <a:noFill/>
          <a:ln w="9525">
            <a:noFill/>
          </a:ln>
        </p:spPr>
      </p:pic>
      <p:sp>
        <p:nvSpPr>
          <p:cNvPr id="14340" name="文本框 1"/>
          <p:cNvSpPr txBox="1"/>
          <p:nvPr/>
        </p:nvSpPr>
        <p:spPr>
          <a:xfrm>
            <a:off x="114300" y="198438"/>
            <a:ext cx="9934575" cy="914400"/>
          </a:xfrm>
          <a:prstGeom prst="rect">
            <a:avLst/>
          </a:prstGeom>
          <a:noFill/>
          <a:ln w="9525">
            <a:noFill/>
          </a:ln>
        </p:spPr>
        <p:txBody>
          <a:bodyPr wrap="square" anchor="t">
            <a:spAutoFit/>
          </a:bodyPr>
          <a:p>
            <a:pPr lvl="0" indent="0"/>
            <a:r>
              <a:rPr lang="zh-CN" altLang="en-US" sz="5400" b="1" dirty="0">
                <a:solidFill>
                  <a:srgbClr val="FFFF00"/>
                </a:solidFill>
                <a:latin typeface="Times New Roman" panose="02020603050405020304" pitchFamily="2" charset="0"/>
                <a:ea typeface="楷体" panose="02010609060101010101" pitchFamily="1" charset="-122"/>
              </a:rPr>
              <a:t>主治医生</a:t>
            </a:r>
            <a:r>
              <a:rPr lang="zh-CN" altLang="en-US" sz="5400" b="1" dirty="0">
                <a:solidFill>
                  <a:schemeClr val="bg1"/>
                </a:solidFill>
                <a:latin typeface="Times New Roman" panose="02020603050405020304" pitchFamily="2" charset="0"/>
                <a:ea typeface="楷体" panose="02010609060101010101" pitchFamily="1" charset="-122"/>
              </a:rPr>
              <a:t>（洋务派代表人物）</a:t>
            </a:r>
            <a:endParaRPr lang="zh-CN" altLang="en-US" sz="5400" b="1" dirty="0">
              <a:solidFill>
                <a:schemeClr val="bg1"/>
              </a:solidFill>
              <a:latin typeface="Times New Roman" panose="02020603050405020304" pitchFamily="2" charset="0"/>
              <a:ea typeface="楷体" panose="02010609060101010101" pitchFamily="1" charset="-122"/>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37" name="文本框 5136"/>
          <p:cNvSpPr txBox="1"/>
          <p:nvPr/>
        </p:nvSpPr>
        <p:spPr>
          <a:xfrm>
            <a:off x="2822575" y="207963"/>
            <a:ext cx="6888163" cy="809625"/>
          </a:xfrm>
          <a:prstGeom prst="rect">
            <a:avLst/>
          </a:prstGeom>
          <a:solidFill>
            <a:schemeClr val="bg1"/>
          </a:solidFill>
          <a:ln w="9525">
            <a:noFill/>
          </a:ln>
        </p:spPr>
        <p:txBody>
          <a:bodyPr wrap="none" anchor="t">
            <a:spAutoFit/>
          </a:bodyPr>
          <a:p>
            <a:pPr lvl="0" indent="0"/>
            <a:r>
              <a:rPr lang="zh-CN" altLang="en-US" sz="4400" b="1" dirty="0">
                <a:solidFill>
                  <a:srgbClr val="FF0000"/>
                </a:solidFill>
                <a:latin typeface="微软雅黑" panose="020B0503020204020204" pitchFamily="2" charset="-122"/>
                <a:ea typeface="微软雅黑" panose="020B0503020204020204" pitchFamily="2" charset="-122"/>
              </a:rPr>
              <a:t>二、洋务派给清朝的诊断书</a:t>
            </a:r>
            <a:endParaRPr lang="zh-CN" altLang="en-US" sz="4400" b="1" dirty="0">
              <a:solidFill>
                <a:srgbClr val="FF0000"/>
              </a:solidFill>
              <a:latin typeface="微软雅黑" panose="020B0503020204020204" pitchFamily="2" charset="-122"/>
              <a:ea typeface="微软雅黑" panose="020B0503020204020204" pitchFamily="2" charset="-122"/>
            </a:endParaRPr>
          </a:p>
        </p:txBody>
      </p:sp>
      <p:graphicFrame>
        <p:nvGraphicFramePr>
          <p:cNvPr id="16386" name="内容占位符 16385"/>
          <p:cNvGraphicFramePr/>
          <p:nvPr>
            <p:ph idx="1"/>
          </p:nvPr>
        </p:nvGraphicFramePr>
        <p:xfrm>
          <a:off x="374650" y="1322388"/>
          <a:ext cx="11442700" cy="3563938"/>
        </p:xfrm>
        <a:graphic>
          <a:graphicData uri="http://schemas.openxmlformats.org/drawingml/2006/table">
            <a:tbl>
              <a:tblPr/>
              <a:tblGrid>
                <a:gridCol w="3485515"/>
                <a:gridCol w="5436870"/>
                <a:gridCol w="2519680"/>
              </a:tblGrid>
              <a:tr h="56388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病因</a:t>
                      </a:r>
                      <a:endParaRPr lang="zh-CN" altLang="en-US" sz="3600">
                        <a:solidFill>
                          <a:srgbClr val="0000CC"/>
                        </a:solidFill>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处方</a:t>
                      </a:r>
                      <a:endParaRPr lang="zh-CN" altLang="en-US" sz="3600">
                        <a:solidFill>
                          <a:srgbClr val="0000CC"/>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疗效</a:t>
                      </a:r>
                      <a:endParaRPr lang="zh-CN" altLang="en-US" sz="3600">
                        <a:solidFill>
                          <a:srgbClr val="0000CC"/>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4000" b="1">
                          <a:solidFill>
                            <a:schemeClr val="tx1">
                              <a:lumMod val="95000"/>
                              <a:lumOff val="5000"/>
                            </a:schemeClr>
                          </a:solidFill>
                          <a:latin typeface="楷体" panose="02010609060101010101" pitchFamily="1" charset="-122"/>
                          <a:ea typeface="楷体" panose="02010609060101010101" pitchFamily="1" charset="-122"/>
                        </a:rPr>
                        <a:t>武器不如人</a:t>
                      </a:r>
                      <a:endParaRPr lang="zh-CN" altLang="en-US" sz="4000" b="1">
                        <a:solidFill>
                          <a:schemeClr val="tx1">
                            <a:lumMod val="95000"/>
                            <a:lumOff val="5000"/>
                          </a:schemeClr>
                        </a:solidFill>
                        <a:latin typeface="楷体" panose="02010609060101010101" pitchFamily="1" charset="-122"/>
                        <a:ea typeface="楷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4000" b="1">
                          <a:solidFill>
                            <a:schemeClr val="tx1">
                              <a:lumMod val="95000"/>
                              <a:lumOff val="5000"/>
                            </a:schemeClr>
                          </a:solidFill>
                          <a:latin typeface="楷体" panose="02010609060101010101" pitchFamily="1" charset="-122"/>
                          <a:ea typeface="楷体" panose="02010609060101010101" pitchFamily="1" charset="-122"/>
                        </a:rPr>
                        <a:t>军费短缺</a:t>
                      </a:r>
                      <a:endParaRPr lang="zh-CN" altLang="en-US" sz="4000" b="1">
                        <a:solidFill>
                          <a:schemeClr val="tx1">
                            <a:lumMod val="95000"/>
                            <a:lumOff val="5000"/>
                          </a:schemeClr>
                        </a:solidFill>
                        <a:latin typeface="楷体" panose="02010609060101010101" pitchFamily="1" charset="-122"/>
                        <a:ea typeface="楷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4000" b="1">
                          <a:solidFill>
                            <a:schemeClr val="tx1">
                              <a:lumMod val="95000"/>
                              <a:lumOff val="5000"/>
                            </a:schemeClr>
                          </a:solidFill>
                          <a:latin typeface="楷体" panose="02010609060101010101" pitchFamily="1" charset="-122"/>
                          <a:ea typeface="楷体" panose="02010609060101010101" pitchFamily="1" charset="-122"/>
                        </a:rPr>
                        <a:t>没有海军</a:t>
                      </a:r>
                      <a:endParaRPr lang="zh-CN" altLang="en-US" sz="4000" b="1">
                        <a:solidFill>
                          <a:schemeClr val="tx1">
                            <a:lumMod val="95000"/>
                            <a:lumOff val="5000"/>
                          </a:schemeClr>
                        </a:solidFill>
                        <a:latin typeface="楷体" panose="02010609060101010101" pitchFamily="1" charset="-122"/>
                        <a:ea typeface="楷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21055">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4000" b="1">
                          <a:solidFill>
                            <a:schemeClr val="tx1">
                              <a:lumMod val="95000"/>
                              <a:lumOff val="5000"/>
                            </a:schemeClr>
                          </a:solidFill>
                          <a:latin typeface="楷体" panose="02010609060101010101" pitchFamily="1" charset="-122"/>
                          <a:ea typeface="楷体" panose="02010609060101010101" pitchFamily="1" charset="-122"/>
                        </a:rPr>
                        <a:t>缺外交人才</a:t>
                      </a:r>
                      <a:endParaRPr lang="zh-CN" altLang="en-US" sz="4000" b="1">
                        <a:solidFill>
                          <a:schemeClr val="tx1">
                            <a:lumMod val="95000"/>
                            <a:lumOff val="5000"/>
                          </a:schemeClr>
                        </a:solidFill>
                        <a:latin typeface="楷体" panose="02010609060101010101" pitchFamily="1" charset="-122"/>
                        <a:ea typeface="楷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 name="矩形 2"/>
          <p:cNvSpPr>
            <a:spLocks noGrp="1" noRot="1"/>
          </p:cNvSpPr>
          <p:nvPr/>
        </p:nvSpPr>
        <p:spPr>
          <a:xfrm>
            <a:off x="-19050" y="5232400"/>
            <a:ext cx="12230100" cy="874713"/>
          </a:xfrm>
          <a:prstGeom prst="rect">
            <a:avLst/>
          </a:prstGeom>
          <a:solidFill>
            <a:schemeClr val="bg1"/>
          </a:solidFill>
          <a:ln w="9525">
            <a:noFill/>
          </a:ln>
        </p:spPr>
        <p:txBody>
          <a:bodyPr wrap="square" anchor="t"/>
          <a:p>
            <a:pPr marL="1905" lvl="0" indent="-1905">
              <a:lnSpc>
                <a:spcPct val="90000"/>
              </a:lnSpc>
              <a:spcBef>
                <a:spcPct val="20000"/>
              </a:spcBef>
            </a:pPr>
            <a:r>
              <a:rPr lang="zh-CN" altLang="en-US" dirty="0">
                <a:latin typeface="Times New Roman" panose="02020603050405020304" pitchFamily="2" charset="0"/>
                <a:ea typeface="宋体" panose="02010600030101010101" pitchFamily="2" charset="-122"/>
              </a:rPr>
              <a:t> </a:t>
            </a:r>
            <a:r>
              <a:rPr lang="zh-CN" altLang="en-US" sz="4000" dirty="0">
                <a:solidFill>
                  <a:srgbClr val="FF0000"/>
                </a:solidFill>
                <a:latin typeface="微软雅黑" panose="020B0503020204020204" pitchFamily="2" charset="-122"/>
                <a:ea typeface="微软雅黑" panose="020B0503020204020204" pitchFamily="2" charset="-122"/>
              </a:rPr>
              <a:t>思考：</a:t>
            </a:r>
            <a:r>
              <a:rPr lang="zh-CN" altLang="en-US" sz="4000" dirty="0">
                <a:latin typeface="微软雅黑" panose="020B0503020204020204" pitchFamily="2" charset="-122"/>
                <a:ea typeface="微软雅黑" panose="020B0503020204020204" pitchFamily="2" charset="-122"/>
              </a:rPr>
              <a:t>你是否赞同</a:t>
            </a:r>
            <a:r>
              <a:rPr lang="en-US" altLang="zh-CN" sz="4000" dirty="0">
                <a:latin typeface="微软雅黑" panose="020B0503020204020204" pitchFamily="2" charset="-122"/>
                <a:ea typeface="微软雅黑" panose="020B0503020204020204" pitchFamily="2" charset="-122"/>
              </a:rPr>
              <a:t>“</a:t>
            </a:r>
            <a:r>
              <a:rPr lang="zh-CN" altLang="en-US" sz="4000" dirty="0">
                <a:latin typeface="微软雅黑" panose="020B0503020204020204" pitchFamily="2" charset="-122"/>
                <a:ea typeface="微软雅黑" panose="020B0503020204020204" pitchFamily="2" charset="-122"/>
              </a:rPr>
              <a:t>医生</a:t>
            </a:r>
            <a:r>
              <a:rPr lang="en-US" altLang="zh-CN" sz="4000" dirty="0">
                <a:latin typeface="微软雅黑" panose="020B0503020204020204" pitchFamily="2" charset="-122"/>
                <a:ea typeface="微软雅黑" panose="020B0503020204020204" pitchFamily="2" charset="-122"/>
              </a:rPr>
              <a:t>”</a:t>
            </a:r>
            <a:r>
              <a:rPr lang="zh-CN" altLang="en-US" sz="4000" dirty="0">
                <a:latin typeface="微软雅黑" panose="020B0503020204020204" pitchFamily="2" charset="-122"/>
                <a:ea typeface="微软雅黑" panose="020B0503020204020204" pitchFamily="2" charset="-122"/>
              </a:rPr>
              <a:t>的诊断</a:t>
            </a:r>
            <a:r>
              <a:rPr lang="zh-CN" altLang="en-US" sz="4000" dirty="0">
                <a:latin typeface="宋体" panose="02010600030101010101" pitchFamily="2" charset="-122"/>
                <a:ea typeface="宋体" panose="02010600030101010101" pitchFamily="2" charset="-122"/>
              </a:rPr>
              <a:t>？</a:t>
            </a:r>
            <a:endParaRPr lang="zh-CN" altLang="en-US" sz="4000" dirty="0">
              <a:latin typeface="宋体" panose="02010600030101010101" pitchFamily="2" charset="-122"/>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37"/>
                                        </p:tgtEl>
                                        <p:attrNameLst>
                                          <p:attrName>style.visibility</p:attrName>
                                        </p:attrNameLst>
                                      </p:cBhvr>
                                      <p:to>
                                        <p:strVal val="visible"/>
                                      </p:to>
                                    </p:set>
                                    <p:anim calcmode="lin" valueType="num">
                                      <p:cBhvr>
                                        <p:cTn id="7" dur="500" fill="hold"/>
                                        <p:tgtEl>
                                          <p:spTgt spid="5137"/>
                                        </p:tgtEl>
                                        <p:attrNameLst>
                                          <p:attrName>ppt_x</p:attrName>
                                        </p:attrNameLst>
                                      </p:cBhvr>
                                      <p:tavLst>
                                        <p:tav tm="0">
                                          <p:val>
                                            <p:strVal val="#ppt_x"/>
                                          </p:val>
                                        </p:tav>
                                        <p:tav tm="100000">
                                          <p:val>
                                            <p:strVal val="#ppt_x"/>
                                          </p:val>
                                        </p:tav>
                                      </p:tavLst>
                                    </p:anim>
                                    <p:anim calcmode="lin" valueType="num">
                                      <p:cBhvr>
                                        <p:cTn id="8" dur="500" fill="hold"/>
                                        <p:tgtEl>
                                          <p:spTgt spid="51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blinds(horizontal)">
                                      <p:cBhvr>
                                        <p:cTn id="12" dur="500"/>
                                        <p:tgtEl>
                                          <p:spTgt spid="1638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7" grpId="0" bldLvl="0" animBg="1"/>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37" name="文本框 5136"/>
          <p:cNvSpPr txBox="1"/>
          <p:nvPr/>
        </p:nvSpPr>
        <p:spPr>
          <a:xfrm>
            <a:off x="2822575" y="207963"/>
            <a:ext cx="6329363" cy="809625"/>
          </a:xfrm>
          <a:prstGeom prst="rect">
            <a:avLst/>
          </a:prstGeom>
          <a:solidFill>
            <a:schemeClr val="bg1"/>
          </a:solidFill>
          <a:ln w="9525">
            <a:noFill/>
          </a:ln>
        </p:spPr>
        <p:txBody>
          <a:bodyPr wrap="none" anchor="t">
            <a:spAutoFit/>
          </a:bodyPr>
          <a:p>
            <a:pPr lvl="0" indent="0"/>
            <a:r>
              <a:rPr lang="zh-CN" altLang="en-US" sz="4400" b="1" dirty="0">
                <a:solidFill>
                  <a:srgbClr val="FF0000"/>
                </a:solidFill>
                <a:latin typeface="微软雅黑" panose="020B0503020204020204" pitchFamily="2" charset="-122"/>
                <a:ea typeface="微软雅黑" panose="020B0503020204020204" pitchFamily="2" charset="-122"/>
                <a:sym typeface="宋体" panose="02010600030101010101" pitchFamily="2" charset="-122"/>
              </a:rPr>
              <a:t>三、洋务派给清朝的处方</a:t>
            </a:r>
            <a:endParaRPr lang="zh-CN" altLang="en-US" sz="4400" b="1" dirty="0">
              <a:solidFill>
                <a:srgbClr val="FF0000"/>
              </a:solidFill>
              <a:latin typeface="微软雅黑" panose="020B0503020204020204" pitchFamily="2" charset="-122"/>
              <a:ea typeface="微软雅黑" panose="020B0503020204020204" pitchFamily="2" charset="-122"/>
            </a:endParaRPr>
          </a:p>
        </p:txBody>
      </p:sp>
      <p:graphicFrame>
        <p:nvGraphicFramePr>
          <p:cNvPr id="4" name="内容占位符 3"/>
          <p:cNvGraphicFramePr/>
          <p:nvPr>
            <p:ph idx="1"/>
          </p:nvPr>
        </p:nvGraphicFramePr>
        <p:xfrm>
          <a:off x="425450" y="1247775"/>
          <a:ext cx="11569700" cy="4940300"/>
        </p:xfrm>
        <a:graphic>
          <a:graphicData uri="http://schemas.openxmlformats.org/drawingml/2006/table">
            <a:tbl>
              <a:tblPr/>
              <a:tblGrid>
                <a:gridCol w="3121660"/>
                <a:gridCol w="5899150"/>
                <a:gridCol w="2548255"/>
              </a:tblGrid>
              <a:tr h="71628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病症</a:t>
                      </a:r>
                      <a:endParaRPr lang="zh-CN" altLang="en-US" sz="3600">
                        <a:solidFill>
                          <a:srgbClr val="0000CC"/>
                        </a:solidFill>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处方</a:t>
                      </a:r>
                      <a:endParaRPr lang="zh-CN" altLang="en-US" sz="3600">
                        <a:solidFill>
                          <a:srgbClr val="0000CC"/>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疗效</a:t>
                      </a:r>
                      <a:endParaRPr lang="zh-CN" altLang="en-US" sz="3600">
                        <a:solidFill>
                          <a:srgbClr val="0000CC"/>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5377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200">
                          <a:solidFill>
                            <a:schemeClr val="tx1">
                              <a:lumMod val="95000"/>
                              <a:lumOff val="5000"/>
                            </a:schemeClr>
                          </a:solidFill>
                          <a:latin typeface="黑体" panose="02010609060101010101" pitchFamily="1" charset="-122"/>
                          <a:ea typeface="黑体" panose="02010609060101010101" pitchFamily="1" charset="-122"/>
                        </a:rPr>
                        <a:t>武器不如人</a:t>
                      </a:r>
                      <a:endParaRPr lang="zh-CN" altLang="en-US" sz="32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8392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chemeClr val="tx1">
                              <a:lumMod val="95000"/>
                              <a:lumOff val="5000"/>
                            </a:schemeClr>
                          </a:solidFill>
                          <a:latin typeface="黑体" panose="02010609060101010101" pitchFamily="1" charset="-122"/>
                          <a:ea typeface="黑体" panose="02010609060101010101" pitchFamily="1" charset="-122"/>
                        </a:rPr>
                        <a:t>军费短缺</a:t>
                      </a:r>
                      <a:endParaRPr lang="zh-CN" altLang="en-US" sz="36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89025">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chemeClr val="tx1">
                              <a:lumMod val="95000"/>
                              <a:lumOff val="5000"/>
                            </a:schemeClr>
                          </a:solidFill>
                          <a:latin typeface="黑体" panose="02010609060101010101" pitchFamily="1" charset="-122"/>
                          <a:ea typeface="黑体" panose="02010609060101010101" pitchFamily="1" charset="-122"/>
                        </a:rPr>
                        <a:t>没有海军</a:t>
                      </a:r>
                      <a:endParaRPr lang="zh-CN" altLang="en-US" sz="36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9794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chemeClr val="tx1">
                              <a:lumMod val="95000"/>
                              <a:lumOff val="5000"/>
                            </a:schemeClr>
                          </a:solidFill>
                          <a:latin typeface="黑体" panose="02010609060101010101" pitchFamily="1" charset="-122"/>
                          <a:ea typeface="黑体" panose="02010609060101010101" pitchFamily="1" charset="-122"/>
                        </a:rPr>
                        <a:t>缺外交人才</a:t>
                      </a:r>
                      <a:endParaRPr lang="zh-CN" altLang="en-US" sz="36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479800" y="2025650"/>
            <a:ext cx="3857625" cy="579438"/>
          </a:xfrm>
          <a:prstGeom prst="rect">
            <a:avLst/>
          </a:prstGeom>
          <a:noFill/>
          <a:ln w="9525">
            <a:noFill/>
          </a:ln>
        </p:spPr>
        <p:txBody>
          <a:bodyPr wrap="none" anchor="t">
            <a:spAutoFit/>
          </a:bodyPr>
          <a:p>
            <a:pPr lvl="0" indent="0"/>
            <a:r>
              <a:rPr lang="zh-CN" altLang="en-US" sz="3200" b="1">
                <a:solidFill>
                  <a:srgbClr val="FF0000"/>
                </a:solidFill>
                <a:latin typeface="Arial" panose="020B0604020202020204" pitchFamily="34" charset="0"/>
                <a:ea typeface="宋体" panose="02010600030101010101" pitchFamily="2" charset="-122"/>
              </a:rPr>
              <a:t>兴办军事工业：三个</a:t>
            </a:r>
            <a:endParaRPr lang="zh-CN" altLang="en-US" sz="3200" b="1">
              <a:solidFill>
                <a:srgbClr val="FF0000"/>
              </a:solidFill>
              <a:latin typeface="Arial" panose="020B0604020202020204" pitchFamily="34" charset="0"/>
              <a:ea typeface="宋体" panose="02010600030101010101" pitchFamily="2" charset="-122"/>
            </a:endParaRPr>
          </a:p>
        </p:txBody>
      </p:sp>
      <p:sp>
        <p:nvSpPr>
          <p:cNvPr id="6" name="文本框 5"/>
          <p:cNvSpPr txBox="1"/>
          <p:nvPr/>
        </p:nvSpPr>
        <p:spPr>
          <a:xfrm>
            <a:off x="3557588" y="3017838"/>
            <a:ext cx="3857625" cy="579437"/>
          </a:xfrm>
          <a:prstGeom prst="rect">
            <a:avLst/>
          </a:prstGeom>
          <a:noFill/>
          <a:ln w="9525">
            <a:noFill/>
          </a:ln>
        </p:spPr>
        <p:txBody>
          <a:bodyPr wrap="none" anchor="t">
            <a:spAutoFit/>
          </a:bodyPr>
          <a:p>
            <a:pPr lvl="0" indent="0"/>
            <a:r>
              <a:rPr lang="zh-CN" altLang="en-US" sz="3200" b="1">
                <a:solidFill>
                  <a:srgbClr val="FF0000"/>
                </a:solidFill>
                <a:latin typeface="Arial" panose="020B0604020202020204" pitchFamily="34" charset="0"/>
                <a:ea typeface="宋体" panose="02010600030101010101" pitchFamily="2" charset="-122"/>
              </a:rPr>
              <a:t>兴办民用工业：三个</a:t>
            </a:r>
            <a:endParaRPr lang="zh-CN" altLang="en-US" sz="3200" b="1">
              <a:solidFill>
                <a:srgbClr val="FF0000"/>
              </a:solidFill>
              <a:latin typeface="Arial" panose="020B0604020202020204" pitchFamily="34" charset="0"/>
              <a:ea typeface="宋体" panose="02010600030101010101" pitchFamily="2" charset="-122"/>
            </a:endParaRPr>
          </a:p>
        </p:txBody>
      </p:sp>
      <p:sp>
        <p:nvSpPr>
          <p:cNvPr id="7" name="文本框 6"/>
          <p:cNvSpPr txBox="1"/>
          <p:nvPr/>
        </p:nvSpPr>
        <p:spPr>
          <a:xfrm>
            <a:off x="3557588" y="3998913"/>
            <a:ext cx="3857625" cy="579437"/>
          </a:xfrm>
          <a:prstGeom prst="rect">
            <a:avLst/>
          </a:prstGeom>
          <a:noFill/>
          <a:ln w="9525">
            <a:noFill/>
          </a:ln>
        </p:spPr>
        <p:txBody>
          <a:bodyPr wrap="none" anchor="t">
            <a:spAutoFit/>
          </a:bodyPr>
          <a:p>
            <a:pPr lvl="0" indent="0"/>
            <a:r>
              <a:rPr lang="zh-CN" altLang="en-US" sz="3200" b="1">
                <a:solidFill>
                  <a:srgbClr val="FF0000"/>
                </a:solidFill>
                <a:latin typeface="Arial" panose="020B0604020202020204" pitchFamily="34" charset="0"/>
                <a:ea typeface="宋体" panose="02010600030101010101" pitchFamily="2" charset="-122"/>
              </a:rPr>
              <a:t>创立三支海军：三个</a:t>
            </a:r>
            <a:endParaRPr lang="zh-CN" altLang="en-US" sz="3200" b="1">
              <a:solidFill>
                <a:srgbClr val="FF0000"/>
              </a:solidFill>
              <a:latin typeface="Arial" panose="020B0604020202020204" pitchFamily="34" charset="0"/>
              <a:ea typeface="宋体" panose="02010600030101010101" pitchFamily="2" charset="-122"/>
            </a:endParaRPr>
          </a:p>
        </p:txBody>
      </p:sp>
      <p:sp>
        <p:nvSpPr>
          <p:cNvPr id="8" name="文本框 7"/>
          <p:cNvSpPr txBox="1"/>
          <p:nvPr/>
        </p:nvSpPr>
        <p:spPr>
          <a:xfrm>
            <a:off x="3632200" y="5092700"/>
            <a:ext cx="5157788" cy="577850"/>
          </a:xfrm>
          <a:prstGeom prst="rect">
            <a:avLst/>
          </a:prstGeom>
          <a:noFill/>
          <a:ln w="9525">
            <a:noFill/>
          </a:ln>
        </p:spPr>
        <p:txBody>
          <a:bodyPr wrap="square" anchor="t">
            <a:spAutoFit/>
          </a:bodyPr>
          <a:p>
            <a:pPr lvl="0" indent="0"/>
            <a:r>
              <a:rPr lang="zh-CN" altLang="en-US" sz="3200" b="1">
                <a:solidFill>
                  <a:srgbClr val="FF0000"/>
                </a:solidFill>
                <a:latin typeface="Arial" panose="020B0604020202020204" pitchFamily="34" charset="0"/>
                <a:ea typeface="宋体" panose="02010600030101010101" pitchFamily="2" charset="-122"/>
              </a:rPr>
              <a:t>创办新式学堂，派遣留学生</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37"/>
                                        </p:tgtEl>
                                        <p:attrNameLst>
                                          <p:attrName>style.visibility</p:attrName>
                                        </p:attrNameLst>
                                      </p:cBhvr>
                                      <p:to>
                                        <p:strVal val="visible"/>
                                      </p:to>
                                    </p:set>
                                    <p:anim calcmode="lin" valueType="num">
                                      <p:cBhvr>
                                        <p:cTn id="7" dur="500" fill="hold"/>
                                        <p:tgtEl>
                                          <p:spTgt spid="5137"/>
                                        </p:tgtEl>
                                        <p:attrNameLst>
                                          <p:attrName>ppt_x</p:attrName>
                                        </p:attrNameLst>
                                      </p:cBhvr>
                                      <p:tavLst>
                                        <p:tav tm="0">
                                          <p:val>
                                            <p:strVal val="#ppt_x"/>
                                          </p:val>
                                        </p:tav>
                                        <p:tav tm="100000">
                                          <p:val>
                                            <p:strVal val="#ppt_x"/>
                                          </p:val>
                                        </p:tav>
                                      </p:tavLst>
                                    </p:anim>
                                    <p:anim calcmode="lin" valueType="num">
                                      <p:cBhvr>
                                        <p:cTn id="8" dur="500" fill="hold"/>
                                        <p:tgtEl>
                                          <p:spTgt spid="51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
                                          </p:val>
                                        </p:tav>
                                        <p:tav tm="100000">
                                          <p:val>
                                            <p:strVal val="#ppt_x"/>
                                          </p:val>
                                        </p:tav>
                                      </p:tavLst>
                                    </p:anim>
                                    <p:anim calcmode="lin" valueType="num">
                                      <p:cBhvr>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7" grpId="0" bldLvl="0" animBg="1"/>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pic>
        <p:nvPicPr>
          <p:cNvPr id="17410" name="Picture 2"/>
          <p:cNvPicPr>
            <a:picLocks noChangeAspect="1"/>
          </p:cNvPicPr>
          <p:nvPr/>
        </p:nvPicPr>
        <p:blipFill>
          <a:blip r:embed="rId1"/>
          <a:stretch>
            <a:fillRect/>
          </a:stretch>
        </p:blipFill>
        <p:spPr>
          <a:xfrm>
            <a:off x="2495550" y="0"/>
            <a:ext cx="8172450" cy="6854825"/>
          </a:xfrm>
          <a:prstGeom prst="rect">
            <a:avLst/>
          </a:prstGeom>
          <a:noFill/>
          <a:ln w="9525">
            <a:noFill/>
          </a:ln>
        </p:spPr>
      </p:pic>
      <p:sp>
        <p:nvSpPr>
          <p:cNvPr id="17411" name="Oval 3"/>
          <p:cNvSpPr/>
          <p:nvPr/>
        </p:nvSpPr>
        <p:spPr>
          <a:xfrm>
            <a:off x="5486400" y="36576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sp>
        <p:nvSpPr>
          <p:cNvPr id="17412" name="Oval 4"/>
          <p:cNvSpPr/>
          <p:nvPr/>
        </p:nvSpPr>
        <p:spPr>
          <a:xfrm>
            <a:off x="7696200" y="34290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sp>
        <p:nvSpPr>
          <p:cNvPr id="17413" name="Oval 5"/>
          <p:cNvSpPr/>
          <p:nvPr/>
        </p:nvSpPr>
        <p:spPr>
          <a:xfrm>
            <a:off x="6629400" y="54102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sp>
        <p:nvSpPr>
          <p:cNvPr id="17414" name="Oval 6"/>
          <p:cNvSpPr/>
          <p:nvPr/>
        </p:nvSpPr>
        <p:spPr>
          <a:xfrm>
            <a:off x="5791200" y="3048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sp>
        <p:nvSpPr>
          <p:cNvPr id="17415" name="AutoShape 7"/>
          <p:cNvSpPr/>
          <p:nvPr/>
        </p:nvSpPr>
        <p:spPr>
          <a:xfrm>
            <a:off x="2590800" y="2438400"/>
            <a:ext cx="3276600" cy="838200"/>
          </a:xfrm>
          <a:prstGeom prst="wedgeRectCallout">
            <a:avLst>
              <a:gd name="adj1" fmla="val 38227"/>
              <a:gd name="adj2" fmla="val 96213"/>
            </a:avLst>
          </a:prstGeom>
          <a:solidFill>
            <a:schemeClr val="bg1"/>
          </a:solidFill>
          <a:ln w="19050" cap="flat" cmpd="sng">
            <a:solidFill>
              <a:schemeClr val="tx1"/>
            </a:solidFill>
            <a:prstDash val="solid"/>
            <a:miter/>
            <a:headEnd type="none" w="med" len="med"/>
            <a:tailEnd type="none" w="med" len="med"/>
          </a:ln>
        </p:spPr>
        <p:txBody>
          <a:bodyPr anchor="t"/>
          <a:p>
            <a:pPr lvl="0" indent="0" algn="ctr"/>
            <a:r>
              <a:rPr lang="en-US" altLang="zh-CN" dirty="0">
                <a:latin typeface="华文中宋" pitchFamily="2" charset="-122"/>
                <a:ea typeface="华文中宋" pitchFamily="2" charset="-122"/>
              </a:rPr>
              <a:t>1861</a:t>
            </a:r>
            <a:r>
              <a:rPr lang="zh-CN" altLang="en-US" dirty="0">
                <a:latin typeface="华文中宋" pitchFamily="2" charset="-122"/>
                <a:ea typeface="华文中宋" pitchFamily="2" charset="-122"/>
              </a:rPr>
              <a:t>年 安庆内军械所</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最早</a:t>
            </a:r>
            <a:r>
              <a:rPr lang="en-US" altLang="zh-CN" dirty="0">
                <a:latin typeface="华文中宋" pitchFamily="2" charset="-122"/>
                <a:ea typeface="华文中宋" pitchFamily="2" charset="-122"/>
              </a:rPr>
              <a:t>)</a:t>
            </a:r>
            <a:r>
              <a:rPr lang="zh-CN" altLang="en-US" dirty="0">
                <a:latin typeface="华文中宋" pitchFamily="2" charset="-122"/>
                <a:ea typeface="华文中宋" pitchFamily="2" charset="-122"/>
              </a:rPr>
              <a:t>  </a:t>
            </a:r>
            <a:r>
              <a:rPr lang="zh-CN" altLang="en-US" dirty="0">
                <a:solidFill>
                  <a:srgbClr val="000099"/>
                </a:solidFill>
                <a:latin typeface="华文中宋" pitchFamily="2" charset="-122"/>
                <a:ea typeface="华文中宋" pitchFamily="2" charset="-122"/>
              </a:rPr>
              <a:t>曾国藩</a:t>
            </a:r>
            <a:endParaRPr lang="zh-CN" altLang="en-US" dirty="0">
              <a:solidFill>
                <a:srgbClr val="000099"/>
              </a:solidFill>
              <a:latin typeface="华文中宋" pitchFamily="2" charset="-122"/>
              <a:ea typeface="华文中宋" pitchFamily="2" charset="-122"/>
            </a:endParaRPr>
          </a:p>
        </p:txBody>
      </p:sp>
      <p:sp>
        <p:nvSpPr>
          <p:cNvPr id="17416" name="AutoShape 9"/>
          <p:cNvSpPr/>
          <p:nvPr/>
        </p:nvSpPr>
        <p:spPr>
          <a:xfrm>
            <a:off x="4572000" y="4038600"/>
            <a:ext cx="3429000" cy="838200"/>
          </a:xfrm>
          <a:prstGeom prst="wedgeRectCallout">
            <a:avLst>
              <a:gd name="adj1" fmla="val 41944"/>
              <a:gd name="adj2" fmla="val -103407"/>
            </a:avLst>
          </a:prstGeom>
          <a:solidFill>
            <a:schemeClr val="bg1"/>
          </a:solidFill>
          <a:ln w="19050" cap="flat" cmpd="sng">
            <a:solidFill>
              <a:schemeClr val="tx1"/>
            </a:solidFill>
            <a:prstDash val="solid"/>
            <a:miter/>
            <a:headEnd type="none" w="med" len="med"/>
            <a:tailEnd type="none" w="med" len="med"/>
          </a:ln>
        </p:spPr>
        <p:txBody>
          <a:bodyPr anchor="t"/>
          <a:p>
            <a:pPr lvl="0" indent="0" algn="ctr"/>
            <a:r>
              <a:rPr lang="en-US" altLang="zh-CN" dirty="0">
                <a:latin typeface="华文中宋" pitchFamily="2" charset="-122"/>
                <a:ea typeface="华文中宋" pitchFamily="2" charset="-122"/>
              </a:rPr>
              <a:t>1865</a:t>
            </a:r>
            <a:r>
              <a:rPr lang="zh-CN" altLang="en-US" dirty="0">
                <a:latin typeface="华文中宋" pitchFamily="2" charset="-122"/>
                <a:ea typeface="华文中宋" pitchFamily="2" charset="-122"/>
              </a:rPr>
              <a:t>年 </a:t>
            </a:r>
            <a:r>
              <a:rPr lang="zh-CN" altLang="en-US" dirty="0">
                <a:solidFill>
                  <a:srgbClr val="FF0000"/>
                </a:solidFill>
                <a:latin typeface="华文中宋" pitchFamily="2" charset="-122"/>
                <a:ea typeface="华文中宋" pitchFamily="2" charset="-122"/>
              </a:rPr>
              <a:t>江南制造总局</a:t>
            </a:r>
            <a:r>
              <a:rPr lang="zh-CN" altLang="en-US" dirty="0">
                <a:latin typeface="华文中宋" pitchFamily="2" charset="-122"/>
                <a:ea typeface="华文中宋" pitchFamily="2" charset="-122"/>
              </a:rPr>
              <a:t>   （最大）</a:t>
            </a:r>
            <a:r>
              <a:rPr lang="zh-CN" altLang="en-US" dirty="0">
                <a:solidFill>
                  <a:srgbClr val="0000CC"/>
                </a:solidFill>
                <a:latin typeface="华文中宋" pitchFamily="2" charset="-122"/>
                <a:ea typeface="华文中宋" pitchFamily="2" charset="-122"/>
              </a:rPr>
              <a:t>李鸿章</a:t>
            </a:r>
            <a:endParaRPr lang="zh-CN" altLang="en-US" dirty="0">
              <a:solidFill>
                <a:srgbClr val="0000CC"/>
              </a:solidFill>
              <a:latin typeface="华文中宋" pitchFamily="2" charset="-122"/>
              <a:ea typeface="华文中宋" pitchFamily="2" charset="-122"/>
            </a:endParaRPr>
          </a:p>
        </p:txBody>
      </p:sp>
      <p:sp>
        <p:nvSpPr>
          <p:cNvPr id="54282" name="AutoShape 10"/>
          <p:cNvSpPr/>
          <p:nvPr/>
        </p:nvSpPr>
        <p:spPr>
          <a:xfrm>
            <a:off x="6477000" y="5791200"/>
            <a:ext cx="3276600" cy="838200"/>
          </a:xfrm>
          <a:prstGeom prst="wedgeRectCallout">
            <a:avLst>
              <a:gd name="adj1" fmla="val -41958"/>
              <a:gd name="adj2" fmla="val -82764"/>
            </a:avLst>
          </a:prstGeom>
          <a:solidFill>
            <a:schemeClr val="bg1"/>
          </a:solidFill>
          <a:ln w="19050" cap="flat" cmpd="sng">
            <a:solidFill>
              <a:schemeClr val="tx1"/>
            </a:solidFill>
            <a:prstDash val="solid"/>
            <a:miter/>
            <a:headEnd type="none" w="med" len="med"/>
            <a:tailEnd type="none" w="med" len="med"/>
          </a:ln>
        </p:spPr>
        <p:txBody>
          <a:bodyPr anchor="t"/>
          <a:p>
            <a:pPr lvl="0" indent="0" algn="ctr"/>
            <a:r>
              <a:rPr lang="en-US" altLang="zh-CN" dirty="0">
                <a:latin typeface="华文中宋" pitchFamily="2" charset="-122"/>
                <a:ea typeface="华文中宋" pitchFamily="2" charset="-122"/>
              </a:rPr>
              <a:t>1866</a:t>
            </a:r>
            <a:r>
              <a:rPr lang="zh-CN" altLang="en-US" dirty="0">
                <a:latin typeface="华文中宋" pitchFamily="2" charset="-122"/>
                <a:ea typeface="华文中宋" pitchFamily="2" charset="-122"/>
              </a:rPr>
              <a:t>年  </a:t>
            </a:r>
            <a:r>
              <a:rPr lang="zh-CN" altLang="en-US" dirty="0">
                <a:solidFill>
                  <a:srgbClr val="CC0000"/>
                </a:solidFill>
                <a:latin typeface="华文中宋" pitchFamily="2" charset="-122"/>
                <a:ea typeface="华文中宋" pitchFamily="2" charset="-122"/>
              </a:rPr>
              <a:t>福州船政局</a:t>
            </a:r>
            <a:r>
              <a:rPr lang="zh-CN" altLang="en-US" dirty="0">
                <a:latin typeface="华文中宋" pitchFamily="2" charset="-122"/>
                <a:ea typeface="华文中宋" pitchFamily="2" charset="-122"/>
              </a:rPr>
              <a:t>  （设备最齐全）</a:t>
            </a:r>
            <a:r>
              <a:rPr lang="zh-CN" altLang="en-US" dirty="0">
                <a:solidFill>
                  <a:srgbClr val="0000CC"/>
                </a:solidFill>
                <a:latin typeface="华文中宋" pitchFamily="2" charset="-122"/>
                <a:ea typeface="华文中宋" pitchFamily="2" charset="-122"/>
              </a:rPr>
              <a:t>左宗棠</a:t>
            </a:r>
            <a:endParaRPr lang="zh-CN" altLang="en-US" dirty="0">
              <a:solidFill>
                <a:srgbClr val="0000CC"/>
              </a:solidFill>
              <a:latin typeface="华文中宋" pitchFamily="2" charset="-122"/>
              <a:ea typeface="华文中宋" pitchFamily="2" charset="-122"/>
            </a:endParaRPr>
          </a:p>
        </p:txBody>
      </p:sp>
      <p:sp>
        <p:nvSpPr>
          <p:cNvPr id="11" name="Text Box 6"/>
          <p:cNvSpPr txBox="1">
            <a:spLocks noChangeArrowheads="1"/>
          </p:cNvSpPr>
          <p:nvPr/>
        </p:nvSpPr>
        <p:spPr bwMode="auto">
          <a:xfrm>
            <a:off x="1123950" y="85725"/>
            <a:ext cx="863600" cy="6016625"/>
          </a:xfrm>
          <a:prstGeom prst="rect">
            <a:avLst/>
          </a:prstGeom>
          <a:noFill/>
          <a:ln w="9525">
            <a:noFill/>
            <a:miter lim="800000"/>
          </a:ln>
          <a:effectLst/>
        </p:spPr>
        <p:txBody>
          <a:bodyPr>
            <a:spAutoFit/>
          </a:bodyPr>
          <a:p>
            <a:pPr lvl="0" eaLnBrk="1" fontAlgn="base" hangingPunct="1">
              <a:spcBef>
                <a:spcPct val="20000"/>
              </a:spcBef>
            </a:pPr>
            <a:r>
              <a:rPr lang="zh-CN" altLang="en-US" sz="5400" strike="noStrike" noProof="1" dirty="0">
                <a:solidFill>
                  <a:srgbClr val="0000CC"/>
                </a:solidFill>
                <a:effectLst>
                  <a:outerShdw blurRad="38100" dist="38100" dir="2700000">
                    <a:srgbClr val="C0C0C0"/>
                  </a:outerShdw>
                </a:effectLst>
                <a:latin typeface="黑体" panose="02010609060101010101" pitchFamily="1" charset="-122"/>
                <a:ea typeface="黑体" panose="02010609060101010101" pitchFamily="1" charset="-122"/>
                <a:cs typeface="+mn-ea"/>
              </a:rPr>
              <a:t>自强</a:t>
            </a:r>
            <a:endParaRPr lang="zh-CN" altLang="en-US" sz="5400" strike="noStrike" noProof="1" dirty="0">
              <a:solidFill>
                <a:srgbClr val="0000CC"/>
              </a:solidFill>
              <a:effectLst>
                <a:outerShdw blurRad="38100" dist="38100" dir="2700000">
                  <a:srgbClr val="C0C0C0"/>
                </a:outerShdw>
              </a:effectLst>
              <a:latin typeface="黑体" panose="02010609060101010101" pitchFamily="1" charset="-122"/>
              <a:ea typeface="黑体" panose="02010609060101010101" pitchFamily="1" charset="-122"/>
              <a:cs typeface="+mn-ea"/>
            </a:endParaRPr>
          </a:p>
          <a:p>
            <a:pPr lvl="0" eaLnBrk="1" fontAlgn="base" hangingPunct="1">
              <a:spcBef>
                <a:spcPct val="20000"/>
              </a:spcBef>
            </a:pPr>
            <a:r>
              <a:rPr lang="zh-CN" altLang="en-US" sz="5400" strike="noStrike" noProof="1" dirty="0">
                <a:solidFill>
                  <a:srgbClr val="FF0000"/>
                </a:solidFill>
                <a:effectLst>
                  <a:outerShdw blurRad="38100" dist="38100" dir="2700000">
                    <a:srgbClr val="C0C0C0"/>
                  </a:outerShdw>
                </a:effectLst>
                <a:latin typeface="黑体" panose="02010609060101010101" pitchFamily="1" charset="-122"/>
                <a:ea typeface="黑体" panose="02010609060101010101" pitchFamily="1" charset="-122"/>
                <a:cs typeface="+mn-ea"/>
              </a:rPr>
              <a:t>军事工业馆</a:t>
            </a:r>
            <a:endParaRPr lang="zh-CN" altLang="en-US" sz="5400" strike="noStrike" noProof="1" dirty="0">
              <a:solidFill>
                <a:srgbClr val="FF0000"/>
              </a:solidFill>
              <a:effectLst>
                <a:outerShdw blurRad="38100" dist="38100" dir="2700000">
                  <a:srgbClr val="C0C0C0"/>
                </a:outerShdw>
              </a:effectLst>
              <a:latin typeface="黑体" panose="02010609060101010101" pitchFamily="1" charset="-122"/>
              <a:ea typeface="黑体" panose="02010609060101010101" pitchFamily="1"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4282"/>
                                        </p:tgtEl>
                                        <p:attrNameLst>
                                          <p:attrName>style.visibility</p:attrName>
                                        </p:attrNameLst>
                                      </p:cBhvr>
                                      <p:to>
                                        <p:strVal val="visible"/>
                                      </p:to>
                                    </p:set>
                                    <p:animEffect transition="in" filter="wipe(down)">
                                      <p:cBhvr>
                                        <p:cTn id="7" dur="500"/>
                                        <p:tgtEl>
                                          <p:spTgt spid="5428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1">
                                            <p:txEl>
                                              <p:charRg st="0" end="6"/>
                                            </p:txEl>
                                          </p:spTgt>
                                        </p:tgtEl>
                                        <p:attrNameLst>
                                          <p:attrName>style.visibility</p:attrName>
                                        </p:attrNameLst>
                                      </p:cBhvr>
                                      <p:to>
                                        <p:strVal val="visible"/>
                                      </p:to>
                                    </p:set>
                                    <p:animEffect transition="in" filter="barn(outHorizontal)">
                                      <p:cBhvr>
                                        <p:cTn id="17" dur="500"/>
                                        <p:tgtEl>
                                          <p:spTgt spid="11">
                                            <p:txEl>
                                              <p:charRg st="0"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pic>
        <p:nvPicPr>
          <p:cNvPr id="18434" name="Picture 2"/>
          <p:cNvPicPr>
            <a:picLocks noChangeAspect="1"/>
          </p:cNvPicPr>
          <p:nvPr/>
        </p:nvPicPr>
        <p:blipFill>
          <a:blip r:embed="rId1"/>
          <a:stretch>
            <a:fillRect/>
          </a:stretch>
        </p:blipFill>
        <p:spPr>
          <a:xfrm>
            <a:off x="2508250" y="0"/>
            <a:ext cx="7854950" cy="6858000"/>
          </a:xfrm>
          <a:prstGeom prst="rect">
            <a:avLst/>
          </a:prstGeom>
          <a:noFill/>
          <a:ln w="9525">
            <a:noFill/>
          </a:ln>
        </p:spPr>
      </p:pic>
      <p:sp>
        <p:nvSpPr>
          <p:cNvPr id="18435" name="Oval 3"/>
          <p:cNvSpPr/>
          <p:nvPr/>
        </p:nvSpPr>
        <p:spPr>
          <a:xfrm>
            <a:off x="7696200" y="34290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sp>
        <p:nvSpPr>
          <p:cNvPr id="18436" name="Oval 4"/>
          <p:cNvSpPr/>
          <p:nvPr/>
        </p:nvSpPr>
        <p:spPr>
          <a:xfrm>
            <a:off x="5791200" y="3048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sp>
        <p:nvSpPr>
          <p:cNvPr id="56325" name="AutoShape 5"/>
          <p:cNvSpPr/>
          <p:nvPr/>
        </p:nvSpPr>
        <p:spPr>
          <a:xfrm>
            <a:off x="2590800" y="2133600"/>
            <a:ext cx="3276600" cy="1219200"/>
          </a:xfrm>
          <a:prstGeom prst="wedgeRectCallout">
            <a:avLst>
              <a:gd name="adj1" fmla="val -6931"/>
              <a:gd name="adj2" fmla="val 76694"/>
            </a:avLst>
          </a:prstGeom>
          <a:solidFill>
            <a:schemeClr val="bg1"/>
          </a:solidFill>
          <a:ln w="19050" cap="flat" cmpd="sng">
            <a:solidFill>
              <a:schemeClr val="tx1"/>
            </a:solidFill>
            <a:prstDash val="solid"/>
            <a:miter/>
            <a:headEnd type="none" w="med" len="med"/>
            <a:tailEnd type="none" w="med" len="med"/>
          </a:ln>
        </p:spPr>
        <p:txBody>
          <a:bodyPr anchor="t"/>
          <a:p>
            <a:pPr marL="342900" lvl="0" indent="-342900"/>
            <a:r>
              <a:rPr lang="en-US" altLang="zh-CN" dirty="0">
                <a:latin typeface="华文中宋" pitchFamily="2" charset="-122"/>
                <a:ea typeface="华文中宋" pitchFamily="2" charset="-122"/>
              </a:rPr>
              <a:t>1888</a:t>
            </a:r>
            <a:r>
              <a:rPr lang="zh-CN" altLang="en-US" dirty="0">
                <a:latin typeface="华文中宋" pitchFamily="2" charset="-122"/>
                <a:ea typeface="华文中宋" pitchFamily="2" charset="-122"/>
              </a:rPr>
              <a:t>年  湖北织布局</a:t>
            </a:r>
            <a:endParaRPr lang="zh-CN" altLang="en-US" dirty="0">
              <a:latin typeface="华文中宋" pitchFamily="2" charset="-122"/>
              <a:ea typeface="华文中宋" pitchFamily="2" charset="-122"/>
            </a:endParaRPr>
          </a:p>
          <a:p>
            <a:pPr marL="342900" lvl="0" indent="-342900"/>
            <a:r>
              <a:rPr lang="en-US" altLang="zh-CN" dirty="0">
                <a:latin typeface="华文中宋" pitchFamily="2" charset="-122"/>
                <a:ea typeface="华文中宋" pitchFamily="2" charset="-122"/>
              </a:rPr>
              <a:t>1890</a:t>
            </a:r>
            <a:r>
              <a:rPr lang="zh-CN" altLang="en-US" dirty="0">
                <a:latin typeface="华文中宋" pitchFamily="2" charset="-122"/>
                <a:ea typeface="华文中宋" pitchFamily="2" charset="-122"/>
              </a:rPr>
              <a:t>年  汉阳铁厂</a:t>
            </a:r>
            <a:endParaRPr lang="zh-CN" altLang="en-US" dirty="0">
              <a:latin typeface="华文中宋" pitchFamily="2" charset="-122"/>
              <a:ea typeface="华文中宋" pitchFamily="2" charset="-122"/>
            </a:endParaRPr>
          </a:p>
          <a:p>
            <a:pPr marL="342900" lvl="0" indent="-342900"/>
            <a:r>
              <a:rPr lang="zh-CN" altLang="en-US" dirty="0">
                <a:solidFill>
                  <a:srgbClr val="000099"/>
                </a:solidFill>
                <a:latin typeface="华文中宋" pitchFamily="2" charset="-122"/>
                <a:ea typeface="华文中宋" pitchFamily="2" charset="-122"/>
              </a:rPr>
              <a:t>         张之洞</a:t>
            </a:r>
            <a:endParaRPr lang="zh-CN" altLang="en-US" dirty="0">
              <a:solidFill>
                <a:srgbClr val="000099"/>
              </a:solidFill>
              <a:latin typeface="华文中宋" pitchFamily="2" charset="-122"/>
              <a:ea typeface="华文中宋" pitchFamily="2" charset="-122"/>
            </a:endParaRPr>
          </a:p>
        </p:txBody>
      </p:sp>
      <p:sp>
        <p:nvSpPr>
          <p:cNvPr id="56326" name="AutoShape 6"/>
          <p:cNvSpPr/>
          <p:nvPr/>
        </p:nvSpPr>
        <p:spPr>
          <a:xfrm>
            <a:off x="5867400" y="838200"/>
            <a:ext cx="3325813" cy="838200"/>
          </a:xfrm>
          <a:prstGeom prst="wedgeRectCallout">
            <a:avLst>
              <a:gd name="adj1" fmla="val -48704"/>
              <a:gd name="adj2" fmla="val -100000"/>
            </a:avLst>
          </a:prstGeom>
          <a:solidFill>
            <a:schemeClr val="bg1"/>
          </a:solidFill>
          <a:ln w="19050" cap="flat" cmpd="sng">
            <a:solidFill>
              <a:schemeClr val="tx1"/>
            </a:solidFill>
            <a:prstDash val="solid"/>
            <a:miter/>
            <a:headEnd type="none" w="med" len="med"/>
            <a:tailEnd type="none" w="med" len="med"/>
          </a:ln>
        </p:spPr>
        <p:txBody>
          <a:bodyPr anchor="t"/>
          <a:p>
            <a:pPr lvl="0" indent="0" algn="ctr"/>
            <a:r>
              <a:rPr lang="en-US" altLang="zh-CN" dirty="0">
                <a:latin typeface="华文中宋" pitchFamily="2" charset="-122"/>
                <a:ea typeface="华文中宋" pitchFamily="2" charset="-122"/>
              </a:rPr>
              <a:t>1877</a:t>
            </a:r>
            <a:r>
              <a:rPr lang="zh-CN" altLang="en-US" dirty="0">
                <a:latin typeface="华文中宋" pitchFamily="2" charset="-122"/>
                <a:ea typeface="华文中宋" pitchFamily="2" charset="-122"/>
              </a:rPr>
              <a:t>年  开平矿务局  </a:t>
            </a:r>
            <a:r>
              <a:rPr lang="zh-CN" altLang="en-US" dirty="0">
                <a:solidFill>
                  <a:srgbClr val="0000CC"/>
                </a:solidFill>
                <a:latin typeface="华文中宋" pitchFamily="2" charset="-122"/>
                <a:ea typeface="华文中宋" pitchFamily="2" charset="-122"/>
              </a:rPr>
              <a:t>李鸿章</a:t>
            </a:r>
            <a:endParaRPr lang="zh-CN" altLang="en-US" dirty="0">
              <a:solidFill>
                <a:srgbClr val="0000CC"/>
              </a:solidFill>
              <a:latin typeface="华文中宋" pitchFamily="2" charset="-122"/>
              <a:ea typeface="华文中宋" pitchFamily="2" charset="-122"/>
            </a:endParaRPr>
          </a:p>
        </p:txBody>
      </p:sp>
      <p:sp>
        <p:nvSpPr>
          <p:cNvPr id="56327" name="AutoShape 7"/>
          <p:cNvSpPr/>
          <p:nvPr/>
        </p:nvSpPr>
        <p:spPr>
          <a:xfrm>
            <a:off x="7086600" y="4191000"/>
            <a:ext cx="3124200" cy="914400"/>
          </a:xfrm>
          <a:prstGeom prst="wedgeRectCallout">
            <a:avLst>
              <a:gd name="adj1" fmla="val -27694"/>
              <a:gd name="adj2" fmla="val -113194"/>
            </a:avLst>
          </a:prstGeom>
          <a:solidFill>
            <a:schemeClr val="bg1"/>
          </a:solidFill>
          <a:ln w="19050" cap="flat" cmpd="sng">
            <a:solidFill>
              <a:schemeClr val="tx1"/>
            </a:solidFill>
            <a:prstDash val="solid"/>
            <a:miter/>
            <a:headEnd type="none" w="med" len="med"/>
            <a:tailEnd type="none" w="med" len="med"/>
          </a:ln>
        </p:spPr>
        <p:txBody>
          <a:bodyPr anchor="t"/>
          <a:p>
            <a:pPr lvl="0" indent="0" algn="ctr"/>
            <a:r>
              <a:rPr lang="en-US" altLang="zh-CN" dirty="0">
                <a:latin typeface="华文中宋" pitchFamily="2" charset="-122"/>
                <a:ea typeface="华文中宋" pitchFamily="2" charset="-122"/>
              </a:rPr>
              <a:t>1872</a:t>
            </a:r>
            <a:r>
              <a:rPr lang="zh-CN" altLang="en-US" dirty="0">
                <a:latin typeface="华文中宋" pitchFamily="2" charset="-122"/>
                <a:ea typeface="华文中宋" pitchFamily="2" charset="-122"/>
              </a:rPr>
              <a:t>年 轮船招商局   </a:t>
            </a:r>
            <a:r>
              <a:rPr lang="zh-CN" altLang="en-US" dirty="0">
                <a:solidFill>
                  <a:srgbClr val="0000CC"/>
                </a:solidFill>
                <a:latin typeface="华文中宋" pitchFamily="2" charset="-122"/>
                <a:ea typeface="华文中宋" pitchFamily="2" charset="-122"/>
              </a:rPr>
              <a:t>李鸿章</a:t>
            </a:r>
            <a:endParaRPr lang="zh-CN" altLang="en-US" dirty="0">
              <a:solidFill>
                <a:srgbClr val="0000CC"/>
              </a:solidFill>
              <a:latin typeface="华文中宋" pitchFamily="2" charset="-122"/>
              <a:ea typeface="华文中宋" pitchFamily="2" charset="-122"/>
            </a:endParaRPr>
          </a:p>
        </p:txBody>
      </p:sp>
      <p:sp>
        <p:nvSpPr>
          <p:cNvPr id="18440" name="Oval 8"/>
          <p:cNvSpPr/>
          <p:nvPr/>
        </p:nvSpPr>
        <p:spPr>
          <a:xfrm>
            <a:off x="3962400" y="3657600"/>
            <a:ext cx="152400" cy="15240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pPr lvl="0" indent="0"/>
            <a:endParaRPr lang="zh-CN" altLang="en-US" dirty="0">
              <a:latin typeface="Times New Roman" panose="02020603050405020304" pitchFamily="2" charset="0"/>
              <a:ea typeface="华文中宋" pitchFamily="2" charset="-122"/>
            </a:endParaRPr>
          </a:p>
        </p:txBody>
      </p:sp>
      <p:pic>
        <p:nvPicPr>
          <p:cNvPr id="18441" name="Picture 10" descr="圆形按钮桌面图标下载26"/>
          <p:cNvPicPr>
            <a:picLocks noChangeAspect="1"/>
          </p:cNvPicPr>
          <p:nvPr/>
        </p:nvPicPr>
        <p:blipFill>
          <a:blip r:embed="rId2"/>
          <a:stretch>
            <a:fillRect/>
          </a:stretch>
        </p:blipFill>
        <p:spPr>
          <a:xfrm>
            <a:off x="9983788" y="6173788"/>
            <a:ext cx="684212" cy="684212"/>
          </a:xfrm>
          <a:prstGeom prst="rect">
            <a:avLst/>
          </a:prstGeom>
          <a:noFill/>
          <a:ln w="9525">
            <a:noFill/>
          </a:ln>
        </p:spPr>
      </p:pic>
      <p:sp>
        <p:nvSpPr>
          <p:cNvPr id="11" name="Text Box 6"/>
          <p:cNvSpPr txBox="1">
            <a:spLocks noChangeArrowheads="1"/>
          </p:cNvSpPr>
          <p:nvPr/>
        </p:nvSpPr>
        <p:spPr bwMode="auto">
          <a:xfrm>
            <a:off x="1265238" y="384175"/>
            <a:ext cx="642938" cy="6075363"/>
          </a:xfrm>
          <a:prstGeom prst="rect">
            <a:avLst/>
          </a:prstGeom>
          <a:noFill/>
          <a:ln w="9525">
            <a:noFill/>
            <a:miter lim="800000"/>
          </a:ln>
          <a:effectLst/>
        </p:spPr>
        <p:txBody>
          <a:bodyPr wrap="square">
            <a:spAutoFit/>
          </a:bodyPr>
          <a:p>
            <a:pPr lvl="0" eaLnBrk="1" fontAlgn="base" hangingPunct="1">
              <a:spcBef>
                <a:spcPct val="20000"/>
              </a:spcBef>
            </a:pPr>
            <a:r>
              <a:rPr lang="zh-CN" altLang="en-US" sz="5400" strike="noStrike" noProof="1" dirty="0">
                <a:solidFill>
                  <a:srgbClr val="0000CC"/>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rPr>
              <a:t>求富</a:t>
            </a:r>
            <a:endParaRPr lang="zh-CN" altLang="en-US" sz="5400" strike="noStrike" noProof="1" dirty="0">
              <a:solidFill>
                <a:srgbClr val="0000CC"/>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endParaRPr>
          </a:p>
          <a:p>
            <a:pPr lvl="0" eaLnBrk="1" fontAlgn="base" hangingPunct="1">
              <a:spcBef>
                <a:spcPct val="20000"/>
              </a:spcBef>
            </a:pPr>
            <a:r>
              <a:rPr lang="zh-CN" altLang="en-US" sz="54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rPr>
              <a:t>民用工业馆</a:t>
            </a:r>
            <a:endParaRPr lang="zh-CN" altLang="en-US" sz="54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1">
                                            <p:txEl>
                                              <p:charRg st="0" end="6"/>
                                            </p:txEl>
                                          </p:spTgt>
                                        </p:tgtEl>
                                        <p:attrNameLst>
                                          <p:attrName>style.visibility</p:attrName>
                                        </p:attrNameLst>
                                      </p:cBhvr>
                                      <p:to>
                                        <p:strVal val="visible"/>
                                      </p:to>
                                    </p:set>
                                    <p:animEffect transition="in" filter="barn(outHorizontal)">
                                      <p:cBhvr>
                                        <p:cTn id="12" dur="500"/>
                                        <p:tgtEl>
                                          <p:spTgt spid="11">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6327"/>
                                        </p:tgtEl>
                                        <p:attrNameLst>
                                          <p:attrName>style.visibility</p:attrName>
                                        </p:attrNameLst>
                                      </p:cBhvr>
                                      <p:to>
                                        <p:strVal val="visible"/>
                                      </p:to>
                                    </p:set>
                                    <p:animEffect transition="in" filter="wipe(down)">
                                      <p:cBhvr>
                                        <p:cTn id="17" dur="500"/>
                                        <p:tgtEl>
                                          <p:spTgt spid="563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6326"/>
                                        </p:tgtEl>
                                        <p:attrNameLst>
                                          <p:attrName>style.visibility</p:attrName>
                                        </p:attrNameLst>
                                      </p:cBhvr>
                                      <p:to>
                                        <p:strVal val="visible"/>
                                      </p:to>
                                    </p:set>
                                    <p:animEffect transition="in" filter="wipe(down)">
                                      <p:cBhvr>
                                        <p:cTn id="22" dur="500"/>
                                        <p:tgtEl>
                                          <p:spTgt spid="563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6325"/>
                                        </p:tgtEl>
                                        <p:attrNameLst>
                                          <p:attrName>style.visibility</p:attrName>
                                        </p:attrNameLst>
                                      </p:cBhvr>
                                      <p:to>
                                        <p:strVal val="visible"/>
                                      </p:to>
                                    </p:set>
                                    <p:animEffect transition="in" filter="wipe(up)">
                                      <p:cBhvr>
                                        <p:cTn id="2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P spid="56326" grpId="0" bldLvl="0" animBg="1"/>
      <p:bldP spid="56327" grpId="0" bldLvl="0" animBg="1"/>
      <p:bldP spid="11"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pic>
        <p:nvPicPr>
          <p:cNvPr id="19458" name="Picture 2" descr="103"/>
          <p:cNvPicPr>
            <a:picLocks noChangeAspect="1"/>
          </p:cNvPicPr>
          <p:nvPr/>
        </p:nvPicPr>
        <p:blipFill>
          <a:blip r:embed="rId1"/>
          <a:stretch>
            <a:fillRect/>
          </a:stretch>
        </p:blipFill>
        <p:spPr>
          <a:xfrm>
            <a:off x="2743200" y="0"/>
            <a:ext cx="7924800" cy="6858000"/>
          </a:xfrm>
          <a:prstGeom prst="rect">
            <a:avLst/>
          </a:prstGeom>
          <a:noFill/>
          <a:ln w="9525">
            <a:noFill/>
          </a:ln>
        </p:spPr>
      </p:pic>
      <p:pic>
        <p:nvPicPr>
          <p:cNvPr id="19459" name="Picture 3" descr="ziyuan"/>
          <p:cNvPicPr>
            <a:picLocks noChangeAspect="1"/>
          </p:cNvPicPr>
          <p:nvPr/>
        </p:nvPicPr>
        <p:blipFill>
          <a:blip r:embed="rId2"/>
          <a:stretch>
            <a:fillRect/>
          </a:stretch>
        </p:blipFill>
        <p:spPr>
          <a:xfrm>
            <a:off x="8763000" y="0"/>
            <a:ext cx="1905000" cy="2286000"/>
          </a:xfrm>
          <a:prstGeom prst="rect">
            <a:avLst/>
          </a:prstGeom>
          <a:noFill/>
          <a:ln w="9525">
            <a:noFill/>
          </a:ln>
        </p:spPr>
      </p:pic>
      <p:sp>
        <p:nvSpPr>
          <p:cNvPr id="55300" name="Text Box 4"/>
          <p:cNvSpPr txBox="1"/>
          <p:nvPr/>
        </p:nvSpPr>
        <p:spPr>
          <a:xfrm>
            <a:off x="6934200" y="1295400"/>
            <a:ext cx="1752600" cy="517525"/>
          </a:xfrm>
          <a:prstGeom prst="rect">
            <a:avLst/>
          </a:prstGeom>
          <a:solidFill>
            <a:srgbClr val="0000FF"/>
          </a:solidFill>
          <a:ln w="25400" cap="flat" cmpd="sng">
            <a:solidFill>
              <a:schemeClr val="tx1"/>
            </a:solidFill>
            <a:prstDash val="solid"/>
            <a:miter/>
            <a:headEnd type="none" w="med" len="med"/>
            <a:tailEnd type="none" w="med" len="med"/>
          </a:ln>
        </p:spPr>
        <p:txBody>
          <a:bodyPr anchor="t">
            <a:spAutoFit/>
          </a:bodyPr>
          <a:p>
            <a:pPr lvl="0" indent="0">
              <a:spcBef>
                <a:spcPct val="50000"/>
              </a:spcBef>
            </a:pPr>
            <a:r>
              <a:rPr lang="zh-CN" altLang="en-US" sz="2800" dirty="0">
                <a:solidFill>
                  <a:schemeClr val="bg1"/>
                </a:solidFill>
                <a:latin typeface="Arial" panose="020B0604020202020204" pitchFamily="34" charset="0"/>
                <a:ea typeface="华文中宋" pitchFamily="2" charset="-122"/>
              </a:rPr>
              <a:t>北洋海军</a:t>
            </a:r>
            <a:endParaRPr lang="zh-CN" altLang="en-US" sz="2800" dirty="0">
              <a:solidFill>
                <a:schemeClr val="bg1"/>
              </a:solidFill>
              <a:latin typeface="Arial" panose="020B0604020202020204" pitchFamily="34" charset="0"/>
              <a:ea typeface="华文中宋" pitchFamily="2" charset="-122"/>
            </a:endParaRPr>
          </a:p>
        </p:txBody>
      </p:sp>
      <p:sp>
        <p:nvSpPr>
          <p:cNvPr id="55301" name="Text Box 5"/>
          <p:cNvSpPr txBox="1"/>
          <p:nvPr/>
        </p:nvSpPr>
        <p:spPr>
          <a:xfrm>
            <a:off x="4876800" y="6248400"/>
            <a:ext cx="1752600" cy="517525"/>
          </a:xfrm>
          <a:prstGeom prst="rect">
            <a:avLst/>
          </a:prstGeom>
          <a:solidFill>
            <a:srgbClr val="0000FF"/>
          </a:solidFill>
          <a:ln w="25400" cap="flat" cmpd="sng">
            <a:solidFill>
              <a:schemeClr val="tx1"/>
            </a:solidFill>
            <a:prstDash val="solid"/>
            <a:miter/>
            <a:headEnd type="none" w="med" len="med"/>
            <a:tailEnd type="none" w="med" len="med"/>
          </a:ln>
        </p:spPr>
        <p:txBody>
          <a:bodyPr anchor="t">
            <a:spAutoFit/>
          </a:bodyPr>
          <a:p>
            <a:pPr lvl="0" indent="0">
              <a:spcBef>
                <a:spcPct val="50000"/>
              </a:spcBef>
            </a:pPr>
            <a:r>
              <a:rPr lang="zh-CN" altLang="en-US" sz="2800" dirty="0">
                <a:solidFill>
                  <a:schemeClr val="bg1"/>
                </a:solidFill>
                <a:latin typeface="Arial" panose="020B0604020202020204" pitchFamily="34" charset="0"/>
                <a:ea typeface="华文中宋" pitchFamily="2" charset="-122"/>
              </a:rPr>
              <a:t>南洋海军</a:t>
            </a:r>
            <a:endParaRPr lang="zh-CN" altLang="en-US" sz="2800" dirty="0">
              <a:solidFill>
                <a:schemeClr val="bg1"/>
              </a:solidFill>
              <a:latin typeface="Arial" panose="020B0604020202020204" pitchFamily="34" charset="0"/>
              <a:ea typeface="华文中宋" pitchFamily="2" charset="-122"/>
            </a:endParaRPr>
          </a:p>
        </p:txBody>
      </p:sp>
      <p:sp>
        <p:nvSpPr>
          <p:cNvPr id="55302" name="Text Box 6"/>
          <p:cNvSpPr txBox="1"/>
          <p:nvPr/>
        </p:nvSpPr>
        <p:spPr>
          <a:xfrm>
            <a:off x="7010400" y="4953000"/>
            <a:ext cx="1752600" cy="517525"/>
          </a:xfrm>
          <a:prstGeom prst="rect">
            <a:avLst/>
          </a:prstGeom>
          <a:solidFill>
            <a:srgbClr val="0000FF"/>
          </a:solidFill>
          <a:ln w="25400" cap="flat" cmpd="sng">
            <a:solidFill>
              <a:schemeClr val="tx1"/>
            </a:solidFill>
            <a:prstDash val="solid"/>
            <a:miter/>
            <a:headEnd type="none" w="med" len="med"/>
            <a:tailEnd type="none" w="med" len="med"/>
          </a:ln>
        </p:spPr>
        <p:txBody>
          <a:bodyPr anchor="t">
            <a:spAutoFit/>
          </a:bodyPr>
          <a:p>
            <a:pPr lvl="0" indent="0">
              <a:spcBef>
                <a:spcPct val="50000"/>
              </a:spcBef>
            </a:pPr>
            <a:r>
              <a:rPr lang="zh-CN" altLang="en-US" sz="2800" dirty="0">
                <a:solidFill>
                  <a:schemeClr val="bg1"/>
                </a:solidFill>
                <a:latin typeface="Arial" panose="020B0604020202020204" pitchFamily="34" charset="0"/>
                <a:ea typeface="华文中宋" pitchFamily="2" charset="-122"/>
              </a:rPr>
              <a:t>福建海军</a:t>
            </a:r>
            <a:endParaRPr lang="zh-CN" altLang="en-US" sz="2800" dirty="0">
              <a:solidFill>
                <a:schemeClr val="bg1"/>
              </a:solidFill>
              <a:latin typeface="Arial" panose="020B0604020202020204" pitchFamily="34" charset="0"/>
              <a:ea typeface="华文中宋" pitchFamily="2" charset="-122"/>
            </a:endParaRPr>
          </a:p>
        </p:txBody>
      </p:sp>
      <p:sp>
        <p:nvSpPr>
          <p:cNvPr id="8" name="Text Box 6"/>
          <p:cNvSpPr txBox="1">
            <a:spLocks noChangeArrowheads="1"/>
          </p:cNvSpPr>
          <p:nvPr/>
        </p:nvSpPr>
        <p:spPr bwMode="auto">
          <a:xfrm>
            <a:off x="1627188" y="1539875"/>
            <a:ext cx="649288" cy="4265613"/>
          </a:xfrm>
          <a:prstGeom prst="rect">
            <a:avLst/>
          </a:prstGeom>
          <a:noFill/>
          <a:ln w="9525">
            <a:noFill/>
            <a:miter lim="800000"/>
          </a:ln>
          <a:effectLst/>
        </p:spPr>
        <p:txBody>
          <a:bodyPr>
            <a:spAutoFit/>
          </a:bodyPr>
          <a:p>
            <a:pPr lvl="0" eaLnBrk="1" fontAlgn="base" hangingPunct="1">
              <a:spcBef>
                <a:spcPct val="20000"/>
              </a:spcBef>
            </a:pPr>
            <a:r>
              <a:rPr lang="zh-CN" altLang="en-US" sz="54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rPr>
              <a:t>近代海军馆</a:t>
            </a:r>
            <a:endParaRPr lang="zh-CN" altLang="en-US" sz="54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
                                            <p:txEl>
                                              <p:charRg st="0" end="6"/>
                                            </p:txEl>
                                          </p:spTgt>
                                        </p:tgtEl>
                                        <p:attrNameLst>
                                          <p:attrName>style.visibility</p:attrName>
                                        </p:attrNameLst>
                                      </p:cBhvr>
                                      <p:to>
                                        <p:strVal val="visible"/>
                                      </p:to>
                                    </p:set>
                                    <p:animEffect transition="in" filter="barn(outHorizontal)">
                                      <p:cBhvr>
                                        <p:cTn id="12" dur="500"/>
                                        <p:tgtEl>
                                          <p:spTgt spid="8">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55300"/>
                                        </p:tgtEl>
                                        <p:attrNameLst>
                                          <p:attrName>style.visibility</p:attrName>
                                        </p:attrNameLst>
                                      </p:cBhvr>
                                      <p:to>
                                        <p:strVal val="visible"/>
                                      </p:to>
                                    </p:set>
                                    <p:anim calcmode="lin" valueType="num">
                                      <p:cBhvr>
                                        <p:cTn id="17" dur="500" fill="hold"/>
                                        <p:tgtEl>
                                          <p:spTgt spid="55300"/>
                                        </p:tgtEl>
                                        <p:attrNameLst>
                                          <p:attrName>ppt_w</p:attrName>
                                        </p:attrNameLst>
                                      </p:cBhvr>
                                      <p:tavLst>
                                        <p:tav tm="0">
                                          <p:val>
                                            <p:fltVal val="0.000000"/>
                                          </p:val>
                                        </p:tav>
                                        <p:tav tm="100000">
                                          <p:val>
                                            <p:strVal val="#ppt_w"/>
                                          </p:val>
                                        </p:tav>
                                      </p:tavLst>
                                    </p:anim>
                                    <p:anim calcmode="lin" valueType="num">
                                      <p:cBhvr>
                                        <p:cTn id="18" dur="500" fill="hold"/>
                                        <p:tgtEl>
                                          <p:spTgt spid="55300"/>
                                        </p:tgtEl>
                                        <p:attrNameLst>
                                          <p:attrName>ppt_h</p:attrName>
                                        </p:attrNameLst>
                                      </p:cBhvr>
                                      <p:tavLst>
                                        <p:tav tm="0">
                                          <p:val>
                                            <p:fltVal val="0.000000"/>
                                          </p:val>
                                        </p:tav>
                                        <p:tav tm="100000">
                                          <p:val>
                                            <p:strVal val="#ppt_h"/>
                                          </p:val>
                                        </p:tav>
                                      </p:tavLst>
                                    </p:anim>
                                    <p:animEffect transition="in" filter="fade">
                                      <p:cBhvr>
                                        <p:cTn id="19" dur="500"/>
                                        <p:tgtEl>
                                          <p:spTgt spid="5530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55302"/>
                                        </p:tgtEl>
                                        <p:attrNameLst>
                                          <p:attrName>style.visibility</p:attrName>
                                        </p:attrNameLst>
                                      </p:cBhvr>
                                      <p:to>
                                        <p:strVal val="visible"/>
                                      </p:to>
                                    </p:set>
                                    <p:anim calcmode="lin" valueType="num">
                                      <p:cBhvr>
                                        <p:cTn id="24" dur="500" fill="hold"/>
                                        <p:tgtEl>
                                          <p:spTgt spid="55302"/>
                                        </p:tgtEl>
                                        <p:attrNameLst>
                                          <p:attrName>ppt_w</p:attrName>
                                        </p:attrNameLst>
                                      </p:cBhvr>
                                      <p:tavLst>
                                        <p:tav tm="0">
                                          <p:val>
                                            <p:fltVal val="0.000000"/>
                                          </p:val>
                                        </p:tav>
                                        <p:tav tm="100000">
                                          <p:val>
                                            <p:strVal val="#ppt_w"/>
                                          </p:val>
                                        </p:tav>
                                      </p:tavLst>
                                    </p:anim>
                                    <p:anim calcmode="lin" valueType="num">
                                      <p:cBhvr>
                                        <p:cTn id="25" dur="500" fill="hold"/>
                                        <p:tgtEl>
                                          <p:spTgt spid="55302"/>
                                        </p:tgtEl>
                                        <p:attrNameLst>
                                          <p:attrName>ppt_h</p:attrName>
                                        </p:attrNameLst>
                                      </p:cBhvr>
                                      <p:tavLst>
                                        <p:tav tm="0">
                                          <p:val>
                                            <p:fltVal val="0.000000"/>
                                          </p:val>
                                        </p:tav>
                                        <p:tav tm="100000">
                                          <p:val>
                                            <p:strVal val="#ppt_h"/>
                                          </p:val>
                                        </p:tav>
                                      </p:tavLst>
                                    </p:anim>
                                    <p:animEffect transition="in" filter="fade">
                                      <p:cBhvr>
                                        <p:cTn id="26" dur="500"/>
                                        <p:tgtEl>
                                          <p:spTgt spid="5530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55301"/>
                                        </p:tgtEl>
                                        <p:attrNameLst>
                                          <p:attrName>style.visibility</p:attrName>
                                        </p:attrNameLst>
                                      </p:cBhvr>
                                      <p:to>
                                        <p:strVal val="visible"/>
                                      </p:to>
                                    </p:set>
                                    <p:anim calcmode="lin" valueType="num">
                                      <p:cBhvr>
                                        <p:cTn id="31" dur="500" fill="hold"/>
                                        <p:tgtEl>
                                          <p:spTgt spid="55301"/>
                                        </p:tgtEl>
                                        <p:attrNameLst>
                                          <p:attrName>ppt_w</p:attrName>
                                        </p:attrNameLst>
                                      </p:cBhvr>
                                      <p:tavLst>
                                        <p:tav tm="0">
                                          <p:val>
                                            <p:fltVal val="0.000000"/>
                                          </p:val>
                                        </p:tav>
                                        <p:tav tm="100000">
                                          <p:val>
                                            <p:strVal val="#ppt_w"/>
                                          </p:val>
                                        </p:tav>
                                      </p:tavLst>
                                    </p:anim>
                                    <p:anim calcmode="lin" valueType="num">
                                      <p:cBhvr>
                                        <p:cTn id="32" dur="500" fill="hold"/>
                                        <p:tgtEl>
                                          <p:spTgt spid="55301"/>
                                        </p:tgtEl>
                                        <p:attrNameLst>
                                          <p:attrName>ppt_h</p:attrName>
                                        </p:attrNameLst>
                                      </p:cBhvr>
                                      <p:tavLst>
                                        <p:tav tm="0">
                                          <p:val>
                                            <p:fltVal val="0.000000"/>
                                          </p:val>
                                        </p:tav>
                                        <p:tav tm="100000">
                                          <p:val>
                                            <p:strVal val="#ppt_h"/>
                                          </p:val>
                                        </p:tav>
                                      </p:tavLst>
                                    </p:anim>
                                    <p:animEffect transition="in" filter="fade">
                                      <p:cBhvr>
                                        <p:cTn id="33"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ldLvl="0" animBg="1"/>
      <p:bldP spid="55301" grpId="0" bldLvl="0" animBg="1"/>
      <p:bldP spid="55302" grpId="0" bldLvl="0" animBg="1"/>
      <p:bldP spid="8"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graphicFrame>
        <p:nvGraphicFramePr>
          <p:cNvPr id="50180" name="Group 4"/>
          <p:cNvGraphicFramePr>
            <a:graphicFrameLocks noGrp="1"/>
          </p:cNvGraphicFramePr>
          <p:nvPr/>
        </p:nvGraphicFramePr>
        <p:xfrm>
          <a:off x="2101850" y="331788"/>
          <a:ext cx="9588500" cy="6246813"/>
        </p:xfrm>
        <a:graphic>
          <a:graphicData uri="http://schemas.openxmlformats.org/drawingml/2006/table">
            <a:tbl>
              <a:tblPr/>
              <a:tblGrid>
                <a:gridCol w="2562225"/>
                <a:gridCol w="5158105"/>
                <a:gridCol w="1868170"/>
              </a:tblGrid>
              <a:tr h="77533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rPr>
                        <a:t>创办时间</a:t>
                      </a:r>
                      <a:endParaRPr kumimoji="0" lang="zh-CN" altLang="en-US" sz="3600" b="1"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3810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rPr>
                        <a:t>学堂名称</a:t>
                      </a:r>
                      <a:endParaRPr kumimoji="0" lang="zh-CN" altLang="en-US" sz="3600" b="1"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3810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rPr>
                        <a:t>类别</a:t>
                      </a:r>
                      <a:endParaRPr kumimoji="0" lang="zh-CN" altLang="en-US" sz="3600" b="1" i="0" u="none" strike="noStrike" cap="none" normalizeH="0" baseline="0" smtClean="0">
                        <a:ln>
                          <a:noFill/>
                        </a:ln>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38100" cap="flat" cmpd="sng" algn="ctr">
                      <a:solidFill>
                        <a:schemeClr val="folHlink"/>
                      </a:solidFill>
                      <a:prstDash val="solid"/>
                      <a:round/>
                      <a:headEnd type="none" w="med" len="med"/>
                      <a:tailEnd type="none" w="med" len="med"/>
                    </a:lnR>
                    <a:lnT w="3810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r>
              <a:tr h="81851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1862</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rPr>
                        <a:t>京师同文馆</a:t>
                      </a:r>
                      <a:endParaRPr kumimoji="0" lang="zh-CN" altLang="en-US" sz="3600" b="1" i="0" u="none" strike="noStrike" cap="none" normalizeH="0" baseline="0" smtClean="0">
                        <a:ln>
                          <a:noFill/>
                        </a:ln>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外语</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3810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r>
              <a:tr h="77533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1863</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上海广方言馆</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vMerge="1">
                  <a:tcPr/>
                </a:tc>
              </a:tr>
              <a:tr h="77533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1866</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福州船政学堂</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军事</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3810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r>
              <a:tr h="77533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1880</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天津水师学堂</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vMerge="1">
                  <a:tcPr/>
                </a:tc>
              </a:tr>
              <a:tr h="77660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1885</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天津武备学堂</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vMerge="1">
                  <a:tcPr/>
                </a:tc>
              </a:tr>
              <a:tr h="77533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1876</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福州电气学塾</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19050" cap="flat" cmpd="sng" algn="ctr">
                      <a:solidFill>
                        <a:schemeClr val="folHlink"/>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科技</a:t>
                      </a:r>
                      <a:endParaRPr kumimoji="0" lang="zh-CN" altLang="en-US"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3810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38100" cap="flat" cmpd="sng" algn="ctr">
                      <a:solidFill>
                        <a:schemeClr val="folHlink"/>
                      </a:solidFill>
                      <a:prstDash val="solid"/>
                      <a:round/>
                      <a:headEnd type="none" w="med" len="med"/>
                      <a:tailEnd type="none" w="med" len="med"/>
                    </a:lnB>
                    <a:lnTlToBr>
                      <a:noFill/>
                    </a:lnTlToBr>
                    <a:lnBlToTr>
                      <a:noFill/>
                    </a:lnBlToTr>
                    <a:solidFill>
                      <a:schemeClr val="bg1"/>
                    </a:solidFill>
                  </a:tcPr>
                </a:tc>
              </a:tr>
              <a:tr h="77533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1880</a:t>
                      </a:r>
                      <a:endParaRPr kumimoji="0" lang="en-US" altLang="zh-CN" sz="3600" b="1" i="0" u="none" strike="noStrike" cap="none" normalizeH="0" baseline="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3810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38100" cap="flat" cmpd="sng" algn="ctr">
                      <a:solidFill>
                        <a:schemeClr val="folHlink"/>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dirty="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rPr>
                        <a:t>天津电报学堂</a:t>
                      </a:r>
                      <a:endParaRPr kumimoji="0" lang="zh-CN" altLang="en-US" sz="3600" b="1" i="0" u="none" strike="noStrike" cap="none" normalizeH="0" baseline="0" dirty="0" smtClean="0">
                        <a:ln>
                          <a:noFill/>
                        </a:ln>
                        <a:solidFill>
                          <a:srgbClr val="0033CC"/>
                        </a:solidFill>
                        <a:effectLst>
                          <a:outerShdw blurRad="38100" dist="38100" dir="2700000" algn="tl">
                            <a:srgbClr val="C0C0C0"/>
                          </a:outerShdw>
                        </a:effectLst>
                        <a:latin typeface="宋体" panose="02010600030101010101" pitchFamily="2" charset="-122"/>
                        <a:ea typeface="宋体" panose="02010600030101010101" pitchFamily="2" charset="-122"/>
                      </a:endParaRPr>
                    </a:p>
                  </a:txBody>
                  <a:tcPr marL="90000" marR="90000" marT="46800" marB="46800" anchor="ctr" anchorCtr="1" horzOverflow="overflow">
                    <a:lnL w="19050" cap="flat" cmpd="sng" algn="ctr">
                      <a:solidFill>
                        <a:schemeClr val="folHlink"/>
                      </a:solidFill>
                      <a:prstDash val="solid"/>
                      <a:round/>
                      <a:headEnd type="none" w="med" len="med"/>
                      <a:tailEnd type="none" w="med" len="med"/>
                    </a:lnL>
                    <a:lnR w="19050" cap="flat" cmpd="sng" algn="ctr">
                      <a:solidFill>
                        <a:schemeClr val="folHlink"/>
                      </a:solidFill>
                      <a:prstDash val="solid"/>
                      <a:round/>
                      <a:headEnd type="none" w="med" len="med"/>
                      <a:tailEnd type="none" w="med" len="med"/>
                    </a:lnR>
                    <a:lnT w="19050" cap="flat" cmpd="sng" algn="ctr">
                      <a:solidFill>
                        <a:schemeClr val="folHlink"/>
                      </a:solidFill>
                      <a:prstDash val="solid"/>
                      <a:round/>
                      <a:headEnd type="none" w="med" len="med"/>
                      <a:tailEnd type="none" w="med" len="med"/>
                    </a:lnT>
                    <a:lnB w="38100" cap="flat" cmpd="sng" algn="ctr">
                      <a:solidFill>
                        <a:schemeClr val="folHlink"/>
                      </a:solidFill>
                      <a:prstDash val="solid"/>
                      <a:round/>
                      <a:headEnd type="none" w="med" len="med"/>
                      <a:tailEnd type="none" w="med" len="med"/>
                    </a:lnB>
                    <a:lnTlToBr>
                      <a:noFill/>
                    </a:lnTlToBr>
                    <a:lnBlToTr>
                      <a:noFill/>
                    </a:lnBlToTr>
                    <a:solidFill>
                      <a:schemeClr val="bg1"/>
                    </a:solidFill>
                  </a:tcPr>
                </a:tc>
                <a:tc vMerge="1">
                  <a:tcPr/>
                </a:tc>
              </a:tr>
            </a:tbl>
          </a:graphicData>
        </a:graphic>
      </p:graphicFrame>
      <p:sp>
        <p:nvSpPr>
          <p:cNvPr id="8" name="Text Box 6"/>
          <p:cNvSpPr txBox="1">
            <a:spLocks noChangeArrowheads="1"/>
          </p:cNvSpPr>
          <p:nvPr/>
        </p:nvSpPr>
        <p:spPr bwMode="auto">
          <a:xfrm>
            <a:off x="985838" y="1322388"/>
            <a:ext cx="1187450" cy="3800475"/>
          </a:xfrm>
          <a:prstGeom prst="rect">
            <a:avLst/>
          </a:prstGeom>
          <a:noFill/>
          <a:ln w="9525">
            <a:noFill/>
            <a:miter lim="800000"/>
          </a:ln>
          <a:effectLst/>
        </p:spPr>
        <p:txBody>
          <a:bodyPr>
            <a:spAutoFit/>
          </a:bodyPr>
          <a:p>
            <a:pPr lvl="0" eaLnBrk="1" fontAlgn="base" hangingPunct="1">
              <a:spcBef>
                <a:spcPct val="20000"/>
              </a:spcBef>
            </a:pPr>
            <a:r>
              <a:rPr lang="zh-CN" altLang="en-US" sz="48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rPr>
              <a:t>新式学堂馆</a:t>
            </a:r>
            <a:endParaRPr lang="zh-CN" altLang="en-US" sz="48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
                                            <p:txEl>
                                              <p:charRg st="0" end="6"/>
                                            </p:txEl>
                                          </p:spTgt>
                                        </p:tgtEl>
                                        <p:attrNameLst>
                                          <p:attrName>style.visibility</p:attrName>
                                        </p:attrNameLst>
                                      </p:cBhvr>
                                      <p:to>
                                        <p:strVal val="visible"/>
                                      </p:to>
                                    </p:set>
                                    <p:animEffect transition="in" filter="barn(outHorizontal)">
                                      <p:cBhvr>
                                        <p:cTn id="12" dur="500"/>
                                        <p:tgtEl>
                                          <p:spTgt spid="8">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180"/>
                                        </p:tgtEl>
                                        <p:attrNameLst>
                                          <p:attrName>style.visibility</p:attrName>
                                        </p:attrNameLst>
                                      </p:cBhvr>
                                      <p:to>
                                        <p:strVal val="visible"/>
                                      </p:to>
                                    </p:set>
                                    <p:animEffect transition="in" filter="wipe(left)">
                                      <p:cBhvr>
                                        <p:cTn id="17" dur="500"/>
                                        <p:tgtEl>
                                          <p:spTgt spid="50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CCCCC"/>
        </a:solidFill>
        <a:effectLst/>
      </p:bgPr>
    </p:bg>
    <p:spTree>
      <p:nvGrpSpPr>
        <p:cNvPr id="1" name=""/>
        <p:cNvGrpSpPr/>
        <p:nvPr/>
      </p:nvGrpSpPr>
      <p:grpSpPr/>
      <p:pic>
        <p:nvPicPr>
          <p:cNvPr id="24578" name="Picture 4" descr="清派留学生"/>
          <p:cNvPicPr>
            <a:picLocks noChangeAspect="1"/>
          </p:cNvPicPr>
          <p:nvPr/>
        </p:nvPicPr>
        <p:blipFill>
          <a:blip r:embed="rId1"/>
          <a:stretch>
            <a:fillRect/>
          </a:stretch>
        </p:blipFill>
        <p:spPr>
          <a:xfrm>
            <a:off x="2528888" y="0"/>
            <a:ext cx="7818437" cy="4429125"/>
          </a:xfrm>
          <a:prstGeom prst="rect">
            <a:avLst/>
          </a:prstGeom>
          <a:noFill/>
          <a:ln w="9525">
            <a:noFill/>
          </a:ln>
        </p:spPr>
      </p:pic>
      <p:sp>
        <p:nvSpPr>
          <p:cNvPr id="24579" name="矩形 17410"/>
          <p:cNvSpPr/>
          <p:nvPr/>
        </p:nvSpPr>
        <p:spPr>
          <a:xfrm>
            <a:off x="423863" y="4495800"/>
            <a:ext cx="11545887" cy="2347913"/>
          </a:xfrm>
          <a:prstGeom prst="rect">
            <a:avLst/>
          </a:prstGeom>
          <a:noFill/>
          <a:ln w="9525">
            <a:noFill/>
          </a:ln>
        </p:spPr>
        <p:txBody>
          <a:bodyPr wrap="square" anchor="ctr">
            <a:spAutoFit/>
          </a:bodyPr>
          <a:p>
            <a:pPr lvl="0" indent="0"/>
            <a:r>
              <a:rPr lang="zh-CN" altLang="en-US" sz="3600" b="1" dirty="0">
                <a:latin typeface="黑体" panose="02010609060101010101" pitchFamily="1" charset="-122"/>
                <a:ea typeface="黑体" panose="02010609060101010101" pitchFamily="1" charset="-122"/>
              </a:rPr>
              <a:t>  </a:t>
            </a:r>
            <a:r>
              <a:rPr lang="zh-CN" altLang="en-US" sz="2800" b="1" dirty="0">
                <a:latin typeface="黑体" panose="02010609060101010101" pitchFamily="1" charset="-122"/>
                <a:ea typeface="黑体" panose="02010609060101010101" pitchFamily="1" charset="-122"/>
              </a:rPr>
              <a:t> 据不完全统计，到</a:t>
            </a:r>
            <a:r>
              <a:rPr lang="en-US" altLang="x-none" sz="2800" b="1" dirty="0">
                <a:latin typeface="黑体" panose="02010609060101010101" pitchFamily="1" charset="-122"/>
                <a:ea typeface="黑体" panose="02010609060101010101" pitchFamily="1" charset="-122"/>
              </a:rPr>
              <a:t>1880</a:t>
            </a:r>
            <a:r>
              <a:rPr lang="zh-CN" altLang="en-US" sz="2800" b="1" dirty="0">
                <a:latin typeface="黑体" panose="02010609060101010101" pitchFamily="1" charset="-122"/>
                <a:ea typeface="黑体" panose="02010609060101010101" pitchFamily="1" charset="-122"/>
              </a:rPr>
              <a:t>年，共有</a:t>
            </a:r>
            <a:r>
              <a:rPr lang="en-US" altLang="x-none" sz="2800" b="1" dirty="0">
                <a:latin typeface="黑体" panose="02010609060101010101" pitchFamily="1" charset="-122"/>
                <a:ea typeface="黑体" panose="02010609060101010101" pitchFamily="1" charset="-122"/>
              </a:rPr>
              <a:t>50</a:t>
            </a:r>
            <a:r>
              <a:rPr lang="zh-CN" altLang="en-US" sz="2800" b="1" dirty="0">
                <a:latin typeface="黑体" panose="02010609060101010101" pitchFamily="1" charset="-122"/>
                <a:ea typeface="黑体" panose="02010609060101010101" pitchFamily="1" charset="-122"/>
              </a:rPr>
              <a:t>多名幼童进入美国的大学学习。</a:t>
            </a:r>
            <a:r>
              <a:rPr lang="zh-CN" altLang="en-US" sz="2800" b="1" dirty="0">
                <a:solidFill>
                  <a:srgbClr val="0000CC"/>
                </a:solidFill>
                <a:latin typeface="黑体" panose="02010609060101010101" pitchFamily="1" charset="-122"/>
                <a:ea typeface="黑体" panose="02010609060101010101" pitchFamily="1" charset="-122"/>
              </a:rPr>
              <a:t>其中</a:t>
            </a:r>
            <a:r>
              <a:rPr lang="en-US" altLang="x-none" sz="2800" b="1" dirty="0">
                <a:solidFill>
                  <a:srgbClr val="0000CC"/>
                </a:solidFill>
                <a:latin typeface="黑体" panose="02010609060101010101" pitchFamily="1" charset="-122"/>
                <a:ea typeface="黑体" panose="02010609060101010101" pitchFamily="1" charset="-122"/>
              </a:rPr>
              <a:t>22</a:t>
            </a:r>
            <a:r>
              <a:rPr lang="zh-CN" altLang="en-US" sz="2800" b="1" dirty="0">
                <a:solidFill>
                  <a:srgbClr val="0000CC"/>
                </a:solidFill>
                <a:latin typeface="黑体" panose="02010609060101010101" pitchFamily="1" charset="-122"/>
                <a:ea typeface="黑体" panose="02010609060101010101" pitchFamily="1" charset="-122"/>
              </a:rPr>
              <a:t>名进入耶鲁大学，</a:t>
            </a:r>
            <a:r>
              <a:rPr lang="en-US" altLang="x-none" sz="2800" b="1" dirty="0">
                <a:solidFill>
                  <a:srgbClr val="0000CC"/>
                </a:solidFill>
                <a:latin typeface="黑体" panose="02010609060101010101" pitchFamily="1" charset="-122"/>
                <a:ea typeface="黑体" panose="02010609060101010101" pitchFamily="1" charset="-122"/>
              </a:rPr>
              <a:t>8</a:t>
            </a:r>
            <a:r>
              <a:rPr lang="zh-CN" altLang="en-US" sz="2800" b="1" dirty="0">
                <a:solidFill>
                  <a:srgbClr val="0000CC"/>
                </a:solidFill>
                <a:latin typeface="黑体" panose="02010609060101010101" pitchFamily="1" charset="-122"/>
                <a:ea typeface="黑体" panose="02010609060101010101" pitchFamily="1" charset="-122"/>
              </a:rPr>
              <a:t>名进入麻省理工学院，</a:t>
            </a:r>
            <a:r>
              <a:rPr lang="en-US" altLang="x-none" sz="2800" b="1" dirty="0">
                <a:solidFill>
                  <a:srgbClr val="0000CC"/>
                </a:solidFill>
                <a:latin typeface="黑体" panose="02010609060101010101" pitchFamily="1" charset="-122"/>
                <a:ea typeface="黑体" panose="02010609060101010101" pitchFamily="1" charset="-122"/>
              </a:rPr>
              <a:t>3</a:t>
            </a:r>
            <a:r>
              <a:rPr lang="zh-CN" altLang="en-US" sz="2800" b="1" dirty="0">
                <a:solidFill>
                  <a:srgbClr val="0000CC"/>
                </a:solidFill>
                <a:latin typeface="黑体" panose="02010609060101010101" pitchFamily="1" charset="-122"/>
                <a:ea typeface="黑体" panose="02010609060101010101" pitchFamily="1" charset="-122"/>
              </a:rPr>
              <a:t>名进入哥伦比亚大学，</a:t>
            </a:r>
            <a:r>
              <a:rPr lang="en-US" altLang="x-none" sz="2800" b="1" dirty="0">
                <a:solidFill>
                  <a:srgbClr val="0000CC"/>
                </a:solidFill>
                <a:latin typeface="黑体" panose="02010609060101010101" pitchFamily="1" charset="-122"/>
                <a:ea typeface="黑体" panose="02010609060101010101" pitchFamily="1" charset="-122"/>
              </a:rPr>
              <a:t>1</a:t>
            </a:r>
            <a:r>
              <a:rPr lang="zh-CN" altLang="en-US" sz="2800" b="1" dirty="0">
                <a:solidFill>
                  <a:srgbClr val="0000CC"/>
                </a:solidFill>
                <a:latin typeface="黑体" panose="02010609060101010101" pitchFamily="1" charset="-122"/>
                <a:ea typeface="黑体" panose="02010609060101010101" pitchFamily="1" charset="-122"/>
              </a:rPr>
              <a:t>名进入哈佛大学。</a:t>
            </a:r>
            <a:r>
              <a:rPr lang="zh-CN" altLang="en-US" sz="2800" b="1" dirty="0">
                <a:solidFill>
                  <a:srgbClr val="FF0000"/>
                </a:solidFill>
                <a:latin typeface="黑体" panose="02010609060101010101" pitchFamily="1" charset="-122"/>
                <a:ea typeface="黑体" panose="02010609060101010101" pitchFamily="1" charset="-122"/>
              </a:rPr>
              <a:t> </a:t>
            </a:r>
            <a:r>
              <a:rPr lang="zh-CN" altLang="en-US" sz="2800" b="1" dirty="0">
                <a:latin typeface="黑体" panose="02010609060101010101" pitchFamily="1" charset="-122"/>
                <a:ea typeface="黑体" panose="02010609060101010101" pitchFamily="1" charset="-122"/>
              </a:rPr>
              <a:t>1881年，顽固派担心幼童</a:t>
            </a:r>
            <a:r>
              <a:rPr lang="zh-CN" altLang="en-US" sz="2800" b="1" dirty="0">
                <a:solidFill>
                  <a:srgbClr val="FF3300"/>
                </a:solidFill>
                <a:latin typeface="黑体" panose="02010609060101010101" pitchFamily="1" charset="-122"/>
                <a:ea typeface="黑体" panose="02010609060101010101" pitchFamily="1" charset="-122"/>
              </a:rPr>
              <a:t>“</a:t>
            </a:r>
            <a:r>
              <a:rPr lang="zh-CN" altLang="en-US" sz="2800" b="1" dirty="0">
                <a:solidFill>
                  <a:srgbClr val="0000CC"/>
                </a:solidFill>
                <a:latin typeface="黑体" panose="02010609060101010101" pitchFamily="1" charset="-122"/>
                <a:ea typeface="黑体" panose="02010609060101010101" pitchFamily="1" charset="-122"/>
              </a:rPr>
              <a:t>全盘西化”，“不复卑恭之大清顺民矣”，死力阻挠，</a:t>
            </a:r>
            <a:r>
              <a:rPr lang="zh-CN" altLang="en-US" sz="2800" b="1" dirty="0">
                <a:latin typeface="黑体" panose="02010609060101010101" pitchFamily="1" charset="-122"/>
                <a:ea typeface="黑体" panose="02010609060101010101" pitchFamily="1" charset="-122"/>
              </a:rPr>
              <a:t>至1881年底全数撤回。</a:t>
            </a:r>
            <a:br>
              <a:rPr lang="zh-CN" altLang="en-US" sz="2800" dirty="0">
                <a:latin typeface="黑体" panose="02010609060101010101" pitchFamily="1" charset="-122"/>
                <a:ea typeface="黑体" panose="02010609060101010101" pitchFamily="1" charset="-122"/>
              </a:rPr>
            </a:br>
            <a:endParaRPr lang="zh-CN" altLang="en-US" sz="2800" b="1" dirty="0">
              <a:solidFill>
                <a:srgbClr val="FF0000"/>
              </a:solidFill>
              <a:latin typeface="黑体" panose="02010609060101010101" pitchFamily="1" charset="-122"/>
              <a:ea typeface="黑体" panose="02010609060101010101" pitchFamily="1" charset="-122"/>
            </a:endParaRPr>
          </a:p>
        </p:txBody>
      </p:sp>
      <p:sp>
        <p:nvSpPr>
          <p:cNvPr id="8" name="Text Box 6"/>
          <p:cNvSpPr txBox="1">
            <a:spLocks noChangeArrowheads="1"/>
          </p:cNvSpPr>
          <p:nvPr/>
        </p:nvSpPr>
        <p:spPr bwMode="auto">
          <a:xfrm>
            <a:off x="898525" y="330200"/>
            <a:ext cx="1187450" cy="3800475"/>
          </a:xfrm>
          <a:prstGeom prst="rect">
            <a:avLst/>
          </a:prstGeom>
          <a:noFill/>
          <a:ln w="9525">
            <a:noFill/>
            <a:miter lim="800000"/>
          </a:ln>
          <a:effectLst/>
        </p:spPr>
        <p:txBody>
          <a:bodyPr>
            <a:spAutoFit/>
          </a:bodyPr>
          <a:p>
            <a:pPr lvl="0" eaLnBrk="1" fontAlgn="base" hangingPunct="1">
              <a:spcBef>
                <a:spcPct val="20000"/>
              </a:spcBef>
            </a:pPr>
            <a:r>
              <a:rPr lang="zh-CN" altLang="en-US" sz="48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cs typeface="+mn-ea"/>
              </a:rPr>
              <a:t>派遣留学生</a:t>
            </a:r>
            <a:endParaRPr lang="zh-CN" altLang="en-US" sz="4800" strike="noStrike" noProof="1" dirty="0">
              <a:solidFill>
                <a:srgbClr val="FF0000"/>
              </a:solidFill>
              <a:effectLst>
                <a:outerShdw blurRad="38100" dist="38100" dir="2700000">
                  <a:srgbClr val="C0C0C0"/>
                </a:outerShdw>
              </a:effectLst>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 calcmode="lin" valueType="num">
                                      <p:cBhvr additive="base">
                                        <p:cTn id="12" dur="500" fill="hold"/>
                                        <p:tgtEl>
                                          <p:spTgt spid="24579"/>
                                        </p:tgtEl>
                                        <p:attrNameLst>
                                          <p:attrName>ppt_x</p:attrName>
                                        </p:attrNameLst>
                                      </p:cBhvr>
                                      <p:tavLst>
                                        <p:tav tm="0">
                                          <p:val>
                                            <p:strVal val="#ppt_x"/>
                                          </p:val>
                                        </p:tav>
                                        <p:tav tm="100000">
                                          <p:val>
                                            <p:strVal val="#ppt_x"/>
                                          </p:val>
                                        </p:tav>
                                      </p:tavLst>
                                    </p:anim>
                                    <p:anim calcmode="lin" valueType="num">
                                      <p:cBhvr additive="base">
                                        <p:cTn id="13"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2457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sp>
        <p:nvSpPr>
          <p:cNvPr id="21506" name="文本框 4"/>
          <p:cNvSpPr txBox="1"/>
          <p:nvPr/>
        </p:nvSpPr>
        <p:spPr>
          <a:xfrm>
            <a:off x="131763" y="965200"/>
            <a:ext cx="11926887" cy="5578475"/>
          </a:xfrm>
          <a:prstGeom prst="rect">
            <a:avLst/>
          </a:prstGeom>
          <a:solidFill>
            <a:srgbClr val="B3B3B3"/>
          </a:solidFill>
          <a:ln w="9525">
            <a:noFill/>
          </a:ln>
        </p:spPr>
        <p:txBody>
          <a:bodyPr wrap="square" anchor="t">
            <a:spAutoFit/>
          </a:bodyPr>
          <a:p>
            <a:pPr lvl="0" indent="0"/>
            <a:r>
              <a:rPr lang="en-US" altLang="zh-CN">
                <a:latin typeface="Arial" panose="020B0604020202020204" pitchFamily="34" charset="0"/>
                <a:ea typeface="宋体" panose="02010600030101010101" pitchFamily="2" charset="-122"/>
              </a:rPr>
              <a:t>       </a:t>
            </a:r>
            <a:r>
              <a:rPr lang="zh-CN" altLang="en-US" sz="2800">
                <a:latin typeface="楷体" panose="02010609060101010101" pitchFamily="1" charset="-122"/>
                <a:ea typeface="楷体" panose="02010609060101010101" pitchFamily="1" charset="-122"/>
              </a:rPr>
              <a:t>1862年，京师同文馆设立。消息传出后士大夫们大起非议，讽刺说：“鬼计本多端，使小朝廷设同文之馆；军机无远略，诱佳子弟拜异类为师。”</a:t>
            </a:r>
            <a:r>
              <a:rPr lang="zh-CN" altLang="en-US" sz="2800">
                <a:latin typeface="楷体" panose="02010609060101010101" pitchFamily="1" charset="-122"/>
                <a:ea typeface="楷体" panose="02010609060101010101" pitchFamily="1" charset="-122"/>
                <a:sym typeface="宋体" panose="02010600030101010101" pitchFamily="2" charset="-122"/>
              </a:rPr>
              <a:t>帝师倭仁的反对声最为激烈，他上奏说：“立国之道，尚礼义不尚权谋；根本之图，在人心不在技艺”。以倭仁的声望和文才，守旧派士大夫们将此奏奉为经典，广为传诵。</a:t>
            </a:r>
            <a:endParaRPr lang="zh-CN" altLang="en-US" sz="3200">
              <a:latin typeface="楷体" panose="02010609060101010101" pitchFamily="1" charset="-122"/>
              <a:ea typeface="楷体" panose="02010609060101010101" pitchFamily="1" charset="-122"/>
              <a:sym typeface="宋体" panose="02010600030101010101" pitchFamily="2" charset="-122"/>
            </a:endParaRPr>
          </a:p>
          <a:p>
            <a:pPr lvl="0" indent="0"/>
            <a:r>
              <a:rPr lang="zh-CN" altLang="en-US" sz="2800">
                <a:latin typeface="楷体" panose="02010609060101010101" pitchFamily="1" charset="-122"/>
                <a:ea typeface="楷体" panose="02010609060101010101" pitchFamily="1" charset="-122"/>
                <a:sym typeface="宋体" panose="02010600030101010101" pitchFamily="2" charset="-122"/>
              </a:rPr>
              <a:t>    恭亲王抓住倭仁折中的这样一句，“如以天文算学必须讲习，博采旁求，必有精其术者，何必夷人，何必师事夷人”，说倭仁既然认为不必师事夷人，想必有这样的洋务人才推荐，于是他故意上奏慈禧太后，让倭仁保荐精于西学的中国教师，并请倭仁来担任同文馆馆长。</a:t>
            </a:r>
            <a:endParaRPr lang="zh-CN" altLang="en-US" sz="3200">
              <a:latin typeface="楷体" panose="02010609060101010101" pitchFamily="1" charset="-122"/>
              <a:ea typeface="楷体" panose="02010609060101010101" pitchFamily="1" charset="-122"/>
              <a:sym typeface="宋体" panose="02010600030101010101" pitchFamily="2" charset="-122"/>
            </a:endParaRPr>
          </a:p>
          <a:p>
            <a:pPr lvl="0" indent="0"/>
            <a:r>
              <a:rPr lang="zh-CN" altLang="en-US" sz="2800">
                <a:latin typeface="楷体" panose="02010609060101010101" pitchFamily="1" charset="-122"/>
                <a:ea typeface="楷体" panose="02010609060101010101" pitchFamily="1" charset="-122"/>
                <a:sym typeface="宋体" panose="02010600030101010101" pitchFamily="2" charset="-122"/>
              </a:rPr>
              <a:t>    慈禧太后半认真半戏弄的批准了恭亲王的建议。这下轮到倭仁傻眼了，他当时不过随口说说，他哪里知道什么洋务，又哪有什么人才可以推荐呢？倭仁反被弄得焦头烂额、狼狈不堪。</a:t>
            </a:r>
            <a:endParaRPr lang="zh-CN" altLang="en-US" sz="2800">
              <a:latin typeface="楷体" panose="02010609060101010101" pitchFamily="1" charset="-122"/>
              <a:ea typeface="楷体" panose="02010609060101010101" pitchFamily="1" charset="-122"/>
              <a:sym typeface="宋体" panose="02010600030101010101" pitchFamily="2" charset="-122"/>
            </a:endParaRPr>
          </a:p>
          <a:p>
            <a:pPr lvl="0" indent="0"/>
            <a:endParaRPr lang="zh-CN" altLang="en-US">
              <a:latin typeface="楷体" panose="02010609060101010101" pitchFamily="1" charset="-122"/>
              <a:ea typeface="楷体" panose="02010609060101010101" pitchFamily="1" charset="-122"/>
            </a:endParaRPr>
          </a:p>
        </p:txBody>
      </p:sp>
      <p:sp>
        <p:nvSpPr>
          <p:cNvPr id="5137" name="文本框 5136"/>
          <p:cNvSpPr txBox="1"/>
          <p:nvPr/>
        </p:nvSpPr>
        <p:spPr>
          <a:xfrm>
            <a:off x="812800" y="50800"/>
            <a:ext cx="10566400" cy="914400"/>
          </a:xfrm>
          <a:prstGeom prst="rect">
            <a:avLst/>
          </a:prstGeom>
          <a:noFill/>
          <a:ln w="9525">
            <a:noFill/>
          </a:ln>
        </p:spPr>
        <p:txBody>
          <a:bodyPr wrap="square" anchor="t">
            <a:spAutoFit/>
          </a:bodyPr>
          <a:p>
            <a:pPr lvl="0" indent="0"/>
            <a:r>
              <a:rPr lang="en-US" altLang="zh-CN" sz="5400" b="1" dirty="0">
                <a:latin typeface="Times New Roman" panose="02020603050405020304" pitchFamily="2" charset="0"/>
                <a:ea typeface="楷体" panose="02010609060101010101" pitchFamily="1" charset="-122"/>
              </a:rPr>
              <a:t>                     </a:t>
            </a:r>
            <a:r>
              <a:rPr lang="zh-CN" altLang="en-US" sz="4400" b="1" dirty="0">
                <a:solidFill>
                  <a:srgbClr val="FF0000"/>
                </a:solidFill>
                <a:latin typeface="微软雅黑" panose="020B0503020204020204" pitchFamily="2" charset="-122"/>
                <a:ea typeface="微软雅黑" panose="020B0503020204020204" pitchFamily="2" charset="-122"/>
              </a:rPr>
              <a:t>同文馆风波</a:t>
            </a:r>
            <a:endParaRPr lang="zh-CN" altLang="en-US" sz="4400" b="1" dirty="0">
              <a:solidFill>
                <a:srgbClr val="FF0000"/>
              </a:solidFill>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p:sp>
        <p:nvSpPr>
          <p:cNvPr id="22530" name="文本框 1"/>
          <p:cNvSpPr txBox="1"/>
          <p:nvPr/>
        </p:nvSpPr>
        <p:spPr>
          <a:xfrm>
            <a:off x="311150" y="187325"/>
            <a:ext cx="11661775" cy="6492875"/>
          </a:xfrm>
          <a:prstGeom prst="rect">
            <a:avLst/>
          </a:prstGeom>
          <a:solidFill>
            <a:srgbClr val="B3B3B3"/>
          </a:solidFill>
          <a:ln w="9525">
            <a:noFill/>
          </a:ln>
        </p:spPr>
        <p:txBody>
          <a:bodyPr wrap="square" anchor="t">
            <a:spAutoFit/>
          </a:bodyPr>
          <a:p>
            <a:pPr lvl="0" indent="0"/>
            <a:r>
              <a:rPr lang="en-US" altLang="zh-CN">
                <a:latin typeface="Arial" panose="020B0604020202020204" pitchFamily="34" charset="0"/>
                <a:ea typeface="宋体" panose="02010600030101010101" pitchFamily="2" charset="-122"/>
              </a:rPr>
              <a:t>      </a:t>
            </a:r>
            <a:r>
              <a:rPr lang="zh-CN" altLang="en-US" sz="2800">
                <a:latin typeface="楷体" panose="02010609060101010101" pitchFamily="1" charset="-122"/>
                <a:ea typeface="楷体" panose="02010609060101010101" pitchFamily="1" charset="-122"/>
              </a:rPr>
              <a:t>同为帝师的翁同龢在日记里记述了倭仁窘迫与尴尬，试录几条：</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三月二十二日：倭仁辞职未获批准；</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二十四日：倭仁再辞职仍不批准，他和恭亲王谈了几句，几至拂衣而起；</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二十五日：倭仁无法辞职，当时老泪横流，把同治弄得惊愕了半天；</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二十九日：倭仁上马眩晕坠落，靠坐轿才得以回家</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五月十二日：倭仁请开缺，慈禧太后命“赏假一月，安心调理”，仍未批准辞职；</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六月十二日：倭仁再请开缺，慈禧太后这才“准开一切差使，仍以大学士在弘德殿行走”。</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     翁同龢最后在日记中说，倭仁听到这个消息，“为之额手称庆”，总算是长出了一口气。</a:t>
            </a:r>
            <a:endParaRPr lang="zh-CN" altLang="en-US" sz="2800">
              <a:latin typeface="楷体" panose="02010609060101010101" pitchFamily="1" charset="-122"/>
              <a:ea typeface="楷体" panose="02010609060101010101" pitchFamily="1" charset="-122"/>
            </a:endParaRPr>
          </a:p>
          <a:p>
            <a:pPr lvl="0" indent="0"/>
            <a:r>
              <a:rPr lang="zh-CN" altLang="en-US" sz="2800">
                <a:latin typeface="楷体" panose="02010609060101010101" pitchFamily="1" charset="-122"/>
                <a:ea typeface="楷体" panose="02010609060101010101" pitchFamily="1" charset="-122"/>
              </a:rPr>
              <a:t>　　老夫子倭仁虽然被击退，但在守旧派士大夫的鼓噪下，很多有意投考同文馆的官员，最后都打了退堂鼓。结果，同文馆在九十八个报名者中只录取了三十人，而因被录取者的素质太低，很快又被淘汰了二十人，剩下的十人，最后也只有五人毕业。</a:t>
            </a:r>
            <a:endParaRPr lang="zh-CN" altLang="en-US" sz="2800">
              <a:latin typeface="楷体" panose="02010609060101010101" pitchFamily="1" charset="-122"/>
              <a:ea typeface="楷体" panose="02010609060101010101" pitchFamily="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4098" descr="W020100827658883826524"/>
          <p:cNvPicPr>
            <a:picLocks noChangeAspect="1"/>
          </p:cNvPicPr>
          <p:nvPr/>
        </p:nvPicPr>
        <p:blipFill>
          <a:blip r:embed="rId1"/>
          <a:stretch>
            <a:fillRect/>
          </a:stretch>
        </p:blipFill>
        <p:spPr>
          <a:xfrm>
            <a:off x="5735638" y="1052513"/>
            <a:ext cx="3960812" cy="4367212"/>
          </a:xfrm>
          <a:prstGeom prst="rect">
            <a:avLst/>
          </a:prstGeom>
          <a:noFill/>
          <a:ln w="9525">
            <a:noFill/>
          </a:ln>
        </p:spPr>
      </p:pic>
      <p:pic>
        <p:nvPicPr>
          <p:cNvPr id="6146" name="图片 4099" descr="W020100827658884919965"/>
          <p:cNvPicPr>
            <a:picLocks noChangeAspect="1"/>
          </p:cNvPicPr>
          <p:nvPr/>
        </p:nvPicPr>
        <p:blipFill>
          <a:blip r:embed="rId2"/>
          <a:stretch>
            <a:fillRect/>
          </a:stretch>
        </p:blipFill>
        <p:spPr>
          <a:xfrm>
            <a:off x="2000250" y="1052513"/>
            <a:ext cx="3735388" cy="4367212"/>
          </a:xfrm>
          <a:prstGeom prst="rect">
            <a:avLst/>
          </a:prstGeom>
          <a:noFill/>
          <a:ln w="9525">
            <a:noFill/>
          </a:ln>
        </p:spPr>
      </p:pic>
      <p:sp>
        <p:nvSpPr>
          <p:cNvPr id="6147" name="矩形 4100"/>
          <p:cNvSpPr/>
          <p:nvPr/>
        </p:nvSpPr>
        <p:spPr>
          <a:xfrm>
            <a:off x="-196850" y="230188"/>
            <a:ext cx="3992880" cy="706755"/>
          </a:xfrm>
          <a:prstGeom prst="rect">
            <a:avLst/>
          </a:prstGeom>
          <a:noFill/>
          <a:ln w="9525">
            <a:noFill/>
          </a:ln>
        </p:spPr>
        <p:txBody>
          <a:bodyPr wrap="none" anchor="t">
            <a:spAutoFit/>
          </a:bodyPr>
          <a:p>
            <a:pPr lvl="0" indent="0"/>
            <a:r>
              <a:rPr lang="zh-CN" altLang="en-US" sz="4000" b="1" dirty="0">
                <a:solidFill>
                  <a:srgbClr val="3333CC"/>
                </a:solidFill>
                <a:latin typeface="Arial" panose="020B0604020202020204" pitchFamily="34" charset="0"/>
                <a:ea typeface="华文新魏" pitchFamily="2" charset="-122"/>
              </a:rPr>
              <a:t>              </a:t>
            </a:r>
            <a:r>
              <a:rPr lang="zh-CN" altLang="en-US" sz="3600" b="1" dirty="0">
                <a:solidFill>
                  <a:srgbClr val="3333CC"/>
                </a:solidFill>
                <a:latin typeface="Arial" panose="020B0604020202020204" pitchFamily="34" charset="0"/>
                <a:ea typeface="黑体" panose="02010609060101010101" pitchFamily="1" charset="-122"/>
              </a:rPr>
              <a:t>第二单元</a:t>
            </a:r>
            <a:endParaRPr lang="zh-CN" altLang="en-US" sz="3600" b="1" dirty="0">
              <a:solidFill>
                <a:srgbClr val="3333CC"/>
              </a:solidFill>
              <a:latin typeface="Arial" panose="020B0604020202020204" pitchFamily="34" charset="0"/>
              <a:ea typeface="黑体" panose="02010609060101010101" pitchFamily="1" charset="-122"/>
            </a:endParaRPr>
          </a:p>
        </p:txBody>
      </p:sp>
      <p:sp>
        <p:nvSpPr>
          <p:cNvPr id="6148" name="矩形 4101"/>
          <p:cNvSpPr/>
          <p:nvPr/>
        </p:nvSpPr>
        <p:spPr>
          <a:xfrm>
            <a:off x="4353878" y="230188"/>
            <a:ext cx="4103687" cy="822325"/>
          </a:xfrm>
          <a:prstGeom prst="rect">
            <a:avLst/>
          </a:prstGeom>
          <a:noFill/>
          <a:ln w="9525">
            <a:noFill/>
          </a:ln>
        </p:spPr>
        <p:txBody>
          <a:bodyPr anchor="t">
            <a:spAutoFit/>
          </a:bodyPr>
          <a:p>
            <a:pPr lvl="0" indent="0"/>
            <a:r>
              <a:rPr lang="zh-CN" altLang="en-US" sz="4800" b="1" dirty="0">
                <a:solidFill>
                  <a:srgbClr val="FF0000"/>
                </a:solidFill>
                <a:latin typeface="Arial" panose="020B0604020202020204" pitchFamily="34" charset="0"/>
                <a:ea typeface="黑体" panose="02010609060101010101" pitchFamily="1" charset="-122"/>
              </a:rPr>
              <a:t>近代化</a:t>
            </a:r>
            <a:r>
              <a:rPr lang="zh-CN" altLang="en-US" sz="4800" b="1" dirty="0">
                <a:solidFill>
                  <a:srgbClr val="000000"/>
                </a:solidFill>
                <a:latin typeface="Arial" panose="020B0604020202020204" pitchFamily="34" charset="0"/>
                <a:ea typeface="黑体" panose="02010609060101010101" pitchFamily="1" charset="-122"/>
              </a:rPr>
              <a:t>的探索</a:t>
            </a:r>
            <a:endParaRPr lang="zh-CN" altLang="en-US" sz="4800" b="1" dirty="0">
              <a:solidFill>
                <a:srgbClr val="000000"/>
              </a:solidFill>
              <a:latin typeface="Arial" panose="020B0604020202020204" pitchFamily="34" charset="0"/>
              <a:ea typeface="黑体" panose="02010609060101010101" pitchFamily="1" charset="-122"/>
            </a:endParaRPr>
          </a:p>
        </p:txBody>
      </p:sp>
      <p:sp>
        <p:nvSpPr>
          <p:cNvPr id="19461" name="文本框 19460"/>
          <p:cNvSpPr txBox="1"/>
          <p:nvPr/>
        </p:nvSpPr>
        <p:spPr>
          <a:xfrm>
            <a:off x="581025" y="5510213"/>
            <a:ext cx="10991850" cy="1036637"/>
          </a:xfrm>
          <a:prstGeom prst="rect">
            <a:avLst/>
          </a:prstGeom>
          <a:noFill/>
          <a:ln w="9525">
            <a:noFill/>
          </a:ln>
          <a:effectLst>
            <a:outerShdw dist="107763" dir="13499999" sx="125000" sy="125000" rotWithShape="0">
              <a:srgbClr val="C7DFD3">
                <a:alpha val="75000"/>
              </a:srgbClr>
            </a:outerShdw>
          </a:effectLst>
        </p:spPr>
        <p:txBody>
          <a:bodyPr wrap="square" anchor="t">
            <a:spAutoFit/>
          </a:bodyPr>
          <a:p>
            <a:pPr lvl="0" indent="0"/>
            <a:r>
              <a:rPr lang="zh-CN" altLang="en-US" sz="3200" b="1" dirty="0">
                <a:solidFill>
                  <a:srgbClr val="FF0000"/>
                </a:solidFill>
                <a:latin typeface="Arial" panose="020B0604020202020204" pitchFamily="34" charset="0"/>
                <a:ea typeface="黑体" panose="02010609060101010101" pitchFamily="1" charset="-122"/>
              </a:rPr>
              <a:t>近代化：</a:t>
            </a:r>
            <a:r>
              <a:rPr lang="zh-CN" altLang="en-US" sz="3000" b="1" dirty="0">
                <a:latin typeface="Arial" panose="020B0604020202020204" pitchFamily="34" charset="0"/>
                <a:ea typeface="黑体" panose="02010609060101010101" pitchFamily="1" charset="-122"/>
              </a:rPr>
              <a:t>就是指</a:t>
            </a:r>
            <a:r>
              <a:rPr lang="zh-CN" altLang="en-US" sz="3000" b="1" dirty="0">
                <a:solidFill>
                  <a:srgbClr val="FF0000"/>
                </a:solidFill>
                <a:latin typeface="Arial" panose="020B0604020202020204" pitchFamily="34" charset="0"/>
                <a:ea typeface="黑体" panose="02010609060101010101" pitchFamily="1" charset="-122"/>
              </a:rPr>
              <a:t>资本主义化</a:t>
            </a:r>
            <a:r>
              <a:rPr lang="zh-CN" altLang="en-US" sz="3000" b="1" dirty="0">
                <a:latin typeface="Arial" panose="020B0604020202020204" pitchFamily="34" charset="0"/>
                <a:ea typeface="黑体" panose="02010609060101010101" pitchFamily="1" charset="-122"/>
              </a:rPr>
              <a:t>。它包括：经济领域上的工业化、商品化；政治上的民主化、法制化，思想上的理性化、科学化。</a:t>
            </a:r>
            <a:endParaRPr lang="zh-CN" altLang="en-US" sz="3000" b="1" dirty="0">
              <a:latin typeface="Arial" panose="020B0604020202020204" pitchFamily="34" charset="0"/>
              <a:ea typeface="黑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ox(in)">
                                      <p:cBhvr>
                                        <p:cTn id="7" dur="1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5602" name="文本占位符 18434"/>
          <p:cNvSpPr>
            <a:spLocks noGrp="1"/>
          </p:cNvSpPr>
          <p:nvPr>
            <p:ph idx="1"/>
          </p:nvPr>
        </p:nvSpPr>
        <p:spPr>
          <a:xfrm>
            <a:off x="33338" y="1270000"/>
            <a:ext cx="12136437" cy="4968875"/>
          </a:xfrm>
        </p:spPr>
        <p:txBody>
          <a:bodyPr anchor="t"/>
          <a:p>
            <a:pPr marL="1905" indent="-344805">
              <a:buNone/>
            </a:pPr>
            <a:r>
              <a:rPr lang="zh-CN" altLang="en-US" sz="2800" dirty="0"/>
              <a:t>      </a:t>
            </a:r>
            <a:r>
              <a:rPr lang="zh-CN" altLang="en-US" sz="2800" dirty="0">
                <a:latin typeface="微软雅黑" panose="020B0503020204020204" pitchFamily="2" charset="-122"/>
                <a:ea typeface="微软雅黑" panose="020B0503020204020204" pitchFamily="2" charset="-122"/>
              </a:rPr>
              <a:t> 材料一</a:t>
            </a:r>
            <a:r>
              <a:rPr lang="zh-CN" altLang="en-US" sz="2800" dirty="0"/>
              <a:t>： </a:t>
            </a:r>
            <a:r>
              <a:rPr lang="zh-CN" altLang="en-US" sz="2800" b="1" dirty="0">
                <a:latin typeface="楷体" panose="02010609060101010101" pitchFamily="1" charset="-122"/>
                <a:ea typeface="楷体" panose="02010609060101010101" pitchFamily="1" charset="-122"/>
              </a:rPr>
              <a:t>倘若没有恭亲王在京内主持，没有曾国藩、李鸿章、左宗棠在京外推动，那么，英法联军及太平天国以后的中国还要麻木不仁，好像鸦片战争以后的中国一样。</a:t>
            </a:r>
            <a:endParaRPr lang="zh-CN" altLang="en-US" sz="2800" b="1" dirty="0">
              <a:latin typeface="楷体" panose="02010609060101010101" pitchFamily="1" charset="-122"/>
              <a:ea typeface="楷体" panose="02010609060101010101" pitchFamily="1" charset="-122"/>
            </a:endParaRPr>
          </a:p>
          <a:p>
            <a:pPr marL="1905" indent="-344805">
              <a:buNone/>
            </a:pPr>
            <a:r>
              <a:rPr lang="zh-CN" altLang="en-US" sz="2800" dirty="0"/>
              <a:t>      </a:t>
            </a:r>
            <a:r>
              <a:rPr lang="zh-CN" altLang="en-US" sz="2800" dirty="0">
                <a:latin typeface="微软雅黑" panose="020B0503020204020204" pitchFamily="2" charset="-122"/>
                <a:ea typeface="微软雅黑" panose="020B0503020204020204" pitchFamily="2" charset="-122"/>
              </a:rPr>
              <a:t> </a:t>
            </a:r>
            <a:endParaRPr lang="zh-CN" altLang="en-US" sz="2800" b="1" dirty="0">
              <a:latin typeface="楷体" panose="02010609060101010101" pitchFamily="1" charset="-122"/>
              <a:ea typeface="楷体" panose="02010609060101010101" pitchFamily="1" charset="-122"/>
            </a:endParaRPr>
          </a:p>
          <a:p>
            <a:pPr marL="1905" indent="-344805">
              <a:buNone/>
            </a:pPr>
            <a:endParaRPr lang="zh-CN" altLang="en-US" sz="2800" b="1" dirty="0">
              <a:latin typeface="楷体" panose="02010609060101010101" pitchFamily="1" charset="-122"/>
              <a:ea typeface="楷体" panose="02010609060101010101" pitchFamily="1" charset="-122"/>
            </a:endParaRPr>
          </a:p>
          <a:p>
            <a:pPr marL="1905" indent="-344805">
              <a:buNone/>
            </a:pPr>
            <a:r>
              <a:rPr lang="zh-CN" altLang="en-US" sz="2800" b="1" dirty="0">
                <a:latin typeface="楷体" panose="02010609060101010101" pitchFamily="1" charset="-122"/>
                <a:ea typeface="楷体" panose="02010609060101010101" pitchFamily="1" charset="-122"/>
              </a:rPr>
              <a:t>          </a:t>
            </a:r>
            <a:endParaRPr lang="zh-CN" altLang="en-US" sz="2800" b="1" dirty="0">
              <a:latin typeface="楷体" panose="02010609060101010101" pitchFamily="1" charset="-122"/>
              <a:ea typeface="楷体" panose="02010609060101010101" pitchFamily="1" charset="-122"/>
            </a:endParaRPr>
          </a:p>
        </p:txBody>
      </p:sp>
      <p:sp>
        <p:nvSpPr>
          <p:cNvPr id="24578" name="文本框 6"/>
          <p:cNvSpPr txBox="1"/>
          <p:nvPr/>
        </p:nvSpPr>
        <p:spPr>
          <a:xfrm>
            <a:off x="222568" y="2588578"/>
            <a:ext cx="11850688" cy="3718560"/>
          </a:xfrm>
          <a:prstGeom prst="rect">
            <a:avLst/>
          </a:prstGeom>
          <a:noFill/>
          <a:ln w="9525">
            <a:noFill/>
          </a:ln>
        </p:spPr>
        <p:txBody>
          <a:bodyPr wrap="square" anchor="t">
            <a:spAutoFit/>
          </a:bodyPr>
          <a:p>
            <a:pPr marL="1905" lvl="0" indent="-344805" fontAlgn="base">
              <a:lnSpc>
                <a:spcPct val="100000"/>
              </a:lnSpc>
            </a:pPr>
            <a:r>
              <a:rPr lang="zh-CN" altLang="en-US" strike="noStrike" noProof="1" dirty="0">
                <a:latin typeface="楷体" panose="02010609060101010101" pitchFamily="1" charset="-122"/>
                <a:ea typeface="楷体" panose="02010609060101010101" pitchFamily="1" charset="-122"/>
                <a:cs typeface="+mn-ea"/>
                <a:sym typeface="宋体" panose="02010600030101010101" pitchFamily="2" charset="-122"/>
              </a:rPr>
              <a:t>  </a:t>
            </a:r>
            <a:r>
              <a:rPr lang="zh-CN" altLang="en-US" sz="2800" b="1" strike="noStrike" noProof="1">
                <a:solidFill>
                  <a:schemeClr val="dk1"/>
                </a:solidFill>
                <a:latin typeface="+mn-lt"/>
                <a:ea typeface="+mn-ea"/>
                <a:cs typeface="+mn-cs"/>
                <a:sym typeface="宋体" panose="02010600030101010101" pitchFamily="2" charset="-122"/>
              </a:rPr>
              <a:t>材料二：</a:t>
            </a:r>
            <a:r>
              <a:rPr lang="zh-CN" altLang="en-US" sz="2800" b="1" strike="noStrike" noProof="1">
                <a:solidFill>
                  <a:schemeClr val="dk1"/>
                </a:solidFill>
                <a:latin typeface="楷体" panose="02010609060101010101" pitchFamily="1" charset="-122"/>
                <a:ea typeface="楷体" panose="02010609060101010101" pitchFamily="1" charset="-122"/>
                <a:cs typeface="+mn-cs"/>
                <a:sym typeface="宋体" panose="02010600030101010101" pitchFamily="2" charset="-122"/>
              </a:rPr>
              <a:t>甲午战争之前，民用企业总数已达40个以上。民用工业移来了资本主义的生产</a:t>
            </a:r>
            <a:r>
              <a:rPr lang="zh-CN" altLang="en-US" sz="2800" strike="noStrike" noProof="1" dirty="0">
                <a:latin typeface="楷体" panose="02010609060101010101" pitchFamily="1" charset="-122"/>
                <a:ea typeface="楷体" panose="02010609060101010101" pitchFamily="1" charset="-122"/>
                <a:cs typeface="+mn-cs"/>
                <a:sym typeface="宋体" panose="02010600030101010101" pitchFamily="2" charset="-122"/>
              </a:rPr>
              <a:t>过程</a:t>
            </a:r>
            <a:r>
              <a:rPr lang="zh-CN" altLang="en-US" sz="2800" b="1" strike="noStrike" noProof="1">
                <a:solidFill>
                  <a:schemeClr val="dk1"/>
                </a:solidFill>
                <a:latin typeface="楷体" panose="02010609060101010101" pitchFamily="1" charset="-122"/>
                <a:ea typeface="楷体" panose="02010609060101010101" pitchFamily="1" charset="-122"/>
                <a:cs typeface="+mn-cs"/>
                <a:sym typeface="宋体" panose="02010600030101010101" pitchFamily="2" charset="-122"/>
              </a:rPr>
              <a:t>和生产关系，于不知不觉中把封建主义的坚冰钻开了些微裂缝。</a:t>
            </a:r>
            <a:endParaRPr lang="zh-CN" altLang="en-US" sz="2800" b="1" strike="noStrike" noProof="1">
              <a:solidFill>
                <a:schemeClr val="dk1"/>
              </a:solidFill>
              <a:latin typeface="楷体" panose="02010609060101010101" pitchFamily="1" charset="-122"/>
              <a:ea typeface="楷体" panose="02010609060101010101" pitchFamily="1" charset="-122"/>
              <a:cs typeface="+mn-cs"/>
              <a:sym typeface="宋体" panose="02010600030101010101" pitchFamily="2" charset="-122"/>
            </a:endParaRPr>
          </a:p>
          <a:p>
            <a:pPr marL="1905" lvl="0" indent="-344805" fontAlgn="base">
              <a:lnSpc>
                <a:spcPct val="100000"/>
              </a:lnSpc>
            </a:pPr>
            <a:r>
              <a:rPr lang="zh-CN" altLang="en-US" sz="2800" strike="noStrike" noProof="1" dirty="0">
                <a:latin typeface="楷体" panose="02010609060101010101" pitchFamily="1" charset="-122"/>
                <a:ea typeface="楷体" panose="02010609060101010101" pitchFamily="1" charset="-122"/>
                <a:cs typeface="+mn-ea"/>
                <a:sym typeface="+mn-ea"/>
              </a:rPr>
              <a:t>  </a:t>
            </a:r>
            <a:r>
              <a:rPr lang="zh-CN" altLang="en-US" sz="2800" dirty="0">
                <a:latin typeface="微软雅黑" panose="020B0503020204020204" pitchFamily="2" charset="-122"/>
                <a:ea typeface="微软雅黑" panose="020B0503020204020204" pitchFamily="2" charset="-122"/>
                <a:sym typeface="+mn-ea"/>
              </a:rPr>
              <a:t>材料三</a:t>
            </a:r>
            <a:r>
              <a:rPr lang="zh-CN" altLang="en-US" sz="2800" dirty="0">
                <a:latin typeface="楷体" panose="02010609060101010101" pitchFamily="1" charset="-122"/>
                <a:ea typeface="楷体" panose="02010609060101010101" pitchFamily="1" charset="-122"/>
                <a:sym typeface="+mn-ea"/>
              </a:rPr>
              <a:t>： </a:t>
            </a:r>
            <a:r>
              <a:rPr lang="zh-CN" altLang="en-US" sz="2800" b="1" dirty="0">
                <a:latin typeface="楷体" panose="02010609060101010101" pitchFamily="1" charset="-122"/>
                <a:ea typeface="楷体" panose="02010609060101010101" pitchFamily="1" charset="-122"/>
                <a:sym typeface="+mn-ea"/>
              </a:rPr>
              <a:t>以自强和求富为目标的军事工业和民用工业以及近代文化事业是封建文化和封建制度的对立物，虽然力量有限，但终究打开了缺口，促进了近代中国社会的新陈代谢。</a:t>
            </a:r>
            <a:r>
              <a:rPr lang="zh-CN" altLang="en-US" sz="2800" b="1" dirty="0">
                <a:latin typeface="楷体" panose="02010609060101010101" pitchFamily="1" charset="-122"/>
                <a:ea typeface="楷体" panose="02010609060101010101" pitchFamily="1" charset="-122"/>
                <a:sym typeface="宋体" panose="02010600030101010101" pitchFamily="2" charset="-122"/>
              </a:rPr>
              <a:t>——陈旭麓《近代中国社会的新陈代谢》</a:t>
            </a:r>
            <a:endParaRPr lang="zh-CN" altLang="en-US" sz="2800" strike="noStrike" noProof="1" dirty="0">
              <a:latin typeface="宋体" panose="02010600030101010101" pitchFamily="2" charset="-122"/>
            </a:endParaRPr>
          </a:p>
          <a:p>
            <a:pPr marL="1905" indent="-344805" algn="l" fontAlgn="base">
              <a:buNone/>
            </a:pPr>
            <a:r>
              <a:rPr lang="zh-CN" altLang="en-US" sz="2800" b="1" strike="noStrike" noProof="1" dirty="0">
                <a:latin typeface="楷体" panose="02010609060101010101" pitchFamily="1" charset="-122"/>
                <a:ea typeface="楷体" panose="02010609060101010101" pitchFamily="1" charset="-122"/>
                <a:cs typeface="+mn-ea"/>
                <a:sym typeface="+mn-ea"/>
              </a:rPr>
              <a:t>                      </a:t>
            </a:r>
            <a:endParaRPr lang="zh-CN" altLang="en-US" sz="2800" b="1" strike="noStrike" noProof="1" dirty="0">
              <a:latin typeface="楷体" panose="02010609060101010101" pitchFamily="1" charset="-122"/>
              <a:ea typeface="楷体" panose="02010609060101010101" pitchFamily="1" charset="-122"/>
            </a:endParaRPr>
          </a:p>
          <a:p>
            <a:pPr marL="1905" lvl="0" indent="-344805" fontAlgn="base">
              <a:lnSpc>
                <a:spcPct val="150000"/>
              </a:lnSpc>
            </a:pPr>
            <a:endParaRPr lang="zh-CN" altLang="en-US" sz="2800" b="1" strike="noStrike" noProof="1" dirty="0">
              <a:solidFill>
                <a:schemeClr val="dk1"/>
              </a:solidFill>
              <a:latin typeface="楷体" panose="02010609060101010101" pitchFamily="1" charset="-122"/>
              <a:ea typeface="楷体" panose="02010609060101010101" pitchFamily="1" charset="-122"/>
              <a:cs typeface="+mn-cs"/>
              <a:sym typeface="宋体" panose="02010600030101010101" pitchFamily="2" charset="-122"/>
            </a:endParaRPr>
          </a:p>
        </p:txBody>
      </p:sp>
      <p:sp>
        <p:nvSpPr>
          <p:cNvPr id="6" name="文本框 5"/>
          <p:cNvSpPr txBox="1"/>
          <p:nvPr/>
        </p:nvSpPr>
        <p:spPr>
          <a:xfrm>
            <a:off x="2778125" y="115888"/>
            <a:ext cx="5211763" cy="809625"/>
          </a:xfrm>
          <a:prstGeom prst="rect">
            <a:avLst/>
          </a:prstGeom>
          <a:solidFill>
            <a:schemeClr val="bg1"/>
          </a:solidFill>
          <a:ln w="9525">
            <a:noFill/>
          </a:ln>
        </p:spPr>
        <p:txBody>
          <a:bodyPr wrap="none" anchor="t">
            <a:spAutoFit/>
          </a:bodyPr>
          <a:p>
            <a:pPr lvl="0" indent="0"/>
            <a:r>
              <a:rPr lang="zh-CN" altLang="en-US" sz="4400" b="1" dirty="0">
                <a:solidFill>
                  <a:srgbClr val="FF0000"/>
                </a:solidFill>
                <a:latin typeface="微软雅黑" panose="020B0503020204020204" pitchFamily="2" charset="-122"/>
                <a:ea typeface="微软雅黑" panose="020B0503020204020204" pitchFamily="2" charset="-122"/>
              </a:rPr>
              <a:t>四、洋务运动的疗效</a:t>
            </a:r>
            <a:endParaRPr lang="zh-CN" altLang="en-US" sz="4400" b="1" dirty="0">
              <a:solidFill>
                <a:srgbClr val="FF0000"/>
              </a:solidFill>
              <a:latin typeface="微软雅黑" panose="020B0503020204020204" pitchFamily="2" charset="-122"/>
              <a:ea typeface="微软雅黑" panose="020B0503020204020204" pitchFamily="2" charset="-122"/>
            </a:endParaRPr>
          </a:p>
        </p:txBody>
      </p:sp>
      <p:sp>
        <p:nvSpPr>
          <p:cNvPr id="3" name="矩形 2"/>
          <p:cNvSpPr>
            <a:spLocks noGrp="1" noRot="1"/>
          </p:cNvSpPr>
          <p:nvPr/>
        </p:nvSpPr>
        <p:spPr>
          <a:xfrm>
            <a:off x="33338" y="5591175"/>
            <a:ext cx="12230100" cy="874713"/>
          </a:xfrm>
          <a:prstGeom prst="rect">
            <a:avLst/>
          </a:prstGeom>
          <a:solidFill>
            <a:schemeClr val="bg1"/>
          </a:solidFill>
          <a:ln w="9525">
            <a:noFill/>
          </a:ln>
        </p:spPr>
        <p:txBody>
          <a:bodyPr wrap="square" anchor="t"/>
          <a:p>
            <a:pPr marL="1905" lvl="0" indent="-1905">
              <a:lnSpc>
                <a:spcPct val="90000"/>
              </a:lnSpc>
              <a:spcBef>
                <a:spcPct val="20000"/>
              </a:spcBef>
            </a:pPr>
            <a:r>
              <a:rPr lang="zh-CN" altLang="en-US" dirty="0">
                <a:latin typeface="Times New Roman" panose="02020603050405020304" pitchFamily="2" charset="0"/>
                <a:ea typeface="宋体" panose="02010600030101010101" pitchFamily="2" charset="-122"/>
              </a:rPr>
              <a:t> </a:t>
            </a:r>
            <a:r>
              <a:rPr lang="zh-CN" altLang="en-US" sz="4000" dirty="0">
                <a:solidFill>
                  <a:srgbClr val="FF0000"/>
                </a:solidFill>
                <a:latin typeface="微软雅黑" panose="020B0503020204020204" pitchFamily="2" charset="-122"/>
                <a:ea typeface="微软雅黑" panose="020B0503020204020204" pitchFamily="2" charset="-122"/>
              </a:rPr>
              <a:t>思考：</a:t>
            </a:r>
            <a:r>
              <a:rPr lang="zh-CN" altLang="en-US" sz="3600" dirty="0">
                <a:latin typeface="微软雅黑" panose="020B0503020204020204" pitchFamily="2" charset="-122"/>
                <a:ea typeface="微软雅黑" panose="020B0503020204020204" pitchFamily="2" charset="-122"/>
              </a:rPr>
              <a:t>依据材料并结合所学知识总结洋务运动的进步性。</a:t>
            </a:r>
            <a:endParaRPr lang="zh-CN" altLang="en-US" sz="3600" dirty="0">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文本框 5"/>
          <p:cNvSpPr txBox="1"/>
          <p:nvPr/>
        </p:nvSpPr>
        <p:spPr>
          <a:xfrm>
            <a:off x="2778125" y="115888"/>
            <a:ext cx="4653280" cy="808990"/>
          </a:xfrm>
          <a:prstGeom prst="rect">
            <a:avLst/>
          </a:prstGeom>
          <a:solidFill>
            <a:schemeClr val="bg1"/>
          </a:solidFill>
          <a:ln w="9525">
            <a:noFill/>
          </a:ln>
        </p:spPr>
        <p:txBody>
          <a:bodyPr wrap="none" anchor="t">
            <a:spAutoFit/>
          </a:bodyPr>
          <a:p>
            <a:pPr lvl="0" indent="0"/>
            <a:r>
              <a:rPr lang="zh-CN" altLang="en-US" sz="4400" b="1" dirty="0">
                <a:solidFill>
                  <a:srgbClr val="FF0000"/>
                </a:solidFill>
                <a:latin typeface="微软雅黑" panose="020B0503020204020204" pitchFamily="2" charset="-122"/>
                <a:ea typeface="微软雅黑" panose="020B0503020204020204" pitchFamily="2" charset="-122"/>
              </a:rPr>
              <a:t>洋务运动的进步性</a:t>
            </a:r>
            <a:endParaRPr lang="zh-CN" altLang="en-US" sz="4400" b="1" dirty="0">
              <a:solidFill>
                <a:srgbClr val="FF0000"/>
              </a:solidFill>
              <a:latin typeface="微软雅黑" panose="020B0503020204020204" pitchFamily="2" charset="-122"/>
              <a:ea typeface="微软雅黑" panose="020B0503020204020204" pitchFamily="2" charset="-122"/>
            </a:endParaRPr>
          </a:p>
        </p:txBody>
      </p:sp>
      <p:sp>
        <p:nvSpPr>
          <p:cNvPr id="72706" name="文本占位符 72705"/>
          <p:cNvSpPr>
            <a:spLocks noGrp="1"/>
          </p:cNvSpPr>
          <p:nvPr>
            <p:ph type="body" idx="1"/>
          </p:nvPr>
        </p:nvSpPr>
        <p:spPr>
          <a:xfrm>
            <a:off x="168910" y="1451610"/>
            <a:ext cx="11948160" cy="3862705"/>
          </a:xfrm>
        </p:spPr>
        <p:txBody>
          <a:bodyPr/>
          <a:p>
            <a:pPr marL="0" indent="0">
              <a:lnSpc>
                <a:spcPct val="150000"/>
              </a:lnSpc>
              <a:spcBef>
                <a:spcPts val="0"/>
              </a:spcBef>
              <a:buNone/>
            </a:pPr>
            <a:r>
              <a:rPr lang="en-US" altLang="zh-CN" b="1" dirty="0"/>
              <a:t>1</a:t>
            </a:r>
            <a:r>
              <a:rPr lang="zh-CN" altLang="en-US" b="1" dirty="0"/>
              <a:t>、洋务运动迈开了中国近代化的第一步。</a:t>
            </a:r>
            <a:endParaRPr lang="zh-CN" altLang="en-US" b="1" dirty="0"/>
          </a:p>
          <a:p>
            <a:pPr marL="0" indent="0">
              <a:lnSpc>
                <a:spcPct val="150000"/>
              </a:lnSpc>
              <a:spcBef>
                <a:spcPts val="0"/>
              </a:spcBef>
              <a:buNone/>
            </a:pPr>
            <a:r>
              <a:rPr lang="en-US" altLang="zh-CN" b="1" dirty="0"/>
              <a:t>2</a:t>
            </a:r>
            <a:r>
              <a:rPr lang="zh-CN" altLang="en-US" b="1" dirty="0"/>
              <a:t>、洋务运动引进西方的先进技术，刺激了中国资本主义的发展，抵制外国经济势力的扩张。</a:t>
            </a:r>
            <a:endParaRPr lang="zh-CN" altLang="en-US" b="1" dirty="0"/>
          </a:p>
          <a:p>
            <a:pPr marL="0" indent="0">
              <a:lnSpc>
                <a:spcPct val="150000"/>
              </a:lnSpc>
              <a:spcBef>
                <a:spcPts val="0"/>
              </a:spcBef>
              <a:buNone/>
            </a:pPr>
            <a:r>
              <a:rPr lang="en-US" altLang="zh-CN" b="1" dirty="0"/>
              <a:t>3</a:t>
            </a:r>
            <a:r>
              <a:rPr lang="zh-CN" altLang="en-US" b="1" dirty="0"/>
              <a:t>、思想上，客观上冲击了封建的教育体制和科举制，培养了人才。</a:t>
            </a:r>
            <a:endParaRPr lang="zh-CN" altLang="en-US" b="1" dirty="0"/>
          </a:p>
          <a:p>
            <a:pPr marL="0" indent="0">
              <a:lnSpc>
                <a:spcPct val="150000"/>
              </a:lnSpc>
              <a:spcBef>
                <a:spcPts val="0"/>
              </a:spcBef>
              <a:buNone/>
            </a:pPr>
            <a:r>
              <a:rPr lang="en-US" altLang="zh-CN" b="1" dirty="0"/>
              <a:t>4 </a:t>
            </a:r>
            <a:r>
              <a:rPr lang="zh-CN" altLang="en-US" b="1" dirty="0"/>
              <a:t>、在一定程度上提高了清军的战斗力。</a:t>
            </a:r>
            <a:endParaRPr lang="zh-CN" altLang="en-US" b="1"/>
          </a:p>
          <a:p>
            <a:pPr marL="0" indent="0">
              <a:lnSpc>
                <a:spcPct val="150000"/>
              </a:lnSpc>
              <a:spcBef>
                <a:spcPts val="0"/>
              </a:spcBef>
              <a:buNone/>
            </a:pP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2706">
                                            <p:txEl>
                                              <p:pRg st="0" end="0"/>
                                            </p:txEl>
                                          </p:spTgt>
                                        </p:tgtEl>
                                        <p:attrNameLst>
                                          <p:attrName>style.visibility</p:attrName>
                                        </p:attrNameLst>
                                      </p:cBhvr>
                                      <p:to>
                                        <p:strVal val="visible"/>
                                      </p:to>
                                    </p:set>
                                    <p:anim calcmode="lin" valueType="num">
                                      <p:cBhvr additive="base">
                                        <p:cTn id="13" dur="5000" fill="hold"/>
                                        <p:tgtEl>
                                          <p:spTgt spid="72706">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727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2706">
                                            <p:txEl>
                                              <p:pRg st="1" end="1"/>
                                            </p:txEl>
                                          </p:spTgt>
                                        </p:tgtEl>
                                        <p:attrNameLst>
                                          <p:attrName>style.visibility</p:attrName>
                                        </p:attrNameLst>
                                      </p:cBhvr>
                                      <p:to>
                                        <p:strVal val="visible"/>
                                      </p:to>
                                    </p:set>
                                    <p:anim calcmode="lin" valueType="num">
                                      <p:cBhvr additive="base">
                                        <p:cTn id="19" dur="5000" fill="hold"/>
                                        <p:tgtEl>
                                          <p:spTgt spid="72706">
                                            <p:txEl>
                                              <p:pRg st="1" end="1"/>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727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2706">
                                            <p:txEl>
                                              <p:pRg st="2" end="2"/>
                                            </p:txEl>
                                          </p:spTgt>
                                        </p:tgtEl>
                                        <p:attrNameLst>
                                          <p:attrName>style.visibility</p:attrName>
                                        </p:attrNameLst>
                                      </p:cBhvr>
                                      <p:to>
                                        <p:strVal val="visible"/>
                                      </p:to>
                                    </p:set>
                                    <p:anim calcmode="lin" valueType="num">
                                      <p:cBhvr additive="base">
                                        <p:cTn id="25" dur="5000" fill="hold"/>
                                        <p:tgtEl>
                                          <p:spTgt spid="72706">
                                            <p:txEl>
                                              <p:pRg st="2" end="2"/>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7270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2706">
                                            <p:txEl>
                                              <p:pRg st="3" end="3"/>
                                            </p:txEl>
                                          </p:spTgt>
                                        </p:tgtEl>
                                        <p:attrNameLst>
                                          <p:attrName>style.visibility</p:attrName>
                                        </p:attrNameLst>
                                      </p:cBhvr>
                                      <p:to>
                                        <p:strVal val="visible"/>
                                      </p:to>
                                    </p:set>
                                    <p:anim calcmode="lin" valueType="num">
                                      <p:cBhvr additive="base">
                                        <p:cTn id="31" dur="5000" fill="hold"/>
                                        <p:tgtEl>
                                          <p:spTgt spid="72706">
                                            <p:txEl>
                                              <p:pRg st="3" end="3"/>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7270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270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B3B3B3"/>
        </a:solidFill>
        <a:effectLst/>
      </p:bgPr>
    </p:bg>
    <p:spTree>
      <p:nvGrpSpPr>
        <p:cNvPr id="1" name=""/>
        <p:cNvGrpSpPr/>
        <p:nvPr/>
      </p:nvGrpSpPr>
      <p:grpSpPr/>
      <p:graphicFrame>
        <p:nvGraphicFramePr>
          <p:cNvPr id="2" name="表格 1"/>
          <p:cNvGraphicFramePr/>
          <p:nvPr/>
        </p:nvGraphicFramePr>
        <p:xfrm>
          <a:off x="681355" y="428943"/>
          <a:ext cx="10447338" cy="5991225"/>
        </p:xfrm>
        <a:graphic>
          <a:graphicData uri="http://schemas.openxmlformats.org/drawingml/2006/table">
            <a:tbl>
              <a:tblPr firstRow="1" bandRow="1">
                <a:tableStyleId>{5C22544A-7EE6-4342-B048-85BDC9FD1C3A}</a:tableStyleId>
              </a:tblPr>
              <a:tblGrid>
                <a:gridCol w="2573655"/>
                <a:gridCol w="2572385"/>
                <a:gridCol w="1940560"/>
                <a:gridCol w="1414780"/>
                <a:gridCol w="1946275"/>
              </a:tblGrid>
              <a:tr h="518160">
                <a:tc rowSpan="11">
                  <a:txBody>
                    <a:bodyPr/>
                    <a:p>
                      <a:pPr algn="ctr">
                        <a:buNone/>
                      </a:pPr>
                      <a:r>
                        <a:rPr lang="zh-CN" altLang="en-US" sz="3200" b="1">
                          <a:solidFill>
                            <a:srgbClr val="0000CC"/>
                          </a:solidFill>
                        </a:rPr>
                        <a:t>甲</a:t>
                      </a:r>
                      <a:endParaRPr lang="zh-CN" altLang="en-US" sz="3200" b="1">
                        <a:solidFill>
                          <a:srgbClr val="0000CC"/>
                        </a:solidFill>
                      </a:endParaRPr>
                    </a:p>
                    <a:p>
                      <a:pPr algn="ctr">
                        <a:buNone/>
                      </a:pPr>
                      <a:r>
                        <a:rPr lang="zh-CN" altLang="en-US" sz="3200" b="1">
                          <a:solidFill>
                            <a:srgbClr val="0000CC"/>
                          </a:solidFill>
                        </a:rPr>
                        <a:t>午</a:t>
                      </a:r>
                      <a:endParaRPr lang="zh-CN" altLang="en-US" sz="3200" b="1">
                        <a:solidFill>
                          <a:srgbClr val="0000CC"/>
                        </a:solidFill>
                      </a:endParaRPr>
                    </a:p>
                    <a:p>
                      <a:pPr algn="ctr">
                        <a:buNone/>
                      </a:pPr>
                      <a:r>
                        <a:rPr lang="zh-CN" altLang="en-US" sz="3200" b="1">
                          <a:solidFill>
                            <a:srgbClr val="0000CC"/>
                          </a:solidFill>
                        </a:rPr>
                        <a:t>战</a:t>
                      </a:r>
                      <a:endParaRPr lang="zh-CN" altLang="en-US" sz="3200" b="1">
                        <a:solidFill>
                          <a:srgbClr val="0000CC"/>
                        </a:solidFill>
                      </a:endParaRPr>
                    </a:p>
                    <a:p>
                      <a:pPr algn="ctr">
                        <a:buNone/>
                      </a:pPr>
                      <a:r>
                        <a:rPr lang="zh-CN" altLang="en-US" sz="3200" b="1">
                          <a:solidFill>
                            <a:srgbClr val="0000CC"/>
                          </a:solidFill>
                        </a:rPr>
                        <a:t>争</a:t>
                      </a:r>
                      <a:endParaRPr lang="zh-CN" altLang="en-US" sz="3200" b="1">
                        <a:solidFill>
                          <a:srgbClr val="0000CC"/>
                        </a:solidFill>
                      </a:endParaRPr>
                    </a:p>
                    <a:p>
                      <a:pPr algn="ctr">
                        <a:buNone/>
                      </a:pPr>
                      <a:r>
                        <a:rPr lang="zh-CN" altLang="en-US" sz="3200" b="1">
                          <a:solidFill>
                            <a:srgbClr val="0000CC"/>
                          </a:solidFill>
                        </a:rPr>
                        <a:t>中</a:t>
                      </a:r>
                      <a:endParaRPr lang="zh-CN" altLang="en-US" sz="3200" b="1">
                        <a:solidFill>
                          <a:srgbClr val="0000CC"/>
                        </a:solidFill>
                      </a:endParaRPr>
                    </a:p>
                    <a:p>
                      <a:pPr algn="ctr">
                        <a:buNone/>
                      </a:pPr>
                      <a:r>
                        <a:rPr lang="zh-CN" altLang="en-US" sz="3200" b="1">
                          <a:solidFill>
                            <a:srgbClr val="0000CC"/>
                          </a:solidFill>
                        </a:rPr>
                        <a:t>北</a:t>
                      </a:r>
                      <a:endParaRPr lang="zh-CN" altLang="en-US" sz="3200" b="1">
                        <a:solidFill>
                          <a:srgbClr val="0000CC"/>
                        </a:solidFill>
                      </a:endParaRPr>
                    </a:p>
                    <a:p>
                      <a:pPr algn="ctr">
                        <a:buNone/>
                      </a:pPr>
                      <a:r>
                        <a:rPr lang="zh-CN" altLang="en-US" sz="3200" b="1">
                          <a:solidFill>
                            <a:srgbClr val="0000CC"/>
                          </a:solidFill>
                        </a:rPr>
                        <a:t>洋</a:t>
                      </a:r>
                      <a:endParaRPr lang="zh-CN" altLang="en-US" sz="3200" b="1">
                        <a:solidFill>
                          <a:srgbClr val="0000CC"/>
                        </a:solidFill>
                      </a:endParaRPr>
                    </a:p>
                    <a:p>
                      <a:pPr algn="ctr">
                        <a:buNone/>
                      </a:pPr>
                      <a:r>
                        <a:rPr lang="zh-CN" altLang="en-US" sz="3200" b="1">
                          <a:solidFill>
                            <a:srgbClr val="0000CC"/>
                          </a:solidFill>
                        </a:rPr>
                        <a:t>舰</a:t>
                      </a:r>
                      <a:endParaRPr lang="zh-CN" altLang="en-US" sz="3200" b="1">
                        <a:solidFill>
                          <a:srgbClr val="0000CC"/>
                        </a:solidFill>
                      </a:endParaRPr>
                    </a:p>
                    <a:p>
                      <a:pPr algn="ctr">
                        <a:buNone/>
                      </a:pPr>
                      <a:r>
                        <a:rPr lang="zh-CN" altLang="en-US" sz="3200" b="1">
                          <a:solidFill>
                            <a:srgbClr val="0000CC"/>
                          </a:solidFill>
                        </a:rPr>
                        <a:t>队</a:t>
                      </a:r>
                      <a:endParaRPr lang="zh-CN" altLang="en-US" sz="3200" b="1">
                        <a:solidFill>
                          <a:srgbClr val="0000CC"/>
                        </a:solidFill>
                      </a:endParaRPr>
                    </a:p>
                    <a:p>
                      <a:pPr algn="ctr">
                        <a:buNone/>
                      </a:pPr>
                      <a:r>
                        <a:rPr lang="zh-CN" altLang="en-US" sz="3200" b="1">
                          <a:solidFill>
                            <a:srgbClr val="0000CC"/>
                          </a:solidFill>
                        </a:rPr>
                        <a:t>战</a:t>
                      </a:r>
                      <a:endParaRPr lang="zh-CN" altLang="en-US" sz="3200" b="1">
                        <a:solidFill>
                          <a:srgbClr val="0000CC"/>
                        </a:solidFill>
                      </a:endParaRPr>
                    </a:p>
                    <a:p>
                      <a:pPr algn="ctr">
                        <a:buNone/>
                      </a:pPr>
                      <a:r>
                        <a:rPr lang="zh-CN" altLang="en-US" sz="3200" b="1">
                          <a:solidFill>
                            <a:srgbClr val="0000CC"/>
                          </a:solidFill>
                        </a:rPr>
                        <a:t>况</a:t>
                      </a:r>
                      <a:endParaRPr lang="zh-CN" altLang="en-US" sz="3200" b="1">
                        <a:solidFill>
                          <a:srgbClr val="0000CC"/>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经远</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铁甲舰</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沉</a:t>
                      </a:r>
                      <a:r>
                        <a:rPr lang="zh-CN" altLang="en-US" sz="2800" b="1">
                          <a:solidFill>
                            <a:schemeClr val="tx1"/>
                          </a:solidFill>
                        </a:rPr>
                        <a:t>沉</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solidFill>
                            <a:schemeClr val="tx1"/>
                          </a:solidFill>
                        </a:rPr>
                        <a:t>黄海</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致远</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钢甲舰</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沉</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solidFill>
                            <a:schemeClr val="tx1"/>
                          </a:solidFill>
                        </a:rPr>
                        <a:t>黄海</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超勇</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ym typeface="+mn-ea"/>
                        </a:rPr>
                        <a:t>钢甲舰</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沉</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en-US" altLang="zh-CN" sz="2800" b="1">
                          <a:solidFill>
                            <a:schemeClr val="tx1"/>
                          </a:solidFill>
                          <a:sym typeface="+mn-ea"/>
                        </a:rPr>
                        <a:t> </a:t>
                      </a:r>
                      <a:r>
                        <a:rPr lang="zh-CN" altLang="en-US" sz="2800" b="1">
                          <a:solidFill>
                            <a:schemeClr val="tx1"/>
                          </a:solidFill>
                          <a:sym typeface="+mn-ea"/>
                        </a:rPr>
                        <a:t>黄海</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扬威</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ym typeface="+mn-ea"/>
                        </a:rPr>
                        <a:t>钢甲舰</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火</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en-US" altLang="zh-CN" sz="2800" b="1">
                          <a:solidFill>
                            <a:schemeClr val="tx1"/>
                          </a:solidFill>
                          <a:sym typeface="+mn-ea"/>
                        </a:rPr>
                        <a:t> </a:t>
                      </a:r>
                      <a:r>
                        <a:rPr lang="zh-CN" altLang="en-US" sz="2800" b="1">
                          <a:solidFill>
                            <a:schemeClr val="tx1"/>
                          </a:solidFill>
                          <a:sym typeface="+mn-ea"/>
                        </a:rPr>
                        <a:t>黄海</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捷顺</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水雷船</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夺</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t>大连湾</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失名</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ym typeface="+mn-ea"/>
                        </a:rPr>
                        <a:t>水雷船</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沉</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t>旅顺口外</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操江</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木质炮船</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夺</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t>丰岛中</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来远</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铁甲舰</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沉</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t>威海卫</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威远</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练习船</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沉</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sym typeface="+mn-ea"/>
                        </a:rPr>
                        <a:t>威海卫</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51816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福龙</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ym typeface="+mn-ea"/>
                        </a:rPr>
                        <a:t>水雷船</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t>夺</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t>刘公岛中</a:t>
                      </a:r>
                      <a:endParaRPr lang="zh-CN" altLang="en-US" sz="2800" b="1"/>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r h="808990">
                <a:tc v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rPr>
                        <a:t>靖远</a:t>
                      </a:r>
                      <a:endParaRPr lang="zh-CN" altLang="en-US" sz="2800" b="1">
                        <a:solidFill>
                          <a:schemeClr val="tx1"/>
                        </a:solidFill>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ym typeface="+mn-ea"/>
                        </a:rPr>
                        <a:t>钢甲舰</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ctr">
                        <a:buNone/>
                      </a:pPr>
                      <a:r>
                        <a:rPr lang="zh-CN" altLang="en-US" sz="2800" b="1">
                          <a:solidFill>
                            <a:schemeClr val="tx1"/>
                          </a:solidFill>
                          <a:sym typeface="+mn-ea"/>
                        </a:rPr>
                        <a:t>沉</a:t>
                      </a:r>
                      <a:endParaRPr lang="zh-CN" altLang="en-US" sz="2800" b="1">
                        <a:solidFill>
                          <a:schemeClr val="tx1"/>
                        </a:solidFill>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c>
                  <a:txBody>
                    <a:bodyPr/>
                    <a:p>
                      <a:pPr algn="l">
                        <a:buNone/>
                      </a:pPr>
                      <a:r>
                        <a:rPr lang="zh-CN" altLang="en-US" sz="2800" b="1">
                          <a:sym typeface="+mn-ea"/>
                        </a:rPr>
                        <a:t>刘公岛中</a:t>
                      </a:r>
                      <a:endParaRPr lang="zh-CN" altLang="en-US" sz="2800" b="1">
                        <a:sym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8675" name="内容占位符 2"/>
          <p:cNvPicPr>
            <a:picLocks noGrp="1" noChangeAspect="1"/>
          </p:cNvPicPr>
          <p:nvPr>
            <p:ph idx="1"/>
          </p:nvPr>
        </p:nvPicPr>
        <p:blipFill>
          <a:blip r:embed="rId2"/>
          <a:stretch>
            <a:fillRect/>
          </a:stretch>
        </p:blipFill>
        <p:spPr>
          <a:xfrm>
            <a:off x="8904605" y="1304925"/>
            <a:ext cx="3195320" cy="4831080"/>
          </a:xfrm>
          <a:ln w="47625">
            <a:solidFill>
              <a:srgbClr val="CC0000"/>
            </a:solidFill>
            <a:miter/>
          </a:ln>
        </p:spPr>
      </p:pic>
      <p:sp>
        <p:nvSpPr>
          <p:cNvPr id="28678" name="文本框 7"/>
          <p:cNvSpPr txBox="1"/>
          <p:nvPr/>
        </p:nvSpPr>
        <p:spPr>
          <a:xfrm>
            <a:off x="9084945" y="1304925"/>
            <a:ext cx="1612900" cy="519113"/>
          </a:xfrm>
          <a:prstGeom prst="rect">
            <a:avLst/>
          </a:prstGeom>
          <a:solidFill>
            <a:schemeClr val="bg1"/>
          </a:solidFill>
          <a:ln w="9525">
            <a:noFill/>
          </a:ln>
        </p:spPr>
        <p:txBody>
          <a:bodyPr wrap="none" anchor="t">
            <a:spAutoFit/>
          </a:bodyPr>
          <a:p>
            <a:pPr lvl="0" indent="0"/>
            <a:r>
              <a:rPr lang="zh-CN" altLang="en-US" sz="2800" b="1">
                <a:latin typeface="楷体" panose="02010609060101010101" pitchFamily="1" charset="-122"/>
                <a:ea typeface="楷体" panose="02010609060101010101" pitchFamily="1" charset="-122"/>
              </a:rPr>
              <a:t>明治天皇</a:t>
            </a:r>
            <a:endParaRPr lang="zh-CN" altLang="en-US" sz="2800" b="1">
              <a:latin typeface="楷体" panose="02010609060101010101" pitchFamily="1" charset="-122"/>
              <a:ea typeface="楷体" panose="02010609060101010101" pitchFamily="1" charset="-122"/>
            </a:endParaRPr>
          </a:p>
        </p:txBody>
      </p:sp>
      <p:sp>
        <p:nvSpPr>
          <p:cNvPr id="2" name="文本框 1"/>
          <p:cNvSpPr txBox="1"/>
          <p:nvPr/>
        </p:nvSpPr>
        <p:spPr>
          <a:xfrm>
            <a:off x="3707765" y="1266825"/>
            <a:ext cx="5059045" cy="4907280"/>
          </a:xfrm>
          <a:prstGeom prst="rect">
            <a:avLst/>
          </a:prstGeom>
          <a:solidFill>
            <a:schemeClr val="bg1"/>
          </a:solidFill>
        </p:spPr>
        <p:txBody>
          <a:bodyPr wrap="square" rtlCol="0" anchor="t">
            <a:spAutoFit/>
          </a:bodyPr>
          <a:p>
            <a:pPr marL="1905" indent="-344805" algn="l">
              <a:spcBef>
                <a:spcPct val="0"/>
              </a:spcBef>
              <a:buNone/>
            </a:pPr>
            <a:r>
              <a:rPr lang="zh-CN" altLang="en-US" b="1" dirty="0">
                <a:latin typeface="微软雅黑" panose="020B0503020204020204" pitchFamily="2" charset="-122"/>
                <a:ea typeface="微软雅黑" panose="020B0503020204020204" pitchFamily="2" charset="-122"/>
                <a:sym typeface="+mn-ea"/>
              </a:rPr>
              <a:t> </a:t>
            </a:r>
            <a:r>
              <a:rPr lang="zh-CN" altLang="en-US" b="1" dirty="0">
                <a:sym typeface="+mn-ea"/>
              </a:rPr>
              <a:t> </a:t>
            </a:r>
            <a:r>
              <a:rPr lang="zh-CN" altLang="en-US" sz="3200" b="1" dirty="0">
                <a:latin typeface="楷体" panose="02010609060101010101" pitchFamily="1" charset="-122"/>
                <a:ea typeface="楷体" panose="02010609060101010101" pitchFamily="1" charset="-122"/>
                <a:sym typeface="+mn-ea"/>
              </a:rPr>
              <a:t>中国和日本的竞争，日本必胜，中国必败。因为日本到欧洲来的人讨论各种学术，讲求政治原理，谋归国为根本的改造；中国到欧洲来的人，只问某厂的船造得如何，价值贵贱如何，买了回去使用就完事。</a:t>
            </a:r>
            <a:r>
              <a:rPr lang="zh-CN" altLang="en-US" sz="2800" b="1" dirty="0">
                <a:latin typeface="楷体" panose="02010609060101010101" pitchFamily="1" charset="-122"/>
                <a:ea typeface="楷体" panose="02010609060101010101" pitchFamily="1" charset="-122"/>
                <a:sym typeface="+mn-ea"/>
              </a:rPr>
              <a:t>                                        </a:t>
            </a:r>
            <a:r>
              <a:rPr lang="zh-CN" altLang="en-US" sz="2800" b="1" dirty="0">
                <a:sym typeface="+mn-ea"/>
              </a:rPr>
              <a:t>—— 德国宰相卑斯麦</a:t>
            </a:r>
            <a:endParaRPr lang="zh-CN" altLang="en-US" sz="2800" b="1" dirty="0">
              <a:sym typeface="+mn-ea"/>
            </a:endParaRPr>
          </a:p>
        </p:txBody>
      </p:sp>
      <p:sp>
        <p:nvSpPr>
          <p:cNvPr id="3" name="文本框 2">
            <a:hlinkClick r:id="rId3" action="ppaction://hlinkfile"/>
          </p:cNvPr>
          <p:cNvSpPr txBox="1"/>
          <p:nvPr/>
        </p:nvSpPr>
        <p:spPr>
          <a:xfrm>
            <a:off x="3561080" y="150178"/>
            <a:ext cx="6356985" cy="808990"/>
          </a:xfrm>
          <a:prstGeom prst="rect">
            <a:avLst/>
          </a:prstGeom>
          <a:solidFill>
            <a:schemeClr val="bg1"/>
          </a:solidFill>
          <a:ln w="9525">
            <a:noFill/>
          </a:ln>
        </p:spPr>
        <p:txBody>
          <a:bodyPr wrap="none" anchor="t">
            <a:spAutoFit/>
          </a:bodyPr>
          <a:p>
            <a:pPr lvl="0" indent="0"/>
            <a:r>
              <a:rPr lang="zh-CN" altLang="en-US" sz="4400" b="1" dirty="0">
                <a:solidFill>
                  <a:srgbClr val="0000CC"/>
                </a:solidFill>
                <a:latin typeface="微软雅黑" panose="020B0503020204020204" pitchFamily="2" charset="-122"/>
                <a:ea typeface="微软雅黑" panose="020B0503020204020204" pitchFamily="2" charset="-122"/>
              </a:rPr>
              <a:t>洋务运动  </a:t>
            </a:r>
            <a:r>
              <a:rPr lang="en-US" altLang="zh-CN" sz="4400" b="1" dirty="0">
                <a:solidFill>
                  <a:srgbClr val="0000CC"/>
                </a:solidFill>
                <a:latin typeface="微软雅黑" panose="020B0503020204020204" pitchFamily="2" charset="-122"/>
                <a:ea typeface="微软雅黑" panose="020B0503020204020204" pitchFamily="2" charset="-122"/>
              </a:rPr>
              <a:t>pk    </a:t>
            </a:r>
            <a:r>
              <a:rPr lang="zh-CN" altLang="en-US" sz="4400" b="1" dirty="0">
                <a:solidFill>
                  <a:srgbClr val="0000CC"/>
                </a:solidFill>
                <a:latin typeface="微软雅黑" panose="020B0503020204020204" pitchFamily="2" charset="-122"/>
                <a:ea typeface="微软雅黑" panose="020B0503020204020204" pitchFamily="2" charset="-122"/>
              </a:rPr>
              <a:t>明治维新</a:t>
            </a:r>
            <a:endParaRPr lang="zh-CN" altLang="en-US" sz="4400" b="1" dirty="0">
              <a:solidFill>
                <a:srgbClr val="0000CC"/>
              </a:solidFill>
              <a:latin typeface="微软雅黑" panose="020B0503020204020204" pitchFamily="2" charset="-122"/>
              <a:ea typeface="微软雅黑" panose="020B0503020204020204" pitchFamily="2" charset="-122"/>
            </a:endParaRPr>
          </a:p>
        </p:txBody>
      </p:sp>
      <p:pic>
        <p:nvPicPr>
          <p:cNvPr id="4" name="图片 3" descr="69AB3424615D14AAB34B1362AE7C991A (1)"/>
          <p:cNvPicPr>
            <a:picLocks noChangeAspect="1"/>
          </p:cNvPicPr>
          <p:nvPr/>
        </p:nvPicPr>
        <p:blipFill>
          <a:blip r:embed="rId4"/>
          <a:stretch>
            <a:fillRect/>
          </a:stretch>
        </p:blipFill>
        <p:spPr>
          <a:xfrm>
            <a:off x="41275" y="1304925"/>
            <a:ext cx="3519805" cy="4795520"/>
          </a:xfrm>
          <a:prstGeom prst="rect">
            <a:avLst/>
          </a:prstGeom>
          <a:ln w="31750">
            <a:solidFill>
              <a:srgbClr val="FF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5" name="图片 4" descr="5bafa40f4bfbfbed410b0a9578f0f736aec31f8d"/>
          <p:cNvPicPr>
            <a:picLocks noChangeAspect="1"/>
          </p:cNvPicPr>
          <p:nvPr/>
        </p:nvPicPr>
        <p:blipFill>
          <a:blip r:embed="rId2"/>
          <a:stretch>
            <a:fillRect/>
          </a:stretch>
        </p:blipFill>
        <p:spPr>
          <a:xfrm>
            <a:off x="116840" y="1287145"/>
            <a:ext cx="3716655" cy="4906645"/>
          </a:xfrm>
          <a:prstGeom prst="rect">
            <a:avLst/>
          </a:prstGeom>
        </p:spPr>
      </p:pic>
      <p:sp>
        <p:nvSpPr>
          <p:cNvPr id="6" name="文本框 5"/>
          <p:cNvSpPr txBox="1"/>
          <p:nvPr/>
        </p:nvSpPr>
        <p:spPr>
          <a:xfrm>
            <a:off x="4011295" y="1360170"/>
            <a:ext cx="8169275" cy="4572000"/>
          </a:xfrm>
          <a:prstGeom prst="rect">
            <a:avLst/>
          </a:prstGeom>
          <a:solidFill>
            <a:schemeClr val="bg1"/>
          </a:solidFill>
        </p:spPr>
        <p:txBody>
          <a:bodyPr wrap="square" rtlCol="0" anchor="t">
            <a:spAutoFit/>
          </a:bodyPr>
          <a:p>
            <a:pPr>
              <a:lnSpc>
                <a:spcPct val="150000"/>
              </a:lnSpc>
            </a:pPr>
            <a:r>
              <a:rPr lang="en-US" altLang="zh-CN" sz="2800"/>
              <a:t>       </a:t>
            </a:r>
            <a:r>
              <a:rPr lang="zh-CN" altLang="en-US" sz="2800"/>
              <a:t>英国人赫德曾担任晚清海关总税务司达半个世纪之久（1861年-1911年），他曾这样评价洋务运动“恐怕中国今日离真正的改革还很远。这个硕大无朋的巨人，有时忽然跳起，哈欠伸腰，我们以为他醒了，准备看他做一番伟大事业。但是过了一阵，却看见他又坐了下来，喝一口茶，燃起烟袋，打个哈欠，又朦胧的睡着了。”</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2351088" y="1989138"/>
            <a:ext cx="7543800" cy="39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zh-CN" sz="3600" b="1" dirty="0">
                <a:solidFill>
                  <a:srgbClr val="FF0000"/>
                </a:solidFill>
                <a:latin typeface="华文彩云" panose="02010800040101010101" pitchFamily="2" charset="-122"/>
                <a:ea typeface="华文彩云" panose="02010800040101010101" pitchFamily="2" charset="-122"/>
              </a:rPr>
              <a:t>内忧外患两考验，统治阶级忙自救。</a:t>
            </a:r>
            <a:endParaRPr lang="zh-CN" altLang="zh-CN" sz="3600" b="1" dirty="0">
              <a:solidFill>
                <a:srgbClr val="FF0000"/>
              </a:solidFill>
              <a:latin typeface="华文彩云" panose="02010800040101010101" pitchFamily="2" charset="-122"/>
              <a:ea typeface="华文彩云" panose="02010800040101010101" pitchFamily="2" charset="-122"/>
            </a:endParaRPr>
          </a:p>
          <a:p>
            <a:pPr algn="ctr">
              <a:spcBef>
                <a:spcPct val="50000"/>
              </a:spcBef>
            </a:pPr>
            <a:r>
              <a:rPr lang="zh-CN" altLang="zh-CN" sz="3600" b="1" dirty="0">
                <a:solidFill>
                  <a:srgbClr val="FF0000"/>
                </a:solidFill>
                <a:latin typeface="华文彩云" panose="02010800040101010101" pitchFamily="2" charset="-122"/>
                <a:ea typeface="华文彩云" panose="02010800040101010101" pitchFamily="2" charset="-122"/>
              </a:rPr>
              <a:t>师夷长技三十年，自强求富办洋务</a:t>
            </a:r>
            <a:r>
              <a:rPr lang="zh-CN" altLang="zh-CN" sz="3600" b="1" dirty="0" smtClean="0">
                <a:solidFill>
                  <a:srgbClr val="FF0000"/>
                </a:solidFill>
                <a:latin typeface="华文彩云" panose="02010800040101010101" pitchFamily="2" charset="-122"/>
                <a:ea typeface="华文彩云" panose="02010800040101010101" pitchFamily="2" charset="-122"/>
              </a:rPr>
              <a:t>。</a:t>
            </a:r>
            <a:endParaRPr lang="en-US" altLang="zh-CN" sz="3600" b="1" dirty="0" smtClean="0">
              <a:solidFill>
                <a:srgbClr val="FF0000"/>
              </a:solidFill>
              <a:latin typeface="华文彩云" panose="02010800040101010101" pitchFamily="2" charset="-122"/>
              <a:ea typeface="华文彩云" panose="02010800040101010101" pitchFamily="2" charset="-122"/>
            </a:endParaRPr>
          </a:p>
          <a:p>
            <a:pPr algn="ctr">
              <a:spcBef>
                <a:spcPct val="50000"/>
              </a:spcBef>
            </a:pPr>
            <a:r>
              <a:rPr lang="zh-CN" altLang="zh-CN" sz="3600" b="1" dirty="0" smtClean="0">
                <a:solidFill>
                  <a:srgbClr val="FF0000"/>
                </a:solidFill>
                <a:latin typeface="华文彩云" panose="02010800040101010101" pitchFamily="2" charset="-122"/>
                <a:ea typeface="华文彩云" panose="02010800040101010101" pitchFamily="2" charset="-122"/>
              </a:rPr>
              <a:t>奕曾李</a:t>
            </a:r>
            <a:r>
              <a:rPr lang="zh-CN" altLang="zh-CN" sz="3600" b="1" dirty="0">
                <a:solidFill>
                  <a:srgbClr val="FF0000"/>
                </a:solidFill>
                <a:latin typeface="华文彩云" panose="02010800040101010101" pitchFamily="2" charset="-122"/>
                <a:ea typeface="华文彩云" panose="02010800040101010101" pitchFamily="2" charset="-122"/>
              </a:rPr>
              <a:t>与左张</a:t>
            </a:r>
            <a:r>
              <a:rPr lang="zh-CN" altLang="zh-CN" sz="3600" b="1" dirty="0" smtClean="0">
                <a:solidFill>
                  <a:srgbClr val="FF0000"/>
                </a:solidFill>
                <a:latin typeface="华文彩云" panose="02010800040101010101" pitchFamily="2" charset="-122"/>
                <a:ea typeface="华文彩云" panose="02010800040101010101" pitchFamily="2" charset="-122"/>
              </a:rPr>
              <a:t>，</a:t>
            </a:r>
            <a:r>
              <a:rPr lang="en-US" altLang="zh-CN" sz="3600" b="1" dirty="0" smtClean="0">
                <a:solidFill>
                  <a:srgbClr val="FF0000"/>
                </a:solidFill>
                <a:latin typeface="华文彩云" panose="02010800040101010101" pitchFamily="2" charset="-122"/>
                <a:ea typeface="华文彩云" panose="02010800040101010101" pitchFamily="2" charset="-122"/>
              </a:rPr>
              <a:t>    </a:t>
            </a:r>
            <a:r>
              <a:rPr lang="zh-CN" altLang="zh-CN" sz="3600" b="1" dirty="0" smtClean="0">
                <a:solidFill>
                  <a:srgbClr val="FF0000"/>
                </a:solidFill>
                <a:latin typeface="华文彩云" panose="02010800040101010101" pitchFamily="2" charset="-122"/>
                <a:ea typeface="华文彩云" panose="02010800040101010101" pitchFamily="2" charset="-122"/>
              </a:rPr>
              <a:t>工业</a:t>
            </a:r>
            <a:r>
              <a:rPr lang="zh-CN" altLang="zh-CN" sz="3600" b="1" dirty="0">
                <a:solidFill>
                  <a:srgbClr val="FF0000"/>
                </a:solidFill>
                <a:latin typeface="华文彩云" panose="02010800040101010101" pitchFamily="2" charset="-122"/>
                <a:ea typeface="华文彩云" panose="02010800040101010101" pitchFamily="2" charset="-122"/>
              </a:rPr>
              <a:t>海军和学堂。</a:t>
            </a:r>
            <a:endParaRPr lang="zh-CN" altLang="zh-CN" sz="3600" b="1" dirty="0">
              <a:solidFill>
                <a:srgbClr val="FF0000"/>
              </a:solidFill>
              <a:latin typeface="华文彩云" panose="02010800040101010101" pitchFamily="2" charset="-122"/>
              <a:ea typeface="华文彩云" panose="02010800040101010101" pitchFamily="2" charset="-122"/>
            </a:endParaRPr>
          </a:p>
          <a:p>
            <a:pPr algn="ctr">
              <a:spcBef>
                <a:spcPct val="50000"/>
              </a:spcBef>
            </a:pPr>
            <a:r>
              <a:rPr lang="zh-CN" altLang="zh-CN" sz="3600" b="1" dirty="0">
                <a:solidFill>
                  <a:srgbClr val="FF0000"/>
                </a:solidFill>
                <a:latin typeface="华文彩云" panose="02010800040101010101" pitchFamily="2" charset="-122"/>
                <a:ea typeface="华文彩云" panose="02010800040101010101" pitchFamily="2" charset="-122"/>
              </a:rPr>
              <a:t>甲午一战三军败，国未能富兵未强。</a:t>
            </a:r>
            <a:endParaRPr lang="zh-CN" altLang="zh-CN" sz="3600" b="1" dirty="0">
              <a:solidFill>
                <a:srgbClr val="FF0000"/>
              </a:solidFill>
              <a:latin typeface="华文彩云" panose="02010800040101010101" pitchFamily="2" charset="-122"/>
              <a:ea typeface="华文彩云" panose="02010800040101010101" pitchFamily="2" charset="-122"/>
            </a:endParaRPr>
          </a:p>
          <a:p>
            <a:pPr algn="ctr">
              <a:spcBef>
                <a:spcPct val="50000"/>
              </a:spcBef>
            </a:pPr>
            <a:r>
              <a:rPr lang="zh-CN" altLang="zh-CN" sz="3600" b="1" dirty="0">
                <a:solidFill>
                  <a:srgbClr val="FF0000"/>
                </a:solidFill>
                <a:latin typeface="华文彩云" panose="02010800040101010101" pitchFamily="2" charset="-122"/>
                <a:ea typeface="华文彩云" panose="02010800040101010101" pitchFamily="2" charset="-122"/>
              </a:rPr>
              <a:t>开辟中国近代化，探索之路艰又长。</a:t>
            </a:r>
            <a:endParaRPr lang="zh-CN" altLang="zh-CN" sz="3600" b="1" dirty="0">
              <a:solidFill>
                <a:srgbClr val="FF0000"/>
              </a:solidFill>
              <a:latin typeface="华文彩云" panose="02010800040101010101" pitchFamily="2" charset="-122"/>
              <a:ea typeface="华文彩云" panose="02010800040101010101" pitchFamily="2" charset="-122"/>
            </a:endParaRPr>
          </a:p>
        </p:txBody>
      </p:sp>
      <p:sp>
        <p:nvSpPr>
          <p:cNvPr id="46083" name="WordArt 3"/>
          <p:cNvSpPr>
            <a:spLocks noChangeArrowheads="1" noChangeShapeType="1"/>
          </p:cNvSpPr>
          <p:nvPr/>
        </p:nvSpPr>
        <p:spPr bwMode="auto">
          <a:xfrm>
            <a:off x="2135188" y="476250"/>
            <a:ext cx="3744912" cy="1150938"/>
          </a:xfrm>
          <a:prstGeom prst="rect">
            <a:avLst/>
          </a:prstGeom>
        </p:spPr>
        <p:txBody>
          <a:bodyPr wrap="none" fromWordArt="1">
            <a:prstTxWarp prst="textSlantUp">
              <a:avLst>
                <a:gd name="adj" fmla="val 15431"/>
              </a:avLst>
            </a:prstTxWarp>
          </a:bodyPr>
          <a:lstStyle/>
          <a:p>
            <a:pPr algn="ctr"/>
            <a:r>
              <a:rPr lang="zh-CN" altLang="en-US" sz="3600" b="1" dirty="0">
                <a:ln w="9525" cmpd="sng">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76999"/>
                    </a:srgbClr>
                  </a:outerShdw>
                </a:effectLst>
                <a:latin typeface="黑体" panose="02010609060101010101" pitchFamily="1" charset="-122"/>
                <a:ea typeface="黑体" panose="02010609060101010101" pitchFamily="1" charset="-122"/>
              </a:rPr>
              <a:t>打油诗</a:t>
            </a:r>
            <a:endParaRPr lang="zh-CN" altLang="en-US" sz="3600" b="1" dirty="0">
              <a:ln w="9525" cmpd="sng">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76999"/>
                  </a:srgbClr>
                </a:outerShdw>
              </a:effectLst>
              <a:latin typeface="黑体" panose="02010609060101010101" pitchFamily="1" charset="-122"/>
              <a:ea typeface="黑体" panose="02010609060101010101" pitchFamily="1"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aphicFrame>
        <p:nvGraphicFramePr>
          <p:cNvPr id="4" name="内容占位符 3"/>
          <p:cNvGraphicFramePr/>
          <p:nvPr>
            <p:ph idx="1"/>
          </p:nvPr>
        </p:nvGraphicFramePr>
        <p:xfrm>
          <a:off x="224155" y="1247775"/>
          <a:ext cx="11569700" cy="4940300"/>
        </p:xfrm>
        <a:graphic>
          <a:graphicData uri="http://schemas.openxmlformats.org/drawingml/2006/table">
            <a:tbl>
              <a:tblPr/>
              <a:tblGrid>
                <a:gridCol w="3121660"/>
                <a:gridCol w="5316855"/>
                <a:gridCol w="3130550"/>
              </a:tblGrid>
              <a:tr h="71628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病症</a:t>
                      </a:r>
                      <a:endParaRPr lang="zh-CN" altLang="en-US" sz="3600">
                        <a:solidFill>
                          <a:srgbClr val="0000CC"/>
                        </a:solidFill>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处方</a:t>
                      </a:r>
                      <a:endParaRPr lang="zh-CN" altLang="en-US" sz="3600">
                        <a:solidFill>
                          <a:srgbClr val="0000CC"/>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0000CC"/>
                          </a:solidFill>
                          <a:ea typeface="黑体" panose="02010609060101010101" pitchFamily="1" charset="-122"/>
                        </a:rPr>
                        <a:t>疗效</a:t>
                      </a:r>
                      <a:endParaRPr lang="zh-CN" altLang="en-US" sz="3600">
                        <a:solidFill>
                          <a:srgbClr val="0000CC"/>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5377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200">
                          <a:solidFill>
                            <a:schemeClr val="tx1">
                              <a:lumMod val="95000"/>
                              <a:lumOff val="5000"/>
                            </a:schemeClr>
                          </a:solidFill>
                          <a:latin typeface="黑体" panose="02010609060101010101" pitchFamily="1" charset="-122"/>
                          <a:ea typeface="黑体" panose="02010609060101010101" pitchFamily="1" charset="-122"/>
                        </a:rPr>
                        <a:t>武器不如人</a:t>
                      </a:r>
                      <a:endParaRPr lang="zh-CN" altLang="en-US" sz="32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4">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b="0" i="0" u="none" baseline="0">
                        <a:solidFill>
                          <a:srgbClr val="000000"/>
                        </a:solidFill>
                        <a:ea typeface="黑体" panose="02010609060101010101" pitchFamily="1" charset="-122"/>
                      </a:endParaRPr>
                    </a:p>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00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88392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chemeClr val="tx1">
                              <a:lumMod val="95000"/>
                              <a:lumOff val="5000"/>
                            </a:schemeClr>
                          </a:solidFill>
                          <a:latin typeface="黑体" panose="02010609060101010101" pitchFamily="1" charset="-122"/>
                          <a:ea typeface="黑体" panose="02010609060101010101" pitchFamily="1" charset="-122"/>
                        </a:rPr>
                        <a:t>军费短缺</a:t>
                      </a:r>
                      <a:endParaRPr lang="zh-CN" altLang="en-US" sz="36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89025">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chemeClr val="tx1">
                              <a:lumMod val="95000"/>
                              <a:lumOff val="5000"/>
                            </a:schemeClr>
                          </a:solidFill>
                          <a:latin typeface="黑体" panose="02010609060101010101" pitchFamily="1" charset="-122"/>
                          <a:ea typeface="黑体" panose="02010609060101010101" pitchFamily="1" charset="-122"/>
                        </a:rPr>
                        <a:t>没有海军</a:t>
                      </a:r>
                      <a:endParaRPr lang="zh-CN" altLang="en-US" sz="36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9794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chemeClr val="tx1">
                              <a:lumMod val="95000"/>
                              <a:lumOff val="5000"/>
                            </a:schemeClr>
                          </a:solidFill>
                          <a:latin typeface="黑体" panose="02010609060101010101" pitchFamily="1" charset="-122"/>
                          <a:ea typeface="黑体" panose="02010609060101010101" pitchFamily="1" charset="-122"/>
                        </a:rPr>
                        <a:t>缺外交人才</a:t>
                      </a:r>
                      <a:endParaRPr lang="zh-CN" altLang="en-US" sz="3600">
                        <a:solidFill>
                          <a:schemeClr val="tx1">
                            <a:lumMod val="95000"/>
                            <a:lumOff val="5000"/>
                          </a:schemeClr>
                        </a:solidFill>
                        <a:latin typeface="黑体" panose="02010609060101010101" pitchFamily="1" charset="-122"/>
                        <a:ea typeface="黑体" panose="02010609060101010101" pitchFamily="1" charset="-122"/>
                      </a:endParaRPr>
                    </a:p>
                  </a:txBody>
                  <a:tcPr vert="horz" anchor="t">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Clr>
                          <a:schemeClr val="hlink"/>
                        </a:buClr>
                        <a:buSzPct val="70000"/>
                        <a:buFont typeface="Wingdings" panose="05000000000000000000" pitchFamily="2" charset="2"/>
                        <a:buNone/>
                      </a:pPr>
                      <a:endParaRPr lang="zh-CN" altLang="en-US" sz="3600">
                        <a:solidFill>
                          <a:srgbClr val="FF0000"/>
                        </a:solidFill>
                        <a:ea typeface="黑体" panose="02010609060101010101" pitchFamily="1" charset="-122"/>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vert="horz" anchor="t">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733800" y="2014855"/>
            <a:ext cx="2632710" cy="579120"/>
          </a:xfrm>
          <a:prstGeom prst="rect">
            <a:avLst/>
          </a:prstGeom>
          <a:noFill/>
          <a:ln w="9525">
            <a:noFill/>
          </a:ln>
        </p:spPr>
        <p:txBody>
          <a:bodyPr wrap="none" anchor="t">
            <a:spAutoFit/>
          </a:bodyPr>
          <a:p>
            <a:pPr lvl="0" indent="0"/>
            <a:r>
              <a:rPr lang="zh-CN" altLang="en-US" sz="3200" b="1">
                <a:solidFill>
                  <a:schemeClr val="tx1"/>
                </a:solidFill>
                <a:latin typeface="Arial" panose="020B0604020202020204" pitchFamily="34" charset="0"/>
                <a:ea typeface="宋体" panose="02010600030101010101" pitchFamily="2" charset="-122"/>
              </a:rPr>
              <a:t>兴办军事工业</a:t>
            </a:r>
            <a:endParaRPr lang="zh-CN" altLang="en-US" sz="3200" b="1">
              <a:solidFill>
                <a:schemeClr val="tx1"/>
              </a:solidFill>
              <a:latin typeface="Arial" panose="020B0604020202020204" pitchFamily="34" charset="0"/>
              <a:ea typeface="宋体" panose="02010600030101010101" pitchFamily="2" charset="-122"/>
            </a:endParaRPr>
          </a:p>
        </p:txBody>
      </p:sp>
      <p:sp>
        <p:nvSpPr>
          <p:cNvPr id="6" name="文本框 5"/>
          <p:cNvSpPr txBox="1"/>
          <p:nvPr/>
        </p:nvSpPr>
        <p:spPr>
          <a:xfrm>
            <a:off x="3557588" y="3017838"/>
            <a:ext cx="2632710" cy="579120"/>
          </a:xfrm>
          <a:prstGeom prst="rect">
            <a:avLst/>
          </a:prstGeom>
          <a:noFill/>
          <a:ln w="9525">
            <a:noFill/>
          </a:ln>
        </p:spPr>
        <p:txBody>
          <a:bodyPr wrap="none" anchor="t">
            <a:spAutoFit/>
          </a:bodyPr>
          <a:p>
            <a:pPr lvl="0" indent="0"/>
            <a:r>
              <a:rPr lang="zh-CN" altLang="en-US" sz="3200" b="1">
                <a:solidFill>
                  <a:schemeClr val="tx1"/>
                </a:solidFill>
                <a:latin typeface="Arial" panose="020B0604020202020204" pitchFamily="34" charset="0"/>
                <a:ea typeface="宋体" panose="02010600030101010101" pitchFamily="2" charset="-122"/>
              </a:rPr>
              <a:t>兴办民用工业</a:t>
            </a:r>
            <a:endParaRPr lang="zh-CN" altLang="en-US" sz="3200" b="1">
              <a:solidFill>
                <a:schemeClr val="tx1"/>
              </a:solidFill>
              <a:latin typeface="Arial" panose="020B0604020202020204" pitchFamily="34" charset="0"/>
              <a:ea typeface="宋体" panose="02010600030101010101" pitchFamily="2" charset="-122"/>
            </a:endParaRPr>
          </a:p>
        </p:txBody>
      </p:sp>
      <p:sp>
        <p:nvSpPr>
          <p:cNvPr id="7" name="文本框 6"/>
          <p:cNvSpPr txBox="1"/>
          <p:nvPr/>
        </p:nvSpPr>
        <p:spPr>
          <a:xfrm>
            <a:off x="3557588" y="3998913"/>
            <a:ext cx="2632710" cy="579120"/>
          </a:xfrm>
          <a:prstGeom prst="rect">
            <a:avLst/>
          </a:prstGeom>
          <a:noFill/>
          <a:ln w="9525">
            <a:noFill/>
          </a:ln>
        </p:spPr>
        <p:txBody>
          <a:bodyPr wrap="none" anchor="t">
            <a:spAutoFit/>
          </a:bodyPr>
          <a:p>
            <a:pPr lvl="0" indent="0"/>
            <a:r>
              <a:rPr lang="zh-CN" altLang="en-US" sz="3200" b="1">
                <a:solidFill>
                  <a:schemeClr val="tx1"/>
                </a:solidFill>
                <a:latin typeface="Arial" panose="020B0604020202020204" pitchFamily="34" charset="0"/>
                <a:ea typeface="宋体" panose="02010600030101010101" pitchFamily="2" charset="-122"/>
              </a:rPr>
              <a:t>创立三支海军</a:t>
            </a:r>
            <a:endParaRPr lang="zh-CN" altLang="en-US" sz="3200" b="1">
              <a:solidFill>
                <a:schemeClr val="tx1"/>
              </a:solidFill>
              <a:latin typeface="Arial" panose="020B0604020202020204" pitchFamily="34" charset="0"/>
              <a:ea typeface="宋体" panose="02010600030101010101" pitchFamily="2" charset="-122"/>
            </a:endParaRPr>
          </a:p>
        </p:txBody>
      </p:sp>
      <p:sp>
        <p:nvSpPr>
          <p:cNvPr id="8" name="文本框 7"/>
          <p:cNvSpPr txBox="1"/>
          <p:nvPr/>
        </p:nvSpPr>
        <p:spPr>
          <a:xfrm>
            <a:off x="3429635" y="5029200"/>
            <a:ext cx="5157788" cy="577850"/>
          </a:xfrm>
          <a:prstGeom prst="rect">
            <a:avLst/>
          </a:prstGeom>
          <a:noFill/>
          <a:ln w="9525">
            <a:noFill/>
          </a:ln>
        </p:spPr>
        <p:txBody>
          <a:bodyPr wrap="square" anchor="t">
            <a:spAutoFit/>
          </a:bodyPr>
          <a:p>
            <a:pPr lvl="0" indent="0"/>
            <a:r>
              <a:rPr lang="zh-CN" altLang="en-US" sz="3200" b="1">
                <a:solidFill>
                  <a:schemeClr val="tx1"/>
                </a:solidFill>
                <a:latin typeface="Arial" panose="020B0604020202020204" pitchFamily="34" charset="0"/>
                <a:ea typeface="宋体" panose="02010600030101010101" pitchFamily="2" charset="-122"/>
              </a:rPr>
              <a:t>创办新式学堂，派遣留学生</a:t>
            </a:r>
            <a:endParaRPr lang="zh-CN" altLang="en-US" sz="3200" b="1">
              <a:solidFill>
                <a:schemeClr val="tx1"/>
              </a:solidFill>
              <a:latin typeface="Arial" panose="020B0604020202020204" pitchFamily="34" charset="0"/>
              <a:ea typeface="宋体" panose="02010600030101010101" pitchFamily="2" charset="-122"/>
            </a:endParaRPr>
          </a:p>
        </p:txBody>
      </p:sp>
      <p:sp>
        <p:nvSpPr>
          <p:cNvPr id="2" name="文本框 1"/>
          <p:cNvSpPr txBox="1"/>
          <p:nvPr/>
        </p:nvSpPr>
        <p:spPr>
          <a:xfrm>
            <a:off x="8707120" y="2472690"/>
            <a:ext cx="2988945" cy="2943860"/>
          </a:xfrm>
          <a:prstGeom prst="rect">
            <a:avLst/>
          </a:prstGeom>
          <a:noFill/>
        </p:spPr>
        <p:txBody>
          <a:bodyPr wrap="square" rtlCol="0">
            <a:spAutoFit/>
          </a:bodyPr>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FF0000"/>
                </a:solidFill>
                <a:ea typeface="黑体" panose="02010609060101010101" pitchFamily="1" charset="-122"/>
                <a:sym typeface="+mn-ea"/>
              </a:rPr>
              <a:t>症状有所缓解</a:t>
            </a:r>
            <a:endParaRPr lang="zh-CN" altLang="en-US" sz="3600">
              <a:solidFill>
                <a:srgbClr val="FF0000"/>
              </a:solidFill>
              <a:ea typeface="黑体" panose="02010609060101010101" pitchFamily="1" charset="-122"/>
              <a:sym typeface="+mn-ea"/>
            </a:endParaRPr>
          </a:p>
          <a:p>
            <a:pPr marL="0" lvl="0" indent="0" algn="ctr" eaLnBrk="1" hangingPunct="1">
              <a:spcBef>
                <a:spcPct val="20000"/>
              </a:spcBef>
              <a:buClr>
                <a:schemeClr val="hlink"/>
              </a:buClr>
              <a:buSzPct val="70000"/>
              <a:buFont typeface="Wingdings" panose="05000000000000000000" pitchFamily="2" charset="2"/>
              <a:buNone/>
            </a:pPr>
            <a:r>
              <a:rPr lang="zh-CN" altLang="en-US" sz="3600">
                <a:solidFill>
                  <a:srgbClr val="FF0000"/>
                </a:solidFill>
                <a:ea typeface="黑体" panose="02010609060101010101" pitchFamily="1" charset="-122"/>
                <a:sym typeface="+mn-ea"/>
              </a:rPr>
              <a:t>但后期再次复发，需要重新寻找治疗方案</a:t>
            </a:r>
            <a:endParaRPr lang="zh-CN" altLang="en-US" sz="3600">
              <a:solidFill>
                <a:srgbClr val="FF0000"/>
              </a:solidFill>
              <a:ea typeface="黑体" panose="02010609060101010101" pitchFamily="1" charset="-122"/>
              <a:sym typeface="+mn-ea"/>
            </a:endParaRPr>
          </a:p>
          <a:p>
            <a:endParaRPr lang="zh-CN" altLang="en-US" sz="3600">
              <a:solidFill>
                <a:srgbClr val="FF0000"/>
              </a:solidFill>
              <a:ea typeface="黑体" panose="02010609060101010101" pitchFamily="1" charset="-122"/>
              <a:sym typeface="+mn-ea"/>
            </a:endParaRPr>
          </a:p>
        </p:txBody>
      </p:sp>
      <p:sp>
        <p:nvSpPr>
          <p:cNvPr id="30722" name="标题 23553"/>
          <p:cNvSpPr>
            <a:spLocks noGrp="1"/>
          </p:cNvSpPr>
          <p:nvPr>
            <p:ph type="title"/>
          </p:nvPr>
        </p:nvSpPr>
        <p:spPr>
          <a:xfrm>
            <a:off x="3580765" y="104775"/>
            <a:ext cx="5030788" cy="1143000"/>
          </a:xfrm>
          <a:solidFill>
            <a:schemeClr val="bg1"/>
          </a:solidFill>
        </p:spPr>
        <p:txBody>
          <a:bodyPr anchor="ctr"/>
          <a:p>
            <a:r>
              <a:rPr lang="zh-CN" altLang="en-US" sz="6600" dirty="0">
                <a:solidFill>
                  <a:srgbClr val="FF0000"/>
                </a:solidFill>
                <a:latin typeface="微软雅黑" panose="020B0503020204020204" pitchFamily="2" charset="-122"/>
                <a:ea typeface="微软雅黑" panose="020B0503020204020204" pitchFamily="2" charset="-122"/>
              </a:rPr>
              <a:t>课堂小结 </a:t>
            </a:r>
            <a:r>
              <a:rPr lang="en-US" altLang="zh-CN" sz="6600" dirty="0">
                <a:solidFill>
                  <a:srgbClr val="FF0000"/>
                </a:solidFill>
                <a:latin typeface="微软雅黑" panose="020B0503020204020204" pitchFamily="2" charset="-122"/>
                <a:ea typeface="微软雅黑" panose="020B0503020204020204" pitchFamily="2" charset="-122"/>
              </a:rPr>
              <a:t>1</a:t>
            </a:r>
            <a:endParaRPr lang="en-US" altLang="zh-CN" sz="6600" dirty="0">
              <a:solidFill>
                <a:srgbClr val="FF0000"/>
              </a:solidFill>
              <a:latin typeface="微软雅黑" panose="020B0503020204020204" pitchFamily="2" charset="-122"/>
              <a:ea typeface="微软雅黑" panose="020B0503020204020204"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0722" name="标题 23553"/>
          <p:cNvSpPr>
            <a:spLocks noGrp="1"/>
          </p:cNvSpPr>
          <p:nvPr>
            <p:ph type="title"/>
          </p:nvPr>
        </p:nvSpPr>
        <p:spPr>
          <a:xfrm>
            <a:off x="3912235" y="85725"/>
            <a:ext cx="5030788" cy="1143000"/>
          </a:xfrm>
          <a:solidFill>
            <a:schemeClr val="bg1"/>
          </a:solidFill>
        </p:spPr>
        <p:txBody>
          <a:bodyPr anchor="ctr"/>
          <a:p>
            <a:r>
              <a:rPr lang="zh-CN" altLang="en-US" sz="6600" dirty="0">
                <a:solidFill>
                  <a:srgbClr val="FF0000"/>
                </a:solidFill>
                <a:latin typeface="微软雅黑" panose="020B0503020204020204" pitchFamily="2" charset="-122"/>
                <a:ea typeface="微软雅黑" panose="020B0503020204020204" pitchFamily="2" charset="-122"/>
              </a:rPr>
              <a:t>课堂小结 </a:t>
            </a:r>
            <a:r>
              <a:rPr lang="en-US" altLang="zh-CN" sz="6600" dirty="0">
                <a:solidFill>
                  <a:srgbClr val="FF0000"/>
                </a:solidFill>
                <a:latin typeface="微软雅黑" panose="020B0503020204020204" pitchFamily="2" charset="-122"/>
                <a:ea typeface="微软雅黑" panose="020B0503020204020204" pitchFamily="2" charset="-122"/>
              </a:rPr>
              <a:t>2</a:t>
            </a:r>
            <a:endParaRPr lang="en-US" altLang="zh-CN" sz="6600" dirty="0">
              <a:solidFill>
                <a:srgbClr val="FF0000"/>
              </a:solidFill>
              <a:latin typeface="微软雅黑" panose="020B0503020204020204" pitchFamily="2" charset="-122"/>
              <a:ea typeface="微软雅黑" panose="020B0503020204020204" pitchFamily="2" charset="-122"/>
            </a:endParaRPr>
          </a:p>
        </p:txBody>
      </p:sp>
      <p:sp>
        <p:nvSpPr>
          <p:cNvPr id="25604" name="文本框 25603">
            <a:hlinkClick r:id="" action="ppaction://noaction"/>
          </p:cNvPr>
          <p:cNvSpPr txBox="1"/>
          <p:nvPr/>
        </p:nvSpPr>
        <p:spPr>
          <a:xfrm>
            <a:off x="581025" y="1570038"/>
            <a:ext cx="3455988" cy="639763"/>
          </a:xfrm>
          <a:prstGeom prst="rect">
            <a:avLst/>
          </a:prstGeom>
          <a:noFill/>
          <a:ln w="9525">
            <a:noFill/>
          </a:ln>
        </p:spPr>
        <p:txBody>
          <a:bodyPr>
            <a:spAutoFit/>
          </a:bodyPr>
          <a:p>
            <a:pPr lvl="0" fontAlgn="base">
              <a:spcBef>
                <a:spcPct val="50000"/>
              </a:spcBef>
              <a:buClr>
                <a:srgbClr val="000000"/>
              </a:buClr>
            </a:pPr>
            <a:r>
              <a:rPr lang="en-US" altLang="zh-CN" sz="3600" b="1" strike="noStrike" noProof="1" dirty="0">
                <a:latin typeface="Times New Roman" panose="02020603050405020304" pitchFamily="2" charset="0"/>
                <a:ea typeface="黑体" panose="02010609060101010101" pitchFamily="1" charset="-122"/>
                <a:cs typeface="+mn-ea"/>
              </a:rPr>
              <a:t>1、历史进步性：</a:t>
            </a:r>
            <a:endParaRPr lang="zh-CN" altLang="en-US" sz="3600" b="1" strike="noStrike" noProof="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5605" name="文本框 25604"/>
          <p:cNvSpPr txBox="1"/>
          <p:nvPr/>
        </p:nvSpPr>
        <p:spPr>
          <a:xfrm>
            <a:off x="4152900" y="1570038"/>
            <a:ext cx="6407150" cy="639763"/>
          </a:xfrm>
          <a:prstGeom prst="rect">
            <a:avLst/>
          </a:prstGeom>
          <a:noFill/>
          <a:ln w="9525">
            <a:noFill/>
          </a:ln>
        </p:spPr>
        <p:txBody>
          <a:bodyPr wrap="square">
            <a:spAutoFit/>
          </a:bodyPr>
          <a:p>
            <a:pPr lvl="0" fontAlgn="base">
              <a:spcBef>
                <a:spcPct val="50000"/>
              </a:spcBef>
              <a:buClr>
                <a:srgbClr val="000000"/>
              </a:buClr>
            </a:pPr>
            <a:r>
              <a:rPr lang="zh-CN" altLang="en-US" sz="3600" b="1" strike="noStrike" noProof="1" dirty="0">
                <a:solidFill>
                  <a:schemeClr val="tx1"/>
                </a:solidFill>
                <a:effectLst>
                  <a:outerShdw blurRad="38100" dist="38100" dir="2700000">
                    <a:srgbClr val="000000"/>
                  </a:outerShdw>
                </a:effectLst>
                <a:latin typeface="Times New Roman" panose="02020603050405020304" pitchFamily="2" charset="0"/>
                <a:ea typeface="黑体" panose="02010609060101010101" pitchFamily="1" charset="-122"/>
                <a:cs typeface="+mn-ea"/>
              </a:rPr>
              <a:t>中国的</a:t>
            </a:r>
            <a:r>
              <a:rPr lang="zh-CN" altLang="en-US" sz="3600" b="1" strike="noStrike" noProof="1" dirty="0">
                <a:solidFill>
                  <a:srgbClr val="FF0000"/>
                </a:solidFill>
                <a:effectLst>
                  <a:outerShdw blurRad="38100" dist="38100" dir="2700000">
                    <a:srgbClr val="000000"/>
                  </a:outerShdw>
                </a:effectLst>
                <a:latin typeface="Times New Roman" panose="02020603050405020304" pitchFamily="2" charset="0"/>
                <a:ea typeface="黑体" panose="02010609060101010101" pitchFamily="1" charset="-122"/>
                <a:cs typeface="+mn-ea"/>
              </a:rPr>
              <a:t>近代化</a:t>
            </a:r>
            <a:r>
              <a:rPr lang="zh-CN" altLang="en-US" sz="3600" b="1" strike="noStrike" noProof="1" dirty="0">
                <a:solidFill>
                  <a:schemeClr val="tx1"/>
                </a:solidFill>
                <a:effectLst>
                  <a:outerShdw blurRad="38100" dist="38100" dir="2700000">
                    <a:srgbClr val="000000"/>
                  </a:outerShdw>
                </a:effectLst>
                <a:latin typeface="Times New Roman" panose="02020603050405020304" pitchFamily="2" charset="0"/>
                <a:ea typeface="黑体" panose="02010609060101010101" pitchFamily="1" charset="-122"/>
                <a:cs typeface="+mn-ea"/>
              </a:rPr>
              <a:t>开辟道路</a:t>
            </a:r>
            <a:endParaRPr lang="zh-CN" altLang="en-US" sz="3600" b="1" strike="noStrike" noProof="1" dirty="0">
              <a:solidFill>
                <a:schemeClr val="tx1"/>
              </a:solidFill>
              <a:effectLst>
                <a:outerShdw blurRad="38100" dist="38100" dir="2700000">
                  <a:srgbClr val="000000"/>
                </a:outerShdw>
              </a:effectLst>
              <a:latin typeface="Times New Roman" panose="02020603050405020304" pitchFamily="2" charset="0"/>
              <a:ea typeface="黑体" panose="02010609060101010101" pitchFamily="1" charset="-122"/>
              <a:cs typeface="+mn-ea"/>
            </a:endParaRPr>
          </a:p>
        </p:txBody>
      </p:sp>
      <p:sp>
        <p:nvSpPr>
          <p:cNvPr id="25603" name="文本框 25602"/>
          <p:cNvSpPr txBox="1"/>
          <p:nvPr/>
        </p:nvSpPr>
        <p:spPr>
          <a:xfrm>
            <a:off x="571500" y="2457450"/>
            <a:ext cx="3835400" cy="639763"/>
          </a:xfrm>
          <a:prstGeom prst="rect">
            <a:avLst/>
          </a:prstGeom>
          <a:noFill/>
          <a:ln w="9525">
            <a:noFill/>
          </a:ln>
        </p:spPr>
        <p:txBody>
          <a:bodyPr>
            <a:spAutoFit/>
          </a:bodyPr>
          <a:p>
            <a:pPr lvl="0" fontAlgn="base">
              <a:spcBef>
                <a:spcPct val="50000"/>
              </a:spcBef>
              <a:buClr>
                <a:srgbClr val="000000"/>
              </a:buClr>
            </a:pPr>
            <a:r>
              <a:rPr lang="en-US" altLang="zh-CN" sz="3600" b="1" strike="noStrike" noProof="1" dirty="0">
                <a:latin typeface="Times New Roman" panose="02020603050405020304" pitchFamily="2" charset="0"/>
                <a:ea typeface="黑体" panose="02010609060101010101" pitchFamily="1" charset="-122"/>
                <a:cs typeface="+mn-ea"/>
              </a:rPr>
              <a:t>2、历史局限性：</a:t>
            </a:r>
            <a:endParaRPr lang="zh-CN" altLang="en-US" sz="3600" b="1" strike="noStrike" noProof="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5607" name="矩形 25606"/>
          <p:cNvSpPr/>
          <p:nvPr/>
        </p:nvSpPr>
        <p:spPr>
          <a:xfrm>
            <a:off x="4037013" y="2305050"/>
            <a:ext cx="6324600" cy="1798638"/>
          </a:xfrm>
          <a:prstGeom prst="rect">
            <a:avLst/>
          </a:prstGeom>
          <a:noFill/>
          <a:ln w="9525">
            <a:noFill/>
          </a:ln>
        </p:spPr>
        <p:txBody>
          <a:bodyPr anchor="t">
            <a:spAutoFit/>
          </a:bodyPr>
          <a:p>
            <a:pPr lvl="0" indent="0">
              <a:lnSpc>
                <a:spcPct val="150000"/>
              </a:lnSpc>
              <a:spcBef>
                <a:spcPct val="50000"/>
              </a:spcBef>
            </a:pPr>
            <a:r>
              <a:rPr lang="en-US" altLang="zh-CN" sz="3200" b="1" dirty="0">
                <a:solidFill>
                  <a:srgbClr val="0066FF"/>
                </a:solidFill>
                <a:latin typeface="Arial" panose="020B0604020202020204" pitchFamily="34" charset="0"/>
                <a:ea typeface="黑体" panose="02010609060101010101" pitchFamily="1" charset="-122"/>
              </a:rPr>
              <a:t> </a:t>
            </a:r>
            <a:r>
              <a:rPr lang="zh-CN" altLang="en-US" sz="3200" b="1" dirty="0">
                <a:solidFill>
                  <a:srgbClr val="0000CC"/>
                </a:solidFill>
                <a:latin typeface="Arial" panose="020B0604020202020204" pitchFamily="34" charset="0"/>
                <a:ea typeface="黑体" panose="02010609060101010101" pitchFamily="1" charset="-122"/>
              </a:rPr>
              <a:t>未能使中国走上富强之路，</a:t>
            </a:r>
            <a:endParaRPr lang="zh-CN" altLang="en-US" sz="3200" b="1" dirty="0">
              <a:solidFill>
                <a:srgbClr val="0000CC"/>
              </a:solidFill>
              <a:latin typeface="Arial" panose="020B0604020202020204" pitchFamily="34" charset="0"/>
              <a:ea typeface="黑体" panose="02010609060101010101" pitchFamily="1" charset="-122"/>
            </a:endParaRPr>
          </a:p>
          <a:p>
            <a:pPr lvl="0" indent="0">
              <a:lnSpc>
                <a:spcPct val="150000"/>
              </a:lnSpc>
              <a:spcBef>
                <a:spcPct val="50000"/>
              </a:spcBef>
            </a:pPr>
            <a:r>
              <a:rPr lang="zh-CN" altLang="en-US" sz="3200" b="1" dirty="0">
                <a:solidFill>
                  <a:srgbClr val="0000CC"/>
                </a:solidFill>
                <a:latin typeface="Arial" panose="020B0604020202020204" pitchFamily="34" charset="0"/>
                <a:ea typeface="黑体" panose="02010609060101010101" pitchFamily="1" charset="-122"/>
              </a:rPr>
              <a:t>也无法实现维护清王朝统治的目的</a:t>
            </a:r>
            <a:endParaRPr lang="zh-CN" altLang="en-US" sz="3200" b="1" dirty="0">
              <a:solidFill>
                <a:srgbClr val="0000CC"/>
              </a:solidFill>
              <a:latin typeface="Arial" panose="020B0604020202020204" pitchFamily="34" charset="0"/>
              <a:ea typeface="黑体" panose="02010609060101010101" pitchFamily="1" charset="-122"/>
            </a:endParaRPr>
          </a:p>
        </p:txBody>
      </p:sp>
      <p:sp>
        <p:nvSpPr>
          <p:cNvPr id="25606" name="文本框 25605"/>
          <p:cNvSpPr txBox="1"/>
          <p:nvPr/>
        </p:nvSpPr>
        <p:spPr>
          <a:xfrm>
            <a:off x="130810" y="4296410"/>
            <a:ext cx="10429240" cy="640080"/>
          </a:xfrm>
          <a:prstGeom prst="rect">
            <a:avLst/>
          </a:prstGeom>
          <a:noFill/>
          <a:ln w="9525">
            <a:noFill/>
          </a:ln>
        </p:spPr>
        <p:txBody>
          <a:bodyPr wrap="square" anchor="t">
            <a:spAutoFit/>
          </a:bodyPr>
          <a:p>
            <a:pPr lvl="0" indent="0" algn="ctr">
              <a:spcBef>
                <a:spcPct val="50000"/>
              </a:spcBef>
            </a:pPr>
            <a:r>
              <a:rPr lang="en-US" altLang="zh-CN" sz="3600" b="1" dirty="0">
                <a:latin typeface="Times New Roman" panose="02020603050405020304" pitchFamily="2" charset="0"/>
                <a:ea typeface="黑体" panose="02010609060101010101" pitchFamily="1" charset="-122"/>
              </a:rPr>
              <a:t>3</a:t>
            </a:r>
            <a:r>
              <a:rPr lang="zh-CN" altLang="en-US" sz="3600" b="1" dirty="0">
                <a:latin typeface="Times New Roman" panose="02020603050405020304" pitchFamily="2" charset="0"/>
                <a:ea typeface="黑体" panose="02010609060101010101" pitchFamily="1" charset="-122"/>
              </a:rPr>
              <a:t>、性质：</a:t>
            </a:r>
            <a:r>
              <a:rPr lang="zh-CN" altLang="en-US" sz="3600" b="1" dirty="0">
                <a:solidFill>
                  <a:srgbClr val="0000CC"/>
                </a:solidFill>
                <a:latin typeface="Times New Roman" panose="02020603050405020304" pitchFamily="2" charset="0"/>
                <a:ea typeface="黑体" panose="02010609060101010101" pitchFamily="1" charset="-122"/>
              </a:rPr>
              <a:t>一次失败的封建统治者的自救运动</a:t>
            </a:r>
            <a:endParaRPr lang="zh-CN" altLang="en-US" sz="3600" b="1" dirty="0">
              <a:solidFill>
                <a:srgbClr val="0000CC"/>
              </a:solidFill>
              <a:latin typeface="Times New Roman" panose="02020603050405020304" pitchFamily="2" charset="0"/>
              <a:ea typeface="黑体" panose="02010609060101010101" pitchFamily="1" charset="-122"/>
            </a:endParaRPr>
          </a:p>
        </p:txBody>
      </p:sp>
      <p:sp>
        <p:nvSpPr>
          <p:cNvPr id="19461" name="文本框 19460"/>
          <p:cNvSpPr txBox="1"/>
          <p:nvPr/>
        </p:nvSpPr>
        <p:spPr>
          <a:xfrm>
            <a:off x="1016635" y="5178425"/>
            <a:ext cx="10822940" cy="1036320"/>
          </a:xfrm>
          <a:prstGeom prst="rect">
            <a:avLst/>
          </a:prstGeom>
          <a:solidFill>
            <a:schemeClr val="bg1"/>
          </a:solidFill>
          <a:ln w="9525">
            <a:noFill/>
          </a:ln>
          <a:effectLst>
            <a:outerShdw dist="107763" dir="13499999" sx="125000" sy="125000" rotWithShape="0">
              <a:srgbClr val="C7DFD3">
                <a:alpha val="75000"/>
              </a:srgbClr>
            </a:outerShdw>
          </a:effectLst>
        </p:spPr>
        <p:txBody>
          <a:bodyPr wrap="square" anchor="t">
            <a:spAutoFit/>
          </a:bodyPr>
          <a:p>
            <a:pPr lvl="0" indent="0"/>
            <a:r>
              <a:rPr lang="zh-CN" altLang="en-US" sz="3200" b="1" dirty="0">
                <a:solidFill>
                  <a:srgbClr val="FF0000"/>
                </a:solidFill>
                <a:latin typeface="Arial" panose="020B0604020202020204" pitchFamily="34" charset="0"/>
                <a:ea typeface="黑体" panose="02010609060101010101" pitchFamily="1" charset="-122"/>
              </a:rPr>
              <a:t>近代化：</a:t>
            </a:r>
            <a:r>
              <a:rPr lang="zh-CN" altLang="en-US" sz="3000" b="1" dirty="0">
                <a:latin typeface="Arial" panose="020B0604020202020204" pitchFamily="34" charset="0"/>
                <a:ea typeface="黑体" panose="02010609060101010101" pitchFamily="1" charset="-122"/>
              </a:rPr>
              <a:t>就是指</a:t>
            </a:r>
            <a:r>
              <a:rPr lang="zh-CN" altLang="en-US" sz="3000" b="1" dirty="0">
                <a:solidFill>
                  <a:srgbClr val="FF0000"/>
                </a:solidFill>
                <a:latin typeface="Arial" panose="020B0604020202020204" pitchFamily="34" charset="0"/>
                <a:ea typeface="黑体" panose="02010609060101010101" pitchFamily="1" charset="-122"/>
              </a:rPr>
              <a:t>资本主义化</a:t>
            </a:r>
            <a:r>
              <a:rPr lang="zh-CN" altLang="en-US" sz="3000" b="1" dirty="0">
                <a:latin typeface="Arial" panose="020B0604020202020204" pitchFamily="34" charset="0"/>
                <a:ea typeface="黑体" panose="02010609060101010101" pitchFamily="1" charset="-122"/>
              </a:rPr>
              <a:t>。它包括：经济领域上的工业化、商品化；政治上的民主化、法制化，思想上的理性化、科学化。</a:t>
            </a:r>
            <a:endParaRPr lang="zh-CN" altLang="en-US" sz="3000" b="1" dirty="0">
              <a:latin typeface="Arial" panose="020B0604020202020204" pitchFamily="34" charset="0"/>
              <a:ea typeface="黑体" panose="020106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ppt_x</p:attrName>
                                        </p:attrNameLst>
                                      </p:cBhvr>
                                      <p:tavLst>
                                        <p:tav tm="0">
                                          <p:val>
                                            <p:strVal val="#ppt_x"/>
                                          </p:val>
                                        </p:tav>
                                        <p:tav tm="100000">
                                          <p:val>
                                            <p:strVal val="#ppt_x"/>
                                          </p:val>
                                        </p:tav>
                                      </p:tavLst>
                                    </p:anim>
                                    <p:anim calcmode="lin" valueType="num">
                                      <p:cBhvr>
                                        <p:cTn id="8" dur="500" fill="hold"/>
                                        <p:tgtEl>
                                          <p:spTgt spid="2560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5"/>
                                        </p:tgtEl>
                                        <p:attrNameLst>
                                          <p:attrName>style.visibility</p:attrName>
                                        </p:attrNameLst>
                                      </p:cBhvr>
                                      <p:to>
                                        <p:strVal val="visible"/>
                                      </p:to>
                                    </p:set>
                                    <p:anim calcmode="lin" valueType="num">
                                      <p:cBhvr>
                                        <p:cTn id="13" dur="500" fill="hold"/>
                                        <p:tgtEl>
                                          <p:spTgt spid="25605"/>
                                        </p:tgtEl>
                                        <p:attrNameLst>
                                          <p:attrName>ppt_x</p:attrName>
                                        </p:attrNameLst>
                                      </p:cBhvr>
                                      <p:tavLst>
                                        <p:tav tm="0">
                                          <p:val>
                                            <p:strVal val="#ppt_x"/>
                                          </p:val>
                                        </p:tav>
                                        <p:tav tm="100000">
                                          <p:val>
                                            <p:strVal val="#ppt_x"/>
                                          </p:val>
                                        </p:tav>
                                      </p:tavLst>
                                    </p:anim>
                                    <p:anim calcmode="lin" valueType="num">
                                      <p:cBhvr>
                                        <p:cTn id="1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box(in)">
                                      <p:cBhvr>
                                        <p:cTn id="19" dur="1000"/>
                                        <p:tgtEl>
                                          <p:spTgt spid="1946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25603"/>
                                        </p:tgtEl>
                                        <p:attrNameLst>
                                          <p:attrName>style.visibility</p:attrName>
                                        </p:attrNameLst>
                                      </p:cBhvr>
                                      <p:to>
                                        <p:strVal val="visible"/>
                                      </p:to>
                                    </p:set>
                                    <p:anim calcmode="lin" valueType="num">
                                      <p:cBhvr>
                                        <p:cTn id="24" dur="500" fill="hold"/>
                                        <p:tgtEl>
                                          <p:spTgt spid="25603"/>
                                        </p:tgtEl>
                                        <p:attrNameLst>
                                          <p:attrName>ppt_x</p:attrName>
                                        </p:attrNameLst>
                                      </p:cBhvr>
                                      <p:tavLst>
                                        <p:tav tm="0">
                                          <p:val>
                                            <p:strVal val="#ppt_x"/>
                                          </p:val>
                                        </p:tav>
                                        <p:tav tm="100000">
                                          <p:val>
                                            <p:strVal val="#ppt_x"/>
                                          </p:val>
                                        </p:tav>
                                      </p:tavLst>
                                    </p:anim>
                                    <p:anim calcmode="lin" valueType="num">
                                      <p:cBhvr>
                                        <p:cTn id="25" dur="500" fill="hold"/>
                                        <p:tgtEl>
                                          <p:spTgt spid="25603"/>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5607"/>
                                        </p:tgtEl>
                                        <p:attrNameLst>
                                          <p:attrName>style.visibility</p:attrName>
                                        </p:attrNameLst>
                                      </p:cBhvr>
                                      <p:to>
                                        <p:strVal val="visible"/>
                                      </p:to>
                                    </p:set>
                                    <p:animEffect transition="in" filter="blinds(horizontal)">
                                      <p:cBhvr>
                                        <p:cTn id="30" dur="500"/>
                                        <p:tgtEl>
                                          <p:spTgt spid="2560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5606"/>
                                        </p:tgtEl>
                                        <p:attrNameLst>
                                          <p:attrName>style.visibility</p:attrName>
                                        </p:attrNameLst>
                                      </p:cBhvr>
                                      <p:to>
                                        <p:strVal val="visible"/>
                                      </p:to>
                                    </p:set>
                                    <p:anim calcmode="lin" valueType="num">
                                      <p:cBhvr>
                                        <p:cTn id="35" dur="500" fill="hold"/>
                                        <p:tgtEl>
                                          <p:spTgt spid="25606"/>
                                        </p:tgtEl>
                                        <p:attrNameLst>
                                          <p:attrName>ppt_x</p:attrName>
                                        </p:attrNameLst>
                                      </p:cBhvr>
                                      <p:tavLst>
                                        <p:tav tm="0">
                                          <p:val>
                                            <p:strVal val="#ppt_x"/>
                                          </p:val>
                                        </p:tav>
                                        <p:tav tm="100000">
                                          <p:val>
                                            <p:strVal val="#ppt_x"/>
                                          </p:val>
                                        </p:tav>
                                      </p:tavLst>
                                    </p:anim>
                                    <p:anim calcmode="lin" valueType="num">
                                      <p:cBhvr>
                                        <p:cTn id="36"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5" grpId="0"/>
      <p:bldP spid="25603" grpId="0"/>
      <p:bldP spid="25607" grpId="0"/>
      <p:bldP spid="25606" grpId="0"/>
      <p:bldP spid="1946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5604" name="文本框 25603">
            <a:hlinkClick r:id="" action="ppaction://noaction"/>
          </p:cNvPr>
          <p:cNvSpPr txBox="1"/>
          <p:nvPr/>
        </p:nvSpPr>
        <p:spPr>
          <a:xfrm>
            <a:off x="581025" y="1570038"/>
            <a:ext cx="3455988" cy="639763"/>
          </a:xfrm>
          <a:prstGeom prst="rect">
            <a:avLst/>
          </a:prstGeom>
          <a:noFill/>
          <a:ln w="9525">
            <a:noFill/>
          </a:ln>
        </p:spPr>
        <p:txBody>
          <a:bodyPr>
            <a:spAutoFit/>
          </a:bodyPr>
          <a:p>
            <a:pPr lvl="0" fontAlgn="base">
              <a:spcBef>
                <a:spcPct val="50000"/>
              </a:spcBef>
              <a:buClr>
                <a:srgbClr val="000000"/>
              </a:buClr>
            </a:pPr>
            <a:r>
              <a:rPr lang="en-US" altLang="zh-CN" sz="3600" b="1" strike="noStrike" noProof="1" dirty="0">
                <a:latin typeface="Times New Roman" panose="02020603050405020304" pitchFamily="2" charset="0"/>
                <a:ea typeface="黑体" panose="02010609060101010101" pitchFamily="1" charset="-122"/>
                <a:cs typeface="+mn-ea"/>
              </a:rPr>
              <a:t>1、历史进步性：</a:t>
            </a:r>
            <a:endParaRPr lang="zh-CN" altLang="en-US" sz="3600" b="1" strike="noStrike" noProof="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5605" name="文本框 25604"/>
          <p:cNvSpPr txBox="1"/>
          <p:nvPr/>
        </p:nvSpPr>
        <p:spPr>
          <a:xfrm>
            <a:off x="4152900" y="1570038"/>
            <a:ext cx="6407150" cy="639763"/>
          </a:xfrm>
          <a:prstGeom prst="rect">
            <a:avLst/>
          </a:prstGeom>
          <a:noFill/>
          <a:ln w="9525">
            <a:noFill/>
          </a:ln>
        </p:spPr>
        <p:txBody>
          <a:bodyPr wrap="square">
            <a:spAutoFit/>
          </a:bodyPr>
          <a:p>
            <a:pPr lvl="0" fontAlgn="base">
              <a:spcBef>
                <a:spcPct val="50000"/>
              </a:spcBef>
              <a:buClr>
                <a:srgbClr val="000000"/>
              </a:buClr>
            </a:pPr>
            <a:r>
              <a:rPr lang="zh-CN" altLang="en-US" sz="3600" b="1" strike="noStrike" noProof="1" dirty="0">
                <a:solidFill>
                  <a:schemeClr val="tx1"/>
                </a:solidFill>
                <a:effectLst>
                  <a:outerShdw blurRad="38100" dist="38100" dir="2700000">
                    <a:srgbClr val="000000"/>
                  </a:outerShdw>
                </a:effectLst>
                <a:latin typeface="Times New Roman" panose="02020603050405020304" pitchFamily="2" charset="0"/>
                <a:ea typeface="黑体" panose="02010609060101010101" pitchFamily="1" charset="-122"/>
                <a:cs typeface="+mn-ea"/>
              </a:rPr>
              <a:t>中国的</a:t>
            </a:r>
            <a:r>
              <a:rPr lang="zh-CN" altLang="en-US" sz="3600" b="1" strike="noStrike" noProof="1" dirty="0">
                <a:solidFill>
                  <a:srgbClr val="FF0000"/>
                </a:solidFill>
                <a:effectLst>
                  <a:outerShdw blurRad="38100" dist="38100" dir="2700000">
                    <a:srgbClr val="000000"/>
                  </a:outerShdw>
                </a:effectLst>
                <a:latin typeface="Times New Roman" panose="02020603050405020304" pitchFamily="2" charset="0"/>
                <a:ea typeface="黑体" panose="02010609060101010101" pitchFamily="1" charset="-122"/>
                <a:cs typeface="+mn-ea"/>
              </a:rPr>
              <a:t>近代化</a:t>
            </a:r>
            <a:r>
              <a:rPr lang="zh-CN" altLang="en-US" sz="3600" b="1" strike="noStrike" noProof="1" dirty="0">
                <a:solidFill>
                  <a:schemeClr val="tx1"/>
                </a:solidFill>
                <a:effectLst>
                  <a:outerShdw blurRad="38100" dist="38100" dir="2700000">
                    <a:srgbClr val="000000"/>
                  </a:outerShdw>
                </a:effectLst>
                <a:latin typeface="Times New Roman" panose="02020603050405020304" pitchFamily="2" charset="0"/>
                <a:ea typeface="黑体" panose="02010609060101010101" pitchFamily="1" charset="-122"/>
                <a:cs typeface="+mn-ea"/>
              </a:rPr>
              <a:t>开辟道路</a:t>
            </a:r>
            <a:endParaRPr lang="zh-CN" altLang="en-US" sz="3600" b="1" strike="noStrike" noProof="1" dirty="0">
              <a:solidFill>
                <a:schemeClr val="tx1"/>
              </a:solidFill>
              <a:effectLst>
                <a:outerShdw blurRad="38100" dist="38100" dir="2700000">
                  <a:srgbClr val="000000"/>
                </a:outerShdw>
              </a:effectLst>
              <a:latin typeface="Times New Roman" panose="02020603050405020304" pitchFamily="2" charset="0"/>
              <a:ea typeface="黑体" panose="02010609060101010101" pitchFamily="1" charset="-122"/>
              <a:cs typeface="+mn-ea"/>
            </a:endParaRPr>
          </a:p>
        </p:txBody>
      </p:sp>
      <p:sp>
        <p:nvSpPr>
          <p:cNvPr id="25603" name="文本框 25602"/>
          <p:cNvSpPr txBox="1"/>
          <p:nvPr/>
        </p:nvSpPr>
        <p:spPr>
          <a:xfrm>
            <a:off x="571500" y="2457450"/>
            <a:ext cx="3835400" cy="639763"/>
          </a:xfrm>
          <a:prstGeom prst="rect">
            <a:avLst/>
          </a:prstGeom>
          <a:noFill/>
          <a:ln w="9525">
            <a:noFill/>
          </a:ln>
        </p:spPr>
        <p:txBody>
          <a:bodyPr>
            <a:spAutoFit/>
          </a:bodyPr>
          <a:p>
            <a:pPr lvl="0" fontAlgn="base">
              <a:spcBef>
                <a:spcPct val="50000"/>
              </a:spcBef>
              <a:buClr>
                <a:srgbClr val="000000"/>
              </a:buClr>
            </a:pPr>
            <a:r>
              <a:rPr lang="en-US" altLang="zh-CN" sz="3600" b="1" strike="noStrike" noProof="1" dirty="0">
                <a:latin typeface="Times New Roman" panose="02020603050405020304" pitchFamily="2" charset="0"/>
                <a:ea typeface="黑体" panose="02010609060101010101" pitchFamily="1" charset="-122"/>
                <a:cs typeface="+mn-ea"/>
              </a:rPr>
              <a:t>2、历史局限性：</a:t>
            </a:r>
            <a:endParaRPr lang="zh-CN" altLang="en-US" sz="3600" b="1" strike="noStrike" noProof="1" dirty="0">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5607" name="矩形 25606"/>
          <p:cNvSpPr/>
          <p:nvPr/>
        </p:nvSpPr>
        <p:spPr>
          <a:xfrm>
            <a:off x="4037013" y="2305050"/>
            <a:ext cx="6324600" cy="1798638"/>
          </a:xfrm>
          <a:prstGeom prst="rect">
            <a:avLst/>
          </a:prstGeom>
          <a:noFill/>
          <a:ln w="9525">
            <a:noFill/>
          </a:ln>
        </p:spPr>
        <p:txBody>
          <a:bodyPr anchor="t">
            <a:spAutoFit/>
          </a:bodyPr>
          <a:p>
            <a:pPr lvl="0" indent="0">
              <a:lnSpc>
                <a:spcPct val="150000"/>
              </a:lnSpc>
              <a:spcBef>
                <a:spcPct val="50000"/>
              </a:spcBef>
            </a:pPr>
            <a:r>
              <a:rPr lang="en-US" altLang="zh-CN" sz="3200" b="1" dirty="0">
                <a:solidFill>
                  <a:srgbClr val="0066FF"/>
                </a:solidFill>
                <a:latin typeface="Arial" panose="020B0604020202020204" pitchFamily="34" charset="0"/>
                <a:ea typeface="黑体" panose="02010609060101010101" pitchFamily="1" charset="-122"/>
              </a:rPr>
              <a:t> </a:t>
            </a:r>
            <a:r>
              <a:rPr lang="zh-CN" altLang="en-US" sz="3200" b="1" dirty="0">
                <a:solidFill>
                  <a:srgbClr val="0000CC"/>
                </a:solidFill>
                <a:latin typeface="Arial" panose="020B0604020202020204" pitchFamily="34" charset="0"/>
                <a:ea typeface="黑体" panose="02010609060101010101" pitchFamily="1" charset="-122"/>
              </a:rPr>
              <a:t>未能使中国走上富强之路，</a:t>
            </a:r>
            <a:endParaRPr lang="zh-CN" altLang="en-US" sz="3200" b="1" dirty="0">
              <a:solidFill>
                <a:srgbClr val="0000CC"/>
              </a:solidFill>
              <a:latin typeface="Arial" panose="020B0604020202020204" pitchFamily="34" charset="0"/>
              <a:ea typeface="黑体" panose="02010609060101010101" pitchFamily="1" charset="-122"/>
            </a:endParaRPr>
          </a:p>
          <a:p>
            <a:pPr lvl="0" indent="0">
              <a:lnSpc>
                <a:spcPct val="150000"/>
              </a:lnSpc>
              <a:spcBef>
                <a:spcPct val="50000"/>
              </a:spcBef>
            </a:pPr>
            <a:r>
              <a:rPr lang="zh-CN" altLang="en-US" sz="3200" b="1" dirty="0">
                <a:solidFill>
                  <a:srgbClr val="0000CC"/>
                </a:solidFill>
                <a:latin typeface="Arial" panose="020B0604020202020204" pitchFamily="34" charset="0"/>
                <a:ea typeface="黑体" panose="02010609060101010101" pitchFamily="1" charset="-122"/>
              </a:rPr>
              <a:t>也无法实现维护清王朝统治的目的</a:t>
            </a:r>
            <a:endParaRPr lang="zh-CN" altLang="en-US" sz="3200" b="1" dirty="0">
              <a:solidFill>
                <a:srgbClr val="0000CC"/>
              </a:solidFill>
              <a:latin typeface="Arial" panose="020B0604020202020204" pitchFamily="34" charset="0"/>
              <a:ea typeface="黑体" panose="02010609060101010101" pitchFamily="1" charset="-122"/>
            </a:endParaRPr>
          </a:p>
        </p:txBody>
      </p:sp>
      <p:sp>
        <p:nvSpPr>
          <p:cNvPr id="25606" name="文本框 25605"/>
          <p:cNvSpPr txBox="1"/>
          <p:nvPr/>
        </p:nvSpPr>
        <p:spPr>
          <a:xfrm>
            <a:off x="130810" y="4296410"/>
            <a:ext cx="10429240" cy="640080"/>
          </a:xfrm>
          <a:prstGeom prst="rect">
            <a:avLst/>
          </a:prstGeom>
          <a:noFill/>
          <a:ln w="9525">
            <a:noFill/>
          </a:ln>
        </p:spPr>
        <p:txBody>
          <a:bodyPr wrap="square" anchor="t">
            <a:spAutoFit/>
          </a:bodyPr>
          <a:p>
            <a:pPr lvl="0" indent="0" algn="ctr">
              <a:spcBef>
                <a:spcPct val="50000"/>
              </a:spcBef>
            </a:pPr>
            <a:r>
              <a:rPr lang="en-US" altLang="zh-CN" sz="3600" b="1" dirty="0">
                <a:latin typeface="Times New Roman" panose="02020603050405020304" pitchFamily="2" charset="0"/>
                <a:ea typeface="黑体" panose="02010609060101010101" pitchFamily="1" charset="-122"/>
              </a:rPr>
              <a:t>3</a:t>
            </a:r>
            <a:r>
              <a:rPr lang="zh-CN" altLang="en-US" sz="3600" b="1" dirty="0">
                <a:latin typeface="Times New Roman" panose="02020603050405020304" pitchFamily="2" charset="0"/>
                <a:ea typeface="黑体" panose="02010609060101010101" pitchFamily="1" charset="-122"/>
              </a:rPr>
              <a:t>、性质：</a:t>
            </a:r>
            <a:r>
              <a:rPr lang="zh-CN" altLang="en-US" sz="3600" b="1" dirty="0">
                <a:solidFill>
                  <a:srgbClr val="0000CC"/>
                </a:solidFill>
                <a:latin typeface="Times New Roman" panose="02020603050405020304" pitchFamily="2" charset="0"/>
                <a:ea typeface="黑体" panose="02010609060101010101" pitchFamily="1" charset="-122"/>
              </a:rPr>
              <a:t>一次失败的封建统治者的自救运动</a:t>
            </a:r>
            <a:endParaRPr lang="zh-CN" altLang="en-US" sz="3600" b="1" dirty="0">
              <a:solidFill>
                <a:srgbClr val="0000CC"/>
              </a:solidFill>
              <a:latin typeface="Times New Roman" panose="02020603050405020304" pitchFamily="2" charset="0"/>
              <a:ea typeface="黑体" panose="02010609060101010101" pitchFamily="1" charset="-122"/>
            </a:endParaRPr>
          </a:p>
        </p:txBody>
      </p:sp>
      <p:sp>
        <p:nvSpPr>
          <p:cNvPr id="19461" name="文本框 19460"/>
          <p:cNvSpPr txBox="1"/>
          <p:nvPr/>
        </p:nvSpPr>
        <p:spPr>
          <a:xfrm>
            <a:off x="1016635" y="5178425"/>
            <a:ext cx="10822940" cy="1036320"/>
          </a:xfrm>
          <a:prstGeom prst="rect">
            <a:avLst/>
          </a:prstGeom>
          <a:solidFill>
            <a:schemeClr val="bg1"/>
          </a:solidFill>
          <a:ln w="9525">
            <a:noFill/>
          </a:ln>
          <a:effectLst>
            <a:outerShdw dist="107763" dir="13499999" sx="125000" sy="125000" rotWithShape="0">
              <a:srgbClr val="C7DFD3">
                <a:alpha val="75000"/>
              </a:srgbClr>
            </a:outerShdw>
          </a:effectLst>
        </p:spPr>
        <p:txBody>
          <a:bodyPr wrap="square" anchor="t">
            <a:spAutoFit/>
          </a:bodyPr>
          <a:p>
            <a:pPr lvl="0" indent="0"/>
            <a:r>
              <a:rPr lang="zh-CN" altLang="en-US" sz="3200" b="1" dirty="0">
                <a:solidFill>
                  <a:srgbClr val="FF0000"/>
                </a:solidFill>
                <a:latin typeface="Arial" panose="020B0604020202020204" pitchFamily="34" charset="0"/>
                <a:ea typeface="黑体" panose="02010609060101010101" pitchFamily="1" charset="-122"/>
              </a:rPr>
              <a:t>近代化：</a:t>
            </a:r>
            <a:r>
              <a:rPr lang="zh-CN" altLang="en-US" sz="3000" b="1" dirty="0">
                <a:latin typeface="Arial" panose="020B0604020202020204" pitchFamily="34" charset="0"/>
                <a:ea typeface="黑体" panose="02010609060101010101" pitchFamily="1" charset="-122"/>
              </a:rPr>
              <a:t>就是指</a:t>
            </a:r>
            <a:r>
              <a:rPr lang="zh-CN" altLang="en-US" sz="3000" b="1" dirty="0">
                <a:solidFill>
                  <a:srgbClr val="FF0000"/>
                </a:solidFill>
                <a:latin typeface="Arial" panose="020B0604020202020204" pitchFamily="34" charset="0"/>
                <a:ea typeface="黑体" panose="02010609060101010101" pitchFamily="1" charset="-122"/>
              </a:rPr>
              <a:t>资本主义化</a:t>
            </a:r>
            <a:r>
              <a:rPr lang="zh-CN" altLang="en-US" sz="3000" b="1" dirty="0">
                <a:latin typeface="Arial" panose="020B0604020202020204" pitchFamily="34" charset="0"/>
                <a:ea typeface="黑体" panose="02010609060101010101" pitchFamily="1" charset="-122"/>
              </a:rPr>
              <a:t>。它包括：经济领域上的工业化、商品化；政治上的民主化、法制化，思想上的理性化、科学化。</a:t>
            </a:r>
            <a:endParaRPr lang="zh-CN" altLang="en-US" sz="3000" b="1" dirty="0">
              <a:latin typeface="Arial" panose="020B0604020202020204" pitchFamily="34" charset="0"/>
              <a:ea typeface="黑体" panose="02010609060101010101" pitchFamily="1" charset="-122"/>
            </a:endParaRPr>
          </a:p>
        </p:txBody>
      </p:sp>
      <p:pic>
        <p:nvPicPr>
          <p:cNvPr id="2" name="图片 1"/>
          <p:cNvPicPr>
            <a:picLocks noChangeAspect="1"/>
          </p:cNvPicPr>
          <p:nvPr/>
        </p:nvPicPr>
        <p:blipFill>
          <a:blip r:embed="rId2"/>
          <a:stretch>
            <a:fillRect/>
          </a:stretch>
        </p:blipFill>
        <p:spPr>
          <a:xfrm>
            <a:off x="635" y="191770"/>
            <a:ext cx="12192000" cy="6193790"/>
          </a:xfrm>
          <a:prstGeom prst="rect">
            <a:avLst/>
          </a:prstGeom>
        </p:spPr>
      </p:pic>
      <p:sp>
        <p:nvSpPr>
          <p:cNvPr id="4" name="标题 23553"/>
          <p:cNvSpPr>
            <a:spLocks noGrp="1"/>
          </p:cNvSpPr>
          <p:nvPr/>
        </p:nvSpPr>
        <p:spPr>
          <a:xfrm>
            <a:off x="3581400" y="773430"/>
            <a:ext cx="5030788" cy="1143000"/>
          </a:xfrm>
          <a:prstGeom prst="rect">
            <a:avLst/>
          </a:prstGeom>
          <a:solidFill>
            <a:schemeClr val="bg1"/>
          </a:solid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ctr"/>
            <a:r>
              <a:rPr lang="zh-CN" altLang="en-US" sz="6600" dirty="0">
                <a:solidFill>
                  <a:srgbClr val="FF0000"/>
                </a:solidFill>
                <a:latin typeface="微软雅黑" panose="020B0503020204020204" pitchFamily="2" charset="-122"/>
                <a:ea typeface="微软雅黑" panose="020B0503020204020204" pitchFamily="2" charset="-122"/>
              </a:rPr>
              <a:t>课堂小结 </a:t>
            </a:r>
            <a:r>
              <a:rPr lang="en-US" altLang="zh-CN" sz="6600" dirty="0">
                <a:solidFill>
                  <a:srgbClr val="FF0000"/>
                </a:solidFill>
                <a:latin typeface="微软雅黑" panose="020B0503020204020204" pitchFamily="2" charset="-122"/>
                <a:ea typeface="微软雅黑" panose="020B0503020204020204" pitchFamily="2" charset="-122"/>
              </a:rPr>
              <a:t>3</a:t>
            </a:r>
            <a:endParaRPr lang="en-US" altLang="zh-CN" sz="6600" dirty="0">
              <a:solidFill>
                <a:srgbClr val="FF0000"/>
              </a:solidFill>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ppt_x</p:attrName>
                                        </p:attrNameLst>
                                      </p:cBhvr>
                                      <p:tavLst>
                                        <p:tav tm="0">
                                          <p:val>
                                            <p:strVal val="#ppt_x"/>
                                          </p:val>
                                        </p:tav>
                                        <p:tav tm="100000">
                                          <p:val>
                                            <p:strVal val="#ppt_x"/>
                                          </p:val>
                                        </p:tav>
                                      </p:tavLst>
                                    </p:anim>
                                    <p:anim calcmode="lin" valueType="num">
                                      <p:cBhvr>
                                        <p:cTn id="8" dur="500" fill="hold"/>
                                        <p:tgtEl>
                                          <p:spTgt spid="2560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5"/>
                                        </p:tgtEl>
                                        <p:attrNameLst>
                                          <p:attrName>style.visibility</p:attrName>
                                        </p:attrNameLst>
                                      </p:cBhvr>
                                      <p:to>
                                        <p:strVal val="visible"/>
                                      </p:to>
                                    </p:set>
                                    <p:anim calcmode="lin" valueType="num">
                                      <p:cBhvr>
                                        <p:cTn id="13" dur="500" fill="hold"/>
                                        <p:tgtEl>
                                          <p:spTgt spid="25605"/>
                                        </p:tgtEl>
                                        <p:attrNameLst>
                                          <p:attrName>ppt_x</p:attrName>
                                        </p:attrNameLst>
                                      </p:cBhvr>
                                      <p:tavLst>
                                        <p:tav tm="0">
                                          <p:val>
                                            <p:strVal val="#ppt_x"/>
                                          </p:val>
                                        </p:tav>
                                        <p:tav tm="100000">
                                          <p:val>
                                            <p:strVal val="#ppt_x"/>
                                          </p:val>
                                        </p:tav>
                                      </p:tavLst>
                                    </p:anim>
                                    <p:anim calcmode="lin" valueType="num">
                                      <p:cBhvr>
                                        <p:cTn id="1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box(in)">
                                      <p:cBhvr>
                                        <p:cTn id="19" dur="1000"/>
                                        <p:tgtEl>
                                          <p:spTgt spid="1946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25603"/>
                                        </p:tgtEl>
                                        <p:attrNameLst>
                                          <p:attrName>style.visibility</p:attrName>
                                        </p:attrNameLst>
                                      </p:cBhvr>
                                      <p:to>
                                        <p:strVal val="visible"/>
                                      </p:to>
                                    </p:set>
                                    <p:anim calcmode="lin" valueType="num">
                                      <p:cBhvr>
                                        <p:cTn id="24" dur="500" fill="hold"/>
                                        <p:tgtEl>
                                          <p:spTgt spid="25603"/>
                                        </p:tgtEl>
                                        <p:attrNameLst>
                                          <p:attrName>ppt_x</p:attrName>
                                        </p:attrNameLst>
                                      </p:cBhvr>
                                      <p:tavLst>
                                        <p:tav tm="0">
                                          <p:val>
                                            <p:strVal val="#ppt_x"/>
                                          </p:val>
                                        </p:tav>
                                        <p:tav tm="100000">
                                          <p:val>
                                            <p:strVal val="#ppt_x"/>
                                          </p:val>
                                        </p:tav>
                                      </p:tavLst>
                                    </p:anim>
                                    <p:anim calcmode="lin" valueType="num">
                                      <p:cBhvr>
                                        <p:cTn id="25" dur="500" fill="hold"/>
                                        <p:tgtEl>
                                          <p:spTgt spid="25603"/>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5607"/>
                                        </p:tgtEl>
                                        <p:attrNameLst>
                                          <p:attrName>style.visibility</p:attrName>
                                        </p:attrNameLst>
                                      </p:cBhvr>
                                      <p:to>
                                        <p:strVal val="visible"/>
                                      </p:to>
                                    </p:set>
                                    <p:animEffect transition="in" filter="blinds(horizontal)">
                                      <p:cBhvr>
                                        <p:cTn id="30" dur="500"/>
                                        <p:tgtEl>
                                          <p:spTgt spid="2560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5606"/>
                                        </p:tgtEl>
                                        <p:attrNameLst>
                                          <p:attrName>style.visibility</p:attrName>
                                        </p:attrNameLst>
                                      </p:cBhvr>
                                      <p:to>
                                        <p:strVal val="visible"/>
                                      </p:to>
                                    </p:set>
                                    <p:anim calcmode="lin" valueType="num">
                                      <p:cBhvr>
                                        <p:cTn id="35" dur="500" fill="hold"/>
                                        <p:tgtEl>
                                          <p:spTgt spid="25606"/>
                                        </p:tgtEl>
                                        <p:attrNameLst>
                                          <p:attrName>ppt_x</p:attrName>
                                        </p:attrNameLst>
                                      </p:cBhvr>
                                      <p:tavLst>
                                        <p:tav tm="0">
                                          <p:val>
                                            <p:strVal val="#ppt_x"/>
                                          </p:val>
                                        </p:tav>
                                        <p:tav tm="100000">
                                          <p:val>
                                            <p:strVal val="#ppt_x"/>
                                          </p:val>
                                        </p:tav>
                                      </p:tavLst>
                                    </p:anim>
                                    <p:anim calcmode="lin" valueType="num">
                                      <p:cBhvr>
                                        <p:cTn id="36"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5" grpId="0"/>
      <p:bldP spid="25603" grpId="0"/>
      <p:bldP spid="25607" grpId="0"/>
      <p:bldP spid="25606" grpId="0"/>
      <p:bldP spid="1946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9698" name="标题 23553"/>
          <p:cNvSpPr>
            <a:spLocks noGrp="1"/>
          </p:cNvSpPr>
          <p:nvPr>
            <p:ph type="title"/>
          </p:nvPr>
        </p:nvSpPr>
        <p:spPr>
          <a:xfrm>
            <a:off x="3803650" y="44450"/>
            <a:ext cx="5559425" cy="1143000"/>
          </a:xfrm>
          <a:solidFill>
            <a:schemeClr val="bg1"/>
          </a:solidFill>
        </p:spPr>
        <p:txBody>
          <a:bodyPr anchor="ctr"/>
          <a:p>
            <a:r>
              <a:rPr lang="zh-CN" altLang="en-US" sz="6600" dirty="0">
                <a:solidFill>
                  <a:srgbClr val="FF0000"/>
                </a:solidFill>
                <a:latin typeface="微软雅黑" panose="020B0503020204020204" pitchFamily="2" charset="-122"/>
                <a:ea typeface="微软雅黑" panose="020B0503020204020204" pitchFamily="2" charset="-122"/>
              </a:rPr>
              <a:t>惜“洋务”</a:t>
            </a:r>
            <a:endParaRPr lang="zh-CN" altLang="en-US" sz="6600" dirty="0">
              <a:solidFill>
                <a:srgbClr val="FF0000"/>
              </a:solidFill>
              <a:latin typeface="微软雅黑" panose="020B0503020204020204" pitchFamily="2" charset="-122"/>
              <a:ea typeface="微软雅黑" panose="020B0503020204020204" pitchFamily="2" charset="-122"/>
            </a:endParaRPr>
          </a:p>
        </p:txBody>
      </p:sp>
      <p:sp>
        <p:nvSpPr>
          <p:cNvPr id="29699" name="内容占位符 23554"/>
          <p:cNvSpPr>
            <a:spLocks noGrp="1"/>
          </p:cNvSpPr>
          <p:nvPr>
            <p:ph idx="1"/>
          </p:nvPr>
        </p:nvSpPr>
        <p:spPr>
          <a:xfrm>
            <a:off x="57150" y="1409700"/>
            <a:ext cx="12076113" cy="4762500"/>
          </a:xfrm>
        </p:spPr>
        <p:txBody>
          <a:bodyPr anchor="t"/>
          <a:p>
            <a:pPr marL="1905" indent="-344805">
              <a:lnSpc>
                <a:spcPct val="100000"/>
              </a:lnSpc>
              <a:spcBef>
                <a:spcPts val="0"/>
              </a:spcBef>
              <a:buNone/>
            </a:pPr>
            <a:r>
              <a:rPr lang="zh-CN" altLang="en-US" sz="1400" dirty="0"/>
              <a:t>           </a:t>
            </a:r>
            <a:r>
              <a:rPr lang="zh-CN" altLang="en-US" sz="1600" dirty="0"/>
              <a:t>    </a:t>
            </a:r>
            <a:r>
              <a:rPr lang="zh-CN" altLang="en-US" sz="2800" dirty="0">
                <a:latin typeface="宋体" panose="02010600030101010101" pitchFamily="2" charset="-122"/>
                <a:ea typeface="宋体" panose="02010600030101010101" pitchFamily="2" charset="-122"/>
              </a:rPr>
              <a:t>翁同龢：李中堂，我们花在军舰上那么多钱，你也说我们的北洋水师已经是世界第七了，为何一败涂地呢？</a:t>
            </a:r>
            <a:endParaRPr lang="zh-CN" altLang="en-US" sz="2800" dirty="0">
              <a:latin typeface="宋体" panose="02010600030101010101" pitchFamily="2" charset="-122"/>
              <a:ea typeface="宋体" panose="02010600030101010101" pitchFamily="2" charset="-122"/>
            </a:endParaRPr>
          </a:p>
          <a:p>
            <a:pPr marL="1905" indent="-344805">
              <a:lnSpc>
                <a:spcPct val="100000"/>
              </a:lnSpc>
              <a:spcBef>
                <a:spcPts val="0"/>
              </a:spcBef>
              <a:buNone/>
            </a:pPr>
            <a:r>
              <a:rPr lang="zh-CN" altLang="en-US" sz="2800" b="1"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李鸿章怒目而视，半天没说一句话，待心中愤怒稍减，说：翁师傅，你掌管国家财政，平时海军问你要钱都被你驳回来了，现在你问军舰，我也想问你军舰在哪？</a:t>
            </a:r>
            <a:endParaRPr lang="zh-CN" altLang="en-US" sz="2800" dirty="0">
              <a:latin typeface="宋体" panose="02010600030101010101" pitchFamily="2" charset="-122"/>
              <a:ea typeface="宋体" panose="02010600030101010101" pitchFamily="2" charset="-122"/>
            </a:endParaRPr>
          </a:p>
          <a:p>
            <a:pPr marL="1905" indent="-344805">
              <a:lnSpc>
                <a:spcPct val="100000"/>
              </a:lnSpc>
              <a:spcBef>
                <a:spcPts val="0"/>
              </a:spcBef>
              <a:buNone/>
            </a:pPr>
            <a:r>
              <a:rPr lang="zh-CN" altLang="en-US" sz="2800" dirty="0">
                <a:latin typeface="宋体" panose="02010600030101010101" pitchFamily="2" charset="-122"/>
                <a:ea typeface="宋体" panose="02010600030101010101" pitchFamily="2" charset="-122"/>
              </a:rPr>
              <a:t>    翁同龢：我也是恪尽职守，国家确实财力紧张呀。事情如此紧急，你为啥不多要两次呢？</a:t>
            </a:r>
            <a:endParaRPr lang="zh-CN" altLang="en-US" sz="2800" dirty="0">
              <a:latin typeface="宋体" panose="02010600030101010101" pitchFamily="2" charset="-122"/>
              <a:ea typeface="宋体" panose="02010600030101010101" pitchFamily="2" charset="-122"/>
            </a:endParaRPr>
          </a:p>
          <a:p>
            <a:pPr marL="1905" indent="-344805">
              <a:lnSpc>
                <a:spcPct val="100000"/>
              </a:lnSpc>
              <a:spcBef>
                <a:spcPts val="0"/>
              </a:spcBef>
              <a:buNone/>
            </a:pPr>
            <a:r>
              <a:rPr lang="zh-CN" altLang="en-US" sz="2800" dirty="0">
                <a:latin typeface="宋体" panose="02010600030101010101" pitchFamily="2" charset="-122"/>
                <a:ea typeface="宋体" panose="02010600030101010101" pitchFamily="2" charset="-122"/>
              </a:rPr>
              <a:t>    李鸿章气不打一处来：朝廷一直怀疑我飞扬跋扈，御史们一直说我贪婪，我再喋喋不休地要钱，还有我李鸿章吗？</a:t>
            </a:r>
            <a:endParaRPr lang="zh-CN" altLang="en-US" sz="2800" dirty="0">
              <a:latin typeface="宋体" panose="02010600030101010101" pitchFamily="2" charset="-122"/>
              <a:ea typeface="宋体" panose="02010600030101010101" pitchFamily="2" charset="-122"/>
            </a:endParaRPr>
          </a:p>
          <a:p>
            <a:pPr marL="1905" indent="-344805">
              <a:lnSpc>
                <a:spcPct val="100000"/>
              </a:lnSpc>
              <a:spcBef>
                <a:spcPts val="0"/>
              </a:spcBef>
              <a:buNone/>
            </a:pPr>
            <a:r>
              <a:rPr lang="zh-CN" altLang="en-US" sz="2800" dirty="0">
                <a:latin typeface="宋体" panose="02010600030101010101" pitchFamily="2" charset="-122"/>
                <a:ea typeface="宋体" panose="02010600030101010101" pitchFamily="2" charset="-122"/>
              </a:rPr>
              <a:t>     翁同龢终于说不上话了。</a:t>
            </a:r>
            <a:endParaRPr lang="zh-CN" altLang="en-US" sz="2800" dirty="0">
              <a:latin typeface="宋体" panose="02010600030101010101" pitchFamily="2" charset="-122"/>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7169" descr="20922698-1_o"/>
          <p:cNvPicPr>
            <a:picLocks noChangeAspect="1"/>
          </p:cNvPicPr>
          <p:nvPr/>
        </p:nvPicPr>
        <p:blipFill>
          <a:blip r:embed="rId1">
            <a:lum bright="70001" contrast="-70000"/>
          </a:blip>
          <a:srcRect b="60001"/>
          <a:stretch>
            <a:fillRect/>
          </a:stretch>
        </p:blipFill>
        <p:spPr>
          <a:xfrm>
            <a:off x="24130" y="0"/>
            <a:ext cx="12131040" cy="6784975"/>
          </a:xfrm>
          <a:prstGeom prst="rect">
            <a:avLst/>
          </a:prstGeom>
          <a:noFill/>
          <a:ln w="9525">
            <a:noFill/>
          </a:ln>
        </p:spPr>
      </p:pic>
      <p:sp>
        <p:nvSpPr>
          <p:cNvPr id="7171" name="文本框 7170"/>
          <p:cNvSpPr txBox="1"/>
          <p:nvPr/>
        </p:nvSpPr>
        <p:spPr>
          <a:xfrm>
            <a:off x="1905000" y="1752600"/>
            <a:ext cx="2514600" cy="5015865"/>
          </a:xfrm>
          <a:prstGeom prst="rect">
            <a:avLst/>
          </a:prstGeom>
          <a:noFill/>
          <a:ln w="9525">
            <a:noFill/>
          </a:ln>
        </p:spPr>
        <p:txBody>
          <a:bodyPr>
            <a:spAutoFit/>
          </a:bodyPr>
          <a:p>
            <a:pPr>
              <a:spcBef>
                <a:spcPct val="50000"/>
              </a:spcBef>
            </a:pPr>
            <a:r>
              <a:rPr lang="zh-CN" altLang="en-US" sz="3200" b="1">
                <a:solidFill>
                  <a:srgbClr val="FF0000"/>
                </a:solidFill>
                <a:latin typeface="Arial" panose="020B0604020202020204" pitchFamily="34" charset="0"/>
              </a:rPr>
              <a:t>经济</a:t>
            </a:r>
            <a:r>
              <a:rPr lang="zh-CN" altLang="en-US" sz="3200" b="1">
                <a:latin typeface="Arial" panose="020B0604020202020204" pitchFamily="34" charset="0"/>
              </a:rPr>
              <a:t>工业化</a:t>
            </a:r>
            <a:endParaRPr lang="zh-CN" altLang="en-US" sz="3200" b="1">
              <a:latin typeface="Arial" panose="020B0604020202020204" pitchFamily="34" charset="0"/>
            </a:endParaRPr>
          </a:p>
          <a:p>
            <a:pPr>
              <a:spcBef>
                <a:spcPct val="50000"/>
              </a:spcBef>
            </a:pPr>
            <a:endParaRPr lang="zh-CN" altLang="en-US" sz="3200" b="1">
              <a:latin typeface="Arial" panose="020B0604020202020204" pitchFamily="34" charset="0"/>
            </a:endParaRPr>
          </a:p>
          <a:p>
            <a:pPr>
              <a:spcBef>
                <a:spcPct val="50000"/>
              </a:spcBef>
            </a:pPr>
            <a:r>
              <a:rPr lang="zh-CN" altLang="en-US" sz="3200" b="1">
                <a:solidFill>
                  <a:srgbClr val="FF0000"/>
                </a:solidFill>
                <a:latin typeface="Arial" panose="020B0604020202020204" pitchFamily="34" charset="0"/>
              </a:rPr>
              <a:t>政治</a:t>
            </a:r>
            <a:r>
              <a:rPr lang="zh-CN" altLang="en-US" sz="3200" b="1">
                <a:latin typeface="Arial" panose="020B0604020202020204" pitchFamily="34" charset="0"/>
              </a:rPr>
              <a:t>民主化</a:t>
            </a:r>
            <a:endParaRPr lang="zh-CN" altLang="en-US" sz="3200" b="1">
              <a:latin typeface="Arial" panose="020B0604020202020204" pitchFamily="34" charset="0"/>
            </a:endParaRPr>
          </a:p>
          <a:p>
            <a:pPr>
              <a:spcBef>
                <a:spcPct val="50000"/>
              </a:spcBef>
            </a:pPr>
            <a:endParaRPr lang="zh-CN" altLang="en-US" sz="3200" b="1">
              <a:latin typeface="Arial" panose="020B0604020202020204" pitchFamily="34" charset="0"/>
            </a:endParaRPr>
          </a:p>
          <a:p>
            <a:pPr>
              <a:spcBef>
                <a:spcPct val="50000"/>
              </a:spcBef>
            </a:pPr>
            <a:r>
              <a:rPr lang="zh-CN" altLang="en-US" sz="3200" b="1">
                <a:solidFill>
                  <a:srgbClr val="FF0000"/>
                </a:solidFill>
                <a:latin typeface="Arial" panose="020B0604020202020204" pitchFamily="34" charset="0"/>
              </a:rPr>
              <a:t>思想</a:t>
            </a:r>
            <a:r>
              <a:rPr lang="zh-CN" altLang="en-US" sz="3200" b="1">
                <a:latin typeface="Arial" panose="020B0604020202020204" pitchFamily="34" charset="0"/>
              </a:rPr>
              <a:t>科学化</a:t>
            </a:r>
            <a:endParaRPr lang="zh-CN" altLang="en-US" sz="3200" b="1">
              <a:latin typeface="Arial" panose="020B0604020202020204" pitchFamily="34" charset="0"/>
            </a:endParaRPr>
          </a:p>
          <a:p>
            <a:pPr>
              <a:spcBef>
                <a:spcPct val="50000"/>
              </a:spcBef>
            </a:pPr>
            <a:endParaRPr lang="zh-CN" altLang="en-US" sz="3200" b="1">
              <a:solidFill>
                <a:srgbClr val="FF0000"/>
              </a:solidFill>
              <a:latin typeface="Arial" panose="020B0604020202020204" pitchFamily="34" charset="0"/>
            </a:endParaRPr>
          </a:p>
          <a:p>
            <a:pPr>
              <a:spcBef>
                <a:spcPct val="50000"/>
              </a:spcBef>
            </a:pPr>
            <a:endParaRPr lang="zh-CN" altLang="en-US" sz="3200" b="1">
              <a:latin typeface="Arial" panose="020B0604020202020204" pitchFamily="34" charset="0"/>
            </a:endParaRPr>
          </a:p>
        </p:txBody>
      </p:sp>
      <p:sp>
        <p:nvSpPr>
          <p:cNvPr id="7172" name="左箭头 7171"/>
          <p:cNvSpPr/>
          <p:nvPr/>
        </p:nvSpPr>
        <p:spPr>
          <a:xfrm>
            <a:off x="3962400" y="1981200"/>
            <a:ext cx="762000" cy="228600"/>
          </a:xfrm>
          <a:prstGeom prst="leftArrow">
            <a:avLst>
              <a:gd name="adj1" fmla="val 50000"/>
              <a:gd name="adj2" fmla="val 83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7173" name="左箭头 7172"/>
          <p:cNvSpPr/>
          <p:nvPr/>
        </p:nvSpPr>
        <p:spPr>
          <a:xfrm>
            <a:off x="4038600" y="4876800"/>
            <a:ext cx="838200" cy="228600"/>
          </a:xfrm>
          <a:prstGeom prst="leftArrow">
            <a:avLst>
              <a:gd name="adj1" fmla="val 50000"/>
              <a:gd name="adj2" fmla="val 91666"/>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7174" name="左箭头 7173"/>
          <p:cNvSpPr/>
          <p:nvPr/>
        </p:nvSpPr>
        <p:spPr>
          <a:xfrm>
            <a:off x="4038600" y="3429000"/>
            <a:ext cx="838200" cy="228600"/>
          </a:xfrm>
          <a:prstGeom prst="leftArrow">
            <a:avLst>
              <a:gd name="adj1" fmla="val 50000"/>
              <a:gd name="adj2" fmla="val 91666"/>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7175" name="文本框 7174"/>
          <p:cNvSpPr txBox="1"/>
          <p:nvPr/>
        </p:nvSpPr>
        <p:spPr>
          <a:xfrm>
            <a:off x="4876800" y="1752600"/>
            <a:ext cx="2133600" cy="583565"/>
          </a:xfrm>
          <a:prstGeom prst="rect">
            <a:avLst/>
          </a:prstGeom>
          <a:noFill/>
          <a:ln w="9525">
            <a:noFill/>
          </a:ln>
        </p:spPr>
        <p:txBody>
          <a:bodyPr>
            <a:spAutoFit/>
          </a:bodyPr>
          <a:p>
            <a:pPr>
              <a:spcBef>
                <a:spcPct val="50000"/>
              </a:spcBef>
            </a:pPr>
            <a:r>
              <a:rPr lang="zh-CN" altLang="en-US" sz="3200" b="1">
                <a:solidFill>
                  <a:srgbClr val="FF0000"/>
                </a:solidFill>
                <a:latin typeface="Arial" panose="020B0604020202020204" pitchFamily="34" charset="0"/>
              </a:rPr>
              <a:t>洋务运动</a:t>
            </a:r>
            <a:endParaRPr lang="zh-CN" altLang="en-US" sz="3200" b="1">
              <a:solidFill>
                <a:srgbClr val="FF0000"/>
              </a:solidFill>
              <a:latin typeface="Arial" panose="020B0604020202020204" pitchFamily="34" charset="0"/>
            </a:endParaRPr>
          </a:p>
        </p:txBody>
      </p:sp>
      <p:sp>
        <p:nvSpPr>
          <p:cNvPr id="7176" name="文本框 7175"/>
          <p:cNvSpPr txBox="1"/>
          <p:nvPr/>
        </p:nvSpPr>
        <p:spPr>
          <a:xfrm>
            <a:off x="4800600" y="2819400"/>
            <a:ext cx="4038600" cy="1322070"/>
          </a:xfrm>
          <a:prstGeom prst="rect">
            <a:avLst/>
          </a:prstGeom>
          <a:noFill/>
          <a:ln w="9525">
            <a:noFill/>
          </a:ln>
        </p:spPr>
        <p:txBody>
          <a:bodyPr>
            <a:spAutoFit/>
          </a:bodyPr>
          <a:p>
            <a:pPr>
              <a:spcBef>
                <a:spcPct val="50000"/>
              </a:spcBef>
            </a:pPr>
            <a:r>
              <a:rPr lang="zh-CN" altLang="en-US" sz="3200" b="1">
                <a:solidFill>
                  <a:srgbClr val="FF0000"/>
                </a:solidFill>
                <a:latin typeface="Arial" panose="020B0604020202020204" pitchFamily="34" charset="0"/>
              </a:rPr>
              <a:t>戊戌变法</a:t>
            </a:r>
            <a:r>
              <a:rPr lang="zh-CN" altLang="en-US" sz="2800" b="1">
                <a:solidFill>
                  <a:srgbClr val="FF0000"/>
                </a:solidFill>
                <a:latin typeface="Arial" panose="020B0604020202020204" pitchFamily="34" charset="0"/>
              </a:rPr>
              <a:t>   </a:t>
            </a:r>
            <a:endParaRPr lang="zh-CN" altLang="en-US" sz="2800" b="1">
              <a:solidFill>
                <a:srgbClr val="FF0000"/>
              </a:solidFill>
              <a:latin typeface="Arial" panose="020B0604020202020204" pitchFamily="34" charset="0"/>
            </a:endParaRPr>
          </a:p>
          <a:p>
            <a:pPr>
              <a:spcBef>
                <a:spcPct val="50000"/>
              </a:spcBef>
            </a:pPr>
            <a:r>
              <a:rPr lang="zh-CN" altLang="en-US" sz="3200" b="1">
                <a:solidFill>
                  <a:srgbClr val="FF0000"/>
                </a:solidFill>
                <a:latin typeface="Arial" panose="020B0604020202020204" pitchFamily="34" charset="0"/>
              </a:rPr>
              <a:t>辛亥革命</a:t>
            </a:r>
            <a:endParaRPr lang="zh-CN" altLang="en-US" sz="3200" b="1">
              <a:solidFill>
                <a:srgbClr val="FF0000"/>
              </a:solidFill>
              <a:latin typeface="Arial" panose="020B0604020202020204" pitchFamily="34" charset="0"/>
            </a:endParaRPr>
          </a:p>
        </p:txBody>
      </p:sp>
      <p:sp>
        <p:nvSpPr>
          <p:cNvPr id="7177" name="文本框 7176"/>
          <p:cNvSpPr txBox="1"/>
          <p:nvPr/>
        </p:nvSpPr>
        <p:spPr>
          <a:xfrm>
            <a:off x="4876800" y="4648200"/>
            <a:ext cx="2743200" cy="583565"/>
          </a:xfrm>
          <a:prstGeom prst="rect">
            <a:avLst/>
          </a:prstGeom>
          <a:noFill/>
          <a:ln w="9525">
            <a:noFill/>
          </a:ln>
        </p:spPr>
        <p:txBody>
          <a:bodyPr>
            <a:spAutoFit/>
          </a:bodyPr>
          <a:p>
            <a:pPr>
              <a:spcBef>
                <a:spcPct val="50000"/>
              </a:spcBef>
            </a:pPr>
            <a:r>
              <a:rPr lang="zh-CN" altLang="en-US" sz="3200" b="1">
                <a:solidFill>
                  <a:srgbClr val="FF0000"/>
                </a:solidFill>
                <a:latin typeface="Arial" panose="020B0604020202020204" pitchFamily="34" charset="0"/>
              </a:rPr>
              <a:t>新文化运动</a:t>
            </a:r>
            <a:endParaRPr lang="zh-CN" altLang="en-US" sz="3200" b="1">
              <a:solidFill>
                <a:srgbClr val="FF0000"/>
              </a:solidFill>
              <a:latin typeface="Arial" panose="020B0604020202020204" pitchFamily="34" charset="0"/>
            </a:endParaRPr>
          </a:p>
        </p:txBody>
      </p:sp>
      <p:sp>
        <p:nvSpPr>
          <p:cNvPr id="7178" name="文本框 7177"/>
          <p:cNvSpPr txBox="1"/>
          <p:nvPr/>
        </p:nvSpPr>
        <p:spPr>
          <a:xfrm>
            <a:off x="7696200" y="1752600"/>
            <a:ext cx="1066800" cy="583565"/>
          </a:xfrm>
          <a:prstGeom prst="rect">
            <a:avLst/>
          </a:prstGeom>
          <a:solidFill>
            <a:srgbClr val="EEFDA1"/>
          </a:solidFill>
          <a:ln w="9525">
            <a:noFill/>
          </a:ln>
        </p:spPr>
        <p:txBody>
          <a:bodyPr>
            <a:spAutoFit/>
          </a:bodyPr>
          <a:p>
            <a:pPr>
              <a:spcBef>
                <a:spcPct val="50000"/>
              </a:spcBef>
            </a:pPr>
            <a:r>
              <a:rPr lang="zh-CN" altLang="en-US" sz="3200" b="1">
                <a:solidFill>
                  <a:srgbClr val="6600FF"/>
                </a:solidFill>
                <a:latin typeface="Arial" panose="020B0604020202020204" pitchFamily="34" charset="0"/>
              </a:rPr>
              <a:t>技术</a:t>
            </a:r>
            <a:endParaRPr lang="zh-CN" altLang="en-US" sz="3200" b="1">
              <a:solidFill>
                <a:srgbClr val="6600FF"/>
              </a:solidFill>
              <a:latin typeface="Arial" panose="020B0604020202020204" pitchFamily="34" charset="0"/>
            </a:endParaRPr>
          </a:p>
        </p:txBody>
      </p:sp>
      <p:sp>
        <p:nvSpPr>
          <p:cNvPr id="7179" name="文本框 7178"/>
          <p:cNvSpPr txBox="1"/>
          <p:nvPr/>
        </p:nvSpPr>
        <p:spPr>
          <a:xfrm>
            <a:off x="7696200" y="2971800"/>
            <a:ext cx="1066800" cy="1076325"/>
          </a:xfrm>
          <a:prstGeom prst="rect">
            <a:avLst/>
          </a:prstGeom>
          <a:solidFill>
            <a:srgbClr val="EEFDA1"/>
          </a:solidFill>
          <a:ln w="9525">
            <a:noFill/>
          </a:ln>
        </p:spPr>
        <p:txBody>
          <a:bodyPr>
            <a:spAutoFit/>
          </a:bodyPr>
          <a:p>
            <a:pPr>
              <a:spcBef>
                <a:spcPct val="50000"/>
              </a:spcBef>
            </a:pPr>
            <a:r>
              <a:rPr lang="zh-CN" altLang="en-US" sz="3200" b="1">
                <a:solidFill>
                  <a:srgbClr val="6600FF"/>
                </a:solidFill>
                <a:latin typeface="Arial" panose="020B0604020202020204" pitchFamily="34" charset="0"/>
              </a:rPr>
              <a:t>政治制度</a:t>
            </a:r>
            <a:endParaRPr lang="zh-CN" altLang="en-US" sz="3200" b="1">
              <a:solidFill>
                <a:srgbClr val="6600FF"/>
              </a:solidFill>
              <a:latin typeface="Arial" panose="020B0604020202020204" pitchFamily="34" charset="0"/>
            </a:endParaRPr>
          </a:p>
        </p:txBody>
      </p:sp>
      <p:sp>
        <p:nvSpPr>
          <p:cNvPr id="7180" name="文本框 7179"/>
          <p:cNvSpPr txBox="1"/>
          <p:nvPr/>
        </p:nvSpPr>
        <p:spPr>
          <a:xfrm>
            <a:off x="7696200" y="4724400"/>
            <a:ext cx="1066800" cy="583565"/>
          </a:xfrm>
          <a:prstGeom prst="rect">
            <a:avLst/>
          </a:prstGeom>
          <a:solidFill>
            <a:srgbClr val="EEFDA1"/>
          </a:solidFill>
          <a:ln w="9525">
            <a:noFill/>
          </a:ln>
        </p:spPr>
        <p:txBody>
          <a:bodyPr>
            <a:spAutoFit/>
          </a:bodyPr>
          <a:p>
            <a:pPr>
              <a:spcBef>
                <a:spcPct val="50000"/>
              </a:spcBef>
            </a:pPr>
            <a:r>
              <a:rPr lang="zh-CN" altLang="en-US" sz="3200" b="1">
                <a:solidFill>
                  <a:srgbClr val="6600FF"/>
                </a:solidFill>
                <a:latin typeface="Arial" panose="020B0604020202020204" pitchFamily="34" charset="0"/>
              </a:rPr>
              <a:t>思想</a:t>
            </a:r>
            <a:endParaRPr lang="zh-CN" altLang="en-US" sz="3200" b="1">
              <a:solidFill>
                <a:srgbClr val="6600FF"/>
              </a:solidFill>
              <a:latin typeface="Arial" panose="020B0604020202020204" pitchFamily="34" charset="0"/>
            </a:endParaRPr>
          </a:p>
        </p:txBody>
      </p:sp>
      <p:sp>
        <p:nvSpPr>
          <p:cNvPr id="7181" name="Text Box 2"/>
          <p:cNvSpPr txBox="1"/>
          <p:nvPr/>
        </p:nvSpPr>
        <p:spPr>
          <a:xfrm>
            <a:off x="2438400" y="228600"/>
            <a:ext cx="7239000" cy="829945"/>
          </a:xfrm>
          <a:prstGeom prst="rect">
            <a:avLst/>
          </a:prstGeom>
          <a:noFill/>
          <a:ln w="9525">
            <a:noFill/>
          </a:ln>
        </p:spPr>
        <p:txBody>
          <a:bodyPr>
            <a:spAutoFit/>
          </a:bodyPr>
          <a:p>
            <a:pPr algn="ctr">
              <a:spcBef>
                <a:spcPct val="50000"/>
              </a:spcBef>
            </a:pPr>
            <a:r>
              <a:rPr lang="zh-CN" altLang="en-US" sz="4800" b="1">
                <a:effectLst>
                  <a:outerShdw blurRad="38100" dist="38100" dir="2700000">
                    <a:srgbClr val="C0C0C0"/>
                  </a:outerShdw>
                </a:effectLst>
                <a:latin typeface="Times New Roman" panose="02020603050405020304" pitchFamily="2" charset="0"/>
              </a:rPr>
              <a:t>近代化的探索</a:t>
            </a:r>
            <a:endParaRPr lang="zh-CN" altLang="en-US" sz="4800" b="1">
              <a:effectLst>
                <a:outerShdw blurRad="38100" dist="38100" dir="2700000">
                  <a:srgbClr val="C0C0C0"/>
                </a:outerShdw>
              </a:effectLst>
              <a:latin typeface="Times New Roman" panose="02020603050405020304" pitchFamily="2" charset="0"/>
            </a:endParaRPr>
          </a:p>
        </p:txBody>
      </p:sp>
      <p:sp>
        <p:nvSpPr>
          <p:cNvPr id="7182" name="矩形 7181"/>
          <p:cNvSpPr/>
          <p:nvPr/>
        </p:nvSpPr>
        <p:spPr>
          <a:xfrm rot="5400000">
            <a:off x="6934200" y="3505200"/>
            <a:ext cx="5105400" cy="533400"/>
          </a:xfrm>
          <a:prstGeom prst="rect">
            <a:avLst/>
          </a:prstGeom>
        </p:spPr>
        <p:txBody>
          <a:bodyPr vert="eaVert" wrap="none" fromWordArt="1">
            <a:prstTxWarp prst="textPlain">
              <a:avLst>
                <a:gd name="adj" fmla="val 50931"/>
              </a:avLst>
            </a:prstTxWarp>
            <a:normAutofit/>
          </a:bodyPr>
          <a:p>
            <a:pPr algn="ctr"/>
            <a:r>
              <a:rPr lang="zh-CN" altLang="en-US" sz="3600"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5999"/>
                    </a:srgbClr>
                  </a:outerShdw>
                </a:effectLst>
                <a:latin typeface="宋体" panose="02010600030101010101" pitchFamily="2" charset="-122"/>
                <a:ea typeface="宋体" panose="02010600030101010101" pitchFamily="2" charset="-122"/>
              </a:rPr>
              <a:t>由表及里，由浅入深，层层递进</a:t>
            </a:r>
            <a:endParaRPr lang="zh-CN" altLang="en-US" sz="3600"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5999"/>
                  </a:srgbClr>
                </a:outerShdw>
              </a:effectLst>
              <a:latin typeface="宋体" panose="02010600030101010101" pitchFamily="2" charset="-122"/>
              <a:ea typeface="宋体" panose="02010600030101010101" pitchFamily="2" charset="-122"/>
            </a:endParaRPr>
          </a:p>
        </p:txBody>
      </p:sp>
      <p:sp>
        <p:nvSpPr>
          <p:cNvPr id="7183" name="直接连接符 7182"/>
          <p:cNvSpPr/>
          <p:nvPr/>
        </p:nvSpPr>
        <p:spPr>
          <a:xfrm>
            <a:off x="7010400" y="2057400"/>
            <a:ext cx="685800" cy="0"/>
          </a:xfrm>
          <a:prstGeom prst="line">
            <a:avLst/>
          </a:prstGeom>
          <a:ln w="57150" cap="flat" cmpd="sng">
            <a:solidFill>
              <a:schemeClr val="tx1"/>
            </a:solidFill>
            <a:prstDash val="solid"/>
            <a:headEnd type="none" w="med" len="med"/>
            <a:tailEnd type="none" w="med" len="med"/>
          </a:ln>
        </p:spPr>
      </p:sp>
      <p:sp>
        <p:nvSpPr>
          <p:cNvPr id="7184" name="直接连接符 7183"/>
          <p:cNvSpPr/>
          <p:nvPr/>
        </p:nvSpPr>
        <p:spPr>
          <a:xfrm>
            <a:off x="7010400" y="5029200"/>
            <a:ext cx="685800" cy="0"/>
          </a:xfrm>
          <a:prstGeom prst="line">
            <a:avLst/>
          </a:prstGeom>
          <a:ln w="57150" cap="flat" cmpd="sng">
            <a:solidFill>
              <a:schemeClr val="tx1"/>
            </a:solidFill>
            <a:prstDash val="solid"/>
            <a:headEnd type="none" w="med" len="med"/>
            <a:tailEnd type="none" w="med" len="med"/>
          </a:ln>
        </p:spPr>
      </p:sp>
      <p:sp>
        <p:nvSpPr>
          <p:cNvPr id="7185" name="直接连接符 7184"/>
          <p:cNvSpPr/>
          <p:nvPr/>
        </p:nvSpPr>
        <p:spPr>
          <a:xfrm>
            <a:off x="7010400" y="3581400"/>
            <a:ext cx="685800" cy="0"/>
          </a:xfrm>
          <a:prstGeom prst="line">
            <a:avLst/>
          </a:prstGeom>
          <a:ln w="57150" cap="flat" cmpd="sng">
            <a:solidFill>
              <a:schemeClr val="tx1"/>
            </a:solidFill>
            <a:prstDash val="soli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83"/>
                                        </p:tgtEl>
                                        <p:attrNameLst>
                                          <p:attrName>style.visibility</p:attrName>
                                        </p:attrNameLst>
                                      </p:cBhvr>
                                      <p:to>
                                        <p:strVal val="visible"/>
                                      </p:to>
                                    </p:set>
                                    <p:animEffect transition="in" filter="wipe(left)">
                                      <p:cBhvr>
                                        <p:cTn id="7" dur="500"/>
                                        <p:tgtEl>
                                          <p:spTgt spid="718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178"/>
                                        </p:tgtEl>
                                        <p:attrNameLst>
                                          <p:attrName>style.visibility</p:attrName>
                                        </p:attrNameLst>
                                      </p:cBhvr>
                                      <p:to>
                                        <p:strVal val="visible"/>
                                      </p:to>
                                    </p:set>
                                    <p:animEffect transition="in" filter="blinds(horizontal)">
                                      <p:cBhvr>
                                        <p:cTn id="11" dur="1000"/>
                                        <p:tgtEl>
                                          <p:spTgt spid="7178"/>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7185"/>
                                        </p:tgtEl>
                                        <p:attrNameLst>
                                          <p:attrName>style.visibility</p:attrName>
                                        </p:attrNameLst>
                                      </p:cBhvr>
                                      <p:to>
                                        <p:strVal val="visible"/>
                                      </p:to>
                                    </p:set>
                                    <p:animEffect transition="in" filter="wipe(left)">
                                      <p:cBhvr>
                                        <p:cTn id="15" dur="1000"/>
                                        <p:tgtEl>
                                          <p:spTgt spid="7185"/>
                                        </p:tgtEl>
                                      </p:cBhvr>
                                    </p:animEffect>
                                  </p:childTnLst>
                                </p:cTn>
                              </p:par>
                            </p:childTnLst>
                          </p:cTn>
                        </p:par>
                        <p:par>
                          <p:cTn id="16" fill="hold">
                            <p:stCondLst>
                              <p:cond delay="2500"/>
                            </p:stCondLst>
                            <p:childTnLst>
                              <p:par>
                                <p:cTn id="17" presetID="3" presetClass="entr" presetSubtype="10" fill="hold" grpId="0" nodeType="afterEffect">
                                  <p:stCondLst>
                                    <p:cond delay="0"/>
                                  </p:stCondLst>
                                  <p:childTnLst>
                                    <p:set>
                                      <p:cBhvr>
                                        <p:cTn id="18" dur="1" fill="hold">
                                          <p:stCondLst>
                                            <p:cond delay="0"/>
                                          </p:stCondLst>
                                        </p:cTn>
                                        <p:tgtEl>
                                          <p:spTgt spid="7179"/>
                                        </p:tgtEl>
                                        <p:attrNameLst>
                                          <p:attrName>style.visibility</p:attrName>
                                        </p:attrNameLst>
                                      </p:cBhvr>
                                      <p:to>
                                        <p:strVal val="visible"/>
                                      </p:to>
                                    </p:set>
                                    <p:animEffect transition="in" filter="blinds(horizontal)">
                                      <p:cBhvr>
                                        <p:cTn id="19" dur="1000"/>
                                        <p:tgtEl>
                                          <p:spTgt spid="7179"/>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7184"/>
                                        </p:tgtEl>
                                        <p:attrNameLst>
                                          <p:attrName>style.visibility</p:attrName>
                                        </p:attrNameLst>
                                      </p:cBhvr>
                                      <p:to>
                                        <p:strVal val="visible"/>
                                      </p:to>
                                    </p:set>
                                    <p:animEffect transition="in" filter="wipe(left)">
                                      <p:cBhvr>
                                        <p:cTn id="23" dur="1000"/>
                                        <p:tgtEl>
                                          <p:spTgt spid="7184"/>
                                        </p:tgtEl>
                                      </p:cBhvr>
                                    </p:animEffect>
                                  </p:childTnLst>
                                </p:cTn>
                              </p:par>
                            </p:childTnLst>
                          </p:cTn>
                        </p:par>
                        <p:par>
                          <p:cTn id="24" fill="hold">
                            <p:stCondLst>
                              <p:cond delay="4500"/>
                            </p:stCondLst>
                            <p:childTnLst>
                              <p:par>
                                <p:cTn id="25" presetID="3" presetClass="entr" presetSubtype="10" fill="hold" grpId="0" nodeType="afterEffect">
                                  <p:stCondLst>
                                    <p:cond delay="0"/>
                                  </p:stCondLst>
                                  <p:childTnLst>
                                    <p:set>
                                      <p:cBhvr>
                                        <p:cTn id="26" dur="1" fill="hold">
                                          <p:stCondLst>
                                            <p:cond delay="0"/>
                                          </p:stCondLst>
                                        </p:cTn>
                                        <p:tgtEl>
                                          <p:spTgt spid="7180"/>
                                        </p:tgtEl>
                                        <p:attrNameLst>
                                          <p:attrName>style.visibility</p:attrName>
                                        </p:attrNameLst>
                                      </p:cBhvr>
                                      <p:to>
                                        <p:strVal val="visible"/>
                                      </p:to>
                                    </p:set>
                                    <p:animEffect transition="in" filter="blinds(horizontal)">
                                      <p:cBhvr>
                                        <p:cTn id="27" dur="500"/>
                                        <p:tgtEl>
                                          <p:spTgt spid="7180"/>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7182"/>
                                        </p:tgtEl>
                                        <p:attrNameLst>
                                          <p:attrName>style.visibility</p:attrName>
                                        </p:attrNameLst>
                                      </p:cBhvr>
                                      <p:to>
                                        <p:strVal val="visible"/>
                                      </p:to>
                                    </p:set>
                                    <p:animEffect transition="in" filter="wipe(up)">
                                      <p:cBhvr>
                                        <p:cTn id="31" dur="10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 grpId="0" bldLvl="0" animBg="1"/>
      <p:bldP spid="7179" grpId="0" bldLvl="0" animBg="1"/>
      <p:bldP spid="718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9698" name="标题 23553"/>
          <p:cNvSpPr>
            <a:spLocks noGrp="1"/>
          </p:cNvSpPr>
          <p:nvPr>
            <p:ph type="title"/>
          </p:nvPr>
        </p:nvSpPr>
        <p:spPr>
          <a:xfrm>
            <a:off x="3803650" y="44450"/>
            <a:ext cx="5559425" cy="1143000"/>
          </a:xfrm>
          <a:solidFill>
            <a:schemeClr val="bg1"/>
          </a:solidFill>
        </p:spPr>
        <p:txBody>
          <a:bodyPr anchor="ctr"/>
          <a:p>
            <a:r>
              <a:rPr lang="zh-CN" altLang="en-US" sz="6600" dirty="0">
                <a:solidFill>
                  <a:srgbClr val="FF0000"/>
                </a:solidFill>
                <a:latin typeface="微软雅黑" panose="020B0503020204020204" pitchFamily="2" charset="-122"/>
                <a:ea typeface="微软雅黑" panose="020B0503020204020204" pitchFamily="2" charset="-122"/>
              </a:rPr>
              <a:t>惜“洋务”</a:t>
            </a:r>
            <a:endParaRPr lang="zh-CN" altLang="en-US" sz="6600" dirty="0">
              <a:solidFill>
                <a:srgbClr val="FF0000"/>
              </a:solidFill>
              <a:latin typeface="微软雅黑" panose="020B0503020204020204" pitchFamily="2" charset="-122"/>
              <a:ea typeface="微软雅黑" panose="020B0503020204020204" pitchFamily="2" charset="-122"/>
            </a:endParaRPr>
          </a:p>
        </p:txBody>
      </p:sp>
      <p:sp>
        <p:nvSpPr>
          <p:cNvPr id="29699" name="内容占位符 23554"/>
          <p:cNvSpPr>
            <a:spLocks noGrp="1"/>
          </p:cNvSpPr>
          <p:nvPr>
            <p:ph idx="1"/>
          </p:nvPr>
        </p:nvSpPr>
        <p:spPr>
          <a:xfrm>
            <a:off x="57150" y="1409700"/>
            <a:ext cx="12076113" cy="4762500"/>
          </a:xfrm>
        </p:spPr>
        <p:txBody>
          <a:bodyPr anchor="t"/>
          <a:p>
            <a:pPr marL="1905" indent="-344805">
              <a:lnSpc>
                <a:spcPct val="150000"/>
              </a:lnSpc>
              <a:buNone/>
            </a:pPr>
            <a:r>
              <a:rPr lang="zh-CN" altLang="en-US" sz="1400" dirty="0"/>
              <a:t>           </a:t>
            </a:r>
            <a:r>
              <a:rPr lang="zh-CN" altLang="en-US" sz="1600" dirty="0"/>
              <a:t>    </a:t>
            </a:r>
            <a:r>
              <a:rPr lang="zh-CN" altLang="en-US" sz="2800" b="1" dirty="0">
                <a:sym typeface="Arial" panose="020B0604020202020204" pitchFamily="34" charset="0"/>
              </a:rPr>
              <a:t>可，这是 </a:t>
            </a:r>
            <a:r>
              <a:rPr lang="zh-CN" altLang="en-US" sz="2800" b="1" dirty="0"/>
              <a:t>李鸿章的错吗？是他不尽力吗？不是他的错，只是他认识不到位；不是他不鞠躬尽瘁，而是他能力有限，只能做到这步。人生活在社会中，都会受这个社会思想、习俗以及观念的影响，甚至会受其束缚而不能自拔，李鸿章也难脱其臼。明白了此，就会理解他、原谅他。     </a:t>
            </a:r>
            <a:endParaRPr lang="zh-CN" altLang="en-US" sz="2800" b="1" dirty="0"/>
          </a:p>
          <a:p>
            <a:pPr marL="1905" indent="-344805">
              <a:lnSpc>
                <a:spcPct val="150000"/>
              </a:lnSpc>
              <a:buNone/>
            </a:pPr>
            <a:r>
              <a:rPr lang="zh-CN" altLang="en-US" sz="2800" b="1" dirty="0"/>
              <a:t>                                                                            --------《李鸿章传》</a:t>
            </a:r>
            <a:endParaRPr lang="zh-CN" altLang="en-US" sz="2800" b="1" dirty="0"/>
          </a:p>
          <a:p>
            <a:pPr marL="1905" indent="-344805">
              <a:lnSpc>
                <a:spcPct val="150000"/>
              </a:lnSpc>
              <a:buNone/>
            </a:pPr>
            <a:r>
              <a:rPr lang="zh-CN" altLang="en-US" sz="2000" b="1" dirty="0"/>
              <a:t>   </a:t>
            </a:r>
            <a:r>
              <a:rPr lang="zh-CN" altLang="en-US" sz="1400" b="1" dirty="0"/>
              <a:t>         </a:t>
            </a:r>
            <a:endParaRPr lang="zh-CN" altLang="en-US" sz="1400" b="1" dirty="0"/>
          </a:p>
          <a:p>
            <a:pPr marL="1905" indent="-344805">
              <a:buNone/>
            </a:pPr>
            <a:endParaRPr lang="zh-CN" altLang="en-US" sz="10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1746" name="标题 23553"/>
          <p:cNvSpPr>
            <a:spLocks noGrp="1"/>
          </p:cNvSpPr>
          <p:nvPr>
            <p:ph type="title"/>
          </p:nvPr>
        </p:nvSpPr>
        <p:spPr>
          <a:xfrm>
            <a:off x="4037013" y="44450"/>
            <a:ext cx="5030787" cy="1143000"/>
          </a:xfrm>
          <a:solidFill>
            <a:schemeClr val="bg1"/>
          </a:solidFill>
        </p:spPr>
        <p:txBody>
          <a:bodyPr anchor="ctr"/>
          <a:p>
            <a:r>
              <a:rPr lang="zh-CN" altLang="en-US" sz="6600" dirty="0">
                <a:solidFill>
                  <a:srgbClr val="FF0000"/>
                </a:solidFill>
                <a:latin typeface="微软雅黑" panose="020B0503020204020204" pitchFamily="2" charset="-122"/>
                <a:ea typeface="微软雅黑" panose="020B0503020204020204" pitchFamily="2" charset="-122"/>
              </a:rPr>
              <a:t>推荐书目</a:t>
            </a:r>
            <a:endParaRPr lang="zh-CN" altLang="en-US" sz="6600" dirty="0">
              <a:solidFill>
                <a:srgbClr val="FF0000"/>
              </a:solidFill>
              <a:latin typeface="微软雅黑" panose="020B0503020204020204" pitchFamily="2" charset="-122"/>
              <a:ea typeface="微软雅黑" panose="020B0503020204020204" pitchFamily="2" charset="-122"/>
            </a:endParaRPr>
          </a:p>
        </p:txBody>
      </p:sp>
      <p:pic>
        <p:nvPicPr>
          <p:cNvPr id="31747" name="内容占位符 3"/>
          <p:cNvPicPr>
            <a:picLocks noGrp="1" noChangeAspect="1"/>
          </p:cNvPicPr>
          <p:nvPr>
            <p:ph idx="1"/>
          </p:nvPr>
        </p:nvPicPr>
        <p:blipFill>
          <a:blip r:embed="rId2"/>
          <a:srcRect l="13303" r="12949"/>
          <a:stretch>
            <a:fillRect/>
          </a:stretch>
        </p:blipFill>
        <p:spPr>
          <a:xfrm>
            <a:off x="4216400" y="1314450"/>
            <a:ext cx="3768725" cy="4856163"/>
          </a:xfrm>
        </p:spPr>
      </p:pic>
      <p:pic>
        <p:nvPicPr>
          <p:cNvPr id="31748" name="图片 7" descr="s28389870"/>
          <p:cNvPicPr>
            <a:picLocks noChangeAspect="1"/>
          </p:cNvPicPr>
          <p:nvPr/>
        </p:nvPicPr>
        <p:blipFill>
          <a:blip r:embed="rId3"/>
          <a:stretch>
            <a:fillRect/>
          </a:stretch>
        </p:blipFill>
        <p:spPr>
          <a:xfrm>
            <a:off x="25400" y="1257300"/>
            <a:ext cx="3729038" cy="4926013"/>
          </a:xfrm>
          <a:prstGeom prst="rect">
            <a:avLst/>
          </a:prstGeom>
          <a:noFill/>
          <a:ln w="9525">
            <a:noFill/>
          </a:ln>
        </p:spPr>
      </p:pic>
      <p:pic>
        <p:nvPicPr>
          <p:cNvPr id="31749" name="图片 9" descr="timg"/>
          <p:cNvPicPr>
            <a:picLocks noChangeAspect="1"/>
          </p:cNvPicPr>
          <p:nvPr/>
        </p:nvPicPr>
        <p:blipFill>
          <a:blip r:embed="rId4"/>
          <a:stretch>
            <a:fillRect/>
          </a:stretch>
        </p:blipFill>
        <p:spPr>
          <a:xfrm>
            <a:off x="8510588" y="1314450"/>
            <a:ext cx="3541712" cy="487045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29697"/>
          <p:cNvSpPr txBox="1"/>
          <p:nvPr/>
        </p:nvSpPr>
        <p:spPr>
          <a:xfrm>
            <a:off x="4583113" y="152400"/>
            <a:ext cx="2884487" cy="768350"/>
          </a:xfrm>
          <a:prstGeom prst="rect">
            <a:avLst/>
          </a:prstGeom>
          <a:noFill/>
          <a:ln w="9525">
            <a:noFill/>
          </a:ln>
        </p:spPr>
        <p:txBody>
          <a:bodyPr>
            <a:spAutoFit/>
          </a:bodyPr>
          <a:p>
            <a:r>
              <a:rPr lang="zh-CN" altLang="en-US" sz="4400">
                <a:effectLst>
                  <a:outerShdw blurRad="38100" dist="38100" dir="2700000">
                    <a:srgbClr val="C0C0C0"/>
                  </a:outerShdw>
                </a:effectLst>
                <a:latin typeface="Arial" panose="020B0604020202020204" pitchFamily="34" charset="0"/>
                <a:ea typeface="华文行楷" pitchFamily="2" charset="-122"/>
              </a:rPr>
              <a:t>搏击中考</a:t>
            </a:r>
            <a:endParaRPr lang="zh-CN" altLang="en-US" sz="4400">
              <a:effectLst>
                <a:outerShdw blurRad="38100" dist="38100" dir="2700000">
                  <a:srgbClr val="C0C0C0"/>
                </a:outerShdw>
              </a:effectLst>
              <a:latin typeface="Arial" panose="020B0604020202020204" pitchFamily="34" charset="0"/>
              <a:ea typeface="华文行楷" pitchFamily="2" charset="-122"/>
            </a:endParaRPr>
          </a:p>
        </p:txBody>
      </p:sp>
      <p:pic>
        <p:nvPicPr>
          <p:cNvPr id="29699" name="图片 29698" descr="EPM5G3RB0Y8VB5N96$}]HOP"/>
          <p:cNvPicPr>
            <a:picLocks noChangeAspect="1"/>
          </p:cNvPicPr>
          <p:nvPr/>
        </p:nvPicPr>
        <p:blipFill>
          <a:blip r:embed="rId1"/>
          <a:stretch>
            <a:fillRect/>
          </a:stretch>
        </p:blipFill>
        <p:spPr>
          <a:xfrm>
            <a:off x="2351088" y="1125538"/>
            <a:ext cx="7848600" cy="5040312"/>
          </a:xfrm>
          <a:prstGeom prst="rect">
            <a:avLst/>
          </a:prstGeom>
          <a:noFill/>
          <a:ln w="9525">
            <a:noFill/>
          </a:ln>
        </p:spPr>
      </p:pic>
      <p:sp>
        <p:nvSpPr>
          <p:cNvPr id="29700" name="矩形 29699"/>
          <p:cNvSpPr/>
          <p:nvPr/>
        </p:nvSpPr>
        <p:spPr>
          <a:xfrm>
            <a:off x="9120188" y="1268413"/>
            <a:ext cx="779462" cy="1295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D</a:t>
            </a:r>
            <a:endPar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29701" name="矩形 29700"/>
          <p:cNvSpPr/>
          <p:nvPr/>
        </p:nvSpPr>
        <p:spPr>
          <a:xfrm>
            <a:off x="9191625" y="3284538"/>
            <a:ext cx="779463" cy="1295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A</a:t>
            </a:r>
            <a:endPar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29702" name="矩形 29701"/>
          <p:cNvSpPr/>
          <p:nvPr/>
        </p:nvSpPr>
        <p:spPr>
          <a:xfrm>
            <a:off x="9191625" y="4868863"/>
            <a:ext cx="779463" cy="1295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B</a:t>
            </a:r>
            <a:endPar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7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7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2" name="组合 30721"/>
          <p:cNvGrpSpPr/>
          <p:nvPr/>
        </p:nvGrpSpPr>
        <p:grpSpPr>
          <a:xfrm>
            <a:off x="2625725" y="955675"/>
            <a:ext cx="7921625" cy="5759450"/>
            <a:chOff x="0" y="0"/>
            <a:chExt cx="4990" cy="3628"/>
          </a:xfrm>
        </p:grpSpPr>
        <p:pic>
          <p:nvPicPr>
            <p:cNvPr id="30723" name="图片 30722" descr="})2JE(~2IF_B(Y`ZKWG4OIS"/>
            <p:cNvPicPr>
              <a:picLocks noChangeAspect="1"/>
            </p:cNvPicPr>
            <p:nvPr/>
          </p:nvPicPr>
          <p:blipFill>
            <a:blip r:embed="rId1"/>
            <a:stretch>
              <a:fillRect/>
            </a:stretch>
          </p:blipFill>
          <p:spPr>
            <a:xfrm>
              <a:off x="0" y="0"/>
              <a:ext cx="4990" cy="3628"/>
            </a:xfrm>
            <a:prstGeom prst="rect">
              <a:avLst/>
            </a:prstGeom>
            <a:noFill/>
            <a:ln w="9525">
              <a:noFill/>
            </a:ln>
          </p:spPr>
        </p:pic>
        <p:sp>
          <p:nvSpPr>
            <p:cNvPr id="30724" name="文本框 30723"/>
            <p:cNvSpPr txBox="1"/>
            <p:nvPr/>
          </p:nvSpPr>
          <p:spPr>
            <a:xfrm>
              <a:off x="4037" y="226"/>
              <a:ext cx="272" cy="290"/>
            </a:xfrm>
            <a:prstGeom prst="rect">
              <a:avLst/>
            </a:prstGeom>
            <a:solidFill>
              <a:schemeClr val="bg1"/>
            </a:solidFill>
            <a:ln w="9525">
              <a:noFill/>
            </a:ln>
          </p:spPr>
          <p:txBody>
            <a:bodyPr>
              <a:spAutoFit/>
            </a:bodyPr>
            <a:p>
              <a:pPr>
                <a:spcBef>
                  <a:spcPct val="50000"/>
                </a:spcBef>
              </a:pPr>
              <a:endParaRPr>
                <a:latin typeface="Arial" panose="020B0604020202020204" pitchFamily="34" charset="0"/>
                <a:ea typeface="楷体_GB2312" pitchFamily="1" charset="-122"/>
              </a:endParaRPr>
            </a:p>
          </p:txBody>
        </p:sp>
      </p:grpSp>
      <p:sp>
        <p:nvSpPr>
          <p:cNvPr id="30725" name="矩形 30724"/>
          <p:cNvSpPr/>
          <p:nvPr/>
        </p:nvSpPr>
        <p:spPr>
          <a:xfrm>
            <a:off x="9409113" y="836613"/>
            <a:ext cx="779462" cy="1295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D</a:t>
            </a:r>
            <a:endPar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30726" name="矩形 30725"/>
          <p:cNvSpPr/>
          <p:nvPr/>
        </p:nvSpPr>
        <p:spPr>
          <a:xfrm>
            <a:off x="9409113" y="2349500"/>
            <a:ext cx="779462" cy="1295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A</a:t>
            </a:r>
            <a:endPar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30727" name="矩形 30726"/>
          <p:cNvSpPr/>
          <p:nvPr/>
        </p:nvSpPr>
        <p:spPr>
          <a:xfrm>
            <a:off x="9480550" y="3933825"/>
            <a:ext cx="779463" cy="1295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A</a:t>
            </a:r>
            <a:endPar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直接连接符 31745"/>
          <p:cNvSpPr/>
          <p:nvPr/>
        </p:nvSpPr>
        <p:spPr>
          <a:xfrm>
            <a:off x="3503613" y="908050"/>
            <a:ext cx="4751387" cy="0"/>
          </a:xfrm>
          <a:prstGeom prst="line">
            <a:avLst/>
          </a:prstGeom>
          <a:ln w="9525" cap="flat" cmpd="sng">
            <a:solidFill>
              <a:srgbClr val="FF3300"/>
            </a:solidFill>
            <a:prstDash val="solid"/>
            <a:headEnd type="none" w="med" len="med"/>
            <a:tailEnd type="none" w="med" len="med"/>
          </a:ln>
        </p:spPr>
      </p:sp>
      <p:sp>
        <p:nvSpPr>
          <p:cNvPr id="31747" name="矩形 31746"/>
          <p:cNvSpPr/>
          <p:nvPr/>
        </p:nvSpPr>
        <p:spPr>
          <a:xfrm>
            <a:off x="2711450" y="1655922"/>
            <a:ext cx="6696075" cy="3538220"/>
          </a:xfrm>
          <a:prstGeom prst="rect">
            <a:avLst/>
          </a:prstGeom>
          <a:noFill/>
          <a:ln w="9525">
            <a:noFill/>
          </a:ln>
        </p:spPr>
        <p:txBody>
          <a:bodyPr anchor="ctr">
            <a:spAutoFit/>
          </a:bodyPr>
          <a:p>
            <a:r>
              <a:rPr lang="en-US" altLang="zh-CN" sz="3200" b="1">
                <a:latin typeface="Arial" panose="020B0604020202020204" pitchFamily="34" charset="0"/>
              </a:rPr>
              <a:t>1</a:t>
            </a:r>
            <a:r>
              <a:rPr lang="zh-CN" altLang="en-US" sz="3200" b="1">
                <a:latin typeface="Arial" panose="020B0604020202020204" pitchFamily="34" charset="0"/>
              </a:rPr>
              <a:t>．洋务运动欲“自强”而不强，从根本上说是因为</a:t>
            </a:r>
            <a:endParaRPr lang="zh-CN" altLang="en-US" sz="3200" b="1">
              <a:latin typeface="Arial" panose="020B0604020202020204" pitchFamily="34" charset="0"/>
            </a:endParaRPr>
          </a:p>
          <a:p>
            <a:endParaRPr lang="zh-CN" altLang="en-US" sz="3200" b="1">
              <a:latin typeface="Arial" panose="020B0604020202020204" pitchFamily="34" charset="0"/>
            </a:endParaRPr>
          </a:p>
          <a:p>
            <a:r>
              <a:rPr lang="en-US" altLang="zh-CN" sz="3200">
                <a:latin typeface="Arial" panose="020B0604020202020204" pitchFamily="34" charset="0"/>
              </a:rPr>
              <a:t>A</a:t>
            </a:r>
            <a:r>
              <a:rPr lang="zh-CN" altLang="en-US" sz="3200">
                <a:latin typeface="Arial" panose="020B0604020202020204" pitchFamily="34" charset="0"/>
              </a:rPr>
              <a:t>．中央缺乏健全有力的领导核心</a:t>
            </a:r>
            <a:endParaRPr lang="zh-CN" altLang="en-US" sz="3200">
              <a:latin typeface="Arial" panose="020B0604020202020204" pitchFamily="34" charset="0"/>
            </a:endParaRPr>
          </a:p>
          <a:p>
            <a:r>
              <a:rPr lang="en-US" altLang="zh-CN" sz="3200">
                <a:latin typeface="Arial" panose="020B0604020202020204" pitchFamily="34" charset="0"/>
              </a:rPr>
              <a:t>B</a:t>
            </a:r>
            <a:r>
              <a:rPr lang="zh-CN" altLang="en-US" sz="3200">
                <a:latin typeface="Arial" panose="020B0604020202020204" pitchFamily="34" charset="0"/>
              </a:rPr>
              <a:t>．创办企业采用封建生产方式</a:t>
            </a:r>
            <a:endParaRPr lang="zh-CN" altLang="en-US" sz="3200">
              <a:latin typeface="Arial" panose="020B0604020202020204" pitchFamily="34" charset="0"/>
            </a:endParaRPr>
          </a:p>
          <a:p>
            <a:r>
              <a:rPr lang="en-US" altLang="zh-CN" sz="3200">
                <a:latin typeface="Arial" panose="020B0604020202020204" pitchFamily="34" charset="0"/>
              </a:rPr>
              <a:t>C</a:t>
            </a:r>
            <a:r>
              <a:rPr lang="zh-CN" altLang="en-US" sz="3200">
                <a:latin typeface="Arial" panose="020B0604020202020204" pitchFamily="34" charset="0"/>
              </a:rPr>
              <a:t>．没有从根本上触及封建生产关系</a:t>
            </a:r>
            <a:endParaRPr lang="zh-CN" altLang="en-US" sz="3200">
              <a:latin typeface="Arial" panose="020B0604020202020204" pitchFamily="34" charset="0"/>
            </a:endParaRPr>
          </a:p>
          <a:p>
            <a:r>
              <a:rPr lang="en-US" altLang="zh-CN" sz="3200">
                <a:latin typeface="Arial" panose="020B0604020202020204" pitchFamily="34" charset="0"/>
              </a:rPr>
              <a:t>D</a:t>
            </a:r>
            <a:r>
              <a:rPr lang="zh-CN" altLang="en-US" sz="3200">
                <a:latin typeface="Arial" panose="020B0604020202020204" pitchFamily="34" charset="0"/>
              </a:rPr>
              <a:t>．西方列强破坏</a:t>
            </a:r>
            <a:endParaRPr lang="zh-CN" altLang="en-US" sz="3200">
              <a:latin typeface="Arial" panose="020B0604020202020204" pitchFamily="34" charset="0"/>
            </a:endParaRPr>
          </a:p>
        </p:txBody>
      </p:sp>
      <p:sp>
        <p:nvSpPr>
          <p:cNvPr id="31748" name="直接连接符 31747"/>
          <p:cNvSpPr/>
          <p:nvPr/>
        </p:nvSpPr>
        <p:spPr>
          <a:xfrm>
            <a:off x="2711450" y="4652963"/>
            <a:ext cx="6553200" cy="0"/>
          </a:xfrm>
          <a:prstGeom prst="line">
            <a:avLst/>
          </a:prstGeom>
          <a:ln w="38100" cap="flat" cmpd="dbl">
            <a:solidFill>
              <a:srgbClr val="FF3300"/>
            </a:solidFill>
            <a:prstDash val="solid"/>
            <a:headEnd type="none" w="med" len="med"/>
            <a:tailEnd type="none" w="med" len="med"/>
          </a:ln>
        </p:spPr>
      </p:sp>
      <p:sp>
        <p:nvSpPr>
          <p:cNvPr id="31749" name="矩形 31748"/>
          <p:cNvSpPr/>
          <p:nvPr/>
        </p:nvSpPr>
        <p:spPr>
          <a:xfrm rot="218776">
            <a:off x="4267200" y="152400"/>
            <a:ext cx="3048000" cy="685800"/>
          </a:xfrm>
          <a:prstGeom prst="rect">
            <a:avLst/>
          </a:prstGeom>
        </p:spPr>
        <p:txBody>
          <a:bodyPr wrap="none" fromWordArt="1">
            <a:prstTxWarp prst="textPlain">
              <a:avLst>
                <a:gd name="adj" fmla="val 50000"/>
              </a:avLst>
            </a:prstTxWarp>
            <a:normAutofit fontScale="70000"/>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4800">
                <a:gradFill rotWithShape="0">
                  <a:gsLst>
                    <a:gs pos="0">
                      <a:srgbClr val="FFE701"/>
                    </a:gs>
                    <a:gs pos="100000">
                      <a:srgbClr val="FE3E02"/>
                    </a:gs>
                  </a:gsLst>
                  <a:lin ang="5220000" scaled="1"/>
                  <a:tileRect/>
                </a:gradFill>
                <a:latin typeface="隶书" charset="0"/>
                <a:ea typeface="隶书" charset="0"/>
              </a:rPr>
              <a:t>课堂训练</a:t>
            </a:r>
            <a:endParaRPr lang="zh-CN" altLang="en-US" sz="4800">
              <a:gradFill rotWithShape="0">
                <a:gsLst>
                  <a:gs pos="0">
                    <a:srgbClr val="FFE701"/>
                  </a:gs>
                  <a:gs pos="100000">
                    <a:srgbClr val="FE3E02"/>
                  </a:gs>
                </a:gsLst>
                <a:lin ang="5220000" scaled="1"/>
                <a:tileRect/>
              </a:gradFill>
              <a:latin typeface="隶书" charset="0"/>
              <a:ea typeface="隶书"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additive="base">
                                        <p:cTn id="7" dur="500" fill="hold"/>
                                        <p:tgtEl>
                                          <p:spTgt spid="31748"/>
                                        </p:tgtEl>
                                        <p:attrNameLst>
                                          <p:attrName>ppt_x</p:attrName>
                                        </p:attrNameLst>
                                      </p:cBhvr>
                                      <p:tavLst>
                                        <p:tav tm="0">
                                          <p:val>
                                            <p:strVal val="0-#ppt_w/2"/>
                                          </p:val>
                                        </p:tav>
                                        <p:tav tm="100000">
                                          <p:val>
                                            <p:strVal val="#ppt_x"/>
                                          </p:val>
                                        </p:tav>
                                      </p:tavLst>
                                    </p:anim>
                                    <p:anim calcmode="lin" valueType="num">
                                      <p:cBhvr additive="base">
                                        <p:cTn id="8" dur="500" fill="hold"/>
                                        <p:tgtEl>
                                          <p:spTgt spid="317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mph" presetSubtype="0" fill="hold" nodeType="clickEffect">
                                  <p:stCondLst>
                                    <p:cond delay="0"/>
                                  </p:stCondLst>
                                  <p:childTnLst>
                                    <p:anim calcmode="discrete" valueType="str">
                                      <p:cBhvr>
                                        <p:cTn id="12" dur="1000" fill="hold"/>
                                        <p:tgtEl>
                                          <p:spTgt spid="3174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32769"/>
          <p:cNvSpPr/>
          <p:nvPr/>
        </p:nvSpPr>
        <p:spPr>
          <a:xfrm>
            <a:off x="2424113" y="1682909"/>
            <a:ext cx="7626350" cy="3538220"/>
          </a:xfrm>
          <a:prstGeom prst="rect">
            <a:avLst/>
          </a:prstGeom>
          <a:noFill/>
          <a:ln w="9525">
            <a:noFill/>
          </a:ln>
        </p:spPr>
        <p:txBody>
          <a:bodyPr anchor="ctr">
            <a:spAutoFit/>
          </a:bodyPr>
          <a:p>
            <a:pPr indent="266700" algn="ctr"/>
            <a:r>
              <a:rPr lang="en-US" altLang="zh-CN" sz="3200" b="1">
                <a:latin typeface="Arial" panose="020B0604020202020204" pitchFamily="34" charset="0"/>
              </a:rPr>
              <a:t>2</a:t>
            </a:r>
            <a:r>
              <a:rPr lang="zh-CN" altLang="en-US" sz="3200" b="1">
                <a:latin typeface="Arial" panose="020B0604020202020204" pitchFamily="34" charset="0"/>
              </a:rPr>
              <a:t>．中国近代教育体制出现新的转机，以培养服务于社会的人才为目标始于</a:t>
            </a:r>
            <a:endParaRPr lang="zh-CN" altLang="en-US" sz="3200" b="1">
              <a:latin typeface="Arial" panose="020B0604020202020204" pitchFamily="34" charset="0"/>
            </a:endParaRPr>
          </a:p>
          <a:p>
            <a:pPr indent="266700" algn="ctr"/>
            <a:endParaRPr lang="zh-CN" altLang="en-US" sz="3200">
              <a:latin typeface="Arial" panose="020B0604020202020204" pitchFamily="34" charset="0"/>
            </a:endParaRPr>
          </a:p>
          <a:p>
            <a:pPr indent="266700"/>
            <a:r>
              <a:rPr lang="en-US" altLang="zh-CN" sz="3200">
                <a:latin typeface="Arial" panose="020B0604020202020204" pitchFamily="34" charset="0"/>
              </a:rPr>
              <a:t>A</a:t>
            </a:r>
            <a:r>
              <a:rPr lang="zh-CN" altLang="en-US" sz="3200">
                <a:latin typeface="Arial" panose="020B0604020202020204" pitchFamily="34" charset="0"/>
              </a:rPr>
              <a:t>．洋务派兴办的学堂</a:t>
            </a:r>
            <a:endParaRPr lang="zh-CN" altLang="en-US" sz="3200">
              <a:latin typeface="Arial" panose="020B0604020202020204" pitchFamily="34" charset="0"/>
            </a:endParaRPr>
          </a:p>
          <a:p>
            <a:pPr indent="266700"/>
            <a:r>
              <a:rPr lang="en-US" altLang="zh-CN" sz="3200">
                <a:latin typeface="Arial" panose="020B0604020202020204" pitchFamily="34" charset="0"/>
              </a:rPr>
              <a:t>B</a:t>
            </a:r>
            <a:r>
              <a:rPr lang="zh-CN" altLang="en-US" sz="3200">
                <a:latin typeface="Arial" panose="020B0604020202020204" pitchFamily="34" charset="0"/>
              </a:rPr>
              <a:t>．维新派兴办的学堂</a:t>
            </a:r>
            <a:endParaRPr lang="zh-CN" altLang="en-US" sz="3200">
              <a:latin typeface="Arial" panose="020B0604020202020204" pitchFamily="34" charset="0"/>
            </a:endParaRPr>
          </a:p>
          <a:p>
            <a:pPr indent="266700"/>
            <a:r>
              <a:rPr lang="en-US" altLang="zh-CN" sz="3200">
                <a:latin typeface="Arial" panose="020B0604020202020204" pitchFamily="34" charset="0"/>
              </a:rPr>
              <a:t>C</a:t>
            </a:r>
            <a:r>
              <a:rPr lang="zh-CN" altLang="en-US" sz="3200">
                <a:latin typeface="Arial" panose="020B0604020202020204" pitchFamily="34" charset="0"/>
              </a:rPr>
              <a:t>．京师大学堂的创办</a:t>
            </a:r>
            <a:endParaRPr lang="zh-CN" altLang="en-US" sz="3200">
              <a:latin typeface="Arial" panose="020B0604020202020204" pitchFamily="34" charset="0"/>
            </a:endParaRPr>
          </a:p>
          <a:p>
            <a:pPr indent="266700"/>
            <a:r>
              <a:rPr lang="en-US" altLang="zh-CN" sz="3200">
                <a:latin typeface="Arial" panose="020B0604020202020204" pitchFamily="34" charset="0"/>
              </a:rPr>
              <a:t>D. </a:t>
            </a:r>
            <a:r>
              <a:rPr lang="zh-CN" altLang="en-US" sz="3200">
                <a:latin typeface="Arial" panose="020B0604020202020204" pitchFamily="34" charset="0"/>
              </a:rPr>
              <a:t>教会学堂</a:t>
            </a:r>
            <a:endParaRPr lang="zh-CN" altLang="en-US" sz="3200">
              <a:latin typeface="Arial" panose="020B0604020202020204" pitchFamily="34" charset="0"/>
            </a:endParaRPr>
          </a:p>
        </p:txBody>
      </p:sp>
      <p:sp>
        <p:nvSpPr>
          <p:cNvPr id="32771" name="直接连接符 32770"/>
          <p:cNvSpPr/>
          <p:nvPr/>
        </p:nvSpPr>
        <p:spPr>
          <a:xfrm>
            <a:off x="2566988" y="3644900"/>
            <a:ext cx="3816350" cy="0"/>
          </a:xfrm>
          <a:prstGeom prst="line">
            <a:avLst/>
          </a:prstGeom>
          <a:ln w="38100" cap="flat" cmpd="dbl">
            <a:solidFill>
              <a:srgbClr val="FF33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500" fill="hold"/>
                                        <p:tgtEl>
                                          <p:spTgt spid="32771"/>
                                        </p:tgtEl>
                                        <p:attrNameLst>
                                          <p:attrName>ppt_x</p:attrName>
                                        </p:attrNameLst>
                                      </p:cBhvr>
                                      <p:tavLst>
                                        <p:tav tm="0">
                                          <p:val>
                                            <p:strVal val="0-#ppt_w/2"/>
                                          </p:val>
                                        </p:tav>
                                        <p:tav tm="100000">
                                          <p:val>
                                            <p:strVal val="#ppt_x"/>
                                          </p:val>
                                        </p:tav>
                                      </p:tavLst>
                                    </p:anim>
                                    <p:anim calcmode="lin" valueType="num">
                                      <p:cBhvr additive="base">
                                        <p:cTn id="8" dur="500" fill="hold"/>
                                        <p:tgtEl>
                                          <p:spTgt spid="3277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mph" presetSubtype="0" fill="hold" nodeType="clickEffect">
                                  <p:stCondLst>
                                    <p:cond delay="0"/>
                                  </p:stCondLst>
                                  <p:childTnLst>
                                    <p:anim calcmode="discrete" valueType="str">
                                      <p:cBhvr>
                                        <p:cTn id="12" dur="1000" fill="hold"/>
                                        <p:tgtEl>
                                          <p:spTgt spid="3277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33793"/>
          <p:cNvSpPr/>
          <p:nvPr/>
        </p:nvSpPr>
        <p:spPr>
          <a:xfrm>
            <a:off x="2135188" y="1392873"/>
            <a:ext cx="7632700" cy="4030980"/>
          </a:xfrm>
          <a:prstGeom prst="rect">
            <a:avLst/>
          </a:prstGeom>
          <a:noFill/>
          <a:ln w="9525">
            <a:noFill/>
          </a:ln>
        </p:spPr>
        <p:txBody>
          <a:bodyPr anchor="ctr">
            <a:spAutoFit/>
          </a:bodyPr>
          <a:p>
            <a:pPr indent="266700"/>
            <a:r>
              <a:rPr lang="en-US" altLang="zh-CN" sz="3200" b="1">
                <a:latin typeface="Arial" panose="020B0604020202020204" pitchFamily="34" charset="0"/>
              </a:rPr>
              <a:t>3</a:t>
            </a:r>
            <a:r>
              <a:rPr lang="zh-CN" altLang="en-US" sz="3200" b="1">
                <a:latin typeface="Arial" panose="020B0604020202020204" pitchFamily="34" charset="0"/>
              </a:rPr>
              <a:t>．李鸿章说：“必先富而后能强，尤必富在民生而国本乃可益固”，洋务运动哪一项措施符合上述思想</a:t>
            </a:r>
            <a:endParaRPr lang="zh-CN" altLang="en-US" sz="3200" b="1">
              <a:latin typeface="Arial" panose="020B0604020202020204" pitchFamily="34" charset="0"/>
            </a:endParaRPr>
          </a:p>
          <a:p>
            <a:pPr indent="266700"/>
            <a:endParaRPr lang="zh-CN" altLang="en-US" sz="3200" b="1">
              <a:latin typeface="Arial" panose="020B0604020202020204" pitchFamily="34" charset="0"/>
            </a:endParaRPr>
          </a:p>
          <a:p>
            <a:pPr indent="266700"/>
            <a:r>
              <a:rPr lang="en-US" altLang="zh-CN" sz="3200">
                <a:latin typeface="Arial" panose="020B0604020202020204" pitchFamily="34" charset="0"/>
              </a:rPr>
              <a:t>A</a:t>
            </a:r>
            <a:r>
              <a:rPr lang="zh-CN" altLang="en-US" sz="3200">
                <a:latin typeface="Arial" panose="020B0604020202020204" pitchFamily="34" charset="0"/>
              </a:rPr>
              <a:t>．创办天津机器局</a:t>
            </a:r>
            <a:endParaRPr lang="zh-CN" altLang="en-US" sz="3200">
              <a:latin typeface="Arial" panose="020B0604020202020204" pitchFamily="34" charset="0"/>
            </a:endParaRPr>
          </a:p>
          <a:p>
            <a:pPr indent="266700"/>
            <a:r>
              <a:rPr lang="en-US" altLang="zh-CN" sz="3200">
                <a:latin typeface="Arial" panose="020B0604020202020204" pitchFamily="34" charset="0"/>
              </a:rPr>
              <a:t>B</a:t>
            </a:r>
            <a:r>
              <a:rPr lang="zh-CN" altLang="en-US" sz="3200">
                <a:latin typeface="Arial" panose="020B0604020202020204" pitchFamily="34" charset="0"/>
              </a:rPr>
              <a:t>．成立三支海军</a:t>
            </a:r>
            <a:endParaRPr lang="zh-CN" altLang="en-US" sz="3200">
              <a:latin typeface="Arial" panose="020B0604020202020204" pitchFamily="34" charset="0"/>
            </a:endParaRPr>
          </a:p>
          <a:p>
            <a:pPr indent="266700"/>
            <a:r>
              <a:rPr lang="en-US" altLang="zh-CN" sz="3200">
                <a:latin typeface="Arial" panose="020B0604020202020204" pitchFamily="34" charset="0"/>
              </a:rPr>
              <a:t>C</a:t>
            </a:r>
            <a:r>
              <a:rPr lang="zh-CN" altLang="en-US" sz="3200">
                <a:latin typeface="Arial" panose="020B0604020202020204" pitchFamily="34" charset="0"/>
              </a:rPr>
              <a:t>．创办轮船招商局</a:t>
            </a:r>
            <a:endParaRPr lang="zh-CN" altLang="en-US" sz="3200">
              <a:latin typeface="Arial" panose="020B0604020202020204" pitchFamily="34" charset="0"/>
            </a:endParaRPr>
          </a:p>
          <a:p>
            <a:pPr indent="266700"/>
            <a:r>
              <a:rPr lang="en-US" altLang="zh-CN" sz="3200">
                <a:latin typeface="Arial" panose="020B0604020202020204" pitchFamily="34" charset="0"/>
              </a:rPr>
              <a:t>D</a:t>
            </a:r>
            <a:r>
              <a:rPr lang="zh-CN" altLang="en-US" sz="3200">
                <a:latin typeface="Arial" panose="020B0604020202020204" pitchFamily="34" charset="0"/>
              </a:rPr>
              <a:t>．创设京师同文馆</a:t>
            </a:r>
            <a:endParaRPr lang="zh-CN" altLang="en-US" sz="3200">
              <a:latin typeface="Arial" panose="020B0604020202020204" pitchFamily="34" charset="0"/>
            </a:endParaRPr>
          </a:p>
        </p:txBody>
      </p:sp>
      <p:sp>
        <p:nvSpPr>
          <p:cNvPr id="33795" name="直接连接符 33794"/>
          <p:cNvSpPr/>
          <p:nvPr/>
        </p:nvSpPr>
        <p:spPr>
          <a:xfrm>
            <a:off x="2279650" y="4797425"/>
            <a:ext cx="3455988" cy="0"/>
          </a:xfrm>
          <a:prstGeom prst="line">
            <a:avLst/>
          </a:prstGeom>
          <a:ln w="38100" cap="flat" cmpd="dbl">
            <a:solidFill>
              <a:srgbClr val="FF33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500" fill="hold"/>
                                        <p:tgtEl>
                                          <p:spTgt spid="33795"/>
                                        </p:tgtEl>
                                        <p:attrNameLst>
                                          <p:attrName>ppt_x</p:attrName>
                                        </p:attrNameLst>
                                      </p:cBhvr>
                                      <p:tavLst>
                                        <p:tav tm="0">
                                          <p:val>
                                            <p:strVal val="0-#ppt_w/2"/>
                                          </p:val>
                                        </p:tav>
                                        <p:tav tm="100000">
                                          <p:val>
                                            <p:strVal val="#ppt_x"/>
                                          </p:val>
                                        </p:tav>
                                      </p:tavLst>
                                    </p:anim>
                                    <p:anim calcmode="lin" valueType="num">
                                      <p:cBhvr additive="base">
                                        <p:cTn id="8"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mph" presetSubtype="0" fill="hold" nodeType="clickEffect">
                                  <p:stCondLst>
                                    <p:cond delay="0"/>
                                  </p:stCondLst>
                                  <p:childTnLst>
                                    <p:anim calcmode="discrete" valueType="str">
                                      <p:cBhvr>
                                        <p:cTn id="12" dur="1000" fill="hold"/>
                                        <p:tgtEl>
                                          <p:spTgt spid="3379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34817"/>
          <p:cNvSpPr/>
          <p:nvPr/>
        </p:nvSpPr>
        <p:spPr>
          <a:xfrm>
            <a:off x="2063750" y="1606868"/>
            <a:ext cx="8135938" cy="4707890"/>
          </a:xfrm>
          <a:prstGeom prst="rect">
            <a:avLst/>
          </a:prstGeom>
          <a:noFill/>
          <a:ln w="9525">
            <a:noFill/>
          </a:ln>
        </p:spPr>
        <p:txBody>
          <a:bodyPr anchor="ctr">
            <a:spAutoFit/>
          </a:bodyPr>
          <a:p>
            <a:pPr indent="266700"/>
            <a:r>
              <a:rPr lang="en-US" altLang="zh-CN" sz="3200" b="1">
                <a:latin typeface="Arial" panose="020B0604020202020204" pitchFamily="34" charset="0"/>
              </a:rPr>
              <a:t>4</a:t>
            </a:r>
            <a:r>
              <a:rPr lang="zh-CN" altLang="en-US" sz="3200" b="1">
                <a:latin typeface="Arial" panose="020B0604020202020204" pitchFamily="34" charset="0"/>
              </a:rPr>
              <a:t>．李鸿章在</a:t>
            </a:r>
            <a:r>
              <a:rPr lang="en-US" altLang="zh-CN" sz="3200" b="1">
                <a:latin typeface="Arial" panose="020B0604020202020204" pitchFamily="34" charset="0"/>
              </a:rPr>
              <a:t>1876</a:t>
            </a:r>
            <a:r>
              <a:rPr lang="zh-CN" altLang="en-US" sz="3200" b="1">
                <a:latin typeface="Arial" panose="020B0604020202020204" pitchFamily="34" charset="0"/>
              </a:rPr>
              <a:t>年强调：“筹办海防，欲与洋人争衡，非治土寇可比，必须时加戒备，方今强邻环道，藩属倾危，岂可稍存侥幸无事之心，顿忘厝火积薪之诫。”这表明</a:t>
            </a:r>
            <a:endParaRPr lang="zh-CN" altLang="en-US" sz="3200" b="1">
              <a:latin typeface="Arial" panose="020B0604020202020204" pitchFamily="34" charset="0"/>
            </a:endParaRPr>
          </a:p>
          <a:p>
            <a:pPr indent="266700"/>
            <a:endParaRPr lang="zh-CN" altLang="en-US" sz="3200">
              <a:latin typeface="Arial" panose="020B0604020202020204" pitchFamily="34" charset="0"/>
            </a:endParaRPr>
          </a:p>
          <a:p>
            <a:pPr indent="266700"/>
            <a:r>
              <a:rPr lang="en-US" altLang="zh-CN" sz="2800">
                <a:latin typeface="Arial" panose="020B0604020202020204" pitchFamily="34" charset="0"/>
              </a:rPr>
              <a:t>A</a:t>
            </a:r>
            <a:r>
              <a:rPr lang="zh-CN" altLang="en-US" sz="2800">
                <a:latin typeface="Arial" panose="020B0604020202020204" pitchFamily="34" charset="0"/>
              </a:rPr>
              <a:t>．洋务派筹划海防的主要目标是针对西方列强</a:t>
            </a:r>
            <a:endParaRPr lang="zh-CN" altLang="en-US" sz="2800">
              <a:latin typeface="Arial" panose="020B0604020202020204" pitchFamily="34" charset="0"/>
            </a:endParaRPr>
          </a:p>
          <a:p>
            <a:pPr indent="266700"/>
            <a:r>
              <a:rPr lang="en-US" altLang="zh-CN" sz="2800">
                <a:latin typeface="Arial" panose="020B0604020202020204" pitchFamily="34" charset="0"/>
              </a:rPr>
              <a:t>B</a:t>
            </a:r>
            <a:r>
              <a:rPr lang="zh-CN" altLang="en-US" sz="2800">
                <a:latin typeface="Arial" panose="020B0604020202020204" pitchFamily="34" charset="0"/>
              </a:rPr>
              <a:t>．李鸿章筹办海防的重心在于对内镇压</a:t>
            </a:r>
            <a:endParaRPr lang="zh-CN" altLang="en-US" sz="2800">
              <a:latin typeface="Arial" panose="020B0604020202020204" pitchFamily="34" charset="0"/>
            </a:endParaRPr>
          </a:p>
          <a:p>
            <a:pPr indent="266700"/>
            <a:r>
              <a:rPr lang="en-US" altLang="zh-CN" sz="2800">
                <a:latin typeface="Arial" panose="020B0604020202020204" pitchFamily="34" charset="0"/>
              </a:rPr>
              <a:t>C</a:t>
            </a:r>
            <a:r>
              <a:rPr lang="zh-CN" altLang="en-US" sz="2800">
                <a:latin typeface="Arial" panose="020B0604020202020204" pitchFamily="34" charset="0"/>
              </a:rPr>
              <a:t>．李鸿章筹办海防的目的是为了增强与列强妥协的条件</a:t>
            </a:r>
            <a:endParaRPr lang="zh-CN" altLang="en-US" sz="2800">
              <a:latin typeface="Arial" panose="020B0604020202020204" pitchFamily="34" charset="0"/>
            </a:endParaRPr>
          </a:p>
          <a:p>
            <a:pPr indent="266700"/>
            <a:r>
              <a:rPr lang="en-US" altLang="zh-CN" sz="2800">
                <a:latin typeface="Arial" panose="020B0604020202020204" pitchFamily="34" charset="0"/>
              </a:rPr>
              <a:t>D</a:t>
            </a:r>
            <a:r>
              <a:rPr lang="zh-CN" altLang="en-US" sz="2800">
                <a:latin typeface="Arial" panose="020B0604020202020204" pitchFamily="34" charset="0"/>
              </a:rPr>
              <a:t>．洋务运动不可能使中国走上富强之路</a:t>
            </a:r>
            <a:endParaRPr lang="zh-CN" altLang="en-US" sz="2800">
              <a:latin typeface="Arial" panose="020B0604020202020204" pitchFamily="34" charset="0"/>
            </a:endParaRPr>
          </a:p>
        </p:txBody>
      </p:sp>
      <p:sp>
        <p:nvSpPr>
          <p:cNvPr id="34819" name="直接连接符 34818"/>
          <p:cNvSpPr/>
          <p:nvPr/>
        </p:nvSpPr>
        <p:spPr>
          <a:xfrm>
            <a:off x="2279650" y="4508500"/>
            <a:ext cx="7200900" cy="0"/>
          </a:xfrm>
          <a:prstGeom prst="line">
            <a:avLst/>
          </a:prstGeom>
          <a:ln w="38100" cap="flat" cmpd="dbl">
            <a:solidFill>
              <a:srgbClr val="FF33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500" fill="hold"/>
                                        <p:tgtEl>
                                          <p:spTgt spid="34819"/>
                                        </p:tgtEl>
                                        <p:attrNameLst>
                                          <p:attrName>ppt_x</p:attrName>
                                        </p:attrNameLst>
                                      </p:cBhvr>
                                      <p:tavLst>
                                        <p:tav tm="0">
                                          <p:val>
                                            <p:strVal val="0-#ppt_w/2"/>
                                          </p:val>
                                        </p:tav>
                                        <p:tav tm="100000">
                                          <p:val>
                                            <p:strVal val="#ppt_x"/>
                                          </p:val>
                                        </p:tav>
                                      </p:tavLst>
                                    </p:anim>
                                    <p:anim calcmode="lin" valueType="num">
                                      <p:cBhvr additive="base">
                                        <p:cTn id="8" dur="500" fill="hold"/>
                                        <p:tgtEl>
                                          <p:spTgt spid="348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mph" presetSubtype="0" fill="hold" nodeType="clickEffect">
                                  <p:stCondLst>
                                    <p:cond delay="0"/>
                                  </p:stCondLst>
                                  <p:childTnLst>
                                    <p:anim calcmode="discrete" valueType="str">
                                      <p:cBhvr>
                                        <p:cTn id="12" dur="1000" fill="hold"/>
                                        <p:tgtEl>
                                          <p:spTgt spid="348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35841"/>
          <p:cNvSpPr/>
          <p:nvPr/>
        </p:nvSpPr>
        <p:spPr>
          <a:xfrm>
            <a:off x="1992313" y="1319054"/>
            <a:ext cx="7885112" cy="4523105"/>
          </a:xfrm>
          <a:prstGeom prst="rect">
            <a:avLst/>
          </a:prstGeom>
          <a:noFill/>
          <a:ln w="9525">
            <a:noFill/>
          </a:ln>
        </p:spPr>
        <p:txBody>
          <a:bodyPr anchor="ctr">
            <a:spAutoFit/>
          </a:bodyPr>
          <a:p>
            <a:pPr indent="266700"/>
            <a:r>
              <a:rPr lang="en-US" altLang="zh-CN" sz="3200" b="1">
                <a:latin typeface="Arial" panose="020B0604020202020204" pitchFamily="34" charset="0"/>
              </a:rPr>
              <a:t>5</a:t>
            </a:r>
            <a:r>
              <a:rPr lang="zh-CN" altLang="en-US" sz="3200" b="1">
                <a:latin typeface="Arial" panose="020B0604020202020204" pitchFamily="34" charset="0"/>
              </a:rPr>
              <a:t>．洋务派得到慈禧太后的支持，其主要原因是</a:t>
            </a:r>
            <a:endParaRPr lang="zh-CN" altLang="en-US" sz="3200" b="1">
              <a:latin typeface="Arial" panose="020B0604020202020204" pitchFamily="34" charset="0"/>
            </a:endParaRPr>
          </a:p>
          <a:p>
            <a:pPr indent="266700"/>
            <a:endParaRPr lang="zh-CN" altLang="en-US" sz="3200" b="1">
              <a:latin typeface="Arial" panose="020B0604020202020204" pitchFamily="34" charset="0"/>
            </a:endParaRPr>
          </a:p>
          <a:p>
            <a:pPr indent="266700"/>
            <a:r>
              <a:rPr lang="en-US" altLang="zh-CN" sz="3200">
                <a:latin typeface="Arial" panose="020B0604020202020204" pitchFamily="34" charset="0"/>
              </a:rPr>
              <a:t>A</a:t>
            </a:r>
            <a:r>
              <a:rPr lang="zh-CN" altLang="en-US" sz="3200">
                <a:latin typeface="Arial" panose="020B0604020202020204" pitchFamily="34" charset="0"/>
              </a:rPr>
              <a:t>．慈禧太后对洋务派比较信任和赏识</a:t>
            </a:r>
            <a:endParaRPr lang="zh-CN" altLang="en-US" sz="3200">
              <a:latin typeface="Arial" panose="020B0604020202020204" pitchFamily="34" charset="0"/>
            </a:endParaRPr>
          </a:p>
          <a:p>
            <a:pPr indent="266700"/>
            <a:r>
              <a:rPr lang="en-US" altLang="zh-CN" sz="3200">
                <a:latin typeface="Arial" panose="020B0604020202020204" pitchFamily="34" charset="0"/>
              </a:rPr>
              <a:t>B</a:t>
            </a:r>
            <a:r>
              <a:rPr lang="zh-CN" altLang="en-US" sz="3200">
                <a:latin typeface="Arial" panose="020B0604020202020204" pitchFamily="34" charset="0"/>
              </a:rPr>
              <a:t>．顽固派因循守旧，盲目排外</a:t>
            </a:r>
            <a:endParaRPr lang="zh-CN" altLang="en-US" sz="3200">
              <a:latin typeface="Arial" panose="020B0604020202020204" pitchFamily="34" charset="0"/>
            </a:endParaRPr>
          </a:p>
          <a:p>
            <a:pPr indent="266700"/>
            <a:r>
              <a:rPr lang="en-US" altLang="zh-CN" sz="3200">
                <a:latin typeface="Arial" panose="020B0604020202020204" pitchFamily="34" charset="0"/>
              </a:rPr>
              <a:t>C</a:t>
            </a:r>
            <a:r>
              <a:rPr lang="zh-CN" altLang="en-US" sz="3200">
                <a:latin typeface="Arial" panose="020B0604020202020204" pitchFamily="34" charset="0"/>
              </a:rPr>
              <a:t>．洋务派主张利用西方先进技术维护清朝统治</a:t>
            </a:r>
            <a:endParaRPr lang="zh-CN" altLang="en-US" sz="3200">
              <a:latin typeface="Arial" panose="020B0604020202020204" pitchFamily="34" charset="0"/>
            </a:endParaRPr>
          </a:p>
          <a:p>
            <a:pPr indent="266700"/>
            <a:r>
              <a:rPr lang="en-US" altLang="zh-CN" sz="3200">
                <a:latin typeface="Arial" panose="020B0604020202020204" pitchFamily="34" charset="0"/>
              </a:rPr>
              <a:t>D</a:t>
            </a:r>
            <a:r>
              <a:rPr lang="zh-CN" altLang="en-US" sz="3200">
                <a:latin typeface="Arial" panose="020B0604020202020204" pitchFamily="34" charset="0"/>
              </a:rPr>
              <a:t>．洋务派拥有实力并得到外国侵略者的赏识</a:t>
            </a:r>
            <a:endParaRPr lang="zh-CN" altLang="en-US" sz="3200">
              <a:latin typeface="Arial" panose="020B0604020202020204" pitchFamily="34" charset="0"/>
            </a:endParaRPr>
          </a:p>
        </p:txBody>
      </p:sp>
      <p:sp>
        <p:nvSpPr>
          <p:cNvPr id="35843" name="直接连接符 35842"/>
          <p:cNvSpPr/>
          <p:nvPr/>
        </p:nvSpPr>
        <p:spPr>
          <a:xfrm>
            <a:off x="2135188" y="4292600"/>
            <a:ext cx="7489825" cy="0"/>
          </a:xfrm>
          <a:prstGeom prst="line">
            <a:avLst/>
          </a:prstGeom>
          <a:ln w="38100" cap="flat" cmpd="dbl">
            <a:solidFill>
              <a:srgbClr val="FF3300"/>
            </a:solidFill>
            <a:prstDash val="solid"/>
            <a:headEnd type="none" w="med" len="med"/>
            <a:tailEnd type="none" w="med" len="med"/>
          </a:ln>
        </p:spPr>
      </p:sp>
      <p:sp>
        <p:nvSpPr>
          <p:cNvPr id="35844" name="直接连接符 35843"/>
          <p:cNvSpPr/>
          <p:nvPr/>
        </p:nvSpPr>
        <p:spPr>
          <a:xfrm>
            <a:off x="2135188" y="4797425"/>
            <a:ext cx="792162" cy="0"/>
          </a:xfrm>
          <a:prstGeom prst="line">
            <a:avLst/>
          </a:prstGeom>
          <a:ln w="38100" cap="flat" cmpd="dbl">
            <a:solidFill>
              <a:srgbClr val="FF33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0-#ppt_w/2"/>
                                          </p:val>
                                        </p:tav>
                                        <p:tav tm="100000">
                                          <p:val>
                                            <p:strVal val="#ppt_x"/>
                                          </p:val>
                                        </p:tav>
                                      </p:tavLst>
                                    </p:anim>
                                    <p:anim calcmode="lin" valueType="num">
                                      <p:cBhvr additive="base">
                                        <p:cTn id="8"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additive="base">
                                        <p:cTn id="13" dur="500" fill="hold"/>
                                        <p:tgtEl>
                                          <p:spTgt spid="35844"/>
                                        </p:tgtEl>
                                        <p:attrNameLst>
                                          <p:attrName>ppt_x</p:attrName>
                                        </p:attrNameLst>
                                      </p:cBhvr>
                                      <p:tavLst>
                                        <p:tav tm="0">
                                          <p:val>
                                            <p:strVal val="0-#ppt_w/2"/>
                                          </p:val>
                                        </p:tav>
                                        <p:tav tm="100000">
                                          <p:val>
                                            <p:strVal val="#ppt_x"/>
                                          </p:val>
                                        </p:tav>
                                      </p:tavLst>
                                    </p:anim>
                                    <p:anim calcmode="lin" valueType="num">
                                      <p:cBhvr additive="base">
                                        <p:cTn id="14" dur="500" fill="hold"/>
                                        <p:tgtEl>
                                          <p:spTgt spid="3584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5" presetClass="emph" presetSubtype="0" fill="hold" nodeType="afterEffect">
                                  <p:stCondLst>
                                    <p:cond delay="0"/>
                                  </p:stCondLst>
                                  <p:childTnLst>
                                    <p:anim calcmode="discrete" valueType="str">
                                      <p:cBhvr>
                                        <p:cTn id="17" dur="1000" fill="hold"/>
                                        <p:tgtEl>
                                          <p:spTgt spid="3584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4" descr="d12_01"/>
          <p:cNvPicPr>
            <a:picLocks noChangeAspect="1"/>
          </p:cNvPicPr>
          <p:nvPr/>
        </p:nvPicPr>
        <p:blipFill>
          <a:blip r:embed="rId1">
            <a:lum bright="51999" contrast="-70000"/>
          </a:blip>
          <a:srcRect r="5074" b="16389"/>
          <a:stretch>
            <a:fillRect/>
          </a:stretch>
        </p:blipFill>
        <p:spPr>
          <a:xfrm>
            <a:off x="6400800" y="0"/>
            <a:ext cx="4367213" cy="6858000"/>
          </a:xfrm>
          <a:prstGeom prst="rect">
            <a:avLst/>
          </a:prstGeom>
          <a:noFill/>
          <a:ln w="9525">
            <a:noFill/>
          </a:ln>
        </p:spPr>
      </p:pic>
      <p:sp>
        <p:nvSpPr>
          <p:cNvPr id="8195" name="文本框 8194"/>
          <p:cNvSpPr txBox="1"/>
          <p:nvPr/>
        </p:nvSpPr>
        <p:spPr>
          <a:xfrm>
            <a:off x="2514600" y="3352800"/>
            <a:ext cx="8153400" cy="1076325"/>
          </a:xfrm>
          <a:prstGeom prst="rect">
            <a:avLst/>
          </a:prstGeom>
          <a:noFill/>
          <a:ln w="9525">
            <a:noFill/>
          </a:ln>
        </p:spPr>
        <p:txBody>
          <a:bodyPr>
            <a:spAutoFit/>
          </a:bodyPr>
          <a:p>
            <a:pPr>
              <a:spcBef>
                <a:spcPct val="50000"/>
              </a:spcBef>
            </a:pPr>
            <a:r>
              <a:rPr lang="zh-CN" altLang="en-US" sz="3200" b="1">
                <a:latin typeface="Arial" panose="020B0604020202020204" pitchFamily="34" charset="0"/>
              </a:rPr>
              <a:t>主张利用西方先进的生产技术，强兵富国，摆脱困境，维护清朝统治的较为开明的官员</a:t>
            </a:r>
            <a:endParaRPr lang="zh-CN" altLang="en-US" sz="3200" b="1">
              <a:latin typeface="Arial" panose="020B0604020202020204" pitchFamily="34" charset="0"/>
            </a:endParaRPr>
          </a:p>
        </p:txBody>
      </p:sp>
      <p:sp>
        <p:nvSpPr>
          <p:cNvPr id="8196" name="矩形 8195"/>
          <p:cNvSpPr/>
          <p:nvPr/>
        </p:nvSpPr>
        <p:spPr>
          <a:xfrm>
            <a:off x="4419600" y="0"/>
            <a:ext cx="4038600" cy="914400"/>
          </a:xfrm>
          <a:prstGeom prst="rect">
            <a:avLst/>
          </a:prstGeom>
        </p:spPr>
        <p:txBody>
          <a:bodyPr wrap="none" fromWordArt="1">
            <a:prstTxWarp prst="textSlantUp">
              <a:avLst>
                <a:gd name="adj" fmla="val 0"/>
              </a:avLst>
            </a:prstTxWarp>
            <a:normAutofit/>
          </a:bodyPr>
          <a:p>
            <a:pPr algn="ctr"/>
            <a:r>
              <a:rPr lang="zh-CN" altLang="en-US" sz="360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5999"/>
                    </a:srgbClr>
                  </a:outerShdw>
                </a:effectLst>
                <a:latin typeface="宋体" panose="02010600030101010101" pitchFamily="2" charset="-122"/>
                <a:ea typeface="宋体" panose="02010600030101010101" pitchFamily="2" charset="-122"/>
              </a:rPr>
              <a:t>第6课     洋务运动</a:t>
            </a:r>
            <a:endParaRPr lang="zh-CN" altLang="en-US" sz="360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5999"/>
                  </a:srgbClr>
                </a:outerShdw>
              </a:effectLst>
              <a:latin typeface="宋体" panose="02010600030101010101" pitchFamily="2" charset="-122"/>
              <a:ea typeface="宋体" panose="02010600030101010101" pitchFamily="2" charset="-122"/>
            </a:endParaRPr>
          </a:p>
        </p:txBody>
      </p:sp>
      <p:grpSp>
        <p:nvGrpSpPr>
          <p:cNvPr id="8197" name="组合 8196"/>
          <p:cNvGrpSpPr/>
          <p:nvPr/>
        </p:nvGrpSpPr>
        <p:grpSpPr>
          <a:xfrm>
            <a:off x="2286000" y="1217612"/>
            <a:ext cx="1439863" cy="522288"/>
            <a:chOff x="0" y="-1"/>
            <a:chExt cx="1633" cy="329"/>
          </a:xfrm>
        </p:grpSpPr>
        <p:sp>
          <p:nvSpPr>
            <p:cNvPr id="8198" name="圆角矩形 27"/>
            <p:cNvSpPr/>
            <p:nvPr/>
          </p:nvSpPr>
          <p:spPr>
            <a:xfrm>
              <a:off x="0" y="0"/>
              <a:ext cx="1633" cy="316"/>
            </a:xfrm>
            <a:prstGeom prst="roundRect">
              <a:avLst>
                <a:gd name="adj" fmla="val 16667"/>
              </a:avLst>
            </a:prstGeom>
            <a:solidFill>
              <a:srgbClr val="FF0000"/>
            </a:solidFill>
            <a:ln w="9525" cap="flat" cmpd="sng">
              <a:solidFill>
                <a:srgbClr val="F69240"/>
              </a:solidFill>
              <a:prstDash val="solid"/>
              <a:headEnd type="none" w="med" len="med"/>
              <a:tailEnd type="none" w="med" len="med"/>
            </a:ln>
            <a:effectLst>
              <a:outerShdw dist="23000" dir="5400000" algn="ctr" rotWithShape="0">
                <a:srgbClr val="000000">
                  <a:alpha val="29999"/>
                </a:srgbClr>
              </a:outerShdw>
            </a:effectLst>
          </p:spPr>
          <p:txBody>
            <a:bodyPr anchor="ctr"/>
            <a:p>
              <a:pPr algn="ctr"/>
              <a:endParaRPr>
                <a:solidFill>
                  <a:srgbClr val="FFFFFF"/>
                </a:solidFill>
                <a:latin typeface="黑体" panose="02010609060101010101" pitchFamily="1" charset="-122"/>
                <a:ea typeface="黑体" panose="02010609060101010101" pitchFamily="1" charset="-122"/>
              </a:endParaRPr>
            </a:p>
          </p:txBody>
        </p:sp>
        <p:sp>
          <p:nvSpPr>
            <p:cNvPr id="8199" name="矩形 8198"/>
            <p:cNvSpPr/>
            <p:nvPr/>
          </p:nvSpPr>
          <p:spPr>
            <a:xfrm>
              <a:off x="314" y="-1"/>
              <a:ext cx="1014" cy="329"/>
            </a:xfrm>
            <a:prstGeom prst="rect">
              <a:avLst/>
            </a:prstGeom>
            <a:noFill/>
            <a:ln w="9525">
              <a:noFill/>
            </a:ln>
          </p:spPr>
          <p:txBody>
            <a:bodyPr wrap="none" anchor="ctr">
              <a:spAutoFit/>
            </a:bodyPr>
            <a:p>
              <a:pPr algn="ctr"/>
              <a:r>
                <a:rPr lang="zh-CN" altLang="en-US" sz="2800">
                  <a:solidFill>
                    <a:schemeClr val="bg1"/>
                  </a:solidFill>
                  <a:latin typeface="Arial" panose="020B0604020202020204" pitchFamily="34" charset="0"/>
                  <a:ea typeface="华文新魏" pitchFamily="2" charset="-122"/>
                </a:rPr>
                <a:t>洋务</a:t>
              </a:r>
              <a:endParaRPr lang="zh-CN" altLang="en-US" sz="2800">
                <a:solidFill>
                  <a:schemeClr val="bg1"/>
                </a:solidFill>
                <a:latin typeface="Arial" panose="020B0604020202020204" pitchFamily="34" charset="0"/>
                <a:ea typeface="华文新魏" pitchFamily="2" charset="-122"/>
              </a:endParaRPr>
            </a:p>
          </p:txBody>
        </p:sp>
      </p:grpSp>
      <p:sp>
        <p:nvSpPr>
          <p:cNvPr id="8200" name="矩形 8199"/>
          <p:cNvSpPr/>
          <p:nvPr/>
        </p:nvSpPr>
        <p:spPr>
          <a:xfrm>
            <a:off x="2438400" y="1671638"/>
            <a:ext cx="7696200" cy="1076325"/>
          </a:xfrm>
          <a:prstGeom prst="rect">
            <a:avLst/>
          </a:prstGeom>
          <a:noFill/>
          <a:ln w="9525">
            <a:noFill/>
          </a:ln>
        </p:spPr>
        <p:txBody>
          <a:bodyPr anchor="ctr">
            <a:spAutoFit/>
          </a:bodyPr>
          <a:p>
            <a:r>
              <a:rPr lang="zh-CN" altLang="en-US" sz="3200" b="1">
                <a:latin typeface="Arial" panose="020B0604020202020204" pitchFamily="34" charset="0"/>
              </a:rPr>
              <a:t>洋务：外国的事物，又称“夷务”，泛指当时一切与外国资本主义有关的事务。</a:t>
            </a:r>
            <a:endParaRPr lang="zh-CN" altLang="en-US" sz="3200" b="1">
              <a:latin typeface="Arial" panose="020B0604020202020204" pitchFamily="34" charset="0"/>
            </a:endParaRPr>
          </a:p>
        </p:txBody>
      </p:sp>
      <p:grpSp>
        <p:nvGrpSpPr>
          <p:cNvPr id="8201" name="组合 8200"/>
          <p:cNvGrpSpPr/>
          <p:nvPr/>
        </p:nvGrpSpPr>
        <p:grpSpPr>
          <a:xfrm>
            <a:off x="2286000" y="2894012"/>
            <a:ext cx="1655763" cy="522288"/>
            <a:chOff x="0" y="-1"/>
            <a:chExt cx="1633" cy="329"/>
          </a:xfrm>
        </p:grpSpPr>
        <p:sp>
          <p:nvSpPr>
            <p:cNvPr id="8202" name="圆角矩形 27"/>
            <p:cNvSpPr/>
            <p:nvPr/>
          </p:nvSpPr>
          <p:spPr>
            <a:xfrm>
              <a:off x="0" y="0"/>
              <a:ext cx="1633" cy="316"/>
            </a:xfrm>
            <a:prstGeom prst="roundRect">
              <a:avLst>
                <a:gd name="adj" fmla="val 16667"/>
              </a:avLst>
            </a:prstGeom>
            <a:solidFill>
              <a:srgbClr val="FF0000"/>
            </a:solidFill>
            <a:ln w="9525" cap="flat" cmpd="sng">
              <a:solidFill>
                <a:srgbClr val="F69240"/>
              </a:solidFill>
              <a:prstDash val="solid"/>
              <a:headEnd type="none" w="med" len="med"/>
              <a:tailEnd type="none" w="med" len="med"/>
            </a:ln>
            <a:effectLst>
              <a:outerShdw dist="23000" dir="5400000" algn="ctr" rotWithShape="0">
                <a:srgbClr val="000000">
                  <a:alpha val="29999"/>
                </a:srgbClr>
              </a:outerShdw>
            </a:effectLst>
          </p:spPr>
          <p:txBody>
            <a:bodyPr anchor="ctr"/>
            <a:p>
              <a:pPr algn="ctr"/>
              <a:endParaRPr>
                <a:solidFill>
                  <a:srgbClr val="FFFFFF"/>
                </a:solidFill>
                <a:latin typeface="黑体" panose="02010609060101010101" pitchFamily="1" charset="-122"/>
                <a:ea typeface="黑体" panose="02010609060101010101" pitchFamily="1" charset="-122"/>
              </a:endParaRPr>
            </a:p>
          </p:txBody>
        </p:sp>
        <p:sp>
          <p:nvSpPr>
            <p:cNvPr id="8203" name="矩形 8202"/>
            <p:cNvSpPr/>
            <p:nvPr/>
          </p:nvSpPr>
          <p:spPr>
            <a:xfrm>
              <a:off x="207" y="-1"/>
              <a:ext cx="1232" cy="329"/>
            </a:xfrm>
            <a:prstGeom prst="rect">
              <a:avLst/>
            </a:prstGeom>
            <a:noFill/>
            <a:ln w="9525">
              <a:noFill/>
            </a:ln>
          </p:spPr>
          <p:txBody>
            <a:bodyPr wrap="none" anchor="ctr">
              <a:spAutoFit/>
            </a:bodyPr>
            <a:p>
              <a:pPr algn="ctr"/>
              <a:r>
                <a:rPr lang="zh-CN" altLang="en-US" sz="2800">
                  <a:solidFill>
                    <a:schemeClr val="bg1"/>
                  </a:solidFill>
                  <a:latin typeface="Arial" panose="020B0604020202020204" pitchFamily="34" charset="0"/>
                  <a:ea typeface="华文新魏" pitchFamily="2" charset="-122"/>
                </a:rPr>
                <a:t>洋务派</a:t>
              </a:r>
              <a:endParaRPr lang="zh-CN" altLang="en-US" sz="2800">
                <a:solidFill>
                  <a:schemeClr val="bg1"/>
                </a:solidFill>
                <a:latin typeface="Arial" panose="020B0604020202020204" pitchFamily="34" charset="0"/>
                <a:ea typeface="华文新魏" pitchFamily="2" charset="-122"/>
              </a:endParaRPr>
            </a:p>
          </p:txBody>
        </p:sp>
      </p:grpSp>
      <p:grpSp>
        <p:nvGrpSpPr>
          <p:cNvPr id="8204" name="组合 8203"/>
          <p:cNvGrpSpPr/>
          <p:nvPr/>
        </p:nvGrpSpPr>
        <p:grpSpPr>
          <a:xfrm>
            <a:off x="2286000" y="4646612"/>
            <a:ext cx="1752600" cy="522288"/>
            <a:chOff x="0" y="-1"/>
            <a:chExt cx="1633" cy="329"/>
          </a:xfrm>
        </p:grpSpPr>
        <p:sp>
          <p:nvSpPr>
            <p:cNvPr id="8205" name="圆角矩形 27"/>
            <p:cNvSpPr/>
            <p:nvPr/>
          </p:nvSpPr>
          <p:spPr>
            <a:xfrm>
              <a:off x="0" y="0"/>
              <a:ext cx="1633" cy="316"/>
            </a:xfrm>
            <a:prstGeom prst="roundRect">
              <a:avLst>
                <a:gd name="adj" fmla="val 16667"/>
              </a:avLst>
            </a:prstGeom>
            <a:solidFill>
              <a:srgbClr val="FF0000"/>
            </a:solidFill>
            <a:ln w="9525" cap="flat" cmpd="sng">
              <a:solidFill>
                <a:srgbClr val="F69240"/>
              </a:solidFill>
              <a:prstDash val="solid"/>
              <a:headEnd type="none" w="med" len="med"/>
              <a:tailEnd type="none" w="med" len="med"/>
            </a:ln>
            <a:effectLst>
              <a:outerShdw dist="23000" dir="5400000" algn="ctr" rotWithShape="0">
                <a:srgbClr val="000000">
                  <a:alpha val="29999"/>
                </a:srgbClr>
              </a:outerShdw>
            </a:effectLst>
          </p:spPr>
          <p:txBody>
            <a:bodyPr anchor="ctr"/>
            <a:p>
              <a:pPr algn="ctr"/>
              <a:endParaRPr>
                <a:solidFill>
                  <a:srgbClr val="FFFFFF"/>
                </a:solidFill>
                <a:latin typeface="黑体" panose="02010609060101010101" pitchFamily="1" charset="-122"/>
                <a:ea typeface="黑体" panose="02010609060101010101" pitchFamily="1" charset="-122"/>
              </a:endParaRPr>
            </a:p>
          </p:txBody>
        </p:sp>
        <p:sp>
          <p:nvSpPr>
            <p:cNvPr id="8206" name="矩形 8205"/>
            <p:cNvSpPr/>
            <p:nvPr/>
          </p:nvSpPr>
          <p:spPr>
            <a:xfrm>
              <a:off x="75" y="-1"/>
              <a:ext cx="1496" cy="329"/>
            </a:xfrm>
            <a:prstGeom prst="rect">
              <a:avLst/>
            </a:prstGeom>
            <a:noFill/>
            <a:ln w="9525">
              <a:noFill/>
            </a:ln>
          </p:spPr>
          <p:txBody>
            <a:bodyPr wrap="none" anchor="ctr">
              <a:spAutoFit/>
            </a:bodyPr>
            <a:p>
              <a:pPr algn="ctr"/>
              <a:r>
                <a:rPr lang="zh-CN" altLang="en-US" sz="2800">
                  <a:solidFill>
                    <a:schemeClr val="bg1"/>
                  </a:solidFill>
                  <a:latin typeface="Arial" panose="020B0604020202020204" pitchFamily="34" charset="0"/>
                  <a:ea typeface="华文新魏" pitchFamily="2" charset="-122"/>
                </a:rPr>
                <a:t>洋务运动</a:t>
              </a:r>
              <a:endParaRPr lang="zh-CN" altLang="en-US" sz="2800">
                <a:solidFill>
                  <a:schemeClr val="bg1"/>
                </a:solidFill>
                <a:latin typeface="Arial" panose="020B0604020202020204" pitchFamily="34" charset="0"/>
                <a:ea typeface="华文新魏" pitchFamily="2" charset="-122"/>
              </a:endParaRPr>
            </a:p>
          </p:txBody>
        </p:sp>
      </p:grpSp>
      <p:sp>
        <p:nvSpPr>
          <p:cNvPr id="8207" name="矩形 8206"/>
          <p:cNvSpPr/>
          <p:nvPr/>
        </p:nvSpPr>
        <p:spPr>
          <a:xfrm>
            <a:off x="2590800" y="5100638"/>
            <a:ext cx="7696200" cy="1076325"/>
          </a:xfrm>
          <a:prstGeom prst="rect">
            <a:avLst/>
          </a:prstGeom>
          <a:noFill/>
          <a:ln w="9525">
            <a:noFill/>
          </a:ln>
        </p:spPr>
        <p:txBody>
          <a:bodyPr anchor="ctr">
            <a:spAutoFit/>
          </a:bodyPr>
          <a:p>
            <a:r>
              <a:rPr lang="zh-CN" altLang="en-US" sz="3200" b="1">
                <a:latin typeface="Arial" panose="020B0604020202020204" pitchFamily="34" charset="0"/>
              </a:rPr>
              <a:t>洋务派在</a:t>
            </a:r>
            <a:r>
              <a:rPr lang="en-US" altLang="zh-CN" sz="3200" b="1">
                <a:latin typeface="Arial" panose="020B0604020202020204" pitchFamily="34" charset="0"/>
              </a:rPr>
              <a:t>19</a:t>
            </a:r>
            <a:r>
              <a:rPr lang="zh-CN" altLang="en-US" sz="3200" b="1">
                <a:latin typeface="Arial" panose="020B0604020202020204" pitchFamily="34" charset="0"/>
              </a:rPr>
              <a:t>世纪</a:t>
            </a:r>
            <a:r>
              <a:rPr lang="en-US" altLang="zh-CN" sz="3200" b="1">
                <a:latin typeface="Arial" panose="020B0604020202020204" pitchFamily="34" charset="0"/>
              </a:rPr>
              <a:t>60</a:t>
            </a:r>
            <a:r>
              <a:rPr lang="zh-CN" altLang="en-US" sz="3200" b="1">
                <a:latin typeface="Arial" panose="020B0604020202020204" pitchFamily="34" charset="0"/>
              </a:rPr>
              <a:t>年代初到</a:t>
            </a:r>
            <a:r>
              <a:rPr lang="en-US" altLang="zh-CN" sz="3200" b="1">
                <a:latin typeface="Arial" panose="020B0604020202020204" pitchFamily="34" charset="0"/>
              </a:rPr>
              <a:t>90</a:t>
            </a:r>
            <a:r>
              <a:rPr lang="zh-CN" altLang="en-US" sz="3200" b="1">
                <a:latin typeface="Arial" panose="020B0604020202020204" pitchFamily="34" charset="0"/>
              </a:rPr>
              <a:t>年代掀起的一场“师夷长技以自强”的运动</a:t>
            </a:r>
            <a:endParaRPr lang="zh-CN" altLang="en-US" sz="32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200"/>
                                        </p:tgtEl>
                                        <p:attrNameLst>
                                          <p:attrName>style.visibility</p:attrName>
                                        </p:attrNameLst>
                                      </p:cBhvr>
                                      <p:to>
                                        <p:strVal val="visible"/>
                                      </p:to>
                                    </p:set>
                                    <p:animEffect transition="in" filter="blinds(horizontal)">
                                      <p:cBhvr>
                                        <p:cTn id="11" dur="500"/>
                                        <p:tgtEl>
                                          <p:spTgt spid="8200"/>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8201"/>
                                        </p:tgtEl>
                                        <p:attrNameLst>
                                          <p:attrName>style.visibility</p:attrName>
                                        </p:attrNameLst>
                                      </p:cBhvr>
                                      <p:to>
                                        <p:strVal val="visible"/>
                                      </p:to>
                                    </p:set>
                                    <p:animEffect transition="in" filter="blinds(horizontal)">
                                      <p:cBhvr>
                                        <p:cTn id="15" dur="2000"/>
                                        <p:tgtEl>
                                          <p:spTgt spid="8201"/>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8195"/>
                                        </p:tgtEl>
                                        <p:attrNameLst>
                                          <p:attrName>style.visibility</p:attrName>
                                        </p:attrNameLst>
                                      </p:cBhvr>
                                      <p:to>
                                        <p:strVal val="visible"/>
                                      </p:to>
                                    </p:set>
                                    <p:animEffect transition="in" filter="blinds(horizontal)">
                                      <p:cBhvr>
                                        <p:cTn id="19" dur="1000"/>
                                        <p:tgtEl>
                                          <p:spTgt spid="8195"/>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8204"/>
                                        </p:tgtEl>
                                        <p:attrNameLst>
                                          <p:attrName>style.visibility</p:attrName>
                                        </p:attrNameLst>
                                      </p:cBhvr>
                                      <p:to>
                                        <p:strVal val="visible"/>
                                      </p:to>
                                    </p:set>
                                    <p:animEffect transition="in" filter="blinds(horizontal)">
                                      <p:cBhvr>
                                        <p:cTn id="23" dur="2000"/>
                                        <p:tgtEl>
                                          <p:spTgt spid="8204"/>
                                        </p:tgtEl>
                                      </p:cBhvr>
                                    </p:animEffect>
                                  </p:childTnLst>
                                </p:cTn>
                              </p:par>
                            </p:childTnLst>
                          </p:cTn>
                        </p:par>
                        <p:par>
                          <p:cTn id="24" fill="hold">
                            <p:stCondLst>
                              <p:cond delay="6000"/>
                            </p:stCondLst>
                            <p:childTnLst>
                              <p:par>
                                <p:cTn id="25" presetID="3" presetClass="entr" presetSubtype="10" fill="hold" grpId="0" nodeType="afterEffect">
                                  <p:stCondLst>
                                    <p:cond delay="0"/>
                                  </p:stCondLst>
                                  <p:childTnLst>
                                    <p:set>
                                      <p:cBhvr>
                                        <p:cTn id="26" dur="1" fill="hold">
                                          <p:stCondLst>
                                            <p:cond delay="0"/>
                                          </p:stCondLst>
                                        </p:cTn>
                                        <p:tgtEl>
                                          <p:spTgt spid="8207"/>
                                        </p:tgtEl>
                                        <p:attrNameLst>
                                          <p:attrName>style.visibility</p:attrName>
                                        </p:attrNameLst>
                                      </p:cBhvr>
                                      <p:to>
                                        <p:strVal val="visible"/>
                                      </p:to>
                                    </p:set>
                                    <p:animEffect transition="in" filter="blinds(horizontal)">
                                      <p:cBhvr>
                                        <p:cTn id="27" dur="1000"/>
                                        <p:tgtEl>
                                          <p:spTgt spid="8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200" grpId="0"/>
      <p:bldP spid="820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137" name="文本框 5136"/>
          <p:cNvSpPr txBox="1"/>
          <p:nvPr/>
        </p:nvSpPr>
        <p:spPr>
          <a:xfrm>
            <a:off x="2884488" y="220663"/>
            <a:ext cx="6416675" cy="914400"/>
          </a:xfrm>
          <a:prstGeom prst="rect">
            <a:avLst/>
          </a:prstGeom>
          <a:solidFill>
            <a:schemeClr val="bg1"/>
          </a:solidFill>
          <a:ln w="9525">
            <a:noFill/>
          </a:ln>
        </p:spPr>
        <p:txBody>
          <a:bodyPr wrap="square" anchor="t">
            <a:spAutoFit/>
          </a:bodyPr>
          <a:p>
            <a:pPr lvl="0" indent="0"/>
            <a:r>
              <a:rPr lang="zh-CN" altLang="en-US" sz="5400" b="1" dirty="0">
                <a:solidFill>
                  <a:srgbClr val="FF0000"/>
                </a:solidFill>
                <a:latin typeface="Times New Roman" panose="02020603050405020304" pitchFamily="2" charset="0"/>
                <a:ea typeface="楷体" panose="02010609060101010101" pitchFamily="1" charset="-122"/>
              </a:rPr>
              <a:t>洋务派  </a:t>
            </a:r>
            <a:r>
              <a:rPr lang="en-US" altLang="zh-CN" sz="5400" b="1" dirty="0">
                <a:solidFill>
                  <a:srgbClr val="FF0000"/>
                </a:solidFill>
                <a:latin typeface="Times New Roman" panose="02020603050405020304" pitchFamily="2" charset="0"/>
                <a:ea typeface="楷体" panose="02010609060101010101" pitchFamily="1" charset="-122"/>
              </a:rPr>
              <a:t>PK</a:t>
            </a:r>
            <a:r>
              <a:rPr lang="zh-CN" altLang="en-US" sz="5400" b="1" dirty="0">
                <a:solidFill>
                  <a:srgbClr val="FF0000"/>
                </a:solidFill>
                <a:latin typeface="Times New Roman" panose="02020603050405020304" pitchFamily="2" charset="0"/>
                <a:ea typeface="楷体" panose="02010609060101010101" pitchFamily="1" charset="-122"/>
              </a:rPr>
              <a:t>  顽固派</a:t>
            </a:r>
            <a:endParaRPr lang="zh-CN" altLang="en-US" sz="5400" b="1" dirty="0">
              <a:solidFill>
                <a:srgbClr val="FF0000"/>
              </a:solidFill>
              <a:latin typeface="Times New Roman" panose="02020603050405020304" pitchFamily="2" charset="0"/>
              <a:ea typeface="楷体" panose="02010609060101010101" pitchFamily="1" charset="-122"/>
            </a:endParaRPr>
          </a:p>
        </p:txBody>
      </p:sp>
      <p:pic>
        <p:nvPicPr>
          <p:cNvPr id="9221" name="图片 9220" descr="C:/Users/Administrator/AppData/Local/Temp/1/http:/www.jlhs.net/高中历史素材库/中国近现代史/ZGJXDZSD2020A.gif"/>
          <p:cNvPicPr>
            <a:picLocks noChangeAspect="1"/>
          </p:cNvPicPr>
          <p:nvPr/>
        </p:nvPicPr>
        <p:blipFill>
          <a:blip r:embed="rId2" r:link="rId3"/>
          <a:srcRect b="5882"/>
          <a:stretch>
            <a:fillRect/>
          </a:stretch>
        </p:blipFill>
        <p:spPr>
          <a:xfrm>
            <a:off x="33338" y="1238250"/>
            <a:ext cx="3629025" cy="3624263"/>
          </a:xfrm>
          <a:prstGeom prst="rect">
            <a:avLst/>
          </a:prstGeom>
          <a:noFill/>
          <a:ln w="9525">
            <a:noFill/>
          </a:ln>
        </p:spPr>
      </p:pic>
      <p:sp>
        <p:nvSpPr>
          <p:cNvPr id="9218" name="文本占位符 9217"/>
          <p:cNvSpPr>
            <a:spLocks noGrp="1" noRot="1"/>
          </p:cNvSpPr>
          <p:nvPr/>
        </p:nvSpPr>
        <p:spPr>
          <a:xfrm>
            <a:off x="3873500" y="1238250"/>
            <a:ext cx="4057650" cy="1255713"/>
          </a:xfrm>
          <a:prstGeom prst="rect">
            <a:avLst/>
          </a:prstGeom>
          <a:solidFill>
            <a:schemeClr val="bg1"/>
          </a:solidFill>
          <a:ln w="9525">
            <a:noFill/>
          </a:ln>
        </p:spPr>
        <p:txBody>
          <a:bodyPr anchor="t"/>
          <a:p>
            <a:pPr marL="1905" lvl="0" indent="-344805">
              <a:spcBef>
                <a:spcPct val="20000"/>
              </a:spcBef>
            </a:pPr>
            <a:r>
              <a:rPr lang="zh-CN" altLang="en-US" sz="2800" b="1" dirty="0">
                <a:latin typeface="Times New Roman" panose="02020603050405020304" pitchFamily="2" charset="0"/>
                <a:ea typeface="宋体" panose="02010600030101010101" pitchFamily="2" charset="-122"/>
              </a:rPr>
              <a:t>恭亲王奕：</a:t>
            </a:r>
            <a:r>
              <a:rPr lang="zh-CN" altLang="en-US" sz="2800" b="1" dirty="0">
                <a:solidFill>
                  <a:srgbClr val="0000CC"/>
                </a:solidFill>
                <a:latin typeface="Times New Roman" panose="02020603050405020304" pitchFamily="2" charset="0"/>
                <a:ea typeface="宋体" panose="02010600030101010101" pitchFamily="2" charset="-122"/>
              </a:rPr>
              <a:t>师夷长技以制夷</a:t>
            </a:r>
            <a:endParaRPr lang="zh-CN" altLang="en-US" sz="2800" b="1" dirty="0">
              <a:solidFill>
                <a:srgbClr val="0000CC"/>
              </a:solidFill>
              <a:latin typeface="Times New Roman" panose="02020603050405020304" pitchFamily="2" charset="0"/>
              <a:ea typeface="宋体" panose="02010600030101010101" pitchFamily="2" charset="-122"/>
            </a:endParaRPr>
          </a:p>
          <a:p>
            <a:pPr marL="1905" lvl="0" indent="-344805">
              <a:spcBef>
                <a:spcPct val="20000"/>
              </a:spcBef>
            </a:pPr>
            <a:endParaRPr lang="zh-CN" altLang="en-US" sz="2800" b="1" dirty="0">
              <a:solidFill>
                <a:srgbClr val="0000CC"/>
              </a:solidFill>
              <a:latin typeface="Times New Roman" panose="02020603050405020304" pitchFamily="2" charset="0"/>
              <a:ea typeface="宋体" panose="02010600030101010101" pitchFamily="2" charset="-122"/>
            </a:endParaRPr>
          </a:p>
        </p:txBody>
      </p:sp>
      <p:pic>
        <p:nvPicPr>
          <p:cNvPr id="9222" name="图片 9221"/>
          <p:cNvPicPr>
            <a:picLocks noChangeAspect="1"/>
          </p:cNvPicPr>
          <p:nvPr/>
        </p:nvPicPr>
        <p:blipFill>
          <a:blip r:embed="rId4"/>
          <a:stretch>
            <a:fillRect/>
          </a:stretch>
        </p:blipFill>
        <p:spPr>
          <a:xfrm>
            <a:off x="8243888" y="1238250"/>
            <a:ext cx="3779837" cy="3533775"/>
          </a:xfrm>
          <a:prstGeom prst="rect">
            <a:avLst/>
          </a:prstGeom>
          <a:noFill/>
          <a:ln w="9525">
            <a:noFill/>
          </a:ln>
        </p:spPr>
      </p:pic>
      <p:sp>
        <p:nvSpPr>
          <p:cNvPr id="9219" name="矩形 9218"/>
          <p:cNvSpPr>
            <a:spLocks noGrp="1" noRot="1"/>
          </p:cNvSpPr>
          <p:nvPr/>
        </p:nvSpPr>
        <p:spPr>
          <a:xfrm>
            <a:off x="3873500" y="3362325"/>
            <a:ext cx="4057650" cy="1409700"/>
          </a:xfrm>
          <a:prstGeom prst="rect">
            <a:avLst/>
          </a:prstGeom>
          <a:solidFill>
            <a:schemeClr val="bg1"/>
          </a:solidFill>
          <a:ln w="9525">
            <a:noFill/>
          </a:ln>
        </p:spPr>
        <p:txBody>
          <a:bodyPr wrap="square" anchor="t"/>
          <a:p>
            <a:pPr marL="1905" lvl="0" indent="-1905">
              <a:lnSpc>
                <a:spcPct val="90000"/>
              </a:lnSpc>
              <a:spcBef>
                <a:spcPct val="20000"/>
              </a:spcBef>
            </a:pPr>
            <a:r>
              <a:rPr lang="zh-CN" altLang="en-US" dirty="0">
                <a:latin typeface="Times New Roman" panose="02020603050405020304" pitchFamily="2" charset="0"/>
                <a:ea typeface="宋体" panose="02010600030101010101" pitchFamily="2" charset="-122"/>
              </a:rPr>
              <a:t> </a:t>
            </a:r>
            <a:r>
              <a:rPr lang="zh-CN" altLang="en-US" sz="3200" b="1" dirty="0">
                <a:latin typeface="Times New Roman" panose="02020603050405020304" pitchFamily="2" charset="0"/>
                <a:ea typeface="宋体" panose="02010600030101010101" pitchFamily="2" charset="-122"/>
              </a:rPr>
              <a:t>帝师倭仁：</a:t>
            </a:r>
            <a:r>
              <a:rPr lang="zh-CN" altLang="en-US" sz="2800" b="1" dirty="0">
                <a:solidFill>
                  <a:srgbClr val="0000CC"/>
                </a:solidFill>
                <a:latin typeface="Times New Roman" panose="02020603050405020304" pitchFamily="2" charset="0"/>
                <a:ea typeface="宋体" panose="02010600030101010101" pitchFamily="2" charset="-122"/>
              </a:rPr>
              <a:t>天下之大不患无才，何必夷人？何必师事夷人？</a:t>
            </a:r>
            <a:endParaRPr lang="zh-CN" altLang="en-US" sz="2800" b="1" dirty="0">
              <a:solidFill>
                <a:srgbClr val="0000CC"/>
              </a:solidFill>
              <a:latin typeface="Times New Roman" panose="02020603050405020304" pitchFamily="2" charset="0"/>
              <a:ea typeface="宋体" panose="02010600030101010101" pitchFamily="2" charset="-122"/>
            </a:endParaRPr>
          </a:p>
        </p:txBody>
      </p:sp>
      <p:sp>
        <p:nvSpPr>
          <p:cNvPr id="3" name="矩形 2"/>
          <p:cNvSpPr>
            <a:spLocks noGrp="1" noRot="1"/>
          </p:cNvSpPr>
          <p:nvPr/>
        </p:nvSpPr>
        <p:spPr>
          <a:xfrm>
            <a:off x="33338" y="4940300"/>
            <a:ext cx="12118975" cy="1409700"/>
          </a:xfrm>
          <a:prstGeom prst="rect">
            <a:avLst/>
          </a:prstGeom>
          <a:solidFill>
            <a:schemeClr val="bg1"/>
          </a:solidFill>
          <a:ln w="9525">
            <a:noFill/>
          </a:ln>
        </p:spPr>
        <p:txBody>
          <a:bodyPr wrap="square" anchor="t"/>
          <a:p>
            <a:pPr marL="1905" lvl="0" indent="-1905">
              <a:lnSpc>
                <a:spcPct val="90000"/>
              </a:lnSpc>
              <a:spcBef>
                <a:spcPct val="20000"/>
              </a:spcBef>
            </a:pPr>
            <a:r>
              <a:rPr lang="zh-CN" altLang="en-US" dirty="0">
                <a:latin typeface="Times New Roman" panose="02020603050405020304" pitchFamily="2" charset="0"/>
                <a:ea typeface="宋体" panose="02010600030101010101" pitchFamily="2" charset="-122"/>
              </a:rPr>
              <a:t> </a:t>
            </a:r>
            <a:r>
              <a:rPr lang="zh-CN" altLang="en-US" sz="4000" dirty="0">
                <a:solidFill>
                  <a:srgbClr val="FF0000"/>
                </a:solidFill>
                <a:latin typeface="微软雅黑" panose="020B0503020204020204" pitchFamily="2" charset="-122"/>
                <a:ea typeface="微软雅黑" panose="020B0503020204020204" pitchFamily="2" charset="-122"/>
              </a:rPr>
              <a:t>思考：</a:t>
            </a:r>
            <a:r>
              <a:rPr lang="zh-CN" altLang="en-US" sz="4000" dirty="0">
                <a:latin typeface="宋体" panose="02010600030101010101" pitchFamily="2" charset="-122"/>
                <a:ea typeface="宋体" panose="02010600030101010101" pitchFamily="2" charset="-122"/>
              </a:rPr>
              <a:t>两位</a:t>
            </a:r>
            <a:r>
              <a:rPr lang="en-US" altLang="zh-CN" sz="4000" dirty="0">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医生</a:t>
            </a:r>
            <a:r>
              <a:rPr lang="en-US" altLang="zh-CN" sz="4000" dirty="0">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的主张有何区别？倭仁反对奕的理由是什么？</a:t>
            </a:r>
            <a:r>
              <a:rPr lang="en-US" altLang="zh-CN" sz="4000" dirty="0">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病人</a:t>
            </a:r>
            <a:r>
              <a:rPr lang="en-US" altLang="zh-CN" sz="4000" dirty="0">
                <a:latin typeface="宋体" panose="02010600030101010101" pitchFamily="2" charset="-122"/>
                <a:ea typeface="宋体" panose="02010600030101010101" pitchFamily="2" charset="-122"/>
              </a:rPr>
              <a:t>”</a:t>
            </a:r>
            <a:r>
              <a:rPr lang="zh-CN" altLang="en-US" sz="4000" dirty="0">
                <a:latin typeface="宋体" panose="02010600030101010101" pitchFamily="2" charset="-122"/>
                <a:ea typeface="宋体" panose="02010600030101010101" pitchFamily="2" charset="-122"/>
              </a:rPr>
              <a:t>会选择哪位医生，为什么？</a:t>
            </a:r>
            <a:endParaRPr lang="zh-CN" altLang="en-US" sz="40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p:cTn id="7" dur="500" fill="hold"/>
                                        <p:tgtEl>
                                          <p:spTgt spid="9221"/>
                                        </p:tgtEl>
                                        <p:attrNameLst>
                                          <p:attrName>ppt_x</p:attrName>
                                        </p:attrNameLst>
                                      </p:cBhvr>
                                      <p:tavLst>
                                        <p:tav tm="0">
                                          <p:val>
                                            <p:strVal val="#ppt_x"/>
                                          </p:val>
                                        </p:tav>
                                        <p:tav tm="100000">
                                          <p:val>
                                            <p:strVal val="#ppt_x"/>
                                          </p:val>
                                        </p:tav>
                                      </p:tavLst>
                                    </p:anim>
                                    <p:anim calcmode="lin" valueType="num">
                                      <p:cBhvr>
                                        <p:cTn id="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p:cTn id="13" dur="500" fill="hold"/>
                                        <p:tgtEl>
                                          <p:spTgt spid="9218"/>
                                        </p:tgtEl>
                                        <p:attrNameLst>
                                          <p:attrName>ppt_x</p:attrName>
                                        </p:attrNameLst>
                                      </p:cBhvr>
                                      <p:tavLst>
                                        <p:tav tm="0">
                                          <p:val>
                                            <p:strVal val="#ppt_x"/>
                                          </p:val>
                                        </p:tav>
                                        <p:tav tm="100000">
                                          <p:val>
                                            <p:strVal val="#ppt_x"/>
                                          </p:val>
                                        </p:tav>
                                      </p:tavLst>
                                    </p:anim>
                                    <p:anim calcmode="lin" valueType="num">
                                      <p:cBhvr>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8">
                                            <p:txEl>
                                              <p:charRg st="0" end="29"/>
                                            </p:txEl>
                                          </p:spTgt>
                                        </p:tgtEl>
                                        <p:attrNameLst>
                                          <p:attrName>style.visibility</p:attrName>
                                        </p:attrNameLst>
                                      </p:cBhvr>
                                      <p:to>
                                        <p:strVal val="visible"/>
                                      </p:to>
                                    </p:set>
                                    <p:anim calcmode="lin" valueType="num">
                                      <p:cBhvr>
                                        <p:cTn id="19" dur="500" fill="hold"/>
                                        <p:tgtEl>
                                          <p:spTgt spid="9218">
                                            <p:txEl>
                                              <p:charRg st="0" end="29"/>
                                            </p:txEl>
                                          </p:spTgt>
                                        </p:tgtEl>
                                        <p:attrNameLst>
                                          <p:attrName>ppt_x</p:attrName>
                                        </p:attrNameLst>
                                      </p:cBhvr>
                                      <p:tavLst>
                                        <p:tav tm="0">
                                          <p:val>
                                            <p:strVal val="#ppt_x"/>
                                          </p:val>
                                        </p:tav>
                                        <p:tav tm="100000">
                                          <p:val>
                                            <p:strVal val="#ppt_x"/>
                                          </p:val>
                                        </p:tav>
                                      </p:tavLst>
                                    </p:anim>
                                    <p:anim calcmode="lin" valueType="num">
                                      <p:cBhvr>
                                        <p:cTn id="20" dur="500" fill="hold"/>
                                        <p:tgtEl>
                                          <p:spTgt spid="9218">
                                            <p:txEl>
                                              <p:charRg st="0" end="2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222"/>
                                        </p:tgtEl>
                                        <p:attrNameLst>
                                          <p:attrName>style.visibility</p:attrName>
                                        </p:attrNameLst>
                                      </p:cBhvr>
                                      <p:to>
                                        <p:strVal val="visible"/>
                                      </p:to>
                                    </p:set>
                                    <p:anim calcmode="lin" valueType="num">
                                      <p:cBhvr>
                                        <p:cTn id="25" dur="500" fill="hold"/>
                                        <p:tgtEl>
                                          <p:spTgt spid="9222"/>
                                        </p:tgtEl>
                                        <p:attrNameLst>
                                          <p:attrName>ppt_x</p:attrName>
                                        </p:attrNameLst>
                                      </p:cBhvr>
                                      <p:tavLst>
                                        <p:tav tm="0">
                                          <p:val>
                                            <p:strVal val="#ppt_x"/>
                                          </p:val>
                                        </p:tav>
                                        <p:tav tm="100000">
                                          <p:val>
                                            <p:strVal val="#ppt_x"/>
                                          </p:val>
                                        </p:tav>
                                      </p:tavLst>
                                    </p:anim>
                                    <p:anim calcmode="lin" valueType="num">
                                      <p:cBhvr>
                                        <p:cTn id="26"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gtEl>
                                        <p:attrNameLst>
                                          <p:attrName>style.visibility</p:attrName>
                                        </p:attrNameLst>
                                      </p:cBhvr>
                                      <p:to>
                                        <p:strVal val="visible"/>
                                      </p:to>
                                    </p:set>
                                    <p:anim calcmode="lin" valueType="num">
                                      <p:cBhvr>
                                        <p:cTn id="31" dur="500" fill="hold"/>
                                        <p:tgtEl>
                                          <p:spTgt spid="9219"/>
                                        </p:tgtEl>
                                        <p:attrNameLst>
                                          <p:attrName>ppt_x</p:attrName>
                                        </p:attrNameLst>
                                      </p:cBhvr>
                                      <p:tavLst>
                                        <p:tav tm="0">
                                          <p:val>
                                            <p:strVal val="#ppt_x"/>
                                          </p:val>
                                        </p:tav>
                                        <p:tav tm="100000">
                                          <p:val>
                                            <p:strVal val="#ppt_x"/>
                                          </p:val>
                                        </p:tav>
                                      </p:tavLst>
                                    </p:anim>
                                    <p:anim calcmode="lin" valueType="num">
                                      <p:cBhvr>
                                        <p:cTn id="32"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1" nodeType="clickEffect">
                                  <p:stCondLst>
                                    <p:cond delay="0"/>
                                  </p:stCondLst>
                                  <p:childTnLst>
                                    <p:set>
                                      <p:cBhvr>
                                        <p:cTn id="36" dur="1" fill="hold">
                                          <p:stCondLst>
                                            <p:cond delay="0"/>
                                          </p:stCondLst>
                                        </p:cTn>
                                        <p:tgtEl>
                                          <p:spTgt spid="5137"/>
                                        </p:tgtEl>
                                        <p:attrNameLst>
                                          <p:attrName>style.visibility</p:attrName>
                                        </p:attrNameLst>
                                      </p:cBhvr>
                                      <p:to>
                                        <p:strVal val="visible"/>
                                      </p:to>
                                    </p:set>
                                    <p:anim calcmode="lin" valueType="num">
                                      <p:cBhvr>
                                        <p:cTn id="37" dur="500" fill="hold"/>
                                        <p:tgtEl>
                                          <p:spTgt spid="5137"/>
                                        </p:tgtEl>
                                        <p:attrNameLst>
                                          <p:attrName>ppt_x</p:attrName>
                                        </p:attrNameLst>
                                      </p:cBhvr>
                                      <p:tavLst>
                                        <p:tav tm="0">
                                          <p:val>
                                            <p:strVal val="#ppt_x"/>
                                          </p:val>
                                        </p:tav>
                                        <p:tav tm="100000">
                                          <p:val>
                                            <p:strVal val="#ppt_x"/>
                                          </p:val>
                                        </p:tav>
                                      </p:tavLst>
                                    </p:anim>
                                    <p:anim calcmode="lin" valueType="num">
                                      <p:cBhvr>
                                        <p:cTn id="38" dur="500" fill="hold"/>
                                        <p:tgtEl>
                                          <p:spTgt spid="51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ppt_x</p:attrName>
                                        </p:attrNameLst>
                                      </p:cBhvr>
                                      <p:tavLst>
                                        <p:tav tm="0">
                                          <p:val>
                                            <p:strVal val="#ppt_x"/>
                                          </p:val>
                                        </p:tav>
                                        <p:tav tm="100000">
                                          <p:val>
                                            <p:strVal val="#ppt_x"/>
                                          </p:val>
                                        </p:tav>
                                      </p:tavLst>
                                    </p:anim>
                                    <p:anim calcmode="lin" valueType="num">
                                      <p:cBhvr>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P spid="9219" grpId="0" bldLvl="0" animBg="1"/>
      <p:bldP spid="5137" grpId="1" bldLvl="0" animBg="1"/>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242" name="图片 11265" descr="C:/Users/Administrator/AppData/Local/Temp/1/http:/www.jlhs.net/高中历史素材库/中国近现代史/ZGJXDZSD2020A.gif"/>
          <p:cNvPicPr>
            <a:picLocks noChangeAspect="1"/>
          </p:cNvPicPr>
          <p:nvPr/>
        </p:nvPicPr>
        <p:blipFill>
          <a:blip r:embed="rId2" r:link="rId3"/>
          <a:srcRect b="5882"/>
          <a:stretch>
            <a:fillRect/>
          </a:stretch>
        </p:blipFill>
        <p:spPr>
          <a:xfrm>
            <a:off x="1560513" y="1268413"/>
            <a:ext cx="3167062" cy="4824412"/>
          </a:xfrm>
          <a:prstGeom prst="rect">
            <a:avLst/>
          </a:prstGeom>
          <a:noFill/>
          <a:ln w="9525">
            <a:noFill/>
          </a:ln>
        </p:spPr>
      </p:pic>
      <p:sp>
        <p:nvSpPr>
          <p:cNvPr id="10243" name="文本框 11267"/>
          <p:cNvSpPr txBox="1"/>
          <p:nvPr/>
        </p:nvSpPr>
        <p:spPr>
          <a:xfrm>
            <a:off x="4017963" y="1311275"/>
            <a:ext cx="8097837" cy="3748088"/>
          </a:xfrm>
          <a:prstGeom prst="rect">
            <a:avLst/>
          </a:prstGeom>
          <a:solidFill>
            <a:schemeClr val="bg1"/>
          </a:solidFill>
          <a:ln w="9525">
            <a:noFill/>
          </a:ln>
        </p:spPr>
        <p:txBody>
          <a:bodyPr wrap="square" anchor="t">
            <a:spAutoFit/>
          </a:bodyPr>
          <a:p>
            <a:pPr lvl="0" indent="0" algn="just"/>
            <a:r>
              <a:rPr lang="zh-CN" altLang="en-US" sz="1800" b="1" dirty="0">
                <a:latin typeface="Arial" panose="020B0604020202020204" pitchFamily="34" charset="0"/>
                <a:ea typeface="宋体" panose="02010600030101010101" pitchFamily="2" charset="-122"/>
              </a:rPr>
              <a:t>        </a:t>
            </a:r>
            <a:r>
              <a:rPr lang="zh-CN" altLang="en-US" sz="4800" b="1" dirty="0">
                <a:solidFill>
                  <a:srgbClr val="FF0000"/>
                </a:solidFill>
                <a:latin typeface="Arial" panose="020B0604020202020204" pitchFamily="34" charset="0"/>
                <a:ea typeface="华文中宋" pitchFamily="2" charset="-122"/>
              </a:rPr>
              <a:t>爱新觉罗•奕䜣</a:t>
            </a:r>
            <a:r>
              <a:rPr lang="zh-CN" altLang="en-US" sz="4800" b="1" dirty="0">
                <a:latin typeface="Arial" panose="020B0604020202020204" pitchFamily="34" charset="0"/>
                <a:ea typeface="宋体" panose="02010600030101010101" pitchFamily="2" charset="-122"/>
              </a:rPr>
              <a:t> </a:t>
            </a:r>
            <a:endParaRPr lang="zh-CN" altLang="en-US" sz="4800" b="1" dirty="0">
              <a:latin typeface="Arial" panose="020B0604020202020204" pitchFamily="34" charset="0"/>
              <a:ea typeface="宋体" panose="02010600030101010101" pitchFamily="2" charset="-122"/>
            </a:endParaRPr>
          </a:p>
          <a:p>
            <a:pPr lvl="0" indent="0" algn="just"/>
            <a:r>
              <a:rPr lang="zh-CN" altLang="en-US" sz="3200" b="1" dirty="0">
                <a:latin typeface="楷体" panose="02010609060101010101" pitchFamily="1" charset="-122"/>
                <a:ea typeface="楷体" panose="02010609060101010101" pitchFamily="1" charset="-122"/>
              </a:rPr>
              <a:t>清道光帝第六子，恭亲王，清末洋务派首领。1860年英法联军攻陷北京，被任为全权大臣，与英、法、俄分别签订《北京条约》。1861年受命主持总理各国事务衙门，总揽朝政，成为清廷中枢主持洋务活动的首领。</a:t>
            </a:r>
            <a:endParaRPr lang="zh-CN" altLang="en-US" sz="3200" b="1" dirty="0">
              <a:latin typeface="楷体" panose="02010609060101010101" pitchFamily="1" charset="-122"/>
              <a:ea typeface="楷体" panose="02010609060101010101" pitchFamily="1" charset="-122"/>
            </a:endParaRPr>
          </a:p>
          <a:p>
            <a:pPr lvl="0" indent="0" algn="just"/>
            <a:endParaRPr lang="zh-CN" altLang="en-US" sz="3200" b="1" dirty="0">
              <a:latin typeface="楷体" panose="02010609060101010101" pitchFamily="1" charset="-122"/>
              <a:ea typeface="楷体" panose="02010609060101010101" pitchFamily="1" charset="-122"/>
            </a:endParaRPr>
          </a:p>
        </p:txBody>
      </p:sp>
      <p:pic>
        <p:nvPicPr>
          <p:cNvPr id="10244" name="图片 9220" descr="C:/Users/Administrator/AppData/Local/Temp/1/http:/www.jlhs.net/高中历史素材库/中国近现代史/ZGJXDZSD2020A.gif"/>
          <p:cNvPicPr>
            <a:picLocks noChangeAspect="1"/>
          </p:cNvPicPr>
          <p:nvPr/>
        </p:nvPicPr>
        <p:blipFill>
          <a:blip r:embed="rId4" r:link="rId3"/>
          <a:srcRect b="5882"/>
          <a:stretch>
            <a:fillRect/>
          </a:stretch>
        </p:blipFill>
        <p:spPr>
          <a:xfrm>
            <a:off x="31750" y="1236663"/>
            <a:ext cx="3840163" cy="4894262"/>
          </a:xfrm>
          <a:prstGeom prst="rect">
            <a:avLst/>
          </a:prstGeom>
          <a:noFill/>
          <a:ln w="9525">
            <a:noFill/>
          </a:ln>
        </p:spPr>
      </p:pic>
      <p:sp>
        <p:nvSpPr>
          <p:cNvPr id="5137" name="文本框 5136"/>
          <p:cNvSpPr txBox="1"/>
          <p:nvPr/>
        </p:nvSpPr>
        <p:spPr>
          <a:xfrm>
            <a:off x="114300" y="198438"/>
            <a:ext cx="9934575" cy="914400"/>
          </a:xfrm>
          <a:prstGeom prst="rect">
            <a:avLst/>
          </a:prstGeom>
          <a:noFill/>
          <a:ln w="9525">
            <a:noFill/>
          </a:ln>
        </p:spPr>
        <p:txBody>
          <a:bodyPr wrap="square" anchor="t">
            <a:spAutoFit/>
          </a:bodyPr>
          <a:p>
            <a:pPr lvl="0" indent="0"/>
            <a:r>
              <a:rPr lang="zh-CN" altLang="en-US" sz="5400" b="1" dirty="0">
                <a:solidFill>
                  <a:srgbClr val="FFFF00"/>
                </a:solidFill>
                <a:latin typeface="Times New Roman" panose="02020603050405020304" pitchFamily="2" charset="0"/>
                <a:ea typeface="楷体" panose="02010609060101010101" pitchFamily="1" charset="-122"/>
              </a:rPr>
              <a:t>主治医生</a:t>
            </a:r>
            <a:r>
              <a:rPr lang="zh-CN" altLang="en-US" sz="5400" b="1" dirty="0">
                <a:solidFill>
                  <a:schemeClr val="bg1"/>
                </a:solidFill>
                <a:latin typeface="Times New Roman" panose="02020603050405020304" pitchFamily="2" charset="0"/>
                <a:ea typeface="楷体" panose="02010609060101010101" pitchFamily="1" charset="-122"/>
              </a:rPr>
              <a:t>（洋务派代表人物）</a:t>
            </a:r>
            <a:endParaRPr lang="zh-CN" altLang="en-US" sz="5400" b="1" dirty="0">
              <a:solidFill>
                <a:schemeClr val="bg1"/>
              </a:solidFill>
              <a:latin typeface="Times New Roman" panose="02020603050405020304" pitchFamily="2" charset="0"/>
              <a:ea typeface="楷体" panose="0201060906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137"/>
                                        </p:tgtEl>
                                        <p:attrNameLst>
                                          <p:attrName>style.visibility</p:attrName>
                                        </p:attrNameLst>
                                      </p:cBhvr>
                                      <p:to>
                                        <p:strVal val="visible"/>
                                      </p:to>
                                    </p:set>
                                    <p:anim calcmode="lin" valueType="num">
                                      <p:cBhvr>
                                        <p:cTn id="7" dur="500" fill="hold"/>
                                        <p:tgtEl>
                                          <p:spTgt spid="5137"/>
                                        </p:tgtEl>
                                        <p:attrNameLst>
                                          <p:attrName>ppt_x</p:attrName>
                                        </p:attrNameLst>
                                      </p:cBhvr>
                                      <p:tavLst>
                                        <p:tav tm="0">
                                          <p:val>
                                            <p:strVal val="#ppt_x"/>
                                          </p:val>
                                        </p:tav>
                                        <p:tav tm="100000">
                                          <p:val>
                                            <p:strVal val="#ppt_x"/>
                                          </p:val>
                                        </p:tav>
                                      </p:tavLst>
                                    </p:anim>
                                    <p:anim calcmode="lin" valueType="num">
                                      <p:cBhvr>
                                        <p:cTn id="8" dur="500" fill="hold"/>
                                        <p:tgtEl>
                                          <p:spTgt spid="5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7"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314" name="文本占位符 13313"/>
          <p:cNvSpPr>
            <a:spLocks noGrp="1"/>
          </p:cNvSpPr>
          <p:nvPr>
            <p:ph type="body" sz="half" idx="1"/>
          </p:nvPr>
        </p:nvSpPr>
        <p:spPr>
          <a:xfrm>
            <a:off x="3743325" y="1268413"/>
            <a:ext cx="8320088" cy="4895850"/>
          </a:xfrm>
          <a:solidFill>
            <a:schemeClr val="bg1"/>
          </a:solidFill>
        </p:spPr>
        <p:txBody>
          <a:bodyPr/>
          <a:p>
            <a:pPr marL="0" lvl="0" indent="0">
              <a:spcBef>
                <a:spcPct val="50000"/>
              </a:spcBef>
              <a:buNone/>
            </a:pPr>
            <a:r>
              <a:rPr lang="zh-CN" altLang="en-US" sz="3600" b="1" strike="noStrike" kern="1200" noProof="1" dirty="0">
                <a:latin typeface="黑体" panose="02010609060101010101" pitchFamily="1" charset="-122"/>
                <a:ea typeface="黑体" panose="02010609060101010101" pitchFamily="1" charset="-122"/>
              </a:rPr>
              <a:t> </a:t>
            </a:r>
            <a:r>
              <a:rPr lang="en-US" altLang="zh-CN" sz="4000" b="1" dirty="0">
                <a:latin typeface="楷体" panose="02010609060101010101" pitchFamily="1" charset="-122"/>
                <a:ea typeface="楷体" panose="02010609060101010101" pitchFamily="1" charset="-122"/>
                <a:sym typeface="+mn-ea"/>
              </a:rPr>
              <a:t>“</a:t>
            </a:r>
            <a:r>
              <a:rPr lang="zh-CN" altLang="en-US" sz="4000" b="1" dirty="0">
                <a:latin typeface="楷体" panose="02010609060101010101" pitchFamily="1" charset="-122"/>
                <a:ea typeface="楷体" panose="02010609060101010101" pitchFamily="1" charset="-122"/>
                <a:sym typeface="+mn-ea"/>
              </a:rPr>
              <a:t>中国文武制度，事事远出西人之上，独火器万不能及。</a:t>
            </a:r>
            <a:r>
              <a:rPr lang="en-US" altLang="zh-CN" sz="4000" b="1" dirty="0">
                <a:latin typeface="楷体" panose="02010609060101010101" pitchFamily="1" charset="-122"/>
                <a:ea typeface="楷体" panose="02010609060101010101" pitchFamily="1" charset="-122"/>
                <a:sym typeface="+mn-ea"/>
              </a:rPr>
              <a:t>……</a:t>
            </a:r>
            <a:r>
              <a:rPr lang="zh-CN" altLang="en-US" sz="3600" b="1" dirty="0">
                <a:latin typeface="楷体" panose="02010609060101010101" pitchFamily="1" charset="-122"/>
                <a:ea typeface="楷体" panose="02010609060101010101" pitchFamily="1" charset="-122"/>
                <a:sym typeface="+mn-ea"/>
              </a:rPr>
              <a:t>中国欲自强，则莫如学习外国利器，欲学习外国利器，则莫如觅制器之器，师其法而不必尽用其人。”</a:t>
            </a:r>
            <a:endParaRPr lang="zh-CN" altLang="en-US" sz="3600" b="1" dirty="0">
              <a:latin typeface="楷体" panose="02010609060101010101" pitchFamily="1" charset="-122"/>
              <a:ea typeface="楷体" panose="02010609060101010101" pitchFamily="1" charset="-122"/>
              <a:sym typeface="+mn-ea"/>
            </a:endParaRPr>
          </a:p>
          <a:p>
            <a:pPr marL="0" lvl="0" indent="0">
              <a:spcBef>
                <a:spcPct val="50000"/>
              </a:spcBef>
              <a:buNone/>
            </a:pPr>
            <a:r>
              <a:rPr lang="zh-CN" altLang="en-US" sz="3600" b="1" dirty="0">
                <a:latin typeface="宋体" panose="02010600030101010101" pitchFamily="2" charset="-122"/>
                <a:ea typeface="宋体" panose="02010600030101010101" pitchFamily="2" charset="-122"/>
                <a:sym typeface="+mn-ea"/>
              </a:rPr>
              <a:t>   </a:t>
            </a:r>
            <a:r>
              <a:rPr lang="zh-CN" altLang="en-US" b="1" dirty="0">
                <a:latin typeface="宋体" panose="02010600030101010101" pitchFamily="2" charset="-122"/>
                <a:ea typeface="宋体" panose="02010600030101010101" pitchFamily="2" charset="-122"/>
                <a:sym typeface="+mn-ea"/>
              </a:rPr>
              <a:t> </a:t>
            </a:r>
            <a:r>
              <a:rPr lang="en-US" altLang="zh-CN" b="1" dirty="0">
                <a:latin typeface="宋体" panose="02010600030101010101" pitchFamily="2" charset="-122"/>
                <a:ea typeface="宋体" panose="02010600030101010101" pitchFamily="2" charset="-122"/>
                <a:sym typeface="+mn-ea"/>
              </a:rPr>
              <a:t>——《</a:t>
            </a:r>
            <a:r>
              <a:rPr lang="zh-CN" altLang="en-US" b="1" dirty="0">
                <a:latin typeface="宋体" panose="02010600030101010101" pitchFamily="2" charset="-122"/>
                <a:ea typeface="宋体" panose="02010600030101010101" pitchFamily="2" charset="-122"/>
                <a:sym typeface="+mn-ea"/>
              </a:rPr>
              <a:t>江苏巡抚李鸿章致总理衙门原函</a:t>
            </a:r>
            <a:r>
              <a:rPr lang="en-US" altLang="zh-CN" sz="2800" b="1">
                <a:latin typeface="宋体" panose="02010600030101010101" pitchFamily="2" charset="-122"/>
                <a:ea typeface="宋体" panose="02010600030101010101" pitchFamily="2" charset="-122"/>
                <a:sym typeface="+mn-ea"/>
              </a:rPr>
              <a:t>》</a:t>
            </a:r>
            <a:endParaRPr lang="en-US" altLang="zh-CN" sz="2800" b="1">
              <a:latin typeface="宋体" panose="02010600030101010101" pitchFamily="2" charset="-122"/>
              <a:ea typeface="宋体" panose="02010600030101010101" pitchFamily="2" charset="-122"/>
              <a:sym typeface="+mn-ea"/>
            </a:endParaRPr>
          </a:p>
          <a:p>
            <a:pPr marL="1905" indent="-344805" fontAlgn="base">
              <a:buNone/>
            </a:pPr>
            <a:endParaRPr lang="en-US" altLang="zh-CN" sz="2800" b="1" strike="noStrike" kern="1200" noProof="1" dirty="0">
              <a:solidFill>
                <a:srgbClr val="FF0000"/>
              </a:solidFill>
              <a:latin typeface="宋体" panose="02010600030101010101" pitchFamily="2" charset="-122"/>
              <a:ea typeface="宋体" panose="02010600030101010101" pitchFamily="2" charset="-122"/>
              <a:cs typeface="+mn-ea"/>
              <a:sym typeface="+mn-ea"/>
            </a:endParaRPr>
          </a:p>
          <a:p>
            <a:pPr marL="0" algn="just" fontAlgn="base">
              <a:buFont typeface="Arial" panose="020B0604020202020204" pitchFamily="34" charset="0"/>
              <a:buNone/>
            </a:pPr>
            <a:endParaRPr lang="zh-CN" altLang="en-US" sz="4000" b="1" strike="noStrike" kern="1200" noProof="1" dirty="0">
              <a:solidFill>
                <a:srgbClr val="FF0000"/>
              </a:solidFill>
              <a:latin typeface="Arial" panose="020B0604020202020204" pitchFamily="34" charset="0"/>
              <a:ea typeface="华文中宋" pitchFamily="2" charset="-122"/>
              <a:cs typeface="+mn-ea"/>
            </a:endParaRPr>
          </a:p>
        </p:txBody>
      </p:sp>
      <p:pic>
        <p:nvPicPr>
          <p:cNvPr id="12291" name="Picture 7" descr="李鸿章"/>
          <p:cNvPicPr>
            <a:picLocks noChangeAspect="1"/>
          </p:cNvPicPr>
          <p:nvPr/>
        </p:nvPicPr>
        <p:blipFill>
          <a:blip r:embed="rId2"/>
          <a:stretch>
            <a:fillRect/>
          </a:stretch>
        </p:blipFill>
        <p:spPr>
          <a:xfrm>
            <a:off x="57150" y="1268413"/>
            <a:ext cx="3592513" cy="4895850"/>
          </a:xfrm>
          <a:prstGeom prst="rect">
            <a:avLst/>
          </a:prstGeom>
          <a:noFill/>
          <a:ln w="9525">
            <a:noFill/>
          </a:ln>
        </p:spPr>
      </p:pic>
      <p:sp>
        <p:nvSpPr>
          <p:cNvPr id="12292" name="文本框 1"/>
          <p:cNvSpPr txBox="1"/>
          <p:nvPr/>
        </p:nvSpPr>
        <p:spPr>
          <a:xfrm>
            <a:off x="114300" y="198755"/>
            <a:ext cx="10971530" cy="914400"/>
          </a:xfrm>
          <a:prstGeom prst="rect">
            <a:avLst/>
          </a:prstGeom>
          <a:noFill/>
          <a:ln w="9525">
            <a:noFill/>
          </a:ln>
        </p:spPr>
        <p:txBody>
          <a:bodyPr wrap="square" anchor="t">
            <a:spAutoFit/>
          </a:bodyPr>
          <a:p>
            <a:pPr lvl="0" indent="0"/>
            <a:r>
              <a:rPr lang="zh-CN" altLang="en-US" sz="5400" b="1" dirty="0">
                <a:solidFill>
                  <a:srgbClr val="FFFF00"/>
                </a:solidFill>
                <a:latin typeface="Times New Roman" panose="02020603050405020304" pitchFamily="2" charset="0"/>
                <a:ea typeface="楷体" panose="02010609060101010101" pitchFamily="1" charset="-122"/>
              </a:rPr>
              <a:t>主治医生：</a:t>
            </a:r>
            <a:r>
              <a:rPr lang="zh-CN" altLang="en-US" sz="5400" b="1" dirty="0">
                <a:solidFill>
                  <a:schemeClr val="bg1"/>
                </a:solidFill>
                <a:latin typeface="Times New Roman" panose="02020603050405020304" pitchFamily="2" charset="0"/>
                <a:ea typeface="楷体" panose="02010609060101010101" pitchFamily="1" charset="-122"/>
              </a:rPr>
              <a:t>李鸿章</a:t>
            </a:r>
            <a:endParaRPr lang="zh-CN" altLang="en-US" sz="5400" b="1" dirty="0">
              <a:solidFill>
                <a:schemeClr val="bg1"/>
              </a:solidFill>
              <a:latin typeface="Times New Roman" panose="02020603050405020304" pitchFamily="2" charset="0"/>
              <a:ea typeface="楷体" panose="02010609060101010101" pitchFamily="1" charset="-122"/>
            </a:endParaRPr>
          </a:p>
        </p:txBody>
      </p:sp>
      <p:pic>
        <p:nvPicPr>
          <p:cNvPr id="2" name="图片 1"/>
          <p:cNvPicPr>
            <a:picLocks noChangeAspect="1"/>
          </p:cNvPicPr>
          <p:nvPr/>
        </p:nvPicPr>
        <p:blipFill>
          <a:blip r:embed="rId3"/>
          <a:stretch>
            <a:fillRect/>
          </a:stretch>
        </p:blipFill>
        <p:spPr>
          <a:xfrm>
            <a:off x="57150" y="64135"/>
            <a:ext cx="12152630" cy="68357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314" name="文本占位符 13313"/>
          <p:cNvSpPr>
            <a:spLocks noGrp="1"/>
          </p:cNvSpPr>
          <p:nvPr>
            <p:ph type="body" sz="half" idx="1"/>
          </p:nvPr>
        </p:nvSpPr>
        <p:spPr>
          <a:xfrm>
            <a:off x="3743325" y="1268413"/>
            <a:ext cx="8320088" cy="4895850"/>
          </a:xfrm>
          <a:solidFill>
            <a:schemeClr val="bg1"/>
          </a:solidFill>
        </p:spPr>
        <p:txBody>
          <a:bodyPr/>
          <a:p>
            <a:pPr marL="0" lvl="0" indent="0">
              <a:spcBef>
                <a:spcPct val="50000"/>
              </a:spcBef>
              <a:buNone/>
            </a:pPr>
            <a:r>
              <a:rPr lang="zh-CN" altLang="en-US" sz="3600" b="1" strike="noStrike" kern="1200" noProof="1" dirty="0">
                <a:latin typeface="黑体" panose="02010609060101010101" pitchFamily="1" charset="-122"/>
                <a:ea typeface="黑体" panose="02010609060101010101" pitchFamily="1" charset="-122"/>
              </a:rPr>
              <a:t> </a:t>
            </a:r>
            <a:r>
              <a:rPr lang="en-US" altLang="zh-CN" sz="4000" b="1" dirty="0">
                <a:latin typeface="楷体" panose="02010609060101010101" pitchFamily="1" charset="-122"/>
                <a:ea typeface="楷体" panose="02010609060101010101" pitchFamily="1" charset="-122"/>
                <a:sym typeface="+mn-ea"/>
              </a:rPr>
              <a:t>“</a:t>
            </a:r>
            <a:r>
              <a:rPr lang="zh-CN" altLang="en-US" sz="4000" b="1" dirty="0">
                <a:latin typeface="楷体" panose="02010609060101010101" pitchFamily="1" charset="-122"/>
                <a:ea typeface="楷体" panose="02010609060101010101" pitchFamily="1" charset="-122"/>
                <a:sym typeface="+mn-ea"/>
              </a:rPr>
              <a:t>中国文武制度，事事远出西人之上，独火器万不能及。</a:t>
            </a:r>
            <a:r>
              <a:rPr lang="en-US" altLang="zh-CN" sz="4000" b="1" dirty="0">
                <a:latin typeface="楷体" panose="02010609060101010101" pitchFamily="1" charset="-122"/>
                <a:ea typeface="楷体" panose="02010609060101010101" pitchFamily="1" charset="-122"/>
                <a:sym typeface="+mn-ea"/>
              </a:rPr>
              <a:t>……</a:t>
            </a:r>
            <a:r>
              <a:rPr lang="zh-CN" altLang="en-US" sz="3600" b="1" dirty="0">
                <a:latin typeface="楷体" panose="02010609060101010101" pitchFamily="1" charset="-122"/>
                <a:ea typeface="楷体" panose="02010609060101010101" pitchFamily="1" charset="-122"/>
                <a:sym typeface="+mn-ea"/>
              </a:rPr>
              <a:t>中国欲自强，则莫如学习外国利器，欲学习外国利器，则莫如觅制器之器，师其法而不必尽用其人。”</a:t>
            </a:r>
            <a:endParaRPr lang="zh-CN" altLang="en-US" sz="3600" b="1" dirty="0">
              <a:latin typeface="楷体" panose="02010609060101010101" pitchFamily="1" charset="-122"/>
              <a:ea typeface="楷体" panose="02010609060101010101" pitchFamily="1" charset="-122"/>
              <a:sym typeface="+mn-ea"/>
            </a:endParaRPr>
          </a:p>
          <a:p>
            <a:pPr marL="0" lvl="0" indent="0">
              <a:spcBef>
                <a:spcPct val="50000"/>
              </a:spcBef>
              <a:buNone/>
            </a:pPr>
            <a:r>
              <a:rPr lang="zh-CN" altLang="en-US" sz="3600" b="1" dirty="0">
                <a:latin typeface="宋体" panose="02010600030101010101" pitchFamily="2" charset="-122"/>
                <a:ea typeface="宋体" panose="02010600030101010101" pitchFamily="2" charset="-122"/>
                <a:sym typeface="+mn-ea"/>
              </a:rPr>
              <a:t>   </a:t>
            </a:r>
            <a:r>
              <a:rPr lang="zh-CN" altLang="en-US" b="1" dirty="0">
                <a:latin typeface="宋体" panose="02010600030101010101" pitchFamily="2" charset="-122"/>
                <a:ea typeface="宋体" panose="02010600030101010101" pitchFamily="2" charset="-122"/>
                <a:sym typeface="+mn-ea"/>
              </a:rPr>
              <a:t> </a:t>
            </a:r>
            <a:r>
              <a:rPr lang="en-US" altLang="zh-CN" b="1" dirty="0">
                <a:latin typeface="宋体" panose="02010600030101010101" pitchFamily="2" charset="-122"/>
                <a:ea typeface="宋体" panose="02010600030101010101" pitchFamily="2" charset="-122"/>
                <a:sym typeface="+mn-ea"/>
              </a:rPr>
              <a:t>——《</a:t>
            </a:r>
            <a:r>
              <a:rPr lang="zh-CN" altLang="en-US" b="1" dirty="0">
                <a:latin typeface="宋体" panose="02010600030101010101" pitchFamily="2" charset="-122"/>
                <a:ea typeface="宋体" panose="02010600030101010101" pitchFamily="2" charset="-122"/>
                <a:sym typeface="+mn-ea"/>
              </a:rPr>
              <a:t>江苏巡抚李鸿章致总理衙门原函</a:t>
            </a:r>
            <a:r>
              <a:rPr lang="en-US" altLang="zh-CN" sz="2800" b="1">
                <a:latin typeface="宋体" panose="02010600030101010101" pitchFamily="2" charset="-122"/>
                <a:ea typeface="宋体" panose="02010600030101010101" pitchFamily="2" charset="-122"/>
                <a:sym typeface="+mn-ea"/>
              </a:rPr>
              <a:t>》</a:t>
            </a:r>
            <a:endParaRPr lang="en-US" altLang="zh-CN" sz="2800" b="1">
              <a:latin typeface="宋体" panose="02010600030101010101" pitchFamily="2" charset="-122"/>
              <a:ea typeface="宋体" panose="02010600030101010101" pitchFamily="2" charset="-122"/>
              <a:sym typeface="+mn-ea"/>
            </a:endParaRPr>
          </a:p>
          <a:p>
            <a:pPr marL="1905" indent="-344805" fontAlgn="base">
              <a:buNone/>
            </a:pPr>
            <a:endParaRPr lang="en-US" altLang="zh-CN" sz="2800" b="1" strike="noStrike" kern="1200" noProof="1" dirty="0">
              <a:solidFill>
                <a:srgbClr val="FF0000"/>
              </a:solidFill>
              <a:latin typeface="宋体" panose="02010600030101010101" pitchFamily="2" charset="-122"/>
              <a:ea typeface="宋体" panose="02010600030101010101" pitchFamily="2" charset="-122"/>
              <a:cs typeface="+mn-ea"/>
              <a:sym typeface="+mn-ea"/>
            </a:endParaRPr>
          </a:p>
          <a:p>
            <a:pPr marL="0" algn="just" fontAlgn="base">
              <a:buFont typeface="Arial" panose="020B0604020202020204" pitchFamily="34" charset="0"/>
              <a:buNone/>
            </a:pPr>
            <a:endParaRPr lang="zh-CN" altLang="en-US" sz="4000" b="1" strike="noStrike" kern="1200" noProof="1" dirty="0">
              <a:solidFill>
                <a:srgbClr val="FF0000"/>
              </a:solidFill>
              <a:latin typeface="Arial" panose="020B0604020202020204" pitchFamily="34" charset="0"/>
              <a:ea typeface="华文中宋" pitchFamily="2" charset="-122"/>
              <a:cs typeface="+mn-ea"/>
            </a:endParaRPr>
          </a:p>
        </p:txBody>
      </p:sp>
      <p:pic>
        <p:nvPicPr>
          <p:cNvPr id="12291" name="Picture 7" descr="李鸿章"/>
          <p:cNvPicPr>
            <a:picLocks noChangeAspect="1"/>
          </p:cNvPicPr>
          <p:nvPr/>
        </p:nvPicPr>
        <p:blipFill>
          <a:blip r:embed="rId2"/>
          <a:stretch>
            <a:fillRect/>
          </a:stretch>
        </p:blipFill>
        <p:spPr>
          <a:xfrm>
            <a:off x="57150" y="1268413"/>
            <a:ext cx="3592513" cy="4895850"/>
          </a:xfrm>
          <a:prstGeom prst="rect">
            <a:avLst/>
          </a:prstGeom>
          <a:noFill/>
          <a:ln w="9525">
            <a:noFill/>
          </a:ln>
        </p:spPr>
      </p:pic>
      <p:sp>
        <p:nvSpPr>
          <p:cNvPr id="12292" name="文本框 1"/>
          <p:cNvSpPr txBox="1"/>
          <p:nvPr/>
        </p:nvSpPr>
        <p:spPr>
          <a:xfrm>
            <a:off x="114300" y="198755"/>
            <a:ext cx="10971530" cy="914400"/>
          </a:xfrm>
          <a:prstGeom prst="rect">
            <a:avLst/>
          </a:prstGeom>
          <a:noFill/>
          <a:ln w="9525">
            <a:noFill/>
          </a:ln>
        </p:spPr>
        <p:txBody>
          <a:bodyPr wrap="square" anchor="t">
            <a:spAutoFit/>
          </a:bodyPr>
          <a:p>
            <a:pPr lvl="0" indent="0"/>
            <a:r>
              <a:rPr lang="zh-CN" altLang="en-US" sz="5400" b="1" dirty="0">
                <a:solidFill>
                  <a:srgbClr val="FFFF00"/>
                </a:solidFill>
                <a:latin typeface="Times New Roman" panose="02020603050405020304" pitchFamily="2" charset="0"/>
                <a:ea typeface="楷体" panose="02010609060101010101" pitchFamily="1" charset="-122"/>
              </a:rPr>
              <a:t>主治医生：</a:t>
            </a:r>
            <a:r>
              <a:rPr lang="zh-CN" altLang="en-US" sz="5400" b="1" dirty="0">
                <a:solidFill>
                  <a:schemeClr val="bg1"/>
                </a:solidFill>
                <a:latin typeface="Times New Roman" panose="02020603050405020304" pitchFamily="2" charset="0"/>
                <a:ea typeface="楷体" panose="02010609060101010101" pitchFamily="1" charset="-122"/>
              </a:rPr>
              <a:t>李鸿章</a:t>
            </a:r>
            <a:endParaRPr lang="zh-CN" altLang="en-US" sz="5400" b="1" dirty="0">
              <a:solidFill>
                <a:schemeClr val="bg1"/>
              </a:solidFill>
              <a:latin typeface="Times New Roman" panose="02020603050405020304" pitchFamily="2" charset="0"/>
              <a:ea typeface="楷体" panose="02010609060101010101" pitchFamily="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2770" name="文本占位符 14337"/>
          <p:cNvSpPr>
            <a:spLocks noGrp="1" noRot="1"/>
          </p:cNvSpPr>
          <p:nvPr>
            <p:ph idx="1"/>
          </p:nvPr>
        </p:nvSpPr>
        <p:spPr>
          <a:xfrm>
            <a:off x="3417888" y="1522413"/>
            <a:ext cx="8575675" cy="3813175"/>
          </a:xfrm>
          <a:solidFill>
            <a:schemeClr val="bg1"/>
          </a:solidFill>
        </p:spPr>
        <p:txBody>
          <a:bodyPr anchor="t"/>
          <a:p>
            <a:pPr marL="1905" indent="-344805" fontAlgn="base">
              <a:lnSpc>
                <a:spcPct val="90000"/>
              </a:lnSpc>
              <a:buNone/>
            </a:pPr>
            <a:r>
              <a:rPr lang="zh-CN" altLang="en-US" sz="4800" b="1" strike="noStrike" noProof="1" dirty="0">
                <a:solidFill>
                  <a:srgbClr val="FF0000"/>
                </a:solidFill>
                <a:latin typeface="Arial" panose="020B0604020202020204" pitchFamily="34" charset="0"/>
                <a:ea typeface="华文中宋" pitchFamily="2" charset="-122"/>
                <a:cs typeface="+mn-ea"/>
              </a:rPr>
              <a:t>左宗棠</a:t>
            </a:r>
            <a:endParaRPr lang="zh-CN" altLang="en-US" sz="4800" b="1" strike="noStrike" noProof="1" dirty="0">
              <a:solidFill>
                <a:srgbClr val="FF0000"/>
              </a:solidFill>
              <a:latin typeface="Arial" panose="020B0604020202020204" pitchFamily="34" charset="0"/>
              <a:ea typeface="华文中宋" pitchFamily="2" charset="-122"/>
              <a:cs typeface="+mn-ea"/>
            </a:endParaRPr>
          </a:p>
          <a:p>
            <a:pPr marL="1905" indent="-344805" fontAlgn="base">
              <a:lnSpc>
                <a:spcPct val="90000"/>
              </a:lnSpc>
              <a:buNone/>
            </a:pPr>
            <a:r>
              <a:rPr lang="zh-CN" altLang="en-US" sz="3200" b="1" strike="noStrike" noProof="1" dirty="0">
                <a:solidFill>
                  <a:schemeClr val="tx1"/>
                </a:solidFill>
                <a:effectLst>
                  <a:outerShdw blurRad="38100" dist="19050" dir="2700000" algn="tl" rotWithShape="0">
                    <a:schemeClr val="dk1">
                      <a:alpha val="40000"/>
                    </a:schemeClr>
                  </a:outerShdw>
                </a:effectLst>
                <a:latin typeface="楷体" panose="02010609060101010101" pitchFamily="1" charset="-122"/>
                <a:ea typeface="楷体" panose="02010609060101010101" pitchFamily="1" charset="-122"/>
                <a:cs typeface="+mn-ea"/>
              </a:rPr>
              <a:t>晚清重臣，著名湘军将领，洋务派首领。官至东阁大学士、军机大臣，一生经历了湘军平定太平天国运动，洋务运动和收复新疆维护中国统一等重要历史事件。</a:t>
            </a:r>
            <a:endParaRPr lang="zh-CN" altLang="en-US" sz="3200" b="1" strike="noStrike" noProof="1" dirty="0">
              <a:solidFill>
                <a:schemeClr val="tx1"/>
              </a:solidFill>
              <a:effectLst>
                <a:outerShdw blurRad="38100" dist="19050" dir="2700000" algn="tl" rotWithShape="0">
                  <a:schemeClr val="dk1">
                    <a:alpha val="40000"/>
                  </a:schemeClr>
                </a:outerShdw>
              </a:effectLst>
              <a:latin typeface="楷体" panose="02010609060101010101" pitchFamily="1" charset="-122"/>
              <a:ea typeface="楷体" panose="02010609060101010101" pitchFamily="1" charset="-122"/>
              <a:cs typeface="+mn-ea"/>
            </a:endParaRPr>
          </a:p>
        </p:txBody>
      </p:sp>
      <p:pic>
        <p:nvPicPr>
          <p:cNvPr id="13315" name="Picture 4" descr="未标题-1"/>
          <p:cNvPicPr>
            <a:picLocks noChangeAspect="1"/>
          </p:cNvPicPr>
          <p:nvPr/>
        </p:nvPicPr>
        <p:blipFill>
          <a:blip r:embed="rId2"/>
          <a:stretch>
            <a:fillRect/>
          </a:stretch>
        </p:blipFill>
        <p:spPr>
          <a:xfrm>
            <a:off x="-11112" y="1341438"/>
            <a:ext cx="3219450" cy="4787900"/>
          </a:xfrm>
          <a:prstGeom prst="rect">
            <a:avLst/>
          </a:prstGeom>
          <a:noFill/>
          <a:ln w="9525">
            <a:noFill/>
          </a:ln>
        </p:spPr>
      </p:pic>
      <p:sp>
        <p:nvSpPr>
          <p:cNvPr id="13316" name="文本框 1"/>
          <p:cNvSpPr txBox="1"/>
          <p:nvPr/>
        </p:nvSpPr>
        <p:spPr>
          <a:xfrm>
            <a:off x="114300" y="198438"/>
            <a:ext cx="9934575" cy="914400"/>
          </a:xfrm>
          <a:prstGeom prst="rect">
            <a:avLst/>
          </a:prstGeom>
          <a:noFill/>
          <a:ln w="9525">
            <a:noFill/>
          </a:ln>
        </p:spPr>
        <p:txBody>
          <a:bodyPr wrap="square" anchor="t">
            <a:spAutoFit/>
          </a:bodyPr>
          <a:p>
            <a:pPr lvl="0" indent="0"/>
            <a:r>
              <a:rPr lang="zh-CN" altLang="en-US" sz="5400" b="1" dirty="0">
                <a:solidFill>
                  <a:srgbClr val="FFFF00"/>
                </a:solidFill>
                <a:latin typeface="Times New Roman" panose="02020603050405020304" pitchFamily="2" charset="0"/>
                <a:ea typeface="楷体" panose="02010609060101010101" pitchFamily="1" charset="-122"/>
              </a:rPr>
              <a:t>主治医生</a:t>
            </a:r>
            <a:r>
              <a:rPr lang="zh-CN" altLang="en-US" sz="5400" b="1" dirty="0">
                <a:solidFill>
                  <a:schemeClr val="bg1"/>
                </a:solidFill>
                <a:latin typeface="Times New Roman" panose="02020603050405020304" pitchFamily="2" charset="0"/>
                <a:ea typeface="楷体" panose="02010609060101010101" pitchFamily="1" charset="-122"/>
              </a:rPr>
              <a:t>（洋务派代表人物）</a:t>
            </a:r>
            <a:endParaRPr lang="zh-CN" altLang="en-US" sz="5400" b="1" dirty="0">
              <a:solidFill>
                <a:schemeClr val="bg1"/>
              </a:solidFill>
              <a:latin typeface="Times New Roman" panose="02020603050405020304" pitchFamily="2" charset="0"/>
              <a:ea typeface="楷体" panose="02010609060101010101" pitchFamily="1" charset="-122"/>
            </a:endParaRPr>
          </a:p>
        </p:txBody>
      </p:sp>
    </p:spTree>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_2">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0</TotalTime>
  <Words>4665</Words>
  <Paragraphs>639</Paragraphs>
  <Slides>38</Slides>
  <Notes>2</Notes>
  <HiddenSlides>0</HiddenSlides>
  <MMClips>2</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38</vt:i4>
      </vt:variant>
    </vt:vector>
  </HeadingPairs>
  <TitlesOfParts>
    <vt:vector size="57" baseType="lpstr">
      <vt:lpstr>Arial</vt:lpstr>
      <vt:lpstr>宋体</vt:lpstr>
      <vt:lpstr>Wingdings</vt:lpstr>
      <vt:lpstr>微软雅黑</vt:lpstr>
      <vt:lpstr>华文新魏</vt:lpstr>
      <vt:lpstr>黑体</vt:lpstr>
      <vt:lpstr>Times New Roman</vt:lpstr>
      <vt:lpstr>楷体</vt:lpstr>
      <vt:lpstr>华文中宋</vt:lpstr>
      <vt:lpstr>Arial Unicode MS</vt:lpstr>
      <vt:lpstr>Calibri</vt:lpstr>
      <vt:lpstr>华文行楷</vt:lpstr>
      <vt:lpstr>楷体_GB2312</vt:lpstr>
      <vt:lpstr>隶书</vt:lpstr>
      <vt:lpstr>新宋体</vt:lpstr>
      <vt:lpstr>华文彩云</vt:lpstr>
      <vt:lpstr>默认设计模板_2</vt:lpstr>
      <vt:lpstr>1_默认设计模板_2</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课堂小结</vt:lpstr>
      <vt:lpstr>课堂小结</vt:lpstr>
      <vt:lpstr>PowerPoint 演示文稿</vt:lpstr>
      <vt:lpstr>惜“洋务”</vt:lpstr>
      <vt:lpstr>惜“洋务”</vt:lpstr>
      <vt:lpstr>推荐书目</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2012-09-20T02:06:00Z</dcterms:created>
  <dcterms:modified xsi:type="dcterms:W3CDTF">2018-11-18T00:40:27Z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