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6"/>
  </p:notesMasterIdLst>
  <p:sldIdLst>
    <p:sldId id="256" r:id="rId2"/>
    <p:sldId id="280" r:id="rId3"/>
    <p:sldId id="282" r:id="rId4"/>
    <p:sldId id="258" r:id="rId5"/>
    <p:sldId id="294" r:id="rId6"/>
    <p:sldId id="274" r:id="rId7"/>
    <p:sldId id="260" r:id="rId8"/>
    <p:sldId id="295" r:id="rId9"/>
    <p:sldId id="285" r:id="rId10"/>
    <p:sldId id="284" r:id="rId11"/>
    <p:sldId id="281" r:id="rId12"/>
    <p:sldId id="303" r:id="rId13"/>
    <p:sldId id="287" r:id="rId14"/>
    <p:sldId id="271" r:id="rId15"/>
    <p:sldId id="275" r:id="rId16"/>
    <p:sldId id="262" r:id="rId17"/>
    <p:sldId id="261" r:id="rId18"/>
    <p:sldId id="309" r:id="rId19"/>
    <p:sldId id="286" r:id="rId20"/>
    <p:sldId id="263" r:id="rId21"/>
    <p:sldId id="264" r:id="rId22"/>
    <p:sldId id="265" r:id="rId23"/>
    <p:sldId id="266" r:id="rId24"/>
    <p:sldId id="288" r:id="rId25"/>
    <p:sldId id="267" r:id="rId26"/>
    <p:sldId id="272" r:id="rId27"/>
    <p:sldId id="273" r:id="rId28"/>
    <p:sldId id="290" r:id="rId29"/>
    <p:sldId id="289" r:id="rId30"/>
    <p:sldId id="304" r:id="rId31"/>
    <p:sldId id="291" r:id="rId32"/>
    <p:sldId id="298" r:id="rId33"/>
    <p:sldId id="279" r:id="rId34"/>
    <p:sldId id="292" r:id="rId35"/>
    <p:sldId id="299" r:id="rId36"/>
    <p:sldId id="278" r:id="rId37"/>
    <p:sldId id="300" r:id="rId38"/>
    <p:sldId id="308" r:id="rId39"/>
    <p:sldId id="301" r:id="rId40"/>
    <p:sldId id="302" r:id="rId41"/>
    <p:sldId id="293" r:id="rId42"/>
    <p:sldId id="297" r:id="rId43"/>
    <p:sldId id="305" r:id="rId44"/>
    <p:sldId id="306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C108F-7F5B-43D3-823E-C096FC3CB4FF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0CD04-89E6-4520-9CFA-6FE7C14C57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13E757-8896-41E5-A6C2-9A19D0066EC8}" type="slidenum">
              <a:rPr lang="en-US" altLang="zh-CN" smtClean="0">
                <a:latin typeface="Arial" charset="0"/>
                <a:ea typeface="宋体" charset="-122"/>
              </a:rPr>
              <a:pPr/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时的西什库教堂是北京城内最著名的教堂，因此，早在五月初，英、美等六国联军的使馆卫队来京后，就陆续派出了百余名士兵进入教堂，以保护留在里面的神职人员和中国教徒，加上一些逃进教堂的外国人及其眷属，当时里面有</a:t>
            </a: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2200</a:t>
            </a:r>
            <a:r>
              <a:rPr lang="zh-CN" alt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多人。这样一个显眼的目标，自然成为义和团的眼中钉，当时便有“吃面不搁醋，攻打西什库”的说法在京城中广泛流传。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15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8D7590-BE0F-4867-A46B-82249743528F}" type="slidenum">
              <a:rPr lang="zh-CN" altLang="en-US">
                <a:latin typeface="Arial" pitchFamily="34" charset="0"/>
              </a:rPr>
              <a:pPr/>
              <a:t>20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E0C60D-BF76-4C79-AD57-C0F5313D4AE1}" type="slidenum">
              <a:rPr lang="zh-CN" altLang="en-US">
                <a:latin typeface="Arial" pitchFamily="34" charset="0"/>
              </a:rPr>
              <a:pPr/>
              <a:t>21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12</a:t>
            </a: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BE3FF8-AC4C-4B75-94BC-DEA7A07AC7D2}" type="slidenum">
              <a:rPr lang="zh-CN" altLang="en-US">
                <a:latin typeface="Arial" pitchFamily="34" charset="0"/>
              </a:rPr>
              <a:pPr/>
              <a:t>22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941756-B159-43BD-9496-8449114FA532}" type="slidenum">
              <a:rPr lang="zh-CN" altLang="en-US">
                <a:latin typeface="Arial" pitchFamily="34" charset="0"/>
              </a:rPr>
              <a:pPr/>
              <a:t>23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CE1E56-088E-4090-9F31-B4E6A870EF5C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9214AC-CBF8-4075-B550-E3189DF65223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13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13\16</a:t>
            </a:r>
            <a:r>
              <a:rPr lang="zh-CN" altLang="en-US" dirty="0" smtClean="0"/>
              <a:t>辛丑条约的签订</a:t>
            </a:r>
            <a:r>
              <a:rPr lang="zh-CN" altLang="en-US" baseline="0" dirty="0" smtClean="0"/>
              <a:t>国：俄德法美日奥意英西比荷</a:t>
            </a:r>
            <a:r>
              <a:rPr lang="en-US" altLang="zh-CN" baseline="0" dirty="0" smtClean="0"/>
              <a:t>11</a:t>
            </a:r>
            <a:r>
              <a:rPr lang="zh-CN" altLang="en-US" baseline="0" dirty="0" smtClean="0"/>
              <a:t>个国家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5C9A3E-CB02-4BDD-8A3D-23F6B32607E2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甲午战争期间</a:t>
            </a:r>
            <a:r>
              <a:rPr lang="en-US" altLang="zh-CN" dirty="0" smtClean="0"/>
              <a:t>,</a:t>
            </a:r>
            <a:r>
              <a:rPr lang="zh-CN" altLang="en-US" dirty="0" smtClean="0"/>
              <a:t>胶东半岛遭受了日军的侵略</a:t>
            </a:r>
            <a:r>
              <a:rPr lang="en-US" altLang="zh-CN" dirty="0" smtClean="0"/>
              <a:t>.</a:t>
            </a:r>
            <a:r>
              <a:rPr lang="zh-CN" altLang="en-US" dirty="0" smtClean="0"/>
              <a:t>甲午战争后</a:t>
            </a:r>
            <a:r>
              <a:rPr lang="en-US" altLang="zh-CN" dirty="0" smtClean="0"/>
              <a:t>,</a:t>
            </a:r>
            <a:r>
              <a:rPr lang="zh-CN" altLang="en-US" dirty="0" smtClean="0"/>
              <a:t>德国强战友胶州湾</a:t>
            </a:r>
            <a:r>
              <a:rPr lang="en-US" altLang="zh-CN" dirty="0" smtClean="0"/>
              <a:t>,</a:t>
            </a:r>
            <a:r>
              <a:rPr lang="zh-CN" altLang="en-US" dirty="0" smtClean="0"/>
              <a:t>将山东他为德国的势力范围</a:t>
            </a:r>
            <a:r>
              <a:rPr lang="en-US" altLang="zh-CN" dirty="0" smtClean="0"/>
              <a:t>.</a:t>
            </a:r>
            <a:r>
              <a:rPr lang="zh-CN" altLang="en-US" dirty="0" smtClean="0"/>
              <a:t>英国又强租了威海卫</a:t>
            </a:r>
            <a:r>
              <a:rPr lang="en-US" altLang="zh-CN" dirty="0" smtClean="0"/>
              <a:t>,</a:t>
            </a:r>
            <a:r>
              <a:rPr lang="zh-CN" altLang="en-US" dirty="0" smtClean="0"/>
              <a:t>山东成了帝国主义势力肆虐的地方</a:t>
            </a:r>
            <a:r>
              <a:rPr lang="en-US" altLang="zh-CN" dirty="0" smtClean="0"/>
              <a:t>,</a:t>
            </a:r>
            <a:r>
              <a:rPr lang="zh-CN" altLang="en-US" dirty="0" smtClean="0"/>
              <a:t>山东有教堂</a:t>
            </a:r>
            <a:r>
              <a:rPr lang="en-US" altLang="zh-CN" dirty="0" smtClean="0"/>
              <a:t>1300</a:t>
            </a:r>
            <a:r>
              <a:rPr lang="zh-CN" altLang="en-US" dirty="0" smtClean="0"/>
              <a:t>多处</a:t>
            </a:r>
            <a:r>
              <a:rPr lang="en-US" altLang="zh-CN" dirty="0" smtClean="0"/>
              <a:t>,</a:t>
            </a:r>
            <a:r>
              <a:rPr lang="zh-CN" altLang="en-US" dirty="0" smtClean="0"/>
              <a:t>外国传教士</a:t>
            </a:r>
            <a:r>
              <a:rPr lang="en-US" altLang="zh-CN" dirty="0" smtClean="0"/>
              <a:t>150</a:t>
            </a:r>
            <a:r>
              <a:rPr lang="zh-CN" altLang="en-US" dirty="0" smtClean="0"/>
              <a:t>多人</a:t>
            </a:r>
            <a:r>
              <a:rPr lang="en-US" altLang="zh-CN" dirty="0" smtClean="0"/>
              <a:t>.</a:t>
            </a:r>
            <a:r>
              <a:rPr lang="zh-CN" altLang="en-US" dirty="0" smtClean="0"/>
              <a:t>他们除了利用宗教进行精神侵略外</a:t>
            </a:r>
            <a:r>
              <a:rPr lang="en-US" altLang="zh-CN" dirty="0" smtClean="0"/>
              <a:t>,</a:t>
            </a:r>
            <a:r>
              <a:rPr lang="zh-CN" altLang="en-US" dirty="0" smtClean="0"/>
              <a:t>还绘制地图</a:t>
            </a:r>
            <a:r>
              <a:rPr lang="en-US" altLang="zh-CN" dirty="0" smtClean="0"/>
              <a:t>,</a:t>
            </a:r>
            <a:r>
              <a:rPr lang="zh-CN" altLang="en-US" dirty="0" smtClean="0"/>
              <a:t>搜集情况</a:t>
            </a:r>
            <a:r>
              <a:rPr lang="en-US" altLang="zh-CN" dirty="0" smtClean="0"/>
              <a:t>,</a:t>
            </a:r>
            <a:r>
              <a:rPr lang="zh-CN" altLang="en-US" dirty="0" smtClean="0"/>
              <a:t>充当帝国主义侵华的先遣队</a:t>
            </a:r>
            <a:r>
              <a:rPr lang="en-US" altLang="zh-CN" dirty="0" smtClean="0"/>
              <a:t>.</a:t>
            </a:r>
            <a:r>
              <a:rPr lang="zh-CN" altLang="en-US" dirty="0" smtClean="0"/>
              <a:t>各地的教堂还搜罗地痞恶霸入教</a:t>
            </a:r>
            <a:r>
              <a:rPr lang="en-US" altLang="zh-CN" dirty="0" smtClean="0"/>
              <a:t>,</a:t>
            </a:r>
            <a:r>
              <a:rPr lang="zh-CN" altLang="en-US" dirty="0" smtClean="0"/>
              <a:t>与地主恶势力勾结</a:t>
            </a:r>
            <a:r>
              <a:rPr lang="en-US" altLang="zh-CN" dirty="0" smtClean="0"/>
              <a:t>,</a:t>
            </a:r>
            <a:r>
              <a:rPr lang="zh-CN" altLang="en-US" dirty="0" smtClean="0"/>
              <a:t>任意欺压人民</a:t>
            </a:r>
            <a:r>
              <a:rPr lang="en-US" altLang="zh-CN" dirty="0" smtClean="0"/>
              <a:t>.</a:t>
            </a:r>
            <a:r>
              <a:rPr lang="zh-CN" altLang="en-US" dirty="0" smtClean="0"/>
              <a:t>地方官府则护教抑民</a:t>
            </a:r>
            <a:r>
              <a:rPr lang="en-US" altLang="zh-CN" dirty="0" smtClean="0"/>
              <a:t>,</a:t>
            </a:r>
            <a:r>
              <a:rPr lang="zh-CN" altLang="en-US" dirty="0" smtClean="0"/>
              <a:t>欺压人民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DAA984-D5E2-4C55-BF60-24858F6DFF1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1898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年至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1930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年，英国租占威海卫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32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年，此后，刘公岛又被英国远东舰队续租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年。但由于英方撤离威海时，将所有官方档案全部带走，人为地造成了历史的断代和记忆的空白。　随着时间的推移，发生在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1898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1930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年间的历史已经变得模糊和遥远。当年英国租借威海时留下的遗迹一度无从可考。一个城市不能没有历史，但是威海却失去了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32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年的历史记忆，而且是这个城市当年被外国侵略者进行租借统治的这样一段屈辱史。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1996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年，威海档案局的专家参加在北京举行的第十三届国际档案大会时，几经周折与英国国家档案局局长取得联系，才打开了出国查档的大门。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1898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月，英国陆军部派员到香港和上海招募译员、号手等专业军士，然后去威海卫招募士兵，组建中国雇佣军团。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　　在中国的土地上，利用中国人组建一支效忠于异国的军队，此举遭到了清政府的强烈反对。英国辩称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在威海卫招兵组建军队，是为了维护租借地的安全，不会在中国的其他地方使用该部队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。不久，一支由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300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多中国流民组成的雇佣军于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1899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年在威海卫正式成立了。由于这支部队是在中国组建的，按照英国当时以组建地为部队命名的惯例，便把这支部队称为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中国军团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；威海人则按中国习俗称之为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华勇营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该军团的尉级以上军官均从英国的正规部队调任，士兵则在中国招募。招募范围，完全违背了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只在威海卫招兵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承诺，扩大到了山东、直隶等地。在军团内部，除了乐队、译员、卫生队之外，还设置了长枪连、机枪连、炮队和骑兵队。这支部队经过正规的英式训练之后，分别驻扎在威海卫各地，担负租借地内部治安和对外防卫任务。英国指挥官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中国军团远征作战次数比任何部队都多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　　中国军团组建后不久，便执行了第一次战斗任务：镇压威海人民的武装抗英斗争。在天津作战中，中国军团是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参加最后攻城战并占领天津城的英国军队的唯一代表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。天津战役后又直接向北京进军，参加了解救外国驻京公使馆的一系列战斗。到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1906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月，中国军团最终被解散，大部分士兵转往南非当警察，部分士兵留在当地充任巡捕或加入中国军队。此后，这支在中国土地上存在整整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年头的特殊部队便逐渐消逝于历史的迷雾之中。在中国土地上组建一支由中国人为主体效忠于异国的军队，特别是在必要时，让其为异国的利益而与自己的同胞作战，其忠诚度和战斗力在英国内部一直是一个争论不休的话题。但中国军团在历次战斗中的表现，令英国殖民者兴奋不已，正如威海卫殖民官员在谈及威海卫时称：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如果不提及中国军团，便不可能全面描述威海卫，它的建立与成功，证明了英国官员在对付亚洲佬方面的天才。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35E27D-D169-4945-A627-4817463B343E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0CD04-89E6-4520-9CFA-6FE7C14C57B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E49151-4A4F-4B57-8F88-2EFF10685411}" type="slidenum">
              <a:rPr lang="zh-CN" altLang="en-US">
                <a:latin typeface="Arial" pitchFamily="34" charset="0"/>
              </a:rPr>
              <a:pPr/>
              <a:t>16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“紫竹林租界内，张德成大摆火牛阵，在几十头牛的尾巴上捆上油絮，点燃后把牛往租界猛赶”</a:t>
            </a:r>
            <a:endParaRPr lang="zh-CN" altLang="en-US" dirty="0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2433A4-3891-4A67-9A02-1300DF0CD6F0}" type="slidenum">
              <a:rPr lang="zh-CN" altLang="en-US">
                <a:latin typeface="Arial" pitchFamily="34" charset="0"/>
              </a:rPr>
              <a:pPr/>
              <a:t>17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723078-9473-4283-8C0A-1CE2C266C0AB}" type="datetimeFigureOut">
              <a:rPr lang="zh-CN" altLang="en-US"/>
              <a:pPr>
                <a:defRPr/>
              </a:pPr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9705D9-F4A0-41ED-803B-ECCABCC03D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7F4779-DE55-446D-9013-5C832C42D4E8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D2D2B2-9F6B-4E10-B78B-51F899C0F42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hyperlink" Target="http://ls.nje.cn/bashang/WYK/new_page_250.htm" TargetMode="External"/><Relationship Id="rId7" Type="http://schemas.openxmlformats.org/officeDocument/2006/relationships/slide" Target="slide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1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shw365.com/rmht/tsyf/200605/11670.html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jpeg"/><Relationship Id="rId5" Type="http://schemas.openxmlformats.org/officeDocument/2006/relationships/slide" Target="slide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6840760" cy="1843102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800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4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课    义和团运动</a:t>
            </a:r>
            <a:endParaRPr lang="zh-CN" altLang="en-US" sz="48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侵华的八国联军司令、英国海军中将西摩尔（1840－1929）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700213"/>
            <a:ext cx="3924300" cy="4608512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95288" y="714356"/>
            <a:ext cx="8748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/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八国联军司令、英国海军中将西摩尔（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1840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－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1929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4500563" y="1700213"/>
            <a:ext cx="42767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英国远东舰队司令，海军中将。经八国联军及列强驻天津领事授权，西摩尔于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1900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年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6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月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10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日凌晨，率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2000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兵力自塘沽下舰，兵锋直指北京，对中国不宣而战。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214546" y="0"/>
            <a:ext cx="4895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八国联军在天津登陆</a:t>
            </a:r>
          </a:p>
        </p:txBody>
      </p:sp>
      <p:pic>
        <p:nvPicPr>
          <p:cNvPr id="26627" name="Picture 3" descr="八国联军在天津登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4040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0" y="4653136"/>
            <a:ext cx="8686800" cy="1571636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八国简称：俄、德、法、美、日、奥、意、英</a:t>
            </a: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中文谐音：饿  的  话  每  日  熬  一  鹰</a:t>
            </a: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奥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奥匈帝国，一战后分裂两个国家。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1204110928077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57166"/>
            <a:ext cx="6619921" cy="496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42910" y="5473005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+mj-ea"/>
                <a:ea typeface="+mj-ea"/>
              </a:rPr>
              <a:t>“</a:t>
            </a:r>
            <a:r>
              <a:rPr lang="zh-CN" altLang="en-US" sz="2800" b="1" dirty="0" smtClean="0">
                <a:latin typeface="+mj-ea"/>
                <a:ea typeface="+mj-ea"/>
              </a:rPr>
              <a:t>八国联军</a:t>
            </a:r>
            <a:r>
              <a:rPr lang="en-US" sz="2800" b="1" dirty="0" smtClean="0">
                <a:latin typeface="+mj-ea"/>
                <a:ea typeface="+mj-ea"/>
              </a:rPr>
              <a:t>”</a:t>
            </a:r>
            <a:r>
              <a:rPr lang="zh-CN" altLang="en-US" sz="2800" b="1" dirty="0" smtClean="0">
                <a:latin typeface="+mj-ea"/>
                <a:ea typeface="+mj-ea"/>
              </a:rPr>
              <a:t>中曾经有一支由中国人组成的部队</a:t>
            </a:r>
            <a:r>
              <a:rPr lang="en-US" sz="2800" b="1" dirty="0" smtClean="0">
                <a:latin typeface="+mj-ea"/>
                <a:ea typeface="+mj-ea"/>
              </a:rPr>
              <a:t>“</a:t>
            </a:r>
            <a:r>
              <a:rPr lang="zh-CN" altLang="en-US" sz="2800" b="1" dirty="0" smtClean="0">
                <a:latin typeface="+mj-ea"/>
                <a:ea typeface="+mj-ea"/>
              </a:rPr>
              <a:t>战功显赫</a:t>
            </a:r>
            <a:r>
              <a:rPr lang="en-US" sz="2800" b="1" dirty="0" smtClean="0">
                <a:latin typeface="+mj-ea"/>
                <a:ea typeface="+mj-ea"/>
              </a:rPr>
              <a:t>”</a:t>
            </a:r>
            <a:r>
              <a:rPr lang="zh-CN" altLang="en-US" sz="2800" b="1" dirty="0" smtClean="0">
                <a:latin typeface="+mj-ea"/>
                <a:ea typeface="+mj-ea"/>
              </a:rPr>
              <a:t>，但他们不是清军，而是代表英军对华作战的威海卫中国军团。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773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608513" cy="3130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000628" y="357166"/>
            <a:ext cx="3673475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ea typeface="黑体" pitchFamily="2" charset="-122"/>
              </a:rPr>
              <a:t>德国船只装运大炮来华作战</a:t>
            </a:r>
          </a:p>
        </p:txBody>
      </p:sp>
      <p:pic>
        <p:nvPicPr>
          <p:cNvPr id="3077" name="Picture 5" descr="200210287220049b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3419475"/>
            <a:ext cx="5183188" cy="3141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95288" y="4724400"/>
            <a:ext cx="3276600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200" b="1" dirty="0">
                <a:solidFill>
                  <a:srgbClr val="FFFF00"/>
                </a:solidFill>
                <a:ea typeface="黑体" pitchFamily="2" charset="-122"/>
              </a:rPr>
              <a:t>日本海军陆战队抢先开进中国，他们后来成了联军主力。</a:t>
            </a:r>
            <a:endParaRPr lang="zh-CN" altLang="en-US" sz="4000" b="1" dirty="0">
              <a:solidFill>
                <a:srgbClr val="FFFF00"/>
              </a:solidFill>
              <a:ea typeface="黑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1571612"/>
            <a:ext cx="7929618" cy="255454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ea typeface="黑体" pitchFamily="2" charset="-122"/>
              </a:rPr>
              <a:t>当时一位西方人说：</a:t>
            </a:r>
            <a:r>
              <a:rPr lang="en-US" altLang="zh-CN" sz="4000" b="1" dirty="0" smtClean="0">
                <a:solidFill>
                  <a:srgbClr val="FFFF00"/>
                </a:solidFill>
                <a:ea typeface="黑体" pitchFamily="2" charset="-122"/>
              </a:rPr>
              <a:t>“</a:t>
            </a:r>
            <a:r>
              <a:rPr lang="zh-CN" altLang="en-US" sz="4000" b="1" dirty="0" smtClean="0">
                <a:solidFill>
                  <a:srgbClr val="FFFF00"/>
                </a:solidFill>
                <a:ea typeface="黑体" pitchFamily="2" charset="-122"/>
              </a:rPr>
              <a:t>一队外国军队，只要组织得好而且武器齐全，就可以在整个中国从这一端到那一端长驱直入，不会遇到有效的抵抗。</a:t>
            </a:r>
            <a:endParaRPr lang="zh-CN" altLang="en-US" sz="4000" b="1" dirty="0">
              <a:solidFill>
                <a:srgbClr val="FFFF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85852" y="0"/>
            <a:ext cx="7429552" cy="1142984"/>
          </a:xfrm>
        </p:spPr>
        <p:txBody>
          <a:bodyPr/>
          <a:lstStyle/>
          <a:p>
            <a:r>
              <a:rPr lang="zh-CN" altLang="en-US" dirty="0"/>
              <a:t>德皇威廉二世演讲</a:t>
            </a:r>
          </a:p>
        </p:txBody>
      </p:sp>
      <p:sp>
        <p:nvSpPr>
          <p:cNvPr id="1116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14282" y="1500174"/>
            <a:ext cx="8485217" cy="6169046"/>
          </a:xfrm>
        </p:spPr>
        <p:txBody>
          <a:bodyPr/>
          <a:lstStyle/>
          <a:p>
            <a:r>
              <a:rPr lang="en-US" altLang="zh-CN" sz="2800" b="1" dirty="0">
                <a:latin typeface="+mj-ea"/>
                <a:ea typeface="+mj-ea"/>
              </a:rPr>
              <a:t>1900</a:t>
            </a:r>
            <a:r>
              <a:rPr lang="zh-CN" altLang="en-US" sz="2800" b="1" dirty="0">
                <a:latin typeface="+mj-ea"/>
                <a:ea typeface="+mj-ea"/>
              </a:rPr>
              <a:t>年</a:t>
            </a:r>
            <a:r>
              <a:rPr lang="en-US" altLang="zh-CN" sz="2800" b="1" dirty="0">
                <a:latin typeface="+mj-ea"/>
                <a:ea typeface="+mj-ea"/>
              </a:rPr>
              <a:t>7</a:t>
            </a:r>
            <a:r>
              <a:rPr lang="zh-CN" altLang="en-US" sz="2800" b="1" dirty="0">
                <a:latin typeface="+mj-ea"/>
                <a:ea typeface="+mj-ea"/>
              </a:rPr>
              <a:t>月</a:t>
            </a:r>
            <a:r>
              <a:rPr lang="en-US" altLang="zh-CN" sz="2800" b="1" dirty="0">
                <a:latin typeface="+mj-ea"/>
                <a:ea typeface="+mj-ea"/>
              </a:rPr>
              <a:t>27</a:t>
            </a:r>
            <a:r>
              <a:rPr lang="zh-CN" altLang="en-US" sz="2800" b="1" dirty="0">
                <a:latin typeface="+mj-ea"/>
                <a:ea typeface="+mj-ea"/>
              </a:rPr>
              <a:t>日时</a:t>
            </a:r>
            <a:endParaRPr lang="zh-CN" altLang="ja-JP" sz="2800" b="1" dirty="0">
              <a:latin typeface="+mj-ea"/>
              <a:ea typeface="+mj-ea"/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...</a:t>
            </a:r>
            <a:r>
              <a:rPr lang="zh-CN" altLang="en-US" sz="2800" b="1" dirty="0">
                <a:latin typeface="+mj-ea"/>
                <a:ea typeface="+mj-ea"/>
              </a:rPr>
              <a:t>你们如果遇到敌人，就把他杀死，不要留情，不要留活口。谁落到了你们手里，就由你们处置</a:t>
            </a:r>
            <a:r>
              <a:rPr lang="zh-CN" altLang="en-US" sz="2800" b="1" dirty="0" smtClean="0">
                <a:latin typeface="+mj-ea"/>
                <a:ea typeface="+mj-ea"/>
              </a:rPr>
              <a:t>。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>
              <a:buFont typeface="Wingdings 2" pitchFamily="18" charset="2"/>
              <a:buNone/>
            </a:pPr>
            <a:endParaRPr lang="zh-CN" altLang="ja-JP" sz="2800" b="1" dirty="0">
              <a:latin typeface="+mj-ea"/>
              <a:ea typeface="+mj-ea"/>
            </a:endParaRPr>
          </a:p>
          <a:p>
            <a:r>
              <a:rPr lang="zh-CN" altLang="en-US" sz="2800" b="1" dirty="0">
                <a:latin typeface="+mj-ea"/>
                <a:ea typeface="+mj-ea"/>
              </a:rPr>
              <a:t>德国军队在华北的行为，充分贯彻了威廉二世的主张，其屠杀行为比沙俄在东北的暴行有过之而无不及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Group 3"/>
          <p:cNvGraphicFramePr>
            <a:graphicFrameLocks noGrp="1"/>
          </p:cNvGraphicFramePr>
          <p:nvPr>
            <p:ph type="tbl" idx="1"/>
          </p:nvPr>
        </p:nvGraphicFramePr>
        <p:xfrm>
          <a:off x="250825" y="1125538"/>
          <a:ext cx="8639175" cy="5505831"/>
        </p:xfrm>
        <a:graphic>
          <a:graphicData uri="http://schemas.openxmlformats.org/drawingml/2006/table">
            <a:tbl>
              <a:tblPr/>
              <a:tblGrid>
                <a:gridCol w="1728788"/>
                <a:gridCol w="2303462"/>
                <a:gridCol w="2303463"/>
                <a:gridCol w="2303462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     项目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名称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地点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人物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结果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廊坊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阻击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战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天津到北京中途的廊坊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英国海军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司令西摩尔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侵略者狼狈逃回天津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老龙头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之战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天津老龙头车站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义和团首领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曹福田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收复老龙头车站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紫竹林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之战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天津紫竹林地区的外国租界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义和团另一位首领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张德成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侵略军死伤累累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西什库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教堂之战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北京使馆区和教堂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传教士与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使馆卫兵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焚毁多间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公使馆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4" name="Text Box 36"/>
          <p:cNvSpPr txBox="1">
            <a:spLocks noChangeArrowheads="1"/>
          </p:cNvSpPr>
          <p:nvPr/>
        </p:nvSpPr>
        <p:spPr bwMode="auto">
          <a:xfrm>
            <a:off x="1691680" y="404664"/>
            <a:ext cx="61204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ea typeface="黑体" pitchFamily="2" charset="-122"/>
              </a:rPr>
              <a:t>四、抗</a:t>
            </a:r>
            <a:r>
              <a:rPr lang="zh-CN" altLang="en-US" sz="3200" b="1" dirty="0">
                <a:ea typeface="黑体" pitchFamily="2" charset="-122"/>
              </a:rPr>
              <a:t>击八国联</a:t>
            </a:r>
            <a:r>
              <a:rPr lang="zh-CN" altLang="en-US" sz="3200" b="1" dirty="0" smtClean="0">
                <a:ea typeface="黑体" pitchFamily="2" charset="-122"/>
              </a:rPr>
              <a:t>军的重要战役</a:t>
            </a:r>
            <a:endParaRPr lang="zh-CN" altLang="en-US" sz="3200" b="1" dirty="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26" descr="D011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823913"/>
            <a:ext cx="8820150" cy="603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 Box 1027"/>
          <p:cNvSpPr txBox="1">
            <a:spLocks noChangeArrowheads="1"/>
          </p:cNvSpPr>
          <p:nvPr/>
        </p:nvSpPr>
        <p:spPr bwMode="auto">
          <a:xfrm>
            <a:off x="1763713" y="3141663"/>
            <a:ext cx="1079500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廊坊</a:t>
            </a:r>
          </a:p>
        </p:txBody>
      </p:sp>
      <p:sp>
        <p:nvSpPr>
          <p:cNvPr id="154628" name="Text Box 1028"/>
          <p:cNvSpPr txBox="1">
            <a:spLocks noChangeArrowheads="1"/>
          </p:cNvSpPr>
          <p:nvPr/>
        </p:nvSpPr>
        <p:spPr bwMode="auto">
          <a:xfrm>
            <a:off x="4211638" y="5084763"/>
            <a:ext cx="1173162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天津</a:t>
            </a:r>
          </a:p>
        </p:txBody>
      </p:sp>
      <p:sp>
        <p:nvSpPr>
          <p:cNvPr id="154629" name="Text Box 102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1268413"/>
            <a:ext cx="1152525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北京</a:t>
            </a:r>
          </a:p>
        </p:txBody>
      </p:sp>
      <p:sp>
        <p:nvSpPr>
          <p:cNvPr id="154630" name="Text Box 103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078788" y="5949950"/>
            <a:ext cx="1065212" cy="579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大沽</a:t>
            </a:r>
          </a:p>
        </p:txBody>
      </p:sp>
      <p:sp>
        <p:nvSpPr>
          <p:cNvPr id="154631" name="Text Box 103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859338" y="3716338"/>
            <a:ext cx="1316037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杨村</a:t>
            </a:r>
          </a:p>
        </p:txBody>
      </p:sp>
      <p:sp>
        <p:nvSpPr>
          <p:cNvPr id="154632" name="Text Box 103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651500" y="4868863"/>
            <a:ext cx="2622550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老龙头火车站</a:t>
            </a:r>
          </a:p>
        </p:txBody>
      </p:sp>
      <p:sp>
        <p:nvSpPr>
          <p:cNvPr id="8201" name="Rectangle 1033"/>
          <p:cNvSpPr>
            <a:spLocks noChangeArrowheads="1"/>
          </p:cNvSpPr>
          <p:nvPr/>
        </p:nvSpPr>
        <p:spPr bwMode="auto">
          <a:xfrm>
            <a:off x="1643042" y="0"/>
            <a:ext cx="5692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1900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年八国联军侵华路线图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546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1546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1546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1546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1546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1546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animBg="1"/>
      <p:bldP spid="154628" grpId="0" animBg="1"/>
      <p:bldP spid="154629" grpId="0" animBg="1"/>
      <p:bldP spid="154630" grpId="0" animBg="1"/>
      <p:bldP spid="154631" grpId="0" animBg="1"/>
      <p:bldP spid="1546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620713"/>
            <a:ext cx="2595562" cy="3887787"/>
          </a:xfrm>
          <a:prstGeom prst="rect">
            <a:avLst/>
          </a:prstGeom>
          <a:noFill/>
          <a:ln w="76200">
            <a:solidFill>
              <a:srgbClr val="001010"/>
            </a:solidFill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030788" y="4941888"/>
            <a:ext cx="4113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清军将领聂士成壮烈殉国</a:t>
            </a:r>
          </a:p>
        </p:txBody>
      </p:sp>
      <p:pic>
        <p:nvPicPr>
          <p:cNvPr id="9220" name="Picture 4" descr="张德成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785794"/>
            <a:ext cx="4751387" cy="38354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14282" y="4929198"/>
            <a:ext cx="51847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义和团张德成大摆火牛阵</a:t>
            </a:r>
          </a:p>
          <a:p>
            <a:endParaRPr lang="en-US" altLang="zh-CN" sz="2800" dirty="0">
              <a:solidFill>
                <a:srgbClr val="33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AutoShape 2" descr="https://timgsa.baidu.com/timg?image&amp;quality=80&amp;size=b9999_10000&amp;sec=1507782368911&amp;di=361a728b414823d879b12d2ce69be4a1&amp;imgtype=0&amp;src=http%3A%2F%2Fwww.yiqin.com%2Fpages%2Fuploads%2F20101114%2F201011142243559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0900" name="Picture 4" descr="http://www.yiqinwang.com/pages/uploads/20101114/201011142243559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53" y="476672"/>
            <a:ext cx="9095747" cy="475252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5445224"/>
            <a:ext cx="914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北京西什库教堂称作北堂，是天主教设在直隶教区的总堂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帝后出逃"/>
          <p:cNvPicPr>
            <a:picLocks noChangeAspect="1" noChangeArrowheads="1"/>
          </p:cNvPicPr>
          <p:nvPr/>
        </p:nvPicPr>
        <p:blipFill>
          <a:blip r:embed="rId3" cstate="print"/>
          <a:srcRect b="9682"/>
          <a:stretch>
            <a:fillRect/>
          </a:stretch>
        </p:blipFill>
        <p:spPr bwMode="auto">
          <a:xfrm>
            <a:off x="323850" y="260350"/>
            <a:ext cx="4824413" cy="6308725"/>
          </a:xfrm>
          <a:prstGeom prst="rect">
            <a:avLst/>
          </a:prstGeom>
          <a:noFill/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08625" y="620713"/>
            <a:ext cx="3313113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1900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15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日，慈禧太后挟光绪仓皇出逃</a:t>
            </a:r>
          </a:p>
        </p:txBody>
      </p:sp>
      <p:pic>
        <p:nvPicPr>
          <p:cNvPr id="22534" name="Picture 6" descr="慈太禧后拿义和团向洋人撒气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2492375"/>
            <a:ext cx="3529012" cy="35131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5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himes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 descr="aa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 descr="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42875"/>
            <a:ext cx="8839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6072188" y="3357563"/>
            <a:ext cx="785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德国</a:t>
            </a:r>
          </a:p>
        </p:txBody>
      </p:sp>
      <p:sp>
        <p:nvSpPr>
          <p:cNvPr id="37894" name="Text Box 5"/>
          <p:cNvSpPr txBox="1">
            <a:spLocks noChangeArrowheads="1"/>
          </p:cNvSpPr>
          <p:nvPr/>
        </p:nvSpPr>
        <p:spPr bwMode="auto">
          <a:xfrm>
            <a:off x="4022725" y="2230438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俄国</a:t>
            </a:r>
          </a:p>
        </p:txBody>
      </p:sp>
      <p:sp>
        <p:nvSpPr>
          <p:cNvPr id="37895" name="Text Box 6"/>
          <p:cNvSpPr txBox="1">
            <a:spLocks noChangeArrowheads="1"/>
          </p:cNvSpPr>
          <p:nvPr/>
        </p:nvSpPr>
        <p:spPr bwMode="auto">
          <a:xfrm>
            <a:off x="4784725" y="4668838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英国</a:t>
            </a:r>
          </a:p>
        </p:txBody>
      </p:sp>
      <p:sp>
        <p:nvSpPr>
          <p:cNvPr id="37896" name="Text Box 7"/>
          <p:cNvSpPr txBox="1">
            <a:spLocks noChangeArrowheads="1"/>
          </p:cNvSpPr>
          <p:nvPr/>
        </p:nvSpPr>
        <p:spPr bwMode="auto">
          <a:xfrm>
            <a:off x="5029200" y="5410200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法国</a:t>
            </a: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6172200" y="4953000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日本</a:t>
            </a:r>
          </a:p>
        </p:txBody>
      </p:sp>
      <p:sp>
        <p:nvSpPr>
          <p:cNvPr id="37898" name="Text Box 9"/>
          <p:cNvSpPr txBox="1">
            <a:spLocks noChangeArrowheads="1"/>
          </p:cNvSpPr>
          <p:nvPr/>
        </p:nvSpPr>
        <p:spPr bwMode="auto">
          <a:xfrm>
            <a:off x="5638800" y="2743200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京师</a:t>
            </a:r>
          </a:p>
        </p:txBody>
      </p:sp>
      <p:sp>
        <p:nvSpPr>
          <p:cNvPr id="37899" name="Text Box 10"/>
          <p:cNvSpPr txBox="1">
            <a:spLocks noChangeArrowheads="1"/>
          </p:cNvSpPr>
          <p:nvPr/>
        </p:nvSpPr>
        <p:spPr bwMode="auto">
          <a:xfrm>
            <a:off x="6477000" y="58674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</a:rPr>
              <a:t>南海</a:t>
            </a:r>
          </a:p>
        </p:txBody>
      </p:sp>
      <p:sp>
        <p:nvSpPr>
          <p:cNvPr id="37900" name="矩形 2"/>
          <p:cNvSpPr>
            <a:spLocks noChangeArrowheads="1"/>
          </p:cNvSpPr>
          <p:nvPr/>
        </p:nvSpPr>
        <p:spPr bwMode="auto">
          <a:xfrm>
            <a:off x="785813" y="357188"/>
            <a:ext cx="6143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Arial" charset="0"/>
                <a:ea typeface="黑体" pitchFamily="2" charset="-122"/>
              </a:rPr>
              <a:t>帝国主义在华的势力范围</a:t>
            </a:r>
            <a:endParaRPr lang="zh-CN" altLang="en-US" sz="4000" b="1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40" fill="hold"/>
                                        <p:tgtEl>
                                          <p:spTgt spid="93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5"/>
                </p:tgtEl>
              </p:cMediaNode>
            </p:audio>
          </p:childTnLst>
        </p:cTn>
      </p:par>
    </p:tnLst>
    <p:bldLst>
      <p:bldP spid="9319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557338"/>
            <a:ext cx="8497888" cy="273685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      </a:t>
            </a:r>
            <a:r>
              <a:rPr lang="en-US" altLang="zh-CN" sz="3600" b="1" dirty="0" smtClean="0">
                <a:latin typeface="+mj-ea"/>
                <a:ea typeface="+mj-ea"/>
              </a:rPr>
              <a:t>“</a:t>
            </a:r>
            <a:r>
              <a:rPr lang="zh-CN" altLang="en-US" sz="3600" b="1" dirty="0" smtClean="0">
                <a:latin typeface="+mj-ea"/>
                <a:ea typeface="+mj-ea"/>
              </a:rPr>
              <a:t>京津之间，沿途房屋未经被毁者极为罕见，大都早已变成瓦砾之场，至少当有</a:t>
            </a:r>
            <a:r>
              <a:rPr lang="en-US" altLang="zh-CN" sz="3600" b="1" dirty="0" smtClean="0">
                <a:latin typeface="+mj-ea"/>
                <a:ea typeface="+mj-ea"/>
              </a:rPr>
              <a:t>50</a:t>
            </a:r>
            <a:r>
              <a:rPr lang="zh-CN" altLang="en-US" sz="3600" b="1" dirty="0" smtClean="0">
                <a:latin typeface="+mj-ea"/>
                <a:ea typeface="+mj-ea"/>
              </a:rPr>
              <a:t>万人，变成无屋可居</a:t>
            </a:r>
            <a:r>
              <a:rPr lang="en-US" altLang="zh-CN" sz="3600" b="1" dirty="0" smtClean="0">
                <a:latin typeface="+mj-ea"/>
                <a:ea typeface="+mj-ea"/>
              </a:rPr>
              <a:t>……”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dirty="0" smtClean="0">
                <a:latin typeface="+mj-ea"/>
                <a:ea typeface="+mj-ea"/>
              </a:rPr>
              <a:t>           -------《</a:t>
            </a:r>
            <a:r>
              <a:rPr lang="zh-CN" altLang="en-US" sz="3600" b="1" dirty="0" smtClean="0">
                <a:latin typeface="+mj-ea"/>
                <a:ea typeface="+mj-ea"/>
              </a:rPr>
              <a:t>瓦德西拳乱笔记</a:t>
            </a:r>
            <a:r>
              <a:rPr lang="en-US" altLang="zh-CN" sz="3600" b="1" dirty="0" smtClean="0">
                <a:latin typeface="+mj-ea"/>
                <a:ea typeface="+mj-ea"/>
              </a:rPr>
              <a:t>》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3276600" y="4652963"/>
            <a:ext cx="31527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+mj-ea"/>
                <a:ea typeface="+mj-ea"/>
              </a:rPr>
              <a:t>损毁民居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7"/>
          <p:cNvSpPr>
            <a:spLocks noGrp="1" noRot="1" noChangeArrowheads="1"/>
          </p:cNvSpPr>
          <p:nvPr>
            <p:ph idx="1"/>
          </p:nvPr>
        </p:nvSpPr>
        <p:spPr>
          <a:xfrm>
            <a:off x="323850" y="1052513"/>
            <a:ext cx="8540750" cy="4194175"/>
          </a:xfrm>
        </p:spPr>
        <p:txBody>
          <a:bodyPr/>
          <a:lstStyle/>
          <a:p>
            <a:pPr eaLnBrk="1" hangingPunct="1"/>
            <a:endParaRPr lang="en-US" altLang="zh-CN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     </a:t>
            </a:r>
            <a:r>
              <a:rPr lang="en-US" altLang="zh-CN" sz="3200" b="1" dirty="0" smtClean="0">
                <a:latin typeface="+mj-ea"/>
                <a:ea typeface="+mj-ea"/>
              </a:rPr>
              <a:t>“</a:t>
            </a:r>
            <a:r>
              <a:rPr lang="zh-CN" altLang="en-US" sz="3200" b="1" dirty="0" smtClean="0">
                <a:latin typeface="+mj-ea"/>
                <a:ea typeface="+mj-ea"/>
              </a:rPr>
              <a:t>京西三家店所属安家村地方，日前有洋兵由此经过，该村居民遽行放枪轰击，幸未伤及，该兵等不觉大怒，遂即四面围击，将该村男妇婴童一并轰毙。</a:t>
            </a:r>
            <a:r>
              <a:rPr lang="zh-CN" altLang="en-US" sz="3200" dirty="0" smtClean="0">
                <a:latin typeface="+mj-ea"/>
                <a:ea typeface="+mj-ea"/>
              </a:rPr>
              <a:t>”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200" dirty="0" smtClean="0">
                <a:latin typeface="+mj-ea"/>
                <a:ea typeface="+mj-ea"/>
              </a:rPr>
              <a:t>               </a:t>
            </a:r>
            <a:r>
              <a:rPr lang="en-US" altLang="zh-CN" sz="3200" b="1" dirty="0" smtClean="0">
                <a:latin typeface="+mj-ea"/>
                <a:ea typeface="+mj-ea"/>
              </a:rPr>
              <a:t>-------《</a:t>
            </a:r>
            <a:r>
              <a:rPr lang="zh-CN" altLang="en-US" sz="3200" b="1" dirty="0" smtClean="0">
                <a:latin typeface="+mj-ea"/>
                <a:ea typeface="+mj-ea"/>
              </a:rPr>
              <a:t>瓦德西拳乱笔记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</a:p>
        </p:txBody>
      </p:sp>
      <p:sp>
        <p:nvSpPr>
          <p:cNvPr id="106500" name="Text Box 1028"/>
          <p:cNvSpPr txBox="1">
            <a:spLocks noChangeArrowheads="1"/>
          </p:cNvSpPr>
          <p:nvPr/>
        </p:nvSpPr>
        <p:spPr bwMode="auto">
          <a:xfrm>
            <a:off x="3276600" y="5286388"/>
            <a:ext cx="32242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+mj-ea"/>
                <a:ea typeface="+mj-ea"/>
              </a:rPr>
              <a:t>嗜杀成性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285728"/>
            <a:ext cx="8858280" cy="685804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300" b="1" dirty="0" smtClean="0">
                <a:latin typeface="+mj-ea"/>
                <a:ea typeface="+mj-ea"/>
              </a:rPr>
              <a:t>            </a:t>
            </a:r>
            <a:r>
              <a:rPr lang="en-US" altLang="zh-CN" sz="4000" b="1" dirty="0" smtClean="0">
                <a:latin typeface="+mj-ea"/>
                <a:ea typeface="+mj-ea"/>
              </a:rPr>
              <a:t>“</a:t>
            </a:r>
            <a:r>
              <a:rPr lang="zh-CN" altLang="en-US" sz="4000" b="1" dirty="0" smtClean="0">
                <a:latin typeface="+mj-ea"/>
                <a:ea typeface="+mj-ea"/>
              </a:rPr>
              <a:t>联军占领北京之后，曾特许军队公开抢劫三日，其后更继以私人抢劫。北京居民所受之物质损失甚大，但其详细数目，亦复不易调查。”</a:t>
            </a:r>
            <a:endParaRPr lang="en-US" altLang="zh-CN" sz="4000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4000" b="1" dirty="0" smtClean="0">
                <a:latin typeface="+mj-ea"/>
                <a:ea typeface="+mj-ea"/>
              </a:rPr>
              <a:t>                -------《</a:t>
            </a:r>
            <a:r>
              <a:rPr lang="zh-CN" altLang="en-US" sz="4000" b="1" dirty="0" smtClean="0">
                <a:latin typeface="+mj-ea"/>
                <a:ea typeface="+mj-ea"/>
              </a:rPr>
              <a:t>瓦德西拳乱笔记</a:t>
            </a:r>
            <a:r>
              <a:rPr lang="en-US" altLang="zh-CN" sz="4000" b="1" dirty="0" smtClean="0">
                <a:latin typeface="+mj-ea"/>
                <a:ea typeface="+mj-ea"/>
              </a:rPr>
              <a:t>》</a:t>
            </a:r>
          </a:p>
          <a:p>
            <a:pPr>
              <a:buNone/>
            </a:pPr>
            <a:endParaRPr lang="en-US" altLang="zh-CN" sz="3500" dirty="0" smtClean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  <a:p>
            <a:pPr>
              <a:buNone/>
            </a:pPr>
            <a:endParaRPr lang="en-US" altLang="zh-CN" sz="3500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b="1" dirty="0" smtClean="0"/>
              <a:t>八国联军在北京实际公开抢劫了</a:t>
            </a:r>
            <a:r>
              <a:rPr lang="en-US" altLang="zh-CN" sz="4000" b="1" dirty="0" smtClean="0"/>
              <a:t>8</a:t>
            </a:r>
            <a:r>
              <a:rPr lang="zh-CN" altLang="en-US" sz="4000" b="1" dirty="0" smtClean="0"/>
              <a:t>天，其后更继以私人抢劫，对北京城进行了一年多的大洗劫。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永乐大典</a:t>
            </a:r>
            <a:r>
              <a:rPr lang="en-US" altLang="zh-CN" sz="4000" b="1" dirty="0" smtClean="0"/>
              <a:t>》307</a:t>
            </a:r>
            <a:r>
              <a:rPr lang="zh-CN" altLang="en-US" sz="4000" b="1" dirty="0" smtClean="0"/>
              <a:t>册，经史子集</a:t>
            </a:r>
            <a:r>
              <a:rPr lang="en-US" altLang="zh-CN" sz="4000" b="1" dirty="0" smtClean="0"/>
              <a:t>4</a:t>
            </a:r>
            <a:r>
              <a:rPr lang="zh-CN" altLang="en-US" sz="4000" b="1" dirty="0" smtClean="0"/>
              <a:t>．</a:t>
            </a:r>
            <a:r>
              <a:rPr lang="en-US" altLang="zh-CN" sz="4000" b="1" dirty="0" smtClean="0"/>
              <a:t>6</a:t>
            </a:r>
            <a:r>
              <a:rPr lang="zh-CN" altLang="en-US" sz="4000" b="1" dirty="0" smtClean="0"/>
              <a:t>万余册，国库藏书</a:t>
            </a:r>
            <a:r>
              <a:rPr lang="en-US" altLang="zh-CN" sz="4000" b="1" dirty="0" smtClean="0"/>
              <a:t>4</a:t>
            </a:r>
            <a:r>
              <a:rPr lang="zh-CN" altLang="en-US" sz="4000" b="1" dirty="0" smtClean="0"/>
              <a:t>．</a:t>
            </a:r>
            <a:r>
              <a:rPr lang="en-US" altLang="zh-CN" sz="4000" b="1" dirty="0" smtClean="0"/>
              <a:t>7</a:t>
            </a:r>
            <a:r>
              <a:rPr lang="zh-CN" altLang="en-US" sz="4000" b="1" dirty="0" smtClean="0"/>
              <a:t>万余本，宝物</a:t>
            </a:r>
            <a:r>
              <a:rPr lang="en-US" altLang="zh-CN" sz="4000" b="1" dirty="0" smtClean="0"/>
              <a:t>2000</a:t>
            </a:r>
            <a:r>
              <a:rPr lang="zh-CN" altLang="en-US" sz="4000" b="1" dirty="0" smtClean="0"/>
              <a:t>余件，镀金佛</a:t>
            </a:r>
            <a:r>
              <a:rPr lang="en-US" altLang="zh-CN" sz="4000" b="1" dirty="0" smtClean="0"/>
              <a:t>3000</a:t>
            </a:r>
            <a:r>
              <a:rPr lang="zh-CN" altLang="en-US" sz="4000" b="1" dirty="0" smtClean="0"/>
              <a:t>余尊等，被尽行劫毁。联军掠走库银达 </a:t>
            </a:r>
            <a:r>
              <a:rPr lang="en-US" altLang="zh-CN" sz="4000" b="1" dirty="0" smtClean="0"/>
              <a:t>6000</a:t>
            </a:r>
            <a:r>
              <a:rPr lang="zh-CN" altLang="en-US" sz="4000" b="1" dirty="0" smtClean="0"/>
              <a:t>万两之多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143108" y="2857496"/>
            <a:ext cx="424815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疯狂劫掠</a:t>
            </a:r>
            <a:endParaRPr lang="zh-CN" altLang="en-US" sz="40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00338" y="5300663"/>
            <a:ext cx="3384550" cy="10715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</a:rPr>
              <a:t>强奸妇女</a:t>
            </a:r>
            <a:r>
              <a:rPr lang="zh-CN" altLang="en-US" sz="5400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2844" y="928670"/>
            <a:ext cx="8540750" cy="419417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 smtClean="0">
                <a:latin typeface="+mj-ea"/>
                <a:ea typeface="+mj-ea"/>
              </a:rPr>
              <a:t>        “</a:t>
            </a:r>
            <a:r>
              <a:rPr lang="zh-CN" altLang="en-US" sz="2800" b="1" dirty="0" smtClean="0">
                <a:latin typeface="+mj-ea"/>
                <a:ea typeface="+mj-ea"/>
              </a:rPr>
              <a:t>联军尝将其所获妇女，不分良贱老少，尽驱诸裱褙胡同，使列屋而居，作为官妓。任联军人等入内游玩，随意奸宿</a:t>
            </a:r>
            <a:r>
              <a:rPr lang="en-US" altLang="zh-CN" sz="2800" b="1" dirty="0" smtClean="0">
                <a:latin typeface="+mj-ea"/>
                <a:ea typeface="+mj-ea"/>
              </a:rPr>
              <a:t>……</a:t>
            </a:r>
            <a:r>
              <a:rPr lang="zh-CN" altLang="en-US" sz="2800" b="1" dirty="0" smtClean="0">
                <a:latin typeface="+mj-ea"/>
                <a:ea typeface="+mj-ea"/>
              </a:rPr>
              <a:t>以致中国妇女每见敌人将近，辙先闭死其子女，随即自戕其生命。”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+mj-ea"/>
                <a:ea typeface="+mj-ea"/>
              </a:rPr>
              <a:t>        “又因抢劫时所发生之强奸妇女，残忍行为，随意杀人，无故放火等事，为数极属不少，亦为增加居民痛苦之原因。”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b="1" dirty="0" smtClean="0">
              <a:latin typeface="+mj-ea"/>
              <a:ea typeface="+mj-ea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071934" y="4286256"/>
            <a:ext cx="46987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800" b="1" dirty="0">
                <a:latin typeface="+mj-ea"/>
                <a:ea typeface="+mj-ea"/>
              </a:rPr>
              <a:t>-------《</a:t>
            </a:r>
            <a:r>
              <a:rPr lang="zh-CN" altLang="en-US" sz="2800" b="1" dirty="0">
                <a:latin typeface="+mj-ea"/>
                <a:ea typeface="+mj-ea"/>
              </a:rPr>
              <a:t>瓦德西拳乱笔记</a:t>
            </a:r>
            <a:r>
              <a:rPr lang="en-US" altLang="zh-CN" sz="2800" b="1" dirty="0">
                <a:latin typeface="+mj-ea"/>
                <a:ea typeface="+mj-ea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39750" y="3789363"/>
            <a:ext cx="4176713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听命于联军的巡捕将义和团团民押往刑场</a:t>
            </a:r>
          </a:p>
        </p:txBody>
      </p:sp>
      <p:pic>
        <p:nvPicPr>
          <p:cNvPr id="6149" name="Picture 5" descr="八国联军斩杀中国官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3357563"/>
            <a:ext cx="3810000" cy="3238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940425" y="2276475"/>
            <a:ext cx="2592388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八国联军斩杀中国官员</a:t>
            </a:r>
          </a:p>
        </p:txBody>
      </p:sp>
      <p:pic>
        <p:nvPicPr>
          <p:cNvPr id="51202" name="Picture 2" descr="http://www.zgdazxw.com.cn/culture/attachement/jpg/site82/20150619/f8b156c584d616edf7bf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67536" cy="36450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409_081421.jpg (23193 byte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43400" cy="2743200"/>
          </a:xfrm>
          <a:prstGeom prst="rect">
            <a:avLst/>
          </a:prstGeom>
          <a:noFill/>
        </p:spPr>
      </p:pic>
      <p:pic>
        <p:nvPicPr>
          <p:cNvPr id="37895" name="Picture 7" descr="409_081422.jpg (29923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0"/>
            <a:ext cx="4343400" cy="2743200"/>
          </a:xfrm>
          <a:prstGeom prst="rect">
            <a:avLst/>
          </a:prstGeom>
          <a:noFill/>
        </p:spPr>
      </p:pic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4724400" y="2743200"/>
            <a:ext cx="45339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被八国联军轰毁的北京民房</a:t>
            </a:r>
            <a:r>
              <a:rPr lang="zh-CN" altLang="en-US"/>
              <a:t>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2773363"/>
            <a:ext cx="449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</a:rPr>
              <a:t>八国联军屠杀义和团民</a:t>
            </a:r>
            <a:r>
              <a:rPr lang="zh-CN" altLang="en-US" sz="2400" b="1">
                <a:solidFill>
                  <a:srgbClr val="FFFF00"/>
                </a:solidFill>
                <a:latin typeface="宋体" pitchFamily="2" charset="-122"/>
              </a:rPr>
              <a:t> </a:t>
            </a:r>
            <a:endParaRPr lang="zh-CN" altLang="en-US" sz="3200" b="1">
              <a:solidFill>
                <a:srgbClr val="FFFF00"/>
              </a:solidFill>
              <a:latin typeface="宋体" pitchFamily="2" charset="-122"/>
            </a:endParaRPr>
          </a:p>
        </p:txBody>
      </p:sp>
      <p:pic>
        <p:nvPicPr>
          <p:cNvPr id="37899" name="Picture 11" descr="409_081423.jpg (25029 bytes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343400" cy="2667000"/>
          </a:xfrm>
          <a:prstGeom prst="rect">
            <a:avLst/>
          </a:prstGeom>
          <a:noFill/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-76200" y="6096000"/>
            <a:ext cx="4891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被八国联军轰毁的北京齐化门</a:t>
            </a:r>
            <a:r>
              <a:rPr lang="zh-CN" altLang="en-US"/>
              <a:t> </a:t>
            </a:r>
          </a:p>
        </p:txBody>
      </p:sp>
      <p:pic>
        <p:nvPicPr>
          <p:cNvPr id="37903" name="Picture 15" descr="409_081428.jpg (34495 bytes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429000"/>
            <a:ext cx="4267200" cy="2667000"/>
          </a:xfrm>
          <a:prstGeom prst="rect">
            <a:avLst/>
          </a:prstGeom>
          <a:noFill/>
        </p:spPr>
      </p:pic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5340350" y="6110288"/>
            <a:ext cx="3041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八国联军侵入北京</a:t>
            </a:r>
          </a:p>
        </p:txBody>
      </p:sp>
      <p:sp>
        <p:nvSpPr>
          <p:cNvPr id="37905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000108"/>
            <a:ext cx="8686800" cy="585789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latin typeface="+mj-ea"/>
                <a:ea typeface="+mj-ea"/>
              </a:rPr>
              <a:t>德国侵略军奉命</a:t>
            </a:r>
            <a:r>
              <a:rPr lang="en-US" altLang="zh-CN" sz="2800" b="1" dirty="0">
                <a:latin typeface="+mj-ea"/>
                <a:ea typeface="+mj-ea"/>
              </a:rPr>
              <a:t>"</a:t>
            </a:r>
            <a:r>
              <a:rPr lang="zh-CN" altLang="en-US" sz="2800" b="1" dirty="0">
                <a:latin typeface="+mj-ea"/>
                <a:ea typeface="+mj-ea"/>
              </a:rPr>
              <a:t>在作战中，只要碰着中国人，无论男、女、老、幼，一概格杀勿论。“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+mj-ea"/>
                <a:ea typeface="+mj-ea"/>
              </a:rPr>
              <a:t>法国军队路遇一队中国人，竟用机枪把人群逼进一条死胡同连续扫射</a:t>
            </a:r>
            <a:r>
              <a:rPr lang="en-US" altLang="zh-CN" sz="2800" b="1" dirty="0">
                <a:latin typeface="+mj-ea"/>
                <a:ea typeface="+mj-ea"/>
              </a:rPr>
              <a:t>15</a:t>
            </a:r>
            <a:r>
              <a:rPr lang="zh-CN" altLang="en-US" sz="2800" b="1" dirty="0">
                <a:latin typeface="+mj-ea"/>
                <a:ea typeface="+mj-ea"/>
              </a:rPr>
              <a:t>分钟，不留一人。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+mj-ea"/>
                <a:ea typeface="+mj-ea"/>
              </a:rPr>
              <a:t>日军抓捕中国人，施以各种酷刑，试验一颗子弹能穿几个人，或者故意向身体乱射，让人身中数弹才痛苦地死去。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+mj-ea"/>
                <a:ea typeface="+mj-ea"/>
              </a:rPr>
              <a:t>杀人时，八国联军全副武装</a:t>
            </a:r>
            <a:r>
              <a:rPr lang="en-US" altLang="zh-CN" sz="2800" b="1" dirty="0">
                <a:latin typeface="+mj-ea"/>
                <a:ea typeface="+mj-ea"/>
              </a:rPr>
              <a:t>"</a:t>
            </a:r>
            <a:r>
              <a:rPr lang="zh-CN" altLang="en-US" sz="2800" b="1" dirty="0">
                <a:latin typeface="+mj-ea"/>
                <a:ea typeface="+mj-ea"/>
              </a:rPr>
              <a:t>监斩</a:t>
            </a:r>
            <a:r>
              <a:rPr lang="en-US" altLang="zh-CN" sz="2800" b="1" dirty="0">
                <a:latin typeface="+mj-ea"/>
                <a:ea typeface="+mj-ea"/>
              </a:rPr>
              <a:t>"</a:t>
            </a:r>
            <a:r>
              <a:rPr lang="zh-CN" altLang="en-US" sz="2800" b="1" dirty="0">
                <a:latin typeface="+mj-ea"/>
                <a:ea typeface="+mj-ea"/>
              </a:rPr>
              <a:t>，人各个角度照相，企图恐吓中国人民，如今成为八国联军罪行的铁证。 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3" name="Picture 5" descr="北京城在八国联军的炮火下燃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0"/>
            <a:ext cx="4319587" cy="2665413"/>
          </a:xfrm>
          <a:prstGeom prst="rect">
            <a:avLst/>
          </a:prstGeom>
          <a:noFill/>
        </p:spPr>
      </p:pic>
      <p:pic>
        <p:nvPicPr>
          <p:cNvPr id="99335" name="Picture 7" descr="黄包车上都是八国联军抢劫来的财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538"/>
            <a:ext cx="4032250" cy="2862262"/>
          </a:xfrm>
          <a:prstGeom prst="rect">
            <a:avLst/>
          </a:prstGeom>
          <a:noFill/>
        </p:spPr>
      </p:pic>
      <p:pic>
        <p:nvPicPr>
          <p:cNvPr id="99336" name="Picture 8" descr="日本军队在其辖区内（北京安定门外）设刑场，斩杀中国人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213100"/>
            <a:ext cx="4427537" cy="2981325"/>
          </a:xfrm>
          <a:prstGeom prst="rect">
            <a:avLst/>
          </a:prstGeom>
          <a:noFill/>
        </p:spPr>
      </p:pic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323850" y="2997200"/>
            <a:ext cx="3455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9340" name="Rectangle 12"/>
          <p:cNvSpPr>
            <a:spLocks noChangeArrowheads="1"/>
          </p:cNvSpPr>
          <p:nvPr/>
        </p:nvSpPr>
        <p:spPr bwMode="auto">
          <a:xfrm>
            <a:off x="4500563" y="6237288"/>
            <a:ext cx="434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日本军队在其辖区内（北京安定门外）设刑场，斩杀中国人。</a:t>
            </a:r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>
            <a:off x="0" y="6286520"/>
            <a:ext cx="4092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/>
              <a:t>黄包车上都是八国联军抢劫来的财物</a:t>
            </a:r>
          </a:p>
        </p:txBody>
      </p:sp>
      <p:sp>
        <p:nvSpPr>
          <p:cNvPr id="99342" name="Rectangle 14"/>
          <p:cNvSpPr>
            <a:spLocks noChangeArrowheads="1"/>
          </p:cNvSpPr>
          <p:nvPr/>
        </p:nvSpPr>
        <p:spPr bwMode="auto">
          <a:xfrm>
            <a:off x="1785918" y="2714620"/>
            <a:ext cx="56436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北京城在八国联军的炮火下燃烧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0" grpId="0"/>
      <p:bldP spid="99341" grpId="0"/>
      <p:bldP spid="993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庚子年，德军在颐和园合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692150"/>
            <a:ext cx="6985000" cy="516890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7880747" y="2205038"/>
            <a:ext cx="61555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anchor="ctr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德军在颐和园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00210287220049b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7634288" cy="58943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7886423" y="836613"/>
            <a:ext cx="104644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anchor="ctr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各国公使、商人纷纷进宫，坐在乾清宫的龙椅上，过了片刻皇帝瘾。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八国联军1"/>
          <p:cNvPicPr>
            <a:picLocks noChangeAspect="1" noChangeArrowheads="1"/>
          </p:cNvPicPr>
          <p:nvPr/>
        </p:nvPicPr>
        <p:blipFill>
          <a:blip r:embed="rId2" cstate="print"/>
          <a:srcRect l="8109"/>
          <a:stretch>
            <a:fillRect/>
          </a:stretch>
        </p:blipFill>
        <p:spPr bwMode="auto">
          <a:xfrm>
            <a:off x="3132138" y="-171450"/>
            <a:ext cx="6011862" cy="4098925"/>
          </a:xfrm>
          <a:prstGeom prst="rect">
            <a:avLst/>
          </a:prstGeom>
          <a:noFill/>
        </p:spPr>
      </p:pic>
      <p:pic>
        <p:nvPicPr>
          <p:cNvPr id="47108" name="Picture 4" descr="oLUwoat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3588"/>
            <a:ext cx="5508625" cy="3554412"/>
          </a:xfrm>
          <a:prstGeom prst="rect">
            <a:avLst/>
          </a:prstGeom>
          <a:noFill/>
        </p:spPr>
      </p:pic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1547813" y="2205038"/>
            <a:ext cx="5903912" cy="2244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9933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落后就要挨打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553998"/>
            <a:ext cx="89297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在攻入北京之后，中国军团曾作为一支单独的作战单位参与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28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日早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7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点联军部队在故宫举行的占领仪式。关于这次不寻常的典礼，一位叫做兰达的外国人在他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中国与联军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一书中做了这样独特的描述：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管乐队留在院子里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……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直到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……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最后是威海卫兵团。部队所过之处皆有雷鸣般的欢呼声响起，到了中国兵团这儿多少有些减弱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——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  <a:cs typeface="Arial" pitchFamily="34" charset="0"/>
              </a:rPr>
              <a:t>因为这似乎与联军格格不入，中国人也可以被派去打中国人。作为一个优秀军团，人们对他们目前的处境感到悲哀。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黑体" pitchFamily="2" charset="-122"/>
                <a:ea typeface="黑体" pitchFamily="2" charset="-122"/>
              </a:rPr>
              <a:t>” </a:t>
            </a:r>
            <a:endParaRPr kumimoji="0" lang="zh-CN" altLang="en-US" sz="5400" b="1" i="0" u="none" strike="noStrike" cap="none" normalizeH="0" baseline="0" dirty="0" smtClean="0">
              <a:ln>
                <a:noFill/>
              </a:ln>
              <a:effectLst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928662" y="5357826"/>
            <a:ext cx="7704138" cy="984250"/>
          </a:xfrm>
          <a:prstGeom prst="rect">
            <a:avLst/>
          </a:prstGeom>
          <a:solidFill>
            <a:srgbClr val="CCFFCC"/>
          </a:solidFill>
          <a:ln w="38100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</a:rPr>
              <a:t>      “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</a:rPr>
              <a:t>所有中国此次所受毁损及抢劫之损失，其详数将永远不能查出，但为数必极重大无疑。”</a:t>
            </a:r>
          </a:p>
        </p:txBody>
      </p:sp>
      <p:sp>
        <p:nvSpPr>
          <p:cNvPr id="31751" name="WordArt 7"/>
          <p:cNvSpPr>
            <a:spLocks noChangeArrowheads="1" noChangeShapeType="1" noTextEdit="1"/>
          </p:cNvSpPr>
          <p:nvPr/>
        </p:nvSpPr>
        <p:spPr bwMode="auto">
          <a:xfrm>
            <a:off x="3214678" y="4643446"/>
            <a:ext cx="2232025" cy="587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瓦德西</a:t>
            </a:r>
          </a:p>
        </p:txBody>
      </p:sp>
      <p:pic>
        <p:nvPicPr>
          <p:cNvPr id="31753" name="Picture 9" descr="20065717471896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28604"/>
            <a:ext cx="4652798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5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2667000" cy="579438"/>
          </a:xfrm>
          <a:prstGeom prst="rect">
            <a:avLst/>
          </a:prstGeom>
          <a:solidFill>
            <a:srgbClr val="62A7D6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辛丑条约</a:t>
            </a:r>
            <a:r>
              <a:rPr kumimoji="1" lang="en-US" alt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》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38200" y="1125538"/>
            <a:ext cx="2427288" cy="526297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①赔款</a:t>
            </a:r>
            <a:r>
              <a:rPr kumimoji="1" lang="en-US" altLang="zh-CN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kumimoji="1" lang="en-US" altLang="zh-CN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  <a:cs typeface="Times New Roman" pitchFamily="18" charset="0"/>
              </a:rPr>
              <a:t>.5</a:t>
            </a:r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亿</a:t>
            </a:r>
          </a:p>
          <a:p>
            <a:endParaRPr kumimoji="1" lang="zh-CN" altLang="en-US" sz="2800" b="1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2800" b="1" dirty="0" smtClean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②</a:t>
            </a:r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划使馆界</a:t>
            </a:r>
          </a:p>
          <a:p>
            <a:endParaRPr kumimoji="1" lang="zh-CN" altLang="en-US" sz="2800" b="1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2800" b="1" dirty="0" smtClean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③</a:t>
            </a:r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拆炮驻兵</a:t>
            </a:r>
          </a:p>
          <a:p>
            <a:endParaRPr kumimoji="1" lang="zh-CN" altLang="en-US" sz="2800" b="1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en-US" altLang="zh-CN" sz="2800" b="1" dirty="0" smtClean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④</a:t>
            </a:r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严禁反帝 </a:t>
            </a:r>
          </a:p>
          <a:p>
            <a:r>
              <a:rPr kumimoji="1" lang="zh-CN" altLang="en-US" sz="2800" b="1" dirty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   </a:t>
            </a:r>
          </a:p>
          <a:p>
            <a:endParaRPr kumimoji="1" lang="zh-CN" altLang="en-US" sz="2800" b="1" dirty="0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357554" y="1214438"/>
            <a:ext cx="3949709" cy="483209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Times New Roman" pitchFamily="18" charset="0"/>
                <a:ea typeface="黑体" pitchFamily="2" charset="-122"/>
              </a:rPr>
              <a:t>人民更加贫困；</a:t>
            </a:r>
          </a:p>
          <a:p>
            <a:endParaRPr kumimoji="1" lang="zh-CN" altLang="en-US" sz="2800" b="1" dirty="0">
              <a:latin typeface="Times New Roman" pitchFamily="18" charset="0"/>
              <a:ea typeface="黑体" pitchFamily="2" charset="-122"/>
            </a:endParaRPr>
          </a:p>
          <a:p>
            <a:endParaRPr kumimoji="1" lang="en-US" altLang="zh-CN" sz="2800" b="1" dirty="0" smtClean="0">
              <a:latin typeface="Times New Roman" pitchFamily="18" charset="0"/>
              <a:ea typeface="黑体" pitchFamily="2" charset="-122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  <a:ea typeface="黑体" pitchFamily="2" charset="-122"/>
              </a:rPr>
              <a:t>列强</a:t>
            </a:r>
            <a:r>
              <a:rPr kumimoji="1" lang="zh-CN" altLang="en-US" sz="2800" b="1" dirty="0">
                <a:latin typeface="Times New Roman" pitchFamily="18" charset="0"/>
                <a:ea typeface="黑体" pitchFamily="2" charset="-122"/>
              </a:rPr>
              <a:t>侵华大本营；</a:t>
            </a:r>
          </a:p>
          <a:p>
            <a:endParaRPr kumimoji="1" lang="zh-CN" altLang="en-US" sz="2800" b="1" dirty="0">
              <a:latin typeface="Times New Roman" pitchFamily="18" charset="0"/>
              <a:ea typeface="黑体" pitchFamily="2" charset="-122"/>
            </a:endParaRPr>
          </a:p>
          <a:p>
            <a:endParaRPr kumimoji="1" lang="en-US" altLang="zh-CN" sz="2800" b="1" dirty="0" smtClean="0">
              <a:latin typeface="Times New Roman" pitchFamily="18" charset="0"/>
              <a:ea typeface="黑体" pitchFamily="2" charset="-122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  <a:ea typeface="黑体" pitchFamily="2" charset="-122"/>
              </a:rPr>
              <a:t>完全</a:t>
            </a:r>
            <a:r>
              <a:rPr kumimoji="1" lang="zh-CN" altLang="en-US" sz="2800" b="1" dirty="0">
                <a:latin typeface="Times New Roman" pitchFamily="18" charset="0"/>
                <a:ea typeface="黑体" pitchFamily="2" charset="-122"/>
              </a:rPr>
              <a:t>控制清府</a:t>
            </a:r>
          </a:p>
          <a:p>
            <a:r>
              <a:rPr kumimoji="1" lang="zh-CN" altLang="en-US" sz="2800" b="1" dirty="0">
                <a:latin typeface="Times New Roman" pitchFamily="18" charset="0"/>
                <a:ea typeface="黑体" pitchFamily="2" charset="-122"/>
              </a:rPr>
              <a:t>便于镇压反帝；</a:t>
            </a:r>
          </a:p>
          <a:p>
            <a:endParaRPr kumimoji="1" lang="zh-CN" altLang="en-US" sz="2800" b="1" dirty="0">
              <a:latin typeface="Times New Roman" pitchFamily="18" charset="0"/>
              <a:ea typeface="黑体" pitchFamily="2" charset="-122"/>
            </a:endParaRPr>
          </a:p>
          <a:p>
            <a:r>
              <a:rPr kumimoji="1" lang="zh-CN" altLang="en-US" sz="2800" b="1" dirty="0" smtClean="0">
                <a:latin typeface="Times New Roman" pitchFamily="18" charset="0"/>
                <a:ea typeface="黑体" pitchFamily="2" charset="-122"/>
              </a:rPr>
              <a:t>清政府</a:t>
            </a:r>
            <a:r>
              <a:rPr kumimoji="1" lang="zh-CN" altLang="en-US" sz="2800" b="1" dirty="0">
                <a:latin typeface="Times New Roman" pitchFamily="18" charset="0"/>
                <a:ea typeface="黑体" pitchFamily="2" charset="-122"/>
              </a:rPr>
              <a:t>成为工具；</a:t>
            </a:r>
          </a:p>
          <a:p>
            <a:endParaRPr kumimoji="1" lang="zh-CN" altLang="en-US" sz="2800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955675" y="623888"/>
            <a:ext cx="2187565" cy="584775"/>
          </a:xfrm>
          <a:prstGeom prst="rect">
            <a:avLst/>
          </a:prstGeom>
          <a:solidFill>
            <a:srgbClr val="002060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  </a:t>
            </a:r>
            <a:r>
              <a:rPr kumimoji="1" lang="zh-CN" altLang="en-US" sz="3200" b="1" dirty="0">
                <a:solidFill>
                  <a:srgbClr val="FFFFFF"/>
                </a:solidFill>
                <a:latin typeface="Times New Roman" pitchFamily="18" charset="0"/>
              </a:rPr>
              <a:t>内       容</a:t>
            </a:r>
            <a:endParaRPr kumimoji="1" lang="zh-CN" altLang="en-US" sz="2800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4357687" y="642918"/>
            <a:ext cx="2357454" cy="584775"/>
          </a:xfrm>
          <a:prstGeom prst="rect">
            <a:avLst/>
          </a:prstGeom>
          <a:solidFill>
            <a:srgbClr val="002060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latin typeface="Times New Roman" pitchFamily="18" charset="0"/>
              </a:rPr>
              <a:t>影       响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53400" y="668338"/>
            <a:ext cx="533400" cy="5656262"/>
          </a:xfrm>
          <a:prstGeom prst="rect">
            <a:avLst/>
          </a:prstGeom>
          <a:solidFill>
            <a:srgbClr val="FFFF00"/>
          </a:solidFill>
          <a:ln w="12700" cap="sq">
            <a:solidFill>
              <a:srgbClr val="CC0066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</a:rPr>
              <a:t>半殖民地半封建社会完全形成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620000" y="1268413"/>
            <a:ext cx="457200" cy="4537075"/>
            <a:chOff x="4800" y="1008"/>
            <a:chExt cx="288" cy="2160"/>
          </a:xfrm>
        </p:grpSpPr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4944" y="1008"/>
              <a:ext cx="0" cy="216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4800" y="1008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>
              <a:off x="4800" y="1536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2" name="Line 12"/>
            <p:cNvSpPr>
              <a:spLocks noChangeShapeType="1"/>
            </p:cNvSpPr>
            <p:nvPr/>
          </p:nvSpPr>
          <p:spPr bwMode="auto">
            <a:xfrm>
              <a:off x="4800" y="2064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3" name="Line 13"/>
            <p:cNvSpPr>
              <a:spLocks noChangeShapeType="1"/>
            </p:cNvSpPr>
            <p:nvPr/>
          </p:nvSpPr>
          <p:spPr bwMode="auto">
            <a:xfrm>
              <a:off x="4800" y="2640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>
              <a:off x="4944" y="2064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15"/>
            <p:cNvSpPr>
              <a:spLocks noChangeShapeType="1"/>
            </p:cNvSpPr>
            <p:nvPr/>
          </p:nvSpPr>
          <p:spPr bwMode="auto">
            <a:xfrm>
              <a:off x="4800" y="3168"/>
              <a:ext cx="14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 autoUpdateAnimBg="0"/>
      <p:bldP spid="35843" grpId="0" autoUpdateAnimBg="0"/>
      <p:bldP spid="35844" grpId="0" autoUpdateAnimBg="0"/>
      <p:bldP spid="35845" grpId="0" animBg="1" autoUpdateAnimBg="0"/>
      <p:bldP spid="35846" grpId="0" animBg="1" autoUpdateAnimBg="0"/>
      <p:bldP spid="35847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6092825"/>
          </a:xfrm>
        </p:spPr>
        <p:txBody>
          <a:bodyPr/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清政府赔款白银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亿两，以海关等税收作保。（清政府赔款白银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亿两，分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39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年还清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到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1940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，年息四厘，本息共计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9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82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亿两，加上各省地方性赔款，总数达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亿两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相当于清政府每年财政收入的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倍）。清政府以海关税、通商口岸的常关税和盐税作为偿付赔款之用。）根据清代史料的推算，得出的折算率大约是：</a:t>
            </a:r>
          </a:p>
          <a:p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两黄金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人民币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2000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元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=10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两白银 </a:t>
            </a:r>
            <a:br>
              <a:rPr lang="zh-CN" altLang="en-US" sz="2800" b="1" dirty="0" smtClean="0">
                <a:latin typeface="黑体" pitchFamily="2" charset="-122"/>
                <a:ea typeface="黑体" pitchFamily="2" charset="-122"/>
              </a:rPr>
            </a:b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两白银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人民币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元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=1000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文钱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贯（吊）钱 </a:t>
            </a:r>
            <a:br>
              <a:rPr lang="zh-CN" altLang="en-US" sz="2800" b="1" dirty="0" smtClean="0">
                <a:latin typeface="黑体" pitchFamily="2" charset="-122"/>
                <a:ea typeface="黑体" pitchFamily="2" charset="-122"/>
              </a:rPr>
            </a:b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文钱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人民币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0.2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元 </a:t>
            </a:r>
            <a:br>
              <a:rPr lang="zh-CN" altLang="en-US" sz="2800" b="1" dirty="0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另外：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石米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=1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两白银 </a:t>
            </a: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那么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亿两白银的价格约是人民币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2000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亿元。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476375" y="404813"/>
            <a:ext cx="4824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FF00"/>
                </a:solidFill>
                <a:ea typeface="黑体" pitchFamily="2" charset="-122"/>
              </a:rPr>
              <a:t>资料卡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12347068_2005052613524491800700"/>
          <p:cNvPicPr>
            <a:picLocks noChangeAspect="1" noChangeArrowheads="1"/>
          </p:cNvPicPr>
          <p:nvPr/>
        </p:nvPicPr>
        <p:blipFill>
          <a:blip r:embed="rId2" cstate="print"/>
          <a:srcRect t="14827"/>
          <a:stretch>
            <a:fillRect/>
          </a:stretch>
        </p:blipFill>
        <p:spPr bwMode="auto">
          <a:xfrm>
            <a:off x="785786" y="357166"/>
            <a:ext cx="7000924" cy="46498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521495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条约签定后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列强承认慈禧太后执政合法，同意“两宫仍旧临朝”。慈禧挟光绪皇帝于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1902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日回到北京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。慈禧太后，在回宫后却向列强表示要“量中华之物力，结与</a:t>
            </a:r>
            <a:r>
              <a:rPr lang="zh-CN" altLang="en-US" sz="2800" b="1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国之欢心</a:t>
            </a:r>
            <a:r>
              <a:rPr lang="zh-CN" altLang="en-US" sz="2800" b="1" dirty="0" smtClean="0">
                <a:solidFill>
                  <a:srgbClr val="FFC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001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r="8" b="153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</p:spPr>
      </p:pic>
      <p:pic>
        <p:nvPicPr>
          <p:cNvPr id="3075" name="Picture 3" descr="高一（6）班黎欣然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561975"/>
            <a:ext cx="5868987" cy="6296025"/>
          </a:xfrm>
          <a:prstGeom prst="rect">
            <a:avLst/>
          </a:prstGeom>
          <a:noFill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71472" y="571480"/>
            <a:ext cx="1477328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清政府就像列强手中的扯线木偶一样，逐步成为侵略者统治中国的工具。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500298" y="214290"/>
            <a:ext cx="3752864" cy="1600200"/>
          </a:xfrm>
          <a:prstGeom prst="cloudCallout">
            <a:avLst>
              <a:gd name="adj1" fmla="val 68204"/>
              <a:gd name="adj2" fmla="val 65773"/>
            </a:avLst>
          </a:prstGeom>
          <a:solidFill>
            <a:schemeClr val="accent1"/>
          </a:solidFill>
          <a:ln w="22225">
            <a:solidFill>
              <a:srgbClr val="FFCC99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嘿嘿，你们的地盘，我做主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42875" y="2060575"/>
            <a:ext cx="1981200" cy="4508500"/>
          </a:xfrm>
          <a:prstGeom prst="rect">
            <a:avLst/>
          </a:prstGeom>
          <a:solidFill>
            <a:srgbClr val="FFFF66"/>
          </a:solidFill>
          <a:ln w="28575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第一次鸦片战争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南京条约</a:t>
            </a: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中国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开始沦为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半殖民地半封建社会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438400" y="2060575"/>
            <a:ext cx="1981200" cy="4508500"/>
          </a:xfrm>
          <a:prstGeom prst="rect">
            <a:avLst/>
          </a:prstGeom>
          <a:solidFill>
            <a:srgbClr val="FFFF66"/>
          </a:solidFill>
          <a:ln w="28575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第二次鸦片战争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天津条约</a:t>
            </a: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》《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北京条约</a:t>
            </a: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半殖民地化程度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进一步加深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716463" y="2060575"/>
            <a:ext cx="2003425" cy="4508500"/>
          </a:xfrm>
          <a:prstGeom prst="rect">
            <a:avLst/>
          </a:prstGeom>
          <a:solidFill>
            <a:srgbClr val="FFFF66"/>
          </a:solidFill>
          <a:ln w="28575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甲午中日战争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马关条约</a:t>
            </a: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进入资本输出半殖民地化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大大加深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002463" y="2060575"/>
            <a:ext cx="1890712" cy="4508500"/>
          </a:xfrm>
          <a:prstGeom prst="rect">
            <a:avLst/>
          </a:prstGeom>
          <a:solidFill>
            <a:srgbClr val="FFFF66"/>
          </a:solidFill>
          <a:ln w="28575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八国联军侵华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辛丑条约</a:t>
            </a:r>
            <a:r>
              <a:rPr kumimoji="1" lang="en-US" altLang="zh-CN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完全沦为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半殖民地半封建社会</a:t>
            </a:r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2124074" y="4293096"/>
            <a:ext cx="287685" cy="504329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4427538" y="4293096"/>
            <a:ext cx="431800" cy="43130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6660232" y="4293096"/>
            <a:ext cx="432718" cy="431304"/>
          </a:xfrm>
          <a:prstGeom prst="rightArrow">
            <a:avLst>
              <a:gd name="adj1" fmla="val 50000"/>
              <a:gd name="adj2" fmla="val 349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6" name="Text Box 1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71538" y="714356"/>
            <a:ext cx="7732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中国半殖民地半封建社会形成的历程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 autoUpdateAnimBg="0"/>
      <p:bldP spid="39939" grpId="0" animBg="1" autoUpdateAnimBg="0"/>
      <p:bldP spid="39940" grpId="0" animBg="1" autoUpdateAnimBg="0"/>
      <p:bldP spid="39941" grpId="0" animBg="1" autoUpdateAnimBg="0"/>
      <p:bldP spid="39942" grpId="0" animBg="1"/>
      <p:bldP spid="39943" grpId="0" animBg="1"/>
      <p:bldP spid="39944" grpId="0" animBg="1"/>
      <p:bldP spid="3994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 descr="高一（4）班刘川24"/>
          <p:cNvPicPr>
            <a:picLocks noChangeAspect="1" noChangeArrowheads="1"/>
          </p:cNvPicPr>
          <p:nvPr/>
        </p:nvPicPr>
        <p:blipFill>
          <a:blip r:embed="rId2" cstate="print"/>
          <a:srcRect l="16122" t="2234" r="20840"/>
          <a:stretch>
            <a:fillRect/>
          </a:stretch>
        </p:blipFill>
        <p:spPr bwMode="auto">
          <a:xfrm>
            <a:off x="0" y="0"/>
            <a:ext cx="5029200" cy="6858000"/>
          </a:xfrm>
          <a:prstGeom prst="rect">
            <a:avLst/>
          </a:prstGeom>
          <a:noFill/>
        </p:spPr>
      </p:pic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5701372" y="228600"/>
            <a:ext cx="2985433" cy="6264275"/>
          </a:xfrm>
          <a:prstGeom prst="rect">
            <a:avLst/>
          </a:prstGeom>
          <a:noFill/>
          <a:ln w="28575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黑体" pitchFamily="2" charset="-122"/>
              </a:rPr>
              <a:t>  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画面中那个身带血迹、瘦弱并颤抖着的人代表的是当时受尽欺凌的中国人。他正被众多不平等条约扎得像个木乃伊。表明帝国主义者凭借多个不平等条约残酷剥削中国人。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0" name="Group 200"/>
          <p:cNvGraphicFramePr>
            <a:graphicFrameLocks noGrp="1"/>
          </p:cNvGraphicFramePr>
          <p:nvPr/>
        </p:nvGraphicFramePr>
        <p:xfrm>
          <a:off x="214282" y="1000109"/>
          <a:ext cx="8137525" cy="4753868"/>
        </p:xfrm>
        <a:graphic>
          <a:graphicData uri="http://schemas.openxmlformats.org/drawingml/2006/table">
            <a:tbl>
              <a:tblPr/>
              <a:tblGrid>
                <a:gridCol w="2089150"/>
                <a:gridCol w="1800225"/>
                <a:gridCol w="1943100"/>
                <a:gridCol w="2305050"/>
              </a:tblGrid>
              <a:tr h="747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义和团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曾用名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义和拳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籍贯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山东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出生年月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1898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领导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朱红灯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家庭住址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山东平原县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成员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农民、手工业者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政治态度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首次起义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平原大捷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反对八国联军的斗争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廊坊阻击战、保卫天津战、围攻西什库教堂和外国使馆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结果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在中外反动势力的镇压下失败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919" name="Rectangle 199"/>
          <p:cNvSpPr>
            <a:spLocks noChangeArrowheads="1"/>
          </p:cNvSpPr>
          <p:nvPr/>
        </p:nvSpPr>
        <p:spPr bwMode="auto">
          <a:xfrm>
            <a:off x="2571736" y="3643314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扶清灭洋</a:t>
            </a: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251520" y="404664"/>
            <a:ext cx="87129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ea typeface="黑体" pitchFamily="2" charset="-122"/>
              </a:rPr>
              <a:t>五、结果：在中外反动势力联合剿杀下失败</a:t>
            </a:r>
            <a:endParaRPr lang="zh-CN" altLang="en-US" sz="3200" b="1" dirty="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786314" y="5786454"/>
            <a:ext cx="3886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u="sng" dirty="0" smtClean="0">
                <a:solidFill>
                  <a:srgbClr val="FFFF00"/>
                </a:solidFill>
                <a:ea typeface="黑体" pitchFamily="2" charset="-122"/>
              </a:rPr>
              <a:t>对清政府抱幻想</a:t>
            </a:r>
            <a:endParaRPr lang="zh-CN" altLang="en-US" sz="4000" b="1" u="sng" dirty="0">
              <a:solidFill>
                <a:srgbClr val="FFFF00"/>
              </a:solidFill>
              <a:ea typeface="黑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14282" y="1000108"/>
            <a:ext cx="83518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4400" dirty="0">
                <a:latin typeface="Times New Roman" pitchFamily="18" charset="0"/>
                <a:ea typeface="华文新魏" pitchFamily="2" charset="-122"/>
              </a:rPr>
              <a:t>    </a:t>
            </a: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</a:rPr>
              <a:t>材料一</a:t>
            </a:r>
            <a:r>
              <a:rPr lang="en-US" sz="2800" b="1" dirty="0">
                <a:solidFill>
                  <a:srgbClr val="FFFF00"/>
                </a:solidFill>
                <a:latin typeface="+mj-ea"/>
                <a:ea typeface="+mj-ea"/>
              </a:rPr>
              <a:t>:</a:t>
            </a:r>
            <a:r>
              <a:rPr lang="zh-CN" altLang="en-US" sz="2800" b="1" dirty="0">
                <a:latin typeface="+mj-ea"/>
                <a:ea typeface="+mj-ea"/>
              </a:rPr>
              <a:t>最恨和约，误国殃民。上行下效，民冤不</a:t>
            </a:r>
            <a:r>
              <a:rPr lang="zh-CN" altLang="en-US" sz="2800" b="1" dirty="0" smtClean="0">
                <a:latin typeface="+mj-ea"/>
                <a:ea typeface="+mj-ea"/>
              </a:rPr>
              <a:t>伸                        </a:t>
            </a:r>
            <a:r>
              <a:rPr lang="en-US" sz="2800" b="1" dirty="0" smtClean="0">
                <a:latin typeface="+mj-ea"/>
                <a:ea typeface="+mj-ea"/>
              </a:rPr>
              <a:t>——《</a:t>
            </a:r>
            <a:r>
              <a:rPr lang="zh-CN" altLang="en-US" sz="2800" b="1" dirty="0">
                <a:latin typeface="+mj-ea"/>
                <a:ea typeface="+mj-ea"/>
              </a:rPr>
              <a:t>拳匪纪事</a:t>
            </a:r>
            <a:r>
              <a:rPr lang="en-US" sz="2800" b="1" dirty="0">
                <a:latin typeface="+mj-ea"/>
                <a:ea typeface="+mj-ea"/>
              </a:rPr>
              <a:t>》 </a:t>
            </a:r>
            <a:endParaRPr lang="en-US" sz="4400" b="1" dirty="0" smtClean="0">
              <a:latin typeface="+mj-ea"/>
              <a:ea typeface="+mj-ea"/>
            </a:endParaRPr>
          </a:p>
          <a:p>
            <a:endParaRPr lang="en-US" sz="4400" b="1" dirty="0">
              <a:latin typeface="+mj-ea"/>
              <a:ea typeface="+mj-ea"/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500034" y="4357694"/>
            <a:ext cx="80645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ea typeface="华文新魏" pitchFamily="2" charset="-122"/>
              </a:rPr>
              <a:t>  </a:t>
            </a:r>
            <a:r>
              <a:rPr lang="zh-CN" altLang="en-US" sz="28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材料二</a:t>
            </a:r>
            <a:r>
              <a:rPr lang="en-US" sz="28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挑铁道，把线砍，旋再毁坏大轮船。</a:t>
            </a:r>
            <a:r>
              <a:rPr lang="en-US" sz="2800" b="1" dirty="0">
                <a:latin typeface="黑体" pitchFamily="2" charset="-122"/>
                <a:ea typeface="黑体" pitchFamily="2" charset="-122"/>
              </a:rPr>
              <a:t>……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一概鬼子都杀尽，大清一统庆升平。 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142852"/>
            <a:ext cx="85931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+mj-ea"/>
                <a:ea typeface="+mj-ea"/>
              </a:rPr>
              <a:t>探究</a:t>
            </a:r>
            <a:r>
              <a:rPr lang="en-US" sz="4000" b="1" dirty="0">
                <a:solidFill>
                  <a:srgbClr val="FFFF00"/>
                </a:solidFill>
                <a:latin typeface="+mj-ea"/>
                <a:ea typeface="+mj-ea"/>
              </a:rPr>
              <a:t>:</a:t>
            </a:r>
            <a:r>
              <a:rPr lang="zh-CN" altLang="en-US" sz="4000" b="1" dirty="0">
                <a:solidFill>
                  <a:srgbClr val="FFFF00"/>
                </a:solidFill>
                <a:latin typeface="+mj-ea"/>
                <a:ea typeface="+mj-ea"/>
              </a:rPr>
              <a:t>如何评价义和团运动</a:t>
            </a:r>
            <a:endParaRPr 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>
            <a:off x="2428860" y="1785926"/>
            <a:ext cx="1981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2428860" y="4929198"/>
            <a:ext cx="457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42" name="Line 10"/>
          <p:cNvSpPr>
            <a:spLocks noChangeShapeType="1"/>
          </p:cNvSpPr>
          <p:nvPr/>
        </p:nvSpPr>
        <p:spPr bwMode="auto">
          <a:xfrm>
            <a:off x="5715008" y="5000636"/>
            <a:ext cx="457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>
            <a:off x="4143372" y="4929198"/>
            <a:ext cx="457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>
            <a:off x="1500166" y="5500702"/>
            <a:ext cx="1828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3000364" y="3714752"/>
            <a:ext cx="614363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ea typeface="黑体" pitchFamily="2" charset="-122"/>
              </a:rPr>
              <a:t>反帝爱国</a:t>
            </a: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1071538" y="5786454"/>
            <a:ext cx="3810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ea typeface="黑体" pitchFamily="2" charset="-122"/>
              </a:rPr>
              <a:t>盲目排外</a:t>
            </a:r>
          </a:p>
        </p:txBody>
      </p:sp>
      <p:sp>
        <p:nvSpPr>
          <p:cNvPr id="13" name="矩形 12"/>
          <p:cNvSpPr/>
          <p:nvPr/>
        </p:nvSpPr>
        <p:spPr>
          <a:xfrm>
            <a:off x="-214346" y="2428868"/>
            <a:ext cx="8929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材料二：“还我江山还我权，刀山火海爷敢钻。</a:t>
            </a:r>
          </a:p>
          <a:p>
            <a:pPr lvl="2"/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哪怕皇上服了外，不杀洋人誓不完。”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                        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义和团揭贴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40" grpId="0" animBg="1"/>
      <p:bldP spid="69641" grpId="0" animBg="1"/>
      <p:bldP spid="69642" grpId="0" animBg="1"/>
      <p:bldP spid="69643" grpId="0" animBg="1"/>
      <p:bldP spid="69644" grpId="0" animBg="1"/>
      <p:bldP spid="69645" grpId="0"/>
      <p:bldP spid="696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himes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" y="304800"/>
            <a:ext cx="8991600" cy="1219200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一、义和团运动为什么在山东兴起？</a:t>
            </a:r>
            <a:endParaRPr lang="zh-CN" altLang="en-US" sz="48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14282" y="1935480"/>
            <a:ext cx="8572560" cy="4493916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原因：（１）甲午战争中山东受害最深；</a:t>
            </a:r>
          </a:p>
          <a:p>
            <a:pPr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　　　（２）瓜分狂潮从山东开始</a:t>
            </a:r>
          </a:p>
          <a:p>
            <a:pPr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　　　（３）山东外国教会势力猖獗</a:t>
            </a:r>
            <a:endParaRPr lang="zh-CN" altLang="en-US" b="1" dirty="0" smtClean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6" name="Rectangle 197"/>
          <p:cNvSpPr>
            <a:spLocks noChangeArrowheads="1"/>
          </p:cNvSpPr>
          <p:nvPr/>
        </p:nvSpPr>
        <p:spPr bwMode="auto">
          <a:xfrm>
            <a:off x="142844" y="3571876"/>
            <a:ext cx="86439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ea typeface="黑体" pitchFamily="2" charset="-122"/>
              </a:rPr>
              <a:t>“</a:t>
            </a:r>
            <a:r>
              <a:rPr lang="zh-CN" altLang="en-US" sz="2800" b="1" dirty="0">
                <a:ea typeface="黑体" pitchFamily="2" charset="-122"/>
              </a:rPr>
              <a:t>神助拳，义和团，只因鬼子闹中原</a:t>
            </a:r>
            <a:r>
              <a:rPr lang="zh-CN" altLang="en-US" sz="2800" b="1" dirty="0" smtClean="0">
                <a:ea typeface="黑体" pitchFamily="2" charset="-122"/>
              </a:rPr>
              <a:t>。</a:t>
            </a:r>
            <a:r>
              <a:rPr lang="en-US" altLang="zh-CN" sz="2800" b="1" dirty="0" smtClean="0">
                <a:ea typeface="黑体" pitchFamily="2" charset="-122"/>
              </a:rPr>
              <a:t>……</a:t>
            </a:r>
            <a:r>
              <a:rPr lang="zh-CN" altLang="en-US" sz="2800" b="1" dirty="0" smtClean="0">
                <a:ea typeface="黑体" pitchFamily="2" charset="-122"/>
              </a:rPr>
              <a:t>天无雨，地焦旱，全是教学止住天</a:t>
            </a:r>
            <a:r>
              <a:rPr lang="en-US" altLang="zh-CN" sz="2800" b="1" dirty="0" smtClean="0">
                <a:ea typeface="黑体" pitchFamily="2" charset="-122"/>
              </a:rPr>
              <a:t>……</a:t>
            </a:r>
            <a:r>
              <a:rPr lang="zh-CN" altLang="en-US" sz="2800" b="1" dirty="0" smtClean="0">
                <a:ea typeface="黑体" pitchFamily="2" charset="-122"/>
              </a:rPr>
              <a:t>”</a:t>
            </a:r>
            <a:endParaRPr lang="en-US" altLang="zh-CN" sz="2800" b="1" dirty="0" smtClean="0">
              <a:ea typeface="黑体" pitchFamily="2" charset="-122"/>
            </a:endParaRPr>
          </a:p>
          <a:p>
            <a:r>
              <a:rPr lang="zh-CN" altLang="en-US" sz="2800" b="1" dirty="0" smtClean="0">
                <a:ea typeface="黑体" pitchFamily="2" charset="-122"/>
              </a:rPr>
              <a:t>                                                   </a:t>
            </a:r>
            <a:r>
              <a:rPr lang="en-US" altLang="zh-CN" sz="2800" b="1" dirty="0" smtClean="0">
                <a:ea typeface="黑体" pitchFamily="2" charset="-122"/>
              </a:rPr>
              <a:t>——《</a:t>
            </a:r>
            <a:r>
              <a:rPr lang="zh-CN" altLang="en-US" sz="2800" b="1" dirty="0" smtClean="0">
                <a:ea typeface="黑体" pitchFamily="2" charset="-122"/>
              </a:rPr>
              <a:t>义和团揭贴</a:t>
            </a:r>
            <a:r>
              <a:rPr lang="en-US" altLang="zh-CN" sz="2800" b="1" dirty="0" smtClean="0">
                <a:ea typeface="黑体" pitchFamily="2" charset="-122"/>
              </a:rPr>
              <a:t>》</a:t>
            </a:r>
          </a:p>
          <a:p>
            <a:r>
              <a:rPr lang="en-US" altLang="zh-CN" sz="2800" b="1" dirty="0" smtClean="0">
                <a:ea typeface="黑体" pitchFamily="2" charset="-122"/>
              </a:rPr>
              <a:t>“</a:t>
            </a:r>
            <a:r>
              <a:rPr lang="zh-CN" altLang="en-US" sz="2800" b="1" dirty="0" smtClean="0">
                <a:ea typeface="黑体" pitchFamily="2" charset="-122"/>
              </a:rPr>
              <a:t>吾邑之有义和拳也，始因仓巨村天主教民欺凌善良，霸占公产，官不能申理，百姓控诉无门，始习拳为敌，数十余日内，蔓延十数村。</a:t>
            </a:r>
            <a:endParaRPr lang="en-US" altLang="zh-CN" sz="2800" b="1" dirty="0" smtClean="0">
              <a:ea typeface="黑体" pitchFamily="2" charset="-122"/>
            </a:endParaRPr>
          </a:p>
          <a:p>
            <a:r>
              <a:rPr lang="zh-CN" altLang="en-US" sz="2800" b="1" dirty="0" smtClean="0">
                <a:ea typeface="黑体" pitchFamily="2" charset="-122"/>
              </a:rPr>
              <a:t>                                                      </a:t>
            </a:r>
            <a:r>
              <a:rPr lang="en-US" altLang="zh-CN" sz="2800" b="1" dirty="0" smtClean="0">
                <a:ea typeface="黑体" pitchFamily="2" charset="-122"/>
              </a:rPr>
              <a:t>——《</a:t>
            </a:r>
            <a:r>
              <a:rPr lang="zh-CN" altLang="en-US" sz="2800" b="1" dirty="0" smtClean="0">
                <a:ea typeface="黑体" pitchFamily="2" charset="-122"/>
              </a:rPr>
              <a:t>拳匪记略</a:t>
            </a:r>
            <a:r>
              <a:rPr lang="en-US" altLang="zh-CN" sz="2800" b="1" dirty="0" smtClean="0">
                <a:ea typeface="黑体" pitchFamily="2" charset="-122"/>
              </a:rPr>
              <a:t>》</a:t>
            </a:r>
          </a:p>
          <a:p>
            <a:endParaRPr lang="zh-CN" altLang="en-US" sz="3600" b="1" dirty="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" fill="hold"/>
                                        <p:tgtEl>
                                          <p:spTgt spid="972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28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57158" y="642918"/>
            <a:ext cx="81359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+mj-ea"/>
                <a:ea typeface="+mj-ea"/>
              </a:rPr>
              <a:t>义和团运动为什么会失败？义和团运动有何意义？</a:t>
            </a:r>
            <a:endParaRPr lang="en-US" sz="4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2071678"/>
            <a:ext cx="8215370" cy="3367076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失败原因：</a:t>
            </a:r>
            <a:endParaRPr lang="en-US" altLang="zh-CN" sz="3600" b="1" dirty="0" smtClean="0">
              <a:solidFill>
                <a:srgbClr val="FFFF00"/>
              </a:solidFill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 smtClean="0">
                <a:solidFill>
                  <a:srgbClr val="FFFF00"/>
                </a:solidFill>
                <a:ea typeface="黑体" pitchFamily="2" charset="-122"/>
              </a:rPr>
              <a:t>1.</a:t>
            </a:r>
            <a:r>
              <a:rPr lang="zh-CN" altLang="en-US" sz="3200" b="1" dirty="0" smtClean="0">
                <a:solidFill>
                  <a:srgbClr val="FFFF00"/>
                </a:solidFill>
                <a:ea typeface="黑体" pitchFamily="2" charset="-122"/>
              </a:rPr>
              <a:t>农民阶级自身的局限性。</a:t>
            </a:r>
            <a:endParaRPr lang="en-US" altLang="zh-CN" sz="3200" b="1" dirty="0" smtClean="0">
              <a:solidFill>
                <a:srgbClr val="FFFF00"/>
              </a:solidFill>
              <a:ea typeface="黑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 smtClean="0">
                <a:solidFill>
                  <a:srgbClr val="FFFF00"/>
                </a:solidFill>
                <a:ea typeface="黑体" pitchFamily="2" charset="-122"/>
              </a:rPr>
              <a:t>2.</a:t>
            </a:r>
            <a:r>
              <a:rPr lang="zh-CN" altLang="en-US" sz="3200" b="1" dirty="0" smtClean="0">
                <a:solidFill>
                  <a:srgbClr val="FFFF00"/>
                </a:solidFill>
                <a:ea typeface="黑体" pitchFamily="2" charset="-122"/>
              </a:rPr>
              <a:t>中外反动势力的联合剿杀。</a:t>
            </a:r>
            <a:endParaRPr lang="en-US" altLang="zh-CN" sz="3200" b="1" dirty="0" smtClean="0">
              <a:solidFill>
                <a:srgbClr val="FFFF00"/>
              </a:solidFill>
              <a:ea typeface="黑体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意义</a:t>
            </a:r>
            <a:r>
              <a:rPr lang="en-US" altLang="zh-CN" sz="3600" b="1" dirty="0" smtClean="0">
                <a:solidFill>
                  <a:srgbClr val="FFFF00"/>
                </a:solidFill>
                <a:ea typeface="黑体" pitchFamily="2" charset="-122"/>
              </a:rPr>
              <a:t>:</a:t>
            </a:r>
            <a:r>
              <a:rPr lang="en-US" altLang="zh-CN" sz="3200" b="1" dirty="0" smtClean="0">
                <a:solidFill>
                  <a:srgbClr val="FFFF00"/>
                </a:solidFill>
                <a:ea typeface="黑体" pitchFamily="2" charset="-122"/>
              </a:rPr>
              <a:t>①</a:t>
            </a:r>
            <a:r>
              <a:rPr lang="zh-CN" altLang="en-US" sz="3200" b="1" dirty="0" smtClean="0">
                <a:solidFill>
                  <a:srgbClr val="FFFF00"/>
                </a:solidFill>
                <a:ea typeface="黑体" pitchFamily="2" charset="-122"/>
              </a:rPr>
              <a:t>直接粉碎了列强瓜分中国的狂妄企图。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  <a:ea typeface="黑体" pitchFamily="2" charset="-122"/>
              </a:rPr>
              <a:t>②沉重打击了清政府的反动统治，加速了清王朝的灭亡。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5445224"/>
            <a:ext cx="7929618" cy="1200329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列强不得不承认</a:t>
            </a:r>
            <a:r>
              <a:rPr lang="en-US" altLang="zh-CN" sz="3600" b="1" dirty="0" smtClean="0">
                <a:solidFill>
                  <a:srgbClr val="FFFF00"/>
                </a:solidFill>
                <a:ea typeface="黑体" pitchFamily="2" charset="-122"/>
              </a:rPr>
              <a:t> “</a:t>
            </a: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中国群众含有无限蓬勃之生气</a:t>
            </a:r>
            <a:r>
              <a:rPr lang="en-US" altLang="zh-CN" sz="3600" b="1" dirty="0" smtClean="0">
                <a:solidFill>
                  <a:srgbClr val="FFFF00"/>
                </a:solidFill>
                <a:ea typeface="黑体" pitchFamily="2" charset="-122"/>
              </a:rPr>
              <a:t>” “</a:t>
            </a: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故瓜分一事，实为下策</a:t>
            </a:r>
            <a:r>
              <a:rPr lang="en-US" altLang="zh-CN" sz="3600" b="1" dirty="0" smtClean="0">
                <a:solidFill>
                  <a:srgbClr val="FFFF00"/>
                </a:solidFill>
                <a:ea typeface="黑体" pitchFamily="2" charset="-122"/>
              </a:rPr>
              <a:t>”。</a:t>
            </a:r>
            <a:endParaRPr lang="zh-CN" altLang="en-US" sz="3600" b="1" dirty="0">
              <a:solidFill>
                <a:srgbClr val="FFFF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35150" y="404813"/>
            <a:ext cx="18002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</a:rPr>
              <a:t>侵略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787900" y="404813"/>
            <a:ext cx="1655763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反抗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906588" y="1916113"/>
            <a:ext cx="1800225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</a:rPr>
              <a:t>鸦片战争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427538" y="1916113"/>
            <a:ext cx="3456830" cy="52322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</a:rPr>
              <a:t>关天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培等英</a:t>
            </a:r>
            <a:r>
              <a:rPr lang="zh-CN" altLang="en-US" sz="2800" b="1" dirty="0">
                <a:solidFill>
                  <a:schemeClr val="bg1"/>
                </a:solidFill>
              </a:rPr>
              <a:t>勇抗敌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571472" y="2786058"/>
            <a:ext cx="2952750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第二次鸦片战争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4427538" y="2779713"/>
            <a:ext cx="3240087" cy="52322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太平军抗击洋枪队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785786" y="3643314"/>
            <a:ext cx="2735263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</a:rPr>
              <a:t>阿古柏侵略新疆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4427538" y="3644900"/>
            <a:ext cx="2952750" cy="52322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左宗棠收复新疆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116013" y="4510088"/>
            <a:ext cx="2589212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</a:rPr>
              <a:t>甲午中日战争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4427984" y="4509120"/>
            <a:ext cx="3744862" cy="52322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</a:rPr>
              <a:t>邓世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昌等壮</a:t>
            </a:r>
            <a:r>
              <a:rPr lang="zh-CN" altLang="en-US" sz="2800" b="1" dirty="0">
                <a:solidFill>
                  <a:schemeClr val="bg1"/>
                </a:solidFill>
              </a:rPr>
              <a:t>烈殉国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1071538" y="5429264"/>
            <a:ext cx="2663825" cy="523220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八国联军侵华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4427538" y="5445125"/>
            <a:ext cx="4175125" cy="52322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</a:rPr>
              <a:t>义和团英勇抗击八国联军</a:t>
            </a:r>
          </a:p>
        </p:txBody>
      </p:sp>
      <p:sp>
        <p:nvSpPr>
          <p:cNvPr id="43024" name="AutoShape 16"/>
          <p:cNvSpPr>
            <a:spLocks noChangeArrowheads="1"/>
          </p:cNvSpPr>
          <p:nvPr/>
        </p:nvSpPr>
        <p:spPr bwMode="auto">
          <a:xfrm>
            <a:off x="3778250" y="2060575"/>
            <a:ext cx="576263" cy="358775"/>
          </a:xfrm>
          <a:prstGeom prst="leftRightArrow">
            <a:avLst>
              <a:gd name="adj1" fmla="val 50000"/>
              <a:gd name="adj2" fmla="val 321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5" name="AutoShape 17"/>
          <p:cNvSpPr>
            <a:spLocks noChangeArrowheads="1"/>
          </p:cNvSpPr>
          <p:nvPr/>
        </p:nvSpPr>
        <p:spPr bwMode="auto">
          <a:xfrm>
            <a:off x="3778250" y="2924175"/>
            <a:ext cx="576263" cy="358775"/>
          </a:xfrm>
          <a:prstGeom prst="leftRightArrow">
            <a:avLst>
              <a:gd name="adj1" fmla="val 50000"/>
              <a:gd name="adj2" fmla="val 321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6" name="AutoShape 18"/>
          <p:cNvSpPr>
            <a:spLocks noChangeArrowheads="1"/>
          </p:cNvSpPr>
          <p:nvPr/>
        </p:nvSpPr>
        <p:spPr bwMode="auto">
          <a:xfrm>
            <a:off x="3778250" y="3716338"/>
            <a:ext cx="576263" cy="358775"/>
          </a:xfrm>
          <a:prstGeom prst="leftRightArrow">
            <a:avLst>
              <a:gd name="adj1" fmla="val 50000"/>
              <a:gd name="adj2" fmla="val 321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7" name="AutoShape 19"/>
          <p:cNvSpPr>
            <a:spLocks noChangeArrowheads="1"/>
          </p:cNvSpPr>
          <p:nvPr/>
        </p:nvSpPr>
        <p:spPr bwMode="auto">
          <a:xfrm>
            <a:off x="3778250" y="4579938"/>
            <a:ext cx="576263" cy="358775"/>
          </a:xfrm>
          <a:prstGeom prst="leftRightArrow">
            <a:avLst>
              <a:gd name="adj1" fmla="val 50000"/>
              <a:gd name="adj2" fmla="val 321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8" name="AutoShape 20"/>
          <p:cNvSpPr>
            <a:spLocks noChangeArrowheads="1"/>
          </p:cNvSpPr>
          <p:nvPr/>
        </p:nvSpPr>
        <p:spPr bwMode="auto">
          <a:xfrm>
            <a:off x="3778250" y="5516563"/>
            <a:ext cx="576263" cy="358775"/>
          </a:xfrm>
          <a:prstGeom prst="leftRightArrow">
            <a:avLst>
              <a:gd name="adj1" fmla="val 50000"/>
              <a:gd name="adj2" fmla="val 321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9" name="AutoShape 21"/>
          <p:cNvSpPr>
            <a:spLocks noChangeArrowheads="1"/>
          </p:cNvSpPr>
          <p:nvPr/>
        </p:nvSpPr>
        <p:spPr bwMode="auto">
          <a:xfrm>
            <a:off x="3563938" y="765175"/>
            <a:ext cx="1223962" cy="360363"/>
          </a:xfrm>
          <a:prstGeom prst="leftRightArrow">
            <a:avLst>
              <a:gd name="adj1" fmla="val 50000"/>
              <a:gd name="adj2" fmla="val 6792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 animBg="1"/>
      <p:bldP spid="43020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7" grpId="0" animBg="1"/>
      <p:bldP spid="43028" grpId="0" animBg="1"/>
      <p:bldP spid="430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990600" y="1595438"/>
            <a:ext cx="7620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义和团运动发展到京津地区的时间是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(  )</a:t>
            </a:r>
          </a:p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A.1900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年春	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B.1900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年夏	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C.1899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年春	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D.1899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年夏</a:t>
            </a:r>
          </a:p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八国联军不包括下列哪一国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(  )</a:t>
            </a:r>
          </a:p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A.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英国　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B.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法国　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C.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德国　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D.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奥地利</a:t>
            </a:r>
          </a:p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标志着中国完全沦为半殖民地半封建社会的条约是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  ）</a:t>
            </a:r>
          </a:p>
          <a:p>
            <a:pPr indent="266700"/>
            <a:r>
              <a:rPr lang="en-US" altLang="zh-CN" sz="2800">
                <a:latin typeface="黑体" pitchFamily="2" charset="-122"/>
                <a:ea typeface="黑体" pitchFamily="2" charset="-122"/>
              </a:rPr>
              <a:t>A.《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》B.《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北京条约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》C.《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马关条约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》	D.《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2800">
                <a:latin typeface="黑体" pitchFamily="2" charset="-122"/>
                <a:ea typeface="黑体" pitchFamily="2" charset="-122"/>
              </a:rPr>
              <a:t>》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62000" y="457200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黑体" pitchFamily="2" charset="-122"/>
              </a:rPr>
              <a:t>练习：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7596188" y="1412875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A</a:t>
            </a:r>
            <a:r>
              <a:rPr lang="en-US" altLang="zh-CN" sz="2400" b="1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6084888" y="2636838"/>
            <a:ext cx="68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D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555875" y="3933825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7372350" y="1219200"/>
            <a:ext cx="649288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>
                <a:solidFill>
                  <a:srgbClr val="CC3300"/>
                </a:solidFill>
              </a:rPr>
              <a:t>A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330200" y="479425"/>
            <a:ext cx="74263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中哪一条最能说明清政府已完全成为帝国主义统治中国的工具（     ）</a:t>
            </a:r>
          </a:p>
          <a:p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、保证严禁中国人民反抗              </a:t>
            </a:r>
          </a:p>
          <a:p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、总理衙门改为外务部</a:t>
            </a:r>
          </a:p>
          <a:p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、允许外国公使进驻北京                 </a:t>
            </a:r>
          </a:p>
          <a:p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D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、划定东交民巷为使馆区</a:t>
            </a:r>
          </a:p>
          <a:p>
            <a:endParaRPr lang="zh-CN" altLang="en-US" sz="3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1" name="Text Box 11"/>
          <p:cNvSpPr txBox="1">
            <a:spLocks noChangeArrowheads="1"/>
          </p:cNvSpPr>
          <p:nvPr/>
        </p:nvSpPr>
        <p:spPr bwMode="auto">
          <a:xfrm>
            <a:off x="0" y="642918"/>
            <a:ext cx="9144000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、中国近代史上三个不平等条约签订顺序是：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马关条约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马关条约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马关条约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马关条约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辛丑条约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》</a:t>
            </a:r>
          </a:p>
        </p:txBody>
      </p:sp>
      <p:sp>
        <p:nvSpPr>
          <p:cNvPr id="143372" name="Text Box 12"/>
          <p:cNvSpPr txBox="1">
            <a:spLocks noChangeArrowheads="1"/>
          </p:cNvSpPr>
          <p:nvPr/>
        </p:nvSpPr>
        <p:spPr bwMode="auto">
          <a:xfrm>
            <a:off x="0" y="4214818"/>
            <a:ext cx="894715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、上述三个条约的共同点有：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①割占土地②开埠通商③损害中国主权④经济掠夺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、①②③④ 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、①③④ 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、③④  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、①②</a:t>
            </a:r>
          </a:p>
        </p:txBody>
      </p:sp>
      <p:pic>
        <p:nvPicPr>
          <p:cNvPr id="143375" name="Picture 15" descr="b_wt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1643050"/>
            <a:ext cx="528637" cy="906462"/>
          </a:xfrm>
          <a:prstGeom prst="rect">
            <a:avLst/>
          </a:prstGeom>
          <a:noFill/>
        </p:spPr>
      </p:pic>
      <p:pic>
        <p:nvPicPr>
          <p:cNvPr id="143376" name="Picture 16" descr="c_wt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786454"/>
            <a:ext cx="598487" cy="830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1" grpId="0"/>
      <p:bldP spid="1433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0" name="Group 200"/>
          <p:cNvGraphicFramePr>
            <a:graphicFrameLocks noGrp="1"/>
          </p:cNvGraphicFramePr>
          <p:nvPr/>
        </p:nvGraphicFramePr>
        <p:xfrm>
          <a:off x="214282" y="1000109"/>
          <a:ext cx="8137525" cy="3192465"/>
        </p:xfrm>
        <a:graphic>
          <a:graphicData uri="http://schemas.openxmlformats.org/drawingml/2006/table">
            <a:tbl>
              <a:tblPr/>
              <a:tblGrid>
                <a:gridCol w="2089150"/>
                <a:gridCol w="1800225"/>
                <a:gridCol w="1943100"/>
                <a:gridCol w="2305050"/>
              </a:tblGrid>
              <a:tr h="747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义和团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曾用名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义和拳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籍贯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山东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出生年月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1898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领袖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朱红灯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家庭住址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山东平原县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成员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农民、手工业者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政治态度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首次起义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平原大捷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  <p:sp>
        <p:nvSpPr>
          <p:cNvPr id="30919" name="Rectangle 199"/>
          <p:cNvSpPr>
            <a:spLocks noChangeArrowheads="1"/>
          </p:cNvSpPr>
          <p:nvPr/>
        </p:nvSpPr>
        <p:spPr bwMode="auto">
          <a:xfrm>
            <a:off x="2571736" y="3643314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扶清灭洋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57158" y="0"/>
          <a:ext cx="8575675" cy="6351588"/>
        </p:xfrm>
        <a:graphic>
          <a:graphicData uri="http://schemas.openxmlformats.org/presentationml/2006/ole">
            <p:oleObj spid="_x0000_s1026" name="Microsoft 地图" r:id="rId3" imgW="3762360" imgH="2990880" progId="">
              <p:embed/>
            </p:oleObj>
          </a:graphicData>
        </a:graphic>
      </p:graphicFrame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3962400" y="4030663"/>
            <a:ext cx="152400" cy="228600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85750" y="201613"/>
            <a:ext cx="2990850" cy="528637"/>
          </a:xfrm>
          <a:prstGeom prst="rect">
            <a:avLst/>
          </a:prstGeom>
          <a:solidFill>
            <a:srgbClr val="CCFFFF"/>
          </a:solidFill>
          <a:ln w="9525">
            <a:solidFill>
              <a:srgbClr val="9933FF"/>
            </a:solidFill>
            <a:miter lim="800000"/>
            <a:headEnd/>
            <a:tailEnd/>
          </a:ln>
          <a:effectLst/>
        </p:spPr>
        <p:txBody>
          <a:bodyPr lIns="54000" rIns="540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义和团运动形势图</a:t>
            </a:r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4957763" y="5554663"/>
            <a:ext cx="700087" cy="630237"/>
          </a:xfrm>
          <a:custGeom>
            <a:avLst/>
            <a:gdLst/>
            <a:ahLst/>
            <a:cxnLst>
              <a:cxn ang="0">
                <a:pos x="441" y="228"/>
              </a:cxn>
              <a:cxn ang="0">
                <a:pos x="357" y="372"/>
              </a:cxn>
              <a:cxn ang="0">
                <a:pos x="285" y="396"/>
              </a:cxn>
              <a:cxn ang="0">
                <a:pos x="189" y="384"/>
              </a:cxn>
              <a:cxn ang="0">
                <a:pos x="177" y="348"/>
              </a:cxn>
              <a:cxn ang="0">
                <a:pos x="153" y="312"/>
              </a:cxn>
              <a:cxn ang="0">
                <a:pos x="81" y="264"/>
              </a:cxn>
              <a:cxn ang="0">
                <a:pos x="45" y="240"/>
              </a:cxn>
              <a:cxn ang="0">
                <a:pos x="33" y="36"/>
              </a:cxn>
              <a:cxn ang="0">
                <a:pos x="69" y="24"/>
              </a:cxn>
              <a:cxn ang="0">
                <a:pos x="105" y="0"/>
              </a:cxn>
              <a:cxn ang="0">
                <a:pos x="261" y="36"/>
              </a:cxn>
              <a:cxn ang="0">
                <a:pos x="297" y="48"/>
              </a:cxn>
              <a:cxn ang="0">
                <a:pos x="345" y="108"/>
              </a:cxn>
              <a:cxn ang="0">
                <a:pos x="357" y="144"/>
              </a:cxn>
              <a:cxn ang="0">
                <a:pos x="441" y="228"/>
              </a:cxn>
            </a:cxnLst>
            <a:rect l="0" t="0" r="r" b="b"/>
            <a:pathLst>
              <a:path w="441" h="397">
                <a:moveTo>
                  <a:pt x="441" y="228"/>
                </a:moveTo>
                <a:cubicBezTo>
                  <a:pt x="423" y="255"/>
                  <a:pt x="377" y="365"/>
                  <a:pt x="357" y="372"/>
                </a:cubicBezTo>
                <a:cubicBezTo>
                  <a:pt x="333" y="380"/>
                  <a:pt x="285" y="396"/>
                  <a:pt x="285" y="396"/>
                </a:cubicBezTo>
                <a:cubicBezTo>
                  <a:pt x="253" y="392"/>
                  <a:pt x="218" y="397"/>
                  <a:pt x="189" y="384"/>
                </a:cubicBezTo>
                <a:cubicBezTo>
                  <a:pt x="177" y="379"/>
                  <a:pt x="183" y="359"/>
                  <a:pt x="177" y="348"/>
                </a:cubicBezTo>
                <a:cubicBezTo>
                  <a:pt x="171" y="335"/>
                  <a:pt x="164" y="321"/>
                  <a:pt x="153" y="312"/>
                </a:cubicBezTo>
                <a:cubicBezTo>
                  <a:pt x="131" y="293"/>
                  <a:pt x="105" y="280"/>
                  <a:pt x="81" y="264"/>
                </a:cubicBezTo>
                <a:cubicBezTo>
                  <a:pt x="69" y="256"/>
                  <a:pt x="45" y="240"/>
                  <a:pt x="45" y="240"/>
                </a:cubicBezTo>
                <a:cubicBezTo>
                  <a:pt x="18" y="159"/>
                  <a:pt x="0" y="136"/>
                  <a:pt x="33" y="36"/>
                </a:cubicBezTo>
                <a:cubicBezTo>
                  <a:pt x="37" y="24"/>
                  <a:pt x="58" y="30"/>
                  <a:pt x="69" y="24"/>
                </a:cubicBezTo>
                <a:cubicBezTo>
                  <a:pt x="82" y="18"/>
                  <a:pt x="93" y="8"/>
                  <a:pt x="105" y="0"/>
                </a:cubicBezTo>
                <a:cubicBezTo>
                  <a:pt x="214" y="16"/>
                  <a:pt x="162" y="3"/>
                  <a:pt x="261" y="36"/>
                </a:cubicBezTo>
                <a:cubicBezTo>
                  <a:pt x="273" y="40"/>
                  <a:pt x="297" y="48"/>
                  <a:pt x="297" y="48"/>
                </a:cubicBezTo>
                <a:cubicBezTo>
                  <a:pt x="327" y="138"/>
                  <a:pt x="283" y="30"/>
                  <a:pt x="345" y="108"/>
                </a:cubicBezTo>
                <a:cubicBezTo>
                  <a:pt x="353" y="118"/>
                  <a:pt x="351" y="133"/>
                  <a:pt x="357" y="144"/>
                </a:cubicBezTo>
                <a:cubicBezTo>
                  <a:pt x="372" y="174"/>
                  <a:pt x="406" y="228"/>
                  <a:pt x="441" y="228"/>
                </a:cubicBezTo>
                <a:close/>
              </a:path>
            </a:pathLst>
          </a:custGeom>
          <a:solidFill>
            <a:srgbClr val="FF0066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 rot="199056">
            <a:off x="3099532" y="5622512"/>
            <a:ext cx="1770063" cy="1009650"/>
          </a:xfrm>
          <a:custGeom>
            <a:avLst/>
            <a:gdLst/>
            <a:ahLst/>
            <a:cxnLst>
              <a:cxn ang="0">
                <a:pos x="1068" y="444"/>
              </a:cxn>
              <a:cxn ang="0">
                <a:pos x="0" y="216"/>
              </a:cxn>
              <a:cxn ang="0">
                <a:pos x="60" y="60"/>
              </a:cxn>
              <a:cxn ang="0">
                <a:pos x="72" y="24"/>
              </a:cxn>
              <a:cxn ang="0">
                <a:pos x="144" y="0"/>
              </a:cxn>
              <a:cxn ang="0">
                <a:pos x="204" y="144"/>
              </a:cxn>
              <a:cxn ang="0">
                <a:pos x="216" y="180"/>
              </a:cxn>
              <a:cxn ang="0">
                <a:pos x="228" y="216"/>
              </a:cxn>
              <a:cxn ang="0">
                <a:pos x="384" y="204"/>
              </a:cxn>
              <a:cxn ang="0">
                <a:pos x="420" y="180"/>
              </a:cxn>
              <a:cxn ang="0">
                <a:pos x="528" y="132"/>
              </a:cxn>
              <a:cxn ang="0">
                <a:pos x="672" y="144"/>
              </a:cxn>
              <a:cxn ang="0">
                <a:pos x="684" y="192"/>
              </a:cxn>
              <a:cxn ang="0">
                <a:pos x="732" y="252"/>
              </a:cxn>
              <a:cxn ang="0">
                <a:pos x="936" y="276"/>
              </a:cxn>
              <a:cxn ang="0">
                <a:pos x="1008" y="300"/>
              </a:cxn>
              <a:cxn ang="0">
                <a:pos x="1068" y="444"/>
              </a:cxn>
            </a:cxnLst>
            <a:rect l="0" t="0" r="r" b="b"/>
            <a:pathLst>
              <a:path w="1115" h="711">
                <a:moveTo>
                  <a:pt x="1068" y="444"/>
                </a:moveTo>
                <a:cubicBezTo>
                  <a:pt x="14" y="431"/>
                  <a:pt x="165" y="711"/>
                  <a:pt x="0" y="216"/>
                </a:cubicBezTo>
                <a:cubicBezTo>
                  <a:pt x="14" y="160"/>
                  <a:pt x="41" y="116"/>
                  <a:pt x="60" y="60"/>
                </a:cubicBezTo>
                <a:cubicBezTo>
                  <a:pt x="64" y="48"/>
                  <a:pt x="60" y="28"/>
                  <a:pt x="72" y="24"/>
                </a:cubicBezTo>
                <a:cubicBezTo>
                  <a:pt x="96" y="16"/>
                  <a:pt x="144" y="0"/>
                  <a:pt x="144" y="0"/>
                </a:cubicBezTo>
                <a:cubicBezTo>
                  <a:pt x="174" y="45"/>
                  <a:pt x="187" y="93"/>
                  <a:pt x="204" y="144"/>
                </a:cubicBezTo>
                <a:cubicBezTo>
                  <a:pt x="208" y="156"/>
                  <a:pt x="212" y="168"/>
                  <a:pt x="216" y="180"/>
                </a:cubicBezTo>
                <a:cubicBezTo>
                  <a:pt x="220" y="192"/>
                  <a:pt x="228" y="216"/>
                  <a:pt x="228" y="216"/>
                </a:cubicBezTo>
                <a:cubicBezTo>
                  <a:pt x="280" y="212"/>
                  <a:pt x="333" y="214"/>
                  <a:pt x="384" y="204"/>
                </a:cubicBezTo>
                <a:cubicBezTo>
                  <a:pt x="398" y="201"/>
                  <a:pt x="407" y="186"/>
                  <a:pt x="420" y="180"/>
                </a:cubicBezTo>
                <a:cubicBezTo>
                  <a:pt x="455" y="163"/>
                  <a:pt x="491" y="144"/>
                  <a:pt x="528" y="132"/>
                </a:cubicBezTo>
                <a:cubicBezTo>
                  <a:pt x="576" y="136"/>
                  <a:pt x="627" y="127"/>
                  <a:pt x="672" y="144"/>
                </a:cubicBezTo>
                <a:cubicBezTo>
                  <a:pt x="687" y="150"/>
                  <a:pt x="679" y="176"/>
                  <a:pt x="684" y="192"/>
                </a:cubicBezTo>
                <a:cubicBezTo>
                  <a:pt x="696" y="232"/>
                  <a:pt x="691" y="232"/>
                  <a:pt x="732" y="252"/>
                </a:cubicBezTo>
                <a:cubicBezTo>
                  <a:pt x="787" y="279"/>
                  <a:pt x="909" y="274"/>
                  <a:pt x="936" y="276"/>
                </a:cubicBezTo>
                <a:cubicBezTo>
                  <a:pt x="960" y="284"/>
                  <a:pt x="984" y="292"/>
                  <a:pt x="1008" y="300"/>
                </a:cubicBezTo>
                <a:cubicBezTo>
                  <a:pt x="1115" y="336"/>
                  <a:pt x="1083" y="295"/>
                  <a:pt x="1068" y="444"/>
                </a:cubicBezTo>
                <a:close/>
              </a:path>
            </a:pathLst>
          </a:custGeom>
          <a:solidFill>
            <a:srgbClr val="FF0066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2405063" y="3722688"/>
            <a:ext cx="1195387" cy="1698625"/>
          </a:xfrm>
          <a:custGeom>
            <a:avLst/>
            <a:gdLst/>
            <a:ahLst/>
            <a:cxnLst>
              <a:cxn ang="0">
                <a:pos x="429" y="2"/>
              </a:cxn>
              <a:cxn ang="0">
                <a:pos x="501" y="14"/>
              </a:cxn>
              <a:cxn ang="0">
                <a:pos x="549" y="86"/>
              </a:cxn>
              <a:cxn ang="0">
                <a:pos x="585" y="110"/>
              </a:cxn>
              <a:cxn ang="0">
                <a:pos x="645" y="218"/>
              </a:cxn>
              <a:cxn ang="0">
                <a:pos x="669" y="290"/>
              </a:cxn>
              <a:cxn ang="0">
                <a:pos x="657" y="434"/>
              </a:cxn>
              <a:cxn ang="0">
                <a:pos x="621" y="458"/>
              </a:cxn>
              <a:cxn ang="0">
                <a:pos x="597" y="494"/>
              </a:cxn>
              <a:cxn ang="0">
                <a:pos x="405" y="650"/>
              </a:cxn>
              <a:cxn ang="0">
                <a:pos x="393" y="806"/>
              </a:cxn>
              <a:cxn ang="0">
                <a:pos x="477" y="830"/>
              </a:cxn>
              <a:cxn ang="0">
                <a:pos x="753" y="890"/>
              </a:cxn>
              <a:cxn ang="0">
                <a:pos x="669" y="950"/>
              </a:cxn>
              <a:cxn ang="0">
                <a:pos x="633" y="974"/>
              </a:cxn>
              <a:cxn ang="0">
                <a:pos x="597" y="986"/>
              </a:cxn>
              <a:cxn ang="0">
                <a:pos x="453" y="1070"/>
              </a:cxn>
              <a:cxn ang="0">
                <a:pos x="357" y="1058"/>
              </a:cxn>
              <a:cxn ang="0">
                <a:pos x="273" y="998"/>
              </a:cxn>
              <a:cxn ang="0">
                <a:pos x="141" y="986"/>
              </a:cxn>
              <a:cxn ang="0">
                <a:pos x="69" y="878"/>
              </a:cxn>
              <a:cxn ang="0">
                <a:pos x="45" y="710"/>
              </a:cxn>
              <a:cxn ang="0">
                <a:pos x="153" y="626"/>
              </a:cxn>
              <a:cxn ang="0">
                <a:pos x="201" y="554"/>
              </a:cxn>
              <a:cxn ang="0">
                <a:pos x="225" y="518"/>
              </a:cxn>
              <a:cxn ang="0">
                <a:pos x="345" y="206"/>
              </a:cxn>
              <a:cxn ang="0">
                <a:pos x="369" y="170"/>
              </a:cxn>
              <a:cxn ang="0">
                <a:pos x="405" y="158"/>
              </a:cxn>
              <a:cxn ang="0">
                <a:pos x="417" y="122"/>
              </a:cxn>
              <a:cxn ang="0">
                <a:pos x="429" y="2"/>
              </a:cxn>
            </a:cxnLst>
            <a:rect l="0" t="0" r="r" b="b"/>
            <a:pathLst>
              <a:path w="753" h="1070">
                <a:moveTo>
                  <a:pt x="429" y="2"/>
                </a:moveTo>
                <a:cubicBezTo>
                  <a:pt x="453" y="6"/>
                  <a:pt x="481" y="0"/>
                  <a:pt x="501" y="14"/>
                </a:cubicBezTo>
                <a:cubicBezTo>
                  <a:pt x="525" y="31"/>
                  <a:pt x="525" y="70"/>
                  <a:pt x="549" y="86"/>
                </a:cubicBezTo>
                <a:cubicBezTo>
                  <a:pt x="561" y="94"/>
                  <a:pt x="573" y="102"/>
                  <a:pt x="585" y="110"/>
                </a:cubicBezTo>
                <a:cubicBezTo>
                  <a:pt x="598" y="149"/>
                  <a:pt x="632" y="179"/>
                  <a:pt x="645" y="218"/>
                </a:cubicBezTo>
                <a:cubicBezTo>
                  <a:pt x="653" y="242"/>
                  <a:pt x="669" y="290"/>
                  <a:pt x="669" y="290"/>
                </a:cubicBezTo>
                <a:cubicBezTo>
                  <a:pt x="665" y="338"/>
                  <a:pt x="670" y="388"/>
                  <a:pt x="657" y="434"/>
                </a:cubicBezTo>
                <a:cubicBezTo>
                  <a:pt x="653" y="448"/>
                  <a:pt x="631" y="448"/>
                  <a:pt x="621" y="458"/>
                </a:cubicBezTo>
                <a:cubicBezTo>
                  <a:pt x="611" y="468"/>
                  <a:pt x="605" y="482"/>
                  <a:pt x="597" y="494"/>
                </a:cubicBezTo>
                <a:cubicBezTo>
                  <a:pt x="569" y="604"/>
                  <a:pt x="504" y="625"/>
                  <a:pt x="405" y="650"/>
                </a:cubicBezTo>
                <a:cubicBezTo>
                  <a:pt x="367" y="707"/>
                  <a:pt x="357" y="706"/>
                  <a:pt x="393" y="806"/>
                </a:cubicBezTo>
                <a:cubicBezTo>
                  <a:pt x="395" y="810"/>
                  <a:pt x="457" y="825"/>
                  <a:pt x="477" y="830"/>
                </a:cubicBezTo>
                <a:cubicBezTo>
                  <a:pt x="559" y="884"/>
                  <a:pt x="658" y="878"/>
                  <a:pt x="753" y="890"/>
                </a:cubicBezTo>
                <a:cubicBezTo>
                  <a:pt x="733" y="950"/>
                  <a:pt x="753" y="922"/>
                  <a:pt x="669" y="950"/>
                </a:cubicBezTo>
                <a:cubicBezTo>
                  <a:pt x="655" y="955"/>
                  <a:pt x="646" y="968"/>
                  <a:pt x="633" y="974"/>
                </a:cubicBezTo>
                <a:cubicBezTo>
                  <a:pt x="622" y="980"/>
                  <a:pt x="608" y="980"/>
                  <a:pt x="597" y="986"/>
                </a:cubicBezTo>
                <a:cubicBezTo>
                  <a:pt x="544" y="1016"/>
                  <a:pt x="509" y="1051"/>
                  <a:pt x="453" y="1070"/>
                </a:cubicBezTo>
                <a:cubicBezTo>
                  <a:pt x="421" y="1066"/>
                  <a:pt x="388" y="1066"/>
                  <a:pt x="357" y="1058"/>
                </a:cubicBezTo>
                <a:cubicBezTo>
                  <a:pt x="307" y="1044"/>
                  <a:pt x="329" y="1013"/>
                  <a:pt x="273" y="998"/>
                </a:cubicBezTo>
                <a:cubicBezTo>
                  <a:pt x="230" y="987"/>
                  <a:pt x="185" y="990"/>
                  <a:pt x="141" y="986"/>
                </a:cubicBezTo>
                <a:cubicBezTo>
                  <a:pt x="113" y="944"/>
                  <a:pt x="105" y="914"/>
                  <a:pt x="69" y="878"/>
                </a:cubicBezTo>
                <a:cubicBezTo>
                  <a:pt x="48" y="816"/>
                  <a:pt x="0" y="787"/>
                  <a:pt x="45" y="710"/>
                </a:cubicBezTo>
                <a:cubicBezTo>
                  <a:pt x="68" y="671"/>
                  <a:pt x="125" y="662"/>
                  <a:pt x="153" y="626"/>
                </a:cubicBezTo>
                <a:cubicBezTo>
                  <a:pt x="171" y="603"/>
                  <a:pt x="185" y="578"/>
                  <a:pt x="201" y="554"/>
                </a:cubicBezTo>
                <a:cubicBezTo>
                  <a:pt x="209" y="542"/>
                  <a:pt x="225" y="518"/>
                  <a:pt x="225" y="518"/>
                </a:cubicBezTo>
                <a:cubicBezTo>
                  <a:pt x="234" y="405"/>
                  <a:pt x="242" y="275"/>
                  <a:pt x="345" y="206"/>
                </a:cubicBezTo>
                <a:cubicBezTo>
                  <a:pt x="353" y="194"/>
                  <a:pt x="358" y="179"/>
                  <a:pt x="369" y="170"/>
                </a:cubicBezTo>
                <a:cubicBezTo>
                  <a:pt x="379" y="162"/>
                  <a:pt x="396" y="167"/>
                  <a:pt x="405" y="158"/>
                </a:cubicBezTo>
                <a:cubicBezTo>
                  <a:pt x="414" y="149"/>
                  <a:pt x="411" y="133"/>
                  <a:pt x="417" y="122"/>
                </a:cubicBezTo>
                <a:cubicBezTo>
                  <a:pt x="454" y="47"/>
                  <a:pt x="447" y="131"/>
                  <a:pt x="429" y="2"/>
                </a:cubicBezTo>
                <a:close/>
              </a:path>
            </a:pathLst>
          </a:custGeom>
          <a:solidFill>
            <a:srgbClr val="FF0066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810000" y="4259263"/>
            <a:ext cx="1047752" cy="51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平原</a:t>
            </a:r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1214414" y="4500570"/>
            <a:ext cx="838200" cy="609600"/>
          </a:xfrm>
          <a:prstGeom prst="wedgeEllipseCallout">
            <a:avLst>
              <a:gd name="adj1" fmla="val 192801"/>
              <a:gd name="adj2" fmla="val -44009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914400" y="4648200"/>
            <a:ext cx="838200" cy="609600"/>
          </a:xfrm>
          <a:prstGeom prst="wedgeEllipseCallout">
            <a:avLst>
              <a:gd name="adj1" fmla="val 487690"/>
              <a:gd name="adj2" fmla="val 154690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381000" y="4000504"/>
            <a:ext cx="2047860" cy="1485896"/>
          </a:xfrm>
          <a:prstGeom prst="wedgeRoundRectCallout">
            <a:avLst>
              <a:gd name="adj1" fmla="val 125181"/>
              <a:gd name="adj2" fmla="val 104167"/>
              <a:gd name="adj3" fmla="val 16667"/>
            </a:avLst>
          </a:prstGeom>
          <a:solidFill>
            <a:schemeClr val="bg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kumimoji="1" lang="en-US" altLang="zh-CN" sz="2800" b="1" dirty="0">
                <a:latin typeface="+mj-ea"/>
                <a:ea typeface="+mj-ea"/>
              </a:rPr>
              <a:t>1896-1899</a:t>
            </a:r>
            <a:r>
              <a:rPr kumimoji="1" lang="zh-CN" altLang="en-US" sz="2800" b="1" dirty="0">
                <a:latin typeface="+mj-ea"/>
                <a:ea typeface="+mj-ea"/>
              </a:rPr>
              <a:t>年秋</a:t>
            </a:r>
            <a:br>
              <a:rPr kumimoji="1" lang="zh-CN" altLang="en-US" sz="2800" b="1" dirty="0">
                <a:latin typeface="+mj-ea"/>
                <a:ea typeface="+mj-ea"/>
              </a:rPr>
            </a:br>
            <a:r>
              <a:rPr kumimoji="1" lang="zh-CN" altLang="en-US" sz="2800" b="1" dirty="0">
                <a:latin typeface="+mj-ea"/>
                <a:ea typeface="+mj-ea"/>
              </a:rPr>
              <a:t>义和拳主要</a:t>
            </a:r>
            <a:br>
              <a:rPr kumimoji="1" lang="zh-CN" altLang="en-US" sz="2800" b="1" dirty="0">
                <a:latin typeface="+mj-ea"/>
                <a:ea typeface="+mj-ea"/>
              </a:rPr>
            </a:br>
            <a:r>
              <a:rPr kumimoji="1" lang="zh-CN" altLang="en-US" sz="2800" b="1" dirty="0">
                <a:latin typeface="+mj-ea"/>
                <a:ea typeface="+mj-ea"/>
              </a:rPr>
              <a:t>活动地区</a:t>
            </a:r>
          </a:p>
        </p:txBody>
      </p:sp>
      <p:sp>
        <p:nvSpPr>
          <p:cNvPr id="22540" name="AutoShape 12"/>
          <p:cNvSpPr>
            <a:spLocks noChangeArrowheads="1"/>
          </p:cNvSpPr>
          <p:nvPr/>
        </p:nvSpPr>
        <p:spPr bwMode="auto">
          <a:xfrm>
            <a:off x="4495800" y="2743200"/>
            <a:ext cx="1447800" cy="838200"/>
          </a:xfrm>
          <a:prstGeom prst="wedgeEllipseCallout">
            <a:avLst>
              <a:gd name="adj1" fmla="val -79606"/>
              <a:gd name="adj2" fmla="val 111931"/>
            </a:avLst>
          </a:prstGeom>
          <a:solidFill>
            <a:srgbClr val="FF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朱红灯</a:t>
            </a:r>
            <a:br>
              <a:rPr kumimoji="1"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</a:br>
            <a:r>
              <a:rPr kumimoji="1"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起义地区</a:t>
            </a:r>
            <a:endParaRPr kumimoji="1"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541" name="Freeform 13"/>
          <p:cNvSpPr>
            <a:spLocks/>
          </p:cNvSpPr>
          <p:nvPr/>
        </p:nvSpPr>
        <p:spPr bwMode="auto">
          <a:xfrm>
            <a:off x="2143108" y="571480"/>
            <a:ext cx="5226050" cy="5878513"/>
          </a:xfrm>
          <a:custGeom>
            <a:avLst/>
            <a:gdLst/>
            <a:ahLst/>
            <a:cxnLst>
              <a:cxn ang="0">
                <a:pos x="1529" y="0"/>
              </a:cxn>
              <a:cxn ang="0">
                <a:pos x="1329" y="163"/>
              </a:cxn>
              <a:cxn ang="0">
                <a:pos x="947" y="218"/>
              </a:cxn>
              <a:cxn ang="0">
                <a:pos x="492" y="163"/>
              </a:cxn>
              <a:cxn ang="0">
                <a:pos x="602" y="363"/>
              </a:cxn>
              <a:cxn ang="0">
                <a:pos x="747" y="436"/>
              </a:cxn>
              <a:cxn ang="0">
                <a:pos x="583" y="799"/>
              </a:cxn>
              <a:cxn ang="0">
                <a:pos x="638" y="963"/>
              </a:cxn>
              <a:cxn ang="0">
                <a:pos x="565" y="1108"/>
              </a:cxn>
              <a:cxn ang="0">
                <a:pos x="347" y="1399"/>
              </a:cxn>
              <a:cxn ang="0">
                <a:pos x="674" y="1508"/>
              </a:cxn>
              <a:cxn ang="0">
                <a:pos x="492" y="1981"/>
              </a:cxn>
              <a:cxn ang="0">
                <a:pos x="292" y="2417"/>
              </a:cxn>
              <a:cxn ang="0">
                <a:pos x="183" y="2635"/>
              </a:cxn>
              <a:cxn ang="0">
                <a:pos x="56" y="2726"/>
              </a:cxn>
              <a:cxn ang="0">
                <a:pos x="274" y="3090"/>
              </a:cxn>
              <a:cxn ang="0">
                <a:pos x="383" y="3417"/>
              </a:cxn>
              <a:cxn ang="0">
                <a:pos x="511" y="3544"/>
              </a:cxn>
              <a:cxn ang="0">
                <a:pos x="892" y="3689"/>
              </a:cxn>
              <a:cxn ang="0">
                <a:pos x="1983" y="3617"/>
              </a:cxn>
              <a:cxn ang="0">
                <a:pos x="2220" y="3544"/>
              </a:cxn>
              <a:cxn ang="0">
                <a:pos x="2056" y="3653"/>
              </a:cxn>
              <a:cxn ang="0">
                <a:pos x="1983" y="3580"/>
              </a:cxn>
              <a:cxn ang="0">
                <a:pos x="1601" y="3453"/>
              </a:cxn>
              <a:cxn ang="0">
                <a:pos x="1529" y="3290"/>
              </a:cxn>
              <a:cxn ang="0">
                <a:pos x="1456" y="3199"/>
              </a:cxn>
              <a:cxn ang="0">
                <a:pos x="1856" y="2890"/>
              </a:cxn>
              <a:cxn ang="0">
                <a:pos x="1929" y="2781"/>
              </a:cxn>
              <a:cxn ang="0">
                <a:pos x="2001" y="2744"/>
              </a:cxn>
              <a:cxn ang="0">
                <a:pos x="2201" y="2762"/>
              </a:cxn>
              <a:cxn ang="0">
                <a:pos x="2274" y="2799"/>
              </a:cxn>
              <a:cxn ang="0">
                <a:pos x="1947" y="3071"/>
              </a:cxn>
              <a:cxn ang="0">
                <a:pos x="1983" y="3380"/>
              </a:cxn>
              <a:cxn ang="0">
                <a:pos x="2238" y="3490"/>
              </a:cxn>
              <a:cxn ang="0">
                <a:pos x="2492" y="3290"/>
              </a:cxn>
              <a:cxn ang="0">
                <a:pos x="2583" y="3144"/>
              </a:cxn>
              <a:cxn ang="0">
                <a:pos x="2674" y="2981"/>
              </a:cxn>
              <a:cxn ang="0">
                <a:pos x="2838" y="2908"/>
              </a:cxn>
              <a:cxn ang="0">
                <a:pos x="2874" y="2617"/>
              </a:cxn>
              <a:cxn ang="0">
                <a:pos x="2965" y="2544"/>
              </a:cxn>
              <a:cxn ang="0">
                <a:pos x="3129" y="2472"/>
              </a:cxn>
              <a:cxn ang="0">
                <a:pos x="3256" y="2254"/>
              </a:cxn>
              <a:cxn ang="0">
                <a:pos x="3147" y="2199"/>
              </a:cxn>
              <a:cxn ang="0">
                <a:pos x="2710" y="2199"/>
              </a:cxn>
              <a:cxn ang="0">
                <a:pos x="2474" y="2435"/>
              </a:cxn>
              <a:cxn ang="0">
                <a:pos x="2038" y="2290"/>
              </a:cxn>
              <a:cxn ang="0">
                <a:pos x="1947" y="2072"/>
              </a:cxn>
              <a:cxn ang="0">
                <a:pos x="2201" y="1872"/>
              </a:cxn>
              <a:cxn ang="0">
                <a:pos x="2256" y="1763"/>
              </a:cxn>
              <a:cxn ang="0">
                <a:pos x="1765" y="1599"/>
              </a:cxn>
              <a:cxn ang="0">
                <a:pos x="1601" y="1490"/>
              </a:cxn>
              <a:cxn ang="0">
                <a:pos x="1529" y="1399"/>
              </a:cxn>
              <a:cxn ang="0">
                <a:pos x="1601" y="1017"/>
              </a:cxn>
              <a:cxn ang="0">
                <a:pos x="2001" y="818"/>
              </a:cxn>
              <a:cxn ang="0">
                <a:pos x="2092" y="618"/>
              </a:cxn>
              <a:cxn ang="0">
                <a:pos x="2001" y="527"/>
              </a:cxn>
              <a:cxn ang="0">
                <a:pos x="1565" y="363"/>
              </a:cxn>
              <a:cxn ang="0">
                <a:pos x="1747" y="127"/>
              </a:cxn>
            </a:cxnLst>
            <a:rect l="0" t="0" r="r" b="b"/>
            <a:pathLst>
              <a:path w="3292" h="3773">
                <a:moveTo>
                  <a:pt x="1765" y="72"/>
                </a:moveTo>
                <a:cubicBezTo>
                  <a:pt x="1686" y="46"/>
                  <a:pt x="1607" y="26"/>
                  <a:pt x="1529" y="0"/>
                </a:cubicBezTo>
                <a:cubicBezTo>
                  <a:pt x="1499" y="6"/>
                  <a:pt x="1466" y="6"/>
                  <a:pt x="1438" y="18"/>
                </a:cubicBezTo>
                <a:cubicBezTo>
                  <a:pt x="1382" y="42"/>
                  <a:pt x="1362" y="113"/>
                  <a:pt x="1329" y="163"/>
                </a:cubicBezTo>
                <a:cubicBezTo>
                  <a:pt x="1296" y="214"/>
                  <a:pt x="1237" y="236"/>
                  <a:pt x="1183" y="254"/>
                </a:cubicBezTo>
                <a:cubicBezTo>
                  <a:pt x="1158" y="252"/>
                  <a:pt x="1004" y="250"/>
                  <a:pt x="947" y="218"/>
                </a:cubicBezTo>
                <a:cubicBezTo>
                  <a:pt x="909" y="197"/>
                  <a:pt x="838" y="145"/>
                  <a:pt x="838" y="145"/>
                </a:cubicBezTo>
                <a:cubicBezTo>
                  <a:pt x="723" y="151"/>
                  <a:pt x="607" y="153"/>
                  <a:pt x="492" y="163"/>
                </a:cubicBezTo>
                <a:cubicBezTo>
                  <a:pt x="473" y="165"/>
                  <a:pt x="445" y="163"/>
                  <a:pt x="438" y="181"/>
                </a:cubicBezTo>
                <a:cubicBezTo>
                  <a:pt x="405" y="265"/>
                  <a:pt x="549" y="340"/>
                  <a:pt x="602" y="363"/>
                </a:cubicBezTo>
                <a:cubicBezTo>
                  <a:pt x="637" y="378"/>
                  <a:pt x="711" y="399"/>
                  <a:pt x="711" y="399"/>
                </a:cubicBezTo>
                <a:cubicBezTo>
                  <a:pt x="723" y="411"/>
                  <a:pt x="738" y="421"/>
                  <a:pt x="747" y="436"/>
                </a:cubicBezTo>
                <a:cubicBezTo>
                  <a:pt x="797" y="521"/>
                  <a:pt x="719" y="576"/>
                  <a:pt x="674" y="636"/>
                </a:cubicBezTo>
                <a:cubicBezTo>
                  <a:pt x="601" y="734"/>
                  <a:pt x="612" y="716"/>
                  <a:pt x="583" y="799"/>
                </a:cubicBezTo>
                <a:cubicBezTo>
                  <a:pt x="595" y="835"/>
                  <a:pt x="608" y="872"/>
                  <a:pt x="620" y="908"/>
                </a:cubicBezTo>
                <a:cubicBezTo>
                  <a:pt x="626" y="926"/>
                  <a:pt x="638" y="963"/>
                  <a:pt x="638" y="963"/>
                </a:cubicBezTo>
                <a:cubicBezTo>
                  <a:pt x="632" y="1005"/>
                  <a:pt x="639" y="1052"/>
                  <a:pt x="620" y="1090"/>
                </a:cubicBezTo>
                <a:cubicBezTo>
                  <a:pt x="611" y="1107"/>
                  <a:pt x="582" y="1099"/>
                  <a:pt x="565" y="1108"/>
                </a:cubicBezTo>
                <a:cubicBezTo>
                  <a:pt x="467" y="1163"/>
                  <a:pt x="390" y="1216"/>
                  <a:pt x="329" y="1308"/>
                </a:cubicBezTo>
                <a:cubicBezTo>
                  <a:pt x="335" y="1338"/>
                  <a:pt x="325" y="1377"/>
                  <a:pt x="347" y="1399"/>
                </a:cubicBezTo>
                <a:cubicBezTo>
                  <a:pt x="374" y="1426"/>
                  <a:pt x="419" y="1427"/>
                  <a:pt x="456" y="1436"/>
                </a:cubicBezTo>
                <a:cubicBezTo>
                  <a:pt x="533" y="1455"/>
                  <a:pt x="600" y="1479"/>
                  <a:pt x="674" y="1508"/>
                </a:cubicBezTo>
                <a:cubicBezTo>
                  <a:pt x="797" y="1631"/>
                  <a:pt x="691" y="1763"/>
                  <a:pt x="602" y="1854"/>
                </a:cubicBezTo>
                <a:cubicBezTo>
                  <a:pt x="574" y="1935"/>
                  <a:pt x="550" y="1925"/>
                  <a:pt x="492" y="1981"/>
                </a:cubicBezTo>
                <a:cubicBezTo>
                  <a:pt x="472" y="2083"/>
                  <a:pt x="458" y="2197"/>
                  <a:pt x="383" y="2272"/>
                </a:cubicBezTo>
                <a:cubicBezTo>
                  <a:pt x="340" y="2402"/>
                  <a:pt x="379" y="2360"/>
                  <a:pt x="292" y="2417"/>
                </a:cubicBezTo>
                <a:cubicBezTo>
                  <a:pt x="272" y="2478"/>
                  <a:pt x="247" y="2517"/>
                  <a:pt x="202" y="2563"/>
                </a:cubicBezTo>
                <a:cubicBezTo>
                  <a:pt x="196" y="2587"/>
                  <a:pt x="190" y="2611"/>
                  <a:pt x="183" y="2635"/>
                </a:cubicBezTo>
                <a:cubicBezTo>
                  <a:pt x="178" y="2654"/>
                  <a:pt x="181" y="2679"/>
                  <a:pt x="165" y="2690"/>
                </a:cubicBezTo>
                <a:cubicBezTo>
                  <a:pt x="134" y="2712"/>
                  <a:pt x="56" y="2726"/>
                  <a:pt x="56" y="2726"/>
                </a:cubicBezTo>
                <a:cubicBezTo>
                  <a:pt x="39" y="2863"/>
                  <a:pt x="0" y="2951"/>
                  <a:pt x="147" y="2999"/>
                </a:cubicBezTo>
                <a:cubicBezTo>
                  <a:pt x="181" y="3101"/>
                  <a:pt x="139" y="3022"/>
                  <a:pt x="274" y="3090"/>
                </a:cubicBezTo>
                <a:cubicBezTo>
                  <a:pt x="302" y="3104"/>
                  <a:pt x="332" y="3159"/>
                  <a:pt x="347" y="3181"/>
                </a:cubicBezTo>
                <a:cubicBezTo>
                  <a:pt x="366" y="3258"/>
                  <a:pt x="352" y="3344"/>
                  <a:pt x="383" y="3417"/>
                </a:cubicBezTo>
                <a:cubicBezTo>
                  <a:pt x="400" y="3456"/>
                  <a:pt x="444" y="3478"/>
                  <a:pt x="474" y="3508"/>
                </a:cubicBezTo>
                <a:cubicBezTo>
                  <a:pt x="486" y="3520"/>
                  <a:pt x="502" y="3530"/>
                  <a:pt x="511" y="3544"/>
                </a:cubicBezTo>
                <a:cubicBezTo>
                  <a:pt x="523" y="3562"/>
                  <a:pt x="532" y="3584"/>
                  <a:pt x="547" y="3599"/>
                </a:cubicBezTo>
                <a:cubicBezTo>
                  <a:pt x="627" y="3679"/>
                  <a:pt x="795" y="3678"/>
                  <a:pt x="892" y="3689"/>
                </a:cubicBezTo>
                <a:cubicBezTo>
                  <a:pt x="1214" y="3773"/>
                  <a:pt x="1034" y="3733"/>
                  <a:pt x="1765" y="3689"/>
                </a:cubicBezTo>
                <a:cubicBezTo>
                  <a:pt x="1837" y="3685"/>
                  <a:pt x="1911" y="3631"/>
                  <a:pt x="1983" y="3617"/>
                </a:cubicBezTo>
                <a:cubicBezTo>
                  <a:pt x="2110" y="3592"/>
                  <a:pt x="2044" y="3604"/>
                  <a:pt x="2183" y="3580"/>
                </a:cubicBezTo>
                <a:cubicBezTo>
                  <a:pt x="2195" y="3568"/>
                  <a:pt x="2207" y="3555"/>
                  <a:pt x="2220" y="3544"/>
                </a:cubicBezTo>
                <a:cubicBezTo>
                  <a:pt x="2271" y="3504"/>
                  <a:pt x="2311" y="3496"/>
                  <a:pt x="2220" y="3526"/>
                </a:cubicBezTo>
                <a:cubicBezTo>
                  <a:pt x="2157" y="3589"/>
                  <a:pt x="2134" y="3627"/>
                  <a:pt x="2056" y="3653"/>
                </a:cubicBezTo>
                <a:cubicBezTo>
                  <a:pt x="2038" y="3647"/>
                  <a:pt x="2015" y="3649"/>
                  <a:pt x="2001" y="3635"/>
                </a:cubicBezTo>
                <a:cubicBezTo>
                  <a:pt x="1987" y="3621"/>
                  <a:pt x="2002" y="3585"/>
                  <a:pt x="1983" y="3580"/>
                </a:cubicBezTo>
                <a:cubicBezTo>
                  <a:pt x="1907" y="3558"/>
                  <a:pt x="1826" y="3568"/>
                  <a:pt x="1747" y="3562"/>
                </a:cubicBezTo>
                <a:cubicBezTo>
                  <a:pt x="1710" y="3451"/>
                  <a:pt x="1757" y="3546"/>
                  <a:pt x="1601" y="3453"/>
                </a:cubicBezTo>
                <a:cubicBezTo>
                  <a:pt x="1579" y="3440"/>
                  <a:pt x="1565" y="3417"/>
                  <a:pt x="1547" y="3399"/>
                </a:cubicBezTo>
                <a:cubicBezTo>
                  <a:pt x="1541" y="3363"/>
                  <a:pt x="1542" y="3324"/>
                  <a:pt x="1529" y="3290"/>
                </a:cubicBezTo>
                <a:cubicBezTo>
                  <a:pt x="1523" y="3274"/>
                  <a:pt x="1503" y="3267"/>
                  <a:pt x="1492" y="3253"/>
                </a:cubicBezTo>
                <a:cubicBezTo>
                  <a:pt x="1478" y="3236"/>
                  <a:pt x="1468" y="3217"/>
                  <a:pt x="1456" y="3199"/>
                </a:cubicBezTo>
                <a:cubicBezTo>
                  <a:pt x="1517" y="3138"/>
                  <a:pt x="1567" y="3081"/>
                  <a:pt x="1638" y="3035"/>
                </a:cubicBezTo>
                <a:cubicBezTo>
                  <a:pt x="1671" y="2802"/>
                  <a:pt x="1605" y="2974"/>
                  <a:pt x="1856" y="2890"/>
                </a:cubicBezTo>
                <a:cubicBezTo>
                  <a:pt x="1874" y="2884"/>
                  <a:pt x="1863" y="2851"/>
                  <a:pt x="1874" y="2835"/>
                </a:cubicBezTo>
                <a:cubicBezTo>
                  <a:pt x="1888" y="2814"/>
                  <a:pt x="1911" y="2799"/>
                  <a:pt x="1929" y="2781"/>
                </a:cubicBezTo>
                <a:cubicBezTo>
                  <a:pt x="1935" y="2763"/>
                  <a:pt x="1930" y="2735"/>
                  <a:pt x="1947" y="2726"/>
                </a:cubicBezTo>
                <a:cubicBezTo>
                  <a:pt x="1964" y="2717"/>
                  <a:pt x="1983" y="2737"/>
                  <a:pt x="2001" y="2744"/>
                </a:cubicBezTo>
                <a:cubicBezTo>
                  <a:pt x="2044" y="2761"/>
                  <a:pt x="2086" y="2781"/>
                  <a:pt x="2129" y="2799"/>
                </a:cubicBezTo>
                <a:cubicBezTo>
                  <a:pt x="2153" y="2787"/>
                  <a:pt x="2176" y="2773"/>
                  <a:pt x="2201" y="2762"/>
                </a:cubicBezTo>
                <a:cubicBezTo>
                  <a:pt x="2219" y="2754"/>
                  <a:pt x="2239" y="2735"/>
                  <a:pt x="2256" y="2744"/>
                </a:cubicBezTo>
                <a:cubicBezTo>
                  <a:pt x="2273" y="2753"/>
                  <a:pt x="2268" y="2781"/>
                  <a:pt x="2274" y="2799"/>
                </a:cubicBezTo>
                <a:cubicBezTo>
                  <a:pt x="2229" y="2867"/>
                  <a:pt x="2119" y="2952"/>
                  <a:pt x="2038" y="2981"/>
                </a:cubicBezTo>
                <a:cubicBezTo>
                  <a:pt x="2008" y="3011"/>
                  <a:pt x="1960" y="3030"/>
                  <a:pt x="1947" y="3071"/>
                </a:cubicBezTo>
                <a:cubicBezTo>
                  <a:pt x="1924" y="3142"/>
                  <a:pt x="1943" y="3113"/>
                  <a:pt x="1892" y="3162"/>
                </a:cubicBezTo>
                <a:cubicBezTo>
                  <a:pt x="1858" y="3265"/>
                  <a:pt x="1877" y="3345"/>
                  <a:pt x="1983" y="3380"/>
                </a:cubicBezTo>
                <a:cubicBezTo>
                  <a:pt x="2024" y="3421"/>
                  <a:pt x="2052" y="3467"/>
                  <a:pt x="2092" y="3508"/>
                </a:cubicBezTo>
                <a:cubicBezTo>
                  <a:pt x="2141" y="3502"/>
                  <a:pt x="2191" y="3504"/>
                  <a:pt x="2238" y="3490"/>
                </a:cubicBezTo>
                <a:cubicBezTo>
                  <a:pt x="2315" y="3467"/>
                  <a:pt x="2268" y="3331"/>
                  <a:pt x="2347" y="3308"/>
                </a:cubicBezTo>
                <a:cubicBezTo>
                  <a:pt x="2394" y="3294"/>
                  <a:pt x="2444" y="3296"/>
                  <a:pt x="2492" y="3290"/>
                </a:cubicBezTo>
                <a:cubicBezTo>
                  <a:pt x="2510" y="3284"/>
                  <a:pt x="2533" y="3285"/>
                  <a:pt x="2547" y="3271"/>
                </a:cubicBezTo>
                <a:cubicBezTo>
                  <a:pt x="2556" y="3262"/>
                  <a:pt x="2582" y="3145"/>
                  <a:pt x="2583" y="3144"/>
                </a:cubicBezTo>
                <a:cubicBezTo>
                  <a:pt x="2595" y="3126"/>
                  <a:pt x="2620" y="3120"/>
                  <a:pt x="2638" y="3108"/>
                </a:cubicBezTo>
                <a:cubicBezTo>
                  <a:pt x="2638" y="3107"/>
                  <a:pt x="2665" y="2990"/>
                  <a:pt x="2674" y="2981"/>
                </a:cubicBezTo>
                <a:cubicBezTo>
                  <a:pt x="2688" y="2967"/>
                  <a:pt x="2712" y="2971"/>
                  <a:pt x="2729" y="2962"/>
                </a:cubicBezTo>
                <a:cubicBezTo>
                  <a:pt x="2863" y="2894"/>
                  <a:pt x="2705" y="2951"/>
                  <a:pt x="2838" y="2908"/>
                </a:cubicBezTo>
                <a:cubicBezTo>
                  <a:pt x="2858" y="2846"/>
                  <a:pt x="2883" y="2808"/>
                  <a:pt x="2929" y="2762"/>
                </a:cubicBezTo>
                <a:cubicBezTo>
                  <a:pt x="2894" y="2728"/>
                  <a:pt x="2819" y="2672"/>
                  <a:pt x="2874" y="2617"/>
                </a:cubicBezTo>
                <a:cubicBezTo>
                  <a:pt x="2888" y="2603"/>
                  <a:pt x="2911" y="2605"/>
                  <a:pt x="2929" y="2599"/>
                </a:cubicBezTo>
                <a:cubicBezTo>
                  <a:pt x="2941" y="2581"/>
                  <a:pt x="2944" y="2551"/>
                  <a:pt x="2965" y="2544"/>
                </a:cubicBezTo>
                <a:cubicBezTo>
                  <a:pt x="2975" y="2541"/>
                  <a:pt x="3075" y="2575"/>
                  <a:pt x="3092" y="2581"/>
                </a:cubicBezTo>
                <a:cubicBezTo>
                  <a:pt x="3104" y="2545"/>
                  <a:pt x="3117" y="2508"/>
                  <a:pt x="3129" y="2472"/>
                </a:cubicBezTo>
                <a:cubicBezTo>
                  <a:pt x="3139" y="2442"/>
                  <a:pt x="3229" y="2390"/>
                  <a:pt x="3256" y="2363"/>
                </a:cubicBezTo>
                <a:cubicBezTo>
                  <a:pt x="3268" y="2327"/>
                  <a:pt x="3292" y="2290"/>
                  <a:pt x="3256" y="2254"/>
                </a:cubicBezTo>
                <a:cubicBezTo>
                  <a:pt x="3242" y="2240"/>
                  <a:pt x="3218" y="2244"/>
                  <a:pt x="3201" y="2235"/>
                </a:cubicBezTo>
                <a:cubicBezTo>
                  <a:pt x="3182" y="2225"/>
                  <a:pt x="3167" y="2208"/>
                  <a:pt x="3147" y="2199"/>
                </a:cubicBezTo>
                <a:cubicBezTo>
                  <a:pt x="3064" y="2162"/>
                  <a:pt x="3002" y="2157"/>
                  <a:pt x="2929" y="2108"/>
                </a:cubicBezTo>
                <a:cubicBezTo>
                  <a:pt x="2749" y="2130"/>
                  <a:pt x="2818" y="2091"/>
                  <a:pt x="2710" y="2199"/>
                </a:cubicBezTo>
                <a:cubicBezTo>
                  <a:pt x="2683" y="2226"/>
                  <a:pt x="2601" y="2235"/>
                  <a:pt x="2601" y="2235"/>
                </a:cubicBezTo>
                <a:cubicBezTo>
                  <a:pt x="2574" y="2317"/>
                  <a:pt x="2521" y="2365"/>
                  <a:pt x="2474" y="2435"/>
                </a:cubicBezTo>
                <a:cubicBezTo>
                  <a:pt x="2262" y="2393"/>
                  <a:pt x="2478" y="2448"/>
                  <a:pt x="2329" y="2381"/>
                </a:cubicBezTo>
                <a:cubicBezTo>
                  <a:pt x="2236" y="2339"/>
                  <a:pt x="2134" y="2322"/>
                  <a:pt x="2038" y="2290"/>
                </a:cubicBezTo>
                <a:cubicBezTo>
                  <a:pt x="1950" y="2202"/>
                  <a:pt x="1984" y="2246"/>
                  <a:pt x="1929" y="2163"/>
                </a:cubicBezTo>
                <a:cubicBezTo>
                  <a:pt x="1935" y="2133"/>
                  <a:pt x="1932" y="2099"/>
                  <a:pt x="1947" y="2072"/>
                </a:cubicBezTo>
                <a:cubicBezTo>
                  <a:pt x="1983" y="2008"/>
                  <a:pt x="2064" y="1966"/>
                  <a:pt x="2129" y="1945"/>
                </a:cubicBezTo>
                <a:cubicBezTo>
                  <a:pt x="2177" y="1799"/>
                  <a:pt x="2105" y="1968"/>
                  <a:pt x="2201" y="1872"/>
                </a:cubicBezTo>
                <a:cubicBezTo>
                  <a:pt x="2215" y="1858"/>
                  <a:pt x="2211" y="1834"/>
                  <a:pt x="2220" y="1817"/>
                </a:cubicBezTo>
                <a:cubicBezTo>
                  <a:pt x="2230" y="1798"/>
                  <a:pt x="2244" y="1781"/>
                  <a:pt x="2256" y="1763"/>
                </a:cubicBezTo>
                <a:cubicBezTo>
                  <a:pt x="2227" y="1675"/>
                  <a:pt x="2181" y="1646"/>
                  <a:pt x="2110" y="1599"/>
                </a:cubicBezTo>
                <a:cubicBezTo>
                  <a:pt x="1975" y="1626"/>
                  <a:pt x="1943" y="1641"/>
                  <a:pt x="1765" y="1599"/>
                </a:cubicBezTo>
                <a:cubicBezTo>
                  <a:pt x="1740" y="1593"/>
                  <a:pt x="1732" y="1559"/>
                  <a:pt x="1711" y="1545"/>
                </a:cubicBezTo>
                <a:cubicBezTo>
                  <a:pt x="1677" y="1522"/>
                  <a:pt x="1635" y="1512"/>
                  <a:pt x="1601" y="1490"/>
                </a:cubicBezTo>
                <a:cubicBezTo>
                  <a:pt x="1595" y="1472"/>
                  <a:pt x="1595" y="1451"/>
                  <a:pt x="1583" y="1436"/>
                </a:cubicBezTo>
                <a:cubicBezTo>
                  <a:pt x="1569" y="1419"/>
                  <a:pt x="1532" y="1421"/>
                  <a:pt x="1529" y="1399"/>
                </a:cubicBezTo>
                <a:cubicBezTo>
                  <a:pt x="1501" y="1158"/>
                  <a:pt x="1493" y="1183"/>
                  <a:pt x="1583" y="1090"/>
                </a:cubicBezTo>
                <a:cubicBezTo>
                  <a:pt x="1589" y="1066"/>
                  <a:pt x="1590" y="1039"/>
                  <a:pt x="1601" y="1017"/>
                </a:cubicBezTo>
                <a:cubicBezTo>
                  <a:pt x="1661" y="898"/>
                  <a:pt x="1904" y="914"/>
                  <a:pt x="1983" y="908"/>
                </a:cubicBezTo>
                <a:cubicBezTo>
                  <a:pt x="1989" y="878"/>
                  <a:pt x="1986" y="845"/>
                  <a:pt x="2001" y="818"/>
                </a:cubicBezTo>
                <a:cubicBezTo>
                  <a:pt x="2012" y="799"/>
                  <a:pt x="2046" y="801"/>
                  <a:pt x="2056" y="781"/>
                </a:cubicBezTo>
                <a:cubicBezTo>
                  <a:pt x="2081" y="731"/>
                  <a:pt x="2074" y="671"/>
                  <a:pt x="2092" y="618"/>
                </a:cubicBezTo>
                <a:cubicBezTo>
                  <a:pt x="2086" y="582"/>
                  <a:pt x="2100" y="535"/>
                  <a:pt x="2074" y="509"/>
                </a:cubicBezTo>
                <a:cubicBezTo>
                  <a:pt x="2056" y="491"/>
                  <a:pt x="2025" y="520"/>
                  <a:pt x="2001" y="527"/>
                </a:cubicBezTo>
                <a:cubicBezTo>
                  <a:pt x="1964" y="538"/>
                  <a:pt x="1892" y="563"/>
                  <a:pt x="1892" y="563"/>
                </a:cubicBezTo>
                <a:cubicBezTo>
                  <a:pt x="1760" y="537"/>
                  <a:pt x="1640" y="478"/>
                  <a:pt x="1565" y="363"/>
                </a:cubicBezTo>
                <a:cubicBezTo>
                  <a:pt x="1586" y="256"/>
                  <a:pt x="1574" y="251"/>
                  <a:pt x="1674" y="218"/>
                </a:cubicBezTo>
                <a:cubicBezTo>
                  <a:pt x="1708" y="184"/>
                  <a:pt x="1725" y="172"/>
                  <a:pt x="1747" y="127"/>
                </a:cubicBezTo>
                <a:cubicBezTo>
                  <a:pt x="1756" y="110"/>
                  <a:pt x="1765" y="72"/>
                  <a:pt x="1765" y="72"/>
                </a:cubicBezTo>
                <a:close/>
              </a:path>
            </a:pathLst>
          </a:custGeom>
          <a:solidFill>
            <a:srgbClr val="FF0000">
              <a:alpha val="50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158" y="1857364"/>
            <a:ext cx="7829387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义和团，起山东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不到三月遍地红。”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6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3" grpId="0" animBg="1"/>
      <p:bldP spid="22534" grpId="0" animBg="1"/>
      <p:bldP spid="22535" grpId="0" animBg="1"/>
      <p:bldP spid="22536" grpId="0" autoUpdateAnimBg="0"/>
      <p:bldP spid="22537" grpId="0" animBg="1" autoUpdateAnimBg="0"/>
      <p:bldP spid="22538" grpId="0" animBg="1" autoUpdateAnimBg="0"/>
      <p:bldP spid="22539" grpId="0" animBg="1" autoUpdateAnimBg="0"/>
      <p:bldP spid="22540" grpId="0" animBg="1" autoUpdateAnimBg="0"/>
      <p:bldP spid="2254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himes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100354" name="Picture 2" descr="义和团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188913"/>
            <a:ext cx="4014787" cy="6507162"/>
          </a:xfrm>
          <a:prstGeom prst="rect">
            <a:avLst/>
          </a:prstGeom>
          <a:noFill/>
        </p:spPr>
      </p:pic>
      <p:pic>
        <p:nvPicPr>
          <p:cNvPr id="100355" name="Picture 3" descr="Image1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825" y="836613"/>
            <a:ext cx="3773488" cy="5327650"/>
          </a:xfrm>
          <a:prstGeom prst="rect">
            <a:avLst/>
          </a:prstGeom>
          <a:noFill/>
        </p:spPr>
      </p:pic>
      <p:pic>
        <p:nvPicPr>
          <p:cNvPr id="79874" name="Picture 2" descr="http://www.yiqinwang.com/pages/uploads/20101114/201011142243552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188640"/>
            <a:ext cx="4176464" cy="64387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" fill="hold"/>
                                        <p:tgtEl>
                                          <p:spTgt spid="1003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35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916832"/>
            <a:ext cx="6264696" cy="396044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ea typeface="黑体" pitchFamily="2" charset="-122"/>
              </a:rPr>
              <a:t>   </a:t>
            </a:r>
            <a:r>
              <a:rPr lang="en-US" altLang="zh-CN" sz="2800" b="1" dirty="0" smtClean="0">
                <a:ea typeface="黑体" pitchFamily="2" charset="-122"/>
              </a:rPr>
              <a:t>“</a:t>
            </a:r>
            <a:r>
              <a:rPr lang="zh-CN" altLang="en-US" sz="2800" b="1" dirty="0" smtClean="0">
                <a:ea typeface="黑体" pitchFamily="2" charset="-122"/>
              </a:rPr>
              <a:t>兵法</a:t>
            </a:r>
            <a:r>
              <a:rPr lang="zh-CN" altLang="en-US" sz="2800" b="1" dirty="0">
                <a:ea typeface="黑体" pitchFamily="2" charset="-122"/>
              </a:rPr>
              <a:t>艺，都学全，要平鬼子不费难</a:t>
            </a:r>
            <a:r>
              <a:rPr lang="zh-CN" altLang="en-US" sz="2800" b="1" dirty="0" smtClean="0">
                <a:ea typeface="黑体" pitchFamily="2" charset="-122"/>
              </a:rPr>
              <a:t>。</a:t>
            </a:r>
            <a:endParaRPr lang="en-US" altLang="zh-CN" sz="2800" b="1" dirty="0" smtClean="0">
              <a:ea typeface="黑体" pitchFamily="2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ea typeface="黑体" pitchFamily="2" charset="-122"/>
              </a:rPr>
              <a:t>拆</a:t>
            </a:r>
            <a:r>
              <a:rPr lang="zh-CN" altLang="en-US" sz="2800" b="1" dirty="0">
                <a:ea typeface="黑体" pitchFamily="2" charset="-122"/>
              </a:rPr>
              <a:t>铁道，拔线杆，紧急毁坏大轮船</a:t>
            </a:r>
            <a:r>
              <a:rPr lang="zh-CN" altLang="en-US" sz="2800" b="1" dirty="0" smtClean="0">
                <a:ea typeface="黑体" pitchFamily="2" charset="-122"/>
              </a:rPr>
              <a:t>。</a:t>
            </a:r>
            <a:endParaRPr lang="en-US" altLang="zh-CN" sz="2800" b="1" dirty="0" smtClean="0">
              <a:ea typeface="黑体" pitchFamily="2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ea typeface="黑体" pitchFamily="2" charset="-122"/>
              </a:rPr>
              <a:t>大</a:t>
            </a:r>
            <a:r>
              <a:rPr lang="zh-CN" altLang="en-US" sz="2800" b="1" dirty="0">
                <a:ea typeface="黑体" pitchFamily="2" charset="-122"/>
              </a:rPr>
              <a:t>法国，心胆寒，英美俄德尽消然</a:t>
            </a:r>
            <a:r>
              <a:rPr lang="zh-CN" altLang="en-US" sz="2800" b="1" dirty="0" smtClean="0">
                <a:ea typeface="黑体" pitchFamily="2" charset="-122"/>
              </a:rPr>
              <a:t>。</a:t>
            </a:r>
            <a:endParaRPr lang="en-US" altLang="zh-CN" sz="2800" b="1" dirty="0" smtClean="0">
              <a:ea typeface="黑体" pitchFamily="2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ea typeface="黑体" pitchFamily="2" charset="-122"/>
              </a:rPr>
              <a:t>洋鬼子</a:t>
            </a:r>
            <a:r>
              <a:rPr lang="zh-CN" altLang="en-US" sz="2800" b="1" dirty="0">
                <a:ea typeface="黑体" pitchFamily="2" charset="-122"/>
              </a:rPr>
              <a:t>，尽除完，大清一统靖江山。</a:t>
            </a:r>
            <a:r>
              <a:rPr lang="zh-CN" altLang="en-US" sz="2800" b="1" dirty="0" smtClean="0">
                <a:ea typeface="黑体" pitchFamily="2" charset="-122"/>
              </a:rPr>
              <a:t>”</a:t>
            </a:r>
            <a:endParaRPr lang="en-US" altLang="zh-CN" sz="2800" b="1" dirty="0" smtClean="0">
              <a:ea typeface="黑体" pitchFamily="2" charset="-122"/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ea typeface="黑体" pitchFamily="2" charset="-122"/>
              </a:rPr>
              <a:t>                                 </a:t>
            </a:r>
            <a:r>
              <a:rPr lang="en-US" altLang="zh-CN" sz="2800" b="1" dirty="0" smtClean="0">
                <a:ea typeface="黑体" pitchFamily="2" charset="-122"/>
              </a:rPr>
              <a:t>—</a:t>
            </a:r>
            <a:r>
              <a:rPr lang="zh-CN" altLang="en-US" sz="2800" b="1" dirty="0" smtClean="0">
                <a:ea typeface="黑体" pitchFamily="2" charset="-122"/>
              </a:rPr>
              <a:t>义和团揭贴</a:t>
            </a:r>
            <a:endParaRPr lang="zh-CN" altLang="en-US" sz="2800" b="1" dirty="0"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60648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二、特点：扶清灭洋，盲目排外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124744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三、性质：反帝爱国运动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77826" name="AutoShape 2" descr="http://t10.baidu.com/it/u=602422914,3440254693&amp;fm=170&amp;s=9AABEB0744E9E0E008AD81C60300C020&amp;w=335&amp;h=284&amp;img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28" name="AutoShape 4" descr="http://t10.baidu.com/it/u=602422914,3440254693&amp;fm=170&amp;s=9AABEB0744E9E0E008AD81C60300C020&amp;w=335&amp;h=284&amp;img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7829" name="Picture 5" descr="C:\Users\Administrator\Desktop\u=602422914,3440254693&amp;fm=170&amp;s=9AABEB0744E9E0E008AD81C60300C020&amp;w=335&amp;h=284&amp;im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1622" y="3761656"/>
            <a:ext cx="3652378" cy="30963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/>
          <p:cNvSpPr>
            <a:spLocks noChangeArrowheads="1" noChangeShapeType="1" noTextEdit="1"/>
          </p:cNvSpPr>
          <p:nvPr/>
        </p:nvSpPr>
        <p:spPr bwMode="auto">
          <a:xfrm>
            <a:off x="684213" y="1628775"/>
            <a:ext cx="3173408" cy="12287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义和团的反抗</a:t>
            </a:r>
          </a:p>
          <a:p>
            <a:pPr algn="ctr"/>
            <a:r>
              <a:rPr lang="zh-CN" altLang="en-US" sz="3600" b="1" kern="10" dirty="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（毁洋物杀洋人</a:t>
            </a:r>
            <a:r>
              <a:rPr lang="zh-CN" altLang="en-US" sz="3600" b="1" kern="10" dirty="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）</a:t>
            </a:r>
          </a:p>
        </p:txBody>
      </p:sp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4500562" y="1571612"/>
            <a:ext cx="4103688" cy="803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清政府招抚义和团</a:t>
            </a:r>
          </a:p>
        </p:txBody>
      </p:sp>
      <p:sp>
        <p:nvSpPr>
          <p:cNvPr id="38916" name="WordArt 4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555875" y="3716338"/>
            <a:ext cx="5616575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600" b="1" kern="10" dirty="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引起列强的极度不满，</a:t>
            </a:r>
          </a:p>
          <a:p>
            <a:pPr algn="ctr"/>
            <a:r>
              <a:rPr lang="zh-CN" altLang="en-US" sz="1600" b="1" kern="10" dirty="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联合镇压义和团</a:t>
            </a:r>
          </a:p>
          <a:p>
            <a:pPr algn="ctr"/>
            <a:r>
              <a:rPr lang="zh-CN" altLang="en-US" sz="1600" b="1" kern="10" dirty="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八国联军侵华</a:t>
            </a:r>
            <a:endParaRPr lang="zh-CN" altLang="en-US" sz="3600" b="1" kern="10" dirty="0">
              <a:ln w="12700">
                <a:solidFill>
                  <a:srgbClr val="993366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 rot="5400000">
            <a:off x="791369" y="3537744"/>
            <a:ext cx="1944688" cy="1295400"/>
          </a:xfrm>
          <a:custGeom>
            <a:avLst/>
            <a:gdLst>
              <a:gd name="G0" fmla="+- 11318 0 0"/>
              <a:gd name="G1" fmla="+- 18514 0 0"/>
              <a:gd name="G2" fmla="+- 7200 0 0"/>
              <a:gd name="G3" fmla="*/ 11318 1 2"/>
              <a:gd name="G4" fmla="+- G3 10800 0"/>
              <a:gd name="G5" fmla="+- 21600 11318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6459 w 21600"/>
              <a:gd name="T1" fmla="*/ 0 h 21600"/>
              <a:gd name="T2" fmla="*/ 11318 w 21600"/>
              <a:gd name="T3" fmla="*/ 7200 h 21600"/>
              <a:gd name="T4" fmla="*/ 0 w 21600"/>
              <a:gd name="T5" fmla="*/ 19202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459" y="0"/>
                </a:moveTo>
                <a:lnTo>
                  <a:pt x="11318" y="7200"/>
                </a:lnTo>
                <a:lnTo>
                  <a:pt x="14404" y="7200"/>
                </a:lnTo>
                <a:lnTo>
                  <a:pt x="14404" y="16805"/>
                </a:lnTo>
                <a:lnTo>
                  <a:pt x="0" y="16805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 rot="10800000">
            <a:off x="6084888" y="2492375"/>
            <a:ext cx="503237" cy="1081088"/>
          </a:xfrm>
          <a:prstGeom prst="upArrow">
            <a:avLst>
              <a:gd name="adj1" fmla="val 50000"/>
              <a:gd name="adj2" fmla="val 5370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3902</Words>
  <Paragraphs>300</Paragraphs>
  <Slides>44</Slides>
  <Notes>19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流畅</vt:lpstr>
      <vt:lpstr>Microsoft 地图</vt:lpstr>
      <vt:lpstr>第7课    义和团运动</vt:lpstr>
      <vt:lpstr>幻灯片 2</vt:lpstr>
      <vt:lpstr>幻灯片 3</vt:lpstr>
      <vt:lpstr>一、义和团运动为什么在山东兴起？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德皇威廉二世演讲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强奸妇女 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蔡晓燕</cp:lastModifiedBy>
  <dcterms:created xsi:type="dcterms:W3CDTF">2013-03-05T00:09:45Z</dcterms:created>
  <dcterms:modified xsi:type="dcterms:W3CDTF">2018-11-18T00:40:27Z</dcterms:modified>
</cp:coreProperties>
</file>