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75" r:id="rId6"/>
    <p:sldId id="261" r:id="rId7"/>
    <p:sldId id="277" r:id="rId8"/>
    <p:sldId id="263" r:id="rId9"/>
    <p:sldId id="268" r:id="rId10"/>
    <p:sldId id="278" r:id="rId11"/>
    <p:sldId id="264" r:id="rId12"/>
    <p:sldId id="265" r:id="rId13"/>
    <p:sldId id="270" r:id="rId14"/>
    <p:sldId id="279" r:id="rId15"/>
    <p:sldId id="266" r:id="rId16"/>
    <p:sldId id="267" r:id="rId17"/>
    <p:sldId id="280" r:id="rId18"/>
    <p:sldId id="281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282700" y="1628775"/>
            <a:ext cx="10363200" cy="1439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197100" y="3738563"/>
            <a:ext cx="85344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>
                <a:solidFill>
                  <a:schemeClr val="bg2"/>
                </a:solidFill>
                <a:ea typeface="宋体" panose="02010600030101010101" pitchFamily="2" charset="-122"/>
              </a:defRPr>
            </a:lvl1pPr>
            <a:lvl2pPr marL="457200" lvl="1" indent="0" algn="ctr">
              <a:buNone/>
              <a:defRPr b="1">
                <a:solidFill>
                  <a:schemeClr val="bg2"/>
                </a:solidFill>
                <a:ea typeface="隶书" pitchFamily="1" charset="-122"/>
              </a:defRPr>
            </a:lvl2pPr>
            <a:lvl3pPr marL="914400" lvl="2" indent="0" algn="ctr">
              <a:buNone/>
              <a:defRPr b="1">
                <a:solidFill>
                  <a:schemeClr val="bg2"/>
                </a:solidFill>
                <a:ea typeface="隶书" pitchFamily="1" charset="-122"/>
              </a:defRPr>
            </a:lvl3pPr>
            <a:lvl4pPr marL="1371600" lvl="3" indent="0" algn="ctr">
              <a:buNone/>
              <a:defRPr b="1">
                <a:solidFill>
                  <a:schemeClr val="bg2"/>
                </a:solidFill>
                <a:ea typeface="隶书" pitchFamily="1" charset="-122"/>
              </a:defRPr>
            </a:lvl4pPr>
            <a:lvl5pPr marL="1828800" lvl="4" indent="0" algn="ctr">
              <a:buNone/>
              <a:defRPr b="1">
                <a:solidFill>
                  <a:schemeClr val="bg2"/>
                </a:solidFill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1282700" y="61007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solidFill>
                  <a:srgbClr val="A08366"/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533900" y="610076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solidFill>
                  <a:srgbClr val="A08366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9105900" y="61007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solidFill>
                  <a:srgbClr val="A08366"/>
                </a:solidFill>
              </a:defRPr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5" name="直接连接符 2054"/>
          <p:cNvSpPr/>
          <p:nvPr/>
        </p:nvSpPr>
        <p:spPr>
          <a:xfrm>
            <a:off x="1297517" y="3141663"/>
            <a:ext cx="10367433" cy="0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86837" y="406400"/>
            <a:ext cx="2595563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00151" y="406400"/>
            <a:ext cx="763622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00151" y="1600200"/>
            <a:ext cx="5087303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95097" y="1600200"/>
            <a:ext cx="5087303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1026" name="直接连接符 1025"/>
          <p:cNvSpPr/>
          <p:nvPr/>
        </p:nvSpPr>
        <p:spPr>
          <a:xfrm>
            <a:off x="1354667" y="1600200"/>
            <a:ext cx="10329333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日期占位符 1026"/>
          <p:cNvSpPr>
            <a:spLocks noGrp="1"/>
          </p:cNvSpPr>
          <p:nvPr>
            <p:ph type="dt" sz="half" idx="2"/>
          </p:nvPr>
        </p:nvSpPr>
        <p:spPr>
          <a:xfrm>
            <a:off x="13208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8" name="页脚占位符 1027"/>
          <p:cNvSpPr>
            <a:spLocks noGrp="1"/>
          </p:cNvSpPr>
          <p:nvPr>
            <p:ph type="ftr" sz="quarter" idx="3"/>
          </p:nvPr>
        </p:nvSpPr>
        <p:spPr>
          <a:xfrm>
            <a:off x="4572000" y="60960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29" name="灯片编号占位符 1028"/>
          <p:cNvSpPr>
            <a:spLocks noGrp="1"/>
          </p:cNvSpPr>
          <p:nvPr>
            <p:ph type="sldNum" sz="quarter" idx="4"/>
          </p:nvPr>
        </p:nvSpPr>
        <p:spPr>
          <a:xfrm>
            <a:off x="91440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30" name="标题 1029"/>
          <p:cNvSpPr>
            <a:spLocks noGrp="1"/>
          </p:cNvSpPr>
          <p:nvPr>
            <p:ph type="title"/>
          </p:nvPr>
        </p:nvSpPr>
        <p:spPr>
          <a:xfrm>
            <a:off x="1200151" y="406400"/>
            <a:ext cx="10382249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>
            <a:spLocks noGrp="1"/>
          </p:cNvSpPr>
          <p:nvPr>
            <p:ph type="body" idx="1"/>
          </p:nvPr>
        </p:nvSpPr>
        <p:spPr>
          <a:xfrm>
            <a:off x="1200151" y="1600200"/>
            <a:ext cx="10382249" cy="434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标题 9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7200"/>
              <a:t>近代新式文化教育的兴起</a:t>
            </a:r>
            <a:endParaRPr lang="zh-CN" altLang="en-US" sz="720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新式教育体系的建立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0" y="1600200"/>
            <a:ext cx="10382250" cy="4602480"/>
          </a:xfrm>
        </p:spPr>
        <p:txBody>
          <a:bodyPr/>
          <a:p>
            <a:pPr marL="0" indent="0">
              <a:buNone/>
            </a:pPr>
            <a:r>
              <a:rPr lang="zh-CN" altLang="en-US"/>
              <a:t>（1）</a:t>
            </a:r>
            <a:r>
              <a:rPr lang="en-US" altLang="zh-CN"/>
              <a:t>1904</a:t>
            </a:r>
            <a:r>
              <a:rPr lang="zh-CN" altLang="en-US"/>
              <a:t>年初，清政府颁布实施近代中国第一个学制，对整个国家的学校教育系统、教育对象、课程设置等，均做了详细的规定。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（2）民国成立后，对晚清新学制做了一定程度的修改，主要是缩短了学业年限，在课程设置上去掉了有关封建色彩的内容，更加强调自然科学等。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（3）</a:t>
            </a:r>
            <a:r>
              <a:rPr lang="en-US" altLang="zh-CN"/>
              <a:t>1922</a:t>
            </a:r>
            <a:r>
              <a:rPr lang="zh-CN" altLang="en-US"/>
              <a:t> 年，参照美国的学制再次进行改革，规定小学6年，初中3年，高中3年，大学4—6年。至此，中国新式教育体系基本建立起来。</a:t>
            </a:r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《申报》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（</a:t>
            </a:r>
            <a:r>
              <a:rPr lang="zh-CN" altLang="en-US" b="1"/>
              <a:t>1）创办时间：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       地点：          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（2）地位：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4639945" y="1730375"/>
            <a:ext cx="2063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ym typeface="+mn-ea"/>
              </a:rPr>
              <a:t>1872</a:t>
            </a:r>
            <a:r>
              <a:rPr lang="zh-CN" altLang="en-US" sz="3200" b="1">
                <a:sym typeface="+mn-ea"/>
              </a:rPr>
              <a:t>年 </a:t>
            </a:r>
            <a:r>
              <a:rPr lang="zh-CN" altLang="en-US" b="1"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24555" y="2580005"/>
            <a:ext cx="34613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上海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英国人</a:t>
            </a:r>
            <a:r>
              <a:rPr lang="zh-CN" altLang="en-US" sz="2800" b="1">
                <a:sym typeface="+mn-ea"/>
              </a:rPr>
              <a:t>创办   </a:t>
            </a:r>
            <a:endParaRPr lang="zh-CN" altLang="en-US" sz="28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4595" y="3101975"/>
            <a:ext cx="42576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ym typeface="+mn-ea"/>
              </a:rPr>
              <a:t>是近代最著名的报纸之</a:t>
            </a:r>
            <a:r>
              <a:rPr lang="zh-CN" altLang="en-US" sz="2400" b="1">
                <a:sym typeface="+mn-ea"/>
              </a:rPr>
              <a:t>一。 </a:t>
            </a:r>
            <a:endParaRPr lang="zh-CN" altLang="en-US" sz="2400" b="1">
              <a:sym typeface="+mn-ea"/>
            </a:endParaRPr>
          </a:p>
        </p:txBody>
      </p:sp>
      <p:pic>
        <p:nvPicPr>
          <p:cNvPr id="30722" name="Picture 6" descr="申报"/>
          <p:cNvPicPr>
            <a:picLocks noChangeAspect="1"/>
          </p:cNvPicPr>
          <p:nvPr/>
        </p:nvPicPr>
        <p:blipFill>
          <a:blip r:embed="rId1">
            <a:lum contrast="20000"/>
          </a:blip>
          <a:stretch>
            <a:fillRect/>
          </a:stretch>
        </p:blipFill>
        <p:spPr>
          <a:xfrm>
            <a:off x="8002270" y="670243"/>
            <a:ext cx="4008438" cy="560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作用：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>
                <a:sym typeface="+mn-ea"/>
              </a:rPr>
              <a:t>  </a:t>
            </a:r>
            <a:r>
              <a:rPr lang="en-US" altLang="zh-CN" sz="3600" b="1">
                <a:sym typeface="+mn-ea"/>
              </a:rPr>
              <a:t>     </a:t>
            </a:r>
            <a:r>
              <a:rPr lang="zh-CN" altLang="en-US" sz="3600" b="1">
                <a:sym typeface="+mn-ea"/>
              </a:rPr>
              <a:t>它比较翔实地记载了中国近代社会发展变化的曲折历程，保存了大量政治、经济、文化、军事和社会生活等方面的史料，被称为“近代史的百科全书 ”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3" name="Text Box 9"/>
          <p:cNvSpPr txBox="1"/>
          <p:nvPr/>
        </p:nvSpPr>
        <p:spPr>
          <a:xfrm>
            <a:off x="2166938" y="5143500"/>
            <a:ext cx="3733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申报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报馆新楼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6394" name="Text Box 10"/>
          <p:cNvSpPr txBox="1"/>
          <p:nvPr/>
        </p:nvSpPr>
        <p:spPr>
          <a:xfrm>
            <a:off x="6310313" y="5214938"/>
            <a:ext cx="3733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近代史的百科全书”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pic>
        <p:nvPicPr>
          <p:cNvPr id="16396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500063"/>
            <a:ext cx="4048125" cy="457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8" descr="http://newsxml.cnool.net/newspic2011/2012/2012-2/2012-2-5/634640263547095000.jpg"/>
          <p:cNvPicPr>
            <a:picLocks noChangeAspect="1"/>
          </p:cNvPicPr>
          <p:nvPr/>
        </p:nvPicPr>
        <p:blipFill>
          <a:blip r:embed="rId2"/>
          <a:srcRect l="4546" t="4546" r="2274" b="3030"/>
          <a:stretch>
            <a:fillRect/>
          </a:stretch>
        </p:blipFill>
        <p:spPr>
          <a:xfrm>
            <a:off x="6596063" y="642938"/>
            <a:ext cx="2928937" cy="4357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  <p:bldP spid="163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商务印书馆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1" y="1419225"/>
            <a:ext cx="10382249" cy="4349750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（1）创办时间：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          地点：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（2）地位：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 （3）作用：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与商务印书馆齐名的还有中华书局。</a:t>
            </a:r>
            <a:endParaRPr lang="zh-CN" altLang="en-US" b="1"/>
          </a:p>
        </p:txBody>
      </p:sp>
      <p:sp>
        <p:nvSpPr>
          <p:cNvPr id="5" name="文本框 4"/>
          <p:cNvSpPr txBox="1"/>
          <p:nvPr/>
        </p:nvSpPr>
        <p:spPr>
          <a:xfrm>
            <a:off x="3695065" y="2949575"/>
            <a:ext cx="57950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ym typeface="+mn-ea"/>
              </a:rPr>
              <a:t>是近代中国最大的出版机构。</a:t>
            </a:r>
            <a:endParaRPr lang="zh-CN" altLang="en-US" sz="2800" b="1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6920" y="1529715"/>
            <a:ext cx="28975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>
                <a:sym typeface="+mn-ea"/>
              </a:rPr>
              <a:t>1897</a:t>
            </a:r>
            <a:r>
              <a:rPr lang="zh-CN" altLang="en-US" sz="2400" b="1">
                <a:sym typeface="+mn-ea"/>
              </a:rPr>
              <a:t>年</a:t>
            </a:r>
            <a:endParaRPr lang="zh-CN" altLang="en-US" sz="2400" b="1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3980" y="2212340"/>
            <a:ext cx="329057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ym typeface="+mn-ea"/>
              </a:rPr>
              <a:t>上海  </a:t>
            </a:r>
            <a:r>
              <a:rPr lang="zh-CN" altLang="en-US" b="1">
                <a:sym typeface="+mn-ea"/>
              </a:rPr>
              <a:t>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566035" y="3588385"/>
            <a:ext cx="86556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b="1">
                <a:sym typeface="+mn-ea"/>
              </a:rPr>
              <a:t>                 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3200" b="1">
                <a:sym typeface="+mn-ea"/>
              </a:rPr>
              <a:t>在翻译介绍西方的科学、文化，保存和传播传统文化及促进近代教育的发展等方面，都做出了重要贡献。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讨论：大众传媒对社会政治、经济生活的影响？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1131" y="1943735"/>
            <a:ext cx="10382249" cy="4349750"/>
          </a:xfrm>
        </p:spPr>
        <p:txBody>
          <a:bodyPr/>
          <a:p>
            <a:r>
              <a:rPr lang="zh-CN" altLang="en-US" sz="4400" b="1"/>
              <a:t>报纸、印刷出版机构的出现，极大地丰富了人们的生活方式，提高了大众的文明程度，对于文化与知识的承载、社会生活的扩展，都产生了深远的影响。</a:t>
            </a:r>
            <a:endParaRPr lang="zh-CN" altLang="en-US" sz="4400" b="1"/>
          </a:p>
          <a:p>
            <a:endParaRPr lang="zh-CN" altLang="en-US" sz="44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/>
          <p:nvPr/>
        </p:nvSpPr>
        <p:spPr>
          <a:xfrm>
            <a:off x="2024063" y="357188"/>
            <a:ext cx="7696200" cy="2438400"/>
          </a:xfrm>
          <a:prstGeom prst="rect">
            <a:avLst/>
          </a:prstGeom>
          <a:pattFill prst="dashUpDiag">
            <a:fgClr>
              <a:srgbClr val="FFFF99"/>
            </a:fgClr>
            <a:bgClr>
              <a:schemeClr val="bg1"/>
            </a:bgClr>
          </a:pattFill>
          <a:ln w="19050" cap="flat" cmpd="sng">
            <a:solidFill>
              <a:srgbClr val="0000FF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867" name="Rectangle 8"/>
          <p:cNvSpPr/>
          <p:nvPr/>
        </p:nvSpPr>
        <p:spPr>
          <a:xfrm>
            <a:off x="2057400" y="3124200"/>
            <a:ext cx="7924800" cy="2438400"/>
          </a:xfrm>
          <a:prstGeom prst="rect">
            <a:avLst/>
          </a:prstGeom>
          <a:pattFill prst="dashUpDiag">
            <a:fgClr>
              <a:srgbClr val="FFFF99"/>
            </a:fgClr>
            <a:bgClr>
              <a:schemeClr val="bg1"/>
            </a:bgClr>
          </a:pattFill>
          <a:ln w="19050" cap="flat" cmpd="sng">
            <a:solidFill>
              <a:srgbClr val="0000FF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6868" name="Picture 11" descr="0534"/>
          <p:cNvPicPr>
            <a:picLocks noChangeAspect="1"/>
          </p:cNvPicPr>
          <p:nvPr/>
        </p:nvPicPr>
        <p:blipFill>
          <a:blip r:embed="rId1"/>
          <a:srcRect b="35741"/>
          <a:stretch>
            <a:fillRect/>
          </a:stretch>
        </p:blipFill>
        <p:spPr>
          <a:xfrm>
            <a:off x="5867400" y="5487988"/>
            <a:ext cx="2971800" cy="1370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Rectangle 2"/>
          <p:cNvSpPr>
            <a:spLocks noGrp="1" noChangeArrowheads="1"/>
          </p:cNvSpPr>
          <p:nvPr>
            <p:ph type="title"/>
          </p:nvPr>
        </p:nvSpPr>
        <p:spPr>
          <a:xfrm>
            <a:off x="5943600" y="5638800"/>
            <a:ext cx="3886200" cy="8382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练兵营</a:t>
            </a:r>
            <a:endParaRPr kumimoji="0" lang="zh-CN" altLang="en-US" sz="3600" b="1" i="0" u="none" strike="noStrike" kern="1200" cap="all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2024063" y="357188"/>
            <a:ext cx="7696200" cy="25146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b="1" dirty="0"/>
              <a:t>1</a:t>
            </a:r>
            <a:r>
              <a:rPr lang="zh-CN" altLang="en-US" b="1" dirty="0"/>
              <a:t>．我国近代第一所国家建立的最高学府是（  　）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A</a:t>
            </a:r>
            <a:r>
              <a:rPr lang="zh-CN" altLang="en-US" b="1" dirty="0"/>
              <a:t>．京师同文馆　　　　</a:t>
            </a:r>
            <a:r>
              <a:rPr lang="en-US" altLang="zh-CN" b="1" dirty="0"/>
              <a:t>B</a:t>
            </a:r>
            <a:r>
              <a:rPr lang="zh-CN" altLang="en-US" b="1" dirty="0"/>
              <a:t>．福州船政学堂  </a:t>
            </a:r>
            <a:endParaRPr lang="zh-CN" altLang="en-US" b="1" dirty="0"/>
          </a:p>
          <a:p>
            <a:pPr eaLnBrk="1" hangingPunct="1">
              <a:buNone/>
            </a:pPr>
            <a:r>
              <a:rPr lang="en-US" altLang="zh-CN" b="1" dirty="0"/>
              <a:t>C</a:t>
            </a:r>
            <a:r>
              <a:rPr lang="zh-CN" altLang="en-US" b="1" dirty="0"/>
              <a:t>．万木草堂　　　　　</a:t>
            </a:r>
            <a:r>
              <a:rPr lang="en-US" altLang="zh-CN" b="1" dirty="0"/>
              <a:t>D</a:t>
            </a:r>
            <a:r>
              <a:rPr lang="zh-CN" altLang="en-US" b="1" dirty="0"/>
              <a:t>．京师大学堂</a:t>
            </a:r>
            <a:endParaRPr lang="zh-CN" altLang="en-US" b="1" dirty="0"/>
          </a:p>
        </p:txBody>
      </p:sp>
      <p:sp>
        <p:nvSpPr>
          <p:cNvPr id="19460" name="Text Box 4"/>
          <p:cNvSpPr txBox="1"/>
          <p:nvPr/>
        </p:nvSpPr>
        <p:spPr>
          <a:xfrm>
            <a:off x="3309938" y="857250"/>
            <a:ext cx="457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2133600" y="3124200"/>
            <a:ext cx="8229600" cy="2438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eaLnBrk="1" hangingPunct="1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latin typeface="Arial" panose="020B0604020202020204" pitchFamily="34" charset="0"/>
              </a:rPr>
              <a:t>．我国沿用了</a:t>
            </a:r>
            <a:r>
              <a:rPr lang="en-US" altLang="zh-CN" sz="3200" b="1" dirty="0">
                <a:latin typeface="Arial" panose="020B0604020202020204" pitchFamily="34" charset="0"/>
              </a:rPr>
              <a:t>1300</a:t>
            </a:r>
            <a:r>
              <a:rPr lang="zh-CN" altLang="en-US" sz="3200" b="1" dirty="0">
                <a:latin typeface="Arial" panose="020B0604020202020204" pitchFamily="34" charset="0"/>
              </a:rPr>
              <a:t>多年的科举制度被废除是在（　  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A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1898</a:t>
            </a:r>
            <a:r>
              <a:rPr lang="zh-CN" altLang="en-US" sz="3200" b="1" dirty="0">
                <a:latin typeface="Arial" panose="020B0604020202020204" pitchFamily="34" charset="0"/>
              </a:rPr>
              <a:t>年 　　 　　　　</a:t>
            </a:r>
            <a:r>
              <a:rPr lang="en-US" altLang="zh-CN" sz="3200" b="1" dirty="0">
                <a:latin typeface="Arial" panose="020B0604020202020204" pitchFamily="34" charset="0"/>
              </a:rPr>
              <a:t>B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1905</a:t>
            </a:r>
            <a:r>
              <a:rPr lang="zh-CN" altLang="en-US" sz="3200" b="1" dirty="0">
                <a:latin typeface="Arial" panose="020B0604020202020204" pitchFamily="34" charset="0"/>
              </a:rPr>
              <a:t>年  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marL="342900" indent="-342900" eaLnBrk="1" hangingPunct="1">
              <a:spcBef>
                <a:spcPct val="2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1911</a:t>
            </a:r>
            <a:r>
              <a:rPr lang="zh-CN" altLang="en-US" sz="3200" b="1" dirty="0">
                <a:latin typeface="Arial" panose="020B0604020202020204" pitchFamily="34" charset="0"/>
              </a:rPr>
              <a:t>年 　　　　　　 </a:t>
            </a:r>
            <a:r>
              <a:rPr lang="en-US" altLang="zh-CN" sz="3200" b="1" dirty="0">
                <a:latin typeface="Arial" panose="020B0604020202020204" pitchFamily="34" charset="0"/>
              </a:rPr>
              <a:t>D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1912</a:t>
            </a:r>
            <a:r>
              <a:rPr lang="zh-CN" altLang="en-US" sz="3200" b="1" dirty="0">
                <a:latin typeface="Arial" panose="020B0604020202020204" pitchFamily="34" charset="0"/>
              </a:rPr>
              <a:t>年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3505200" y="3581400"/>
            <a:ext cx="685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2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47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  <p:bldP spid="19460" grpId="0"/>
      <p:bldP spid="19461" grpId="0"/>
      <p:bldP spid="19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11"/>
          <p:cNvSpPr/>
          <p:nvPr/>
        </p:nvSpPr>
        <p:spPr>
          <a:xfrm>
            <a:off x="3352800" y="3886200"/>
            <a:ext cx="6705600" cy="22860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39" name="Rectangle 10"/>
          <p:cNvSpPr/>
          <p:nvPr/>
        </p:nvSpPr>
        <p:spPr>
          <a:xfrm>
            <a:off x="1981200" y="609600"/>
            <a:ext cx="7467600" cy="228600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2286000" y="990600"/>
            <a:ext cx="7010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</a:rPr>
              <a:t>．中国人办报高潮出现在（  　 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3200" b="1" dirty="0">
                <a:latin typeface="Arial" panose="020B0604020202020204" pitchFamily="34" charset="0"/>
              </a:rPr>
              <a:t>A</a:t>
            </a:r>
            <a:r>
              <a:rPr lang="zh-CN" altLang="en-US" sz="3200" b="1" dirty="0">
                <a:latin typeface="Arial" panose="020B0604020202020204" pitchFamily="34" charset="0"/>
              </a:rPr>
              <a:t>．洋务运动后   </a:t>
            </a:r>
            <a:r>
              <a:rPr lang="en-US" altLang="zh-CN" sz="3200" b="1" dirty="0">
                <a:latin typeface="Arial" panose="020B0604020202020204" pitchFamily="34" charset="0"/>
              </a:rPr>
              <a:t>B</a:t>
            </a:r>
            <a:r>
              <a:rPr lang="zh-CN" altLang="en-US" sz="3200" b="1" dirty="0">
                <a:latin typeface="Arial" panose="020B0604020202020204" pitchFamily="34" charset="0"/>
              </a:rPr>
              <a:t>．甲午中日战争后   </a:t>
            </a:r>
            <a:r>
              <a:rPr lang="en-US" altLang="zh-CN" sz="3200" b="1" dirty="0">
                <a:latin typeface="Arial" panose="020B0604020202020204" pitchFamily="34" charset="0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</a:rPr>
              <a:t>．辛亥革命后   </a:t>
            </a:r>
            <a:r>
              <a:rPr lang="en-US" altLang="zh-CN" sz="3200" b="1" dirty="0">
                <a:latin typeface="Arial" panose="020B0604020202020204" pitchFamily="34" charset="0"/>
              </a:rPr>
              <a:t>D</a:t>
            </a:r>
            <a:r>
              <a:rPr lang="zh-CN" altLang="en-US" sz="3200" b="1" dirty="0">
                <a:latin typeface="Arial" panose="020B0604020202020204" pitchFamily="34" charset="0"/>
              </a:rPr>
              <a:t>．新文化运动后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2533" name="Rectangle 5"/>
          <p:cNvSpPr/>
          <p:nvPr/>
        </p:nvSpPr>
        <p:spPr>
          <a:xfrm>
            <a:off x="3810000" y="3962400"/>
            <a:ext cx="64770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b="1" dirty="0"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</a:rPr>
              <a:t>．被人们喻为“近代史的百科全书”的是（　  ）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3200" b="1" dirty="0">
                <a:latin typeface="Arial" panose="020B0604020202020204" pitchFamily="34" charset="0"/>
              </a:rPr>
              <a:t>A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民报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</a:rPr>
              <a:t>　　 </a:t>
            </a:r>
            <a:r>
              <a:rPr lang="en-US" altLang="zh-CN" sz="3200" b="1" dirty="0">
                <a:latin typeface="Arial" panose="020B0604020202020204" pitchFamily="34" charset="0"/>
              </a:rPr>
              <a:t>B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晨报</a:t>
            </a:r>
            <a:r>
              <a:rPr lang="en-US" altLang="zh-CN" sz="3200" b="1" dirty="0">
                <a:latin typeface="Arial" panose="020B0604020202020204" pitchFamily="34" charset="0"/>
              </a:rPr>
              <a:t>》  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3200" b="1" dirty="0">
                <a:latin typeface="Arial" panose="020B0604020202020204" pitchFamily="34" charset="0"/>
              </a:rPr>
              <a:t>C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申报</a:t>
            </a:r>
            <a:r>
              <a:rPr lang="en-US" altLang="zh-CN" sz="3200" b="1" dirty="0">
                <a:latin typeface="Arial" panose="020B0604020202020204" pitchFamily="34" charset="0"/>
              </a:rPr>
              <a:t>》 </a:t>
            </a:r>
            <a:r>
              <a:rPr lang="zh-CN" altLang="en-US" sz="3200" b="1" dirty="0">
                <a:latin typeface="Arial" panose="020B0604020202020204" pitchFamily="34" charset="0"/>
              </a:rPr>
              <a:t>　　</a:t>
            </a:r>
            <a:r>
              <a:rPr lang="en-US" altLang="zh-CN" sz="3200" b="1" dirty="0">
                <a:latin typeface="Arial" panose="020B0604020202020204" pitchFamily="34" charset="0"/>
              </a:rPr>
              <a:t>D</a:t>
            </a:r>
            <a:r>
              <a:rPr lang="zh-CN" altLang="en-US" sz="3200" b="1" dirty="0">
                <a:latin typeface="Arial" panose="020B0604020202020204" pitchFamily="34" charset="0"/>
              </a:rPr>
              <a:t>．</a:t>
            </a:r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京报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7543800" y="990600"/>
            <a:ext cx="457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5867400" y="4419600"/>
            <a:ext cx="3524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9944" name="Picture 8" descr="05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743200"/>
            <a:ext cx="1306513" cy="276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5" name="Picture 9" descr="05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971800"/>
            <a:ext cx="4495800" cy="59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0151" y="673100"/>
            <a:ext cx="10382249" cy="1012825"/>
          </a:xfrm>
        </p:spPr>
        <p:txBody>
          <a:bodyPr/>
          <a:p>
            <a:r>
              <a:rPr lang="zh-CN" altLang="en-US" sz="4800"/>
              <a:t>学习目标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/>
              <a:t>1.知道科举制废除的相关史实；</a:t>
            </a:r>
            <a:endParaRPr lang="zh-CN" altLang="en-US" sz="4000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/>
              <a:t>2.知道京师大学堂的发展历程；</a:t>
            </a:r>
            <a:endParaRPr lang="zh-CN" altLang="en-US" sz="4000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/>
              <a:t>3.以《申报》和商务印书馆为例，理解大众传媒对大众传媒对近代生活的影响。</a:t>
            </a:r>
            <a:endParaRPr lang="zh-CN" altLang="en-US" sz="4000" b="1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b="1"/>
              <a:t> </a:t>
            </a:r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0150" y="210820"/>
            <a:ext cx="10382250" cy="1388745"/>
          </a:xfrm>
        </p:spPr>
        <p:txBody>
          <a:bodyPr/>
          <a:p>
            <a:r>
              <a:rPr lang="zh-CN" altLang="en-US"/>
              <a:t>科举制的沿革</a:t>
            </a:r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1293495" y="1280160"/>
          <a:ext cx="10288905" cy="5348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840"/>
                <a:gridCol w="8902065"/>
              </a:tblGrid>
              <a:tr h="71818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000"/>
                        <a:t>朝代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600"/>
                        <a:t>科举制的沿革</a:t>
                      </a:r>
                      <a:endParaRPr lang="zh-CN" altLang="en-US" sz="3600"/>
                    </a:p>
                  </a:txBody>
                  <a:tcPr/>
                </a:tc>
              </a:tr>
              <a:tr h="8870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/>
                        <a:t>隋朝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创立科举制；设进士科</a:t>
                      </a:r>
                      <a:endParaRPr lang="zh-CN" altLang="en-US" sz="2800"/>
                    </a:p>
                  </a:txBody>
                  <a:tcPr/>
                </a:tc>
              </a:tr>
              <a:tr h="10052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唐朝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发展科举制；设制举、常举（秀才、明经、进士、明法等）</a:t>
                      </a:r>
                      <a:endParaRPr lang="zh-CN" altLang="en-US" sz="2800"/>
                    </a:p>
                  </a:txBody>
                  <a:tcPr/>
                </a:tc>
              </a:tr>
              <a:tr h="10439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北宋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改革科举制；进士科考经义策论，不考诗赋；太学三舍法，上舍生成绩上等的，不经科举考试，就可做官</a:t>
                      </a:r>
                      <a:endParaRPr lang="zh-CN" altLang="en-US" sz="2800"/>
                    </a:p>
                  </a:txBody>
                  <a:tcPr/>
                </a:tc>
              </a:tr>
              <a:tr h="6889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明朝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八股取士</a:t>
                      </a:r>
                      <a:endParaRPr lang="zh-CN" altLang="en-US" sz="2800"/>
                    </a:p>
                  </a:txBody>
                  <a:tcPr/>
                </a:tc>
              </a:tr>
              <a:tr h="100520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清朝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以儒家经典为考试内容，以八股文体为答题形式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zh-CN" altLang="en-US" sz="2800"/>
                        <a:t>废科举</a:t>
                      </a: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7" name="Text Box 1029"/>
          <p:cNvSpPr txBox="1">
            <a:spLocks noChangeArrowheads="1"/>
          </p:cNvSpPr>
          <p:nvPr/>
        </p:nvSpPr>
        <p:spPr bwMode="auto">
          <a:xfrm>
            <a:off x="1881188" y="428625"/>
            <a:ext cx="4862513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rgbClr val="0006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rgbClr val="0006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．科举制废除的背景</a:t>
            </a:r>
            <a:r>
              <a:rPr kumimoji="0" lang="zh-CN" altLang="en-US" sz="3600" b="1" kern="1200" cap="none" spc="0" normalizeH="0" baseline="0" noProof="0" dirty="0">
                <a:solidFill>
                  <a:srgbClr val="0006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 </a:t>
            </a:r>
            <a:endParaRPr kumimoji="0" lang="zh-CN" altLang="en-US" sz="3600" b="1" kern="1200" cap="none" spc="0" normalizeH="0" baseline="0" noProof="0" dirty="0">
              <a:solidFill>
                <a:srgbClr val="00060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3318" name="Text Box 1030"/>
          <p:cNvSpPr txBox="1">
            <a:spLocks noChangeArrowheads="1"/>
          </p:cNvSpPr>
          <p:nvPr/>
        </p:nvSpPr>
        <p:spPr bwMode="auto">
          <a:xfrm>
            <a:off x="2024063" y="1357313"/>
            <a:ext cx="52578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A844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科举制开始实行的时间</a:t>
            </a:r>
            <a:endParaRPr kumimoji="0" lang="zh-CN" altLang="en-US" sz="3200" b="1" kern="1200" cap="none" spc="0" normalizeH="0" baseline="0" noProof="0" dirty="0">
              <a:solidFill>
                <a:srgbClr val="A844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3319" name="Text Box 1031"/>
          <p:cNvSpPr txBox="1">
            <a:spLocks noChangeArrowheads="1"/>
          </p:cNvSpPr>
          <p:nvPr/>
        </p:nvSpPr>
        <p:spPr bwMode="auto">
          <a:xfrm>
            <a:off x="2166938" y="3214688"/>
            <a:ext cx="7834313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         </a:t>
            </a:r>
            <a:r>
              <a:rPr kumimoji="0" lang="zh-CN" altLang="en-US" sz="32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科举制是封建时代选拔人才的重要制度，科举考试在中国延续了一千多年，为什么要废除呢？</a:t>
            </a:r>
            <a:r>
              <a:rPr kumimoji="0" lang="zh-CN" altLang="en-US" sz="32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2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22" name="Text Box 1034"/>
          <p:cNvSpPr txBox="1">
            <a:spLocks noChangeArrowheads="1"/>
          </p:cNvSpPr>
          <p:nvPr/>
        </p:nvSpPr>
        <p:spPr bwMode="auto">
          <a:xfrm>
            <a:off x="2024380" y="5000625"/>
            <a:ext cx="9166860" cy="1322070"/>
          </a:xfrm>
          <a:prstGeom prst="rect">
            <a:avLst/>
          </a:prstGeom>
          <a:solidFill>
            <a:srgbClr val="9DF1D9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just" defTabSz="914400"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rgbClr val="A844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/>
                <a:ea typeface="楷体_GB2312"/>
                <a:cs typeface="楷体_GB2312"/>
              </a:rPr>
              <a:t>   </a:t>
            </a:r>
            <a:r>
              <a:rPr kumimoji="0" lang="zh-CN" altLang="en-US" sz="3200" b="1" kern="1200" cap="none" spc="0" normalizeH="0" baseline="0" noProof="0" dirty="0">
                <a:solidFill>
                  <a:srgbClr val="A844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/>
                <a:ea typeface="楷体_GB2312"/>
                <a:cs typeface="楷体_GB2312"/>
              </a:rPr>
              <a:t>鸦片战争后，随着西方科技的不断输入，科举选拔的人才越来越不能适应时代的需要</a:t>
            </a:r>
            <a:endParaRPr kumimoji="0" lang="zh-CN" altLang="en-US" sz="3200" b="1" kern="1200" cap="none" spc="0" normalizeH="0" baseline="0" noProof="0" dirty="0">
              <a:solidFill>
                <a:srgbClr val="A844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8" name="Picture 5" descr="20070314_g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2180" y="347980"/>
            <a:ext cx="3736975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WordArt 1033"/>
          <p:cNvSpPr>
            <a:spLocks noTextEdit="1"/>
          </p:cNvSpPr>
          <p:nvPr/>
        </p:nvSpPr>
        <p:spPr>
          <a:xfrm>
            <a:off x="2595563" y="2143125"/>
            <a:ext cx="1714500" cy="752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20000"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隋朝</a:t>
            </a:r>
            <a:endParaRPr lang="zh-CN" altLang="en-US" sz="4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 bldLvl="0" animBg="1"/>
      <p:bldP spid="13319" grpId="0" bldLvl="0" animBg="1"/>
      <p:bldP spid="133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6981" y="1814195"/>
            <a:ext cx="10382249" cy="4349750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/>
              <a:t>           1905</a:t>
            </a:r>
            <a:r>
              <a:rPr lang="zh-CN" altLang="en-US"/>
              <a:t>年，清政府宣布自次年起正式停止科举考试。至此，存在了1300多年的科举考试制度遂告终结。</a:t>
            </a:r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/>
              <a:t>           它的废除和当时新的近代教育体系的建立，使读书人同社会现实生活更为贴近，有利于社会整体文化水平的提高。</a:t>
            </a:r>
            <a:endParaRPr lang="zh-CN" altLang="en-US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49705" y="770255"/>
            <a:ext cx="73856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2.</a:t>
            </a:r>
            <a:r>
              <a:rPr lang="zh-CN" altLang="en-US" sz="4800"/>
              <a:t>科举制的废除</a:t>
            </a:r>
            <a:endParaRPr lang="zh-CN" altLang="en-US" sz="4800"/>
          </a:p>
        </p:txBody>
      </p:sp>
      <p:sp>
        <p:nvSpPr>
          <p:cNvPr id="2" name="文本框 1"/>
          <p:cNvSpPr txBox="1"/>
          <p:nvPr/>
        </p:nvSpPr>
        <p:spPr>
          <a:xfrm>
            <a:off x="1557655" y="1992630"/>
            <a:ext cx="1166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废除：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7655" y="3465830"/>
            <a:ext cx="1276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意义：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667375" y="1785938"/>
            <a:ext cx="5238750" cy="176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1898</a:t>
            </a:r>
            <a:r>
              <a:rPr kumimoji="0" lang="zh-CN" altLang="en-US" sz="28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年百日维新时创办</a:t>
            </a:r>
            <a:endParaRPr kumimoji="0" lang="en-US" altLang="zh-CN" sz="2800" b="1" kern="1200" cap="none" spc="0" normalizeH="0" baseline="0" noProof="0" dirty="0">
              <a:solidFill>
                <a:srgbClr val="170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楷体_GB2312"/>
              <a:cs typeface="楷体_GB2312"/>
            </a:endParaRPr>
          </a:p>
          <a:p>
            <a:pPr marR="0" indent="0" algn="just" defTabSz="914400"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400" b="1" kern="1200" cap="none" spc="0" normalizeH="0" baseline="0" noProof="0" dirty="0">
              <a:solidFill>
                <a:srgbClr val="170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楷体_GB2312"/>
              <a:cs typeface="楷体_GB2312"/>
            </a:endParaRPr>
          </a:p>
          <a:p>
            <a:pPr marR="0" algn="just" defTabSz="914400"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1912</a:t>
            </a:r>
            <a:r>
              <a:rPr kumimoji="0" lang="zh-CN" altLang="en-US" sz="28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年改名为北京大学。</a:t>
            </a:r>
            <a:endParaRPr kumimoji="0" lang="zh-CN" altLang="en-US" sz="2800" b="1" kern="1200" cap="none" spc="0" normalizeH="0" baseline="0" noProof="0" dirty="0">
              <a:solidFill>
                <a:srgbClr val="170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738813" y="4000500"/>
            <a:ext cx="4214813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 eaLnBrk="1" hangingPunct="1">
              <a:lnSpc>
                <a:spcPct val="125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170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/>
                <a:ea typeface="楷体_GB2312"/>
                <a:cs typeface="楷体_GB2312"/>
              </a:rPr>
              <a:t>中国近代第一所国家建立的最高学府。</a:t>
            </a:r>
            <a:endParaRPr kumimoji="0" lang="zh-CN" altLang="en-US" sz="2800" b="1" kern="1200" cap="none" spc="0" normalizeH="0" baseline="0" noProof="0" dirty="0">
              <a:solidFill>
                <a:srgbClr val="170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/>
              <a:ea typeface="楷体_GB2312"/>
              <a:cs typeface="楷体_GB2312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28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388" name="Picture 9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88" y="1428750"/>
            <a:ext cx="3587750" cy="4786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524000" y="260648"/>
            <a:ext cx="6804248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rPr>
              <a:t> </a:t>
            </a:r>
            <a:endParaRPr kumimoji="0" lang="zh-CN" altLang="en-US" sz="4800" b="1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16390" name="矩形 5"/>
          <p:cNvSpPr/>
          <p:nvPr/>
        </p:nvSpPr>
        <p:spPr>
          <a:xfrm>
            <a:off x="2063750" y="260350"/>
            <a:ext cx="5086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二京师大学堂的创办</a:t>
            </a:r>
            <a:r>
              <a:rPr lang="zh-CN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京师大学堂的创办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5536" y="1254125"/>
            <a:ext cx="10382249" cy="4349750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（1）创办：1898年</a:t>
            </a:r>
            <a:r>
              <a:rPr lang="zh-CN" altLang="en-US" b="1">
                <a:solidFill>
                  <a:srgbClr val="FF0000"/>
                </a:solidFill>
              </a:rPr>
              <a:t>戊戌变法</a:t>
            </a:r>
            <a:r>
              <a:rPr lang="zh-CN" altLang="en-US" b="1"/>
              <a:t>期间，光绪帝发布上谕，在京师设立大学堂。  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  （2）发展：1902年以后，陆续增设师范馆、进士馆、译学馆、医学实业馆等，到1910年，已发展成为设有经科、文科、法政科、商科、农科、格致科、工程科7科的综合性大学。       </a:t>
            </a:r>
            <a:endParaRPr lang="zh-CN" altLang="en-US" b="1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b="1"/>
              <a:t>（3）更名：</a:t>
            </a:r>
            <a:r>
              <a:rPr lang="en-US" altLang="zh-CN" b="1"/>
              <a:t>1912</a:t>
            </a:r>
            <a:r>
              <a:rPr lang="zh-CN" altLang="en-US" b="1"/>
              <a:t>年，京师大学堂更名为北京大学。</a:t>
            </a:r>
            <a:endParaRPr lang="zh-CN" altLang="en-US" b="1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8" name="Picture 4" descr="京师大学堂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288" y="606425"/>
            <a:ext cx="4225925" cy="414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5" descr="北京大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825" y="1198880"/>
            <a:ext cx="4340225" cy="490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279650" y="4926013"/>
            <a:ext cx="3455988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06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方正姚体" pitchFamily="2" charset="-122"/>
                <a:cs typeface="+mn-cs"/>
              </a:rPr>
              <a:t>昔日的“京师大学堂”</a:t>
            </a:r>
            <a:endParaRPr kumimoji="0" lang="zh-CN" altLang="en-US" sz="2800" b="1" kern="1200" cap="none" spc="0" normalizeH="0" baseline="0" noProof="0" smtClean="0">
              <a:solidFill>
                <a:srgbClr val="00060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670675" y="549275"/>
            <a:ext cx="3529013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smtClean="0">
                <a:solidFill>
                  <a:srgbClr val="0006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方正姚体" pitchFamily="2" charset="-122"/>
                <a:cs typeface="+mn-cs"/>
              </a:rPr>
              <a:t>今日的“北京大学”</a:t>
            </a:r>
            <a:endParaRPr kumimoji="0" lang="zh-CN" altLang="en-US" sz="2800" b="1" kern="1200" cap="none" spc="0" normalizeH="0" baseline="0" noProof="0" smtClean="0">
              <a:solidFill>
                <a:srgbClr val="00060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方正姚体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ldLvl="0" animBg="1"/>
      <p:bldP spid="615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5" descr="xinsrc_0520502040726187064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935" y="443865"/>
            <a:ext cx="472440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8"/>
          <p:cNvSpPr txBox="1"/>
          <p:nvPr/>
        </p:nvSpPr>
        <p:spPr>
          <a:xfrm>
            <a:off x="6866890" y="802640"/>
            <a:ext cx="26066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latin typeface="Arial" panose="020B0604020202020204" pitchFamily="34" charset="0"/>
                <a:ea typeface="华文中宋" pitchFamily="2" charset="-122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  <a:ea typeface="华文中宋" pitchFamily="2" charset="-122"/>
              </a:rPr>
              <a:t>北京大学的前身，京师大学堂的旧址。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0" name="Picture 9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920" y="2790190"/>
            <a:ext cx="5921375" cy="344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日常_活页夹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989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1575</Words>
  <Paragraphs>153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隶书</vt:lpstr>
      <vt:lpstr>华文新魏</vt:lpstr>
      <vt:lpstr>楷体_GB2312</vt:lpstr>
      <vt:lpstr>方正姚体</vt:lpstr>
      <vt:lpstr>华文中宋</vt:lpstr>
      <vt:lpstr>Times New Roman</vt:lpstr>
      <vt:lpstr>微软雅黑</vt:lpstr>
      <vt:lpstr>Arial Unicode MS</vt:lpstr>
      <vt:lpstr>Calibri</vt:lpstr>
      <vt:lpstr>新宋体</vt:lpstr>
      <vt:lpstr>日常_活页夹</vt:lpstr>
      <vt:lpstr>近代新式文化教育的兴起</vt:lpstr>
      <vt:lpstr>学习目标</vt:lpstr>
      <vt:lpstr>科举制的沿革</vt:lpstr>
      <vt:lpstr>PowerPoint 演示文稿</vt:lpstr>
      <vt:lpstr>PowerPoint 演示文稿</vt:lpstr>
      <vt:lpstr>PowerPoint 演示文稿</vt:lpstr>
      <vt:lpstr>京师大学堂的创办</vt:lpstr>
      <vt:lpstr>PowerPoint 演示文稿</vt:lpstr>
      <vt:lpstr>PowerPoint 演示文稿</vt:lpstr>
      <vt:lpstr>新式教育体系的建立</vt:lpstr>
      <vt:lpstr>《申报》</vt:lpstr>
      <vt:lpstr>作用：</vt:lpstr>
      <vt:lpstr>PowerPoint 演示文稿</vt:lpstr>
      <vt:lpstr>商务印书馆</vt:lpstr>
      <vt:lpstr>讨论：大众传媒对社会政治、经济生活的影响？</vt:lpstr>
      <vt:lpstr>练兵营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2017-09-19T01:00:00Z</dcterms:created>
  <dcterms:modified xsi:type="dcterms:W3CDTF">2018-11-18T00:40:27Z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