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3" r:id="rId3"/>
    <p:sldId id="262" r:id="rId4"/>
    <p:sldId id="258" r:id="rId5"/>
    <p:sldId id="259" r:id="rId6"/>
    <p:sldId id="267" r:id="rId7"/>
    <p:sldId id="264" r:id="rId8"/>
    <p:sldId id="268" r:id="rId9"/>
    <p:sldId id="270" r:id="rId10"/>
    <p:sldId id="272" r:id="rId11"/>
    <p:sldId id="273" r:id="rId12"/>
    <p:sldId id="274" r:id="rId13"/>
    <p:sldId id="276" r:id="rId14"/>
    <p:sldId id="279" r:id="rId15"/>
    <p:sldId id="282" r:id="rId16"/>
    <p:sldId id="283" r:id="rId17"/>
    <p:sldId id="285" r:id="rId18"/>
    <p:sldId id="275" r:id="rId19"/>
    <p:sldId id="286" r:id="rId20"/>
    <p:sldId id="287" r:id="rId21"/>
    <p:sldId id="288" r:id="rId22"/>
    <p:sldId id="290" r:id="rId23"/>
    <p:sldId id="292" r:id="rId24"/>
    <p:sldId id="294" r:id="rId25"/>
    <p:sldId id="295" r:id="rId26"/>
    <p:sldId id="297" r:id="rId27"/>
    <p:sldId id="289" r:id="rId28"/>
    <p:sldId id="298" r:id="rId29"/>
    <p:sldId id="299" r:id="rId30"/>
    <p:sldId id="300" r:id="rId31"/>
    <p:sldId id="301" r:id="rId32"/>
    <p:sldId id="302" r:id="rId33"/>
    <p:sldId id="304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Freeform 2670"/>
          <p:cNvSpPr>
            <a:spLocks noEditPoints="1"/>
          </p:cNvSpPr>
          <p:nvPr userDrawn="1"/>
        </p:nvSpPr>
        <p:spPr>
          <a:xfrm>
            <a:off x="258233" y="6407150"/>
            <a:ext cx="537633" cy="4064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solidFill>
            <a:srgbClr val="EC008D"/>
          </a:solidFill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5867" y="6742113"/>
            <a:ext cx="11391900" cy="71438"/>
          </a:xfrm>
          <a:prstGeom prst="rect">
            <a:avLst/>
          </a:prstGeom>
          <a:solidFill>
            <a:srgbClr val="F298C0"/>
          </a:solidFill>
          <a:ln>
            <a:solidFill>
              <a:srgbClr val="F298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3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76367" y="6677025"/>
            <a:ext cx="2326217" cy="171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jpeg"/><Relationship Id="rId2" Type="http://schemas.openxmlformats.org/officeDocument/2006/relationships/hyperlink" Target="&#34945;&#19990;&#20975;&#31216;&#24093;_&#26631;&#28165;.kux" TargetMode="Externa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GI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hyperlink" Target="&#23435;&#25945;&#20161;_&#26631;&#28165;.mp4" TargetMode="Externa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5"/>
          <p:cNvSpPr/>
          <p:nvPr/>
        </p:nvSpPr>
        <p:spPr>
          <a:xfrm>
            <a:off x="3161030" y="3398362"/>
            <a:ext cx="5545138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 北洋军阀的统治</a:t>
            </a:r>
            <a:endParaRPr lang="zh-CN" altLang="en-US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7" name="Text Box 3"/>
          <p:cNvSpPr txBox="1"/>
          <p:nvPr/>
        </p:nvSpPr>
        <p:spPr>
          <a:xfrm>
            <a:off x="1774825" y="2115503"/>
            <a:ext cx="8713788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第二单元 辛亥革命与民国的创建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Picture 2" descr="http://www.people.com.cn/mediafile/pic/20150416/9/12501515447594538257.jpg"/>
          <p:cNvPicPr>
            <a:picLocks noChangeAspect="1" noChangeArrowheads="1"/>
          </p:cNvPicPr>
          <p:nvPr>
            <p:ph idx="1"/>
          </p:nvPr>
        </p:nvPicPr>
        <p:blipFill>
          <a:blip r:embed="rId1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9405" y="3105150"/>
            <a:ext cx="2361565" cy="3085465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3254375" y="1693545"/>
            <a:ext cx="5318760" cy="2867660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1E768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just" eaLnBrk="0" hangingPunct="0">
              <a:buFont typeface="Arial" panose="020B0604020202020204" pitchFamily="34" charset="0"/>
              <a:buNone/>
            </a:pPr>
            <a:r>
              <a:rPr lang="en-US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思考：</a:t>
            </a:r>
            <a:endParaRPr lang="en-US" altLang="en-US" sz="3600" b="1" dirty="0"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just" eaLnBrk="0" hangingPunct="0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以上内容</a:t>
            </a:r>
            <a:r>
              <a:rPr lang="en-US" altLang="en-US" sz="36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说明了袁世凯是如何看待“民主”的？</a:t>
            </a:r>
            <a:endParaRPr lang="en-US" altLang="en-US" sz="3600" b="1" dirty="0">
              <a:latin typeface="Arial" panose="020B0604020202020204" pitchFamily="34" charset="0"/>
              <a:ea typeface="Lucida Sans Unicode" panose="020B0602030504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805113" y="1220788"/>
            <a:ext cx="648017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事实证明，袁世凯不赞成共和，也未必真心拥戴民主。他在民国总统任上，一直破坏共和，没有可能成为华盛顿。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Picture 2" descr="http://www.people.com.cn/mediafile/pic/20150416/9/12501515447594538257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7785" y="3510736"/>
            <a:ext cx="2204327" cy="2880320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2048510" y="1377950"/>
            <a:ext cx="8094345" cy="1783715"/>
          </a:xfrm>
          <a:prstGeom prst="rect">
            <a:avLst/>
          </a:prstGeom>
          <a:noFill/>
          <a:ln w="34925" cap="flat" cmpd="dbl">
            <a:solidFill>
              <a:srgbClr val="F298C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r>
              <a:rPr lang="en-US" altLang="en-US" sz="2200" dirty="0">
                <a:solidFill>
                  <a:srgbClr val="4A452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en-US" sz="2200" dirty="0">
                <a:solidFill>
                  <a:srgbClr val="4A452A"/>
                </a:solidFill>
                <a:latin typeface="华文仿宋" charset="-122"/>
                <a:ea typeface="华文仿宋" charset="-122"/>
              </a:rPr>
              <a:t> 1913</a:t>
            </a:r>
            <a:r>
              <a:rPr lang="zh-CN" altLang="en-US" sz="2200" dirty="0">
                <a:solidFill>
                  <a:srgbClr val="4A452A"/>
                </a:solidFill>
                <a:latin typeface="华文仿宋" charset="-122"/>
                <a:ea typeface="华文仿宋" charset="-122"/>
              </a:rPr>
              <a:t>年初，袁世凯颁布《整饬伦常令》，声称</a:t>
            </a:r>
            <a:r>
              <a:rPr lang="en-US" altLang="zh-CN" sz="2200" dirty="0">
                <a:solidFill>
                  <a:srgbClr val="4A452A"/>
                </a:solidFill>
                <a:latin typeface="华文仿宋" charset="-122"/>
                <a:ea typeface="华文仿宋" charset="-122"/>
              </a:rPr>
              <a:t>“</a:t>
            </a:r>
            <a:r>
              <a:rPr lang="zh-CN" altLang="en-US" sz="2200" dirty="0">
                <a:solidFill>
                  <a:srgbClr val="4A452A"/>
                </a:solidFill>
                <a:latin typeface="华文仿宋" charset="-122"/>
                <a:ea typeface="华文仿宋" charset="-122"/>
              </a:rPr>
              <a:t>中华立国，以孝悌忠信礼义廉耻为人道之大经</a:t>
            </a:r>
            <a:r>
              <a:rPr lang="en-US" altLang="zh-CN" sz="2200" dirty="0">
                <a:solidFill>
                  <a:srgbClr val="4A452A"/>
                </a:solidFill>
                <a:latin typeface="华文仿宋" charset="-122"/>
                <a:ea typeface="华文仿宋" charset="-122"/>
              </a:rPr>
              <a:t>”</a:t>
            </a:r>
            <a:r>
              <a:rPr lang="zh-CN" altLang="en-US" sz="2200" dirty="0">
                <a:solidFill>
                  <a:srgbClr val="4A452A"/>
                </a:solidFill>
                <a:latin typeface="华文仿宋" charset="-122"/>
                <a:ea typeface="华文仿宋" charset="-122"/>
              </a:rPr>
              <a:t>。</a:t>
            </a:r>
            <a:r>
              <a:rPr lang="en-US" altLang="zh-CN" sz="2200" dirty="0">
                <a:solidFill>
                  <a:srgbClr val="4A452A"/>
                </a:solidFill>
                <a:latin typeface="华文仿宋" charset="-122"/>
                <a:ea typeface="华文仿宋" charset="-122"/>
              </a:rPr>
              <a:t>6</a:t>
            </a:r>
            <a:r>
              <a:rPr lang="zh-CN" altLang="en-US" sz="2200" dirty="0">
                <a:solidFill>
                  <a:srgbClr val="4A452A"/>
                </a:solidFill>
                <a:latin typeface="华文仿宋" charset="-122"/>
                <a:ea typeface="华文仿宋" charset="-122"/>
              </a:rPr>
              <a:t>月，通令恢复学校祀孔。</a:t>
            </a:r>
            <a:endParaRPr lang="zh-CN" altLang="en-US" sz="2200" dirty="0">
              <a:solidFill>
                <a:srgbClr val="4A452A"/>
              </a:solidFill>
              <a:latin typeface="华文仿宋" charset="-122"/>
              <a:ea typeface="华文仿宋" charset="-122"/>
            </a:endParaRPr>
          </a:p>
          <a:p>
            <a:r>
              <a:rPr lang="en-US" altLang="zh-CN" sz="2200" dirty="0">
                <a:solidFill>
                  <a:srgbClr val="4A452A"/>
                </a:solidFill>
                <a:latin typeface="华文仿宋" charset="-122"/>
                <a:ea typeface="华文仿宋" charset="-122"/>
              </a:rPr>
              <a:t>     1914</a:t>
            </a:r>
            <a:r>
              <a:rPr lang="zh-CN" altLang="en-US" sz="2200" dirty="0">
                <a:solidFill>
                  <a:srgbClr val="4A452A"/>
                </a:solidFill>
                <a:latin typeface="华文仿宋" charset="-122"/>
                <a:ea typeface="华文仿宋" charset="-122"/>
              </a:rPr>
              <a:t>年</a:t>
            </a:r>
            <a:r>
              <a:rPr lang="en-US" altLang="zh-CN" sz="2200" dirty="0">
                <a:solidFill>
                  <a:srgbClr val="4A452A"/>
                </a:solidFill>
                <a:latin typeface="华文仿宋" charset="-122"/>
                <a:ea typeface="华文仿宋" charset="-122"/>
              </a:rPr>
              <a:t>9</a:t>
            </a:r>
            <a:r>
              <a:rPr lang="zh-CN" altLang="en-US" sz="2200" dirty="0">
                <a:solidFill>
                  <a:srgbClr val="4A452A"/>
                </a:solidFill>
                <a:latin typeface="华文仿宋" charset="-122"/>
                <a:ea typeface="华文仿宋" charset="-122"/>
              </a:rPr>
              <a:t>月</a:t>
            </a:r>
            <a:r>
              <a:rPr lang="en-US" altLang="zh-CN" sz="2200" dirty="0">
                <a:solidFill>
                  <a:srgbClr val="4A452A"/>
                </a:solidFill>
                <a:latin typeface="华文仿宋" charset="-122"/>
                <a:ea typeface="华文仿宋" charset="-122"/>
              </a:rPr>
              <a:t>28</a:t>
            </a:r>
            <a:r>
              <a:rPr lang="zh-CN" altLang="en-US" sz="2200" dirty="0">
                <a:solidFill>
                  <a:srgbClr val="4A452A"/>
                </a:solidFill>
                <a:latin typeface="华文仿宋" charset="-122"/>
                <a:ea typeface="华文仿宋" charset="-122"/>
              </a:rPr>
              <a:t>日，袁世凯率百官到孔庙祭孔；</a:t>
            </a:r>
            <a:r>
              <a:rPr lang="en-US" altLang="zh-CN" sz="2200" dirty="0">
                <a:solidFill>
                  <a:srgbClr val="4A452A"/>
                </a:solidFill>
                <a:latin typeface="华文仿宋" charset="-122"/>
                <a:ea typeface="华文仿宋" charset="-122"/>
              </a:rPr>
              <a:t>12</a:t>
            </a:r>
            <a:r>
              <a:rPr lang="zh-CN" altLang="en-US" sz="2200" dirty="0">
                <a:solidFill>
                  <a:srgbClr val="4A452A"/>
                </a:solidFill>
                <a:latin typeface="华文仿宋" charset="-122"/>
                <a:ea typeface="华文仿宋" charset="-122"/>
              </a:rPr>
              <a:t>月</a:t>
            </a:r>
            <a:r>
              <a:rPr lang="en-US" altLang="zh-CN" sz="2200" dirty="0">
                <a:solidFill>
                  <a:srgbClr val="4A452A"/>
                </a:solidFill>
                <a:latin typeface="华文仿宋" charset="-122"/>
                <a:ea typeface="华文仿宋" charset="-122"/>
              </a:rPr>
              <a:t>23</a:t>
            </a:r>
            <a:r>
              <a:rPr lang="zh-CN" altLang="en-US" sz="2200" dirty="0">
                <a:solidFill>
                  <a:srgbClr val="4A452A"/>
                </a:solidFill>
                <a:latin typeface="华文仿宋" charset="-122"/>
                <a:ea typeface="华文仿宋" charset="-122"/>
              </a:rPr>
              <a:t>日到天坛祭天，穿古衣冠，行大拜礼。祀孔祭天是袁世凯复辟帝制的预演。</a:t>
            </a:r>
            <a:endParaRPr lang="zh-CN" altLang="en-US" sz="2200" dirty="0">
              <a:solidFill>
                <a:srgbClr val="4A452A"/>
              </a:solidFill>
              <a:latin typeface="华文仿宋" charset="-122"/>
              <a:ea typeface="华文仿宋" charset="-122"/>
            </a:endParaRPr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981450" y="3477260"/>
            <a:ext cx="4229100" cy="26289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流程图: 可选过程 6"/>
          <p:cNvSpPr/>
          <p:nvPr/>
        </p:nvSpPr>
        <p:spPr>
          <a:xfrm>
            <a:off x="2439035" y="221615"/>
            <a:ext cx="6478905" cy="97472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Lucida Sans Unicode" panose="020B0602030504020204" pitchFamily="34" charset="0"/>
                <a:sym typeface="+mn-ea"/>
              </a:rPr>
              <a:t>3.公然称帝，实行专制复辟</a:t>
            </a:r>
            <a:endParaRPr kumimoji="0" lang="zh-CN" altLang="en-US" sz="3600" b="1" i="0" u="none" strike="noStrike" kern="1200" cap="none" spc="0" normalizeH="0" baseline="0" noProof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 panose="020B0602030504020204" pitchFamily="34" charset="0"/>
              <a:ea typeface="宋体" panose="02010600030101010101" pitchFamily="2" charset="-122"/>
              <a:cs typeface="Lucida Sans Unicode" panose="020B0602030504020204" pitchFamily="34" charset="0"/>
              <a:sym typeface="+mn-ea"/>
            </a:endParaRPr>
          </a:p>
        </p:txBody>
      </p:sp>
      <p:sp>
        <p:nvSpPr>
          <p:cNvPr id="14341" name="文本框 3"/>
          <p:cNvSpPr txBox="1"/>
          <p:nvPr/>
        </p:nvSpPr>
        <p:spPr>
          <a:xfrm>
            <a:off x="9023350" y="294005"/>
            <a:ext cx="150177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八十三天皇帝梦</a:t>
            </a:r>
            <a:endParaRPr lang="en-US" altLang="x-none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43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内容占位符 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540760" y="3549650"/>
            <a:ext cx="4695825" cy="2352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流程图: 可选过程 5"/>
          <p:cNvSpPr/>
          <p:nvPr/>
        </p:nvSpPr>
        <p:spPr>
          <a:xfrm>
            <a:off x="2649220" y="405765"/>
            <a:ext cx="6478905" cy="97472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Lucida Sans Unicode" panose="020B0602030504020204" pitchFamily="34" charset="0"/>
                <a:sym typeface="+mn-ea"/>
              </a:rPr>
              <a:t>3.公然称帝，实行专制复辟</a:t>
            </a:r>
            <a:endParaRPr kumimoji="0" lang="zh-CN" altLang="en-US" sz="3600" b="1" i="0" u="none" strike="noStrike" kern="1200" cap="none" spc="0" normalizeH="0" baseline="0" noProof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 panose="020B0602030504020204" pitchFamily="34" charset="0"/>
              <a:ea typeface="宋体" panose="02010600030101010101" pitchFamily="2" charset="-122"/>
              <a:cs typeface="Lucida Sans Unicode" panose="020B0602030504020204" pitchFamily="34" charset="0"/>
              <a:sym typeface="+mn-ea"/>
            </a:endParaRPr>
          </a:p>
        </p:txBody>
      </p:sp>
      <p:sp>
        <p:nvSpPr>
          <p:cNvPr id="142350" name="文本框 142349"/>
          <p:cNvSpPr txBox="1"/>
          <p:nvPr/>
        </p:nvSpPr>
        <p:spPr>
          <a:xfrm>
            <a:off x="3335020" y="1748790"/>
            <a:ext cx="30695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1</a:t>
            </a:r>
            <a:r>
              <a:rPr lang="zh-CN" altLang="en-US" sz="320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）</a:t>
            </a:r>
            <a:r>
              <a:rPr lang="en-US" altLang="zh-CN" sz="320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.</a:t>
            </a:r>
            <a:r>
              <a:rPr lang="zh-CN" altLang="en-US" sz="320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恢复帝制</a:t>
            </a:r>
            <a:endParaRPr lang="zh-CN" altLang="en-US" sz="3200" noProof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04428" y="2332038"/>
            <a:ext cx="738187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en-US" altLang="zh-CN" sz="28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1915</a:t>
            </a:r>
            <a:r>
              <a:rPr lang="zh-CN" altLang="en-US" sz="28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8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月，袁世凯公开下令恢复帝制，改次年为洪宪元年。</a:t>
            </a:r>
            <a:endParaRPr lang="zh-CN" altLang="en-US" sz="28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文本框 3"/>
          <p:cNvSpPr txBox="1"/>
          <p:nvPr/>
        </p:nvSpPr>
        <p:spPr>
          <a:xfrm>
            <a:off x="9246870" y="550545"/>
            <a:ext cx="150177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八十三天皇帝梦</a:t>
            </a:r>
            <a:endParaRPr lang="en-US" altLang="x-none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4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2350" grpId="0"/>
      <p:bldP spid="4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流程图: 可选过程 3"/>
          <p:cNvSpPr/>
          <p:nvPr/>
        </p:nvSpPr>
        <p:spPr>
          <a:xfrm>
            <a:off x="2324100" y="2330450"/>
            <a:ext cx="1400175" cy="45243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8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ucida Sans Unicode" panose="020B0602030504020204" pitchFamily="34" charset="0"/>
                <a:ea typeface="宋体" panose="02010600030101010101" pitchFamily="2" charset="-122"/>
                <a:cs typeface="+mn-cs"/>
                <a:sym typeface="Lucida Sans Unicode" panose="020B0602030504020204" pitchFamily="34" charset="0"/>
              </a:rPr>
              <a:t>临时大总统</a:t>
            </a:r>
            <a:endParaRPr kumimoji="0" lang="zh-CN" altLang="en-US" sz="1800" b="1" i="0" u="none" strike="noStrike" kern="1200" cap="none" spc="0" normalizeH="0" baseline="0" noProof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 panose="020B0602030504020204" pitchFamily="34" charset="0"/>
              <a:ea typeface="宋体" panose="02010600030101010101" pitchFamily="2" charset="-122"/>
              <a:cs typeface="Lucida Sans Unicode" panose="020B0602030504020204" pitchFamily="34" charset="0"/>
              <a:sym typeface="+mn-ea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4510088" y="2278063"/>
            <a:ext cx="1217613" cy="59848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8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ucida Sans Unicode" panose="020B0602030504020204" pitchFamily="34" charset="0"/>
                <a:ea typeface="宋体" panose="02010600030101010101" pitchFamily="2" charset="-122"/>
                <a:cs typeface="+mn-cs"/>
                <a:sym typeface="Lucida Sans Unicode" panose="020B0602030504020204" pitchFamily="34" charset="0"/>
              </a:rPr>
              <a:t>正式大总统</a:t>
            </a:r>
            <a:endParaRPr kumimoji="0" lang="zh-CN" altLang="en-US" sz="1800" b="1" i="0" u="none" strike="noStrike" kern="1200" cap="none" spc="0" normalizeH="0" baseline="0" noProof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 panose="020B0602030504020204" pitchFamily="34" charset="0"/>
              <a:ea typeface="宋体" panose="02010600030101010101" pitchFamily="2" charset="-122"/>
              <a:cs typeface="Lucida Sans Unicode" panose="020B0602030504020204" pitchFamily="34" charset="0"/>
              <a:sym typeface="+mn-ea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6535738" y="2278063"/>
            <a:ext cx="1492250" cy="557213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 Unicode" panose="020B0602030504020204" pitchFamily="34" charset="0"/>
                <a:ea typeface="宋体" panose="02010600030101010101" pitchFamily="2" charset="-122"/>
                <a:cs typeface="Lucida Sans Unicode" panose="020B0602030504020204" pitchFamily="34" charset="0"/>
                <a:sym typeface="+mn-ea"/>
              </a:rPr>
              <a:t>操纵国会选举</a:t>
            </a:r>
            <a:endParaRPr kumimoji="0" lang="zh-CN" altLang="en-US" sz="18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 Unicode" panose="020B0602030504020204" pitchFamily="34" charset="0"/>
              <a:ea typeface="宋体" panose="02010600030101010101" pitchFamily="2" charset="-122"/>
              <a:cs typeface="Lucida Sans Unicode" panose="020B0602030504020204" pitchFamily="34" charset="0"/>
              <a:sym typeface="+mn-ea"/>
            </a:endParaRPr>
          </a:p>
        </p:txBody>
      </p:sp>
      <p:sp>
        <p:nvSpPr>
          <p:cNvPr id="7" name="流程图: 可选过程 6"/>
          <p:cNvSpPr/>
          <p:nvPr/>
        </p:nvSpPr>
        <p:spPr>
          <a:xfrm>
            <a:off x="8858250" y="2278063"/>
            <a:ext cx="1447800" cy="45243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8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ucida Sans Unicode" panose="020B0602030504020204" pitchFamily="34" charset="0"/>
                <a:ea typeface="宋体" panose="02010600030101010101" pitchFamily="2" charset="-122"/>
                <a:cs typeface="+mn-cs"/>
                <a:sym typeface="Lucida Sans Unicode" panose="020B0602030504020204" pitchFamily="34" charset="0"/>
              </a:rPr>
              <a:t>解散国会</a:t>
            </a:r>
            <a:endParaRPr kumimoji="0" lang="zh-CN" altLang="en-US" sz="1800" b="1" i="0" u="none" strike="noStrike" kern="1200" cap="none" spc="0" normalizeH="0" baseline="0" noProof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 panose="020B0602030504020204" pitchFamily="34" charset="0"/>
              <a:ea typeface="宋体" panose="02010600030101010101" pitchFamily="2" charset="-122"/>
              <a:cs typeface="Lucida Sans Unicode" panose="020B0602030504020204" pitchFamily="34" charset="0"/>
              <a:sym typeface="+mn-ea"/>
            </a:endParaRPr>
          </a:p>
        </p:txBody>
      </p:sp>
      <p:sp>
        <p:nvSpPr>
          <p:cNvPr id="8" name="流程图: 可选过程 7"/>
          <p:cNvSpPr/>
          <p:nvPr/>
        </p:nvSpPr>
        <p:spPr>
          <a:xfrm>
            <a:off x="8907463" y="3597275"/>
            <a:ext cx="1398588" cy="55562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8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ucida Sans Unicode" panose="020B0602030504020204" pitchFamily="34" charset="0"/>
                <a:ea typeface="宋体" panose="02010600030101010101" pitchFamily="2" charset="-122"/>
                <a:cs typeface="+mn-cs"/>
                <a:sym typeface="Lucida Sans Unicode" panose="020B0602030504020204" pitchFamily="34" charset="0"/>
              </a:rPr>
              <a:t>废除《临时约法》</a:t>
            </a:r>
            <a:endParaRPr kumimoji="0" lang="zh-CN" altLang="en-US" sz="1800" b="1" i="0" u="none" strike="noStrike" kern="1200" cap="none" spc="0" normalizeH="0" baseline="0" noProof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 panose="020B0602030504020204" pitchFamily="34" charset="0"/>
              <a:ea typeface="宋体" panose="02010600030101010101" pitchFamily="2" charset="-122"/>
              <a:cs typeface="Lucida Sans Unicode" panose="020B0602030504020204" pitchFamily="34" charset="0"/>
              <a:sym typeface="+mn-ea"/>
            </a:endParaRPr>
          </a:p>
        </p:txBody>
      </p:sp>
      <p:sp>
        <p:nvSpPr>
          <p:cNvPr id="9" name="流程图: 可选过程 8"/>
          <p:cNvSpPr/>
          <p:nvPr/>
        </p:nvSpPr>
        <p:spPr>
          <a:xfrm>
            <a:off x="6667500" y="3597275"/>
            <a:ext cx="1397000" cy="55562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x-none" sz="1800" b="1" i="0" u="none" strike="noStrike" kern="120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  <a:sym typeface="Lucida Sans Unicode" panose="020B0602030504020204" pitchFamily="34" charset="0"/>
              </a:rPr>
              <a:t>颁布《中华民国约法》</a:t>
            </a:r>
            <a:endParaRPr kumimoji="0" lang="en-US" altLang="x-none" sz="1800" b="1" i="0" u="none" strike="noStrike" kern="120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  <a:sym typeface="Lucida Sans Unicode" panose="020B0602030504020204" pitchFamily="34" charset="0"/>
            </a:endParaRPr>
          </a:p>
        </p:txBody>
      </p:sp>
      <p:sp>
        <p:nvSpPr>
          <p:cNvPr id="10" name="流程图: 可选过程 9"/>
          <p:cNvSpPr/>
          <p:nvPr/>
        </p:nvSpPr>
        <p:spPr>
          <a:xfrm>
            <a:off x="4510088" y="3595688"/>
            <a:ext cx="1322388" cy="557213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8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ucida Sans Unicode" panose="020B0602030504020204" pitchFamily="34" charset="0"/>
                <a:ea typeface="宋体" panose="02010600030101010101" pitchFamily="2" charset="-122"/>
                <a:cs typeface="+mn-cs"/>
                <a:sym typeface="Lucida Sans Unicode" panose="020B0602030504020204" pitchFamily="34" charset="0"/>
              </a:rPr>
              <a:t>改内阁制为总统制</a:t>
            </a:r>
            <a:endParaRPr kumimoji="0" lang="zh-CN" altLang="en-US" sz="1800" b="1" i="0" u="none" strike="noStrike" kern="1200" cap="none" spc="0" normalizeH="0" baseline="0" noProof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 panose="020B0602030504020204" pitchFamily="34" charset="0"/>
              <a:ea typeface="宋体" panose="02010600030101010101" pitchFamily="2" charset="-122"/>
              <a:cs typeface="Lucida Sans Unicode" panose="020B0602030504020204" pitchFamily="34" charset="0"/>
              <a:sym typeface="+mn-ea"/>
            </a:endParaRPr>
          </a:p>
        </p:txBody>
      </p:sp>
      <p:sp>
        <p:nvSpPr>
          <p:cNvPr id="11" name="流程图: 可选过程 10"/>
          <p:cNvSpPr/>
          <p:nvPr/>
        </p:nvSpPr>
        <p:spPr>
          <a:xfrm>
            <a:off x="2236788" y="3640138"/>
            <a:ext cx="1412875" cy="34607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sz="18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ucida Sans Unicode" panose="020B0602030504020204" pitchFamily="34" charset="0"/>
                <a:ea typeface="宋体" panose="02010600030101010101" pitchFamily="2" charset="-122"/>
                <a:cs typeface="+mn-cs"/>
                <a:sym typeface="Lucida Sans Unicode" panose="020B0602030504020204" pitchFamily="34" charset="0"/>
              </a:rPr>
              <a:t>终身总统</a:t>
            </a:r>
            <a:endParaRPr kumimoji="0" lang="zh-CN" altLang="en-US" sz="1800" b="1" i="0" u="none" strike="noStrike" kern="1200" cap="none" spc="0" normalizeH="0" baseline="0" noProof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 panose="020B0602030504020204" pitchFamily="34" charset="0"/>
              <a:ea typeface="宋体" panose="02010600030101010101" pitchFamily="2" charset="-122"/>
              <a:cs typeface="Lucida Sans Unicode" panose="020B0602030504020204" pitchFamily="34" charset="0"/>
              <a:sym typeface="+mn-ea"/>
            </a:endParaRPr>
          </a:p>
        </p:txBody>
      </p:sp>
      <p:sp>
        <p:nvSpPr>
          <p:cNvPr id="12" name="流程图: 可选过程 11"/>
          <p:cNvSpPr/>
          <p:nvPr/>
        </p:nvSpPr>
        <p:spPr>
          <a:xfrm>
            <a:off x="2368550" y="5286375"/>
            <a:ext cx="1355725" cy="541338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1200" cap="none" spc="0" normalizeH="0" baseline="0" noProof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Lucida Sans Unicode" panose="020B0602030504020204" pitchFamily="34" charset="0"/>
                <a:ea typeface="宋体" panose="02010600030101010101" pitchFamily="2" charset="-122"/>
                <a:cs typeface="Lucida Sans Unicode" panose="020B0602030504020204" pitchFamily="34" charset="0"/>
                <a:sym typeface="Lucida Sans Unicode" panose="020B0602030504020204" pitchFamily="34" charset="0"/>
              </a:rPr>
              <a:t>称帝</a:t>
            </a:r>
            <a:endParaRPr kumimoji="0" lang="zh-CN" altLang="en-US" sz="1800" b="1" i="0" u="none" strike="noStrike" kern="1200" cap="none" spc="0" normalizeH="0" baseline="0" noProof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 panose="020B0602030504020204" pitchFamily="34" charset="0"/>
              <a:ea typeface="宋体" panose="02010600030101010101" pitchFamily="2" charset="-122"/>
              <a:cs typeface="Lucida Sans Unicode" panose="020B0602030504020204" pitchFamily="34" charset="0"/>
              <a:sym typeface="+mn-ea"/>
            </a:endParaRPr>
          </a:p>
        </p:txBody>
      </p:sp>
      <p:sp>
        <p:nvSpPr>
          <p:cNvPr id="15" name="右箭头 14"/>
          <p:cNvSpPr/>
          <p:nvPr/>
        </p:nvSpPr>
        <p:spPr>
          <a:xfrm>
            <a:off x="3889375" y="2425700"/>
            <a:ext cx="484188" cy="2619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 panose="020B0602030504020204" pitchFamily="34" charset="0"/>
              <a:ea typeface="宋体" panose="02010600030101010101" pitchFamily="2" charset="-122"/>
              <a:cs typeface="Lucida Sans Unicode" panose="020B0602030504020204" pitchFamily="34" charset="0"/>
            </a:endParaRPr>
          </a:p>
        </p:txBody>
      </p:sp>
      <p:sp>
        <p:nvSpPr>
          <p:cNvPr id="16" name="右箭头 15"/>
          <p:cNvSpPr/>
          <p:nvPr/>
        </p:nvSpPr>
        <p:spPr>
          <a:xfrm>
            <a:off x="5895975" y="2425700"/>
            <a:ext cx="639763" cy="2619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 panose="020B0602030504020204" pitchFamily="34" charset="0"/>
              <a:ea typeface="宋体" panose="02010600030101010101" pitchFamily="2" charset="-122"/>
              <a:cs typeface="Lucida Sans Unicode" panose="020B0602030504020204" pitchFamily="34" charset="0"/>
            </a:endParaRPr>
          </a:p>
        </p:txBody>
      </p:sp>
      <p:sp>
        <p:nvSpPr>
          <p:cNvPr id="17" name="右箭头 16"/>
          <p:cNvSpPr/>
          <p:nvPr/>
        </p:nvSpPr>
        <p:spPr>
          <a:xfrm>
            <a:off x="8064500" y="2425700"/>
            <a:ext cx="723900" cy="2619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 panose="020B0602030504020204" pitchFamily="34" charset="0"/>
              <a:ea typeface="宋体" panose="02010600030101010101" pitchFamily="2" charset="-122"/>
              <a:cs typeface="Lucida Sans Unicode" panose="020B0602030504020204" pitchFamily="34" charset="0"/>
            </a:endParaRPr>
          </a:p>
        </p:txBody>
      </p:sp>
      <p:sp>
        <p:nvSpPr>
          <p:cNvPr id="18" name="下箭头 17"/>
          <p:cNvSpPr/>
          <p:nvPr/>
        </p:nvSpPr>
        <p:spPr>
          <a:xfrm>
            <a:off x="9382125" y="2876550"/>
            <a:ext cx="368300" cy="5254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 panose="020B0602030504020204" pitchFamily="34" charset="0"/>
              <a:ea typeface="宋体" panose="02010600030101010101" pitchFamily="2" charset="-122"/>
              <a:cs typeface="Lucida Sans Unicode" panose="020B0602030504020204" pitchFamily="34" charset="0"/>
            </a:endParaRPr>
          </a:p>
        </p:txBody>
      </p:sp>
      <p:sp>
        <p:nvSpPr>
          <p:cNvPr id="19" name="左箭头 18"/>
          <p:cNvSpPr/>
          <p:nvPr/>
        </p:nvSpPr>
        <p:spPr>
          <a:xfrm>
            <a:off x="8204200" y="3708400"/>
            <a:ext cx="584200" cy="3317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 panose="020B0602030504020204" pitchFamily="34" charset="0"/>
              <a:ea typeface="宋体" panose="02010600030101010101" pitchFamily="2" charset="-122"/>
              <a:cs typeface="Lucida Sans Unicode" panose="020B0602030504020204" pitchFamily="34" charset="0"/>
            </a:endParaRPr>
          </a:p>
        </p:txBody>
      </p:sp>
      <p:sp>
        <p:nvSpPr>
          <p:cNvPr id="20" name="左箭头 19"/>
          <p:cNvSpPr/>
          <p:nvPr/>
        </p:nvSpPr>
        <p:spPr>
          <a:xfrm>
            <a:off x="5895975" y="3708400"/>
            <a:ext cx="639763" cy="3317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 panose="020B0602030504020204" pitchFamily="34" charset="0"/>
              <a:ea typeface="宋体" panose="02010600030101010101" pitchFamily="2" charset="-122"/>
              <a:cs typeface="Lucida Sans Unicode" panose="020B0602030504020204" pitchFamily="34" charset="0"/>
            </a:endParaRPr>
          </a:p>
        </p:txBody>
      </p:sp>
      <p:sp>
        <p:nvSpPr>
          <p:cNvPr id="21" name="左箭头 20"/>
          <p:cNvSpPr/>
          <p:nvPr/>
        </p:nvSpPr>
        <p:spPr>
          <a:xfrm>
            <a:off x="3724275" y="3708400"/>
            <a:ext cx="619125" cy="27781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 panose="020B0602030504020204" pitchFamily="34" charset="0"/>
              <a:ea typeface="宋体" panose="02010600030101010101" pitchFamily="2" charset="-122"/>
              <a:cs typeface="Lucida Sans Unicode" panose="020B0602030504020204" pitchFamily="34" charset="0"/>
            </a:endParaRPr>
          </a:p>
        </p:txBody>
      </p:sp>
      <p:sp>
        <p:nvSpPr>
          <p:cNvPr id="25" name="下箭头 24"/>
          <p:cNvSpPr/>
          <p:nvPr/>
        </p:nvSpPr>
        <p:spPr>
          <a:xfrm>
            <a:off x="2798763" y="4152900"/>
            <a:ext cx="450850" cy="9350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 panose="020B0602030504020204" pitchFamily="34" charset="0"/>
              <a:ea typeface="宋体" panose="02010600030101010101" pitchFamily="2" charset="-122"/>
              <a:cs typeface="Lucida Sans Unicode" panose="020B0602030504020204" pitchFamily="34" charset="0"/>
            </a:endParaRPr>
          </a:p>
        </p:txBody>
      </p:sp>
      <p:sp>
        <p:nvSpPr>
          <p:cNvPr id="16403" name="WordArt 21"/>
          <p:cNvSpPr>
            <a:spLocks noTextEdit="1"/>
          </p:cNvSpPr>
          <p:nvPr/>
        </p:nvSpPr>
        <p:spPr>
          <a:xfrm>
            <a:off x="3421063" y="1165225"/>
            <a:ext cx="5486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60000"/>
          </a:bodyPr>
          <a:p>
            <a:pPr algn="ctr" eaLnBrk="0" hangingPunct="0"/>
            <a:r>
              <a:rPr lang="zh-CN" altLang="en-US" sz="3600">
                <a:ln w="9525" cap="flat" cmpd="sng">
                  <a:solidFill>
                    <a:schemeClr val="accent2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hlin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“袁世凯走向帝制”的过程</a:t>
            </a:r>
            <a:endParaRPr lang="zh-CN" altLang="en-US" sz="3600">
              <a:ln w="9525" cap="flat" cmpd="sng">
                <a:solidFill>
                  <a:schemeClr val="accent2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chemeClr val="hlin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3"/>
          <p:cNvSpPr txBox="1"/>
          <p:nvPr/>
        </p:nvSpPr>
        <p:spPr>
          <a:xfrm>
            <a:off x="7029450" y="4394199"/>
            <a:ext cx="297243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kern="1200" cap="none" spc="0" normalizeH="0" baseline="0" noProof="1">
                <a:ln w="12700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时间：</a:t>
            </a:r>
            <a:r>
              <a:rPr kumimoji="0" lang="en-US" altLang="x-none" b="1" kern="1200" cap="none" spc="0" normalizeH="0" baseline="0" noProof="1">
                <a:ln w="12700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1915</a:t>
            </a:r>
            <a:r>
              <a:rPr kumimoji="0" lang="zh-CN" altLang="en-US" b="1" kern="1200" cap="none" spc="0" normalizeH="0" baseline="0" noProof="1">
                <a:ln w="12700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年</a:t>
            </a:r>
            <a:r>
              <a:rPr kumimoji="0" lang="en-US" altLang="x-none" b="1" kern="1200" cap="none" spc="0" normalizeH="0" baseline="0" noProof="1">
                <a:ln w="12700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5</a:t>
            </a:r>
            <a:r>
              <a:rPr kumimoji="0" lang="zh-CN" altLang="en-US" b="1" kern="1200" cap="none" spc="0" normalizeH="0" baseline="0" noProof="1">
                <a:ln w="12700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月</a:t>
            </a:r>
            <a:r>
              <a:rPr kumimoji="0" lang="en-US" altLang="x-none" b="1" kern="1200" cap="none" spc="0" normalizeH="0" baseline="0" noProof="1">
                <a:ln w="12700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9</a:t>
            </a:r>
            <a:r>
              <a:rPr kumimoji="0" lang="zh-CN" altLang="en-US" b="1" kern="1200" cap="none" spc="0" normalizeH="0" baseline="0" noProof="1">
                <a:ln w="12700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日（史称“五九国耻”）</a:t>
            </a:r>
            <a:endParaRPr kumimoji="0" lang="zh-CN" altLang="en-US" b="1" kern="1200" cap="none" spc="0" normalizeH="0" baseline="0" noProof="1">
              <a:ln w="12700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18434" name="矩形 4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3838" y="4351338"/>
            <a:ext cx="1293812" cy="69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矩形 6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5975" y="4394200"/>
            <a:ext cx="1774825" cy="652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6" name="左右箭头 7"/>
          <p:cNvSpPr/>
          <p:nvPr/>
        </p:nvSpPr>
        <p:spPr>
          <a:xfrm>
            <a:off x="2787650" y="4433888"/>
            <a:ext cx="1982788" cy="531812"/>
          </a:xfrm>
          <a:prstGeom prst="leftRightArrow">
            <a:avLst>
              <a:gd name="adj1" fmla="val 50000"/>
              <a:gd name="adj2" fmla="val 49970"/>
            </a:avLst>
          </a:prstGeom>
          <a:solidFill>
            <a:srgbClr val="909090"/>
          </a:solidFill>
          <a:ln w="12700" cap="flat" cmpd="sng">
            <a:solidFill>
              <a:srgbClr val="1E768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Lucida Sans Unicode" panose="020B0602030504020204" pitchFamily="34" charset="0"/>
              <a:ea typeface="Lucida Sans Unicode" panose="020B0602030504020204" pitchFamily="34" charset="0"/>
            </a:endParaRPr>
          </a:p>
        </p:txBody>
      </p:sp>
      <p:pic>
        <p:nvPicPr>
          <p:cNvPr id="18437" name="文本框 8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9288" y="4514850"/>
            <a:ext cx="1997075" cy="3683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8" name="下箭头 9"/>
          <p:cNvSpPr/>
          <p:nvPr/>
        </p:nvSpPr>
        <p:spPr>
          <a:xfrm>
            <a:off x="1978025" y="5057775"/>
            <a:ext cx="325438" cy="400050"/>
          </a:xfrm>
          <a:prstGeom prst="downArrow">
            <a:avLst>
              <a:gd name="adj1" fmla="val 50000"/>
              <a:gd name="adj2" fmla="val 61076"/>
            </a:avLst>
          </a:prstGeom>
          <a:solidFill>
            <a:srgbClr val="595959"/>
          </a:solidFill>
          <a:ln w="12700" cap="flat" cmpd="sng">
            <a:solidFill>
              <a:srgbClr val="1E768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Lucida Sans Unicode" panose="020B0602030504020204" pitchFamily="34" charset="0"/>
              <a:ea typeface="Lucida Sans Unicode" panose="020B0602030504020204" pitchFamily="34" charset="0"/>
            </a:endParaRPr>
          </a:p>
        </p:txBody>
      </p:sp>
      <p:sp>
        <p:nvSpPr>
          <p:cNvPr id="18439" name="文本框 11"/>
          <p:cNvSpPr txBox="1"/>
          <p:nvPr/>
        </p:nvSpPr>
        <p:spPr>
          <a:xfrm>
            <a:off x="1616075" y="5380036"/>
            <a:ext cx="250825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aseline="0" noProof="1">
                <a:ln w="12700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利用袁世凯复辟野心；</a:t>
            </a:r>
            <a:endParaRPr kumimoji="0" lang="zh-CN" altLang="en-US" baseline="0" noProof="1">
              <a:ln w="12700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aseline="0" noProof="1">
                <a:ln w="12700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利用西方列强无暇东顾的时机；</a:t>
            </a:r>
            <a:endParaRPr kumimoji="0" lang="zh-CN" altLang="en-US" baseline="0" noProof="1">
              <a:ln w="12700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aseline="0" noProof="1">
                <a:ln w="12700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达到独霸中国的目的</a:t>
            </a:r>
            <a:r>
              <a:rPr kumimoji="0" lang="zh-CN" altLang="en-US" kern="1200" cap="none" spc="0" normalizeH="0" baseline="0" noProof="1">
                <a:ln w="12700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。</a:t>
            </a:r>
            <a:endParaRPr kumimoji="0" lang="zh-CN" altLang="en-US" kern="1200" cap="none" spc="0" normalizeH="0" baseline="0" noProof="1">
              <a:ln w="12700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8440" name="文本框 13"/>
          <p:cNvSpPr txBox="1"/>
          <p:nvPr/>
        </p:nvSpPr>
        <p:spPr>
          <a:xfrm>
            <a:off x="4124325" y="5478463"/>
            <a:ext cx="3197360" cy="922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R="0" defTabSz="914400" eaLnBrk="0" hangingPunct="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1200" cap="none" spc="0" normalizeH="0" baseline="0" noProof="1">
                <a:ln w="12700" cmpd="sng">
                  <a:solidFill>
                    <a:schemeClr val="tx1"/>
                  </a:solidFill>
                  <a:prstDash val="solid"/>
                </a:ln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为了复辟帝制，必须争取帝国主义的支持，以出卖国家、民族的利益，换取日本的支持。</a:t>
            </a:r>
            <a:endParaRPr kumimoji="0" lang="zh-CN" altLang="en-US" kern="1200" cap="none" spc="0" normalizeH="0" baseline="0" noProof="1">
              <a:ln w="12700" cmpd="sng">
                <a:solidFill>
                  <a:schemeClr val="tx1"/>
                </a:solidFill>
                <a:prstDash val="solid"/>
              </a:ln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8441" name="下箭头 9"/>
          <p:cNvSpPr/>
          <p:nvPr/>
        </p:nvSpPr>
        <p:spPr>
          <a:xfrm flipH="1">
            <a:off x="5262563" y="5011738"/>
            <a:ext cx="214312" cy="492125"/>
          </a:xfrm>
          <a:prstGeom prst="downArrow">
            <a:avLst>
              <a:gd name="adj1" fmla="val 50000"/>
              <a:gd name="adj2" fmla="val 56865"/>
            </a:avLst>
          </a:prstGeom>
          <a:solidFill>
            <a:srgbClr val="595959"/>
          </a:solidFill>
          <a:ln w="12700" cap="flat" cmpd="sng">
            <a:solidFill>
              <a:srgbClr val="1E768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Lucida Sans Unicode" panose="020B0602030504020204" pitchFamily="34" charset="0"/>
              <a:ea typeface="Lucida Sans Unicode" panose="020B0602030504020204" pitchFamily="34" charset="0"/>
            </a:endParaRPr>
          </a:p>
        </p:txBody>
      </p:sp>
      <p:pic>
        <p:nvPicPr>
          <p:cNvPr id="18442" name="图片 15372" descr="2017-07-31 20:55:49.68100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0" y="873125"/>
            <a:ext cx="4194175" cy="3435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3" name="图片 15373" descr="2017-07-31 20:56:09.73500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16075" y="933450"/>
            <a:ext cx="4492625" cy="3375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741784" y="224155"/>
            <a:ext cx="6027739" cy="768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400" b="1" i="0" u="none" strike="noStrike" kern="1200" cap="none" spc="0" normalizeH="0" baseline="0" noProof="1">
                <a:ln w="13462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49000">
                      <a:srgbClr val="819E97">
                        <a:alpha val="100000"/>
                      </a:srgbClr>
                    </a:gs>
                    <a:gs pos="100000">
                      <a:srgbClr val="034373"/>
                    </a:gs>
                  </a:gsLst>
                  <a:lin ang="5400000"/>
                </a:gradFill>
                <a:effectLst>
                  <a:outerShdw dist="50800" dir="2700000" algn="bl" rotWithShape="0">
                    <a:srgbClr val="356277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丧权辱国的</a:t>
            </a:r>
            <a:r>
              <a:rPr kumimoji="0" lang="en-US" altLang="zh-CN" sz="4400" b="1" i="0" u="none" strike="noStrike" kern="1200" cap="none" spc="0" normalizeH="0" baseline="0" noProof="1">
                <a:ln w="13462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49000">
                      <a:srgbClr val="819E97">
                        <a:alpha val="100000"/>
                      </a:srgbClr>
                    </a:gs>
                    <a:gs pos="100000">
                      <a:srgbClr val="034373"/>
                    </a:gs>
                  </a:gsLst>
                  <a:lin ang="5400000"/>
                </a:gradFill>
                <a:effectLst>
                  <a:outerShdw dist="50800" dir="2700000" algn="bl" rotWithShape="0">
                    <a:srgbClr val="356277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“</a:t>
            </a:r>
            <a:r>
              <a:rPr kumimoji="0" lang="zh-CN" altLang="en-US" sz="4400" b="1" i="0" u="none" strike="noStrike" kern="1200" cap="none" spc="0" normalizeH="0" baseline="0" noProof="1">
                <a:ln w="13462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49000">
                      <a:srgbClr val="819E97">
                        <a:alpha val="100000"/>
                      </a:srgbClr>
                    </a:gs>
                    <a:gs pos="100000">
                      <a:srgbClr val="034373"/>
                    </a:gs>
                  </a:gsLst>
                  <a:lin ang="5400000"/>
                </a:gradFill>
                <a:effectLst>
                  <a:outerShdw dist="50800" dir="2700000" algn="bl" rotWithShape="0">
                    <a:srgbClr val="356277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二十一条</a:t>
            </a:r>
            <a:r>
              <a:rPr kumimoji="0" lang="en-US" altLang="zh-CN" sz="4400" b="1" i="0" u="none" strike="noStrike" kern="1200" cap="none" spc="0" normalizeH="0" baseline="0" noProof="1">
                <a:ln w="13462">
                  <a:solidFill>
                    <a:schemeClr val="bg1"/>
                  </a:solidFill>
                  <a:prstDash val="solid"/>
                </a:ln>
                <a:gradFill>
                  <a:gsLst>
                    <a:gs pos="0">
                      <a:srgbClr val="FFF9BB"/>
                    </a:gs>
                    <a:gs pos="49000">
                      <a:srgbClr val="819E97">
                        <a:alpha val="100000"/>
                      </a:srgbClr>
                    </a:gs>
                    <a:gs pos="100000">
                      <a:srgbClr val="034373"/>
                    </a:gs>
                  </a:gsLst>
                  <a:lin ang="5400000"/>
                </a:gradFill>
                <a:effectLst>
                  <a:outerShdw dist="50800" dir="2700000" algn="bl" rotWithShape="0">
                    <a:srgbClr val="356277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”</a:t>
            </a:r>
            <a:endParaRPr kumimoji="0" lang="en-US" altLang="zh-CN" sz="4400" b="1" i="0" u="none" strike="noStrike" kern="1200" cap="none" spc="0" normalizeH="0" baseline="0" noProof="1">
              <a:ln w="13462">
                <a:solidFill>
                  <a:schemeClr val="bg1"/>
                </a:solidFill>
                <a:prstDash val="solid"/>
              </a:ln>
              <a:gradFill>
                <a:gsLst>
                  <a:gs pos="0">
                    <a:srgbClr val="FFF9BB"/>
                  </a:gs>
                  <a:gs pos="49000">
                    <a:srgbClr val="819E97">
                      <a:alpha val="100000"/>
                    </a:srgbClr>
                  </a:gs>
                  <a:gs pos="100000">
                    <a:srgbClr val="034373"/>
                  </a:gs>
                </a:gsLst>
                <a:lin ang="5400000"/>
              </a:gradFill>
              <a:effectLst>
                <a:outerShdw dist="50800" dir="2700000" algn="bl" rotWithShape="0">
                  <a:srgbClr val="356277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5" name="椭圆形标注 4"/>
          <p:cNvSpPr/>
          <p:nvPr/>
        </p:nvSpPr>
        <p:spPr>
          <a:xfrm>
            <a:off x="8528050" y="5141913"/>
            <a:ext cx="2057400" cy="1168400"/>
          </a:xfrm>
          <a:prstGeom prst="wedgeEllipseCallout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40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Lucida Sans Unicode" panose="020B0602030504020204" pitchFamily="34" charset="0"/>
                <a:ea typeface="宋体" panose="02010600030101010101" pitchFamily="2" charset="-122"/>
                <a:cs typeface="Lucida Sans Unicode" panose="020B0602030504020204" pitchFamily="34" charset="0"/>
                <a:sym typeface="+mn-ea"/>
              </a:rPr>
              <a:t>内容</a:t>
            </a:r>
            <a:endParaRPr kumimoji="0" lang="zh-CN" altLang="en-US" sz="40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Lucida Sans Unicode" panose="020B0602030504020204" pitchFamily="34" charset="0"/>
              <a:ea typeface="宋体" panose="02010600030101010101" pitchFamily="2" charset="-122"/>
              <a:cs typeface="Lucida Sans Unicode" panose="020B0602030504020204" pitchFamily="34" charset="0"/>
              <a:sym typeface="+mn-ea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7307263" y="5503863"/>
            <a:ext cx="1208088" cy="5746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 panose="020B0602030504020204" pitchFamily="34" charset="0"/>
              <a:ea typeface="宋体" panose="02010600030101010101" pitchFamily="2" charset="-122"/>
              <a:cs typeface="Lucida Sans Unicode" panose="020B0602030504020204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nimBg="1"/>
      <p:bldP spid="18438" grpId="0" bldLvl="0" animBg="1"/>
      <p:bldP spid="18441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横卷形 1"/>
          <p:cNvSpPr/>
          <p:nvPr/>
        </p:nvSpPr>
        <p:spPr>
          <a:xfrm>
            <a:off x="2705100" y="1312863"/>
            <a:ext cx="6783388" cy="4232275"/>
          </a:xfrm>
          <a:prstGeom prst="horizontalScroll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 panose="020B0602030504020204" pitchFamily="34" charset="0"/>
              <a:ea typeface="宋体" panose="02010600030101010101" pitchFamily="2" charset="-122"/>
              <a:cs typeface="Lucida Sans Unicode" panose="020B0602030504020204" pitchFamily="34" charset="0"/>
            </a:endParaRPr>
          </a:p>
        </p:txBody>
      </p:sp>
      <p:pic>
        <p:nvPicPr>
          <p:cNvPr id="19458" name="文本框 2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97275" y="2535238"/>
            <a:ext cx="5645150" cy="2081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椭圆形标注 4"/>
          <p:cNvSpPr/>
          <p:nvPr/>
        </p:nvSpPr>
        <p:spPr>
          <a:xfrm>
            <a:off x="4303713" y="688975"/>
            <a:ext cx="3614737" cy="1077913"/>
          </a:xfrm>
          <a:prstGeom prst="wedgeEllipseCallout">
            <a:avLst>
              <a:gd name="adj1" fmla="val -22375"/>
              <a:gd name="adj2" fmla="val 64435"/>
            </a:avLst>
          </a:prstGeom>
          <a:solidFill>
            <a:schemeClr val="bg1"/>
          </a:solidFill>
          <a:ln w="12700" cap="flat" cmpd="sng">
            <a:solidFill>
              <a:srgbClr val="1E768C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r>
              <a:rPr lang="en-US" altLang="zh-CN" sz="3500" b="1" dirty="0">
                <a:latin typeface="Lucida Sans Unicode" panose="020B0602030504020204" pitchFamily="34" charset="0"/>
                <a:ea typeface="宋体" panose="02010600030101010101" pitchFamily="2" charset="-122"/>
              </a:rPr>
              <a:t>“</a:t>
            </a:r>
            <a:r>
              <a:rPr lang="en-US" altLang="en-US" sz="3500" b="1" dirty="0">
                <a:latin typeface="Lucida Sans Unicode" panose="020B0602030504020204" pitchFamily="34" charset="0"/>
                <a:ea typeface="宋体" panose="02010600030101010101" pitchFamily="2" charset="-122"/>
              </a:rPr>
              <a:t>二十一条</a:t>
            </a:r>
            <a:r>
              <a:rPr lang="en-US" altLang="zh-CN" sz="3500" b="1" dirty="0">
                <a:latin typeface="Lucida Sans Unicode" panose="020B0602030504020204" pitchFamily="34" charset="0"/>
                <a:ea typeface="宋体" panose="02010600030101010101" pitchFamily="2" charset="-122"/>
              </a:rPr>
              <a:t>”</a:t>
            </a:r>
            <a:endParaRPr lang="en-US" altLang="zh-CN" sz="3500" b="1" dirty="0">
              <a:latin typeface="Lucida Sans Unicode" panose="020B0602030504020204" pitchFamily="34" charset="0"/>
              <a:ea typeface="Lucida Sans Unicode" panose="020B0602030504020204" pitchFamily="34" charset="0"/>
            </a:endParaRPr>
          </a:p>
        </p:txBody>
      </p:sp>
      <p:pic>
        <p:nvPicPr>
          <p:cNvPr id="6" name="Picture 2" descr="http://www.people.com.cn/mediafile/pic/20150416/9/12501515447594538257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9030" y="5116830"/>
            <a:ext cx="871855" cy="1139825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流程图: 可选过程 5"/>
          <p:cNvSpPr/>
          <p:nvPr/>
        </p:nvSpPr>
        <p:spPr>
          <a:xfrm>
            <a:off x="2649220" y="405765"/>
            <a:ext cx="6478905" cy="97472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Lucida Sans Unicode" panose="020B0602030504020204" pitchFamily="34" charset="0"/>
                <a:sym typeface="+mn-ea"/>
              </a:rPr>
              <a:t>3.公然称帝，实行专制复辟</a:t>
            </a:r>
            <a:endParaRPr kumimoji="0" lang="zh-CN" altLang="en-US" sz="3600" b="1" i="0" u="none" strike="noStrike" kern="1200" cap="none" spc="0" normalizeH="0" baseline="0" noProof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 panose="020B0602030504020204" pitchFamily="34" charset="0"/>
              <a:ea typeface="宋体" panose="02010600030101010101" pitchFamily="2" charset="-122"/>
              <a:cs typeface="Lucida Sans Unicode" panose="020B0602030504020204" pitchFamily="34" charset="0"/>
              <a:sym typeface="+mn-ea"/>
            </a:endParaRPr>
          </a:p>
        </p:txBody>
      </p:sp>
      <p:sp>
        <p:nvSpPr>
          <p:cNvPr id="142350" name="文本框 142349"/>
          <p:cNvSpPr txBox="1"/>
          <p:nvPr/>
        </p:nvSpPr>
        <p:spPr>
          <a:xfrm>
            <a:off x="3124200" y="1394460"/>
            <a:ext cx="30695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320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2</a:t>
            </a:r>
            <a:r>
              <a:rPr lang="zh-CN" altLang="en-US" sz="320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）</a:t>
            </a:r>
            <a:r>
              <a:rPr lang="en-US" altLang="zh-CN" sz="320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.</a:t>
            </a:r>
            <a:r>
              <a:rPr lang="zh-CN" altLang="en-US" sz="320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结果</a:t>
            </a:r>
            <a:endParaRPr lang="zh-CN" altLang="en-US" sz="3200" noProof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9" name="文本框 3"/>
          <p:cNvSpPr txBox="1"/>
          <p:nvPr/>
        </p:nvSpPr>
        <p:spPr>
          <a:xfrm>
            <a:off x="9246870" y="550545"/>
            <a:ext cx="1501775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八十三天皇帝梦</a:t>
            </a:r>
            <a:endParaRPr lang="en-US" altLang="x-none" sz="2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23085" y="2800033"/>
            <a:ext cx="4581525" cy="3199765"/>
          </a:xfrm>
          <a:prstGeom prst="rect">
            <a:avLst/>
          </a:prstGeom>
          <a:noFill/>
          <a:ln w="19050" cap="flat" cmpd="sng">
            <a:solidFill>
              <a:srgbClr val="F298C0"/>
            </a:solidFill>
            <a:prstDash val="sysDash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en-US" sz="2000" dirty="0">
                <a:latin typeface="华文仿宋" charset="-122"/>
                <a:ea typeface="华文仿宋" charset="-122"/>
              </a:rPr>
              <a:t>   </a:t>
            </a:r>
            <a:r>
              <a:rPr lang="zh-CN" altLang="en-US" sz="2000" b="1" dirty="0">
                <a:latin typeface="华文仿宋" charset="-122"/>
                <a:ea typeface="华文仿宋" charset="-122"/>
              </a:rPr>
              <a:t>袁世凯下令恢复帝制后，南方将领唐继尧、蔡锷、李烈钧等在云南宣布独立，旋即建立云南都督府，组织约</a:t>
            </a:r>
            <a:r>
              <a:rPr lang="en-US" altLang="zh-CN" sz="2000" b="1" dirty="0">
                <a:latin typeface="华文仿宋" charset="-122"/>
                <a:ea typeface="华文仿宋" charset="-122"/>
              </a:rPr>
              <a:t>2</a:t>
            </a:r>
            <a:r>
              <a:rPr lang="zh-CN" altLang="en-US" sz="2000" b="1" dirty="0">
                <a:latin typeface="华文仿宋" charset="-122"/>
                <a:ea typeface="华文仿宋" charset="-122"/>
              </a:rPr>
              <a:t>万人的讨袁护国军。袁世凯的军队受挫，南方其他各省之后亦纷纷宣布独立。</a:t>
            </a:r>
            <a:r>
              <a:rPr lang="en-US" altLang="zh-CN" sz="2000" b="1" dirty="0">
                <a:latin typeface="华文仿宋" charset="-122"/>
                <a:ea typeface="华文仿宋" charset="-122"/>
              </a:rPr>
              <a:t>1916</a:t>
            </a:r>
            <a:r>
              <a:rPr lang="zh-CN" altLang="en-US" sz="2000" b="1" dirty="0">
                <a:latin typeface="华文仿宋" charset="-122"/>
                <a:ea typeface="华文仿宋" charset="-122"/>
              </a:rPr>
              <a:t>年元旦，正当袁世凯改元</a:t>
            </a:r>
            <a:r>
              <a:rPr lang="en-US" altLang="zh-CN" sz="2000" b="1" dirty="0">
                <a:latin typeface="华文仿宋" charset="-122"/>
                <a:ea typeface="华文仿宋" charset="-122"/>
              </a:rPr>
              <a:t>“</a:t>
            </a:r>
            <a:r>
              <a:rPr lang="zh-CN" altLang="en-US" sz="2000" b="1" dirty="0">
                <a:latin typeface="华文仿宋" charset="-122"/>
                <a:ea typeface="华文仿宋" charset="-122"/>
              </a:rPr>
              <a:t>洪宪</a:t>
            </a:r>
            <a:r>
              <a:rPr lang="en-US" altLang="zh-CN" sz="2000" b="1" dirty="0">
                <a:latin typeface="华文仿宋" charset="-122"/>
                <a:ea typeface="华文仿宋" charset="-122"/>
              </a:rPr>
              <a:t>”</a:t>
            </a:r>
            <a:r>
              <a:rPr lang="zh-CN" altLang="en-US" sz="2000" b="1" dirty="0">
                <a:latin typeface="华文仿宋" charset="-122"/>
                <a:ea typeface="华文仿宋" charset="-122"/>
              </a:rPr>
              <a:t>元年，在新华宫接受百官朝贺，登上皇帝宝座之时，云南军政府成立，发布讨袁檄文，宣布出兵讨袁，护国战争正式爆发。</a:t>
            </a:r>
            <a:endParaRPr lang="zh-CN" altLang="en-US" sz="2000" b="1" dirty="0">
              <a:latin typeface="华文仿宋" charset="-122"/>
              <a:ea typeface="华文仿宋" charset="-122"/>
            </a:endParaRPr>
          </a:p>
        </p:txBody>
      </p:sp>
      <p:pic>
        <p:nvPicPr>
          <p:cNvPr id="5" name="内容占位符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451725" y="2800350"/>
            <a:ext cx="1895475" cy="2352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7255193" y="5347970"/>
            <a:ext cx="2287587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zh-CN" altLang="en-US" b="1" dirty="0">
                <a:solidFill>
                  <a:srgbClr val="595959"/>
                </a:solidFill>
                <a:latin typeface="华文仿宋" charset="-122"/>
                <a:ea typeface="华文仿宋" charset="-122"/>
                <a:sym typeface="宋体" panose="02010600030101010101" pitchFamily="2" charset="-122"/>
              </a:rPr>
              <a:t>蔡锷（</a:t>
            </a:r>
            <a:r>
              <a:rPr lang="en-US" altLang="zh-CN" b="1" dirty="0">
                <a:solidFill>
                  <a:srgbClr val="595959"/>
                </a:solidFill>
                <a:latin typeface="华文仿宋" charset="-122"/>
                <a:ea typeface="华文仿宋" charset="-122"/>
                <a:sym typeface="宋体" panose="02010600030101010101" pitchFamily="2" charset="-122"/>
              </a:rPr>
              <a:t>1882—1916</a:t>
            </a:r>
            <a:r>
              <a:rPr lang="zh-CN" altLang="en-US" b="1" dirty="0">
                <a:solidFill>
                  <a:srgbClr val="595959"/>
                </a:solidFill>
                <a:latin typeface="华文仿宋" charset="-122"/>
                <a:ea typeface="华文仿宋" charset="-122"/>
                <a:sym typeface="宋体" panose="02010600030101010101" pitchFamily="2" charset="-122"/>
              </a:rPr>
              <a:t>年）原名艮寅，字松坡，湖南宝庆（今邵阳</a:t>
            </a:r>
            <a:r>
              <a:rPr lang="zh-CN" altLang="en-US" dirty="0">
                <a:solidFill>
                  <a:srgbClr val="595959"/>
                </a:solidFill>
                <a:latin typeface="华文仿宋" charset="-122"/>
                <a:ea typeface="华文仿宋" charset="-122"/>
                <a:sym typeface="宋体" panose="02010600030101010101" pitchFamily="2" charset="-122"/>
              </a:rPr>
              <a:t>）</a:t>
            </a:r>
            <a:endParaRPr lang="zh-CN" altLang="en-US" dirty="0">
              <a:solidFill>
                <a:srgbClr val="595959"/>
              </a:solidFill>
              <a:latin typeface="华文仿宋" charset="-122"/>
              <a:ea typeface="华文仿宋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864995" y="1978025"/>
            <a:ext cx="7381875" cy="822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266700"/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袁世凯称帝后，各种力量纷纷讨伐，袁世凯不得不宣布撤销帝制。</a:t>
            </a:r>
            <a:endParaRPr lang="zh-CN" altLang="en-US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4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2350" grpId="0"/>
      <p:bldP spid="9" grpId="0"/>
      <p:bldP spid="4" grpId="0" bldLvl="0" animBg="1"/>
      <p:bldP spid="8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89" name="Picture 2" descr="http://a3.att.hudong.com/55/54/01300000203503126207546748904.jpg"/>
          <p:cNvPicPr>
            <a:picLocks noChangeAspect="1"/>
          </p:cNvPicPr>
          <p:nvPr/>
        </p:nvPicPr>
        <p:blipFill>
          <a:blip r:embed="rId1"/>
          <a:srcRect l="3111" t="3670" r="2664" b="3664"/>
          <a:stretch>
            <a:fillRect/>
          </a:stretch>
        </p:blipFill>
        <p:spPr>
          <a:xfrm>
            <a:off x="2142490" y="827405"/>
            <a:ext cx="7693025" cy="57524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split orient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7" name="文本框 142349"/>
          <p:cNvSpPr txBox="1"/>
          <p:nvPr/>
        </p:nvSpPr>
        <p:spPr>
          <a:xfrm>
            <a:off x="1860550" y="1704975"/>
            <a:ext cx="4962525" cy="2276475"/>
          </a:xfrm>
          <a:prstGeom prst="rect">
            <a:avLst/>
          </a:prstGeom>
          <a:noFill/>
          <a:ln w="19050" cap="flat" cmpd="sng">
            <a:solidFill>
              <a:srgbClr val="F298C0"/>
            </a:solidFill>
            <a:prstDash val="sysDash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en-US" sz="22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en-US" sz="2000" dirty="0">
                <a:latin typeface="华文仿宋" charset="-122"/>
                <a:ea typeface="华文仿宋" charset="-122"/>
              </a:rPr>
              <a:t>   </a:t>
            </a:r>
            <a:r>
              <a:rPr lang="zh-CN" altLang="en-US" sz="2000" b="1" dirty="0">
                <a:latin typeface="华文仿宋" charset="-122"/>
                <a:ea typeface="华文仿宋" charset="-122"/>
              </a:rPr>
              <a:t>护国运动开始后，护国军斗志昂扬，节节胜利。讨袁护国之举得到了各省响应。在举国声讨下，袁世凯被迫在</a:t>
            </a:r>
            <a:r>
              <a:rPr lang="en-US" altLang="zh-CN" sz="2000" b="1" dirty="0">
                <a:latin typeface="华文仿宋" charset="-122"/>
                <a:ea typeface="华文仿宋" charset="-122"/>
              </a:rPr>
              <a:t>2</a:t>
            </a:r>
            <a:r>
              <a:rPr lang="zh-CN" altLang="en-US" sz="2000" b="1" dirty="0">
                <a:latin typeface="华文仿宋" charset="-122"/>
                <a:ea typeface="华文仿宋" charset="-122"/>
              </a:rPr>
              <a:t>月</a:t>
            </a:r>
            <a:r>
              <a:rPr lang="en-US" altLang="zh-CN" sz="2000" b="1" dirty="0">
                <a:latin typeface="华文仿宋" charset="-122"/>
                <a:ea typeface="华文仿宋" charset="-122"/>
              </a:rPr>
              <a:t>23</a:t>
            </a:r>
            <a:r>
              <a:rPr lang="zh-CN" altLang="en-US" sz="2000" b="1" dirty="0">
                <a:latin typeface="华文仿宋" charset="-122"/>
                <a:ea typeface="华文仿宋" charset="-122"/>
              </a:rPr>
              <a:t>日宣布帝制活动</a:t>
            </a:r>
            <a:r>
              <a:rPr lang="en-US" altLang="zh-CN" sz="2000" b="1" dirty="0">
                <a:latin typeface="华文仿宋" charset="-122"/>
                <a:ea typeface="华文仿宋" charset="-122"/>
              </a:rPr>
              <a:t>“</a:t>
            </a:r>
            <a:r>
              <a:rPr lang="zh-CN" altLang="en-US" sz="2000" b="1" dirty="0">
                <a:latin typeface="华文仿宋" charset="-122"/>
                <a:ea typeface="华文仿宋" charset="-122"/>
              </a:rPr>
              <a:t>从缓办理</a:t>
            </a:r>
            <a:r>
              <a:rPr lang="en-US" altLang="zh-CN" sz="2000" b="1" dirty="0">
                <a:latin typeface="华文仿宋" charset="-122"/>
                <a:ea typeface="华文仿宋" charset="-122"/>
              </a:rPr>
              <a:t>”</a:t>
            </a:r>
            <a:r>
              <a:rPr lang="zh-CN" altLang="en-US" sz="2000" b="1" dirty="0">
                <a:latin typeface="华文仿宋" charset="-122"/>
                <a:ea typeface="华文仿宋" charset="-122"/>
              </a:rPr>
              <a:t>。</a:t>
            </a:r>
            <a:r>
              <a:rPr lang="en-US" altLang="zh-CN" sz="2000" b="1" dirty="0">
                <a:latin typeface="华文仿宋" charset="-122"/>
                <a:ea typeface="华文仿宋" charset="-122"/>
              </a:rPr>
              <a:t>3</a:t>
            </a:r>
            <a:r>
              <a:rPr lang="zh-CN" altLang="en-US" sz="2000" b="1" dirty="0">
                <a:latin typeface="华文仿宋" charset="-122"/>
                <a:ea typeface="华文仿宋" charset="-122"/>
              </a:rPr>
              <a:t>月</a:t>
            </a:r>
            <a:r>
              <a:rPr lang="en-US" altLang="zh-CN" sz="2000" b="1" dirty="0">
                <a:latin typeface="华文仿宋" charset="-122"/>
                <a:ea typeface="华文仿宋" charset="-122"/>
              </a:rPr>
              <a:t>22</a:t>
            </a:r>
            <a:r>
              <a:rPr lang="zh-CN" altLang="en-US" sz="2000" b="1" dirty="0">
                <a:latin typeface="华文仿宋" charset="-122"/>
                <a:ea typeface="华文仿宋" charset="-122"/>
              </a:rPr>
              <a:t>日，众叛亲离、孤立无援的袁世凯被迫取消帝制。</a:t>
            </a:r>
            <a:r>
              <a:rPr lang="en-US" altLang="zh-CN" sz="2000" b="1" dirty="0">
                <a:latin typeface="华文仿宋" charset="-122"/>
                <a:ea typeface="华文仿宋" charset="-122"/>
              </a:rPr>
              <a:t>6</a:t>
            </a:r>
            <a:r>
              <a:rPr lang="zh-CN" altLang="en-US" sz="2000" b="1" dirty="0">
                <a:latin typeface="华文仿宋" charset="-122"/>
                <a:ea typeface="华文仿宋" charset="-122"/>
              </a:rPr>
              <a:t>月</a:t>
            </a:r>
            <a:r>
              <a:rPr lang="en-US" altLang="zh-CN" sz="2000" b="1" dirty="0">
                <a:latin typeface="华文仿宋" charset="-122"/>
                <a:ea typeface="华文仿宋" charset="-122"/>
              </a:rPr>
              <a:t>16</a:t>
            </a:r>
            <a:r>
              <a:rPr lang="zh-CN" altLang="en-US" sz="2000" b="1" dirty="0">
                <a:latin typeface="华文仿宋" charset="-122"/>
                <a:ea typeface="华文仿宋" charset="-122"/>
              </a:rPr>
              <a:t>日，成为孤家寡人的袁世凯在广大人民的唾骂声中死去。</a:t>
            </a:r>
            <a:endParaRPr lang="zh-CN" altLang="en-US" sz="2000" b="1" dirty="0">
              <a:latin typeface="华文仿宋" charset="-122"/>
              <a:ea typeface="华文仿宋" charset="-122"/>
            </a:endParaRPr>
          </a:p>
        </p:txBody>
      </p:sp>
      <p:pic>
        <p:nvPicPr>
          <p:cNvPr id="24578" name="图片 2"/>
          <p:cNvPicPr>
            <a:picLocks noChangeAspect="1"/>
          </p:cNvPicPr>
          <p:nvPr>
            <p:ph sz="half" idx="1"/>
          </p:nvPr>
        </p:nvPicPr>
        <p:blipFill>
          <a:blip r:embed="rId1"/>
          <a:stretch>
            <a:fillRect/>
          </a:stretch>
        </p:blipFill>
        <p:spPr>
          <a:xfrm>
            <a:off x="6923405" y="1704975"/>
            <a:ext cx="3398520" cy="307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9" name="图片 3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8260715" y="4963795"/>
            <a:ext cx="1056640" cy="4171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文本框 3"/>
          <p:cNvSpPr txBox="1"/>
          <p:nvPr/>
        </p:nvSpPr>
        <p:spPr>
          <a:xfrm>
            <a:off x="3171825" y="2646363"/>
            <a:ext cx="5583238" cy="13836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algn="just" eaLnBrk="0" hangingPunct="0">
              <a:buFont typeface="Arial" panose="020B0604020202020204" pitchFamily="34" charset="0"/>
              <a:buNone/>
            </a:pPr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知道袁世凯独裁统治和复辟帝制的史实，了解北洋军阀混战的黑暗局面。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" name="WordArt 10"/>
          <p:cNvSpPr>
            <a:spLocks noTextEdit="1"/>
          </p:cNvSpPr>
          <p:nvPr/>
        </p:nvSpPr>
        <p:spPr>
          <a:xfrm>
            <a:off x="3171825" y="1479550"/>
            <a:ext cx="1927225" cy="5892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lnSpcReduction="20000"/>
          </a:bodyPr>
          <a:p>
            <a:pPr algn="ctr" eaLnBrk="0" hangingPunct="0"/>
            <a:r>
              <a:rPr lang="zh-CN" altLang="en-US" sz="3600">
                <a:ln w="12700" cap="flat" cmpd="sng">
                  <a:solidFill>
                    <a:srgbClr val="FF00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课标内容</a:t>
            </a:r>
            <a:r>
              <a:rPr lang="zh-CN" altLang="en-US" sz="3600">
                <a:ln w="12700" cap="flat" cmpd="sng">
                  <a:solidFill>
                    <a:srgbClr val="FF00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FF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3600">
              <a:ln w="12700" cap="flat" cmpd="sng">
                <a:solidFill>
                  <a:srgbClr val="FF00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FF00FF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  <p:bldP spid="6145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3187700" y="920750"/>
            <a:ext cx="5818188" cy="78898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r>
              <a:rPr lang="en-US" altLang="en-US" sz="3600" b="1" dirty="0">
                <a:latin typeface="Lucida Sans Unicode" panose="020B0602030504020204" pitchFamily="34" charset="0"/>
                <a:ea typeface="宋体" panose="02010600030101010101" pitchFamily="2" charset="-122"/>
                <a:sym typeface="+mn-ea"/>
              </a:rPr>
              <a:t>袁世凯复辟失败的原因</a:t>
            </a:r>
            <a:endParaRPr lang="en-US" altLang="en-US" sz="3600" b="1" dirty="0">
              <a:latin typeface="Lucida Sans Unicode" panose="020B0602030504020204" pitchFamily="34" charset="0"/>
              <a:ea typeface="Lucida Sans Unicode" panose="020B0602030504020204" pitchFamily="34" charset="0"/>
              <a:sym typeface="+mn-ea"/>
            </a:endParaRPr>
          </a:p>
        </p:txBody>
      </p:sp>
      <p:sp>
        <p:nvSpPr>
          <p:cNvPr id="5" name="流程图: 终止 4"/>
          <p:cNvSpPr/>
          <p:nvPr/>
        </p:nvSpPr>
        <p:spPr>
          <a:xfrm>
            <a:off x="3370263" y="1860550"/>
            <a:ext cx="5167312" cy="1071563"/>
          </a:xfrm>
          <a:prstGeom prst="flowChartTerminator">
            <a:avLst/>
          </a:prstGeom>
          <a:solidFill>
            <a:schemeClr val="bg1"/>
          </a:solidFill>
          <a:ln w="127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r>
              <a:rPr lang="en-US" altLang="en-US" sz="2000" b="1" dirty="0">
                <a:latin typeface="Lucida Sans Unicode" panose="020B0602030504020204" pitchFamily="34" charset="0"/>
                <a:ea typeface="宋体" panose="02010600030101010101" pitchFamily="2" charset="-122"/>
                <a:sym typeface="+mn-ea"/>
              </a:rPr>
              <a:t>  1. 辛亥革命后，民主共和观念已经深入人心 ，成为不可逆转的历史潮流。</a:t>
            </a:r>
            <a:endParaRPr lang="en-US" altLang="en-US" sz="2000" b="1" dirty="0">
              <a:latin typeface="Lucida Sans Unicode" panose="020B0602030504020204" pitchFamily="34" charset="0"/>
              <a:ea typeface="Lucida Sans Unicode" panose="020B0602030504020204" pitchFamily="34" charset="0"/>
              <a:sym typeface="+mn-ea"/>
            </a:endParaRPr>
          </a:p>
        </p:txBody>
      </p:sp>
      <p:sp>
        <p:nvSpPr>
          <p:cNvPr id="6" name="流程图: 终止 5"/>
          <p:cNvSpPr/>
          <p:nvPr/>
        </p:nvSpPr>
        <p:spPr>
          <a:xfrm>
            <a:off x="3370263" y="3082925"/>
            <a:ext cx="5272087" cy="998538"/>
          </a:xfrm>
          <a:prstGeom prst="flowChartTerminator">
            <a:avLst/>
          </a:prstGeom>
          <a:solidFill>
            <a:schemeClr val="bg1"/>
          </a:solidFill>
          <a:ln w="127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r>
              <a:rPr lang="en-US" altLang="en-US" sz="2000" b="1" dirty="0">
                <a:latin typeface="Lucida Sans Unicode" panose="020B0602030504020204" pitchFamily="34" charset="0"/>
                <a:ea typeface="宋体" panose="02010600030101010101" pitchFamily="2" charset="-122"/>
                <a:sym typeface="+mn-ea"/>
              </a:rPr>
              <a:t>2. 以孙中山为首的资产阶级革命派坚持反袁，多种力量集体反袁。</a:t>
            </a:r>
            <a:endParaRPr lang="en-US" altLang="en-US" sz="2000" b="1" dirty="0">
              <a:latin typeface="Lucida Sans Unicode" panose="020B0602030504020204" pitchFamily="34" charset="0"/>
              <a:ea typeface="Lucida Sans Unicode" panose="020B0602030504020204" pitchFamily="34" charset="0"/>
              <a:sym typeface="+mn-ea"/>
            </a:endParaRPr>
          </a:p>
        </p:txBody>
      </p:sp>
      <p:sp>
        <p:nvSpPr>
          <p:cNvPr id="7" name="流程图: 终止 6"/>
          <p:cNvSpPr/>
          <p:nvPr/>
        </p:nvSpPr>
        <p:spPr>
          <a:xfrm>
            <a:off x="3421063" y="4225925"/>
            <a:ext cx="5349875" cy="1008063"/>
          </a:xfrm>
          <a:prstGeom prst="flowChartTerminator">
            <a:avLst/>
          </a:prstGeom>
          <a:solidFill>
            <a:schemeClr val="bg1"/>
          </a:solidFill>
          <a:ln w="127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 algn="ctr">
              <a:buFont typeface="Arial" panose="020B0604020202020204" pitchFamily="34" charset="0"/>
              <a:buNone/>
            </a:pPr>
            <a:r>
              <a:rPr lang="en-US" altLang="en-US" sz="2000" b="1" dirty="0">
                <a:latin typeface="Lucida Sans Unicode" panose="020B0602030504020204" pitchFamily="34" charset="0"/>
                <a:ea typeface="宋体" panose="02010600030101010101" pitchFamily="2" charset="-122"/>
                <a:sym typeface="+mn-ea"/>
              </a:rPr>
              <a:t>3. 北洋军阀内部的分化，北洋军阀内部各派别亦集体反对袁世凯。</a:t>
            </a:r>
            <a:r>
              <a:rPr lang="en-US" altLang="en-US" dirty="0">
                <a:solidFill>
                  <a:srgbClr val="FFFFFF"/>
                </a:solidFill>
                <a:latin typeface="Lucida Sans Unicode" panose="020B0602030504020204" pitchFamily="34" charset="0"/>
                <a:ea typeface="宋体" panose="02010600030101010101" pitchFamily="2" charset="-122"/>
                <a:sym typeface="+mn-ea"/>
              </a:rPr>
              <a:t> </a:t>
            </a:r>
            <a:endParaRPr lang="en-US" altLang="en-US" dirty="0">
              <a:solidFill>
                <a:srgbClr val="FFFFFF"/>
              </a:solidFill>
              <a:latin typeface="Lucida Sans Unicode" panose="020B0602030504020204" pitchFamily="34" charset="0"/>
              <a:ea typeface="Lucida Sans Unicode" panose="020B0602030504020204" pitchFamily="34" charset="0"/>
            </a:endParaRPr>
          </a:p>
        </p:txBody>
      </p:sp>
      <p:sp>
        <p:nvSpPr>
          <p:cNvPr id="9" name="流程图: 终止 8"/>
          <p:cNvSpPr/>
          <p:nvPr/>
        </p:nvSpPr>
        <p:spPr>
          <a:xfrm>
            <a:off x="3492500" y="5397500"/>
            <a:ext cx="5208588" cy="923925"/>
          </a:xfrm>
          <a:prstGeom prst="flowChartTerminator">
            <a:avLst/>
          </a:prstGeom>
          <a:solidFill>
            <a:schemeClr val="bg1"/>
          </a:solidFill>
          <a:ln w="12700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p>
            <a:pPr>
              <a:buFont typeface="Arial" panose="020B0604020202020204" pitchFamily="34" charset="0"/>
              <a:buNone/>
            </a:pPr>
            <a:r>
              <a:rPr lang="en-US" altLang="en-US" sz="2000" b="1" dirty="0">
                <a:latin typeface="Lucida Sans Unicode" panose="020B0602030504020204" pitchFamily="34" charset="0"/>
                <a:ea typeface="宋体" panose="02010600030101010101" pitchFamily="2" charset="-122"/>
                <a:sym typeface="+mn-ea"/>
              </a:rPr>
              <a:t>4. 帝国主义态度的改变。</a:t>
            </a:r>
            <a:endParaRPr lang="en-US" altLang="en-US" sz="2000" b="1" dirty="0">
              <a:latin typeface="Lucida Sans Unicode" panose="020B0602030504020204" pitchFamily="34" charset="0"/>
              <a:ea typeface="Lucida Sans Unicode" panose="020B0602030504020204" pitchFamily="34" charset="0"/>
              <a:sym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文本框 3"/>
          <p:cNvSpPr txBox="1"/>
          <p:nvPr/>
        </p:nvSpPr>
        <p:spPr>
          <a:xfrm>
            <a:off x="1944688" y="360363"/>
            <a:ext cx="4643437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Arial" panose="020B0604020202020204" pitchFamily="34" charset="0"/>
                <a:ea typeface="黑体" panose="02010609060101010101" pitchFamily="49" charset="-122"/>
              </a:rPr>
              <a:t>二、军阀混战</a:t>
            </a:r>
            <a:endParaRPr lang="zh-CN" altLang="en-US" sz="3600" b="1" dirty="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23554" name="图片 18437" descr="2017-07-30 19:54:38.326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18500" y="360363"/>
            <a:ext cx="2097088" cy="2557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18438" descr="2017-07-30 19:56:48.7030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4888" y="2992438"/>
            <a:ext cx="2019300" cy="309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图片 18439" descr="2017-07-30 20:00:25.2550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5125" y="1939925"/>
            <a:ext cx="2159000" cy="2874963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2" name="直接箭头连接符 1"/>
          <p:cNvCxnSpPr/>
          <p:nvPr/>
        </p:nvCxnSpPr>
        <p:spPr>
          <a:xfrm flipH="1">
            <a:off x="4213225" y="669925"/>
            <a:ext cx="4105275" cy="968375"/>
          </a:xfrm>
          <a:prstGeom prst="straightConnector1">
            <a:avLst/>
          </a:prstGeom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3" name="文本框 2"/>
          <p:cNvSpPr txBox="1"/>
          <p:nvPr/>
        </p:nvSpPr>
        <p:spPr>
          <a:xfrm>
            <a:off x="2907030" y="1637664"/>
            <a:ext cx="2240280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1200" cap="none" spc="0" normalizeH="0" baseline="0" noProof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以段祺瑞为首的皖系</a:t>
            </a:r>
            <a:endParaRPr kumimoji="0" lang="zh-CN" altLang="en-US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98490" y="3357245"/>
            <a:ext cx="2926080" cy="36830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1200" cap="none" spc="0" normalizeH="0" baseline="0" noProof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以冯国璋、曹锟为首的直系</a:t>
            </a:r>
            <a:endParaRPr kumimoji="0" lang="zh-CN" altLang="en-US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3794125" y="2992755"/>
            <a:ext cx="2044700" cy="668338"/>
          </a:xfrm>
          <a:prstGeom prst="straightConnector1">
            <a:avLst/>
          </a:prstGeom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6" name="文本框 5"/>
          <p:cNvSpPr txBox="1"/>
          <p:nvPr/>
        </p:nvSpPr>
        <p:spPr>
          <a:xfrm>
            <a:off x="3146424" y="4542789"/>
            <a:ext cx="2240914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kern="1200" cap="none" spc="0" normalizeH="0" baseline="0" noProof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以张作霖为首的奉系</a:t>
            </a:r>
            <a:endParaRPr kumimoji="0" lang="zh-CN" altLang="en-US" kern="1200" cap="none" spc="0" normalizeH="0" baseline="0" noProof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5387340" y="4542473"/>
            <a:ext cx="3252788" cy="323850"/>
          </a:xfrm>
          <a:prstGeom prst="straightConnector1">
            <a:avLst/>
          </a:prstGeom>
          <a:ln w="28575" cap="flat" cmpd="sng">
            <a:solidFill>
              <a:schemeClr val="accent1"/>
            </a:solidFill>
            <a:prstDash val="solid"/>
            <a:miter/>
            <a:headEnd type="none" w="med" len="med"/>
            <a:tailEnd type="arrow" w="med" len="med"/>
          </a:ln>
        </p:spPr>
      </p:cxnSp>
      <p:sp>
        <p:nvSpPr>
          <p:cNvPr id="142350" name="文本框 142349"/>
          <p:cNvSpPr txBox="1"/>
          <p:nvPr/>
        </p:nvSpPr>
        <p:spPr>
          <a:xfrm>
            <a:off x="2643188" y="1005523"/>
            <a:ext cx="25034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noProof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1.</a:t>
            </a:r>
            <a:r>
              <a:rPr lang="zh-CN" altLang="en-US" sz="2800" noProof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背景</a:t>
            </a:r>
            <a:endParaRPr lang="zh-CN" altLang="en-US" sz="2800" noProof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234565" y="4911090"/>
            <a:ext cx="291274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袁世凯死后，北洋军阀分裂。势力最大的主要派系分别：</a:t>
            </a:r>
            <a:endParaRPr lang="zh-CN" altLang="en-US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4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  <p:bldP spid="142350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文本框 3"/>
          <p:cNvSpPr txBox="1"/>
          <p:nvPr/>
        </p:nvSpPr>
        <p:spPr>
          <a:xfrm>
            <a:off x="2528253" y="572453"/>
            <a:ext cx="437832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理解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北洋军阀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979613" y="1709738"/>
            <a:ext cx="1236663" cy="871538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  <a:sym typeface="+mn-ea"/>
              </a:rPr>
              <a:t>北洋</a:t>
            </a: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89325" y="1946275"/>
            <a:ext cx="69164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Lucida Sans Unicode" panose="020B0602030504020204" pitchFamily="34" charset="0"/>
              </a:rPr>
              <a:t>清末对辽宁、河北、山东等北方沿海各省的统称。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058988" y="2825750"/>
            <a:ext cx="1157288" cy="873125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  <a:sym typeface="+mn-ea"/>
              </a:rPr>
              <a:t>军阀</a:t>
            </a: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89325" y="3063875"/>
            <a:ext cx="6304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Lucida Sans Unicode" panose="020B0602030504020204" pitchFamily="34" charset="0"/>
              </a:rPr>
              <a:t>拥兵割据一方，自成派系的军人或军人集团。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979613" y="4064000"/>
            <a:ext cx="1179513" cy="974725"/>
          </a:xfrm>
          <a:prstGeom prst="ellipse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+mn-cs"/>
                <a:sym typeface="+mn-ea"/>
              </a:rPr>
              <a:t>北洋军阀</a:t>
            </a: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89325" y="4064000"/>
            <a:ext cx="6848475" cy="11988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sym typeface="Lucida Sans Unicode" panose="020B0602030504020204" pitchFamily="34" charset="0"/>
              </a:rPr>
              <a:t>是清末由袁世凯集团建立起来的买办的武装政治集团。袁世凯及其后北洋军阀统治代表大地主大买办的利益，对内镇压革命，对外投靠帝国。</a:t>
            </a:r>
            <a:endParaRPr lang="zh-CN" altLang="en-US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1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 bldLvl="0" animBg="1"/>
      <p:bldP spid="6" grpId="0"/>
      <p:bldP spid="7" grpId="0" bldLvl="0" animBg="1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内容占位符 3" descr="2.jpg"/>
          <p:cNvPicPr>
            <a:picLocks noGrp="1"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1524000" y="0"/>
            <a:ext cx="92329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标题 2"/>
          <p:cNvSpPr>
            <a:spLocks noGrp="1"/>
          </p:cNvSpPr>
          <p:nvPr>
            <p:ph type="title" idx="4294967295"/>
          </p:nvPr>
        </p:nvSpPr>
        <p:spPr>
          <a:xfrm>
            <a:off x="-2447925" y="73025"/>
            <a:ext cx="8224838" cy="1143000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anchor="ctr"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Lucida Sans Unicode" panose="020B0602030504020204" pitchFamily="34" charset="0"/>
              </a:rPr>
              <a:t>北洋军阀割据</a:t>
            </a:r>
            <a:endParaRPr kumimoji="0" lang="zh-CN" altLang="en-US" sz="4800" b="1" i="0" u="none" strike="noStrike" kern="1200" cap="none" spc="0" normalizeH="0" baseline="0" noProof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Lucida Sans Unicode" panose="020B0602030504020204" pitchFamily="34" charset="0"/>
            </a:endParaRPr>
          </a:p>
        </p:txBody>
      </p:sp>
      <p:sp>
        <p:nvSpPr>
          <p:cNvPr id="24580" name="矩形 4"/>
          <p:cNvSpPr/>
          <p:nvPr/>
        </p:nvSpPr>
        <p:spPr>
          <a:xfrm>
            <a:off x="1617663" y="1612900"/>
            <a:ext cx="5072063" cy="1077913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Lucida Sans Unicode" panose="020B0602030504020204" pitchFamily="34" charset="0"/>
                <a:ea typeface="宋体" panose="02010600030101010101" pitchFamily="2" charset="-122"/>
                <a:cs typeface="+mn-cs"/>
                <a:sym typeface="Lucida Sans Unicode" panose="020B0602030504020204" pitchFamily="34" charset="0"/>
              </a:rPr>
              <a:t>观察地图，从地图中可以得到哪些信息？</a:t>
            </a:r>
            <a:endParaRPr kumimoji="0" lang="zh-CN" altLang="en-US" sz="32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Lucida Sans Unicode" panose="020B0602030504020204" pitchFamily="34" charset="0"/>
              <a:ea typeface="宋体" panose="02010600030101010101" pitchFamily="2" charset="-122"/>
              <a:cs typeface="Lucida Sans Unicode" panose="020B0602030504020204" pitchFamily="34" charset="0"/>
              <a:sym typeface="Lucida Sans Unicode" panose="020B0602030504020204" pitchFamily="34" charset="0"/>
            </a:endParaRPr>
          </a:p>
        </p:txBody>
      </p:sp>
      <p:sp>
        <p:nvSpPr>
          <p:cNvPr id="28676" name="Rectangle 3" descr="#wm#_a_04_210_110_b_1_1#"/>
          <p:cNvSpPr>
            <a:spLocks noGrp="1"/>
          </p:cNvSpPr>
          <p:nvPr/>
        </p:nvSpPr>
        <p:spPr>
          <a:xfrm>
            <a:off x="2135188" y="5135563"/>
            <a:ext cx="6199187" cy="1028700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marL="109855">
              <a:spcBef>
                <a:spcPts val="400"/>
              </a:spcBef>
              <a:buClr>
                <a:schemeClr val="accent1"/>
              </a:buClr>
              <a:buFont typeface="Wingdings 3" pitchFamily="18" charset="2"/>
              <a:buNone/>
            </a:pPr>
            <a:r>
              <a:rPr lang="zh-CN" altLang="en-US" sz="2700" dirty="0">
                <a:solidFill>
                  <a:srgbClr val="328AEC"/>
                </a:solidFill>
                <a:latin typeface="Lucida Sans Unicode" panose="020B0602030504020204" pitchFamily="34" charset="0"/>
                <a:ea typeface="宋体" panose="02010600030101010101" pitchFamily="2" charset="-122"/>
              </a:rPr>
              <a:t>思考：</a:t>
            </a:r>
            <a:endParaRPr lang="zh-CN" altLang="en-US" sz="2700" dirty="0">
              <a:solidFill>
                <a:srgbClr val="328AEC"/>
              </a:solidFill>
              <a:latin typeface="Lucida Sans Unicode" panose="020B0602030504020204" pitchFamily="34" charset="0"/>
              <a:ea typeface="宋体" panose="02010600030101010101" pitchFamily="2" charset="-122"/>
            </a:endParaRPr>
          </a:p>
          <a:p>
            <a:pPr marL="109855">
              <a:spcBef>
                <a:spcPts val="400"/>
              </a:spcBef>
              <a:buClr>
                <a:schemeClr val="accent1"/>
              </a:buClr>
              <a:buFont typeface="Wingdings 3" pitchFamily="18" charset="2"/>
              <a:buNone/>
            </a:pPr>
            <a:r>
              <a:rPr lang="zh-CN" altLang="en-US" sz="2700" dirty="0">
                <a:latin typeface="华文中宋" pitchFamily="2" charset="-122"/>
                <a:ea typeface="华文中宋" pitchFamily="2" charset="-122"/>
              </a:rPr>
              <a:t>当时全国自成派系的地方军阀有哪些？</a:t>
            </a:r>
            <a:endParaRPr lang="en-US" altLang="x-none" sz="2700" dirty="0"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16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8676" grpId="0" bldLvl="0" animBg="1"/>
      <p:bldP spid="28676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ksoSlideStyle" descr="#wm#_x_04_210_110" hidden="1"/>
          <p:cNvSpPr/>
          <p:nvPr/>
        </p:nvSpPr>
        <p:spPr>
          <a:xfrm>
            <a:off x="1524000" y="0"/>
            <a:ext cx="12700" cy="127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eaLnBrk="0" hangingPunct="0">
              <a:buFont typeface="Arial" panose="020B0604020202020204" pitchFamily="34" charset="0"/>
              <a:buNone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6627" name="Rectangle 3" descr="#wm#_a_04_210_110_b_1_1#"/>
          <p:cNvSpPr>
            <a:spLocks noGrp="1"/>
          </p:cNvSpPr>
          <p:nvPr/>
        </p:nvSpPr>
        <p:spPr>
          <a:xfrm>
            <a:off x="6035675" y="1890713"/>
            <a:ext cx="4216400" cy="4300537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marL="109855" eaLnBrk="0" hangingPunct="0">
              <a:spcBef>
                <a:spcPts val="400"/>
              </a:spcBef>
              <a:buClr>
                <a:schemeClr val="accent1"/>
              </a:buClr>
              <a:buFont typeface="Wingdings 3" pitchFamily="18" charset="2"/>
              <a:buNone/>
            </a:pPr>
            <a:r>
              <a:rPr lang="zh-CN" altLang="en-US" sz="2700" b="1" dirty="0">
                <a:solidFill>
                  <a:srgbClr val="328AEC"/>
                </a:solidFill>
                <a:latin typeface="Lucida Sans Unicode" panose="020B0602030504020204" pitchFamily="34" charset="0"/>
                <a:ea typeface="宋体" panose="02010600030101010101" pitchFamily="2" charset="-122"/>
                <a:sym typeface="Lucida Sans Unicode" panose="020B0602030504020204" pitchFamily="34" charset="0"/>
              </a:rPr>
              <a:t>北洋军阀混战局面形成的直接原因：</a:t>
            </a:r>
            <a:endParaRPr lang="zh-CN" altLang="en-US" sz="2700" b="1" dirty="0">
              <a:solidFill>
                <a:srgbClr val="328AEC"/>
              </a:solidFill>
              <a:latin typeface="Lucida Sans Unicode" panose="020B0602030504020204" pitchFamily="34" charset="0"/>
              <a:ea typeface="宋体" panose="02010600030101010101" pitchFamily="2" charset="-122"/>
              <a:sym typeface="Lucida Sans Unicode" panose="020B0602030504020204" pitchFamily="34" charset="0"/>
            </a:endParaRPr>
          </a:p>
          <a:p>
            <a:pPr marL="109855" eaLnBrk="0" hangingPunct="0">
              <a:spcBef>
                <a:spcPts val="400"/>
              </a:spcBef>
              <a:buClr>
                <a:schemeClr val="accent1"/>
              </a:buClr>
              <a:buFont typeface="Wingdings 3" pitchFamily="18" charset="2"/>
              <a:buNone/>
            </a:pPr>
            <a:r>
              <a:rPr lang="zh-CN" altLang="en-US" sz="2700" b="1" dirty="0">
                <a:latin typeface="Lucida Sans Unicode" panose="020B0602030504020204" pitchFamily="34" charset="0"/>
                <a:ea typeface="宋体" panose="02010600030101010101" pitchFamily="2" charset="-122"/>
                <a:sym typeface="Lucida Sans Unicode" panose="020B0602030504020204" pitchFamily="34" charset="0"/>
              </a:rPr>
              <a:t>      袁世凯死后，北洋军阀分裂。地方军阀也趁机扩大势力，他们勾结帝国主义列强，争权夺利，中国进入政局动荡、军阀混战的时代。这一现象的出现，是中国半殖民地半封建社会性质所决定。</a:t>
            </a:r>
            <a:endParaRPr lang="zh-CN" altLang="en-US" sz="2700" b="1" dirty="0">
              <a:latin typeface="Lucida Sans Unicode" panose="020B0602030504020204" pitchFamily="34" charset="0"/>
              <a:ea typeface="Lucida Sans Unicode" panose="020B0602030504020204" pitchFamily="34" charset="0"/>
              <a:sym typeface="Lucida Sans Unicode" panose="020B0602030504020204" pitchFamily="34" charset="0"/>
            </a:endParaRPr>
          </a:p>
        </p:txBody>
      </p:sp>
      <p:pic>
        <p:nvPicPr>
          <p:cNvPr id="26628" name="图片 22532" descr="2017-07-31 20:26:47.9990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7688" y="3048000"/>
            <a:ext cx="3852862" cy="3143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9" name="下箭头 10"/>
          <p:cNvSpPr/>
          <p:nvPr/>
        </p:nvSpPr>
        <p:spPr>
          <a:xfrm>
            <a:off x="3019425" y="2382838"/>
            <a:ext cx="627063" cy="684212"/>
          </a:xfrm>
          <a:prstGeom prst="downArrow">
            <a:avLst>
              <a:gd name="adj1" fmla="val 50000"/>
              <a:gd name="adj2" fmla="val 37927"/>
            </a:avLst>
          </a:prstGeom>
          <a:solidFill>
            <a:srgbClr val="353535"/>
          </a:solidFill>
          <a:ln w="12700" cap="flat" cmpd="sng">
            <a:solidFill>
              <a:srgbClr val="1E768C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p>
            <a:pPr algn="ctr" eaLnBrk="0" hangingPunct="0">
              <a:buFont typeface="Arial" panose="020B0604020202020204" pitchFamily="34" charset="0"/>
              <a:buNone/>
            </a:pPr>
            <a:endParaRPr lang="zh-CN" altLang="en-US" dirty="0">
              <a:solidFill>
                <a:srgbClr val="FFFFFF"/>
              </a:solidFill>
              <a:latin typeface="Lucida Sans Unicode" panose="020B0602030504020204" pitchFamily="34" charset="0"/>
              <a:ea typeface="Lucida Sans Unicode" panose="020B0602030504020204" pitchFamily="34" charset="0"/>
            </a:endParaRPr>
          </a:p>
        </p:txBody>
      </p:sp>
      <p:sp>
        <p:nvSpPr>
          <p:cNvPr id="26632" name="Rectangle 3" descr="#wm#_a_04_210_110_b_1_1#"/>
          <p:cNvSpPr>
            <a:spLocks noGrp="1"/>
          </p:cNvSpPr>
          <p:nvPr>
            <p:ph type="body"/>
          </p:nvPr>
        </p:nvSpPr>
        <p:spPr>
          <a:xfrm>
            <a:off x="1573213" y="1662113"/>
            <a:ext cx="4146550" cy="455612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p>
            <a:pPr marL="109855" indent="0" eaLnBrk="1" hangingPunct="1">
              <a:lnSpc>
                <a:spcPct val="90000"/>
              </a:lnSpc>
              <a:buNone/>
            </a:pPr>
            <a:r>
              <a:rPr lang="zh-CN" altLang="en-US" sz="1900" b="1" dirty="0">
                <a:ea typeface="宋体" panose="02010600030101010101" pitchFamily="2" charset="-122"/>
              </a:rPr>
              <a:t>为什么会形成北洋军阀混战局面？</a:t>
            </a:r>
            <a:endParaRPr lang="zh-CN" altLang="en-US" sz="1900" b="1" dirty="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632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32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6632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ldLvl="0" animBg="1"/>
      <p:bldP spid="26629" grpId="0" bldLvl="0" animBg="1"/>
      <p:bldP spid="26632" grpId="0" animBg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Picture 2" descr="http://p1.so.qhimgs1.com/t0192869e95eaf14c7d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1025" y="738188"/>
            <a:ext cx="4321175" cy="2239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0" name="Picture 2" descr="http://himg2.huanqiu.com/attachment2010/2012/0628/201206280407074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8750" y="3775075"/>
            <a:ext cx="3827463" cy="2493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8" name="Picture 10" descr="http://images.china.cn/attachement/jpg/site1000/20130403/0019b91ed91712c61c741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2613" y="3068638"/>
            <a:ext cx="4368800" cy="345598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6688138" y="904875"/>
            <a:ext cx="3636962" cy="2516188"/>
            <a:chOff x="5193015" y="919373"/>
            <a:chExt cx="3638157" cy="2516306"/>
          </a:xfrm>
        </p:grpSpPr>
        <p:pic>
          <p:nvPicPr>
            <p:cNvPr id="51205" name="Picture 12" descr="http://p4.so.qhimgs1.com/bdr/_240_/t01a919668672aeb4ba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93015" y="919373"/>
              <a:ext cx="3638157" cy="251630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1206" name="矩形 5"/>
            <p:cNvSpPr/>
            <p:nvPr/>
          </p:nvSpPr>
          <p:spPr>
            <a:xfrm>
              <a:off x="5201410" y="936713"/>
              <a:ext cx="2481125" cy="553111"/>
            </a:xfrm>
            <a:prstGeom prst="rect">
              <a:avLst/>
            </a:prstGeom>
            <a:solidFill>
              <a:schemeClr val="bg1">
                <a:alpha val="64999"/>
              </a:schemeClr>
            </a:solidFill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000" b="1" i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北洋军阀混战</a:t>
              </a:r>
              <a:endParaRPr lang="zh-CN" altLang="en-US" sz="3000" i="1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75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158048" y="1131253"/>
            <a:ext cx="7381875" cy="18081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266700">
              <a:lnSpc>
                <a:spcPts val="3375"/>
              </a:lnSpc>
            </a:pP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）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他们勾结帝国主义列强，争权夺利，中国由此进入政局动荡、军阀混战的时代。</a:t>
            </a:r>
            <a:endParaRPr lang="zh-CN" altLang="en-US" sz="24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>
              <a:lnSpc>
                <a:spcPts val="3375"/>
              </a:lnSpc>
            </a:pPr>
            <a:r>
              <a:rPr lang="zh-CN" altLang="en-US" sz="24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）军阀们无视国法，祸国殃民，阻碍了国家统一和社会发展。</a:t>
            </a:r>
            <a:endParaRPr lang="zh-CN" altLang="en-US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2093" y="3192145"/>
            <a:ext cx="3878262" cy="2530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2350" name="文本框 142349"/>
          <p:cNvSpPr txBox="1"/>
          <p:nvPr/>
        </p:nvSpPr>
        <p:spPr>
          <a:xfrm>
            <a:off x="2533015" y="614045"/>
            <a:ext cx="2501900" cy="517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noProof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2.</a:t>
            </a:r>
            <a:r>
              <a:rPr lang="zh-CN" altLang="en-US" sz="2800" noProof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+mn-ea"/>
              </a:rPr>
              <a:t>影响</a:t>
            </a:r>
            <a:endParaRPr lang="zh-CN" altLang="en-US" sz="2800" noProof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0355" y="4290695"/>
            <a:ext cx="1955800" cy="3911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" name="矩形 27"/>
          <p:cNvSpPr/>
          <p:nvPr/>
        </p:nvSpPr>
        <p:spPr>
          <a:xfrm>
            <a:off x="3013075" y="1990725"/>
            <a:ext cx="175260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袁世凯独裁采取的措施</a:t>
            </a:r>
            <a:endParaRPr lang="zh-CN" altLang="en-US" sz="28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943475" y="1758950"/>
            <a:ext cx="48974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国民党改组和“宋教仁”案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左大括号 29"/>
          <p:cNvSpPr/>
          <p:nvPr/>
        </p:nvSpPr>
        <p:spPr>
          <a:xfrm>
            <a:off x="2698750" y="2114550"/>
            <a:ext cx="360363" cy="3500438"/>
          </a:xfrm>
          <a:prstGeom prst="leftBrace">
            <a:avLst>
              <a:gd name="adj1" fmla="val 34248"/>
              <a:gd name="adj2" fmla="val 50000"/>
            </a:avLst>
          </a:prstGeom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1" name="矩形 30"/>
          <p:cNvSpPr/>
          <p:nvPr/>
        </p:nvSpPr>
        <p:spPr>
          <a:xfrm>
            <a:off x="2079625" y="2105025"/>
            <a:ext cx="573088" cy="3538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北洋军阀的统治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" name="左大括号 31"/>
          <p:cNvSpPr/>
          <p:nvPr/>
        </p:nvSpPr>
        <p:spPr>
          <a:xfrm>
            <a:off x="4670425" y="1779588"/>
            <a:ext cx="301625" cy="1633538"/>
          </a:xfrm>
          <a:prstGeom prst="leftBrace">
            <a:avLst>
              <a:gd name="adj1" fmla="val 34620"/>
              <a:gd name="adj2" fmla="val 50000"/>
            </a:avLst>
          </a:prstGeom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3" name="矩形 32"/>
          <p:cNvSpPr/>
          <p:nvPr/>
        </p:nvSpPr>
        <p:spPr>
          <a:xfrm>
            <a:off x="3054350" y="3622675"/>
            <a:ext cx="23653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83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天皇帝梦</a:t>
            </a:r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127375" y="4968875"/>
            <a:ext cx="1820863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军阀混战</a:t>
            </a:r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999038" y="2887663"/>
            <a:ext cx="484187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废除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临时约法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、解散议会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727575" y="4922838"/>
            <a:ext cx="5595938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严重阻碍国家统一和社会的发展</a:t>
            </a:r>
            <a:endParaRPr lang="en-US" altLang="zh-CN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560320" y="647700"/>
            <a:ext cx="2834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</a:rPr>
              <a:t>课堂小结：</a:t>
            </a:r>
            <a:endParaRPr lang="zh-CN" altLang="en-US" sz="32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 bldLvl="0" animBg="1"/>
      <p:bldP spid="31" grpId="0"/>
      <p:bldP spid="32" grpId="0" bldLvl="0" animBg="1"/>
      <p:bldP spid="33" grpId="0"/>
      <p:bldP spid="38" grpId="0"/>
      <p:bldP spid="41" grpId="0"/>
      <p:bldP spid="4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文本框 91138"/>
          <p:cNvSpPr txBox="1"/>
          <p:nvPr/>
        </p:nvSpPr>
        <p:spPr>
          <a:xfrm>
            <a:off x="2352675" y="1235393"/>
            <a:ext cx="7486650" cy="4584700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 anchor="t">
            <a:spAutoFit/>
          </a:bodyPr>
          <a:p>
            <a:pPr>
              <a:lnSpc>
                <a:spcPts val="3575"/>
              </a:lnSpc>
            </a:pPr>
            <a:r>
              <a:rPr lang="en-US" altLang="zh-CN" sz="2400" dirty="0">
                <a:latin typeface="长城宋体" panose="02010609000101010101" charset="0"/>
                <a:ea typeface="长城宋体" panose="02010609000101010101" charset="0"/>
              </a:rPr>
              <a:t>1.</a:t>
            </a:r>
            <a:r>
              <a:rPr lang="zh-CN" altLang="en-US" sz="2400" dirty="0">
                <a:latin typeface="长城宋体" panose="02010609000101010101" charset="0"/>
                <a:ea typeface="长城宋体" panose="02010609000101010101" charset="0"/>
              </a:rPr>
              <a:t>1913年2月，一位国民党领导人在国民党湖北支部举行的欢迎会上说：“我们此时要致力于选举运动……要在国会里头，获得过半数以上的议席，进而在朝，就可以组成一党的责任内阁。”这位领导人是（    ）</a:t>
            </a:r>
            <a:endParaRPr lang="zh-CN" altLang="en-US" sz="2400" dirty="0">
              <a:latin typeface="长城宋体" panose="02010609000101010101" charset="0"/>
              <a:ea typeface="长城宋体" panose="02010609000101010101" charset="0"/>
            </a:endParaRPr>
          </a:p>
          <a:p>
            <a:pPr>
              <a:lnSpc>
                <a:spcPts val="3575"/>
              </a:lnSpc>
            </a:pPr>
            <a:r>
              <a:rPr lang="zh-CN" altLang="en-US" sz="2400" dirty="0">
                <a:latin typeface="长城宋体" panose="02010609000101010101" charset="0"/>
                <a:ea typeface="长城宋体" panose="02010609000101010101" charset="0"/>
              </a:rPr>
              <a:t>A.孙中山     B.蔡锷       C.宋教仁     D.黄兴</a:t>
            </a:r>
            <a:endParaRPr lang="zh-CN" altLang="en-US" sz="2400" dirty="0">
              <a:latin typeface="长城宋体" panose="02010609000101010101" charset="0"/>
              <a:ea typeface="长城宋体" panose="02010609000101010101" charset="0"/>
            </a:endParaRPr>
          </a:p>
          <a:p>
            <a:pPr>
              <a:lnSpc>
                <a:spcPts val="3575"/>
              </a:lnSpc>
            </a:pPr>
            <a:r>
              <a:rPr lang="en-US" altLang="zh-CN" sz="2400" dirty="0">
                <a:latin typeface="长城宋体" panose="02010609000101010101" charset="0"/>
                <a:ea typeface="长城宋体" panose="02010609000101010101" charset="0"/>
              </a:rPr>
              <a:t>2.</a:t>
            </a:r>
            <a:r>
              <a:rPr lang="zh-CN" altLang="en-US" sz="2400" dirty="0">
                <a:latin typeface="长城宋体" panose="02010609000101010101" charset="0"/>
                <a:ea typeface="长城宋体" panose="02010609000101010101" charset="0"/>
              </a:rPr>
              <a:t>北洋军阀时期，老百姓的门口的对联由“民国万岁，天下太平”改为“民国万税，天下太贫”，这一局面与这一时期几支军阀的混战密不可分。这一时期混战的军阀不包括（    ）</a:t>
            </a:r>
            <a:endParaRPr lang="zh-CN" altLang="en-US" sz="2400" dirty="0">
              <a:latin typeface="长城宋体" panose="02010609000101010101" charset="0"/>
              <a:ea typeface="长城宋体" panose="02010609000101010101" charset="0"/>
            </a:endParaRPr>
          </a:p>
          <a:p>
            <a:pPr>
              <a:lnSpc>
                <a:spcPts val="3575"/>
              </a:lnSpc>
            </a:pPr>
            <a:r>
              <a:rPr lang="zh-CN" altLang="en-US" sz="2400" dirty="0">
                <a:latin typeface="长城宋体" panose="02010609000101010101" charset="0"/>
                <a:ea typeface="长城宋体" panose="02010609000101010101" charset="0"/>
              </a:rPr>
              <a:t>A.直系       B.蜀系</a:t>
            </a:r>
            <a:r>
              <a:rPr lang="zh-CN" altLang="en-US" sz="2400" dirty="0">
                <a:latin typeface="长城宋体" panose="02010609000101010101" charset="0"/>
                <a:ea typeface="长城宋体" panose="02010609000101010101" charset="0"/>
                <a:sym typeface="宋体" panose="02010600030101010101" pitchFamily="2" charset="-122"/>
              </a:rPr>
              <a:t>       </a:t>
            </a:r>
            <a:r>
              <a:rPr lang="zh-CN" altLang="en-US" sz="2400" dirty="0">
                <a:latin typeface="长城宋体" panose="02010609000101010101" charset="0"/>
                <a:ea typeface="长城宋体" panose="02010609000101010101" charset="0"/>
              </a:rPr>
              <a:t>C.奉系</a:t>
            </a:r>
            <a:r>
              <a:rPr lang="zh-CN" altLang="en-US" sz="2400" dirty="0">
                <a:latin typeface="长城宋体" panose="02010609000101010101" charset="0"/>
                <a:ea typeface="长城宋体" panose="02010609000101010101" charset="0"/>
                <a:sym typeface="宋体" panose="02010600030101010101" pitchFamily="2" charset="-122"/>
              </a:rPr>
              <a:t>       </a:t>
            </a:r>
            <a:r>
              <a:rPr lang="zh-CN" altLang="en-US" sz="2400" dirty="0">
                <a:latin typeface="长城宋体" panose="02010609000101010101" charset="0"/>
                <a:ea typeface="长城宋体" panose="02010609000101010101" charset="0"/>
              </a:rPr>
              <a:t>D.皖系</a:t>
            </a:r>
            <a:endParaRPr lang="zh-CN" altLang="en-US" sz="2400" dirty="0">
              <a:latin typeface="长城宋体" panose="02010609000101010101" charset="0"/>
              <a:ea typeface="长城宋体" panose="02010609000101010101" charset="0"/>
            </a:endParaRPr>
          </a:p>
        </p:txBody>
      </p:sp>
      <p:sp>
        <p:nvSpPr>
          <p:cNvPr id="91141" name="矩形 91140"/>
          <p:cNvSpPr/>
          <p:nvPr/>
        </p:nvSpPr>
        <p:spPr>
          <a:xfrm>
            <a:off x="7820660" y="2701131"/>
            <a:ext cx="654050" cy="3689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>
            <a:spAutoFit/>
          </a:bodyPr>
          <a:p>
            <a:pPr algn="ctr"/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1142" name="矩形 91141"/>
          <p:cNvSpPr/>
          <p:nvPr/>
        </p:nvSpPr>
        <p:spPr>
          <a:xfrm>
            <a:off x="3912553" y="4993958"/>
            <a:ext cx="601662" cy="36893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 anchorCtr="1">
            <a:spAutoFit/>
          </a:bodyPr>
          <a:p>
            <a:pPr algn="ctr"/>
            <a:endParaRPr lang="en-US" altLang="zh-CN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96440" y="281940"/>
            <a:ext cx="21945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课堂练习：</a:t>
            </a:r>
            <a:endParaRPr lang="zh-CN" altLang="en-US" sz="3200" b="1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1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1" grpId="0"/>
      <p:bldP spid="9114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388235" y="1116330"/>
            <a:ext cx="720153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长城宋体" panose="02010609000101010101" charset="0"/>
                <a:ea typeface="长城宋体" panose="02010609000101010101" charset="0"/>
                <a:sym typeface="+mn-ea"/>
              </a:rPr>
              <a:t>3</a:t>
            </a:r>
            <a:r>
              <a:rPr lang="zh-CN" altLang="en-US" sz="2400" dirty="0">
                <a:latin typeface="长城宋体" panose="02010609000101010101" charset="0"/>
                <a:ea typeface="长城宋体" panose="02010609000101010101" charset="0"/>
                <a:sym typeface="+mn-ea"/>
              </a:rPr>
              <a:t>、袁世凯掌握实权是通过（    ）</a:t>
            </a:r>
            <a:endParaRPr lang="zh-CN" altLang="en-US" sz="2400" dirty="0">
              <a:latin typeface="长城宋体" panose="02010609000101010101" charset="0"/>
              <a:ea typeface="长城宋体" panose="02010609000101010101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长城宋体" panose="02010609000101010101" charset="0"/>
                <a:ea typeface="长城宋体" panose="02010609000101010101" charset="0"/>
                <a:sym typeface="+mn-ea"/>
              </a:rPr>
              <a:t>A</a:t>
            </a:r>
            <a:r>
              <a:rPr lang="zh-CN" altLang="en-US" sz="2400" dirty="0">
                <a:latin typeface="长城宋体" panose="02010609000101010101" charset="0"/>
                <a:ea typeface="长城宋体" panose="02010609000101010101" charset="0"/>
                <a:sym typeface="+mn-ea"/>
              </a:rPr>
              <a:t>、设立内阁            </a:t>
            </a:r>
            <a:r>
              <a:rPr lang="en-US" altLang="zh-CN" sz="2400" dirty="0">
                <a:latin typeface="长城宋体" panose="02010609000101010101" charset="0"/>
                <a:ea typeface="长城宋体" panose="02010609000101010101" charset="0"/>
                <a:sym typeface="+mn-ea"/>
              </a:rPr>
              <a:t>B</a:t>
            </a:r>
            <a:r>
              <a:rPr lang="zh-CN" altLang="en-US" sz="2400" dirty="0">
                <a:latin typeface="长城宋体" panose="02010609000101010101" charset="0"/>
                <a:ea typeface="长城宋体" panose="02010609000101010101" charset="0"/>
                <a:sym typeface="+mn-ea"/>
              </a:rPr>
              <a:t>、控制内阁</a:t>
            </a:r>
            <a:endParaRPr lang="zh-CN" altLang="en-US" sz="2400" dirty="0">
              <a:latin typeface="长城宋体" panose="02010609000101010101" charset="0"/>
              <a:ea typeface="长城宋体" panose="02010609000101010101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长城宋体" panose="02010609000101010101" charset="0"/>
                <a:ea typeface="长城宋体" panose="02010609000101010101" charset="0"/>
                <a:sym typeface="+mn-ea"/>
              </a:rPr>
              <a:t>C</a:t>
            </a:r>
            <a:r>
              <a:rPr lang="zh-CN" altLang="en-US" sz="2400" dirty="0">
                <a:latin typeface="长城宋体" panose="02010609000101010101" charset="0"/>
                <a:ea typeface="长城宋体" panose="02010609000101010101" charset="0"/>
                <a:sym typeface="+mn-ea"/>
              </a:rPr>
              <a:t>、刺杀宋教仁          </a:t>
            </a:r>
            <a:r>
              <a:rPr lang="en-US" altLang="zh-CN" sz="2400" dirty="0">
                <a:latin typeface="长城宋体" panose="02010609000101010101" charset="0"/>
                <a:ea typeface="长城宋体" panose="02010609000101010101" charset="0"/>
                <a:sym typeface="+mn-ea"/>
              </a:rPr>
              <a:t>D</a:t>
            </a:r>
            <a:r>
              <a:rPr lang="zh-CN" altLang="en-US" sz="2400" dirty="0">
                <a:latin typeface="长城宋体" panose="02010609000101010101" charset="0"/>
                <a:ea typeface="长城宋体" panose="02010609000101010101" charset="0"/>
                <a:sym typeface="+mn-ea"/>
              </a:rPr>
              <a:t>、复辟帝制</a:t>
            </a:r>
            <a:endParaRPr lang="zh-CN" altLang="en-US" sz="2400">
              <a:latin typeface="长城宋体" panose="02010609000101010101" charset="0"/>
              <a:ea typeface="长城宋体" panose="02010609000101010101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388235" y="2869565"/>
            <a:ext cx="6257925" cy="34486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en-US" altLang="zh-CN" sz="2400" dirty="0">
                <a:latin typeface="长城宋体" panose="02010609000101010101" charset="0"/>
                <a:ea typeface="长城宋体" panose="02010609000101010101" charset="0"/>
                <a:sym typeface="+mn-ea"/>
              </a:rPr>
              <a:t>4</a:t>
            </a:r>
            <a:r>
              <a:rPr lang="zh-CN" altLang="en-US" sz="2400" dirty="0">
                <a:latin typeface="长城宋体" panose="02010609000101010101" charset="0"/>
                <a:ea typeface="长城宋体" panose="02010609000101010101" charset="0"/>
                <a:sym typeface="+mn-ea"/>
              </a:rPr>
              <a:t>、</a:t>
            </a:r>
            <a:r>
              <a:rPr lang="zh-CN" altLang="zh-CN" sz="2400" dirty="0">
                <a:latin typeface="长城宋体" panose="02010609000101010101" charset="0"/>
                <a:ea typeface="长城宋体" panose="02010609000101010101" charset="0"/>
                <a:sym typeface="+mn-ea"/>
              </a:rPr>
              <a:t>1916年北京街头出现了一副对联，上联是：“袁世凯死了。”下联是：“中国人民万岁。”围观者说，上下联对不起来，作者说：“袁世凯就是对不起中国人民。”袁世凯在辛亥革命后窃取了胜利果实，建立了</a:t>
            </a:r>
            <a:r>
              <a:rPr lang="zh-CN" altLang="en-US" sz="2400" dirty="0">
                <a:latin typeface="长城宋体" panose="02010609000101010101" charset="0"/>
                <a:ea typeface="长城宋体" panose="02010609000101010101" charset="0"/>
                <a:sym typeface="+mn-ea"/>
              </a:rPr>
              <a:t>（    ）</a:t>
            </a:r>
            <a:endParaRPr lang="zh-CN" altLang="zh-CN" sz="2400" dirty="0">
              <a:latin typeface="长城宋体" panose="02010609000101010101" charset="0"/>
              <a:ea typeface="长城宋体" panose="02010609000101010101" charset="0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zh-CN" sz="2400" dirty="0">
                <a:latin typeface="长城宋体" panose="02010609000101010101" charset="0"/>
                <a:ea typeface="长城宋体" panose="02010609000101010101" charset="0"/>
                <a:sym typeface="+mn-ea"/>
              </a:rPr>
              <a:t>A</a:t>
            </a:r>
            <a:r>
              <a:rPr lang="zh-CN" altLang="en-US" sz="2400" dirty="0">
                <a:latin typeface="长城宋体" panose="02010609000101010101" charset="0"/>
                <a:ea typeface="长城宋体" panose="02010609000101010101" charset="0"/>
                <a:sym typeface="+mn-ea"/>
              </a:rPr>
              <a:t>、</a:t>
            </a:r>
            <a:r>
              <a:rPr lang="zh-CN" altLang="zh-CN" sz="2400" dirty="0">
                <a:latin typeface="长城宋体" panose="02010609000101010101" charset="0"/>
                <a:ea typeface="长城宋体" panose="02010609000101010101" charset="0"/>
                <a:sym typeface="+mn-ea"/>
              </a:rPr>
              <a:t>封建统治         </a:t>
            </a:r>
            <a:r>
              <a:rPr lang="en-US" altLang="zh-CN" sz="2400" dirty="0">
                <a:latin typeface="长城宋体" panose="02010609000101010101" charset="0"/>
                <a:ea typeface="长城宋体" panose="02010609000101010101" charset="0"/>
                <a:sym typeface="+mn-ea"/>
              </a:rPr>
              <a:t>  </a:t>
            </a:r>
            <a:r>
              <a:rPr lang="zh-CN" altLang="zh-CN" sz="2400" dirty="0">
                <a:latin typeface="长城宋体" panose="02010609000101010101" charset="0"/>
                <a:ea typeface="长城宋体" panose="02010609000101010101" charset="0"/>
                <a:sym typeface="+mn-ea"/>
              </a:rPr>
              <a:t>B</a:t>
            </a:r>
            <a:r>
              <a:rPr lang="zh-CN" altLang="en-US" sz="2400" dirty="0">
                <a:latin typeface="长城宋体" panose="02010609000101010101" charset="0"/>
                <a:ea typeface="长城宋体" panose="02010609000101010101" charset="0"/>
                <a:sym typeface="+mn-ea"/>
              </a:rPr>
              <a:t>、</a:t>
            </a:r>
            <a:r>
              <a:rPr lang="zh-CN" altLang="zh-CN" sz="2400" dirty="0">
                <a:latin typeface="长城宋体" panose="02010609000101010101" charset="0"/>
                <a:ea typeface="长城宋体" panose="02010609000101010101" charset="0"/>
                <a:sym typeface="+mn-ea"/>
              </a:rPr>
              <a:t>殖民统治        </a:t>
            </a:r>
            <a:endParaRPr lang="en-US" altLang="zh-CN" sz="2400" dirty="0">
              <a:latin typeface="长城宋体" panose="02010609000101010101" charset="0"/>
              <a:ea typeface="长城宋体" panose="02010609000101010101" charset="0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zh-CN" sz="2400" dirty="0">
                <a:latin typeface="长城宋体" panose="02010609000101010101" charset="0"/>
                <a:ea typeface="长城宋体" panose="02010609000101010101" charset="0"/>
                <a:sym typeface="+mn-ea"/>
              </a:rPr>
              <a:t>C</a:t>
            </a:r>
            <a:r>
              <a:rPr lang="zh-CN" altLang="en-US" sz="2400" dirty="0">
                <a:latin typeface="长城宋体" panose="02010609000101010101" charset="0"/>
                <a:ea typeface="长城宋体" panose="02010609000101010101" charset="0"/>
                <a:sym typeface="+mn-ea"/>
              </a:rPr>
              <a:t>、</a:t>
            </a:r>
            <a:r>
              <a:rPr lang="zh-CN" altLang="zh-CN" sz="2400" dirty="0">
                <a:latin typeface="长城宋体" panose="02010609000101010101" charset="0"/>
                <a:ea typeface="长城宋体" panose="02010609000101010101" charset="0"/>
                <a:sym typeface="+mn-ea"/>
              </a:rPr>
              <a:t>北洋军阀统治       D</a:t>
            </a:r>
            <a:r>
              <a:rPr lang="zh-CN" altLang="en-US" sz="2400" dirty="0">
                <a:latin typeface="长城宋体" panose="02010609000101010101" charset="0"/>
                <a:ea typeface="长城宋体" panose="02010609000101010101" charset="0"/>
                <a:sym typeface="+mn-ea"/>
              </a:rPr>
              <a:t>、</a:t>
            </a:r>
            <a:r>
              <a:rPr lang="zh-CN" altLang="zh-CN" sz="2400" dirty="0">
                <a:latin typeface="长城宋体" panose="02010609000101010101" charset="0"/>
                <a:ea typeface="长城宋体" panose="02010609000101010101" charset="0"/>
                <a:sym typeface="+mn-ea"/>
              </a:rPr>
              <a:t>帝国主义统治</a:t>
            </a:r>
            <a:endParaRPr lang="zh-CN" altLang="en-US" sz="2400">
              <a:latin typeface="长城宋体" panose="02010609000101010101" charset="0"/>
              <a:ea typeface="长城宋体" panose="02010609000101010101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1" name="文本框 40962"/>
          <p:cNvSpPr txBox="1"/>
          <p:nvPr/>
        </p:nvSpPr>
        <p:spPr>
          <a:xfrm>
            <a:off x="1774825" y="2825750"/>
            <a:ext cx="864235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25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有人说：“辛亥革命有成功的一面，也有失败的一面。”你同意这种说法吗？为什么？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矩形 2"/>
          <p:cNvSpPr/>
          <p:nvPr/>
        </p:nvSpPr>
        <p:spPr>
          <a:xfrm>
            <a:off x="1771650" y="1628775"/>
            <a:ext cx="8640763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 dirty="0">
                <a:latin typeface="长城宋体" panose="02010609000101010101" charset="0"/>
                <a:ea typeface="长城宋体" panose="02010609000101010101" charset="0"/>
              </a:rPr>
              <a:t>5</a:t>
            </a:r>
            <a:r>
              <a:rPr lang="zh-CN" altLang="en-US" sz="2400" dirty="0">
                <a:latin typeface="长城宋体" panose="02010609000101010101" charset="0"/>
                <a:ea typeface="长城宋体" panose="02010609000101010101" charset="0"/>
              </a:rPr>
              <a:t>、王诗慧的母亲</a:t>
            </a:r>
            <a:r>
              <a:rPr lang="en-US" altLang="zh-CN" sz="2400" dirty="0">
                <a:latin typeface="长城宋体" panose="02010609000101010101" charset="0"/>
                <a:ea typeface="长城宋体" panose="02010609000101010101" charset="0"/>
              </a:rPr>
              <a:t>2008</a:t>
            </a:r>
            <a:r>
              <a:rPr lang="zh-CN" altLang="en-US" sz="2400" dirty="0">
                <a:latin typeface="长城宋体" panose="02010609000101010101" charset="0"/>
                <a:ea typeface="长城宋体" panose="02010609000101010101" charset="0"/>
              </a:rPr>
              <a:t>年已经是</a:t>
            </a:r>
            <a:r>
              <a:rPr lang="en-US" altLang="zh-CN" sz="2400" dirty="0">
                <a:latin typeface="长城宋体" panose="02010609000101010101" charset="0"/>
                <a:ea typeface="长城宋体" panose="02010609000101010101" charset="0"/>
              </a:rPr>
              <a:t>85</a:t>
            </a:r>
            <a:r>
              <a:rPr lang="zh-CN" altLang="en-US" sz="2400" dirty="0">
                <a:latin typeface="长城宋体" panose="02010609000101010101" charset="0"/>
                <a:ea typeface="长城宋体" panose="02010609000101010101" charset="0"/>
              </a:rPr>
              <a:t>岁的高龄老人，请问她应是民国哪一年出生的（    ）</a:t>
            </a:r>
            <a:endParaRPr lang="zh-CN" altLang="en-US" sz="2400" dirty="0">
              <a:latin typeface="长城宋体" panose="02010609000101010101" charset="0"/>
              <a:ea typeface="长城宋体" panose="02010609000101010101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长城宋体" panose="02010609000101010101" charset="0"/>
                <a:ea typeface="长城宋体" panose="02010609000101010101" charset="0"/>
              </a:rPr>
              <a:t>A</a:t>
            </a:r>
            <a:r>
              <a:rPr lang="zh-CN" altLang="en-US" sz="2400" dirty="0">
                <a:latin typeface="长城宋体" panose="02010609000101010101" charset="0"/>
                <a:ea typeface="长城宋体" panose="02010609000101010101" charset="0"/>
              </a:rPr>
              <a:t>、民国八年            </a:t>
            </a:r>
            <a:r>
              <a:rPr lang="en-US" altLang="zh-CN" sz="2400" dirty="0">
                <a:latin typeface="长城宋体" panose="02010609000101010101" charset="0"/>
                <a:ea typeface="长城宋体" panose="02010609000101010101" charset="0"/>
              </a:rPr>
              <a:t>B</a:t>
            </a:r>
            <a:r>
              <a:rPr lang="zh-CN" altLang="en-US" sz="2400" dirty="0">
                <a:latin typeface="长城宋体" panose="02010609000101010101" charset="0"/>
                <a:ea typeface="长城宋体" panose="02010609000101010101" charset="0"/>
              </a:rPr>
              <a:t>、民国九年</a:t>
            </a:r>
            <a:endParaRPr lang="zh-CN" altLang="en-US" sz="2400" dirty="0">
              <a:latin typeface="长城宋体" panose="02010609000101010101" charset="0"/>
              <a:ea typeface="长城宋体" panose="02010609000101010101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长城宋体" panose="02010609000101010101" charset="0"/>
                <a:ea typeface="长城宋体" panose="02010609000101010101" charset="0"/>
              </a:rPr>
              <a:t>C</a:t>
            </a:r>
            <a:r>
              <a:rPr lang="zh-CN" altLang="en-US" sz="2400" dirty="0">
                <a:latin typeface="长城宋体" panose="02010609000101010101" charset="0"/>
                <a:ea typeface="长城宋体" panose="02010609000101010101" charset="0"/>
              </a:rPr>
              <a:t>、民国十一年          </a:t>
            </a:r>
            <a:r>
              <a:rPr lang="en-US" altLang="zh-CN" sz="2400" dirty="0">
                <a:latin typeface="长城宋体" panose="02010609000101010101" charset="0"/>
                <a:ea typeface="长城宋体" panose="02010609000101010101" charset="0"/>
              </a:rPr>
              <a:t>D</a:t>
            </a:r>
            <a:r>
              <a:rPr lang="zh-CN" altLang="en-US" sz="2400" dirty="0">
                <a:latin typeface="长城宋体" panose="02010609000101010101" charset="0"/>
                <a:ea typeface="长城宋体" panose="02010609000101010101" charset="0"/>
              </a:rPr>
              <a:t>、民国十二年</a:t>
            </a:r>
            <a:endParaRPr lang="zh-CN" altLang="en-US" sz="2400" dirty="0">
              <a:latin typeface="长城宋体" panose="02010609000101010101" charset="0"/>
              <a:ea typeface="长城宋体" panose="02010609000101010101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2647950" y="708025"/>
            <a:ext cx="7056438" cy="2414588"/>
            <a:chOff x="250944" y="1590500"/>
            <a:chExt cx="7630411" cy="1717063"/>
          </a:xfrm>
        </p:grpSpPr>
        <p:sp>
          <p:nvSpPr>
            <p:cNvPr id="50178" name="云形标注 2"/>
            <p:cNvSpPr/>
            <p:nvPr/>
          </p:nvSpPr>
          <p:spPr>
            <a:xfrm>
              <a:off x="250944" y="1590500"/>
              <a:ext cx="7630411" cy="1717063"/>
            </a:xfrm>
            <a:prstGeom prst="cloudCallout">
              <a:avLst>
                <a:gd name="adj1" fmla="val -32519"/>
                <a:gd name="adj2" fmla="val 93194"/>
              </a:avLst>
            </a:prstGeom>
            <a:solidFill>
              <a:srgbClr val="FFFF99"/>
            </a:solidFill>
            <a:ln w="9525">
              <a:noFill/>
            </a:ln>
            <a:effectLst>
              <a:outerShdw dist="104725" dir="842190" algn="ctr" rotWithShape="0">
                <a:srgbClr val="808080"/>
              </a:outerShdw>
            </a:effectLst>
          </p:spPr>
          <p:txBody>
            <a:bodyPr anchor="t"/>
            <a:p>
              <a:pPr algn="ctr"/>
              <a:endParaRPr lang="zh-CN" altLang="zh-CN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50179" name="文本框 4099"/>
            <p:cNvSpPr txBox="1"/>
            <p:nvPr/>
          </p:nvSpPr>
          <p:spPr>
            <a:xfrm>
              <a:off x="961786" y="1744179"/>
              <a:ext cx="6540351" cy="129056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lang="en-US" altLang="zh-CN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6.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你还知道中国历史上哪些时期也出现过军阀混战的想象？与之相比，北洋军阀混战局面出现的原因有何新特点？</a:t>
              </a:r>
              <a:endPara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pic>
        <p:nvPicPr>
          <p:cNvPr id="50180" name="内容占位符 4100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4688" y="2978150"/>
            <a:ext cx="1749425" cy="1978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4656138" y="3411538"/>
            <a:ext cx="5761037" cy="2889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东汉末黄巾之乱后、唐末安史之乱后、清末</a:t>
            </a:r>
            <a:endParaRPr lang="en-US" altLang="zh-CN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特点：有了帝国主义的扶植与支持；</a:t>
            </a:r>
            <a:endParaRPr lang="en-US" altLang="zh-CN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社会性质从封建社会变为半封建半殖民地性质等。</a:t>
            </a:r>
            <a:endParaRPr lang="zh-CN" altLang="en-US" sz="28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17720" y="2392045"/>
            <a:ext cx="3612515" cy="1325880"/>
          </a:xfrm>
        </p:spPr>
        <p:txBody>
          <a:bodyPr>
            <a:normAutofit fontScale="90000"/>
          </a:bodyPr>
          <a:p>
            <a:r>
              <a:rPr lang="zh-CN" altLang="en-US" sz="9600"/>
              <a:t>再  见</a:t>
            </a:r>
            <a:endParaRPr lang="zh-CN" altLang="en-US" sz="9600"/>
          </a:p>
        </p:txBody>
      </p:sp>
      <p:pic>
        <p:nvPicPr>
          <p:cNvPr id="6" name="Picture 2" descr="http://www.people.com.cn/mediafile/pic/20150416/9/12501515447594538257.jpg"/>
          <p:cNvPicPr>
            <a:picLocks noChangeAspect="1" noChangeArrowheads="1"/>
          </p:cNvPicPr>
          <p:nvPr>
            <p:ph idx="1"/>
          </p:nvPr>
        </p:nvPicPr>
        <p:blipFill>
          <a:blip r:embed="rId1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1765" y="3211830"/>
            <a:ext cx="2590800" cy="3384550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" name="组合 8"/>
          <p:cNvGrpSpPr/>
          <p:nvPr/>
        </p:nvGrpSpPr>
        <p:grpSpPr>
          <a:xfrm>
            <a:off x="1960563" y="1214438"/>
            <a:ext cx="1633537" cy="865187"/>
            <a:chOff x="275076" y="1392694"/>
            <a:chExt cx="1632628" cy="864096"/>
          </a:xfrm>
        </p:grpSpPr>
        <p:sp>
          <p:nvSpPr>
            <p:cNvPr id="6" name="云形标注 5"/>
            <p:cNvSpPr/>
            <p:nvPr/>
          </p:nvSpPr>
          <p:spPr>
            <a:xfrm>
              <a:off x="275076" y="1392694"/>
              <a:ext cx="1632628" cy="864096"/>
            </a:xfrm>
            <a:prstGeom prst="cloudCallout">
              <a:avLst>
                <a:gd name="adj1" fmla="val 67243"/>
                <a:gd name="adj2" fmla="val 63796"/>
              </a:avLst>
            </a:prstGeom>
            <a:solidFill>
              <a:schemeClr val="accent6">
                <a:lumMod val="60000"/>
                <a:lumOff val="40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41987" name="矩形 7"/>
            <p:cNvSpPr/>
            <p:nvPr/>
          </p:nvSpPr>
          <p:spPr>
            <a:xfrm>
              <a:off x="455573" y="1523023"/>
              <a:ext cx="1116343" cy="5828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200" b="1" dirty="0">
                  <a:latin typeface="微软雅黑" panose="020B0503020204020204" charset="-122"/>
                  <a:ea typeface="微软雅黑" panose="020B0503020204020204" charset="-122"/>
                </a:rPr>
                <a:t>成 功</a:t>
              </a:r>
              <a:endParaRPr lang="zh-CN" altLang="en-US" sz="32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3925888" y="1323975"/>
            <a:ext cx="6481762" cy="1614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000" dirty="0">
                <a:latin typeface="Calibri" panose="020F0502020204030204" charset="0"/>
                <a:ea typeface="黑体" panose="02010609060101010101" pitchFamily="49" charset="-122"/>
              </a:rPr>
              <a:t>        辛亥革命推翻了清朝的统治，结束了我国两千多年的封建帝制，使民主共和的观念深入人心。</a:t>
            </a:r>
            <a:endParaRPr lang="zh-CN" altLang="en-US" sz="3000" dirty="0">
              <a:latin typeface="Calibri" panose="020F0502020204030204" charset="0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951038" y="3605213"/>
            <a:ext cx="1631950" cy="865187"/>
            <a:chOff x="275076" y="1392694"/>
            <a:chExt cx="1632628" cy="864096"/>
          </a:xfrm>
        </p:grpSpPr>
        <p:sp>
          <p:nvSpPr>
            <p:cNvPr id="13" name="云形标注 12"/>
            <p:cNvSpPr/>
            <p:nvPr/>
          </p:nvSpPr>
          <p:spPr>
            <a:xfrm>
              <a:off x="275076" y="1392694"/>
              <a:ext cx="1632628" cy="864096"/>
            </a:xfrm>
            <a:prstGeom prst="cloudCallout">
              <a:avLst>
                <a:gd name="adj1" fmla="val 67243"/>
                <a:gd name="adj2" fmla="val 63796"/>
              </a:avLst>
            </a:prstGeom>
            <a:solidFill>
              <a:schemeClr val="accent2">
                <a:lumMod val="40000"/>
                <a:lumOff val="60000"/>
              </a:schemeClr>
            </a:solidFill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auto"/>
              <a:endParaRPr lang="zh-CN" altLang="en-US" strike="noStrike" noProof="1"/>
            </a:p>
          </p:txBody>
        </p:sp>
        <p:sp>
          <p:nvSpPr>
            <p:cNvPr id="41991" name="矩形 13"/>
            <p:cNvSpPr/>
            <p:nvPr/>
          </p:nvSpPr>
          <p:spPr>
            <a:xfrm>
              <a:off x="455573" y="1523023"/>
              <a:ext cx="1117429" cy="58282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zh-CN" altLang="en-US" sz="3200" b="1" dirty="0">
                  <a:latin typeface="微软雅黑" panose="020B0503020204020204" charset="-122"/>
                  <a:ea typeface="微软雅黑" panose="020B0503020204020204" charset="-122"/>
                </a:rPr>
                <a:t>失 败</a:t>
              </a:r>
              <a:endParaRPr lang="zh-CN" altLang="en-US" sz="3200" b="1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916363" y="3714750"/>
            <a:ext cx="6480175" cy="2122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3000" dirty="0">
                <a:latin typeface="Calibri" panose="020F0502020204030204" charset="0"/>
                <a:ea typeface="黑体" panose="02010609060101010101" pitchFamily="49" charset="-122"/>
              </a:rPr>
              <a:t>         辛亥革命的胜利果实被袁世凯所窃取，反帝反封建的革命任务没有完成，中国半殖民地半封建社会的性质没有改变。</a:t>
            </a:r>
            <a:endParaRPr lang="zh-CN" altLang="en-US" sz="3000" dirty="0">
              <a:latin typeface="Calibri" panose="020F050202020403020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2390" y="798513"/>
            <a:ext cx="6572250" cy="371475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2350" name="文本框 142349"/>
          <p:cNvSpPr txBox="1"/>
          <p:nvPr/>
        </p:nvSpPr>
        <p:spPr>
          <a:xfrm>
            <a:off x="2268855" y="4916488"/>
            <a:ext cx="7259638" cy="1383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en-US" sz="22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1912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月，袁世凯在北京就任中华民国临时大总统。袁世凯窃取政权之后，便开始逐步建立起以北洋军阀为核心的专制统治。</a:t>
            </a:r>
            <a:endParaRPr lang="zh-CN" altLang="en-US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3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标题 1"/>
          <p:cNvSpPr>
            <a:spLocks noGrp="1"/>
          </p:cNvSpPr>
          <p:nvPr>
            <p:ph type="title"/>
          </p:nvPr>
        </p:nvSpPr>
        <p:spPr>
          <a:xfrm>
            <a:off x="1827213" y="350838"/>
            <a:ext cx="5205412" cy="6381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algn="just" eaLnBrk="1" hangingPunct="1"/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</a:rPr>
              <a:t>一、袁世凯独裁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94" name="内容占位符 3" descr="袁世凯.bmp"/>
          <p:cNvPicPr>
            <a:picLocks noGrp="1" noChangeAspect="1"/>
          </p:cNvPicPr>
          <p:nvPr>
            <p:ph/>
          </p:nvPr>
        </p:nvPicPr>
        <p:blipFill>
          <a:blip r:embed="rId1"/>
          <a:stretch>
            <a:fillRect/>
          </a:stretch>
        </p:blipFill>
        <p:spPr>
          <a:xfrm>
            <a:off x="1743075" y="1446213"/>
            <a:ext cx="3806825" cy="4238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标题 2"/>
          <p:cNvSpPr>
            <a:spLocks noGrp="1"/>
          </p:cNvSpPr>
          <p:nvPr/>
        </p:nvSpPr>
        <p:spPr>
          <a:xfrm>
            <a:off x="1873250" y="5853113"/>
            <a:ext cx="1154113" cy="4572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Lucida Sans Unicode" panose="020B0602030504020204" pitchFamily="34" charset="0"/>
                <a:ea typeface="宋体" panose="02010600030101010101" pitchFamily="2" charset="-122"/>
                <a:cs typeface="+mn-cs"/>
                <a:sym typeface="Lucida Sans Unicode" panose="020B0602030504020204" pitchFamily="34" charset="0"/>
              </a:rPr>
              <a:t>袁世凯</a:t>
            </a:r>
            <a:endParaRPr kumimoji="0" lang="zh-CN" altLang="en-US" sz="2400" b="1" i="0" u="none" strike="noStrike" kern="1200" cap="none" spc="0" normalizeH="0" baseline="0" noProof="1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Lucida Sans Unicode" panose="020B0602030504020204" pitchFamily="34" charset="0"/>
              <a:ea typeface="宋体" panose="02010600030101010101" pitchFamily="2" charset="-122"/>
              <a:cs typeface="Lucida Sans Unicode" panose="020B0602030504020204" pitchFamily="34" charset="0"/>
              <a:sym typeface="Lucida Sans Unicode" panose="020B0602030504020204" pitchFamily="34" charset="0"/>
            </a:endParaRPr>
          </a:p>
        </p:txBody>
      </p:sp>
      <p:sp>
        <p:nvSpPr>
          <p:cNvPr id="8197" name="矩形 4"/>
          <p:cNvSpPr/>
          <p:nvPr/>
        </p:nvSpPr>
        <p:spPr>
          <a:xfrm>
            <a:off x="5444490" y="835025"/>
            <a:ext cx="5201920" cy="175450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5400" b="1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Lucida Sans Unicode" panose="020B0602030504020204" pitchFamily="34" charset="0"/>
                <a:ea typeface="宋体" panose="02010600030101010101" pitchFamily="2" charset="-122"/>
                <a:cs typeface="+mn-cs"/>
                <a:sym typeface="Lucida Sans Unicode" panose="020B0602030504020204" pitchFamily="34" charset="0"/>
              </a:rPr>
              <a:t>你知道关于他独裁的哪些事？</a:t>
            </a:r>
            <a:endParaRPr kumimoji="0" lang="zh-CN" altLang="en-US" sz="5400" b="1" i="0" u="none" strike="noStrike" kern="1200" cap="none" spc="0" normalizeH="0" baseline="0" noProof="1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Lucida Sans Unicode" panose="020B0602030504020204" pitchFamily="34" charset="0"/>
              <a:ea typeface="宋体" panose="02010600030101010101" pitchFamily="2" charset="-122"/>
              <a:cs typeface="Lucida Sans Unicode" panose="020B0602030504020204" pitchFamily="34" charset="0"/>
              <a:sym typeface="Lucida Sans Unicode" panose="020B0602030504020204" pitchFamily="34" charset="0"/>
            </a:endParaRPr>
          </a:p>
        </p:txBody>
      </p:sp>
      <p:sp>
        <p:nvSpPr>
          <p:cNvPr id="8198" name="文本框 8198"/>
          <p:cNvSpPr txBox="1"/>
          <p:nvPr/>
        </p:nvSpPr>
        <p:spPr>
          <a:xfrm>
            <a:off x="2862263" y="5853113"/>
            <a:ext cx="2687637" cy="460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（1859—1916）</a:t>
            </a:r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5992813" y="3160713"/>
            <a:ext cx="4333875" cy="6731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1" hangingPunct="1"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1.</a:t>
            </a:r>
            <a:r>
              <a:rPr lang="en-US" altLang="en-US" sz="24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排除异己，打击革命党人；</a:t>
            </a:r>
            <a:endParaRPr lang="en-US" altLang="en-US" sz="2400" b="1" dirty="0">
              <a:solidFill>
                <a:srgbClr val="FFFFFF"/>
              </a:solidFill>
              <a:latin typeface="Arial" panose="020B0604020202020204" pitchFamily="34" charset="0"/>
              <a:ea typeface="Lucida Sans Unicode" panose="020B0602030504020204" pitchFamily="34" charset="0"/>
              <a:sym typeface="+mn-ea"/>
            </a:endParaRPr>
          </a:p>
        </p:txBody>
      </p:sp>
      <p:sp>
        <p:nvSpPr>
          <p:cNvPr id="5" name="流程图: 可选过程 4"/>
          <p:cNvSpPr/>
          <p:nvPr/>
        </p:nvSpPr>
        <p:spPr>
          <a:xfrm>
            <a:off x="5992813" y="4121150"/>
            <a:ext cx="4333875" cy="68262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Lucida Sans Unicode" panose="020B0602030504020204" pitchFamily="34" charset="0"/>
                <a:sym typeface="+mn-ea"/>
              </a:rPr>
              <a:t>2.操纵政治，践踏民主共和；</a:t>
            </a:r>
            <a:endParaRPr kumimoji="0" lang="zh-CN" altLang="en-US" sz="2400" b="1" i="0" u="none" strike="noStrike" kern="1200" cap="none" spc="0" normalizeH="0" baseline="0" noProof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 panose="020B0602030504020204" pitchFamily="34" charset="0"/>
              <a:ea typeface="宋体" panose="02010600030101010101" pitchFamily="2" charset="-122"/>
              <a:cs typeface="Lucida Sans Unicode" panose="020B0602030504020204" pitchFamily="34" charset="0"/>
              <a:sym typeface="+mn-ea"/>
            </a:endParaRPr>
          </a:p>
        </p:txBody>
      </p:sp>
      <p:sp>
        <p:nvSpPr>
          <p:cNvPr id="6" name="流程图: 可选过程 5"/>
          <p:cNvSpPr/>
          <p:nvPr/>
        </p:nvSpPr>
        <p:spPr>
          <a:xfrm>
            <a:off x="5992813" y="5091113"/>
            <a:ext cx="4333875" cy="593725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Lucida Sans Unicode" panose="020B0602030504020204" pitchFamily="34" charset="0"/>
                <a:sym typeface="+mn-ea"/>
              </a:rPr>
              <a:t>3.公然称帝，实行专制复辟。</a:t>
            </a:r>
            <a:endParaRPr kumimoji="0" lang="zh-CN" altLang="en-US" sz="2400" b="1" i="0" u="none" strike="noStrike" kern="1200" cap="none" spc="0" normalizeH="0" baseline="0" noProof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 panose="020B0602030504020204" pitchFamily="34" charset="0"/>
              <a:ea typeface="宋体" panose="02010600030101010101" pitchFamily="2" charset="-122"/>
              <a:cs typeface="Lucida Sans Unicode" panose="020B0602030504020204" pitchFamily="34" charset="0"/>
              <a:sym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3" grpId="0"/>
      <p:bldP spid="8196" grpId="0"/>
      <p:bldP spid="8197" grpId="0" bldLvl="0" animBg="1"/>
      <p:bldP spid="8198" grpId="0"/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流程图: 可选过程 3"/>
          <p:cNvSpPr/>
          <p:nvPr/>
        </p:nvSpPr>
        <p:spPr>
          <a:xfrm>
            <a:off x="1986280" y="302260"/>
            <a:ext cx="6351270" cy="115062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 eaLnBrk="1" hangingPunct="1">
              <a:buFont typeface="Arial" panose="020B0604020202020204" pitchFamily="34" charset="0"/>
              <a:buNone/>
            </a:pPr>
            <a:r>
              <a:rPr lang="en-US" altLang="en-US" sz="36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36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、</a:t>
            </a:r>
            <a:r>
              <a:rPr lang="en-US" altLang="en-US" sz="3600" b="1" dirty="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排除异己，打击革命党人</a:t>
            </a:r>
            <a:endParaRPr lang="en-US" altLang="en-US" sz="3600" b="1" dirty="0">
              <a:solidFill>
                <a:srgbClr val="FFFFFF"/>
              </a:solidFill>
              <a:latin typeface="Arial" panose="020B0604020202020204" pitchFamily="34" charset="0"/>
              <a:ea typeface="Lucida Sans Unicode" panose="020B0602030504020204" pitchFamily="34" charset="0"/>
              <a:sym typeface="+mn-ea"/>
            </a:endParaRPr>
          </a:p>
        </p:txBody>
      </p:sp>
      <p:sp>
        <p:nvSpPr>
          <p:cNvPr id="10247" name="标题 4"/>
          <p:cNvSpPr/>
          <p:nvPr/>
        </p:nvSpPr>
        <p:spPr>
          <a:xfrm>
            <a:off x="6541135" y="1794510"/>
            <a:ext cx="2910840" cy="83756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Lucida Sans Unicode" panose="020B0602030504020204" pitchFamily="34" charset="0"/>
              </a:rPr>
              <a:t>宋教仁遇刺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Lucida Sans Unicode" panose="020B0602030504020204" pitchFamily="34" charset="0"/>
            </a:endParaRPr>
          </a:p>
        </p:txBody>
      </p:sp>
      <p:pic>
        <p:nvPicPr>
          <p:cNvPr id="1024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1968" y="1662748"/>
            <a:ext cx="3325812" cy="3990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文本框 2"/>
          <p:cNvSpPr txBox="1"/>
          <p:nvPr/>
        </p:nvSpPr>
        <p:spPr>
          <a:xfrm>
            <a:off x="6657340" y="3313113"/>
            <a:ext cx="2678113" cy="1477962"/>
          </a:xfrm>
          <a:prstGeom prst="rect">
            <a:avLst/>
          </a:prstGeom>
          <a:blipFill rotWithShape="1">
            <a:blip r:embed="rId2"/>
          </a:blipFill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  <a:hlinkClick r:id="rId3" action="ppaction://hlinkfile"/>
              </a:rPr>
              <a:t>宋教仁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>
                <a:latin typeface="Arial" panose="020B0604020202020204" pitchFamily="34" charset="0"/>
                <a:ea typeface="宋体" panose="02010600030101010101" pitchFamily="2" charset="-122"/>
              </a:rPr>
              <a:t>1882—1913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）字遯初，号渔父，湖南桃源人。中国“宪政之父”，国民党早期领导人，近代民主革命家。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247" grpId="0"/>
      <p:bldP spid="1024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1" name="文本框 2"/>
          <p:cNvSpPr txBox="1"/>
          <p:nvPr/>
        </p:nvSpPr>
        <p:spPr>
          <a:xfrm>
            <a:off x="3052445" y="5846763"/>
            <a:ext cx="5076825" cy="6451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rgbClr val="C00000"/>
                </a:solidFill>
                <a:latin typeface="Arial" panose="020B0604020202020204" pitchFamily="34" charset="0"/>
                <a:ea typeface="宋体" panose="02010600030101010101" pitchFamily="2" charset="-122"/>
                <a:sym typeface="Lucida Sans Unicode" panose="020B0602030504020204" pitchFamily="34" charset="0"/>
              </a:rPr>
              <a:t>这一事件，成为革命党再次发动革命的导火索。</a:t>
            </a:r>
            <a:endParaRPr lang="zh-CN" altLang="en-US" b="1" dirty="0">
              <a:solidFill>
                <a:srgbClr val="C00000"/>
              </a:solidFill>
              <a:latin typeface="Arial" panose="020B0604020202020204" pitchFamily="34" charset="0"/>
              <a:ea typeface="宋体" panose="02010600030101010101" pitchFamily="2" charset="-122"/>
              <a:sym typeface="Lucida Sans Unicode" panose="020B0602030504020204" pitchFamily="34" charset="0"/>
            </a:endParaRPr>
          </a:p>
        </p:txBody>
      </p:sp>
      <p:sp>
        <p:nvSpPr>
          <p:cNvPr id="10247" name="标题 4"/>
          <p:cNvSpPr/>
          <p:nvPr/>
        </p:nvSpPr>
        <p:spPr>
          <a:xfrm>
            <a:off x="2647950" y="144463"/>
            <a:ext cx="3124200" cy="7461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Lucida Sans Unicode" panose="020B0602030504020204" pitchFamily="34" charset="0"/>
              </a:rPr>
              <a:t>宋教仁遇刺</a:t>
            </a:r>
            <a:endParaRPr kumimoji="0" lang="zh-CN" altLang="en-US" sz="3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38100" dir="2700000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Lucida Sans Unicode" panose="020B0602030504020204" pitchFamily="34" charset="0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906270" y="890905"/>
            <a:ext cx="8379460" cy="17418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</a:lstStyle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kumimoji="0" lang="en-US" altLang="en-US" sz="1800" b="1" i="0" u="none" strike="noStrike" kern="1200" cap="none" spc="0" normalizeH="0" baseline="0" noProof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背景：</a:t>
            </a:r>
            <a:r>
              <a:rPr kumimoji="0" lang="en-US" altLang="x-none" sz="1800" b="1" i="0" u="none" strike="noStrike" kern="1200" cap="none" spc="0" normalizeH="0" baseline="0" noProof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1913</a:t>
            </a:r>
            <a:r>
              <a:rPr kumimoji="0" lang="en-US" altLang="en-US" sz="1800" b="1" i="0" u="none" strike="noStrike" kern="1200" cap="none" spc="0" normalizeH="0" baseline="0" noProof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年</a:t>
            </a:r>
            <a:r>
              <a:rPr kumimoji="0" lang="en-US" altLang="x-none" sz="1800" b="1" i="0" u="none" strike="noStrike" kern="1200" cap="none" spc="0" normalizeH="0" baseline="0" noProof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2</a:t>
            </a:r>
            <a:r>
              <a:rPr kumimoji="0" lang="en-US" altLang="en-US" sz="1800" b="1" i="0" u="none" strike="noStrike" kern="1200" cap="none" spc="0" normalizeH="0" baseline="0" noProof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月，按照《临时约法》，举行了中国历史上第一次国会选举，国民党在第一届国会选举中占有多数席位，</a:t>
            </a:r>
            <a:r>
              <a:rPr kumimoji="0" lang="en-US" altLang="zh-CN" sz="1800" b="1" i="0" u="none" strike="noStrike" kern="1200" cap="none" spc="0" normalizeH="0" baseline="0" noProof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按照约法</a:t>
            </a:r>
            <a:r>
              <a:rPr kumimoji="0" lang="zh-CN" altLang="en-US" sz="1800" b="1" i="0" u="none" strike="noStrike" kern="1200" cap="none" spc="0" normalizeH="0" baseline="0" noProof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规定应当由该党理事长宋教仁出任内阁总理</a:t>
            </a:r>
            <a:r>
              <a:rPr kumimoji="0" lang="en-US" altLang="en-US" sz="1800" b="1" i="0" u="none" strike="noStrike" kern="1200" cap="none" spc="0" normalizeH="0" baseline="0" noProof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。</a:t>
            </a:r>
            <a:r>
              <a:rPr kumimoji="0" lang="zh-CN" altLang="en-US" sz="1800" b="1" i="0" u="none" strike="noStrike" kern="1200" cap="none" spc="0" normalizeH="0" baseline="0" noProof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这</a:t>
            </a:r>
            <a:r>
              <a:rPr kumimoji="0" lang="en-US" altLang="en-US" sz="1800" b="1" i="0" u="none" strike="noStrike" kern="1200" cap="none" spc="0" normalizeH="0" baseline="0" noProof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威胁到袁世凯独裁</a:t>
            </a:r>
            <a:r>
              <a:rPr kumimoji="0" lang="zh-CN" altLang="en-US" sz="1800" b="1" i="0" u="none" strike="noStrike" kern="1200" cap="none" spc="0" normalizeH="0" baseline="0" noProof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统治</a:t>
            </a:r>
            <a:r>
              <a:rPr kumimoji="0" lang="en-US" altLang="en-US" sz="1800" b="1" i="0" u="none" strike="noStrike" kern="1200" cap="none" spc="0" normalizeH="0" baseline="0" noProof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，</a:t>
            </a:r>
            <a:r>
              <a:rPr kumimoji="0" lang="zh-CN" altLang="en-US" sz="1800" b="1" i="0" u="none" strike="noStrike" kern="1200" cap="none" spc="0" normalizeH="0" baseline="0" noProof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袁氏因而</a:t>
            </a:r>
            <a:r>
              <a:rPr kumimoji="0" lang="en-US" altLang="zh-CN" sz="1800" b="1" i="0" u="none" strike="noStrike" kern="1200" cap="none" spc="0" normalizeH="0" baseline="0" noProof="1" err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笼络</a:t>
            </a:r>
            <a:r>
              <a:rPr kumimoji="0" lang="zh-CN" altLang="en-US" sz="1800" b="1" i="0" u="none" strike="noStrike" kern="1200" cap="none" spc="0" normalizeH="0" baseline="0" noProof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宋教仁但遭坚拒</a:t>
            </a:r>
            <a:r>
              <a:rPr kumimoji="0" lang="en-US" altLang="en-US" sz="1800" b="1" i="0" u="none" strike="noStrike" kern="1200" cap="none" spc="0" normalizeH="0" baseline="0" noProof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rPr>
              <a:t>。</a:t>
            </a:r>
            <a:endParaRPr kumimoji="0" lang="en-US" altLang="en-US" sz="1800" b="1" i="0" u="none" strike="noStrike" kern="1200" cap="none" spc="0" normalizeH="0" baseline="0" noProof="1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2025015" y="2835910"/>
            <a:ext cx="860425" cy="4619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 panose="020B0602030504020204" pitchFamily="34" charset="0"/>
                <a:ea typeface="宋体" panose="02010600030101010101" pitchFamily="2" charset="-122"/>
                <a:cs typeface="Lucida Sans Unicode" panose="020B0602030504020204" pitchFamily="34" charset="0"/>
                <a:sym typeface="+mn-ea"/>
              </a:rPr>
              <a:t>目的</a:t>
            </a:r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 panose="020B0602030504020204" pitchFamily="34" charset="0"/>
              <a:ea typeface="宋体" panose="02010600030101010101" pitchFamily="2" charset="-122"/>
              <a:cs typeface="Lucida Sans Unicode" panose="020B0602030504020204" pitchFamily="34" charset="0"/>
              <a:sym typeface="+mn-ea"/>
            </a:endParaRPr>
          </a:p>
        </p:txBody>
      </p:sp>
      <p:sp>
        <p:nvSpPr>
          <p:cNvPr id="2" name="文本框 6"/>
          <p:cNvSpPr txBox="1"/>
          <p:nvPr/>
        </p:nvSpPr>
        <p:spPr>
          <a:xfrm>
            <a:off x="3914458" y="2929890"/>
            <a:ext cx="36309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R="0" defTabSz="914400"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1" kern="1200" cap="none" spc="0" normalizeH="0" baseline="0" noProof="1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阻止国民党组阁，消灭革命党</a:t>
            </a:r>
            <a:r>
              <a:rPr kumimoji="0" lang="zh-CN" altLang="en-US" b="1" kern="1200" cap="none" spc="0" normalizeH="0" baseline="0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+mn-ea"/>
              </a:rPr>
              <a:t>势力</a:t>
            </a:r>
            <a:endParaRPr kumimoji="0" lang="zh-CN" altLang="en-US" b="1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2025015" y="3581400"/>
            <a:ext cx="1733550" cy="612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 panose="020B0602030504020204" pitchFamily="34" charset="0"/>
                <a:ea typeface="宋体" panose="02010600030101010101" pitchFamily="2" charset="-122"/>
                <a:cs typeface="Lucida Sans Unicode" panose="020B0602030504020204" pitchFamily="34" charset="0"/>
                <a:sym typeface="+mn-ea"/>
              </a:rPr>
              <a:t>幕后策划者</a:t>
            </a:r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 panose="020B0602030504020204" pitchFamily="34" charset="0"/>
              <a:ea typeface="宋体" panose="02010600030101010101" pitchFamily="2" charset="-122"/>
              <a:cs typeface="Lucida Sans Unicode" panose="020B0602030504020204" pitchFamily="34" charset="0"/>
              <a:sym typeface="+mn-ea"/>
            </a:endParaRPr>
          </a:p>
        </p:txBody>
      </p:sp>
      <p:sp>
        <p:nvSpPr>
          <p:cNvPr id="10249" name="文本框 9"/>
          <p:cNvSpPr txBox="1"/>
          <p:nvPr/>
        </p:nvSpPr>
        <p:spPr>
          <a:xfrm>
            <a:off x="3914775" y="3581083"/>
            <a:ext cx="87249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袁世凯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2025015" y="4267835"/>
            <a:ext cx="1027113" cy="5159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 panose="020B0602030504020204" pitchFamily="34" charset="0"/>
                <a:ea typeface="宋体" panose="02010600030101010101" pitchFamily="2" charset="-122"/>
                <a:cs typeface="Lucida Sans Unicode" panose="020B0602030504020204" pitchFamily="34" charset="0"/>
                <a:sym typeface="+mn-ea"/>
              </a:rPr>
              <a:t>地点</a:t>
            </a:r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 panose="020B0602030504020204" pitchFamily="34" charset="0"/>
              <a:ea typeface="宋体" panose="02010600030101010101" pitchFamily="2" charset="-122"/>
              <a:cs typeface="Lucida Sans Unicode" panose="020B0602030504020204" pitchFamily="34" charset="0"/>
              <a:sym typeface="+mn-ea"/>
            </a:endParaRPr>
          </a:p>
        </p:txBody>
      </p:sp>
      <p:sp>
        <p:nvSpPr>
          <p:cNvPr id="10251" name="文本框 11"/>
          <p:cNvSpPr txBox="1"/>
          <p:nvPr/>
        </p:nvSpPr>
        <p:spPr>
          <a:xfrm>
            <a:off x="3914775" y="4342130"/>
            <a:ext cx="1586230" cy="368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上海火车站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2025015" y="5281613"/>
            <a:ext cx="1027113" cy="4730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0" i="0" u="none" strike="noStrike" kern="120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ucida Sans Unicode" panose="020B0602030504020204" pitchFamily="34" charset="0"/>
                <a:ea typeface="宋体" panose="02010600030101010101" pitchFamily="2" charset="-122"/>
                <a:cs typeface="Lucida Sans Unicode" panose="020B0602030504020204" pitchFamily="34" charset="0"/>
                <a:sym typeface="+mn-ea"/>
              </a:rPr>
              <a:t>结果</a:t>
            </a:r>
            <a:endParaRPr kumimoji="0" lang="zh-CN" altLang="en-US" sz="1800" b="0" i="0" u="none" strike="noStrike" kern="1200" cap="none" spc="0" normalizeH="0" baseline="0" noProof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 panose="020B0602030504020204" pitchFamily="34" charset="0"/>
              <a:ea typeface="宋体" panose="02010600030101010101" pitchFamily="2" charset="-122"/>
              <a:cs typeface="Lucida Sans Unicode" panose="020B0602030504020204" pitchFamily="34" charset="0"/>
              <a:sym typeface="+mn-ea"/>
            </a:endParaRPr>
          </a:p>
        </p:txBody>
      </p:sp>
      <p:sp>
        <p:nvSpPr>
          <p:cNvPr id="10253" name="文本框 13"/>
          <p:cNvSpPr txBox="1"/>
          <p:nvPr/>
        </p:nvSpPr>
        <p:spPr>
          <a:xfrm>
            <a:off x="3914775" y="5386705"/>
            <a:ext cx="179197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buFont typeface="Arial" panose="020B0604020202020204" pitchFamily="34" charset="0"/>
              <a:buNone/>
            </a:pPr>
            <a:r>
              <a:rPr lang="zh-CN" altLang="en-US" b="1" dirty="0">
                <a:latin typeface="Arial" panose="020B0604020202020204" pitchFamily="34" charset="0"/>
                <a:ea typeface="宋体" panose="02010600030101010101" pitchFamily="2" charset="-122"/>
              </a:rPr>
              <a:t>宋教仁遇刺身亡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10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1" grpId="0"/>
      <p:bldP spid="10247" grpId="0"/>
      <p:bldP spid="5" grpId="0" bldLvl="0" animBg="1"/>
      <p:bldP spid="6" grpId="0" bldLvl="0" animBg="1"/>
      <p:bldP spid="8" grpId="0" bldLvl="0" animBg="1"/>
      <p:bldP spid="10249" grpId="0"/>
      <p:bldP spid="11" grpId="0" bldLvl="0" animBg="1"/>
      <p:bldP spid="10251" grpId="0"/>
      <p:bldP spid="13" grpId="0" bldLvl="0" animBg="1"/>
      <p:bldP spid="1025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流程图: 可选过程 4"/>
          <p:cNvSpPr/>
          <p:nvPr/>
        </p:nvSpPr>
        <p:spPr>
          <a:xfrm>
            <a:off x="2770505" y="263525"/>
            <a:ext cx="6490970" cy="11684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b="1" i="0" u="none" strike="noStrike" kern="120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Lucida Sans Unicode" panose="020B0602030504020204" pitchFamily="34" charset="0"/>
                <a:sym typeface="+mn-ea"/>
              </a:rPr>
              <a:t>2</a:t>
            </a:r>
            <a:r>
              <a:rPr kumimoji="0" lang="zh-CN" altLang="en-US" sz="3600" b="1" i="0" u="none" strike="noStrike" kern="1200" cap="none" spc="0" normalizeH="0" baseline="0" noProof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Lucida Sans Unicode" panose="020B0602030504020204" pitchFamily="34" charset="0"/>
                <a:sym typeface="+mn-ea"/>
              </a:rPr>
              <a:t>、操纵政治，践踏民主共和</a:t>
            </a:r>
            <a:endParaRPr kumimoji="0" lang="zh-CN" altLang="en-US" sz="3600" b="1" i="0" u="none" strike="noStrike" kern="1200" cap="none" spc="0" normalizeH="0" baseline="0" noProof="1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ucida Sans Unicode" panose="020B0602030504020204" pitchFamily="34" charset="0"/>
              <a:ea typeface="宋体" panose="02010600030101010101" pitchFamily="2" charset="-122"/>
              <a:cs typeface="Lucida Sans Unicode" panose="020B0602030504020204" pitchFamily="34" charset="0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21840" y="2958465"/>
            <a:ext cx="7988300" cy="14398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indent="266700">
              <a:lnSpc>
                <a:spcPts val="3540"/>
              </a:lnSpc>
            </a:pPr>
            <a:r>
              <a:rPr lang="zh-CN" altLang="en-US" sz="22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2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2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2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1913</a:t>
            </a:r>
            <a:r>
              <a:rPr lang="zh-CN" altLang="en-US" sz="22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2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2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月，袁世凯强迫国会选举他为正式大总统。</a:t>
            </a:r>
            <a:endParaRPr lang="zh-CN" altLang="en-US" sz="22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66700">
              <a:lnSpc>
                <a:spcPts val="3540"/>
              </a:lnSpc>
            </a:pPr>
            <a:r>
              <a:rPr lang="zh-CN" altLang="en-US" sz="22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2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2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）解散国会，废除</a:t>
            </a:r>
            <a:r>
              <a:rPr lang="en-US" altLang="zh-CN" sz="22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2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临时约法</a:t>
            </a:r>
            <a:r>
              <a:rPr lang="en-US" altLang="zh-CN" sz="22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20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，另颁新法，规定大总统可以连选连任，权力无所不包。</a:t>
            </a:r>
            <a:endParaRPr lang="zh-CN" altLang="en-US" sz="220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251" name="文本框 11"/>
          <p:cNvSpPr txBox="1"/>
          <p:nvPr/>
        </p:nvSpPr>
        <p:spPr>
          <a:xfrm>
            <a:off x="1889760" y="1773555"/>
            <a:ext cx="841184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想一想：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袁世凯在政治上践踏民主共和制度的举措有哪些？</a:t>
            </a:r>
            <a:endParaRPr lang="zh-CN" altLang="en-US" sz="2800" b="1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75890" y="4398328"/>
            <a:ext cx="6419850" cy="1951037"/>
          </a:xfrm>
          <a:prstGeom prst="rect">
            <a:avLst/>
          </a:prstGeom>
          <a:noFill/>
          <a:ln w="34925" cap="flat" cmpd="dbl">
            <a:solidFill>
              <a:srgbClr val="F298C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en-US" sz="2200" dirty="0">
                <a:solidFill>
                  <a:srgbClr val="4A452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en-US" sz="2000" dirty="0">
                <a:solidFill>
                  <a:schemeClr val="tx1"/>
                </a:solidFill>
                <a:latin typeface="华文仿宋" charset="-122"/>
                <a:ea typeface="华文仿宋" charset="-122"/>
              </a:rPr>
              <a:t> </a:t>
            </a:r>
            <a:r>
              <a:rPr lang="zh-CN" altLang="en-US" sz="2000" dirty="0">
                <a:solidFill>
                  <a:schemeClr val="tx1"/>
                </a:solidFill>
                <a:latin typeface="华文仿宋" charset="-122"/>
                <a:ea typeface="华文仿宋" charset="-122"/>
              </a:rPr>
              <a:t>新修的《中华民国约法》规定</a:t>
            </a:r>
            <a:r>
              <a:rPr lang="en-US" altLang="zh-CN" sz="2000" dirty="0">
                <a:solidFill>
                  <a:schemeClr val="tx1"/>
                </a:solidFill>
                <a:latin typeface="华文仿宋" charset="-122"/>
                <a:ea typeface="华文仿宋" charset="-122"/>
              </a:rPr>
              <a:t>“</a:t>
            </a:r>
            <a:r>
              <a:rPr lang="zh-CN" altLang="en-US" sz="2000" dirty="0">
                <a:solidFill>
                  <a:schemeClr val="tx1"/>
                </a:solidFill>
                <a:latin typeface="华文仿宋" charset="-122"/>
                <a:ea typeface="华文仿宋" charset="-122"/>
              </a:rPr>
              <a:t>大总统为国家元首，总揽统治权</a:t>
            </a:r>
            <a:r>
              <a:rPr lang="en-US" altLang="zh-CN" sz="2000" dirty="0">
                <a:solidFill>
                  <a:schemeClr val="tx1"/>
                </a:solidFill>
                <a:latin typeface="华文仿宋" charset="-122"/>
                <a:ea typeface="华文仿宋" charset="-122"/>
              </a:rPr>
              <a:t>”</a:t>
            </a:r>
            <a:r>
              <a:rPr lang="zh-CN" altLang="en-US" sz="2000" dirty="0">
                <a:solidFill>
                  <a:schemeClr val="tx1"/>
                </a:solidFill>
                <a:latin typeface="华文仿宋" charset="-122"/>
                <a:ea typeface="华文仿宋" charset="-122"/>
              </a:rPr>
              <a:t>。这样一来，大总统实质上已接近于专制皇帝。袁世凯继而又推出《修正大总统选举法》，规定总统任期改为</a:t>
            </a:r>
            <a:r>
              <a:rPr lang="en-US" altLang="zh-CN" sz="2000" dirty="0">
                <a:solidFill>
                  <a:schemeClr val="tx1"/>
                </a:solidFill>
                <a:latin typeface="华文仿宋" charset="-122"/>
                <a:ea typeface="华文仿宋" charset="-122"/>
              </a:rPr>
              <a:t>10</a:t>
            </a:r>
            <a:r>
              <a:rPr lang="zh-CN" altLang="en-US" sz="2000" dirty="0">
                <a:solidFill>
                  <a:schemeClr val="tx1"/>
                </a:solidFill>
                <a:latin typeface="华文仿宋" charset="-122"/>
                <a:ea typeface="华文仿宋" charset="-122"/>
              </a:rPr>
              <a:t>年，连任无限制，并有权推举继承人。袁世凯不仅成了</a:t>
            </a:r>
            <a:r>
              <a:rPr lang="en-US" altLang="zh-CN" sz="2000" dirty="0">
                <a:solidFill>
                  <a:schemeClr val="tx1"/>
                </a:solidFill>
                <a:latin typeface="华文仿宋" charset="-122"/>
                <a:ea typeface="华文仿宋" charset="-122"/>
              </a:rPr>
              <a:t>“</a:t>
            </a:r>
            <a:r>
              <a:rPr lang="zh-CN" altLang="en-US" sz="2000" dirty="0">
                <a:solidFill>
                  <a:schemeClr val="tx1"/>
                </a:solidFill>
                <a:latin typeface="华文仿宋" charset="-122"/>
                <a:ea typeface="华文仿宋" charset="-122"/>
              </a:rPr>
              <a:t>终身总统</a:t>
            </a:r>
            <a:r>
              <a:rPr lang="en-US" altLang="zh-CN" sz="2000" dirty="0">
                <a:solidFill>
                  <a:schemeClr val="tx1"/>
                </a:solidFill>
                <a:latin typeface="华文仿宋" charset="-122"/>
                <a:ea typeface="华文仿宋" charset="-122"/>
              </a:rPr>
              <a:t>”</a:t>
            </a:r>
            <a:r>
              <a:rPr lang="zh-CN" altLang="en-US" sz="2000" dirty="0">
                <a:solidFill>
                  <a:schemeClr val="tx1"/>
                </a:solidFill>
                <a:latin typeface="华文仿宋" charset="-122"/>
                <a:ea typeface="华文仿宋" charset="-122"/>
              </a:rPr>
              <a:t>，而且可以将总统之位</a:t>
            </a:r>
            <a:r>
              <a:rPr lang="en-US" altLang="zh-CN" sz="2000" dirty="0">
                <a:solidFill>
                  <a:schemeClr val="tx1"/>
                </a:solidFill>
                <a:latin typeface="华文仿宋" charset="-122"/>
                <a:ea typeface="华文仿宋" charset="-122"/>
              </a:rPr>
              <a:t>“</a:t>
            </a:r>
            <a:r>
              <a:rPr lang="zh-CN" altLang="en-US" sz="2000" dirty="0">
                <a:solidFill>
                  <a:schemeClr val="tx1"/>
                </a:solidFill>
                <a:latin typeface="华文仿宋" charset="-122"/>
                <a:ea typeface="华文仿宋" charset="-122"/>
              </a:rPr>
              <a:t>传之子孙，以至无穷</a:t>
            </a:r>
            <a:r>
              <a:rPr lang="en-US" altLang="zh-CN" sz="2000" dirty="0">
                <a:solidFill>
                  <a:schemeClr val="tx1"/>
                </a:solidFill>
                <a:latin typeface="华文仿宋" charset="-122"/>
                <a:ea typeface="华文仿宋" charset="-122"/>
              </a:rPr>
              <a:t>”</a:t>
            </a:r>
            <a:r>
              <a:rPr lang="zh-CN" altLang="en-US" sz="2000" dirty="0">
                <a:solidFill>
                  <a:schemeClr val="tx1"/>
                </a:solidFill>
                <a:latin typeface="华文仿宋" charset="-122"/>
                <a:ea typeface="华文仿宋" charset="-122"/>
              </a:rPr>
              <a:t>。</a:t>
            </a:r>
            <a:endParaRPr lang="zh-CN" altLang="en-US" sz="2000" dirty="0">
              <a:solidFill>
                <a:schemeClr val="tx1"/>
              </a:solidFill>
              <a:latin typeface="华文仿宋" charset="-122"/>
              <a:ea typeface="华文仿宋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/>
      <p:bldP spid="10251" grpId="0"/>
      <p:bldP spid="4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3011</Words>
  <Paragraphs>238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0" baseType="lpstr">
      <vt:lpstr>Arial</vt:lpstr>
      <vt:lpstr>宋体</vt:lpstr>
      <vt:lpstr>Wingdings</vt:lpstr>
      <vt:lpstr>黑体</vt:lpstr>
      <vt:lpstr>微软雅黑</vt:lpstr>
      <vt:lpstr>Calibri</vt:lpstr>
      <vt:lpstr>楷体</vt:lpstr>
      <vt:lpstr>Lucida Sans Unicode</vt:lpstr>
      <vt:lpstr>华文仿宋</vt:lpstr>
      <vt:lpstr>Arial Unicode MS</vt:lpstr>
      <vt:lpstr>Calibri Light</vt:lpstr>
      <vt:lpstr>Wingdings 3</vt:lpstr>
      <vt:lpstr>华文中宋</vt:lpstr>
      <vt:lpstr>长城宋体</vt:lpstr>
      <vt:lpstr>Times New Roman</vt:lpstr>
      <vt:lpstr>仿宋</vt:lpstr>
      <vt:lpstr>Symbol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一、袁世凯独裁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北洋军阀割据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再  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Administrator</cp:lastModifiedBy>
  <dcterms:created xsi:type="dcterms:W3CDTF">2015-05-05T08:02:00Z</dcterms:created>
  <dcterms:modified xsi:type="dcterms:W3CDTF">2018-11-18T00:40:27Z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2052-10.1.0.6874</vt:lpwstr>
  </property>
</Properties>
</file>