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35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6000" b="1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6000" b="1" dirty="0" smtClean="0">
                <a:latin typeface="黑体" pitchFamily="49" charset="-122"/>
                <a:ea typeface="黑体" pitchFamily="49" charset="-122"/>
              </a:rPr>
              <a:t>课 新文化运动</a:t>
            </a:r>
            <a:endParaRPr lang="zh-CN" altLang="en-US" sz="6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4097"/>
          <p:cNvSpPr txBox="1"/>
          <p:nvPr/>
        </p:nvSpPr>
        <p:spPr>
          <a:xfrm flipH="1">
            <a:off x="567215" y="915035"/>
            <a:ext cx="861774" cy="5181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algn="ctr"/>
            <a:r>
              <a:rPr lang="zh-CN" altLang="en-US" sz="4400" b="1" dirty="0">
                <a:latin typeface="Arial" panose="020B0604020202020204" pitchFamily="34" charset="0"/>
                <a:ea typeface="黑体" panose="02010609060101010101" pitchFamily="2" charset="-122"/>
              </a:rPr>
              <a:t>新文化运动</a:t>
            </a:r>
          </a:p>
        </p:txBody>
      </p:sp>
      <p:sp>
        <p:nvSpPr>
          <p:cNvPr id="4099" name="左大括号 4098"/>
          <p:cNvSpPr/>
          <p:nvPr/>
        </p:nvSpPr>
        <p:spPr>
          <a:xfrm>
            <a:off x="1429227" y="525780"/>
            <a:ext cx="238601" cy="5892800"/>
          </a:xfrm>
          <a:prstGeom prst="leftBrace">
            <a:avLst>
              <a:gd name="adj1" fmla="val 11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1" name="文本框 4100"/>
          <p:cNvSpPr txBox="1"/>
          <p:nvPr/>
        </p:nvSpPr>
        <p:spPr>
          <a:xfrm>
            <a:off x="1547664" y="1556792"/>
            <a:ext cx="1072039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兴起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102" name="左大括号 4101"/>
          <p:cNvSpPr/>
          <p:nvPr/>
        </p:nvSpPr>
        <p:spPr>
          <a:xfrm>
            <a:off x="2627784" y="260648"/>
            <a:ext cx="144016" cy="4104456"/>
          </a:xfrm>
          <a:prstGeom prst="leftBrace">
            <a:avLst>
              <a:gd name="adj1" fmla="val 27656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3" name="文本框 4102"/>
          <p:cNvSpPr txBox="1"/>
          <p:nvPr/>
        </p:nvSpPr>
        <p:spPr>
          <a:xfrm>
            <a:off x="2843808" y="332656"/>
            <a:ext cx="4233851" cy="7478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背景</a:t>
            </a:r>
            <a:endParaRPr lang="en-US" altLang="zh-CN" sz="32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兴起标志</a:t>
            </a:r>
            <a:endParaRPr lang="en-US" altLang="zh-CN" sz="32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领导人</a:t>
            </a:r>
            <a:endParaRPr lang="en-US" altLang="zh-CN" sz="32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领导阶级</a:t>
            </a:r>
            <a:endParaRPr lang="en-US" altLang="zh-CN" sz="32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主张</a:t>
            </a:r>
            <a:r>
              <a:rPr lang="en-US" altLang="zh-CN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/</a:t>
            </a:r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口号</a:t>
            </a:r>
            <a:r>
              <a:rPr lang="en-US" altLang="zh-CN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/</a:t>
            </a:r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旗帜</a:t>
            </a:r>
            <a:r>
              <a:rPr lang="en-US" altLang="zh-CN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/</a:t>
            </a:r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核心：</a:t>
            </a:r>
            <a:endParaRPr lang="en-US" altLang="zh-CN" sz="32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主要阵地</a:t>
            </a:r>
            <a:endParaRPr lang="en-US" altLang="zh-CN" sz="32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斗争矛头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/>
                <a:ea typeface="微软雅黑"/>
              </a:rPr>
              <a:t>★</a:t>
            </a:r>
            <a:endParaRPr lang="en-US" altLang="zh-CN" sz="3200" b="1" dirty="0" smtClean="0">
              <a:solidFill>
                <a:srgbClr val="FF0000"/>
              </a:solidFill>
              <a:latin typeface="微软雅黑"/>
              <a:ea typeface="微软雅黑"/>
            </a:endParaRPr>
          </a:p>
          <a:p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内容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▲</a:t>
            </a:r>
            <a:endParaRPr lang="zh-CN" altLang="en-US" sz="28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32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32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32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32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32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3200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555776" y="5517232"/>
            <a:ext cx="57150" cy="1017905"/>
          </a:xfrm>
          <a:prstGeom prst="leftBrace">
            <a:avLst>
              <a:gd name="adj1" fmla="val 27656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47664" y="5373216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评价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27784" y="5373216"/>
            <a:ext cx="4532010" cy="15696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积极</a:t>
            </a:r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影响</a:t>
            </a:r>
            <a:r>
              <a:rPr lang="en-US" altLang="zh-CN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/</a:t>
            </a:r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进步性</a:t>
            </a:r>
            <a:r>
              <a:rPr lang="en-US" altLang="zh-CN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/</a:t>
            </a:r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意义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▲</a:t>
            </a:r>
            <a:endParaRPr lang="en-US" altLang="zh-CN" sz="3200" b="1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消极影响</a:t>
            </a:r>
            <a:r>
              <a:rPr lang="en-US" altLang="zh-CN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/</a:t>
            </a:r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局限性</a:t>
            </a:r>
          </a:p>
          <a:p>
            <a:pPr lvl="0" algn="l"/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1" grpId="0"/>
      <p:bldP spid="4103" grpId="0"/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9" name="表格 9218"/>
          <p:cNvGraphicFramePr/>
          <p:nvPr/>
        </p:nvGraphicFramePr>
        <p:xfrm>
          <a:off x="323528" y="764704"/>
          <a:ext cx="8640961" cy="4617085"/>
        </p:xfrm>
        <a:graphic>
          <a:graphicData uri="http://schemas.openxmlformats.org/drawingml/2006/table">
            <a:tbl>
              <a:tblPr/>
              <a:tblGrid>
                <a:gridCol w="1008112"/>
                <a:gridCol w="1656184"/>
                <a:gridCol w="1584176"/>
                <a:gridCol w="1656184"/>
                <a:gridCol w="2736305"/>
              </a:tblGrid>
              <a:tr h="111315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领域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方面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对应事件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eaLnBrk="1">
                        <a:buNone/>
                      </a:pPr>
                      <a:r>
                        <a:rPr lang="zh-CN" altLang="en-US" sz="36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时间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主张</a:t>
                      </a: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  <a:sym typeface="+mn-ea"/>
                        </a:rPr>
                        <a:t>▲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学习内容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▲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439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经济领域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洋务运动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eaLnBrk="1">
                        <a:buNone/>
                      </a:pP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19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世纪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60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年代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~90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年代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师夷长技</a:t>
                      </a: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自强求富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学习西方先进的科学技术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313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政治领域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戊戌变法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1898年6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月 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~9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月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变法图强/维新变法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学习西方的政治制度（君主立宪制）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755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政治领域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辛亥革命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1911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三民主义</a:t>
                      </a: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民主共和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学习西方的政治制度（民主共和制）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392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思想领域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新文化运动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1915</a:t>
                      </a:r>
                      <a:r>
                        <a:rPr lang="zh-CN" altLang="en-US" sz="20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年开始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民主科学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学习西方的思想文化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11" name="标题 394241"/>
          <p:cNvSpPr>
            <a:spLocks noGrp="1"/>
          </p:cNvSpPr>
          <p:nvPr/>
        </p:nvSpPr>
        <p:spPr>
          <a:xfrm>
            <a:off x="0" y="-171400"/>
            <a:ext cx="5257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spcBef>
                <a:spcPct val="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近代化的探索：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9" name="表格 9218"/>
          <p:cNvGraphicFramePr/>
          <p:nvPr/>
        </p:nvGraphicFramePr>
        <p:xfrm>
          <a:off x="179512" y="310155"/>
          <a:ext cx="8640960" cy="6504895"/>
        </p:xfrm>
        <a:graphic>
          <a:graphicData uri="http://schemas.openxmlformats.org/drawingml/2006/table">
            <a:tbl>
              <a:tblPr/>
              <a:tblGrid>
                <a:gridCol w="1512168"/>
                <a:gridCol w="1728192"/>
                <a:gridCol w="1009490"/>
                <a:gridCol w="1183543"/>
                <a:gridCol w="1636835"/>
                <a:gridCol w="1570732"/>
              </a:tblGrid>
              <a:tr h="120211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领导阶级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▲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代表人物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eaLnBrk="1">
                        <a:buNone/>
                      </a:pPr>
                      <a:r>
                        <a:rPr lang="zh-CN" altLang="en-US" sz="36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内容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eaLnBrk="1">
                        <a:buNone/>
                      </a:pPr>
                      <a:r>
                        <a:rPr lang="zh-CN" altLang="en-US" sz="36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结局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性质</a:t>
                      </a: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▲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意义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10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地主阶级洋务派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奕</a:t>
                      </a:r>
                      <a:r>
                        <a:rPr lang="zh-CN" altLang="en-US" sz="20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䜣  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曾国藩 李鸿章  左宗棠    张之洞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eaLnBrk="1">
                        <a:buNone/>
                      </a:pPr>
                      <a:r>
                        <a:rPr lang="en-US" altLang="zh-CN" sz="2000" b="1" dirty="0" smtClean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P21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eaLnBrk="1"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失败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是一次失败的封建统治者的自救运动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P22</a:t>
                      </a:r>
                      <a:endParaRPr lang="en-US" altLang="zh-CN" sz="20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32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资产阶级维新派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康有为 梁启超 谭嗣同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 dirty="0" smtClean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P30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失败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资产阶级的改良运动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 dirty="0" smtClean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P31</a:t>
                      </a:r>
                      <a:endParaRPr lang="en-US" altLang="zh-CN" sz="2000" b="1" dirty="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370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资产阶级革命派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孙中山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失败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资产阶级的民主革命运动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 dirty="0" smtClean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P45</a:t>
                      </a:r>
                      <a:endParaRPr lang="en-US" altLang="zh-CN" sz="2000" b="1" dirty="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370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资产阶级激进派</a:t>
                      </a: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陈独秀 李大钊胡适 鲁迅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 dirty="0" smtClean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P58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我国历史上一</a:t>
                      </a:r>
                      <a:r>
                        <a:rPr lang="zh-CN" altLang="en-US" sz="20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次伟大的思想解放运动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eaLnBrk="0" hangingPunct="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 dirty="0" smtClean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P58</a:t>
                      </a:r>
                      <a:endParaRPr lang="en-US" altLang="zh-CN" sz="2000" b="1" dirty="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  <a:p>
                      <a:pPr marL="0" lvl="0" indent="0" algn="ctr" eaLnBrk="1">
                        <a:spcBef>
                          <a:spcPct val="0"/>
                        </a:spcBef>
                        <a:buNone/>
                      </a:pP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576" marR="38576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标题 415745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7596336" cy="1066800"/>
          </a:xfrm>
        </p:spPr>
        <p:txBody>
          <a:bodyPr anchor="b">
            <a:normAutofit fontScale="90000"/>
          </a:bodyPr>
          <a:lstStyle/>
          <a:p>
            <a:pPr defTabSz="914400">
              <a:buNone/>
            </a:pPr>
            <a:r>
              <a:rPr lang="en-US" altLang="zh-CN" sz="6000" kern="1200" baseline="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/>
            </a:r>
            <a:br>
              <a:rPr lang="en-US" altLang="zh-CN" sz="6000" kern="1200" baseline="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r>
              <a:rPr lang="en-US" altLang="zh-CN" sz="6000" dirty="0" smtClean="0"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en-US" altLang="zh-CN" sz="6000" dirty="0" smtClean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6000" dirty="0" smtClean="0"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en-US" altLang="zh-CN" sz="6000" dirty="0" smtClean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6000" dirty="0" smtClean="0"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en-US" altLang="zh-CN" sz="6000" dirty="0" smtClean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6000" kern="1200" baseline="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近代化</a:t>
            </a:r>
            <a:r>
              <a:rPr lang="zh-CN" altLang="en-US" sz="6000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探索的</a:t>
            </a:r>
            <a:r>
              <a:rPr lang="zh-CN" altLang="en-US" sz="6000" kern="1200" baseline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趋势：</a:t>
            </a:r>
            <a:endParaRPr lang="en-US" altLang="zh-CN" sz="6000" kern="1200" baseline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415747" name="副标题 415746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280920" cy="3456384"/>
          </a:xfrm>
        </p:spPr>
        <p:txBody>
          <a:bodyPr anchor="t">
            <a:normAutofit/>
          </a:bodyPr>
          <a:lstStyle/>
          <a:p>
            <a:pPr algn="l" defTabSz="914400">
              <a:buSzPct val="70000"/>
              <a:buFont typeface="Wingdings" panose="05000000000000000000" pitchFamily="2" charset="2"/>
              <a:buNone/>
            </a:pPr>
            <a:r>
              <a:rPr lang="zh-CN" altLang="en-US" sz="44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学习西方先进的生产技术到学习西方的政治制度，再到学习西方的思想文化，是一个由浅入深，由表及里，层层深入的过程。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5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4157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4157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4157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157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7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标题 415745"/>
          <p:cNvSpPr>
            <a:spLocks noGrp="1"/>
          </p:cNvSpPr>
          <p:nvPr>
            <p:ph type="ctrTitle"/>
          </p:nvPr>
        </p:nvSpPr>
        <p:spPr>
          <a:xfrm>
            <a:off x="221932" y="692696"/>
            <a:ext cx="8922068" cy="1066800"/>
          </a:xfrm>
        </p:spPr>
        <p:txBody>
          <a:bodyPr anchor="b">
            <a:normAutofit fontScale="90000"/>
          </a:bodyPr>
          <a:lstStyle/>
          <a:p>
            <a:pPr defTabSz="914400">
              <a:buNone/>
            </a:pPr>
            <a:r>
              <a:rPr lang="zh-CN" altLang="en-US" sz="60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近代化的探索活动结果如何？</a:t>
            </a:r>
            <a:br>
              <a:rPr lang="zh-CN" altLang="en-US" sz="60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r>
              <a:rPr lang="zh-CN" altLang="en-US" sz="60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有何认识？</a:t>
            </a:r>
          </a:p>
        </p:txBody>
      </p:sp>
      <p:sp>
        <p:nvSpPr>
          <p:cNvPr id="415747" name="副标题 415746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568952" cy="4536503"/>
          </a:xfrm>
        </p:spPr>
        <p:txBody>
          <a:bodyPr anchor="t">
            <a:normAutofit fontScale="77500" lnSpcReduction="20000"/>
          </a:bodyPr>
          <a:lstStyle/>
          <a:p>
            <a:pPr algn="l" defTabSz="914400">
              <a:buSzPct val="70000"/>
              <a:buFont typeface="Wingdings" panose="05000000000000000000" pitchFamily="2" charset="2"/>
              <a:buNone/>
            </a:pPr>
            <a:r>
              <a:rPr lang="zh-CN" altLang="en-US" sz="4400" b="1" kern="1200" baseline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结果：</a:t>
            </a:r>
            <a:r>
              <a:rPr lang="zh-CN" altLang="en-US" sz="44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农民、地主、资产阶级的探索活动都</a:t>
            </a:r>
          </a:p>
          <a:p>
            <a:pPr algn="l" defTabSz="914400">
              <a:buSzPct val="70000"/>
              <a:buFont typeface="Wingdings" panose="05000000000000000000" pitchFamily="2" charset="2"/>
              <a:buNone/>
            </a:pPr>
            <a:r>
              <a:rPr lang="zh-CN" altLang="en-US" sz="44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失败了。</a:t>
            </a:r>
          </a:p>
          <a:p>
            <a:pPr algn="l" defTabSz="914400">
              <a:buSzPct val="70000"/>
              <a:buFont typeface="Wingdings" panose="05000000000000000000" pitchFamily="2" charset="2"/>
              <a:buNone/>
            </a:pPr>
            <a:r>
              <a:rPr lang="zh-CN" altLang="en-US" sz="4400" b="1" kern="1200" baseline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认识：</a:t>
            </a:r>
            <a:r>
              <a:rPr lang="zh-CN" altLang="en-US" sz="4400" b="1" kern="1200" baseline="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在近代半殖民地半封建社会的中国，</a:t>
            </a:r>
          </a:p>
          <a:p>
            <a:pPr algn="l" defTabSz="914400">
              <a:buSzPct val="70000"/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农民、地主、资产阶级由于其阶级局限性，</a:t>
            </a:r>
          </a:p>
          <a:p>
            <a:pPr algn="l" defTabSz="914400">
              <a:buSzPct val="70000"/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不能完成完成反帝反封建的任务，不能挽救</a:t>
            </a:r>
          </a:p>
          <a:p>
            <a:pPr algn="l" defTabSz="914400">
              <a:buSzPct val="70000"/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民族危机。只有中国共产党才能救中国。</a:t>
            </a:r>
            <a:endParaRPr lang="zh-CN" altLang="en-US" sz="4400" b="1" kern="1200" baseline="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5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415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415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415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15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4157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4157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4157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4157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41574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41574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41574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41574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41574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41574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41574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41574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74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298</Words>
  <Paragraphs>82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第12课 新文化运动</vt:lpstr>
      <vt:lpstr>幻灯片 2</vt:lpstr>
      <vt:lpstr>幻灯片 3</vt:lpstr>
      <vt:lpstr>幻灯片 4</vt:lpstr>
      <vt:lpstr>    近代化探索的趋势：</vt:lpstr>
      <vt:lpstr>近代化的探索活动结果如何？ 有何认识？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lenovo</cp:lastModifiedBy>
  <dcterms:created xsi:type="dcterms:W3CDTF">2017-10-13T00:59:08Z</dcterms:created>
  <dcterms:modified xsi:type="dcterms:W3CDTF">2018-11-18T00:40:27Z</dcterms:modified>
</cp:coreProperties>
</file>