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0" r:id="rId3"/>
    <p:sldId id="298" r:id="rId4"/>
    <p:sldId id="269" r:id="rId5"/>
    <p:sldId id="285" r:id="rId6"/>
    <p:sldId id="271" r:id="rId7"/>
    <p:sldId id="275" r:id="rId8"/>
    <p:sldId id="299" r:id="rId9"/>
    <p:sldId id="272" r:id="rId10"/>
    <p:sldId id="288" r:id="rId11"/>
    <p:sldId id="278" r:id="rId12"/>
    <p:sldId id="281" r:id="rId13"/>
    <p:sldId id="282" r:id="rId14"/>
    <p:sldId id="291" r:id="rId15"/>
    <p:sldId id="300" r:id="rId16"/>
    <p:sldId id="283" r:id="rId17"/>
    <p:sldId id="284" r:id="rId18"/>
    <p:sldId id="286" r:id="rId19"/>
    <p:sldId id="303" r:id="rId20"/>
    <p:sldId id="290" r:id="rId21"/>
    <p:sldId id="293" r:id="rId22"/>
    <p:sldId id="301" r:id="rId23"/>
    <p:sldId id="302" r:id="rId2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9900"/>
    <a:srgbClr val="FFFF66"/>
    <a:srgbClr val="FF3300"/>
    <a:srgbClr val="CC6600"/>
    <a:srgbClr val="FFFFCC"/>
    <a:srgbClr val="6699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666" y="-72"/>
      </p:cViewPr>
      <p:guideLst>
        <p:guide orient="horz" pos="2042"/>
        <p:guide pos="36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5F55C987-5BBE-4A4B-80D0-51C4BC1C474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3600" y="2012950"/>
            <a:ext cx="9794875" cy="13890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788" y="3671888"/>
            <a:ext cx="8064500" cy="16557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E52DF-4C3E-4276-BCC4-915E71D6B3D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CA08E-E3C5-40E9-B441-CF8E86E7910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5013" y="260350"/>
            <a:ext cx="2592387" cy="55276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7850" y="260350"/>
            <a:ext cx="7624763" cy="55276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D9175-D56A-46F9-AB51-42379CA080C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77850" y="260350"/>
            <a:ext cx="10369550" cy="5527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7850" y="5902325"/>
            <a:ext cx="2686050" cy="4508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7000" y="5902325"/>
            <a:ext cx="3648075" cy="4508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8175" y="5902325"/>
            <a:ext cx="2689225" cy="450850"/>
          </a:xfrm>
        </p:spPr>
        <p:txBody>
          <a:bodyPr/>
          <a:lstStyle>
            <a:lvl1pPr>
              <a:defRPr/>
            </a:lvl1pPr>
          </a:lstStyle>
          <a:p>
            <a:fld id="{0C1FC976-A8A1-45DD-933D-F2BDF5BFFBF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5F3F8A-B7A7-4632-8D49-96D5A207E1A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E1B6B-E8E5-48A9-BF30-CED8A5C4FFD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7850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8825" y="1511300"/>
            <a:ext cx="5108575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747DF-B22B-4851-92EB-3098B8164DE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A21EB-5E3F-46E9-ACC0-DB55C4A56DA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5EA30-F964-412F-AA12-48BAE24CF0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77B1B-E573-4D7C-BBB5-91BAB0DA64C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3A32A-9F91-4E88-965C-A1B9DF0C834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4F1FA-368E-4568-86E3-ACBBD2BFA7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7850" y="260350"/>
            <a:ext cx="103695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7850" y="1511300"/>
            <a:ext cx="103695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7850" y="5902325"/>
            <a:ext cx="26860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7000" y="5902325"/>
            <a:ext cx="364807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8175" y="5902325"/>
            <a:ext cx="26892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EE7F7257-9187-48B7-A67A-75B737F704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slide" Target="slide10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~1\ADMINI~1\LOCALS~1\Temp\ksohtml\wps_clip_image-23322.pn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1" name="Picture 63" descr="W020140404619175848470"/>
          <p:cNvPicPr>
            <a:picLocks noChangeAspect="1" noChangeArrowheads="1"/>
          </p:cNvPicPr>
          <p:nvPr/>
        </p:nvPicPr>
        <p:blipFill>
          <a:blip r:embed="rId2" cstate="print"/>
          <a:srcRect b="20746"/>
          <a:stretch>
            <a:fillRect/>
          </a:stretch>
        </p:blipFill>
        <p:spPr bwMode="auto">
          <a:xfrm>
            <a:off x="1008509" y="215751"/>
            <a:ext cx="9289031" cy="4895208"/>
          </a:xfrm>
          <a:prstGeom prst="rect">
            <a:avLst/>
          </a:prstGeom>
          <a:noFill/>
          <a:ln w="28575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sp>
        <p:nvSpPr>
          <p:cNvPr id="2114" name="Text Box 66"/>
          <p:cNvSpPr txBox="1">
            <a:spLocks noChangeArrowheads="1"/>
          </p:cNvSpPr>
          <p:nvPr/>
        </p:nvSpPr>
        <p:spPr bwMode="auto">
          <a:xfrm>
            <a:off x="0" y="5112295"/>
            <a:ext cx="115220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东莞著名的城市雕塑</a:t>
            </a:r>
            <a:r>
              <a:rPr lang="en-US" altLang="zh-CN" sz="32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虎门</a:t>
            </a:r>
            <a:r>
              <a:rPr lang="zh-CN" altLang="en-US" sz="32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镇虎门广场上折断的“烟枪”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1" name="Picture 41" descr="鸦片战争 tu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303463"/>
            <a:ext cx="4762500" cy="2119312"/>
          </a:xfrm>
          <a:prstGeom prst="rect">
            <a:avLst/>
          </a:prstGeom>
          <a:noFill/>
        </p:spPr>
      </p:pic>
      <p:pic>
        <p:nvPicPr>
          <p:cNvPr id="71722" name="Picture 42" descr="鸦片战争 tu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792163"/>
            <a:ext cx="4673600" cy="1938337"/>
          </a:xfrm>
          <a:prstGeom prst="rect">
            <a:avLst/>
          </a:prstGeom>
          <a:noFill/>
        </p:spPr>
      </p:pic>
      <p:pic>
        <p:nvPicPr>
          <p:cNvPr id="71723" name="Picture 43" descr="鸦片战争 t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2575" y="4319588"/>
            <a:ext cx="4673600" cy="2160587"/>
          </a:xfrm>
          <a:prstGeom prst="rect">
            <a:avLst/>
          </a:prstGeom>
          <a:noFill/>
        </p:spPr>
      </p:pic>
      <p:pic>
        <p:nvPicPr>
          <p:cNvPr id="71682" name="Picture 2" descr="空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6443663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未知"/>
          <p:cNvSpPr>
            <a:spLocks/>
          </p:cNvSpPr>
          <p:nvPr/>
        </p:nvSpPr>
        <p:spPr bwMode="auto">
          <a:xfrm>
            <a:off x="1247775" y="5616575"/>
            <a:ext cx="819150" cy="638175"/>
          </a:xfrm>
          <a:custGeom>
            <a:avLst/>
            <a:gdLst>
              <a:gd name="T0" fmla="*/ 0 w 256"/>
              <a:gd name="T1" fmla="*/ 676275 h 288"/>
              <a:gd name="T2" fmla="*/ 365224 w 256"/>
              <a:gd name="T3" fmla="*/ 563562 h 288"/>
              <a:gd name="T4" fmla="*/ 608707 w 256"/>
              <a:gd name="T5" fmla="*/ 338138 h 288"/>
              <a:gd name="T6" fmla="*/ 608707 w 256"/>
              <a:gd name="T7" fmla="*/ 0 h 288"/>
              <a:gd name="T8" fmla="*/ 0 60000 65536"/>
              <a:gd name="T9" fmla="*/ 0 60000 65536"/>
              <a:gd name="T10" fmla="*/ 0 60000 65536"/>
              <a:gd name="T11" fmla="*/ 0 60000 65536"/>
              <a:gd name="T12" fmla="*/ 0 w 256"/>
              <a:gd name="T13" fmla="*/ 0 h 288"/>
              <a:gd name="T14" fmla="*/ 256 w 256"/>
              <a:gd name="T15" fmla="*/ 288 h 2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" h="288">
                <a:moveTo>
                  <a:pt x="0" y="288"/>
                </a:moveTo>
                <a:cubicBezTo>
                  <a:pt x="52" y="276"/>
                  <a:pt x="104" y="264"/>
                  <a:pt x="144" y="240"/>
                </a:cubicBezTo>
                <a:cubicBezTo>
                  <a:pt x="184" y="216"/>
                  <a:pt x="224" y="184"/>
                  <a:pt x="240" y="144"/>
                </a:cubicBezTo>
                <a:cubicBezTo>
                  <a:pt x="256" y="104"/>
                  <a:pt x="240" y="24"/>
                  <a:pt x="24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zh-CN" b="0"/>
          </a:p>
        </p:txBody>
      </p:sp>
      <p:sp>
        <p:nvSpPr>
          <p:cNvPr id="71684" name="未知"/>
          <p:cNvSpPr>
            <a:spLocks/>
          </p:cNvSpPr>
          <p:nvPr/>
        </p:nvSpPr>
        <p:spPr bwMode="auto">
          <a:xfrm>
            <a:off x="2492375" y="4970463"/>
            <a:ext cx="1379538" cy="573087"/>
          </a:xfrm>
          <a:custGeom>
            <a:avLst/>
            <a:gdLst>
              <a:gd name="T0" fmla="*/ 0 w 690"/>
              <a:gd name="T1" fmla="*/ 555625 h 382"/>
              <a:gd name="T2" fmla="*/ 720725 w 690"/>
              <a:gd name="T3" fmla="*/ 390525 h 382"/>
              <a:gd name="T4" fmla="*/ 900113 w 690"/>
              <a:gd name="T5" fmla="*/ 269875 h 382"/>
              <a:gd name="T6" fmla="*/ 944563 w 690"/>
              <a:gd name="T7" fmla="*/ 239713 h 382"/>
              <a:gd name="T8" fmla="*/ 990600 w 690"/>
              <a:gd name="T9" fmla="*/ 211138 h 382"/>
              <a:gd name="T10" fmla="*/ 1095375 w 690"/>
              <a:gd name="T11" fmla="*/ 0 h 3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90"/>
              <a:gd name="T19" fmla="*/ 0 h 382"/>
              <a:gd name="T20" fmla="*/ 690 w 690"/>
              <a:gd name="T21" fmla="*/ 382 h 3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90" h="382">
                <a:moveTo>
                  <a:pt x="0" y="350"/>
                </a:moveTo>
                <a:cubicBezTo>
                  <a:pt x="169" y="382"/>
                  <a:pt x="302" y="293"/>
                  <a:pt x="454" y="246"/>
                </a:cubicBezTo>
                <a:cubicBezTo>
                  <a:pt x="492" y="221"/>
                  <a:pt x="529" y="195"/>
                  <a:pt x="567" y="170"/>
                </a:cubicBezTo>
                <a:cubicBezTo>
                  <a:pt x="576" y="164"/>
                  <a:pt x="586" y="157"/>
                  <a:pt x="595" y="151"/>
                </a:cubicBezTo>
                <a:cubicBezTo>
                  <a:pt x="605" y="145"/>
                  <a:pt x="624" y="133"/>
                  <a:pt x="624" y="133"/>
                </a:cubicBezTo>
                <a:cubicBezTo>
                  <a:pt x="651" y="91"/>
                  <a:pt x="690" y="52"/>
                  <a:pt x="69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zh-CN" b="0"/>
          </a:p>
        </p:txBody>
      </p:sp>
      <p:sp>
        <p:nvSpPr>
          <p:cNvPr id="71685" name="未知"/>
          <p:cNvSpPr>
            <a:spLocks/>
          </p:cNvSpPr>
          <p:nvPr/>
        </p:nvSpPr>
        <p:spPr bwMode="auto">
          <a:xfrm>
            <a:off x="4005263" y="3570288"/>
            <a:ext cx="1019175" cy="1330325"/>
          </a:xfrm>
          <a:custGeom>
            <a:avLst/>
            <a:gdLst>
              <a:gd name="T0" fmla="*/ 0 w 510"/>
              <a:gd name="T1" fmla="*/ 1408113 h 887"/>
              <a:gd name="T2" fmla="*/ 119063 w 510"/>
              <a:gd name="T3" fmla="*/ 1317625 h 887"/>
              <a:gd name="T4" fmla="*/ 149225 w 510"/>
              <a:gd name="T5" fmla="*/ 1273175 h 887"/>
              <a:gd name="T6" fmla="*/ 195263 w 510"/>
              <a:gd name="T7" fmla="*/ 1243013 h 887"/>
              <a:gd name="T8" fmla="*/ 284163 w 510"/>
              <a:gd name="T9" fmla="*/ 1108075 h 887"/>
              <a:gd name="T10" fmla="*/ 330200 w 510"/>
              <a:gd name="T11" fmla="*/ 1063625 h 887"/>
              <a:gd name="T12" fmla="*/ 493713 w 510"/>
              <a:gd name="T13" fmla="*/ 854075 h 887"/>
              <a:gd name="T14" fmla="*/ 644525 w 510"/>
              <a:gd name="T15" fmla="*/ 628650 h 887"/>
              <a:gd name="T16" fmla="*/ 704850 w 510"/>
              <a:gd name="T17" fmla="*/ 538163 h 887"/>
              <a:gd name="T18" fmla="*/ 735013 w 510"/>
              <a:gd name="T19" fmla="*/ 493713 h 887"/>
              <a:gd name="T20" fmla="*/ 793750 w 510"/>
              <a:gd name="T21" fmla="*/ 314325 h 887"/>
              <a:gd name="T22" fmla="*/ 793750 w 510"/>
              <a:gd name="T23" fmla="*/ 0 h 8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10"/>
              <a:gd name="T37" fmla="*/ 0 h 887"/>
              <a:gd name="T38" fmla="*/ 510 w 510"/>
              <a:gd name="T39" fmla="*/ 887 h 88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10" h="887">
                <a:moveTo>
                  <a:pt x="0" y="887"/>
                </a:moveTo>
                <a:cubicBezTo>
                  <a:pt x="22" y="854"/>
                  <a:pt x="42" y="852"/>
                  <a:pt x="75" y="830"/>
                </a:cubicBezTo>
                <a:cubicBezTo>
                  <a:pt x="81" y="821"/>
                  <a:pt x="86" y="810"/>
                  <a:pt x="94" y="802"/>
                </a:cubicBezTo>
                <a:cubicBezTo>
                  <a:pt x="102" y="794"/>
                  <a:pt x="115" y="792"/>
                  <a:pt x="123" y="783"/>
                </a:cubicBezTo>
                <a:cubicBezTo>
                  <a:pt x="124" y="781"/>
                  <a:pt x="169" y="713"/>
                  <a:pt x="179" y="698"/>
                </a:cubicBezTo>
                <a:cubicBezTo>
                  <a:pt x="186" y="687"/>
                  <a:pt x="200" y="681"/>
                  <a:pt x="208" y="670"/>
                </a:cubicBezTo>
                <a:cubicBezTo>
                  <a:pt x="245" y="623"/>
                  <a:pt x="261" y="572"/>
                  <a:pt x="311" y="538"/>
                </a:cubicBezTo>
                <a:cubicBezTo>
                  <a:pt x="327" y="492"/>
                  <a:pt x="377" y="439"/>
                  <a:pt x="406" y="396"/>
                </a:cubicBezTo>
                <a:cubicBezTo>
                  <a:pt x="456" y="322"/>
                  <a:pt x="394" y="415"/>
                  <a:pt x="444" y="339"/>
                </a:cubicBezTo>
                <a:cubicBezTo>
                  <a:pt x="450" y="330"/>
                  <a:pt x="463" y="311"/>
                  <a:pt x="463" y="311"/>
                </a:cubicBezTo>
                <a:cubicBezTo>
                  <a:pt x="475" y="273"/>
                  <a:pt x="488" y="236"/>
                  <a:pt x="500" y="198"/>
                </a:cubicBezTo>
                <a:cubicBezTo>
                  <a:pt x="510" y="129"/>
                  <a:pt x="500" y="69"/>
                  <a:pt x="50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zh-CN" b="0"/>
          </a:p>
        </p:txBody>
      </p:sp>
      <p:sp>
        <p:nvSpPr>
          <p:cNvPr id="71686" name="未知"/>
          <p:cNvSpPr>
            <a:spLocks/>
          </p:cNvSpPr>
          <p:nvPr/>
        </p:nvSpPr>
        <p:spPr bwMode="auto">
          <a:xfrm>
            <a:off x="3402013" y="1130300"/>
            <a:ext cx="2176462" cy="2389188"/>
          </a:xfrm>
          <a:custGeom>
            <a:avLst/>
            <a:gdLst>
              <a:gd name="T0" fmla="*/ 1406434 w 1120"/>
              <a:gd name="T1" fmla="*/ 2527300 h 1728"/>
              <a:gd name="T2" fmla="*/ 1554480 w 1120"/>
              <a:gd name="T3" fmla="*/ 2316692 h 1728"/>
              <a:gd name="T4" fmla="*/ 1480457 w 1120"/>
              <a:gd name="T5" fmla="*/ 1965678 h 1728"/>
              <a:gd name="T6" fmla="*/ 1110343 w 1120"/>
              <a:gd name="T7" fmla="*/ 1544461 h 1728"/>
              <a:gd name="T8" fmla="*/ 962297 w 1120"/>
              <a:gd name="T9" fmla="*/ 1193447 h 1728"/>
              <a:gd name="T10" fmla="*/ 962297 w 1120"/>
              <a:gd name="T11" fmla="*/ 982839 h 1728"/>
              <a:gd name="T12" fmla="*/ 1480457 w 1120"/>
              <a:gd name="T13" fmla="*/ 631825 h 1728"/>
              <a:gd name="T14" fmla="*/ 1702526 w 1120"/>
              <a:gd name="T15" fmla="*/ 351014 h 1728"/>
              <a:gd name="T16" fmla="*/ 1332411 w 1120"/>
              <a:gd name="T17" fmla="*/ 210608 h 1728"/>
              <a:gd name="T18" fmla="*/ 666206 w 1120"/>
              <a:gd name="T19" fmla="*/ 70203 h 1728"/>
              <a:gd name="T20" fmla="*/ 444137 w 1120"/>
              <a:gd name="T21" fmla="*/ 140406 h 1728"/>
              <a:gd name="T22" fmla="*/ 0 w 1120"/>
              <a:gd name="T23" fmla="*/ 0 h 17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20"/>
              <a:gd name="T37" fmla="*/ 0 h 1728"/>
              <a:gd name="T38" fmla="*/ 1120 w 1120"/>
              <a:gd name="T39" fmla="*/ 1728 h 17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20" h="1728">
                <a:moveTo>
                  <a:pt x="912" y="1728"/>
                </a:moveTo>
                <a:cubicBezTo>
                  <a:pt x="956" y="1688"/>
                  <a:pt x="1000" y="1648"/>
                  <a:pt x="1008" y="1584"/>
                </a:cubicBezTo>
                <a:cubicBezTo>
                  <a:pt x="1016" y="1520"/>
                  <a:pt x="1008" y="1432"/>
                  <a:pt x="960" y="1344"/>
                </a:cubicBezTo>
                <a:cubicBezTo>
                  <a:pt x="912" y="1256"/>
                  <a:pt x="776" y="1144"/>
                  <a:pt x="720" y="1056"/>
                </a:cubicBezTo>
                <a:cubicBezTo>
                  <a:pt x="664" y="968"/>
                  <a:pt x="640" y="880"/>
                  <a:pt x="624" y="816"/>
                </a:cubicBezTo>
                <a:cubicBezTo>
                  <a:pt x="608" y="752"/>
                  <a:pt x="568" y="736"/>
                  <a:pt x="624" y="672"/>
                </a:cubicBezTo>
                <a:cubicBezTo>
                  <a:pt x="680" y="608"/>
                  <a:pt x="880" y="504"/>
                  <a:pt x="960" y="432"/>
                </a:cubicBezTo>
                <a:cubicBezTo>
                  <a:pt x="1040" y="360"/>
                  <a:pt x="1120" y="288"/>
                  <a:pt x="1104" y="240"/>
                </a:cubicBezTo>
                <a:cubicBezTo>
                  <a:pt x="1088" y="192"/>
                  <a:pt x="976" y="176"/>
                  <a:pt x="864" y="144"/>
                </a:cubicBezTo>
                <a:cubicBezTo>
                  <a:pt x="752" y="112"/>
                  <a:pt x="528" y="56"/>
                  <a:pt x="432" y="48"/>
                </a:cubicBezTo>
                <a:cubicBezTo>
                  <a:pt x="336" y="40"/>
                  <a:pt x="360" y="104"/>
                  <a:pt x="288" y="96"/>
                </a:cubicBezTo>
                <a:cubicBezTo>
                  <a:pt x="216" y="88"/>
                  <a:pt x="48" y="16"/>
                  <a:pt x="0" y="0"/>
                </a:cubicBezTo>
              </a:path>
            </a:pathLst>
          </a:custGeom>
          <a:noFill/>
          <a:ln w="63500">
            <a:solidFill>
              <a:srgbClr val="993300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zh-CN" b="0"/>
          </a:p>
        </p:txBody>
      </p:sp>
      <p:sp>
        <p:nvSpPr>
          <p:cNvPr id="71688" name="未知"/>
          <p:cNvSpPr>
            <a:spLocks/>
          </p:cNvSpPr>
          <p:nvPr/>
        </p:nvSpPr>
        <p:spPr bwMode="auto">
          <a:xfrm flipV="1">
            <a:off x="3675063" y="993775"/>
            <a:ext cx="2176462" cy="952500"/>
          </a:xfrm>
          <a:custGeom>
            <a:avLst/>
            <a:gdLst>
              <a:gd name="T0" fmla="*/ 0 w 256"/>
              <a:gd name="T1" fmla="*/ 1008062 h 288"/>
              <a:gd name="T2" fmla="*/ 971550 w 256"/>
              <a:gd name="T3" fmla="*/ 840052 h 288"/>
              <a:gd name="T4" fmla="*/ 1619250 w 256"/>
              <a:gd name="T5" fmla="*/ 504031 h 288"/>
              <a:gd name="T6" fmla="*/ 1619250 w 256"/>
              <a:gd name="T7" fmla="*/ 0 h 288"/>
              <a:gd name="T8" fmla="*/ 0 60000 65536"/>
              <a:gd name="T9" fmla="*/ 0 60000 65536"/>
              <a:gd name="T10" fmla="*/ 0 60000 65536"/>
              <a:gd name="T11" fmla="*/ 0 60000 65536"/>
              <a:gd name="T12" fmla="*/ 0 w 256"/>
              <a:gd name="T13" fmla="*/ 0 h 288"/>
              <a:gd name="T14" fmla="*/ 256 w 256"/>
              <a:gd name="T15" fmla="*/ 288 h 2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" h="288">
                <a:moveTo>
                  <a:pt x="0" y="288"/>
                </a:moveTo>
                <a:cubicBezTo>
                  <a:pt x="52" y="276"/>
                  <a:pt x="104" y="264"/>
                  <a:pt x="144" y="240"/>
                </a:cubicBezTo>
                <a:cubicBezTo>
                  <a:pt x="184" y="216"/>
                  <a:pt x="224" y="184"/>
                  <a:pt x="240" y="144"/>
                </a:cubicBezTo>
                <a:cubicBezTo>
                  <a:pt x="256" y="104"/>
                  <a:pt x="240" y="24"/>
                  <a:pt x="240" y="0"/>
                </a:cubicBezTo>
              </a:path>
            </a:pathLst>
          </a:custGeom>
          <a:noFill/>
          <a:ln w="63500">
            <a:solidFill>
              <a:srgbClr val="3333FF"/>
            </a:solidFill>
            <a:prstDash val="dash"/>
            <a:miter lim="800000"/>
            <a:headEnd/>
            <a:tailEnd type="triangle" w="med" len="med"/>
          </a:ln>
        </p:spPr>
        <p:txBody>
          <a:bodyPr/>
          <a:lstStyle/>
          <a:p>
            <a:endParaRPr lang="zh-CN" altLang="zh-CN" b="0"/>
          </a:p>
        </p:txBody>
      </p:sp>
      <p:sp>
        <p:nvSpPr>
          <p:cNvPr id="71693" name="Rectangle 13"/>
          <p:cNvSpPr>
            <a:spLocks noChangeArrowheads="1"/>
          </p:cNvSpPr>
          <p:nvPr/>
        </p:nvSpPr>
        <p:spPr bwMode="auto">
          <a:xfrm>
            <a:off x="647700" y="1368425"/>
            <a:ext cx="2881313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solidFill>
                  <a:srgbClr val="990099"/>
                </a:solidFill>
                <a:latin typeface="Verdana" pitchFamily="34" charset="0"/>
                <a:ea typeface="黑体" pitchFamily="49" charset="-122"/>
              </a:rPr>
              <a:t>逼天津，林则徐</a:t>
            </a:r>
          </a:p>
          <a:p>
            <a:pPr algn="ctr"/>
            <a:r>
              <a:rPr lang="zh-CN" altLang="en-US" sz="2800">
                <a:solidFill>
                  <a:srgbClr val="990099"/>
                </a:solidFill>
                <a:latin typeface="Verdana" pitchFamily="34" charset="0"/>
                <a:ea typeface="黑体" pitchFamily="49" charset="-122"/>
              </a:rPr>
              <a:t>撤职查办</a:t>
            </a:r>
          </a:p>
        </p:txBody>
      </p:sp>
      <p:sp>
        <p:nvSpPr>
          <p:cNvPr id="71694" name="未知"/>
          <p:cNvSpPr>
            <a:spLocks/>
          </p:cNvSpPr>
          <p:nvPr/>
        </p:nvSpPr>
        <p:spPr bwMode="auto">
          <a:xfrm rot="21286919">
            <a:off x="1728788" y="5616575"/>
            <a:ext cx="500062" cy="688975"/>
          </a:xfrm>
          <a:custGeom>
            <a:avLst/>
            <a:gdLst>
              <a:gd name="T0" fmla="*/ 0 w 236"/>
              <a:gd name="T1" fmla="*/ 730250 h 388"/>
              <a:gd name="T2" fmla="*/ 221981 w 236"/>
              <a:gd name="T3" fmla="*/ 374535 h 388"/>
              <a:gd name="T4" fmla="*/ 317836 w 236"/>
              <a:gd name="T5" fmla="*/ 214558 h 388"/>
              <a:gd name="T6" fmla="*/ 349788 w 236"/>
              <a:gd name="T7" fmla="*/ 159977 h 388"/>
              <a:gd name="T8" fmla="*/ 380058 w 236"/>
              <a:gd name="T9" fmla="*/ 54581 h 388"/>
              <a:gd name="T10" fmla="*/ 396875 w 236"/>
              <a:gd name="T11" fmla="*/ 0 h 3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6"/>
              <a:gd name="T19" fmla="*/ 0 h 388"/>
              <a:gd name="T20" fmla="*/ 236 w 236"/>
              <a:gd name="T21" fmla="*/ 388 h 3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6" h="388">
                <a:moveTo>
                  <a:pt x="0" y="388"/>
                </a:moveTo>
                <a:cubicBezTo>
                  <a:pt x="17" y="332"/>
                  <a:pt x="80" y="234"/>
                  <a:pt x="132" y="199"/>
                </a:cubicBezTo>
                <a:cubicBezTo>
                  <a:pt x="143" y="182"/>
                  <a:pt x="174" y="137"/>
                  <a:pt x="189" y="114"/>
                </a:cubicBezTo>
                <a:cubicBezTo>
                  <a:pt x="195" y="104"/>
                  <a:pt x="208" y="85"/>
                  <a:pt x="208" y="85"/>
                </a:cubicBezTo>
                <a:cubicBezTo>
                  <a:pt x="214" y="66"/>
                  <a:pt x="220" y="48"/>
                  <a:pt x="226" y="29"/>
                </a:cubicBezTo>
                <a:cubicBezTo>
                  <a:pt x="229" y="19"/>
                  <a:pt x="236" y="0"/>
                  <a:pt x="236" y="0"/>
                </a:cubicBezTo>
              </a:path>
            </a:pathLst>
          </a:custGeom>
          <a:noFill/>
          <a:ln w="57150">
            <a:solidFill>
              <a:srgbClr val="66FF33"/>
            </a:solidFill>
            <a:miter lim="800000"/>
            <a:headEnd/>
            <a:tailEnd type="triangle" w="sm" len="med"/>
          </a:ln>
        </p:spPr>
        <p:txBody>
          <a:bodyPr wrap="none"/>
          <a:lstStyle/>
          <a:p>
            <a:endParaRPr lang="zh-CN" altLang="zh-CN" b="0"/>
          </a:p>
        </p:txBody>
      </p:sp>
      <p:sp>
        <p:nvSpPr>
          <p:cNvPr id="71695" name="未知"/>
          <p:cNvSpPr>
            <a:spLocks/>
          </p:cNvSpPr>
          <p:nvPr/>
        </p:nvSpPr>
        <p:spPr bwMode="auto">
          <a:xfrm>
            <a:off x="2400300" y="5111750"/>
            <a:ext cx="1204913" cy="504825"/>
          </a:xfrm>
          <a:custGeom>
            <a:avLst/>
            <a:gdLst>
              <a:gd name="T0" fmla="*/ 0 w 746"/>
              <a:gd name="T1" fmla="*/ 533400 h 378"/>
              <a:gd name="T2" fmla="*/ 507302 w 746"/>
              <a:gd name="T3" fmla="*/ 440267 h 378"/>
              <a:gd name="T4" fmla="*/ 664873 w 746"/>
              <a:gd name="T5" fmla="*/ 386644 h 378"/>
              <a:gd name="T6" fmla="*/ 737894 w 746"/>
              <a:gd name="T7" fmla="*/ 333022 h 378"/>
              <a:gd name="T8" fmla="*/ 833974 w 746"/>
              <a:gd name="T9" fmla="*/ 239889 h 378"/>
              <a:gd name="T10" fmla="*/ 955675 w 746"/>
              <a:gd name="T11" fmla="*/ 0 h 3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6"/>
              <a:gd name="T19" fmla="*/ 0 h 378"/>
              <a:gd name="T20" fmla="*/ 746 w 746"/>
              <a:gd name="T21" fmla="*/ 378 h 3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6" h="378">
                <a:moveTo>
                  <a:pt x="0" y="378"/>
                </a:moveTo>
                <a:cubicBezTo>
                  <a:pt x="151" y="369"/>
                  <a:pt x="256" y="352"/>
                  <a:pt x="396" y="312"/>
                </a:cubicBezTo>
                <a:cubicBezTo>
                  <a:pt x="435" y="301"/>
                  <a:pt x="483" y="295"/>
                  <a:pt x="519" y="274"/>
                </a:cubicBezTo>
                <a:cubicBezTo>
                  <a:pt x="539" y="263"/>
                  <a:pt x="576" y="236"/>
                  <a:pt x="576" y="236"/>
                </a:cubicBezTo>
                <a:cubicBezTo>
                  <a:pt x="608" y="189"/>
                  <a:pt x="586" y="214"/>
                  <a:pt x="651" y="170"/>
                </a:cubicBezTo>
                <a:cubicBezTo>
                  <a:pt x="701" y="136"/>
                  <a:pt x="746" y="61"/>
                  <a:pt x="746" y="0"/>
                </a:cubicBezTo>
              </a:path>
            </a:pathLst>
          </a:custGeom>
          <a:noFill/>
          <a:ln w="57150">
            <a:solidFill>
              <a:srgbClr val="66FF33"/>
            </a:solidFill>
            <a:miter lim="800000"/>
            <a:headEnd/>
            <a:tailEnd type="triangle" w="sm" len="med"/>
          </a:ln>
        </p:spPr>
        <p:txBody>
          <a:bodyPr wrap="none"/>
          <a:lstStyle/>
          <a:p>
            <a:endParaRPr lang="zh-CN" altLang="zh-CN" b="0"/>
          </a:p>
        </p:txBody>
      </p:sp>
      <p:sp>
        <p:nvSpPr>
          <p:cNvPr id="71696" name="未知"/>
          <p:cNvSpPr>
            <a:spLocks/>
          </p:cNvSpPr>
          <p:nvPr/>
        </p:nvSpPr>
        <p:spPr bwMode="auto">
          <a:xfrm>
            <a:off x="3675063" y="3648075"/>
            <a:ext cx="1270000" cy="1497013"/>
          </a:xfrm>
          <a:custGeom>
            <a:avLst/>
            <a:gdLst>
              <a:gd name="T0" fmla="*/ 0 w 519"/>
              <a:gd name="T1" fmla="*/ 1584325 h 916"/>
              <a:gd name="T2" fmla="*/ 219482 w 519"/>
              <a:gd name="T3" fmla="*/ 1534166 h 916"/>
              <a:gd name="T4" fmla="*/ 256386 w 519"/>
              <a:gd name="T5" fmla="*/ 1485737 h 916"/>
              <a:gd name="T6" fmla="*/ 310771 w 519"/>
              <a:gd name="T7" fmla="*/ 1470171 h 916"/>
              <a:gd name="T8" fmla="*/ 438963 w 519"/>
              <a:gd name="T9" fmla="*/ 1338720 h 916"/>
              <a:gd name="T10" fmla="*/ 532195 w 519"/>
              <a:gd name="T11" fmla="*/ 1191703 h 916"/>
              <a:gd name="T12" fmla="*/ 640964 w 519"/>
              <a:gd name="T13" fmla="*/ 996257 h 916"/>
              <a:gd name="T14" fmla="*/ 677868 w 519"/>
              <a:gd name="T15" fmla="*/ 897669 h 916"/>
              <a:gd name="T16" fmla="*/ 751676 w 519"/>
              <a:gd name="T17" fmla="*/ 800811 h 916"/>
              <a:gd name="T18" fmla="*/ 862388 w 519"/>
              <a:gd name="T19" fmla="*/ 603635 h 916"/>
              <a:gd name="T20" fmla="*/ 971158 w 519"/>
              <a:gd name="T21" fmla="*/ 309601 h 916"/>
              <a:gd name="T22" fmla="*/ 953677 w 519"/>
              <a:gd name="T23" fmla="*/ 0 h 9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19"/>
              <a:gd name="T37" fmla="*/ 0 h 916"/>
              <a:gd name="T38" fmla="*/ 519 w 519"/>
              <a:gd name="T39" fmla="*/ 916 h 9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19" h="916">
                <a:moveTo>
                  <a:pt x="0" y="916"/>
                </a:moveTo>
                <a:cubicBezTo>
                  <a:pt x="37" y="903"/>
                  <a:pt x="76" y="900"/>
                  <a:pt x="113" y="887"/>
                </a:cubicBezTo>
                <a:cubicBezTo>
                  <a:pt x="119" y="878"/>
                  <a:pt x="123" y="866"/>
                  <a:pt x="132" y="859"/>
                </a:cubicBezTo>
                <a:cubicBezTo>
                  <a:pt x="140" y="853"/>
                  <a:pt x="153" y="857"/>
                  <a:pt x="160" y="850"/>
                </a:cubicBezTo>
                <a:cubicBezTo>
                  <a:pt x="273" y="737"/>
                  <a:pt x="145" y="829"/>
                  <a:pt x="226" y="774"/>
                </a:cubicBezTo>
                <a:cubicBezTo>
                  <a:pt x="237" y="743"/>
                  <a:pt x="274" y="689"/>
                  <a:pt x="274" y="689"/>
                </a:cubicBezTo>
                <a:cubicBezTo>
                  <a:pt x="287" y="648"/>
                  <a:pt x="311" y="614"/>
                  <a:pt x="330" y="576"/>
                </a:cubicBezTo>
                <a:cubicBezTo>
                  <a:pt x="339" y="558"/>
                  <a:pt x="339" y="537"/>
                  <a:pt x="349" y="519"/>
                </a:cubicBezTo>
                <a:cubicBezTo>
                  <a:pt x="360" y="499"/>
                  <a:pt x="387" y="463"/>
                  <a:pt x="387" y="463"/>
                </a:cubicBezTo>
                <a:cubicBezTo>
                  <a:pt x="399" y="424"/>
                  <a:pt x="421" y="384"/>
                  <a:pt x="444" y="349"/>
                </a:cubicBezTo>
                <a:cubicBezTo>
                  <a:pt x="463" y="293"/>
                  <a:pt x="482" y="236"/>
                  <a:pt x="500" y="179"/>
                </a:cubicBezTo>
                <a:cubicBezTo>
                  <a:pt x="507" y="115"/>
                  <a:pt x="519" y="60"/>
                  <a:pt x="491" y="0"/>
                </a:cubicBezTo>
              </a:path>
            </a:pathLst>
          </a:custGeom>
          <a:noFill/>
          <a:ln w="57150">
            <a:solidFill>
              <a:srgbClr val="66FF33"/>
            </a:solidFill>
            <a:miter lim="800000"/>
            <a:headEnd/>
            <a:tailEnd type="triangle" w="sm" len="med"/>
          </a:ln>
        </p:spPr>
        <p:txBody>
          <a:bodyPr wrap="none"/>
          <a:lstStyle/>
          <a:p>
            <a:endParaRPr lang="zh-CN" altLang="zh-CN" b="0"/>
          </a:p>
        </p:txBody>
      </p:sp>
      <p:sp>
        <p:nvSpPr>
          <p:cNvPr id="71697" name="未知"/>
          <p:cNvSpPr>
            <a:spLocks/>
          </p:cNvSpPr>
          <p:nvPr/>
        </p:nvSpPr>
        <p:spPr bwMode="auto">
          <a:xfrm>
            <a:off x="3960813" y="3024188"/>
            <a:ext cx="1044575" cy="460375"/>
          </a:xfrm>
          <a:custGeom>
            <a:avLst/>
            <a:gdLst>
              <a:gd name="T0" fmla="*/ 695325 w 104"/>
              <a:gd name="T1" fmla="*/ 487363 h 95"/>
              <a:gd name="T2" fmla="*/ 628467 w 104"/>
              <a:gd name="T3" fmla="*/ 343719 h 95"/>
              <a:gd name="T4" fmla="*/ 441264 w 104"/>
              <a:gd name="T5" fmla="*/ 246247 h 95"/>
              <a:gd name="T6" fmla="*/ 0 w 104"/>
              <a:gd name="T7" fmla="*/ 0 h 95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95"/>
              <a:gd name="T14" fmla="*/ 104 w 104"/>
              <a:gd name="T15" fmla="*/ 95 h 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95">
                <a:moveTo>
                  <a:pt x="104" y="95"/>
                </a:moveTo>
                <a:cubicBezTo>
                  <a:pt x="101" y="86"/>
                  <a:pt x="100" y="75"/>
                  <a:pt x="94" y="67"/>
                </a:cubicBezTo>
                <a:cubicBezTo>
                  <a:pt x="87" y="58"/>
                  <a:pt x="75" y="55"/>
                  <a:pt x="66" y="48"/>
                </a:cubicBezTo>
                <a:cubicBezTo>
                  <a:pt x="47" y="32"/>
                  <a:pt x="28" y="0"/>
                  <a:pt x="0" y="0"/>
                </a:cubicBezTo>
              </a:path>
            </a:pathLst>
          </a:custGeom>
          <a:noFill/>
          <a:ln w="57150">
            <a:solidFill>
              <a:srgbClr val="66FF33"/>
            </a:solidFill>
            <a:miter lim="800000"/>
            <a:headEnd/>
            <a:tailEnd type="triangle" w="sm" len="sm"/>
          </a:ln>
        </p:spPr>
        <p:txBody>
          <a:bodyPr wrap="none"/>
          <a:lstStyle/>
          <a:p>
            <a:endParaRPr lang="zh-CN" altLang="zh-CN" b="0"/>
          </a:p>
        </p:txBody>
      </p:sp>
      <p:sp>
        <p:nvSpPr>
          <p:cNvPr id="71698" name="Oval 18"/>
          <p:cNvSpPr>
            <a:spLocks noChangeArrowheads="1"/>
          </p:cNvSpPr>
          <p:nvPr/>
        </p:nvSpPr>
        <p:spPr bwMode="auto">
          <a:xfrm>
            <a:off x="3673475" y="2952750"/>
            <a:ext cx="192088" cy="142875"/>
          </a:xfrm>
          <a:prstGeom prst="ellipse">
            <a:avLst/>
          </a:prstGeom>
          <a:solidFill>
            <a:srgbClr val="FF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b="0"/>
          </a:p>
        </p:txBody>
      </p:sp>
      <p:sp>
        <p:nvSpPr>
          <p:cNvPr id="71705" name="Oval 2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12963" y="5478463"/>
            <a:ext cx="192087" cy="144462"/>
          </a:xfrm>
          <a:prstGeom prst="ellipse">
            <a:avLst/>
          </a:prstGeom>
          <a:solidFill>
            <a:srgbClr val="FF66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b="0"/>
          </a:p>
        </p:txBody>
      </p:sp>
      <p:sp>
        <p:nvSpPr>
          <p:cNvPr id="71713" name="AutoShape 33"/>
          <p:cNvSpPr>
            <a:spLocks noChangeArrowheads="1"/>
          </p:cNvSpPr>
          <p:nvPr/>
        </p:nvSpPr>
        <p:spPr bwMode="auto">
          <a:xfrm>
            <a:off x="2592388" y="5616575"/>
            <a:ext cx="2016125" cy="863600"/>
          </a:xfrm>
          <a:prstGeom prst="wedgeRoundRectCallout">
            <a:avLst>
              <a:gd name="adj1" fmla="val -100315"/>
              <a:gd name="adj2" fmla="val 10111"/>
              <a:gd name="adj3" fmla="val 16667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2200">
                <a:solidFill>
                  <a:srgbClr val="0000FF"/>
                </a:solidFill>
                <a:ea typeface="楷体_GB2312" pitchFamily="49" charset="-122"/>
              </a:rPr>
              <a:t>1840</a:t>
            </a:r>
            <a:r>
              <a:rPr lang="zh-CN" altLang="en-US" sz="2200">
                <a:solidFill>
                  <a:srgbClr val="0000FF"/>
                </a:solidFill>
                <a:ea typeface="楷体_GB2312" pitchFamily="49" charset="-122"/>
              </a:rPr>
              <a:t>年</a:t>
            </a:r>
            <a:r>
              <a:rPr lang="en-US" altLang="zh-CN" sz="2200">
                <a:solidFill>
                  <a:srgbClr val="0000FF"/>
                </a:solidFill>
                <a:ea typeface="楷体_GB2312" pitchFamily="49" charset="-122"/>
              </a:rPr>
              <a:t>6</a:t>
            </a:r>
            <a:r>
              <a:rPr lang="zh-CN" altLang="en-US" sz="2200">
                <a:solidFill>
                  <a:srgbClr val="0000FF"/>
                </a:solidFill>
                <a:ea typeface="楷体_GB2312" pitchFamily="49" charset="-122"/>
              </a:rPr>
              <a:t>月</a:t>
            </a:r>
            <a:r>
              <a:rPr lang="zh-CN" altLang="en-US" sz="2200">
                <a:solidFill>
                  <a:srgbClr val="FF0000"/>
                </a:solidFill>
                <a:ea typeface="楷体_GB2312" pitchFamily="49" charset="-122"/>
              </a:rPr>
              <a:t>英侵入广东海面</a:t>
            </a:r>
          </a:p>
        </p:txBody>
      </p:sp>
      <p:sp>
        <p:nvSpPr>
          <p:cNvPr id="71714" name="Oval 34"/>
          <p:cNvSpPr>
            <a:spLocks noChangeArrowheads="1"/>
          </p:cNvSpPr>
          <p:nvPr/>
        </p:nvSpPr>
        <p:spPr bwMode="auto">
          <a:xfrm>
            <a:off x="1152525" y="5256213"/>
            <a:ext cx="792163" cy="2889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8" name="AutoShape 38"/>
          <p:cNvSpPr>
            <a:spLocks noChangeArrowheads="1"/>
          </p:cNvSpPr>
          <p:nvPr/>
        </p:nvSpPr>
        <p:spPr bwMode="auto">
          <a:xfrm>
            <a:off x="3744913" y="1511300"/>
            <a:ext cx="2808287" cy="865188"/>
          </a:xfrm>
          <a:prstGeom prst="wedgeRoundRectCallout">
            <a:avLst>
              <a:gd name="adj1" fmla="val -43838"/>
              <a:gd name="adj2" fmla="val 114403"/>
              <a:gd name="adj3" fmla="val 16667"/>
            </a:avLst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2200">
                <a:solidFill>
                  <a:srgbClr val="0000FF"/>
                </a:solidFill>
                <a:ea typeface="楷体_GB2312" pitchFamily="49" charset="-122"/>
              </a:rPr>
              <a:t>1842</a:t>
            </a:r>
            <a:r>
              <a:rPr lang="zh-CN" altLang="en-US" sz="2200">
                <a:solidFill>
                  <a:srgbClr val="0000FF"/>
                </a:solidFill>
                <a:ea typeface="楷体_GB2312" pitchFamily="49" charset="-122"/>
              </a:rPr>
              <a:t>年</a:t>
            </a:r>
            <a:r>
              <a:rPr lang="en-US" altLang="zh-CN" sz="2200">
                <a:solidFill>
                  <a:srgbClr val="0000FF"/>
                </a:solidFill>
                <a:ea typeface="楷体_GB2312" pitchFamily="49" charset="-122"/>
              </a:rPr>
              <a:t>8</a:t>
            </a:r>
            <a:r>
              <a:rPr lang="zh-CN" altLang="en-US" sz="2200">
                <a:solidFill>
                  <a:srgbClr val="0000FF"/>
                </a:solidFill>
                <a:ea typeface="楷体_GB2312" pitchFamily="49" charset="-122"/>
              </a:rPr>
              <a:t>月</a:t>
            </a:r>
            <a:r>
              <a:rPr lang="zh-CN" altLang="en-US" sz="2200">
                <a:solidFill>
                  <a:srgbClr val="FF0000"/>
                </a:solidFill>
                <a:ea typeface="楷体_GB2312" pitchFamily="49" charset="-122"/>
              </a:rPr>
              <a:t>中英签订</a:t>
            </a:r>
            <a:r>
              <a:rPr lang="en-US" altLang="zh-CN" sz="2200">
                <a:solidFill>
                  <a:srgbClr val="FF0000"/>
                </a:solidFill>
                <a:ea typeface="楷体_GB2312" pitchFamily="49" charset="-122"/>
              </a:rPr>
              <a:t>《</a:t>
            </a:r>
            <a:r>
              <a:rPr lang="zh-CN" altLang="en-US" sz="2200">
                <a:solidFill>
                  <a:srgbClr val="FF0000"/>
                </a:solidFill>
                <a:ea typeface="楷体_GB2312" pitchFamily="49" charset="-122"/>
              </a:rPr>
              <a:t>南京条约</a:t>
            </a:r>
            <a:r>
              <a:rPr lang="en-US" altLang="zh-CN" sz="2200">
                <a:solidFill>
                  <a:srgbClr val="FF0000"/>
                </a:solidFill>
                <a:ea typeface="楷体_GB2312" pitchFamily="49" charset="-122"/>
              </a:rPr>
              <a:t>》</a:t>
            </a:r>
          </a:p>
        </p:txBody>
      </p:sp>
      <p:sp>
        <p:nvSpPr>
          <p:cNvPr id="71720" name="Rectangle 40"/>
          <p:cNvSpPr>
            <a:spLocks noChangeArrowheads="1"/>
          </p:cNvSpPr>
          <p:nvPr/>
        </p:nvSpPr>
        <p:spPr bwMode="auto">
          <a:xfrm>
            <a:off x="6553200" y="4103688"/>
            <a:ext cx="4537075" cy="638175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时间：</a:t>
            </a:r>
            <a:r>
              <a:rPr lang="en-US" altLang="zh-CN" sz="32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1840</a:t>
            </a:r>
            <a:r>
              <a:rPr lang="en-US" altLang="zh-CN" sz="32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楷体_GB2312" pitchFamily="49" charset="-122"/>
              </a:rPr>
              <a:t>—</a:t>
            </a:r>
            <a:r>
              <a:rPr lang="en-US" altLang="zh-CN" sz="32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1842</a:t>
            </a:r>
            <a:r>
              <a:rPr lang="en-US" altLang="zh-CN" sz="32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20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3" presetClass="exit" presetSubtype="1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4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5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2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900"/>
                                        <p:tgtEl>
                                          <p:spTgt spid="7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animBg="1" autoUpdateAnimBg="0"/>
      <p:bldP spid="71684" grpId="0" animBg="1" autoUpdateAnimBg="0"/>
      <p:bldP spid="71685" grpId="0" animBg="1" autoUpdateAnimBg="0"/>
      <p:bldP spid="71686" grpId="0" animBg="1" autoUpdateAnimBg="0"/>
      <p:bldP spid="71688" grpId="0" animBg="1" autoUpdateAnimBg="0"/>
      <p:bldP spid="71693" grpId="0" animBg="1" autoUpdateAnimBg="0"/>
      <p:bldP spid="71693" grpId="1" animBg="1"/>
      <p:bldP spid="71694" grpId="0" animBg="1" autoUpdateAnimBg="0"/>
      <p:bldP spid="71695" grpId="0" animBg="1" autoUpdateAnimBg="0"/>
      <p:bldP spid="71696" grpId="0" animBg="1" autoUpdateAnimBg="0"/>
      <p:bldP spid="71697" grpId="0" animBg="1" autoUpdateAnimBg="0"/>
      <p:bldP spid="71698" grpId="0" animBg="1" autoUpdateAnimBg="0"/>
      <p:bldP spid="71705" grpId="0" animBg="1" autoUpdateAnimBg="0"/>
      <p:bldP spid="71713" grpId="0" animBg="1"/>
      <p:bldP spid="71714" grpId="0" animBg="1"/>
      <p:bldP spid="71718" grpId="0" animBg="1"/>
      <p:bldP spid="7172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a-t2"/>
          <p:cNvPicPr>
            <a:picLocks noChangeAspect="1" noChangeArrowheads="1"/>
          </p:cNvPicPr>
          <p:nvPr/>
        </p:nvPicPr>
        <p:blipFill>
          <a:blip r:embed="rId3" cstate="print"/>
          <a:srcRect b="11203"/>
          <a:stretch>
            <a:fillRect/>
          </a:stretch>
        </p:blipFill>
        <p:spPr bwMode="auto">
          <a:xfrm>
            <a:off x="0" y="359767"/>
            <a:ext cx="11522075" cy="4287838"/>
          </a:xfrm>
          <a:prstGeom prst="rect">
            <a:avLst/>
          </a:prstGeom>
          <a:noFill/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800597" y="4608239"/>
            <a:ext cx="91995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FF"/>
                </a:solidFill>
                <a:latin typeface="Times New Roman" pitchFamily="18" charset="0"/>
              </a:rPr>
              <a:t>清政府战败，</a:t>
            </a:r>
            <a:r>
              <a:rPr kumimoji="1" lang="en-US" altLang="zh-CN" sz="3600" dirty="0">
                <a:solidFill>
                  <a:srgbClr val="0000FF"/>
                </a:solidFill>
                <a:latin typeface="Times New Roman" pitchFamily="18" charset="0"/>
              </a:rPr>
              <a:t>1842</a:t>
            </a:r>
            <a:r>
              <a:rPr kumimoji="1" lang="zh-CN" altLang="en-US" sz="3600" dirty="0">
                <a:solidFill>
                  <a:srgbClr val="0000FF"/>
                </a:solidFill>
                <a:latin typeface="Times New Roman" pitchFamily="18" charset="0"/>
              </a:rPr>
              <a:t>年</a:t>
            </a:r>
            <a:r>
              <a:rPr kumimoji="1" lang="en-US" altLang="zh-CN" sz="3600" dirty="0">
                <a:solidFill>
                  <a:srgbClr val="0000FF"/>
                </a:solidFill>
                <a:latin typeface="Times New Roman" pitchFamily="18" charset="0"/>
              </a:rPr>
              <a:t>8</a:t>
            </a:r>
            <a:r>
              <a:rPr kumimoji="1" lang="zh-CN" altLang="en-US" sz="3600" dirty="0">
                <a:solidFill>
                  <a:srgbClr val="0000FF"/>
                </a:solidFill>
                <a:latin typeface="Times New Roman" pitchFamily="18" charset="0"/>
              </a:rPr>
              <a:t>月</a:t>
            </a:r>
            <a:r>
              <a:rPr kumimoji="1" lang="zh-CN" altLang="en-US" sz="3600" dirty="0">
                <a:solidFill>
                  <a:srgbClr val="FF0000"/>
                </a:solidFill>
                <a:latin typeface="Times New Roman" pitchFamily="18" charset="0"/>
              </a:rPr>
              <a:t>中英</a:t>
            </a:r>
            <a:r>
              <a:rPr kumimoji="1" lang="zh-CN" altLang="en-US" sz="3600" dirty="0">
                <a:solidFill>
                  <a:srgbClr val="0000FF"/>
                </a:solidFill>
                <a:latin typeface="Times New Roman" pitchFamily="18" charset="0"/>
              </a:rPr>
              <a:t>双方代表签订</a:t>
            </a:r>
            <a:r>
              <a:rPr kumimoji="1" lang="en-US" altLang="zh-CN" sz="3600" dirty="0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kumimoji="1" lang="zh-CN" altLang="en-US" sz="3600" dirty="0">
                <a:solidFill>
                  <a:srgbClr val="FF0000"/>
                </a:solidFill>
                <a:latin typeface="Times New Roman" pitchFamily="18" charset="0"/>
              </a:rPr>
              <a:t>南京条约</a:t>
            </a:r>
            <a:r>
              <a:rPr kumimoji="1" lang="en-US" altLang="zh-CN" sz="3600" dirty="0">
                <a:solidFill>
                  <a:srgbClr val="FF0000"/>
                </a:solidFill>
                <a:latin typeface="Times New Roman" pitchFamily="18" charset="0"/>
              </a:rPr>
              <a:t>》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0" y="4536231"/>
            <a:ext cx="1871663" cy="627288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36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结</a:t>
            </a:r>
            <a:r>
              <a:rPr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果：</a:t>
            </a:r>
            <a:endParaRPr lang="zh-CN" altLang="en-US" sz="3600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0" y="359767"/>
            <a:ext cx="5689600" cy="5402262"/>
            <a:chOff x="22" y="0"/>
            <a:chExt cx="3412" cy="4320"/>
          </a:xfrm>
        </p:grpSpPr>
        <p:grpSp>
          <p:nvGrpSpPr>
            <p:cNvPr id="64515" name="Group 3"/>
            <p:cNvGrpSpPr>
              <a:grpSpLocks/>
            </p:cNvGrpSpPr>
            <p:nvPr/>
          </p:nvGrpSpPr>
          <p:grpSpPr bwMode="auto">
            <a:xfrm>
              <a:off x="22" y="0"/>
              <a:ext cx="3412" cy="4320"/>
              <a:chOff x="2326" y="0"/>
              <a:chExt cx="3412" cy="4320"/>
            </a:xfrm>
          </p:grpSpPr>
          <p:pic>
            <p:nvPicPr>
              <p:cNvPr id="64516" name="Picture 4" descr="鸦片战争　地图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326" y="0"/>
                <a:ext cx="3412" cy="4320"/>
              </a:xfrm>
              <a:prstGeom prst="rect">
                <a:avLst/>
              </a:prstGeom>
              <a:noFill/>
            </p:spPr>
          </p:pic>
          <p:sp>
            <p:nvSpPr>
              <p:cNvPr id="64517" name="Rectangle 5"/>
              <p:cNvSpPr>
                <a:spLocks noChangeArrowheads="1"/>
              </p:cNvSpPr>
              <p:nvPr/>
            </p:nvSpPr>
            <p:spPr bwMode="auto">
              <a:xfrm>
                <a:off x="3914" y="388"/>
                <a:ext cx="600" cy="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3200">
                    <a:solidFill>
                      <a:srgbClr val="FF0000"/>
                    </a:solidFill>
                    <a:ea typeface="隶书" pitchFamily="49" charset="-122"/>
                  </a:rPr>
                  <a:t>北京</a:t>
                </a:r>
              </a:p>
            </p:txBody>
          </p:sp>
          <p:sp>
            <p:nvSpPr>
              <p:cNvPr id="64518" name="AutoShape 6"/>
              <p:cNvSpPr>
                <a:spLocks noChangeArrowheads="1"/>
              </p:cNvSpPr>
              <p:nvPr/>
            </p:nvSpPr>
            <p:spPr bwMode="auto">
              <a:xfrm>
                <a:off x="4231" y="300"/>
                <a:ext cx="136" cy="136"/>
              </a:xfrm>
              <a:prstGeom prst="star5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519" name="Oval 7"/>
              <p:cNvSpPr>
                <a:spLocks noChangeArrowheads="1"/>
              </p:cNvSpPr>
              <p:nvPr/>
            </p:nvSpPr>
            <p:spPr bwMode="auto">
              <a:xfrm>
                <a:off x="5139" y="1978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520" name="Oval 8"/>
              <p:cNvSpPr>
                <a:spLocks noChangeArrowheads="1"/>
              </p:cNvSpPr>
              <p:nvPr/>
            </p:nvSpPr>
            <p:spPr bwMode="auto">
              <a:xfrm>
                <a:off x="5139" y="2296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521" name="Oval 9"/>
              <p:cNvSpPr>
                <a:spLocks noChangeArrowheads="1"/>
              </p:cNvSpPr>
              <p:nvPr/>
            </p:nvSpPr>
            <p:spPr bwMode="auto">
              <a:xfrm>
                <a:off x="4775" y="2976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522" name="Oval 10"/>
              <p:cNvSpPr>
                <a:spLocks noChangeArrowheads="1"/>
              </p:cNvSpPr>
              <p:nvPr/>
            </p:nvSpPr>
            <p:spPr bwMode="auto">
              <a:xfrm>
                <a:off x="4594" y="3294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523" name="Oval 11"/>
              <p:cNvSpPr>
                <a:spLocks noChangeArrowheads="1"/>
              </p:cNvSpPr>
              <p:nvPr/>
            </p:nvSpPr>
            <p:spPr bwMode="auto">
              <a:xfrm>
                <a:off x="3778" y="3566"/>
                <a:ext cx="90" cy="91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4524" name="Text Box 12"/>
            <p:cNvSpPr txBox="1">
              <a:spLocks noChangeArrowheads="1"/>
            </p:cNvSpPr>
            <p:nvPr/>
          </p:nvSpPr>
          <p:spPr bwMode="auto">
            <a:xfrm>
              <a:off x="1066" y="3268"/>
              <a:ext cx="545" cy="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440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64525" name="Text Box 13"/>
            <p:cNvSpPr txBox="1">
              <a:spLocks noChangeArrowheads="1"/>
            </p:cNvSpPr>
            <p:nvPr/>
          </p:nvSpPr>
          <p:spPr bwMode="auto">
            <a:xfrm>
              <a:off x="1836" y="3040"/>
              <a:ext cx="545" cy="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4400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64526" name="Text Box 14"/>
            <p:cNvSpPr txBox="1">
              <a:spLocks noChangeArrowheads="1"/>
            </p:cNvSpPr>
            <p:nvPr/>
          </p:nvSpPr>
          <p:spPr bwMode="auto">
            <a:xfrm>
              <a:off x="2064" y="2660"/>
              <a:ext cx="545" cy="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440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64527" name="Text Box 15"/>
            <p:cNvSpPr txBox="1">
              <a:spLocks noChangeArrowheads="1"/>
            </p:cNvSpPr>
            <p:nvPr/>
          </p:nvSpPr>
          <p:spPr bwMode="auto">
            <a:xfrm>
              <a:off x="2426" y="2024"/>
              <a:ext cx="545" cy="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4400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64528" name="Text Box 16"/>
            <p:cNvSpPr txBox="1">
              <a:spLocks noChangeArrowheads="1"/>
            </p:cNvSpPr>
            <p:nvPr/>
          </p:nvSpPr>
          <p:spPr bwMode="auto">
            <a:xfrm>
              <a:off x="2472" y="1616"/>
              <a:ext cx="545" cy="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4400">
                  <a:solidFill>
                    <a:srgbClr val="FF0000"/>
                  </a:solidFill>
                </a:rPr>
                <a:t>5</a:t>
              </a:r>
            </a:p>
          </p:txBody>
        </p:sp>
      </p:grpSp>
      <p:sp>
        <p:nvSpPr>
          <p:cNvPr id="64530" name="Text Box 18"/>
          <p:cNvSpPr txBox="1">
            <a:spLocks noChangeArrowheads="1"/>
          </p:cNvSpPr>
          <p:nvPr/>
        </p:nvSpPr>
        <p:spPr bwMode="auto">
          <a:xfrm>
            <a:off x="5689029" y="0"/>
            <a:ext cx="5833046" cy="3139321"/>
          </a:xfrm>
          <a:prstGeom prst="rect">
            <a:avLst/>
          </a:prstGeom>
          <a:noFill/>
          <a:ln w="19050" algn="ctr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你能把</a:t>
            </a:r>
            <a:r>
              <a:rPr lang="en-US" altLang="zh-CN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南京条约</a:t>
            </a:r>
            <a:r>
              <a:rPr lang="en-US" altLang="zh-CN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规定的五</a:t>
            </a:r>
            <a:r>
              <a:rPr lang="zh-CN" altLang="en-US" sz="36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个通</a:t>
            </a: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商城市填上吗？</a:t>
            </a:r>
          </a:p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它们在地理位置上有何共同点？</a:t>
            </a:r>
          </a:p>
        </p:txBody>
      </p:sp>
      <p:sp>
        <p:nvSpPr>
          <p:cNvPr id="64541" name="Text Box 29"/>
          <p:cNvSpPr txBox="1">
            <a:spLocks noChangeArrowheads="1"/>
          </p:cNvSpPr>
          <p:nvPr/>
        </p:nvSpPr>
        <p:spPr bwMode="auto">
          <a:xfrm>
            <a:off x="1223963" y="4898429"/>
            <a:ext cx="1055687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楷体_GB2312" pitchFamily="49" charset="-122"/>
              </a:rPr>
              <a:t>广州</a:t>
            </a:r>
          </a:p>
        </p:txBody>
      </p:sp>
      <p:sp>
        <p:nvSpPr>
          <p:cNvPr id="64542" name="Text Box 30"/>
          <p:cNvSpPr txBox="1">
            <a:spLocks noChangeArrowheads="1"/>
          </p:cNvSpPr>
          <p:nvPr/>
        </p:nvSpPr>
        <p:spPr bwMode="auto">
          <a:xfrm>
            <a:off x="3529013" y="4753967"/>
            <a:ext cx="1343025" cy="519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楷体_GB2312" pitchFamily="49" charset="-122"/>
              </a:rPr>
              <a:t>厦门</a:t>
            </a:r>
          </a:p>
        </p:txBody>
      </p:sp>
      <p:sp>
        <p:nvSpPr>
          <p:cNvPr id="64543" name="Text Box 31"/>
          <p:cNvSpPr txBox="1">
            <a:spLocks noChangeArrowheads="1"/>
          </p:cNvSpPr>
          <p:nvPr/>
        </p:nvSpPr>
        <p:spPr bwMode="auto">
          <a:xfrm>
            <a:off x="4176713" y="4177704"/>
            <a:ext cx="1343025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楷体_GB2312" pitchFamily="49" charset="-122"/>
              </a:rPr>
              <a:t>福州</a:t>
            </a:r>
          </a:p>
        </p:txBody>
      </p:sp>
      <p:sp>
        <p:nvSpPr>
          <p:cNvPr id="64544" name="Text Box 32"/>
          <p:cNvSpPr txBox="1">
            <a:spLocks noChangeArrowheads="1"/>
          </p:cNvSpPr>
          <p:nvPr/>
        </p:nvSpPr>
        <p:spPr bwMode="auto">
          <a:xfrm>
            <a:off x="4681538" y="3458567"/>
            <a:ext cx="1343025" cy="519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楷体_GB2312" pitchFamily="49" charset="-122"/>
              </a:rPr>
              <a:t>宁波</a:t>
            </a:r>
          </a:p>
        </p:txBody>
      </p:sp>
      <p:sp>
        <p:nvSpPr>
          <p:cNvPr id="64545" name="Text Box 33"/>
          <p:cNvSpPr txBox="1">
            <a:spLocks noChangeArrowheads="1"/>
          </p:cNvSpPr>
          <p:nvPr/>
        </p:nvSpPr>
        <p:spPr bwMode="auto">
          <a:xfrm>
            <a:off x="4752925" y="2450504"/>
            <a:ext cx="936104" cy="5191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上海</a:t>
            </a:r>
          </a:p>
        </p:txBody>
      </p:sp>
      <p:sp>
        <p:nvSpPr>
          <p:cNvPr id="64550" name="Text Box 38"/>
          <p:cNvSpPr txBox="1">
            <a:spLocks noChangeArrowheads="1"/>
          </p:cNvSpPr>
          <p:nvPr/>
        </p:nvSpPr>
        <p:spPr bwMode="auto">
          <a:xfrm>
            <a:off x="6553125" y="3170013"/>
            <a:ext cx="2016125" cy="528637"/>
          </a:xfrm>
          <a:prstGeom prst="rect">
            <a:avLst/>
          </a:prstGeom>
          <a:solidFill>
            <a:srgbClr val="FFFF00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a typeface="楷体_GB2312" pitchFamily="49" charset="-122"/>
              </a:rPr>
              <a:t>东南沿海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41" grpId="0" animBg="1"/>
      <p:bldP spid="64542" grpId="0" animBg="1"/>
      <p:bldP spid="64543" grpId="0" animBg="1"/>
      <p:bldP spid="64544" grpId="0" animBg="1"/>
      <p:bldP spid="64545" grpId="0" animBg="1"/>
      <p:bldP spid="645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0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72281"/>
            <a:ext cx="9361488" cy="5730875"/>
          </a:xfrm>
          <a:prstGeom prst="rect">
            <a:avLst/>
          </a:prstGeom>
          <a:noFill/>
          <a:ln w="28575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337300" y="4794994"/>
            <a:ext cx="792163" cy="287338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b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65540" name="Picture 2" descr="英国租借“新界”示意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3113" y="242044"/>
            <a:ext cx="7888287" cy="4192588"/>
          </a:xfrm>
          <a:prstGeom prst="rect">
            <a:avLst/>
          </a:prstGeom>
          <a:noFill/>
          <a:ln w="57150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sp>
        <p:nvSpPr>
          <p:cNvPr id="13" name="任意多边形 12"/>
          <p:cNvSpPr/>
          <p:nvPr/>
        </p:nvSpPr>
        <p:spPr>
          <a:xfrm>
            <a:off x="6624638" y="2505819"/>
            <a:ext cx="1301750" cy="633413"/>
          </a:xfrm>
          <a:custGeom>
            <a:avLst/>
            <a:gdLst>
              <a:gd name="connsiteX0" fmla="*/ 626040 w 915296"/>
              <a:gd name="connsiteY0" fmla="*/ 206477 h 552245"/>
              <a:gd name="connsiteX1" fmla="*/ 640789 w 915296"/>
              <a:gd name="connsiteY1" fmla="*/ 250722 h 552245"/>
              <a:gd name="connsiteX2" fmla="*/ 685034 w 915296"/>
              <a:gd name="connsiteY2" fmla="*/ 309716 h 552245"/>
              <a:gd name="connsiteX3" fmla="*/ 729279 w 915296"/>
              <a:gd name="connsiteY3" fmla="*/ 412954 h 552245"/>
              <a:gd name="connsiteX4" fmla="*/ 773524 w 915296"/>
              <a:gd name="connsiteY4" fmla="*/ 442451 h 552245"/>
              <a:gd name="connsiteX5" fmla="*/ 847266 w 915296"/>
              <a:gd name="connsiteY5" fmla="*/ 501445 h 552245"/>
              <a:gd name="connsiteX6" fmla="*/ 876763 w 915296"/>
              <a:gd name="connsiteY6" fmla="*/ 457200 h 552245"/>
              <a:gd name="connsiteX7" fmla="*/ 891511 w 915296"/>
              <a:gd name="connsiteY7" fmla="*/ 250722 h 552245"/>
              <a:gd name="connsiteX8" fmla="*/ 906260 w 915296"/>
              <a:gd name="connsiteY8" fmla="*/ 206477 h 552245"/>
              <a:gd name="connsiteX9" fmla="*/ 817769 w 915296"/>
              <a:gd name="connsiteY9" fmla="*/ 147483 h 552245"/>
              <a:gd name="connsiteX10" fmla="*/ 729279 w 915296"/>
              <a:gd name="connsiteY10" fmla="*/ 88490 h 552245"/>
              <a:gd name="connsiteX11" fmla="*/ 685034 w 915296"/>
              <a:gd name="connsiteY11" fmla="*/ 58993 h 552245"/>
              <a:gd name="connsiteX12" fmla="*/ 552298 w 915296"/>
              <a:gd name="connsiteY12" fmla="*/ 14748 h 552245"/>
              <a:gd name="connsiteX13" fmla="*/ 508053 w 915296"/>
              <a:gd name="connsiteY13" fmla="*/ 0 h 552245"/>
              <a:gd name="connsiteX14" fmla="*/ 434311 w 915296"/>
              <a:gd name="connsiteY14" fmla="*/ 14748 h 552245"/>
              <a:gd name="connsiteX15" fmla="*/ 390066 w 915296"/>
              <a:gd name="connsiteY15" fmla="*/ 29496 h 552245"/>
              <a:gd name="connsiteX16" fmla="*/ 331073 w 915296"/>
              <a:gd name="connsiteY16" fmla="*/ 44245 h 552245"/>
              <a:gd name="connsiteX17" fmla="*/ 95098 w 915296"/>
              <a:gd name="connsiteY17" fmla="*/ 14748 h 552245"/>
              <a:gd name="connsiteX18" fmla="*/ 21357 w 915296"/>
              <a:gd name="connsiteY18" fmla="*/ 29496 h 552245"/>
              <a:gd name="connsiteX19" fmla="*/ 21357 w 915296"/>
              <a:gd name="connsiteY19" fmla="*/ 147483 h 552245"/>
              <a:gd name="connsiteX20" fmla="*/ 50853 w 915296"/>
              <a:gd name="connsiteY20" fmla="*/ 235974 h 552245"/>
              <a:gd name="connsiteX21" fmla="*/ 124595 w 915296"/>
              <a:gd name="connsiteY21" fmla="*/ 221225 h 552245"/>
              <a:gd name="connsiteX22" fmla="*/ 168840 w 915296"/>
              <a:gd name="connsiteY22" fmla="*/ 206477 h 552245"/>
              <a:gd name="connsiteX23" fmla="*/ 213086 w 915296"/>
              <a:gd name="connsiteY23" fmla="*/ 221225 h 552245"/>
              <a:gd name="connsiteX24" fmla="*/ 227834 w 915296"/>
              <a:gd name="connsiteY24" fmla="*/ 265471 h 552245"/>
              <a:gd name="connsiteX25" fmla="*/ 242582 w 915296"/>
              <a:gd name="connsiteY25" fmla="*/ 324464 h 552245"/>
              <a:gd name="connsiteX26" fmla="*/ 286827 w 915296"/>
              <a:gd name="connsiteY26" fmla="*/ 339212 h 552245"/>
              <a:gd name="connsiteX27" fmla="*/ 331073 w 915296"/>
              <a:gd name="connsiteY27" fmla="*/ 324464 h 552245"/>
              <a:gd name="connsiteX28" fmla="*/ 375318 w 915296"/>
              <a:gd name="connsiteY28" fmla="*/ 294967 h 552245"/>
              <a:gd name="connsiteX29" fmla="*/ 419563 w 915296"/>
              <a:gd name="connsiteY29" fmla="*/ 309716 h 552245"/>
              <a:gd name="connsiteX30" fmla="*/ 404815 w 915296"/>
              <a:gd name="connsiteY30" fmla="*/ 353961 h 552245"/>
              <a:gd name="connsiteX31" fmla="*/ 449060 w 915296"/>
              <a:gd name="connsiteY31" fmla="*/ 368709 h 552245"/>
              <a:gd name="connsiteX32" fmla="*/ 596544 w 915296"/>
              <a:gd name="connsiteY32" fmla="*/ 442451 h 552245"/>
              <a:gd name="connsiteX33" fmla="*/ 611292 w 915296"/>
              <a:gd name="connsiteY33" fmla="*/ 486696 h 552245"/>
              <a:gd name="connsiteX34" fmla="*/ 640789 w 915296"/>
              <a:gd name="connsiteY34" fmla="*/ 545690 h 552245"/>
              <a:gd name="connsiteX35" fmla="*/ 685034 w 915296"/>
              <a:gd name="connsiteY35" fmla="*/ 265471 h 552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915296" h="552245">
                <a:moveTo>
                  <a:pt x="626040" y="206477"/>
                </a:moveTo>
                <a:cubicBezTo>
                  <a:pt x="630956" y="221225"/>
                  <a:pt x="628650" y="241010"/>
                  <a:pt x="640789" y="250722"/>
                </a:cubicBezTo>
                <a:cubicBezTo>
                  <a:pt x="704143" y="301405"/>
                  <a:pt x="714414" y="221573"/>
                  <a:pt x="685034" y="309716"/>
                </a:cubicBezTo>
                <a:cubicBezTo>
                  <a:pt x="696317" y="354848"/>
                  <a:pt x="695328" y="379003"/>
                  <a:pt x="729279" y="412954"/>
                </a:cubicBezTo>
                <a:cubicBezTo>
                  <a:pt x="741813" y="425488"/>
                  <a:pt x="758776" y="432619"/>
                  <a:pt x="773524" y="442451"/>
                </a:cubicBezTo>
                <a:cubicBezTo>
                  <a:pt x="784773" y="459325"/>
                  <a:pt x="809773" y="516442"/>
                  <a:pt x="847266" y="501445"/>
                </a:cubicBezTo>
                <a:cubicBezTo>
                  <a:pt x="863724" y="494862"/>
                  <a:pt x="866931" y="471948"/>
                  <a:pt x="876763" y="457200"/>
                </a:cubicBezTo>
                <a:cubicBezTo>
                  <a:pt x="881679" y="388374"/>
                  <a:pt x="883449" y="319251"/>
                  <a:pt x="891511" y="250722"/>
                </a:cubicBezTo>
                <a:cubicBezTo>
                  <a:pt x="893327" y="235282"/>
                  <a:pt x="915296" y="219127"/>
                  <a:pt x="906260" y="206477"/>
                </a:cubicBezTo>
                <a:cubicBezTo>
                  <a:pt x="885655" y="177629"/>
                  <a:pt x="847266" y="167148"/>
                  <a:pt x="817769" y="147483"/>
                </a:cubicBezTo>
                <a:lnTo>
                  <a:pt x="729279" y="88490"/>
                </a:lnTo>
                <a:cubicBezTo>
                  <a:pt x="714531" y="78658"/>
                  <a:pt x="701850" y="64598"/>
                  <a:pt x="685034" y="58993"/>
                </a:cubicBezTo>
                <a:lnTo>
                  <a:pt x="552298" y="14748"/>
                </a:lnTo>
                <a:lnTo>
                  <a:pt x="508053" y="0"/>
                </a:lnTo>
                <a:cubicBezTo>
                  <a:pt x="483472" y="4916"/>
                  <a:pt x="458630" y="8668"/>
                  <a:pt x="434311" y="14748"/>
                </a:cubicBezTo>
                <a:cubicBezTo>
                  <a:pt x="419229" y="18518"/>
                  <a:pt x="405014" y="25225"/>
                  <a:pt x="390066" y="29496"/>
                </a:cubicBezTo>
                <a:cubicBezTo>
                  <a:pt x="370576" y="35065"/>
                  <a:pt x="350737" y="39329"/>
                  <a:pt x="331073" y="44245"/>
                </a:cubicBezTo>
                <a:cubicBezTo>
                  <a:pt x="237616" y="13092"/>
                  <a:pt x="254508" y="14748"/>
                  <a:pt x="95098" y="14748"/>
                </a:cubicBezTo>
                <a:cubicBezTo>
                  <a:pt x="70031" y="14748"/>
                  <a:pt x="45937" y="24580"/>
                  <a:pt x="21357" y="29496"/>
                </a:cubicBezTo>
                <a:cubicBezTo>
                  <a:pt x="888" y="90901"/>
                  <a:pt x="0" y="69174"/>
                  <a:pt x="21357" y="147483"/>
                </a:cubicBezTo>
                <a:cubicBezTo>
                  <a:pt x="29538" y="177480"/>
                  <a:pt x="50853" y="235974"/>
                  <a:pt x="50853" y="235974"/>
                </a:cubicBezTo>
                <a:cubicBezTo>
                  <a:pt x="75434" y="231058"/>
                  <a:pt x="100276" y="227305"/>
                  <a:pt x="124595" y="221225"/>
                </a:cubicBezTo>
                <a:cubicBezTo>
                  <a:pt x="139677" y="217454"/>
                  <a:pt x="153294" y="206477"/>
                  <a:pt x="168840" y="206477"/>
                </a:cubicBezTo>
                <a:cubicBezTo>
                  <a:pt x="184386" y="206477"/>
                  <a:pt x="198337" y="216309"/>
                  <a:pt x="213086" y="221225"/>
                </a:cubicBezTo>
                <a:cubicBezTo>
                  <a:pt x="218002" y="235974"/>
                  <a:pt x="223563" y="250523"/>
                  <a:pt x="227834" y="265471"/>
                </a:cubicBezTo>
                <a:cubicBezTo>
                  <a:pt x="233402" y="284961"/>
                  <a:pt x="229920" y="308636"/>
                  <a:pt x="242582" y="324464"/>
                </a:cubicBezTo>
                <a:cubicBezTo>
                  <a:pt x="252294" y="336603"/>
                  <a:pt x="272079" y="334296"/>
                  <a:pt x="286827" y="339212"/>
                </a:cubicBezTo>
                <a:cubicBezTo>
                  <a:pt x="301576" y="334296"/>
                  <a:pt x="317168" y="331416"/>
                  <a:pt x="331073" y="324464"/>
                </a:cubicBezTo>
                <a:cubicBezTo>
                  <a:pt x="346927" y="316537"/>
                  <a:pt x="357834" y="297881"/>
                  <a:pt x="375318" y="294967"/>
                </a:cubicBezTo>
                <a:cubicBezTo>
                  <a:pt x="390653" y="292411"/>
                  <a:pt x="404815" y="304800"/>
                  <a:pt x="419563" y="309716"/>
                </a:cubicBezTo>
                <a:cubicBezTo>
                  <a:pt x="414647" y="324464"/>
                  <a:pt x="397862" y="340056"/>
                  <a:pt x="404815" y="353961"/>
                </a:cubicBezTo>
                <a:cubicBezTo>
                  <a:pt x="411768" y="367866"/>
                  <a:pt x="435470" y="361159"/>
                  <a:pt x="449060" y="368709"/>
                </a:cubicBezTo>
                <a:cubicBezTo>
                  <a:pt x="592727" y="448524"/>
                  <a:pt x="481252" y="413629"/>
                  <a:pt x="596544" y="442451"/>
                </a:cubicBezTo>
                <a:cubicBezTo>
                  <a:pt x="601460" y="457199"/>
                  <a:pt x="611292" y="471150"/>
                  <a:pt x="611292" y="486696"/>
                </a:cubicBezTo>
                <a:cubicBezTo>
                  <a:pt x="611292" y="552245"/>
                  <a:pt x="562132" y="519472"/>
                  <a:pt x="640789" y="545690"/>
                </a:cubicBezTo>
                <a:cubicBezTo>
                  <a:pt x="656054" y="255652"/>
                  <a:pt x="562001" y="265471"/>
                  <a:pt x="685034" y="265471"/>
                </a:cubicBezTo>
              </a:path>
            </a:pathLst>
          </a:custGeom>
          <a:solidFill>
            <a:srgbClr val="7030A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b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73025" y="3420219"/>
            <a:ext cx="5472113" cy="2238375"/>
          </a:xfrm>
          <a:prstGeom prst="rect">
            <a:avLst/>
          </a:prstGeom>
          <a:solidFill>
            <a:schemeClr val="bg1"/>
          </a:solidFill>
          <a:ln w="9525">
            <a:solidFill>
              <a:srgbClr val="CC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itchFamily="66" charset="0"/>
              </a:rPr>
              <a:t>1</a:t>
            </a:r>
            <a:r>
              <a:rPr lang="zh-CN" altLang="en-US" sz="2800">
                <a:latin typeface="Comic Sans MS" pitchFamily="66" charset="0"/>
              </a:rPr>
              <a:t>．</a:t>
            </a:r>
            <a:r>
              <a:rPr lang="en-US" altLang="zh-CN" sz="2800">
                <a:latin typeface="Comic Sans MS" pitchFamily="66" charset="0"/>
              </a:rPr>
              <a:t>1842《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南京条约</a:t>
            </a:r>
            <a:r>
              <a:rPr lang="en-US" altLang="zh-CN" sz="2800">
                <a:latin typeface="Comic Sans MS" pitchFamily="66" charset="0"/>
              </a:rPr>
              <a:t>》</a:t>
            </a:r>
            <a:r>
              <a:rPr lang="zh-CN" altLang="en-US" sz="2800">
                <a:latin typeface="Comic Sans MS" pitchFamily="66" charset="0"/>
              </a:rPr>
              <a:t>割</a:t>
            </a:r>
            <a:r>
              <a:rPr lang="zh-CN" altLang="en-US" sz="2800">
                <a:solidFill>
                  <a:srgbClr val="FF0000"/>
                </a:solidFill>
                <a:latin typeface="Comic Sans MS" pitchFamily="66" charset="0"/>
              </a:rPr>
              <a:t>香港岛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itchFamily="66" charset="0"/>
              </a:rPr>
              <a:t>2</a:t>
            </a:r>
            <a:r>
              <a:rPr lang="zh-CN" altLang="en-US" sz="2800">
                <a:latin typeface="Comic Sans MS" pitchFamily="66" charset="0"/>
              </a:rPr>
              <a:t>．</a:t>
            </a:r>
            <a:r>
              <a:rPr lang="en-US" altLang="zh-CN" sz="2800">
                <a:latin typeface="Comic Sans MS" pitchFamily="66" charset="0"/>
              </a:rPr>
              <a:t>1860《</a:t>
            </a:r>
            <a:r>
              <a:rPr lang="zh-CN" altLang="en-US" sz="2800">
                <a:latin typeface="Comic Sans MS" pitchFamily="66" charset="0"/>
              </a:rPr>
              <a:t>北京条约</a:t>
            </a:r>
            <a:r>
              <a:rPr lang="en-US" altLang="zh-CN" sz="2800">
                <a:latin typeface="Comic Sans MS" pitchFamily="66" charset="0"/>
              </a:rPr>
              <a:t>》</a:t>
            </a:r>
            <a:r>
              <a:rPr lang="zh-CN" altLang="en-US" sz="2800">
                <a:latin typeface="Comic Sans MS" pitchFamily="66" charset="0"/>
              </a:rPr>
              <a:t>割九龙司地方一区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Comic Sans MS" pitchFamily="66" charset="0"/>
              </a:rPr>
              <a:t>3</a:t>
            </a:r>
            <a:r>
              <a:rPr lang="zh-CN" altLang="en-US" sz="2800">
                <a:latin typeface="Comic Sans MS" pitchFamily="66" charset="0"/>
              </a:rPr>
              <a:t>．</a:t>
            </a:r>
            <a:r>
              <a:rPr lang="en-US" altLang="zh-CN" sz="2800">
                <a:latin typeface="Comic Sans MS" pitchFamily="66" charset="0"/>
              </a:rPr>
              <a:t>1898</a:t>
            </a:r>
            <a:r>
              <a:rPr lang="zh-CN" altLang="en-US" sz="2800">
                <a:latin typeface="Comic Sans MS" pitchFamily="66" charset="0"/>
              </a:rPr>
              <a:t>租借“新界”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4105275" y="834182"/>
            <a:ext cx="6122988" cy="2698750"/>
          </a:xfrm>
          <a:custGeom>
            <a:avLst/>
            <a:gdLst>
              <a:gd name="connsiteX0" fmla="*/ 1216060 w 4386964"/>
              <a:gd name="connsiteY0" fmla="*/ 309716 h 2615380"/>
              <a:gd name="connsiteX1" fmla="*/ 1127570 w 4386964"/>
              <a:gd name="connsiteY1" fmla="*/ 339213 h 2615380"/>
              <a:gd name="connsiteX2" fmla="*/ 1112822 w 4386964"/>
              <a:gd name="connsiteY2" fmla="*/ 383458 h 2615380"/>
              <a:gd name="connsiteX3" fmla="*/ 980086 w 4386964"/>
              <a:gd name="connsiteY3" fmla="*/ 398207 h 2615380"/>
              <a:gd name="connsiteX4" fmla="*/ 935841 w 4386964"/>
              <a:gd name="connsiteY4" fmla="*/ 427703 h 2615380"/>
              <a:gd name="connsiteX5" fmla="*/ 876848 w 4386964"/>
              <a:gd name="connsiteY5" fmla="*/ 501445 h 2615380"/>
              <a:gd name="connsiteX6" fmla="*/ 729364 w 4386964"/>
              <a:gd name="connsiteY6" fmla="*/ 516194 h 2615380"/>
              <a:gd name="connsiteX7" fmla="*/ 670370 w 4386964"/>
              <a:gd name="connsiteY7" fmla="*/ 619432 h 2615380"/>
              <a:gd name="connsiteX8" fmla="*/ 581880 w 4386964"/>
              <a:gd name="connsiteY8" fmla="*/ 678426 h 2615380"/>
              <a:gd name="connsiteX9" fmla="*/ 493390 w 4386964"/>
              <a:gd name="connsiteY9" fmla="*/ 752168 h 2615380"/>
              <a:gd name="connsiteX10" fmla="*/ 478641 w 4386964"/>
              <a:gd name="connsiteY10" fmla="*/ 796413 h 2615380"/>
              <a:gd name="connsiteX11" fmla="*/ 419648 w 4386964"/>
              <a:gd name="connsiteY11" fmla="*/ 811161 h 2615380"/>
              <a:gd name="connsiteX12" fmla="*/ 301660 w 4386964"/>
              <a:gd name="connsiteY12" fmla="*/ 840658 h 2615380"/>
              <a:gd name="connsiteX13" fmla="*/ 198422 w 4386964"/>
              <a:gd name="connsiteY13" fmla="*/ 958645 h 2615380"/>
              <a:gd name="connsiteX14" fmla="*/ 168925 w 4386964"/>
              <a:gd name="connsiteY14" fmla="*/ 1002890 h 2615380"/>
              <a:gd name="connsiteX15" fmla="*/ 154177 w 4386964"/>
              <a:gd name="connsiteY15" fmla="*/ 1932039 h 2615380"/>
              <a:gd name="connsiteX16" fmla="*/ 109931 w 4386964"/>
              <a:gd name="connsiteY16" fmla="*/ 1961536 h 2615380"/>
              <a:gd name="connsiteX17" fmla="*/ 36190 w 4386964"/>
              <a:gd name="connsiteY17" fmla="*/ 2020529 h 2615380"/>
              <a:gd name="connsiteX18" fmla="*/ 36190 w 4386964"/>
              <a:gd name="connsiteY18" fmla="*/ 2227007 h 2615380"/>
              <a:gd name="connsiteX19" fmla="*/ 80435 w 4386964"/>
              <a:gd name="connsiteY19" fmla="*/ 2256503 h 2615380"/>
              <a:gd name="connsiteX20" fmla="*/ 95183 w 4386964"/>
              <a:gd name="connsiteY20" fmla="*/ 2300748 h 2615380"/>
              <a:gd name="connsiteX21" fmla="*/ 109931 w 4386964"/>
              <a:gd name="connsiteY21" fmla="*/ 2374490 h 2615380"/>
              <a:gd name="connsiteX22" fmla="*/ 198422 w 4386964"/>
              <a:gd name="connsiteY22" fmla="*/ 2403987 h 2615380"/>
              <a:gd name="connsiteX23" fmla="*/ 272164 w 4386964"/>
              <a:gd name="connsiteY23" fmla="*/ 2462981 h 2615380"/>
              <a:gd name="connsiteX24" fmla="*/ 360654 w 4386964"/>
              <a:gd name="connsiteY24" fmla="*/ 2492477 h 2615380"/>
              <a:gd name="connsiteX25" fmla="*/ 404899 w 4386964"/>
              <a:gd name="connsiteY25" fmla="*/ 2521974 h 2615380"/>
              <a:gd name="connsiteX26" fmla="*/ 449144 w 4386964"/>
              <a:gd name="connsiteY26" fmla="*/ 2536723 h 2615380"/>
              <a:gd name="connsiteX27" fmla="*/ 508138 w 4386964"/>
              <a:gd name="connsiteY27" fmla="*/ 2595716 h 2615380"/>
              <a:gd name="connsiteX28" fmla="*/ 980086 w 4386964"/>
              <a:gd name="connsiteY28" fmla="*/ 2580968 h 2615380"/>
              <a:gd name="connsiteX29" fmla="*/ 1614267 w 4386964"/>
              <a:gd name="connsiteY29" fmla="*/ 2566219 h 2615380"/>
              <a:gd name="connsiteX30" fmla="*/ 1688009 w 4386964"/>
              <a:gd name="connsiteY30" fmla="*/ 2551471 h 2615380"/>
              <a:gd name="connsiteX31" fmla="*/ 1791248 w 4386964"/>
              <a:gd name="connsiteY31" fmla="*/ 2536723 h 2615380"/>
              <a:gd name="connsiteX32" fmla="*/ 2676151 w 4386964"/>
              <a:gd name="connsiteY32" fmla="*/ 2566219 h 2615380"/>
              <a:gd name="connsiteX33" fmla="*/ 3369325 w 4386964"/>
              <a:gd name="connsiteY33" fmla="*/ 2595716 h 2615380"/>
              <a:gd name="connsiteX34" fmla="*/ 4283725 w 4386964"/>
              <a:gd name="connsiteY34" fmla="*/ 2580968 h 2615380"/>
              <a:gd name="connsiteX35" fmla="*/ 4313222 w 4386964"/>
              <a:gd name="connsiteY35" fmla="*/ 2536723 h 2615380"/>
              <a:gd name="connsiteX36" fmla="*/ 4327970 w 4386964"/>
              <a:gd name="connsiteY36" fmla="*/ 2300748 h 2615380"/>
              <a:gd name="connsiteX37" fmla="*/ 4342719 w 4386964"/>
              <a:gd name="connsiteY37" fmla="*/ 1858297 h 2615380"/>
              <a:gd name="connsiteX38" fmla="*/ 4386964 w 4386964"/>
              <a:gd name="connsiteY38" fmla="*/ 1843548 h 2615380"/>
              <a:gd name="connsiteX39" fmla="*/ 4342719 w 4386964"/>
              <a:gd name="connsiteY39" fmla="*/ 1873045 h 2615380"/>
              <a:gd name="connsiteX40" fmla="*/ 4313222 w 4386964"/>
              <a:gd name="connsiteY40" fmla="*/ 1061884 h 2615380"/>
              <a:gd name="connsiteX41" fmla="*/ 4254228 w 4386964"/>
              <a:gd name="connsiteY41" fmla="*/ 929148 h 2615380"/>
              <a:gd name="connsiteX42" fmla="*/ 4209983 w 4386964"/>
              <a:gd name="connsiteY42" fmla="*/ 899652 h 2615380"/>
              <a:gd name="connsiteX43" fmla="*/ 4165738 w 4386964"/>
              <a:gd name="connsiteY43" fmla="*/ 811161 h 2615380"/>
              <a:gd name="connsiteX44" fmla="*/ 4121493 w 4386964"/>
              <a:gd name="connsiteY44" fmla="*/ 781665 h 2615380"/>
              <a:gd name="connsiteX45" fmla="*/ 4062499 w 4386964"/>
              <a:gd name="connsiteY45" fmla="*/ 707923 h 2615380"/>
              <a:gd name="connsiteX46" fmla="*/ 4033002 w 4386964"/>
              <a:gd name="connsiteY46" fmla="*/ 619432 h 2615380"/>
              <a:gd name="connsiteX47" fmla="*/ 4003506 w 4386964"/>
              <a:gd name="connsiteY47" fmla="*/ 530942 h 2615380"/>
              <a:gd name="connsiteX48" fmla="*/ 3988757 w 4386964"/>
              <a:gd name="connsiteY48" fmla="*/ 486697 h 2615380"/>
              <a:gd name="connsiteX49" fmla="*/ 3915015 w 4386964"/>
              <a:gd name="connsiteY49" fmla="*/ 412955 h 2615380"/>
              <a:gd name="connsiteX50" fmla="*/ 3826525 w 4386964"/>
              <a:gd name="connsiteY50" fmla="*/ 339213 h 2615380"/>
              <a:gd name="connsiteX51" fmla="*/ 3811777 w 4386964"/>
              <a:gd name="connsiteY51" fmla="*/ 294968 h 2615380"/>
              <a:gd name="connsiteX52" fmla="*/ 3767531 w 4386964"/>
              <a:gd name="connsiteY52" fmla="*/ 280219 h 2615380"/>
              <a:gd name="connsiteX53" fmla="*/ 3723286 w 4386964"/>
              <a:gd name="connsiteY53" fmla="*/ 250723 h 2615380"/>
              <a:gd name="connsiteX54" fmla="*/ 3605299 w 4386964"/>
              <a:gd name="connsiteY54" fmla="*/ 176981 h 2615380"/>
              <a:gd name="connsiteX55" fmla="*/ 3561054 w 4386964"/>
              <a:gd name="connsiteY55" fmla="*/ 162232 h 2615380"/>
              <a:gd name="connsiteX56" fmla="*/ 3516809 w 4386964"/>
              <a:gd name="connsiteY56" fmla="*/ 147484 h 2615380"/>
              <a:gd name="connsiteX57" fmla="*/ 3428319 w 4386964"/>
              <a:gd name="connsiteY57" fmla="*/ 88490 h 2615380"/>
              <a:gd name="connsiteX58" fmla="*/ 3295583 w 4386964"/>
              <a:gd name="connsiteY58" fmla="*/ 44245 h 2615380"/>
              <a:gd name="connsiteX59" fmla="*/ 3251338 w 4386964"/>
              <a:gd name="connsiteY59" fmla="*/ 29497 h 2615380"/>
              <a:gd name="connsiteX60" fmla="*/ 3207093 w 4386964"/>
              <a:gd name="connsiteY60" fmla="*/ 14748 h 2615380"/>
              <a:gd name="connsiteX61" fmla="*/ 3044860 w 4386964"/>
              <a:gd name="connsiteY61" fmla="*/ 0 h 2615380"/>
              <a:gd name="connsiteX62" fmla="*/ 2794138 w 4386964"/>
              <a:gd name="connsiteY62" fmla="*/ 14748 h 2615380"/>
              <a:gd name="connsiteX63" fmla="*/ 2720396 w 4386964"/>
              <a:gd name="connsiteY63" fmla="*/ 73742 h 2615380"/>
              <a:gd name="connsiteX64" fmla="*/ 2676151 w 4386964"/>
              <a:gd name="connsiteY64" fmla="*/ 88490 h 2615380"/>
              <a:gd name="connsiteX65" fmla="*/ 2572912 w 4386964"/>
              <a:gd name="connsiteY65" fmla="*/ 103239 h 2615380"/>
              <a:gd name="connsiteX66" fmla="*/ 2528667 w 4386964"/>
              <a:gd name="connsiteY66" fmla="*/ 117987 h 2615380"/>
              <a:gd name="connsiteX67" fmla="*/ 2351686 w 4386964"/>
              <a:gd name="connsiteY67" fmla="*/ 88490 h 2615380"/>
              <a:gd name="connsiteX68" fmla="*/ 2263196 w 4386964"/>
              <a:gd name="connsiteY68" fmla="*/ 73742 h 2615380"/>
              <a:gd name="connsiteX69" fmla="*/ 2204202 w 4386964"/>
              <a:gd name="connsiteY69" fmla="*/ 58994 h 2615380"/>
              <a:gd name="connsiteX70" fmla="*/ 2115712 w 4386964"/>
              <a:gd name="connsiteY70" fmla="*/ 73742 h 2615380"/>
              <a:gd name="connsiteX71" fmla="*/ 2071467 w 4386964"/>
              <a:gd name="connsiteY71" fmla="*/ 88490 h 2615380"/>
              <a:gd name="connsiteX72" fmla="*/ 2012473 w 4386964"/>
              <a:gd name="connsiteY72" fmla="*/ 103239 h 2615380"/>
              <a:gd name="connsiteX73" fmla="*/ 1938731 w 4386964"/>
              <a:gd name="connsiteY73" fmla="*/ 162232 h 2615380"/>
              <a:gd name="connsiteX74" fmla="*/ 1894486 w 4386964"/>
              <a:gd name="connsiteY74" fmla="*/ 147484 h 2615380"/>
              <a:gd name="connsiteX75" fmla="*/ 1776499 w 4386964"/>
              <a:gd name="connsiteY75" fmla="*/ 162232 h 2615380"/>
              <a:gd name="connsiteX76" fmla="*/ 1732254 w 4386964"/>
              <a:gd name="connsiteY76" fmla="*/ 176981 h 2615380"/>
              <a:gd name="connsiteX77" fmla="*/ 1702757 w 4386964"/>
              <a:gd name="connsiteY77" fmla="*/ 221226 h 2615380"/>
              <a:gd name="connsiteX78" fmla="*/ 1688009 w 4386964"/>
              <a:gd name="connsiteY78" fmla="*/ 265471 h 2615380"/>
              <a:gd name="connsiteX79" fmla="*/ 1643764 w 4386964"/>
              <a:gd name="connsiteY79" fmla="*/ 280219 h 2615380"/>
              <a:gd name="connsiteX80" fmla="*/ 1393041 w 4386964"/>
              <a:gd name="connsiteY80" fmla="*/ 324465 h 2615380"/>
              <a:gd name="connsiteX81" fmla="*/ 1289802 w 4386964"/>
              <a:gd name="connsiteY81" fmla="*/ 398207 h 2615380"/>
              <a:gd name="connsiteX82" fmla="*/ 1260306 w 4386964"/>
              <a:gd name="connsiteY82" fmla="*/ 309716 h 2615380"/>
              <a:gd name="connsiteX83" fmla="*/ 1216060 w 4386964"/>
              <a:gd name="connsiteY83" fmla="*/ 309716 h 261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4386964" h="2615380">
                <a:moveTo>
                  <a:pt x="1216060" y="309716"/>
                </a:moveTo>
                <a:cubicBezTo>
                  <a:pt x="1186563" y="319548"/>
                  <a:pt x="1137402" y="309716"/>
                  <a:pt x="1127570" y="339213"/>
                </a:cubicBezTo>
                <a:cubicBezTo>
                  <a:pt x="1122654" y="353961"/>
                  <a:pt x="1127256" y="377684"/>
                  <a:pt x="1112822" y="383458"/>
                </a:cubicBezTo>
                <a:cubicBezTo>
                  <a:pt x="1071488" y="399992"/>
                  <a:pt x="1024331" y="393291"/>
                  <a:pt x="980086" y="398207"/>
                </a:cubicBezTo>
                <a:cubicBezTo>
                  <a:pt x="965338" y="408039"/>
                  <a:pt x="946914" y="413862"/>
                  <a:pt x="935841" y="427703"/>
                </a:cubicBezTo>
                <a:cubicBezTo>
                  <a:pt x="901988" y="470019"/>
                  <a:pt x="949420" y="484697"/>
                  <a:pt x="876848" y="501445"/>
                </a:cubicBezTo>
                <a:cubicBezTo>
                  <a:pt x="828707" y="512555"/>
                  <a:pt x="778525" y="511278"/>
                  <a:pt x="729364" y="516194"/>
                </a:cubicBezTo>
                <a:cubicBezTo>
                  <a:pt x="619202" y="552914"/>
                  <a:pt x="759899" y="491533"/>
                  <a:pt x="670370" y="619432"/>
                </a:cubicBezTo>
                <a:cubicBezTo>
                  <a:pt x="650040" y="648474"/>
                  <a:pt x="611377" y="658761"/>
                  <a:pt x="581880" y="678426"/>
                </a:cubicBezTo>
                <a:cubicBezTo>
                  <a:pt x="520281" y="719493"/>
                  <a:pt x="550169" y="695389"/>
                  <a:pt x="493390" y="752168"/>
                </a:cubicBezTo>
                <a:cubicBezTo>
                  <a:pt x="488474" y="766916"/>
                  <a:pt x="490781" y="786701"/>
                  <a:pt x="478641" y="796413"/>
                </a:cubicBezTo>
                <a:cubicBezTo>
                  <a:pt x="462813" y="809075"/>
                  <a:pt x="439435" y="806764"/>
                  <a:pt x="419648" y="811161"/>
                </a:cubicBezTo>
                <a:cubicBezTo>
                  <a:pt x="312866" y="834891"/>
                  <a:pt x="380724" y="814305"/>
                  <a:pt x="301660" y="840658"/>
                </a:cubicBezTo>
                <a:cubicBezTo>
                  <a:pt x="227918" y="889820"/>
                  <a:pt x="267248" y="855406"/>
                  <a:pt x="198422" y="958645"/>
                </a:cubicBezTo>
                <a:lnTo>
                  <a:pt x="168925" y="1002890"/>
                </a:lnTo>
                <a:cubicBezTo>
                  <a:pt x="164009" y="1312606"/>
                  <a:pt x="173203" y="1622869"/>
                  <a:pt x="154177" y="1932039"/>
                </a:cubicBezTo>
                <a:cubicBezTo>
                  <a:pt x="153088" y="1949731"/>
                  <a:pt x="122465" y="1949002"/>
                  <a:pt x="109931" y="1961536"/>
                </a:cubicBezTo>
                <a:cubicBezTo>
                  <a:pt x="43221" y="2028246"/>
                  <a:pt x="122327" y="1991817"/>
                  <a:pt x="36190" y="2020529"/>
                </a:cubicBezTo>
                <a:cubicBezTo>
                  <a:pt x="10005" y="2099082"/>
                  <a:pt x="0" y="2109390"/>
                  <a:pt x="36190" y="2227007"/>
                </a:cubicBezTo>
                <a:cubicBezTo>
                  <a:pt x="41403" y="2243948"/>
                  <a:pt x="65687" y="2246671"/>
                  <a:pt x="80435" y="2256503"/>
                </a:cubicBezTo>
                <a:cubicBezTo>
                  <a:pt x="85351" y="2271251"/>
                  <a:pt x="91413" y="2285666"/>
                  <a:pt x="95183" y="2300748"/>
                </a:cubicBezTo>
                <a:cubicBezTo>
                  <a:pt x="101263" y="2325067"/>
                  <a:pt x="92206" y="2356765"/>
                  <a:pt x="109931" y="2374490"/>
                </a:cubicBezTo>
                <a:cubicBezTo>
                  <a:pt x="131917" y="2396476"/>
                  <a:pt x="198422" y="2403987"/>
                  <a:pt x="198422" y="2403987"/>
                </a:cubicBezTo>
                <a:cubicBezTo>
                  <a:pt x="220632" y="2470617"/>
                  <a:pt x="196717" y="2440347"/>
                  <a:pt x="272164" y="2462981"/>
                </a:cubicBezTo>
                <a:cubicBezTo>
                  <a:pt x="301945" y="2471915"/>
                  <a:pt x="360654" y="2492477"/>
                  <a:pt x="360654" y="2492477"/>
                </a:cubicBezTo>
                <a:cubicBezTo>
                  <a:pt x="375402" y="2502309"/>
                  <a:pt x="389045" y="2514047"/>
                  <a:pt x="404899" y="2521974"/>
                </a:cubicBezTo>
                <a:cubicBezTo>
                  <a:pt x="418804" y="2528927"/>
                  <a:pt x="438151" y="2525730"/>
                  <a:pt x="449144" y="2536723"/>
                </a:cubicBezTo>
                <a:cubicBezTo>
                  <a:pt x="527801" y="2615380"/>
                  <a:pt x="390154" y="2556389"/>
                  <a:pt x="508138" y="2595716"/>
                </a:cubicBezTo>
                <a:lnTo>
                  <a:pt x="980086" y="2580968"/>
                </a:lnTo>
                <a:lnTo>
                  <a:pt x="1614267" y="2566219"/>
                </a:lnTo>
                <a:cubicBezTo>
                  <a:pt x="1639313" y="2565175"/>
                  <a:pt x="1663283" y="2555592"/>
                  <a:pt x="1688009" y="2551471"/>
                </a:cubicBezTo>
                <a:cubicBezTo>
                  <a:pt x="1722298" y="2545756"/>
                  <a:pt x="1756835" y="2541639"/>
                  <a:pt x="1791248" y="2536723"/>
                </a:cubicBezTo>
                <a:lnTo>
                  <a:pt x="2676151" y="2566219"/>
                </a:lnTo>
                <a:lnTo>
                  <a:pt x="3369325" y="2595716"/>
                </a:lnTo>
                <a:lnTo>
                  <a:pt x="4283725" y="2580968"/>
                </a:lnTo>
                <a:cubicBezTo>
                  <a:pt x="4301416" y="2579862"/>
                  <a:pt x="4310458" y="2554231"/>
                  <a:pt x="4313222" y="2536723"/>
                </a:cubicBezTo>
                <a:cubicBezTo>
                  <a:pt x="4325514" y="2458876"/>
                  <a:pt x="4324547" y="2379485"/>
                  <a:pt x="4327970" y="2300748"/>
                </a:cubicBezTo>
                <a:cubicBezTo>
                  <a:pt x="4334380" y="2153322"/>
                  <a:pt x="4323835" y="2004649"/>
                  <a:pt x="4342719" y="1858297"/>
                </a:cubicBezTo>
                <a:cubicBezTo>
                  <a:pt x="4344708" y="1842879"/>
                  <a:pt x="4386964" y="1828002"/>
                  <a:pt x="4386964" y="1843548"/>
                </a:cubicBezTo>
                <a:cubicBezTo>
                  <a:pt x="4386964" y="1861273"/>
                  <a:pt x="4357467" y="1863213"/>
                  <a:pt x="4342719" y="1873045"/>
                </a:cubicBezTo>
                <a:cubicBezTo>
                  <a:pt x="4283618" y="1518457"/>
                  <a:pt x="4366768" y="2043572"/>
                  <a:pt x="4313222" y="1061884"/>
                </a:cubicBezTo>
                <a:cubicBezTo>
                  <a:pt x="4311537" y="1030993"/>
                  <a:pt x="4281921" y="956841"/>
                  <a:pt x="4254228" y="929148"/>
                </a:cubicBezTo>
                <a:cubicBezTo>
                  <a:pt x="4241694" y="916614"/>
                  <a:pt x="4224731" y="909484"/>
                  <a:pt x="4209983" y="899652"/>
                </a:cubicBezTo>
                <a:cubicBezTo>
                  <a:pt x="4197988" y="863666"/>
                  <a:pt x="4194328" y="839751"/>
                  <a:pt x="4165738" y="811161"/>
                </a:cubicBezTo>
                <a:cubicBezTo>
                  <a:pt x="4153204" y="798627"/>
                  <a:pt x="4136241" y="791497"/>
                  <a:pt x="4121493" y="781665"/>
                </a:cubicBezTo>
                <a:cubicBezTo>
                  <a:pt x="4067702" y="620295"/>
                  <a:pt x="4157802" y="860408"/>
                  <a:pt x="4062499" y="707923"/>
                </a:cubicBezTo>
                <a:cubicBezTo>
                  <a:pt x="4046020" y="681557"/>
                  <a:pt x="4042834" y="648929"/>
                  <a:pt x="4033002" y="619432"/>
                </a:cubicBezTo>
                <a:lnTo>
                  <a:pt x="4003506" y="530942"/>
                </a:lnTo>
                <a:cubicBezTo>
                  <a:pt x="3998590" y="516194"/>
                  <a:pt x="3997381" y="499632"/>
                  <a:pt x="3988757" y="486697"/>
                </a:cubicBezTo>
                <a:cubicBezTo>
                  <a:pt x="3934679" y="405581"/>
                  <a:pt x="3988757" y="474407"/>
                  <a:pt x="3915015" y="412955"/>
                </a:cubicBezTo>
                <a:cubicBezTo>
                  <a:pt x="3801458" y="318323"/>
                  <a:pt x="3936377" y="412449"/>
                  <a:pt x="3826525" y="339213"/>
                </a:cubicBezTo>
                <a:cubicBezTo>
                  <a:pt x="3821609" y="324465"/>
                  <a:pt x="3822770" y="305961"/>
                  <a:pt x="3811777" y="294968"/>
                </a:cubicBezTo>
                <a:cubicBezTo>
                  <a:pt x="3800784" y="283975"/>
                  <a:pt x="3781436" y="287172"/>
                  <a:pt x="3767531" y="280219"/>
                </a:cubicBezTo>
                <a:cubicBezTo>
                  <a:pt x="3751677" y="272292"/>
                  <a:pt x="3738034" y="260555"/>
                  <a:pt x="3723286" y="250723"/>
                </a:cubicBezTo>
                <a:cubicBezTo>
                  <a:pt x="3676543" y="180605"/>
                  <a:pt x="3710607" y="212083"/>
                  <a:pt x="3605299" y="176981"/>
                </a:cubicBezTo>
                <a:lnTo>
                  <a:pt x="3561054" y="162232"/>
                </a:lnTo>
                <a:lnTo>
                  <a:pt x="3516809" y="147484"/>
                </a:lnTo>
                <a:cubicBezTo>
                  <a:pt x="3487312" y="127819"/>
                  <a:pt x="3461951" y="99700"/>
                  <a:pt x="3428319" y="88490"/>
                </a:cubicBezTo>
                <a:lnTo>
                  <a:pt x="3295583" y="44245"/>
                </a:lnTo>
                <a:lnTo>
                  <a:pt x="3251338" y="29497"/>
                </a:lnTo>
                <a:cubicBezTo>
                  <a:pt x="3236590" y="24581"/>
                  <a:pt x="3222575" y="16155"/>
                  <a:pt x="3207093" y="14748"/>
                </a:cubicBezTo>
                <a:lnTo>
                  <a:pt x="3044860" y="0"/>
                </a:lnTo>
                <a:cubicBezTo>
                  <a:pt x="2961286" y="4916"/>
                  <a:pt x="2877441" y="6418"/>
                  <a:pt x="2794138" y="14748"/>
                </a:cubicBezTo>
                <a:cubicBezTo>
                  <a:pt x="2719998" y="22162"/>
                  <a:pt x="2773429" y="31316"/>
                  <a:pt x="2720396" y="73742"/>
                </a:cubicBezTo>
                <a:cubicBezTo>
                  <a:pt x="2708257" y="83453"/>
                  <a:pt x="2691395" y="85441"/>
                  <a:pt x="2676151" y="88490"/>
                </a:cubicBezTo>
                <a:cubicBezTo>
                  <a:pt x="2642064" y="95308"/>
                  <a:pt x="2607325" y="98323"/>
                  <a:pt x="2572912" y="103239"/>
                </a:cubicBezTo>
                <a:cubicBezTo>
                  <a:pt x="2558164" y="108155"/>
                  <a:pt x="2544213" y="117987"/>
                  <a:pt x="2528667" y="117987"/>
                </a:cubicBezTo>
                <a:cubicBezTo>
                  <a:pt x="2330740" y="117987"/>
                  <a:pt x="2455534" y="111568"/>
                  <a:pt x="2351686" y="88490"/>
                </a:cubicBezTo>
                <a:cubicBezTo>
                  <a:pt x="2322495" y="82003"/>
                  <a:pt x="2292519" y="79606"/>
                  <a:pt x="2263196" y="73742"/>
                </a:cubicBezTo>
                <a:cubicBezTo>
                  <a:pt x="2243320" y="69767"/>
                  <a:pt x="2223867" y="63910"/>
                  <a:pt x="2204202" y="58994"/>
                </a:cubicBezTo>
                <a:cubicBezTo>
                  <a:pt x="2174705" y="63910"/>
                  <a:pt x="2144903" y="67255"/>
                  <a:pt x="2115712" y="73742"/>
                </a:cubicBezTo>
                <a:cubicBezTo>
                  <a:pt x="2100536" y="77114"/>
                  <a:pt x="2086415" y="84219"/>
                  <a:pt x="2071467" y="88490"/>
                </a:cubicBezTo>
                <a:cubicBezTo>
                  <a:pt x="2051977" y="94059"/>
                  <a:pt x="2032138" y="98323"/>
                  <a:pt x="2012473" y="103239"/>
                </a:cubicBezTo>
                <a:cubicBezTo>
                  <a:pt x="1989823" y="137214"/>
                  <a:pt x="1986224" y="162232"/>
                  <a:pt x="1938731" y="162232"/>
                </a:cubicBezTo>
                <a:cubicBezTo>
                  <a:pt x="1923185" y="162232"/>
                  <a:pt x="1909234" y="152400"/>
                  <a:pt x="1894486" y="147484"/>
                </a:cubicBezTo>
                <a:cubicBezTo>
                  <a:pt x="1855157" y="152400"/>
                  <a:pt x="1815495" y="155142"/>
                  <a:pt x="1776499" y="162232"/>
                </a:cubicBezTo>
                <a:cubicBezTo>
                  <a:pt x="1761204" y="165013"/>
                  <a:pt x="1744393" y="167269"/>
                  <a:pt x="1732254" y="176981"/>
                </a:cubicBezTo>
                <a:cubicBezTo>
                  <a:pt x="1718413" y="188054"/>
                  <a:pt x="1712589" y="206478"/>
                  <a:pt x="1702757" y="221226"/>
                </a:cubicBezTo>
                <a:cubicBezTo>
                  <a:pt x="1697841" y="235974"/>
                  <a:pt x="1699002" y="254478"/>
                  <a:pt x="1688009" y="265471"/>
                </a:cubicBezTo>
                <a:cubicBezTo>
                  <a:pt x="1677016" y="276464"/>
                  <a:pt x="1657669" y="273267"/>
                  <a:pt x="1643764" y="280219"/>
                </a:cubicBezTo>
                <a:cubicBezTo>
                  <a:pt x="1502571" y="350815"/>
                  <a:pt x="1771103" y="297460"/>
                  <a:pt x="1393041" y="324465"/>
                </a:cubicBezTo>
                <a:cubicBezTo>
                  <a:pt x="1325424" y="425890"/>
                  <a:pt x="1367679" y="424165"/>
                  <a:pt x="1289802" y="398207"/>
                </a:cubicBezTo>
                <a:cubicBezTo>
                  <a:pt x="1279970" y="368710"/>
                  <a:pt x="1289803" y="319548"/>
                  <a:pt x="1260306" y="309716"/>
                </a:cubicBezTo>
                <a:lnTo>
                  <a:pt x="1216060" y="309716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0"/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3311525" y="257919"/>
            <a:ext cx="2089150" cy="865188"/>
          </a:xfrm>
          <a:prstGeom prst="rect">
            <a:avLst/>
          </a:prstGeom>
          <a:noFill/>
          <a:ln w="76200" algn="ctr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7993063" y="2705844"/>
            <a:ext cx="1800225" cy="588963"/>
          </a:xfrm>
          <a:prstGeom prst="rect">
            <a:avLst/>
          </a:prstGeom>
          <a:solidFill>
            <a:srgbClr val="FFFF00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香港</a:t>
            </a:r>
            <a:r>
              <a:rPr lang="zh-CN" altLang="en-US" sz="3200">
                <a:solidFill>
                  <a:srgbClr val="FF3300"/>
                </a:solidFill>
              </a:rPr>
              <a:t>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build="p" animBg="1"/>
      <p:bldP spid="65545" grpId="0" animBg="1"/>
      <p:bldP spid="655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92" name="Picture 16" descr="timg?image&amp;quality=80&amp;size=b9999_10000&amp;sec=1502364715762&amp;di=fb3037460e7a7350c745b5889d5d8566&amp;imgtype=jpg&amp;src=http%3A%2F%2Fimg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1817"/>
            <a:ext cx="3959225" cy="3227388"/>
          </a:xfrm>
          <a:prstGeom prst="rect">
            <a:avLst/>
          </a:prstGeom>
          <a:noFill/>
          <a:ln w="28575" algn="ctr">
            <a:solidFill>
              <a:srgbClr val="CC6600"/>
            </a:solidFill>
            <a:prstDash val="sysDot"/>
            <a:miter lim="800000"/>
            <a:headEnd/>
            <a:tailEnd/>
          </a:ln>
          <a:effectLst/>
        </p:spPr>
      </p:pic>
      <p:pic>
        <p:nvPicPr>
          <p:cNvPr id="75796" name="Picture 20" descr="timg?image&amp;quality=80&amp;size=b9999_10000&amp;sec=1502364851333&amp;di=cd1ba03ebfc1c835fda1f97056a4efd1&amp;imgtype=0&amp;src=http%3A%2F%2Fimgsrc"/>
          <p:cNvPicPr>
            <a:picLocks noChangeAspect="1" noChangeArrowheads="1"/>
          </p:cNvPicPr>
          <p:nvPr/>
        </p:nvPicPr>
        <p:blipFill>
          <a:blip r:embed="rId4" cstate="print"/>
          <a:srcRect l="6067" r="41000"/>
          <a:stretch>
            <a:fillRect/>
          </a:stretch>
        </p:blipFill>
        <p:spPr bwMode="auto">
          <a:xfrm>
            <a:off x="6337300" y="2072680"/>
            <a:ext cx="4535487" cy="3429000"/>
          </a:xfrm>
          <a:prstGeom prst="rect">
            <a:avLst/>
          </a:prstGeom>
          <a:noFill/>
          <a:ln w="28575" algn="ctr">
            <a:solidFill>
              <a:srgbClr val="CC66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75797" name="Text Box 21"/>
          <p:cNvSpPr txBox="1">
            <a:spLocks noChangeArrowheads="1"/>
          </p:cNvSpPr>
          <p:nvPr/>
        </p:nvSpPr>
        <p:spPr bwMode="auto">
          <a:xfrm>
            <a:off x="4103687" y="359767"/>
            <a:ext cx="7058025" cy="1392238"/>
          </a:xfrm>
          <a:prstGeom prst="rect">
            <a:avLst/>
          </a:prstGeom>
          <a:noFill/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美国</a:t>
            </a:r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：获得英国在</a:t>
            </a:r>
            <a:r>
              <a:rPr lang="en-US" altLang="zh-CN" sz="2800">
                <a:solidFill>
                  <a:srgbClr val="000404"/>
                </a:solidFill>
                <a:latin typeface="宋体" pitchFamily="2" charset="-122"/>
              </a:rPr>
              <a:t>《</a:t>
            </a:r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南京条约</a:t>
            </a:r>
            <a:r>
              <a:rPr lang="en-US" altLang="zh-CN" sz="2800">
                <a:solidFill>
                  <a:srgbClr val="000404"/>
                </a:solidFill>
                <a:latin typeface="宋体" pitchFamily="2" charset="-122"/>
              </a:rPr>
              <a:t>》</a:t>
            </a:r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的一切特权</a:t>
            </a:r>
          </a:p>
          <a:p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      军舰也入通商口岸；</a:t>
            </a:r>
          </a:p>
          <a:p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      通商口岸建立教堂</a:t>
            </a:r>
            <a:r>
              <a:rPr lang="en-US" altLang="zh-CN" sz="2800">
                <a:solidFill>
                  <a:srgbClr val="000404"/>
                </a:solidFill>
                <a:latin typeface="宋体" pitchFamily="2" charset="-122"/>
              </a:rPr>
              <a:t>……</a:t>
            </a:r>
          </a:p>
        </p:txBody>
      </p:sp>
      <p:sp>
        <p:nvSpPr>
          <p:cNvPr id="75798" name="Text Box 22"/>
          <p:cNvSpPr txBox="1">
            <a:spLocks noChangeArrowheads="1"/>
          </p:cNvSpPr>
          <p:nvPr/>
        </p:nvSpPr>
        <p:spPr bwMode="auto">
          <a:xfrm>
            <a:off x="144462" y="3955455"/>
            <a:ext cx="5832475" cy="965200"/>
          </a:xfrm>
          <a:prstGeom prst="rect">
            <a:avLst/>
          </a:prstGeom>
          <a:noFill/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  <a:latin typeface="宋体" pitchFamily="2" charset="-122"/>
              </a:rPr>
              <a:t>法国</a:t>
            </a:r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：享有英、美上述侵略权益；</a:t>
            </a:r>
          </a:p>
          <a:p>
            <a:r>
              <a:rPr lang="zh-CN" altLang="en-US" sz="2800">
                <a:solidFill>
                  <a:srgbClr val="000404"/>
                </a:solidFill>
                <a:latin typeface="宋体" pitchFamily="2" charset="-122"/>
              </a:rPr>
              <a:t>      在通商口岸传教</a:t>
            </a:r>
            <a:r>
              <a:rPr lang="en-US" altLang="zh-CN" sz="2800">
                <a:solidFill>
                  <a:srgbClr val="000404"/>
                </a:solidFill>
                <a:latin typeface="宋体" pitchFamily="2" charset="-122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7" grpId="0" animBg="1"/>
      <p:bldP spid="7579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0" y="-94502"/>
            <a:ext cx="11522075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三、开眼看世界</a:t>
            </a: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组织编译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四洲志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sz="3400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400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。口号“ 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 ”。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作用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：           </a:t>
            </a:r>
            <a:endParaRPr lang="en-US" altLang="zh-CN" sz="3400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400" u="sng" dirty="0" smtClean="0">
                <a:latin typeface="黑体" pitchFamily="2" charset="-122"/>
                <a:ea typeface="黑体" pitchFamily="2" charset="-122"/>
              </a:rPr>
              <a:t>       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杰出代表，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对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挑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战。</a:t>
            </a:r>
          </a:p>
        </p:txBody>
      </p:sp>
      <p:sp>
        <p:nvSpPr>
          <p:cNvPr id="3" name="矩形 2"/>
          <p:cNvSpPr/>
          <p:nvPr/>
        </p:nvSpPr>
        <p:spPr>
          <a:xfrm>
            <a:off x="720477" y="35976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林则徐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0477" y="93583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魏源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8669" y="935831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海国图志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37101" y="935831"/>
            <a:ext cx="39433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师夷长技以制夷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-71611" y="1472406"/>
            <a:ext cx="466436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近代中国开眼看世界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9149" y="1439887"/>
            <a:ext cx="43510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闭关自守传统观念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03" name="Text Box 43"/>
          <p:cNvSpPr txBox="1">
            <a:spLocks noChangeArrowheads="1"/>
          </p:cNvSpPr>
          <p:nvPr/>
        </p:nvSpPr>
        <p:spPr bwMode="auto">
          <a:xfrm>
            <a:off x="0" y="3816151"/>
            <a:ext cx="11522075" cy="2062103"/>
          </a:xfrm>
          <a:prstGeom prst="rect">
            <a:avLst/>
          </a:prstGeom>
          <a:noFill/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（单选）鸦片战争打开了中国关闭已久的大门，是中国近代史的开端。得出此结论的主要依据是（     ）</a:t>
            </a:r>
          </a:p>
          <a:p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．中国市场大门被打开   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．国家主权和领土完整遭到破坏</a:t>
            </a:r>
          </a:p>
          <a:p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．民族矛盾成为社会主要矛盾 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．中国社会性质发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生根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本变化 </a:t>
            </a:r>
          </a:p>
        </p:txBody>
      </p:sp>
      <p:sp>
        <p:nvSpPr>
          <p:cNvPr id="66593" name="Text Box 33"/>
          <p:cNvSpPr txBox="1">
            <a:spLocks noChangeArrowheads="1"/>
          </p:cNvSpPr>
          <p:nvPr/>
        </p:nvSpPr>
        <p:spPr bwMode="auto">
          <a:xfrm>
            <a:off x="1" y="-273"/>
            <a:ext cx="11522074" cy="1348061"/>
          </a:xfrm>
          <a:prstGeom prst="rect">
            <a:avLst/>
          </a:prstGeom>
          <a:noFill/>
          <a:ln w="9525" algn="ctr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材料一：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可以使我们终于乘</a:t>
            </a:r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战胜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之余威，</a:t>
            </a:r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提出我们自己的条件，强迫中国接受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。”  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英国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商人安得鲁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·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韩德森     </a:t>
            </a:r>
          </a:p>
        </p:txBody>
      </p:sp>
      <p:sp>
        <p:nvSpPr>
          <p:cNvPr id="66596" name="Text Box 36"/>
          <p:cNvSpPr txBox="1">
            <a:spLocks noChangeArrowheads="1"/>
          </p:cNvSpPr>
          <p:nvPr/>
        </p:nvSpPr>
        <p:spPr bwMode="auto">
          <a:xfrm>
            <a:off x="-1" y="935831"/>
            <a:ext cx="11522075" cy="486287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英国“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强迫中国接受”他们的条件，给中国带来了怎样的伤害？</a:t>
            </a:r>
          </a:p>
        </p:txBody>
      </p:sp>
      <p:sp>
        <p:nvSpPr>
          <p:cNvPr id="66598" name="Text Box 38"/>
          <p:cNvSpPr txBox="1">
            <a:spLocks noChangeArrowheads="1"/>
          </p:cNvSpPr>
          <p:nvPr/>
        </p:nvSpPr>
        <p:spPr bwMode="auto">
          <a:xfrm>
            <a:off x="1440557" y="1439887"/>
            <a:ext cx="10081518" cy="1840504"/>
          </a:xfrm>
          <a:prstGeom prst="rect">
            <a:avLst/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）严重破坏中国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主权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独立、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领土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完整。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）中国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被迫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卷进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世界资本主义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漩涡。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）中国社会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开始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沦为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半殖民地半封建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社会。</a:t>
            </a:r>
          </a:p>
        </p:txBody>
      </p:sp>
      <p:sp>
        <p:nvSpPr>
          <p:cNvPr id="66599" name="Rectangle 39"/>
          <p:cNvSpPr>
            <a:spLocks noChangeArrowheads="1"/>
          </p:cNvSpPr>
          <p:nvPr/>
        </p:nvSpPr>
        <p:spPr bwMode="auto">
          <a:xfrm>
            <a:off x="0" y="1439887"/>
            <a:ext cx="1439863" cy="63402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影</a:t>
            </a: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响</a:t>
            </a:r>
            <a:endParaRPr lang="zh-CN" altLang="en-US" sz="3200" dirty="0">
              <a:effectLst>
                <a:outerShdw blurRad="38100" dist="38100" dir="2700000" algn="tl">
                  <a:srgbClr val="FFFFFF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6600" name="AutoShape 40"/>
          <p:cNvSpPr>
            <a:spLocks noChangeArrowheads="1"/>
          </p:cNvSpPr>
          <p:nvPr/>
        </p:nvSpPr>
        <p:spPr bwMode="auto">
          <a:xfrm>
            <a:off x="9001397" y="1439887"/>
            <a:ext cx="2520678" cy="431800"/>
          </a:xfrm>
          <a:prstGeom prst="wedgeRectCallout">
            <a:avLst>
              <a:gd name="adj1" fmla="val -54412"/>
              <a:gd name="adj2" fmla="val 18384"/>
            </a:avLst>
          </a:prstGeom>
          <a:solidFill>
            <a:schemeClr val="bg1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P6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：每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课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得</a:t>
            </a:r>
          </a:p>
        </p:txBody>
      </p:sp>
      <p:sp>
        <p:nvSpPr>
          <p:cNvPr id="66601" name="AutoShape 41"/>
          <p:cNvSpPr>
            <a:spLocks noChangeArrowheads="1"/>
          </p:cNvSpPr>
          <p:nvPr/>
        </p:nvSpPr>
        <p:spPr bwMode="auto">
          <a:xfrm>
            <a:off x="5400997" y="3312095"/>
            <a:ext cx="5689030" cy="503238"/>
          </a:xfrm>
          <a:prstGeom prst="wedgeRectCallout">
            <a:avLst>
              <a:gd name="adj1" fmla="val -36244"/>
              <a:gd name="adj2" fmla="val -92270"/>
            </a:avLst>
          </a:prstGeom>
          <a:solidFill>
            <a:schemeClr val="bg1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社会性质根本变化</a:t>
            </a:r>
          </a:p>
        </p:txBody>
      </p:sp>
      <p:sp>
        <p:nvSpPr>
          <p:cNvPr id="66604" name="Text Box 44"/>
          <p:cNvSpPr txBox="1">
            <a:spLocks noChangeArrowheads="1"/>
          </p:cNvSpPr>
          <p:nvPr/>
        </p:nvSpPr>
        <p:spPr bwMode="auto">
          <a:xfrm>
            <a:off x="7345213" y="4320207"/>
            <a:ext cx="792163" cy="5847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</a:t>
            </a:r>
          </a:p>
        </p:txBody>
      </p:sp>
      <p:sp>
        <p:nvSpPr>
          <p:cNvPr id="66609" name="Text Box 49"/>
          <p:cNvSpPr txBox="1">
            <a:spLocks noChangeArrowheads="1"/>
          </p:cNvSpPr>
          <p:nvPr/>
        </p:nvSpPr>
        <p:spPr bwMode="auto">
          <a:xfrm>
            <a:off x="0" y="5895400"/>
            <a:ext cx="10801350" cy="584775"/>
          </a:xfrm>
          <a:prstGeom prst="rect">
            <a:avLst/>
          </a:prstGeom>
          <a:solidFill>
            <a:srgbClr val="FFFF00"/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中国近代史（</a:t>
            </a:r>
            <a:r>
              <a:rPr lang="en-US" altLang="zh-CN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1840</a:t>
            </a:r>
            <a:r>
              <a:rPr lang="zh-CN" altLang="en-US" sz="3200" dirty="0">
                <a:solidFill>
                  <a:srgbClr val="669900"/>
                </a:solidFill>
                <a:latin typeface="黑体" pitchFamily="49" charset="-122"/>
                <a:ea typeface="黑体" pitchFamily="49" charset="-122"/>
              </a:rPr>
              <a:t>鸦片战争</a:t>
            </a:r>
            <a:r>
              <a:rPr lang="en-US" altLang="zh-CN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—1949</a:t>
            </a:r>
            <a:r>
              <a:rPr lang="zh-CN" altLang="en-US" sz="3200" dirty="0">
                <a:solidFill>
                  <a:srgbClr val="669900"/>
                </a:solidFill>
                <a:latin typeface="黑体" pitchFamily="49" charset="-122"/>
                <a:ea typeface="黑体" pitchFamily="49" charset="-122"/>
              </a:rPr>
              <a:t>新中国成立</a:t>
            </a:r>
            <a:r>
              <a:rPr lang="zh-CN" altLang="en-US" sz="3200" dirty="0">
                <a:solidFill>
                  <a:schemeClr val="hlink"/>
                </a:solidFill>
                <a:latin typeface="黑体" pitchFamily="49" charset="-122"/>
                <a:ea typeface="黑体" pitchFamily="49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6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900"/>
                                        <p:tgtEl>
                                          <p:spTgt spid="6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666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6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6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66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66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6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03" grpId="0" build="allAtOnce" animBg="1"/>
      <p:bldP spid="66596" grpId="0" animBg="1"/>
      <p:bldP spid="66598" grpId="0" build="p" animBg="1"/>
      <p:bldP spid="66599" grpId="0" animBg="1" autoUpdateAnimBg="0"/>
      <p:bldP spid="66600" grpId="0" animBg="1"/>
      <p:bldP spid="66601" grpId="0" animBg="1"/>
      <p:bldP spid="66604" grpId="0"/>
      <p:bldP spid="6660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-1" y="0"/>
            <a:ext cx="11522075" cy="1865126"/>
          </a:xfrm>
          <a:prstGeom prst="rect">
            <a:avLst/>
          </a:prstGeom>
          <a:noFill/>
          <a:ln w="127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两年的时间里，中国调动了十多万军队，先后有一名总督、两名提督、七名总兵、二名都统以及数千名战士死于战争。但英国远征军的战死人数据英方统计却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不足百人。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陈旭麓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近代中国的新陈代谢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3200" dirty="0">
              <a:solidFill>
                <a:srgbClr val="000404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7593" name="Picture 9" descr="ZS1124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7080" y="1367879"/>
            <a:ext cx="4254995" cy="1943943"/>
          </a:xfrm>
          <a:prstGeom prst="rect">
            <a:avLst/>
          </a:prstGeom>
          <a:noFill/>
          <a:ln w="76200" cmpd="tri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0" y="1871935"/>
            <a:ext cx="7705253" cy="437043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材</a:t>
            </a:r>
            <a:r>
              <a:rPr lang="zh-CN" altLang="en-US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料反映的是鸦片战争的</a:t>
            </a:r>
            <a:r>
              <a:rPr lang="zh-CN" altLang="en-US" sz="2800" u="sng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     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。为</a:t>
            </a:r>
            <a:r>
              <a:rPr lang="zh-CN" altLang="en-US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什么如此？</a:t>
            </a: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3960837" y="1799927"/>
            <a:ext cx="99735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结果 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Group 58"/>
          <p:cNvGraphicFramePr>
            <a:graphicFrameLocks noGrp="1"/>
          </p:cNvGraphicFramePr>
          <p:nvPr>
            <p:ph/>
          </p:nvPr>
        </p:nvGraphicFramePr>
        <p:xfrm>
          <a:off x="0" y="2303983"/>
          <a:ext cx="10369550" cy="3763930"/>
        </p:xfrm>
        <a:graphic>
          <a:graphicData uri="http://schemas.openxmlformats.org/drawingml/2006/table">
            <a:tbl>
              <a:tblPr/>
              <a:tblGrid>
                <a:gridCol w="1419225"/>
                <a:gridCol w="4608513"/>
                <a:gridCol w="4341812"/>
              </a:tblGrid>
              <a:tr h="430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</a:rPr>
                        <a:t>中   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</a:rPr>
                        <a:t>英   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04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政治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213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经济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军事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外交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综合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1440557" y="2880047"/>
            <a:ext cx="3816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君主</a:t>
            </a:r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独裁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政治腐败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6049963" y="2880047"/>
            <a:ext cx="3816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君主</a:t>
            </a:r>
            <a:r>
              <a:rPr lang="zh-CN" altLang="en-US" sz="32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立宪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制</a:t>
            </a:r>
          </a:p>
        </p:txBody>
      </p: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1440557" y="3456111"/>
            <a:ext cx="4536504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自给自足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的小农经济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财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政危机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11" name="Rectangle 33"/>
          <p:cNvSpPr>
            <a:spLocks noChangeArrowheads="1"/>
          </p:cNvSpPr>
          <p:nvPr/>
        </p:nvSpPr>
        <p:spPr bwMode="auto">
          <a:xfrm>
            <a:off x="6049069" y="3456111"/>
            <a:ext cx="48956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机器生产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，商品经济发达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…</a:t>
            </a: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1440557" y="4176191"/>
            <a:ext cx="39608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装备陈旧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营务废弛</a:t>
            </a:r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6049069" y="4176191"/>
            <a:ext cx="1627369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i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坚船利炮</a:t>
            </a:r>
          </a:p>
        </p:txBody>
      </p:sp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1440557" y="4752255"/>
            <a:ext cx="36734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闭关自守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愚昧无知</a:t>
            </a:r>
          </a:p>
        </p:txBody>
      </p:sp>
      <p:sp>
        <p:nvSpPr>
          <p:cNvPr id="15" name="Rectangle 40"/>
          <p:cNvSpPr>
            <a:spLocks noChangeArrowheads="1"/>
          </p:cNvSpPr>
          <p:nvPr/>
        </p:nvSpPr>
        <p:spPr bwMode="auto">
          <a:xfrm>
            <a:off x="6049069" y="4752255"/>
            <a:ext cx="1627369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i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殖民扩张</a:t>
            </a:r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1512565" y="5328319"/>
            <a:ext cx="8929688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腐朽的封建专制制度落后于先进的资本主义制度。</a:t>
            </a:r>
            <a:endParaRPr lang="zh-CN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9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-1" y="2808039"/>
            <a:ext cx="11522075" cy="2554545"/>
          </a:xfrm>
          <a:prstGeom prst="rect">
            <a:avLst/>
          </a:prstGeom>
          <a:noFill/>
          <a:ln w="127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材料二：清军兵丁使用的鸟枪用铁制成，枪长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2.01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米，铅弹丸重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钱，射程约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米，射速为每分钟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1-2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发；英军使用布伦克式枪，枪身长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1.42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米，弹丸重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53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克，射程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300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米，射速为每分钟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3-4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发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茅海建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天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朝崩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溃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鸦片战争再研究</a:t>
            </a: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材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料二反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映？两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段材料都反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应鸦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片战争中国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失败的</a:t>
            </a:r>
            <a:r>
              <a:rPr lang="zh-CN" altLang="en-US" sz="3200" u="sng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69638" name="WordArt 6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1294631" cy="4317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977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细黑"/>
              </a:rPr>
              <a:t>史</a:t>
            </a:r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细黑"/>
              </a:rPr>
              <a:t>料</a:t>
            </a:r>
            <a:endParaRPr lang="zh-CN" altLang="en-US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细黑"/>
            </a:endParaRP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0" y="0"/>
            <a:ext cx="11269663" cy="2308324"/>
          </a:xfrm>
          <a:prstGeom prst="rect">
            <a:avLst/>
          </a:prstGeom>
          <a:noFill/>
          <a:ln w="127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材料一：那些英国人的装束，全身缠裹得紧紧的，腰和腿都僵硬得很，一跌倒在地上就爬不起来。中国人对付这种军队，不但一个士兵可以撂倒他几个，即使是乡村和市井的平民也能要了他们的命。    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后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林则徐给朝廷的奏折</a:t>
            </a:r>
          </a:p>
          <a:p>
            <a:pPr>
              <a:lnSpc>
                <a:spcPct val="90000"/>
              </a:lnSpc>
            </a:pPr>
            <a:r>
              <a:rPr lang="en-US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林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则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徐正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确吗？形成这一认识的主要原因是什么？</a:t>
            </a: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504031" y="5328319"/>
            <a:ext cx="7489677" cy="584775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中国的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武器、军事技术</a:t>
            </a:r>
            <a:r>
              <a:rPr kumimoji="1" lang="zh-CN" altLang="en-US" sz="3200" dirty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远远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落后</a:t>
            </a:r>
            <a:r>
              <a:rPr kumimoji="1" lang="zh-CN" altLang="en-US" sz="3200" dirty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于英国。</a:t>
            </a:r>
            <a:endParaRPr kumimoji="1"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504031" y="2231975"/>
            <a:ext cx="7561262" cy="584775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不正确。</a:t>
            </a:r>
            <a:r>
              <a:rPr kumimoji="1" lang="zh-CN" altLang="en-US" sz="3200" dirty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原因：清政府推行</a:t>
            </a: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闭关锁国</a:t>
            </a:r>
            <a:r>
              <a:rPr kumimoji="1" lang="zh-CN" altLang="en-US" sz="3200" dirty="0">
                <a:solidFill>
                  <a:srgbClr val="0066FF"/>
                </a:solidFill>
                <a:latin typeface="黑体" pitchFamily="49" charset="-122"/>
                <a:ea typeface="黑体" pitchFamily="49" charset="-122"/>
              </a:rPr>
              <a:t>政策。</a:t>
            </a: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9433445" y="4752255"/>
            <a:ext cx="1080119" cy="584775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原因</a:t>
            </a:r>
            <a:endParaRPr kumimoji="1"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69641" grpId="0" animBg="1"/>
      <p:bldP spid="69640" grpId="0" animBg="1"/>
      <p:bldP spid="696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-1" y="0"/>
            <a:ext cx="11522075" cy="1865126"/>
          </a:xfrm>
          <a:prstGeom prst="rect">
            <a:avLst/>
          </a:prstGeom>
          <a:noFill/>
          <a:ln w="127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3200" dirty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两年的时间里，中国调动了十多万军队，先后有一名总督、两名提督、七名总兵、二名都统以及数千名战士死于战争。但英国远征军的战死人数据英方统计却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不足百人。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陈旭麓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近代中国的新陈代谢</a:t>
            </a:r>
            <a:r>
              <a:rPr lang="en-US" altLang="zh-CN" sz="3200" dirty="0" smtClean="0">
                <a:solidFill>
                  <a:srgbClr val="000404"/>
                </a:solidFill>
                <a:latin typeface="黑体" pitchFamily="49" charset="-122"/>
                <a:ea typeface="黑体" pitchFamily="49" charset="-122"/>
              </a:rPr>
              <a:t>》</a:t>
            </a:r>
            <a:endParaRPr lang="en-US" altLang="zh-CN" sz="3200" dirty="0">
              <a:solidFill>
                <a:srgbClr val="000404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7593" name="Picture 9" descr="ZS1124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7080" y="1367879"/>
            <a:ext cx="4254995" cy="1943943"/>
          </a:xfrm>
          <a:prstGeom prst="rect">
            <a:avLst/>
          </a:prstGeom>
          <a:noFill/>
          <a:ln w="76200" cmpd="tri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0" y="1871935"/>
            <a:ext cx="7705253" cy="437043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材</a:t>
            </a:r>
            <a:r>
              <a:rPr lang="zh-CN" altLang="en-US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料反映的是鸦片战争的</a:t>
            </a:r>
            <a:r>
              <a:rPr lang="zh-CN" altLang="en-US" sz="2800" u="sng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     </a:t>
            </a:r>
            <a:r>
              <a:rPr lang="zh-CN" altLang="en-US" sz="28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。为</a:t>
            </a:r>
            <a:r>
              <a:rPr lang="zh-CN" altLang="en-US" sz="28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什么如此？</a:t>
            </a: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3960837" y="1799927"/>
            <a:ext cx="99735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结果 </a:t>
            </a:r>
            <a:endParaRPr lang="zh-CN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Group 58"/>
          <p:cNvGraphicFramePr>
            <a:graphicFrameLocks noGrp="1"/>
          </p:cNvGraphicFramePr>
          <p:nvPr>
            <p:ph/>
          </p:nvPr>
        </p:nvGraphicFramePr>
        <p:xfrm>
          <a:off x="0" y="2303983"/>
          <a:ext cx="10369550" cy="3763930"/>
        </p:xfrm>
        <a:graphic>
          <a:graphicData uri="http://schemas.openxmlformats.org/drawingml/2006/table">
            <a:tbl>
              <a:tblPr/>
              <a:tblGrid>
                <a:gridCol w="1419225"/>
                <a:gridCol w="4608513"/>
                <a:gridCol w="4341812"/>
              </a:tblGrid>
              <a:tr h="430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</a:rPr>
                        <a:t>中   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</a:rPr>
                        <a:t>英   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04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政治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213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经济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军事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外交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ea typeface="黑体" pitchFamily="49" charset="-122"/>
                        </a:rPr>
                        <a:t>综合</a:t>
                      </a:r>
                    </a:p>
                  </a:txBody>
                  <a:tcPr marL="90000" marR="90000" marT="46800" marB="4680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6600"/>
                        </a:solidFill>
                        <a:effectLst/>
                        <a:latin typeface="Arial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1440557" y="2880047"/>
            <a:ext cx="3816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君主</a:t>
            </a:r>
            <a:r>
              <a:rPr lang="zh-CN" altLang="en-US" sz="32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独裁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政治腐败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6049963" y="2880047"/>
            <a:ext cx="38163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君主</a:t>
            </a:r>
            <a:r>
              <a:rPr lang="zh-CN" altLang="en-US" sz="320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立宪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制</a:t>
            </a:r>
          </a:p>
        </p:txBody>
      </p: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1440557" y="3456111"/>
            <a:ext cx="4536504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自给自足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的小农经济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财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政危机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  <p:sp>
        <p:nvSpPr>
          <p:cNvPr id="11" name="Rectangle 33"/>
          <p:cNvSpPr>
            <a:spLocks noChangeArrowheads="1"/>
          </p:cNvSpPr>
          <p:nvPr/>
        </p:nvSpPr>
        <p:spPr bwMode="auto">
          <a:xfrm>
            <a:off x="6049069" y="3456111"/>
            <a:ext cx="489565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机器生产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，商品经济发达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…</a:t>
            </a: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1440557" y="4176191"/>
            <a:ext cx="39608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装备陈旧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营务废弛</a:t>
            </a:r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6049069" y="4176191"/>
            <a:ext cx="1627369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i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坚船利炮</a:t>
            </a:r>
          </a:p>
        </p:txBody>
      </p:sp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1440557" y="4752255"/>
            <a:ext cx="36734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闭关自守</a:t>
            </a: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愚昧无知</a:t>
            </a:r>
          </a:p>
        </p:txBody>
      </p:sp>
      <p:sp>
        <p:nvSpPr>
          <p:cNvPr id="15" name="Rectangle 40"/>
          <p:cNvSpPr>
            <a:spLocks noChangeArrowheads="1"/>
          </p:cNvSpPr>
          <p:nvPr/>
        </p:nvSpPr>
        <p:spPr bwMode="auto">
          <a:xfrm>
            <a:off x="6049069" y="4752255"/>
            <a:ext cx="1627369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i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殖民扩张</a:t>
            </a:r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1512565" y="5328319"/>
            <a:ext cx="8929688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腐朽的封建专制制度落后于先进的资本主义制度。</a:t>
            </a:r>
            <a:endParaRPr lang="zh-CN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9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712226" y="2995138"/>
            <a:ext cx="7005041" cy="538997"/>
          </a:xfrm>
          <a:prstGeom prst="rect">
            <a:avLst/>
          </a:prstGeom>
          <a:noFill/>
          <a:ln>
            <a:solidFill>
              <a:srgbClr val="6633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69975"/>
            <a:endParaRPr lang="zh-CN" altLang="zh-CN" sz="2800" b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808288" y="3023022"/>
            <a:ext cx="7270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69975"/>
            <a:r>
              <a:rPr lang="zh-CN" altLang="en-US" sz="2800">
                <a:solidFill>
                  <a:srgbClr val="C55A11"/>
                </a:solidFill>
                <a:latin typeface="微软雅黑" pitchFamily="34" charset="-122"/>
                <a:ea typeface="微软雅黑" pitchFamily="34" charset="-122"/>
              </a:rPr>
              <a:t>第一单元   民族危机与晚清时期的救亡运动</a:t>
            </a:r>
          </a:p>
        </p:txBody>
      </p:sp>
      <p:sp>
        <p:nvSpPr>
          <p:cNvPr id="53263" name="WordArt 15"/>
          <p:cNvSpPr>
            <a:spLocks noChangeArrowheads="1" noChangeShapeType="1" noTextEdit="1"/>
          </p:cNvSpPr>
          <p:nvPr/>
        </p:nvSpPr>
        <p:spPr bwMode="auto">
          <a:xfrm>
            <a:off x="2376488" y="4388272"/>
            <a:ext cx="4176712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华文细黑"/>
              </a:rPr>
              <a:t>第</a:t>
            </a:r>
            <a:r>
              <a:rPr lang="en-US" altLang="zh-CN" sz="3600" kern="1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华文细黑"/>
              </a:rPr>
              <a:t>1</a:t>
            </a:r>
            <a:r>
              <a:rPr lang="zh-CN" altLang="en-US" sz="3600" kern="10">
                <a:ln w="12700">
                  <a:solidFill>
                    <a:srgbClr val="996633"/>
                  </a:solidFill>
                  <a:round/>
                  <a:headEnd/>
                  <a:tailEnd/>
                </a:ln>
                <a:solidFill>
                  <a:srgbClr val="996633"/>
                </a:solidFill>
                <a:latin typeface="华文细黑"/>
              </a:rPr>
              <a:t>课  鸦片战争</a:t>
            </a:r>
          </a:p>
        </p:txBody>
      </p:sp>
      <p:pic>
        <p:nvPicPr>
          <p:cNvPr id="53265" name="Picture 2" descr="C:\DOCUME~1\ADMINI~1\LOCALS~1\Temp\ksohtml\wps_clip_image-23322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76263" y="3383384"/>
            <a:ext cx="17240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6" name="Picture 2" descr="C:\DOCUME~1\ADMINI~1\LOCALS~1\Temp\ksohtml\wps_clip_image-23322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9432925" y="3599284"/>
            <a:ext cx="1217613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7" name="Picture 19" descr="a-t2"/>
          <p:cNvPicPr>
            <a:picLocks noChangeAspect="1" noChangeArrowheads="1"/>
          </p:cNvPicPr>
          <p:nvPr/>
        </p:nvPicPr>
        <p:blipFill>
          <a:blip r:embed="rId4" cstate="print"/>
          <a:srcRect b="15385"/>
          <a:stretch>
            <a:fillRect/>
          </a:stretch>
        </p:blipFill>
        <p:spPr bwMode="auto">
          <a:xfrm>
            <a:off x="2592388" y="287759"/>
            <a:ext cx="5329237" cy="2519363"/>
          </a:xfrm>
          <a:prstGeom prst="rect">
            <a:avLst/>
          </a:prstGeom>
          <a:noFill/>
          <a:ln w="38100" cap="rnd" algn="ctr">
            <a:solidFill>
              <a:srgbClr val="996633"/>
            </a:solidFill>
            <a:prstDash val="sysDot"/>
            <a:miter lim="800000"/>
            <a:headEnd/>
            <a:tailEnd/>
          </a:ln>
          <a:effectLst/>
        </p:spPr>
      </p:pic>
      <p:pic>
        <p:nvPicPr>
          <p:cNvPr id="53269" name="Picture 21" descr="u=177722221,3717591612&amp;fm=21&amp;gp=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9197"/>
            <a:ext cx="2447925" cy="2444750"/>
          </a:xfrm>
          <a:prstGeom prst="rect">
            <a:avLst/>
          </a:prstGeom>
          <a:noFill/>
          <a:ln w="38100" cap="rnd">
            <a:solidFill>
              <a:srgbClr val="996633"/>
            </a:solidFill>
            <a:prstDash val="sysDot"/>
            <a:miter lim="800000"/>
            <a:headEnd/>
            <a:tailEnd/>
          </a:ln>
        </p:spPr>
      </p:pic>
      <p:sp>
        <p:nvSpPr>
          <p:cNvPr id="53270" name="Rectangle 22"/>
          <p:cNvSpPr>
            <a:spLocks noChangeArrowheads="1"/>
          </p:cNvSpPr>
          <p:nvPr/>
        </p:nvSpPr>
        <p:spPr bwMode="auto">
          <a:xfrm>
            <a:off x="6408738" y="3023022"/>
            <a:ext cx="720725" cy="503237"/>
          </a:xfrm>
          <a:prstGeom prst="rect">
            <a:avLst/>
          </a:prstGeom>
          <a:gradFill rotWithShape="1">
            <a:gsLst>
              <a:gs pos="0">
                <a:srgbClr val="FFFF66">
                  <a:alpha val="27000"/>
                </a:srgbClr>
              </a:gs>
              <a:gs pos="100000">
                <a:srgbClr val="FFFF66">
                  <a:gamma/>
                  <a:tint val="63529"/>
                  <a:invGamma/>
                  <a:alpha val="48000"/>
                </a:srgbClr>
              </a:gs>
            </a:gsLst>
            <a:lin ang="5400000" scaled="1"/>
          </a:gra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71" name="Text Box 23"/>
          <p:cNvSpPr txBox="1">
            <a:spLocks noChangeArrowheads="1"/>
          </p:cNvSpPr>
          <p:nvPr/>
        </p:nvSpPr>
        <p:spPr bwMode="auto">
          <a:xfrm>
            <a:off x="5689600" y="3637384"/>
            <a:ext cx="4392613" cy="538163"/>
          </a:xfrm>
          <a:prstGeom prst="rect">
            <a:avLst/>
          </a:prstGeom>
          <a:solidFill>
            <a:schemeClr val="bg1">
              <a:alpha val="39999"/>
            </a:schemeClr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清朝晚期（</a:t>
            </a:r>
            <a:r>
              <a:rPr lang="en-US" altLang="zh-CN" sz="2800">
                <a:solidFill>
                  <a:srgbClr val="FF3300"/>
                </a:solidFill>
              </a:rPr>
              <a:t>1840—1912</a:t>
            </a:r>
            <a:r>
              <a:rPr lang="zh-CN" altLang="en-US" sz="2800">
                <a:solidFill>
                  <a:schemeClr val="hlink"/>
                </a:solidFill>
              </a:rPr>
              <a:t>）</a:t>
            </a:r>
          </a:p>
        </p:txBody>
      </p:sp>
      <p:sp>
        <p:nvSpPr>
          <p:cNvPr id="53272" name="Text Box 24"/>
          <p:cNvSpPr txBox="1">
            <a:spLocks noChangeArrowheads="1"/>
          </p:cNvSpPr>
          <p:nvPr/>
        </p:nvSpPr>
        <p:spPr bwMode="auto">
          <a:xfrm>
            <a:off x="6696075" y="4285084"/>
            <a:ext cx="4752975" cy="538163"/>
          </a:xfrm>
          <a:prstGeom prst="rect">
            <a:avLst/>
          </a:prstGeom>
          <a:solidFill>
            <a:schemeClr val="bg1">
              <a:alpha val="39999"/>
            </a:schemeClr>
          </a:solidFill>
          <a:ln w="1905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中国近代史（</a:t>
            </a:r>
            <a:r>
              <a:rPr lang="en-US" altLang="zh-CN" sz="2800">
                <a:solidFill>
                  <a:srgbClr val="FF3300"/>
                </a:solidFill>
              </a:rPr>
              <a:t>1840—1949</a:t>
            </a:r>
            <a:r>
              <a:rPr lang="zh-CN" altLang="en-US" sz="2800">
                <a:solidFill>
                  <a:schemeClr val="hlink"/>
                </a:solidFill>
              </a:rPr>
              <a:t>）</a:t>
            </a:r>
          </a:p>
        </p:txBody>
      </p:sp>
      <p:pic>
        <p:nvPicPr>
          <p:cNvPr id="53274" name="Picture 26" descr="timg?image&amp;quality=80&amp;size=b9999_10000&amp;sec=1502958301&amp;di=fee2f3cefa9b54ffc71ffecd68e2375c&amp;imgtype=jpg&amp;er=1&amp;src=http%3A%2F%2Firea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500" y="287759"/>
            <a:ext cx="3240088" cy="2490788"/>
          </a:xfrm>
          <a:prstGeom prst="rect">
            <a:avLst/>
          </a:prstGeom>
          <a:noFill/>
          <a:ln w="38100" cap="rnd" algn="ctr">
            <a:solidFill>
              <a:srgbClr val="996633"/>
            </a:solidFill>
            <a:prstDash val="sysDot"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53263" grpId="0" animBg="1"/>
      <p:bldP spid="53270" grpId="0" animBg="1"/>
      <p:bldP spid="53271" grpId="0" animBg="1"/>
      <p:bldP spid="5327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7" name="Picture 5" descr="a-t2"/>
          <p:cNvPicPr>
            <a:picLocks noChangeAspect="1" noChangeArrowheads="1"/>
          </p:cNvPicPr>
          <p:nvPr/>
        </p:nvPicPr>
        <p:blipFill>
          <a:blip r:embed="rId2" cstate="print"/>
          <a:srcRect b="15385"/>
          <a:stretch>
            <a:fillRect/>
          </a:stretch>
        </p:blipFill>
        <p:spPr bwMode="auto">
          <a:xfrm>
            <a:off x="2592388" y="1008063"/>
            <a:ext cx="5329237" cy="2519362"/>
          </a:xfrm>
          <a:prstGeom prst="rect">
            <a:avLst/>
          </a:prstGeom>
          <a:noFill/>
          <a:ln w="38100" cap="rnd" algn="ctr">
            <a:solidFill>
              <a:srgbClr val="996633"/>
            </a:solidFill>
            <a:prstDash val="sysDot"/>
            <a:miter lim="800000"/>
            <a:headEnd/>
            <a:tailEnd/>
          </a:ln>
          <a:effectLst/>
        </p:spPr>
      </p:pic>
      <p:pic>
        <p:nvPicPr>
          <p:cNvPr id="74758" name="Picture 6" descr="u=177722221,3717591612&amp;fm=21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9500"/>
            <a:ext cx="2447925" cy="2444750"/>
          </a:xfrm>
          <a:prstGeom prst="rect">
            <a:avLst/>
          </a:prstGeom>
          <a:noFill/>
          <a:ln w="38100" cap="rnd">
            <a:solidFill>
              <a:srgbClr val="996633"/>
            </a:solidFill>
            <a:prstDash val="sysDot"/>
            <a:miter lim="800000"/>
            <a:headEnd/>
            <a:tailEnd/>
          </a:ln>
        </p:spPr>
      </p:pic>
      <p:pic>
        <p:nvPicPr>
          <p:cNvPr id="74759" name="Picture 7" descr="timg?image&amp;quality=80&amp;size=b9999_10000&amp;sec=1502958301&amp;di=fee2f3cefa9b54ffc71ffecd68e2375c&amp;imgtype=jpg&amp;er=1&amp;src=http%3A%2F%2Firea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4500" y="1008063"/>
            <a:ext cx="3240088" cy="2490787"/>
          </a:xfrm>
          <a:prstGeom prst="rect">
            <a:avLst/>
          </a:prstGeom>
          <a:noFill/>
          <a:ln w="38100" cap="rnd" algn="ctr">
            <a:solidFill>
              <a:srgbClr val="996633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360363" y="3729038"/>
            <a:ext cx="20161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林则徐</a:t>
            </a: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215900" y="4316413"/>
            <a:ext cx="2016125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  <a:ea typeface="黑体" pitchFamily="49" charset="-122"/>
              </a:rPr>
              <a:t>虎门</a:t>
            </a:r>
            <a:r>
              <a:rPr lang="zh-CN" altLang="en-US" sz="3200">
                <a:solidFill>
                  <a:srgbClr val="FF3300"/>
                </a:solidFill>
                <a:ea typeface="微软雅黑" pitchFamily="34" charset="-122"/>
              </a:rPr>
              <a:t>销</a:t>
            </a:r>
            <a:r>
              <a:rPr lang="zh-CN" altLang="en-US" sz="2800">
                <a:solidFill>
                  <a:schemeClr val="hlink"/>
                </a:solidFill>
                <a:ea typeface="黑体" pitchFamily="49" charset="-122"/>
              </a:rPr>
              <a:t>烟</a:t>
            </a:r>
          </a:p>
        </p:txBody>
      </p:sp>
      <p:sp>
        <p:nvSpPr>
          <p:cNvPr id="74763" name="WordArt 11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1943100" cy="7921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977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细黑"/>
              </a:rPr>
              <a:t>看图说</a:t>
            </a:r>
            <a:r>
              <a:rPr lang="zh-CN" altLang="en-US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细黑"/>
              </a:rPr>
              <a:t>史</a:t>
            </a:r>
            <a:endParaRPr lang="en-US" altLang="zh-CN" sz="3600" kern="10" dirty="0" smtClean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细黑"/>
            </a:endParaRPr>
          </a:p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细黑"/>
              </a:rPr>
              <a:t>小结</a:t>
            </a: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2088629" y="0"/>
            <a:ext cx="9433446" cy="646331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66FF"/>
                </a:solidFill>
                <a:latin typeface="Times New Roman" pitchFamily="18" charset="0"/>
              </a:rPr>
              <a:t>根据图</a:t>
            </a:r>
            <a:r>
              <a:rPr kumimoji="1" lang="zh-CN" altLang="en-US" sz="3600" dirty="0" smtClean="0">
                <a:solidFill>
                  <a:srgbClr val="0066FF"/>
                </a:solidFill>
                <a:latin typeface="Times New Roman" pitchFamily="18" charset="0"/>
              </a:rPr>
              <a:t>片说出历</a:t>
            </a:r>
            <a:r>
              <a:rPr kumimoji="1" lang="zh-CN" altLang="en-US" sz="3600" dirty="0">
                <a:solidFill>
                  <a:srgbClr val="0066FF"/>
                </a:solidFill>
                <a:latin typeface="Times New Roman" pitchFamily="18" charset="0"/>
              </a:rPr>
              <a:t>史信息，并指出其内在联系。</a:t>
            </a:r>
            <a:endParaRPr kumimoji="1" lang="zh-CN" altLang="en-US" sz="36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3240088" y="3600450"/>
            <a:ext cx="41052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黑体" pitchFamily="49" charset="-122"/>
              </a:rPr>
              <a:t>中英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鸦片战争</a:t>
            </a:r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3313113" y="4305300"/>
            <a:ext cx="41052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黑体" pitchFamily="49" charset="-122"/>
              </a:rPr>
              <a:t>中英</a:t>
            </a:r>
            <a:r>
              <a:rPr lang="en-US" altLang="zh-CN" sz="2800">
                <a:solidFill>
                  <a:srgbClr val="FF3300"/>
                </a:solidFill>
                <a:ea typeface="黑体" pitchFamily="49" charset="-122"/>
              </a:rPr>
              <a:t>《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南京条约</a:t>
            </a:r>
            <a:r>
              <a:rPr lang="en-US" altLang="zh-CN" sz="2800">
                <a:solidFill>
                  <a:srgbClr val="FF3300"/>
                </a:solidFill>
                <a:ea typeface="黑体" pitchFamily="49" charset="-122"/>
              </a:rPr>
              <a:t>》</a:t>
            </a:r>
          </a:p>
        </p:txBody>
      </p:sp>
      <p:sp>
        <p:nvSpPr>
          <p:cNvPr id="74767" name="Text Box 15"/>
          <p:cNvSpPr txBox="1">
            <a:spLocks noChangeArrowheads="1"/>
          </p:cNvSpPr>
          <p:nvPr/>
        </p:nvSpPr>
        <p:spPr bwMode="auto">
          <a:xfrm>
            <a:off x="2665413" y="4968875"/>
            <a:ext cx="590391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黑体" pitchFamily="49" charset="-122"/>
              </a:rPr>
              <a:t>中国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开始</a:t>
            </a:r>
            <a:r>
              <a:rPr lang="zh-CN" altLang="en-US" sz="2800">
                <a:solidFill>
                  <a:srgbClr val="669900"/>
                </a:solidFill>
                <a:ea typeface="黑体" pitchFamily="49" charset="-122"/>
              </a:rPr>
              <a:t>沦为</a:t>
            </a:r>
            <a:r>
              <a:rPr lang="zh-CN" altLang="en-US" sz="2800">
                <a:solidFill>
                  <a:srgbClr val="FF3300"/>
                </a:solidFill>
                <a:ea typeface="黑体" pitchFamily="49" charset="-122"/>
              </a:rPr>
              <a:t>半殖民地半封建社会</a:t>
            </a:r>
          </a:p>
        </p:txBody>
      </p:sp>
      <p:sp>
        <p:nvSpPr>
          <p:cNvPr id="74768" name="Text Box 16"/>
          <p:cNvSpPr txBox="1">
            <a:spLocks noChangeArrowheads="1"/>
          </p:cNvSpPr>
          <p:nvPr/>
        </p:nvSpPr>
        <p:spPr bwMode="auto">
          <a:xfrm>
            <a:off x="7777163" y="3744913"/>
            <a:ext cx="4105275" cy="1160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黑体" pitchFamily="49" charset="-122"/>
              </a:rPr>
              <a:t>林则徐、魏源：</a:t>
            </a:r>
          </a:p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669900"/>
                </a:solidFill>
                <a:ea typeface="黑体" pitchFamily="49" charset="-122"/>
              </a:rPr>
              <a:t>学习外国先进技术</a:t>
            </a:r>
            <a:endParaRPr lang="zh-CN" altLang="en-US" sz="2800">
              <a:solidFill>
                <a:srgbClr val="FF3300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0" grpId="0"/>
      <p:bldP spid="74761" grpId="0"/>
      <p:bldP spid="74764" grpId="0" animBg="1"/>
      <p:bldP spid="74765" grpId="0"/>
      <p:bldP spid="74766" grpId="0"/>
      <p:bldP spid="74767" grpId="0"/>
      <p:bldP spid="747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4154750" y="1800048"/>
            <a:ext cx="2759089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00" b="1">
                <a:latin typeface="黑体" pitchFamily="2" charset="-122"/>
                <a:ea typeface="黑体" pitchFamily="2" charset="-122"/>
              </a:rPr>
              <a:t>再见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215850" y="431775"/>
            <a:ext cx="7488238" cy="2308324"/>
          </a:xfrm>
          <a:prstGeom prst="rect">
            <a:avLst/>
          </a:prstGeom>
          <a:noFill/>
          <a:ln w="9525" algn="ctr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/>
              <a:t>      </a:t>
            </a:r>
            <a:r>
              <a:rPr kumimoji="1" lang="zh-CN" altLang="en-US" sz="3600" dirty="0"/>
              <a:t>（鸦片）流毒于天下，则为害甚巨</a:t>
            </a:r>
            <a:r>
              <a:rPr kumimoji="1" lang="en-US" altLang="zh-CN" sz="3600" dirty="0"/>
              <a:t>……</a:t>
            </a:r>
            <a:r>
              <a:rPr kumimoji="1" lang="zh-CN" altLang="en-US" sz="3600" dirty="0"/>
              <a:t>则数十年之后中原几无可以御敌之兵，且无可以充饷之银。</a:t>
            </a:r>
            <a:r>
              <a:rPr kumimoji="1" lang="en-US" altLang="zh-CN" sz="3600" dirty="0"/>
              <a:t>——</a:t>
            </a:r>
            <a:r>
              <a:rPr kumimoji="1" lang="zh-CN" altLang="en-US" sz="3600" dirty="0"/>
              <a:t>林则徐</a:t>
            </a:r>
            <a:endParaRPr lang="zh-CN" altLang="en-US" sz="3600" dirty="0"/>
          </a:p>
        </p:txBody>
      </p:sp>
      <p:pic>
        <p:nvPicPr>
          <p:cNvPr id="56344" name="Picture 24" descr="u=177722221,3717591612&amp;fm=21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9441" y="575791"/>
            <a:ext cx="3522634" cy="3456384"/>
          </a:xfrm>
          <a:prstGeom prst="rect">
            <a:avLst/>
          </a:prstGeom>
          <a:noFill/>
          <a:ln w="28575" cap="rnd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sp>
        <p:nvSpPr>
          <p:cNvPr id="56345" name="Rectangle 25"/>
          <p:cNvSpPr>
            <a:spLocks noChangeArrowheads="1"/>
          </p:cNvSpPr>
          <p:nvPr/>
        </p:nvSpPr>
        <p:spPr bwMode="auto">
          <a:xfrm>
            <a:off x="1584573" y="431775"/>
            <a:ext cx="863600" cy="503238"/>
          </a:xfrm>
          <a:prstGeom prst="rect">
            <a:avLst/>
          </a:prstGeom>
          <a:solidFill>
            <a:srgbClr val="FF9900">
              <a:alpha val="27000"/>
            </a:srgbClr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56346" name="Text Box 26"/>
          <p:cNvSpPr txBox="1">
            <a:spLocks noChangeArrowheads="1"/>
          </p:cNvSpPr>
          <p:nvPr/>
        </p:nvSpPr>
        <p:spPr bwMode="auto">
          <a:xfrm>
            <a:off x="0" y="0"/>
            <a:ext cx="9433446" cy="535531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林则徐的上书反映了什么？</a:t>
            </a:r>
          </a:p>
        </p:txBody>
      </p:sp>
      <p:sp>
        <p:nvSpPr>
          <p:cNvPr id="56347" name="Rectangle 27"/>
          <p:cNvSpPr>
            <a:spLocks noChangeArrowheads="1"/>
          </p:cNvSpPr>
          <p:nvPr/>
        </p:nvSpPr>
        <p:spPr bwMode="auto">
          <a:xfrm>
            <a:off x="3024733" y="503783"/>
            <a:ext cx="865187" cy="503238"/>
          </a:xfrm>
          <a:prstGeom prst="rect">
            <a:avLst/>
          </a:prstGeom>
          <a:solidFill>
            <a:srgbClr val="FF9900">
              <a:alpha val="27000"/>
            </a:srgbClr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56348" name="Rectangle 28"/>
          <p:cNvSpPr>
            <a:spLocks noChangeArrowheads="1"/>
          </p:cNvSpPr>
          <p:nvPr/>
        </p:nvSpPr>
        <p:spPr bwMode="auto">
          <a:xfrm>
            <a:off x="216422" y="1655911"/>
            <a:ext cx="2088232" cy="431800"/>
          </a:xfrm>
          <a:prstGeom prst="rect">
            <a:avLst/>
          </a:prstGeom>
          <a:solidFill>
            <a:srgbClr val="FF9900">
              <a:alpha val="27000"/>
            </a:srgbClr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56349" name="Rectangle 29"/>
          <p:cNvSpPr>
            <a:spLocks noChangeArrowheads="1"/>
          </p:cNvSpPr>
          <p:nvPr/>
        </p:nvSpPr>
        <p:spPr bwMode="auto">
          <a:xfrm>
            <a:off x="3096741" y="1655911"/>
            <a:ext cx="3168352" cy="431800"/>
          </a:xfrm>
          <a:prstGeom prst="rect">
            <a:avLst/>
          </a:prstGeom>
          <a:solidFill>
            <a:srgbClr val="FF9900">
              <a:alpha val="27000"/>
            </a:srgbClr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56350" name="Rectangle 30"/>
          <p:cNvSpPr>
            <a:spLocks noChangeArrowheads="1"/>
          </p:cNvSpPr>
          <p:nvPr/>
        </p:nvSpPr>
        <p:spPr bwMode="auto">
          <a:xfrm>
            <a:off x="6121077" y="575791"/>
            <a:ext cx="1656184" cy="431800"/>
          </a:xfrm>
          <a:prstGeom prst="rect">
            <a:avLst/>
          </a:prstGeom>
          <a:solidFill>
            <a:srgbClr val="FF9900">
              <a:alpha val="27000"/>
            </a:srgbClr>
          </a:solidFill>
          <a:ln w="190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56351" name="WordArt 31"/>
          <p:cNvSpPr>
            <a:spLocks noChangeArrowheads="1" noChangeShapeType="1" noTextEdit="1"/>
          </p:cNvSpPr>
          <p:nvPr/>
        </p:nvSpPr>
        <p:spPr bwMode="auto">
          <a:xfrm>
            <a:off x="216421" y="2808039"/>
            <a:ext cx="3529012" cy="5751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走私鸦片的危害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216421" y="4536231"/>
            <a:ext cx="5760640" cy="1710056"/>
            <a:chOff x="2699" y="1793"/>
            <a:chExt cx="2971" cy="2255"/>
          </a:xfrm>
        </p:grpSpPr>
        <p:pic>
          <p:nvPicPr>
            <p:cNvPr id="56355" name="Picture 35" descr="10"/>
            <p:cNvPicPr>
              <a:picLocks noChangeAspect="1" noChangeArrowheads="1"/>
            </p:cNvPicPr>
            <p:nvPr/>
          </p:nvPicPr>
          <p:blipFill>
            <a:blip r:embed="rId4" cstate="print">
              <a:lum bright="18000"/>
              <a:grayscl/>
            </a:blip>
            <a:srcRect/>
            <a:stretch>
              <a:fillRect/>
            </a:stretch>
          </p:blipFill>
          <p:spPr bwMode="auto">
            <a:xfrm>
              <a:off x="2699" y="1793"/>
              <a:ext cx="2971" cy="1995"/>
            </a:xfrm>
            <a:prstGeom prst="rect">
              <a:avLst/>
            </a:prstGeom>
            <a:noFill/>
          </p:spPr>
        </p:pic>
        <p:sp>
          <p:nvSpPr>
            <p:cNvPr id="56356" name="Text Box 36"/>
            <p:cNvSpPr txBox="1">
              <a:spLocks noChangeArrowheads="1"/>
            </p:cNvSpPr>
            <p:nvPr/>
          </p:nvSpPr>
          <p:spPr bwMode="auto">
            <a:xfrm>
              <a:off x="2790" y="1978"/>
              <a:ext cx="2721" cy="2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ea typeface="楷体_GB2312" pitchFamily="49" charset="-122"/>
                </a:rPr>
                <a:t>       </a:t>
              </a:r>
              <a:r>
                <a:rPr lang="zh-CN" altLang="en-US" sz="3200" dirty="0">
                  <a:ea typeface="楷体_GB2312" pitchFamily="49" charset="-122"/>
                </a:rPr>
                <a:t>若鸦片一日未绝，本大臣一日不回，誓与此事相始终，断无中止之理。</a:t>
              </a:r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6842125" y="4608239"/>
            <a:ext cx="4679950" cy="1584325"/>
            <a:chOff x="2699" y="1888"/>
            <a:chExt cx="2971" cy="1995"/>
          </a:xfrm>
        </p:grpSpPr>
        <p:pic>
          <p:nvPicPr>
            <p:cNvPr id="56358" name="Picture 38" descr="10"/>
            <p:cNvPicPr>
              <a:picLocks noChangeAspect="1" noChangeArrowheads="1"/>
            </p:cNvPicPr>
            <p:nvPr/>
          </p:nvPicPr>
          <p:blipFill>
            <a:blip r:embed="rId4" cstate="print">
              <a:lum bright="18000"/>
              <a:grayscl/>
            </a:blip>
            <a:srcRect/>
            <a:stretch>
              <a:fillRect/>
            </a:stretch>
          </p:blipFill>
          <p:spPr bwMode="auto">
            <a:xfrm>
              <a:off x="2699" y="1888"/>
              <a:ext cx="2971" cy="1995"/>
            </a:xfrm>
            <a:prstGeom prst="rect">
              <a:avLst/>
            </a:prstGeom>
            <a:noFill/>
          </p:spPr>
        </p:pic>
        <p:sp>
          <p:nvSpPr>
            <p:cNvPr id="56359" name="Text Box 39"/>
            <p:cNvSpPr txBox="1">
              <a:spLocks noChangeArrowheads="1"/>
            </p:cNvSpPr>
            <p:nvPr/>
          </p:nvSpPr>
          <p:spPr bwMode="auto">
            <a:xfrm>
              <a:off x="2790" y="1978"/>
              <a:ext cx="2722" cy="1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 dirty="0">
                  <a:ea typeface="楷体_GB2312" pitchFamily="49" charset="-122"/>
                </a:rPr>
                <a:t> </a:t>
              </a:r>
              <a:r>
                <a:rPr lang="zh-CN" altLang="en-US" sz="3200" dirty="0">
                  <a:ea typeface="楷体_GB2312" pitchFamily="49" charset="-122"/>
                </a:rPr>
                <a:t>苟利国家生死以，</a:t>
              </a:r>
            </a:p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ea typeface="楷体_GB2312" pitchFamily="49" charset="-122"/>
                </a:rPr>
                <a:t> 岂因祸福避趋之。</a:t>
              </a:r>
            </a:p>
          </p:txBody>
        </p:sp>
      </p:grpSp>
      <p:sp>
        <p:nvSpPr>
          <p:cNvPr id="56360" name="WordArt 40"/>
          <p:cNvSpPr>
            <a:spLocks noChangeArrowheads="1" noChangeShapeType="1" noTextEdit="1"/>
          </p:cNvSpPr>
          <p:nvPr/>
        </p:nvSpPr>
        <p:spPr bwMode="auto">
          <a:xfrm>
            <a:off x="4176861" y="2808039"/>
            <a:ext cx="3527425" cy="503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虎门销烟的原因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3528119"/>
            <a:ext cx="5892973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dirty="0" smtClean="0">
                <a:solidFill>
                  <a:srgbClr val="FF0000"/>
                </a:solidFill>
                <a:ea typeface="楷体_GB2312" pitchFamily="49" charset="-122"/>
              </a:rPr>
              <a:t>军队丧失战斗力</a:t>
            </a: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dirty="0" smtClean="0">
                <a:solidFill>
                  <a:srgbClr val="FF0000"/>
                </a:solidFill>
                <a:ea typeface="楷体_GB2312" pitchFamily="49" charset="-122"/>
              </a:rPr>
              <a:t>威胁清朝财政</a:t>
            </a:r>
            <a:endParaRPr lang="zh-CN" altLang="en-US" sz="3600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6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63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63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5" grpId="0" animBg="1"/>
      <p:bldP spid="56346" grpId="0" animBg="1"/>
      <p:bldP spid="56347" grpId="0" animBg="1"/>
      <p:bldP spid="56348" grpId="0" animBg="1"/>
      <p:bldP spid="56349" grpId="0" animBg="1"/>
      <p:bldP spid="56350" grpId="0" animBg="1"/>
      <p:bldP spid="56351" grpId="0" animBg="1"/>
      <p:bldP spid="563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544" name="Group 56"/>
          <p:cNvGraphicFramePr>
            <a:graphicFrameLocks noGrp="1"/>
          </p:cNvGraphicFramePr>
          <p:nvPr/>
        </p:nvGraphicFramePr>
        <p:xfrm>
          <a:off x="5064125" y="1340966"/>
          <a:ext cx="6391275" cy="3772536"/>
        </p:xfrm>
        <a:graphic>
          <a:graphicData uri="http://schemas.openxmlformats.org/drawingml/2006/table">
            <a:tbl>
              <a:tblPr/>
              <a:tblGrid>
                <a:gridCol w="984250"/>
                <a:gridCol w="540702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内      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17" name="Text Box 29"/>
          <p:cNvSpPr txBox="1">
            <a:spLocks noChangeArrowheads="1"/>
          </p:cNvSpPr>
          <p:nvPr/>
        </p:nvSpPr>
        <p:spPr bwMode="auto">
          <a:xfrm>
            <a:off x="5121275" y="3627859"/>
            <a:ext cx="12684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</a:rPr>
              <a:t>割地</a:t>
            </a:r>
          </a:p>
        </p:txBody>
      </p:sp>
      <p:sp>
        <p:nvSpPr>
          <p:cNvPr id="63518" name="Text Box 30"/>
          <p:cNvSpPr txBox="1">
            <a:spLocks noChangeArrowheads="1"/>
          </p:cNvSpPr>
          <p:nvPr/>
        </p:nvSpPr>
        <p:spPr bwMode="auto">
          <a:xfrm>
            <a:off x="5121275" y="2921421"/>
            <a:ext cx="12684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</a:rPr>
              <a:t>赔款</a:t>
            </a:r>
          </a:p>
        </p:txBody>
      </p:sp>
      <p:sp>
        <p:nvSpPr>
          <p:cNvPr id="63519" name="Text Box 31"/>
          <p:cNvSpPr txBox="1">
            <a:spLocks noChangeArrowheads="1"/>
          </p:cNvSpPr>
          <p:nvPr/>
        </p:nvSpPr>
        <p:spPr bwMode="auto">
          <a:xfrm>
            <a:off x="5121275" y="2060104"/>
            <a:ext cx="1477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通商</a:t>
            </a:r>
          </a:p>
        </p:txBody>
      </p:sp>
      <p:sp>
        <p:nvSpPr>
          <p:cNvPr id="63520" name="Text Box 32"/>
          <p:cNvSpPr txBox="1">
            <a:spLocks noChangeArrowheads="1"/>
          </p:cNvSpPr>
          <p:nvPr/>
        </p:nvSpPr>
        <p:spPr bwMode="auto">
          <a:xfrm>
            <a:off x="5121275" y="4377159"/>
            <a:ext cx="1162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</a:rPr>
              <a:t>关税</a:t>
            </a:r>
          </a:p>
        </p:txBody>
      </p:sp>
      <p:sp>
        <p:nvSpPr>
          <p:cNvPr id="63521" name="Text Box 33"/>
          <p:cNvSpPr txBox="1">
            <a:spLocks noChangeArrowheads="1"/>
          </p:cNvSpPr>
          <p:nvPr/>
        </p:nvSpPr>
        <p:spPr bwMode="auto">
          <a:xfrm>
            <a:off x="6481763" y="3657129"/>
            <a:ext cx="47037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  <a:hlinkClick r:id="rId2" action="ppaction://hlinksldjump"/>
              </a:rPr>
              <a:t>割</a:t>
            </a:r>
            <a:r>
              <a:rPr kumimoji="1" lang="zh-CN" altLang="en-US" sz="2800">
                <a:solidFill>
                  <a:srgbClr val="0000FF"/>
                </a:solidFill>
                <a:latin typeface="Times New Roman" pitchFamily="18" charset="0"/>
              </a:rPr>
              <a:t>香港</a:t>
            </a:r>
            <a:r>
              <a:rPr kumimoji="1" lang="zh-CN" altLang="en-US" sz="2800">
                <a:solidFill>
                  <a:srgbClr val="FF3300"/>
                </a:solidFill>
                <a:latin typeface="Times New Roman" pitchFamily="18" charset="0"/>
              </a:rPr>
              <a:t>岛</a:t>
            </a:r>
            <a:r>
              <a:rPr kumimoji="1" lang="zh-CN" altLang="en-US" sz="2800">
                <a:latin typeface="Times New Roman" pitchFamily="18" charset="0"/>
              </a:rPr>
              <a:t>给英国</a:t>
            </a:r>
          </a:p>
        </p:txBody>
      </p:sp>
      <p:sp>
        <p:nvSpPr>
          <p:cNvPr id="63522" name="Text Box 34"/>
          <p:cNvSpPr txBox="1">
            <a:spLocks noChangeArrowheads="1"/>
          </p:cNvSpPr>
          <p:nvPr/>
        </p:nvSpPr>
        <p:spPr bwMode="auto">
          <a:xfrm>
            <a:off x="6465888" y="2937991"/>
            <a:ext cx="3455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赔款</a:t>
            </a:r>
            <a:r>
              <a:rPr kumimoji="1" lang="en-US" altLang="zh-CN" sz="2800">
                <a:solidFill>
                  <a:srgbClr val="0000FF"/>
                </a:solidFill>
                <a:latin typeface="Times New Roman" pitchFamily="18" charset="0"/>
              </a:rPr>
              <a:t>2100</a:t>
            </a:r>
            <a:r>
              <a:rPr kumimoji="1" lang="zh-CN" altLang="en-US" sz="2800">
                <a:solidFill>
                  <a:srgbClr val="0000FF"/>
                </a:solidFill>
                <a:latin typeface="Times New Roman" pitchFamily="18" charset="0"/>
              </a:rPr>
              <a:t>万</a:t>
            </a:r>
            <a:r>
              <a:rPr kumimoji="1" lang="zh-CN" altLang="en-US" sz="2800">
                <a:latin typeface="Times New Roman" pitchFamily="18" charset="0"/>
              </a:rPr>
              <a:t>银元</a:t>
            </a:r>
          </a:p>
        </p:txBody>
      </p:sp>
      <p:sp>
        <p:nvSpPr>
          <p:cNvPr id="63523" name="Text Box 35"/>
          <p:cNvSpPr txBox="1">
            <a:spLocks noChangeArrowheads="1"/>
          </p:cNvSpPr>
          <p:nvPr/>
        </p:nvSpPr>
        <p:spPr bwMode="auto">
          <a:xfrm>
            <a:off x="6049963" y="1861666"/>
            <a:ext cx="54721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开放</a:t>
            </a:r>
            <a:r>
              <a:rPr kumimoji="1" lang="zh-CN" altLang="en-US" sz="2800">
                <a:solidFill>
                  <a:srgbClr val="0000FF"/>
                </a:solidFill>
                <a:latin typeface="Times New Roman" pitchFamily="18" charset="0"/>
              </a:rPr>
              <a:t>广州、厦门、福州、宁波、上海</a:t>
            </a:r>
            <a:r>
              <a:rPr kumimoji="1" lang="zh-CN" altLang="en-US" sz="2800">
                <a:latin typeface="Times New Roman" pitchFamily="18" charset="0"/>
              </a:rPr>
              <a:t>为</a:t>
            </a:r>
            <a:r>
              <a:rPr kumimoji="1" lang="zh-CN" altLang="en-US" sz="2800">
                <a:latin typeface="Times New Roman" pitchFamily="18" charset="0"/>
                <a:hlinkClick r:id="rId3" action="ppaction://hlinksldjump"/>
              </a:rPr>
              <a:t>通商口岸</a:t>
            </a:r>
            <a:endParaRPr kumimoji="1" lang="zh-CN" altLang="en-US" sz="2800">
              <a:latin typeface="Times New Roman" pitchFamily="18" charset="0"/>
            </a:endParaRPr>
          </a:p>
        </p:txBody>
      </p:sp>
      <p:sp>
        <p:nvSpPr>
          <p:cNvPr id="63524" name="Text Box 36"/>
          <p:cNvSpPr txBox="1">
            <a:spLocks noChangeArrowheads="1"/>
          </p:cNvSpPr>
          <p:nvPr/>
        </p:nvSpPr>
        <p:spPr bwMode="auto">
          <a:xfrm>
            <a:off x="6283325" y="4290541"/>
            <a:ext cx="49911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英货</a:t>
            </a:r>
            <a:r>
              <a:rPr kumimoji="1" lang="zh-CN" altLang="en-US" sz="2400">
                <a:solidFill>
                  <a:srgbClr val="0000FF"/>
                </a:solidFill>
                <a:latin typeface="Times New Roman" pitchFamily="18" charset="0"/>
              </a:rPr>
              <a:t>进出口税</a:t>
            </a:r>
            <a:r>
              <a:rPr kumimoji="1" lang="zh-CN" altLang="en-US" sz="2400">
                <a:latin typeface="Times New Roman" pitchFamily="18" charset="0"/>
              </a:rPr>
              <a:t>，中国须同英国商定（协定关税）</a:t>
            </a:r>
          </a:p>
        </p:txBody>
      </p:sp>
      <p:sp>
        <p:nvSpPr>
          <p:cNvPr id="63535" name="Text Box 47"/>
          <p:cNvSpPr txBox="1">
            <a:spLocks noChangeArrowheads="1"/>
          </p:cNvSpPr>
          <p:nvPr/>
        </p:nvSpPr>
        <p:spPr bwMode="auto">
          <a:xfrm>
            <a:off x="0" y="0"/>
            <a:ext cx="4895850" cy="2185214"/>
          </a:xfrm>
          <a:prstGeom prst="rect">
            <a:avLst/>
          </a:prstGeom>
          <a:noFill/>
          <a:ln w="9525" algn="ctr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dirty="0"/>
              <a:t>      </a:t>
            </a:r>
            <a:r>
              <a:rPr lang="zh-CN" altLang="en-US" sz="3200" dirty="0"/>
              <a:t>材料一：</a:t>
            </a:r>
            <a:r>
              <a:rPr lang="en-US" altLang="zh-CN" sz="3200" dirty="0"/>
              <a:t>……</a:t>
            </a:r>
            <a:r>
              <a:rPr lang="zh-CN" altLang="en-US" sz="3200" dirty="0"/>
              <a:t>可以使我们终于乘</a:t>
            </a:r>
            <a:r>
              <a:rPr lang="zh-CN" altLang="en-US" sz="3200" dirty="0">
                <a:solidFill>
                  <a:srgbClr val="FF3300"/>
                </a:solidFill>
              </a:rPr>
              <a:t>战胜</a:t>
            </a:r>
            <a:r>
              <a:rPr lang="zh-CN" altLang="en-US" sz="3200" dirty="0"/>
              <a:t>之余威，</a:t>
            </a:r>
            <a:r>
              <a:rPr lang="zh-CN" altLang="en-US" sz="3200" dirty="0">
                <a:solidFill>
                  <a:srgbClr val="FF3300"/>
                </a:solidFill>
              </a:rPr>
              <a:t>提出我们自己的条件，强迫中国接受</a:t>
            </a:r>
            <a:r>
              <a:rPr lang="zh-CN" altLang="en-US" sz="3200" dirty="0"/>
              <a:t>。”  </a:t>
            </a:r>
            <a:r>
              <a:rPr lang="en-US" altLang="zh-CN" sz="3200" dirty="0"/>
              <a:t>——</a:t>
            </a:r>
            <a:r>
              <a:rPr lang="zh-CN" altLang="en-US" sz="3200" dirty="0">
                <a:solidFill>
                  <a:srgbClr val="FF3300"/>
                </a:solidFill>
              </a:rPr>
              <a:t>英国</a:t>
            </a:r>
            <a:r>
              <a:rPr lang="zh-CN" altLang="en-US" sz="3200" dirty="0"/>
              <a:t>商人安得鲁</a:t>
            </a:r>
            <a:r>
              <a:rPr lang="en-US" altLang="zh-CN" sz="3200" dirty="0"/>
              <a:t>· </a:t>
            </a:r>
            <a:r>
              <a:rPr lang="zh-CN" altLang="en-US" sz="3200" dirty="0"/>
              <a:t>韩德森     </a:t>
            </a:r>
          </a:p>
        </p:txBody>
      </p:sp>
      <p:sp>
        <p:nvSpPr>
          <p:cNvPr id="63538" name="Text Box 50"/>
          <p:cNvSpPr txBox="1">
            <a:spLocks noChangeArrowheads="1"/>
          </p:cNvSpPr>
          <p:nvPr/>
        </p:nvSpPr>
        <p:spPr bwMode="auto">
          <a:xfrm>
            <a:off x="73099" y="2303710"/>
            <a:ext cx="4824412" cy="2062103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英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国人乘战胜之余威，通过什么举措提出了哪些“我们自己的条件”？这对中国公平吗？</a:t>
            </a:r>
          </a:p>
        </p:txBody>
      </p:sp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73099" y="4467125"/>
            <a:ext cx="4895850" cy="584775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中英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南京条约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》</a:t>
            </a:r>
          </a:p>
        </p:txBody>
      </p:sp>
      <p:sp>
        <p:nvSpPr>
          <p:cNvPr id="63541" name="Text Box 53"/>
          <p:cNvSpPr txBox="1">
            <a:spLocks noChangeArrowheads="1"/>
          </p:cNvSpPr>
          <p:nvPr/>
        </p:nvSpPr>
        <p:spPr bwMode="auto">
          <a:xfrm>
            <a:off x="73099" y="5115197"/>
            <a:ext cx="4823842" cy="1077218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0066FF"/>
                </a:solidFill>
                <a:latin typeface="Times New Roman" pitchFamily="18" charset="0"/>
              </a:rPr>
              <a:t>中国近代第一个</a:t>
            </a:r>
            <a:r>
              <a:rPr kumimoji="1"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不平等条约</a:t>
            </a:r>
          </a:p>
        </p:txBody>
      </p:sp>
      <p:sp>
        <p:nvSpPr>
          <p:cNvPr id="63547" name="Text Box 59"/>
          <p:cNvSpPr txBox="1">
            <a:spLocks noChangeArrowheads="1"/>
          </p:cNvSpPr>
          <p:nvPr/>
        </p:nvSpPr>
        <p:spPr bwMode="auto">
          <a:xfrm>
            <a:off x="6337300" y="575791"/>
            <a:ext cx="4679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66FF"/>
                </a:solidFill>
                <a:latin typeface="Times New Roman" pitchFamily="18" charset="0"/>
              </a:rPr>
              <a:t>中英</a:t>
            </a:r>
            <a:r>
              <a:rPr kumimoji="1" lang="en-US" altLang="zh-CN" sz="3600" dirty="0">
                <a:solidFill>
                  <a:srgbClr val="0066FF"/>
                </a:solidFill>
                <a:latin typeface="Times New Roman" pitchFamily="18" charset="0"/>
              </a:rPr>
              <a:t>《</a:t>
            </a:r>
            <a:r>
              <a:rPr kumimoji="1" lang="zh-CN" altLang="en-US" sz="3600" dirty="0">
                <a:solidFill>
                  <a:srgbClr val="0066FF"/>
                </a:solidFill>
                <a:latin typeface="Times New Roman" pitchFamily="18" charset="0"/>
              </a:rPr>
              <a:t>南京条约</a:t>
            </a:r>
            <a:r>
              <a:rPr kumimoji="1" lang="en-US" altLang="zh-CN" sz="3600" dirty="0">
                <a:solidFill>
                  <a:srgbClr val="0066FF"/>
                </a:solidFill>
                <a:latin typeface="Times New Roman" pitchFamily="18" charset="0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3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3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3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3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17" grpId="0"/>
      <p:bldP spid="63518" grpId="0"/>
      <p:bldP spid="63519" grpId="0"/>
      <p:bldP spid="63520" grpId="0"/>
      <p:bldP spid="63521" grpId="0"/>
      <p:bldP spid="63522" grpId="0"/>
      <p:bldP spid="63523" grpId="0"/>
      <p:bldP spid="63524" grpId="0"/>
      <p:bldP spid="63490" grpId="0" animBg="1"/>
      <p:bldP spid="63541" grpId="0" animBg="1"/>
      <p:bldP spid="635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0" y="-106552"/>
            <a:ext cx="11522075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一、林则徐虎门销烟</a:t>
            </a: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．英国走私鸦片的原因：</a:t>
            </a:r>
          </a:p>
          <a:p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19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世纪上半期，英国成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为 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   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国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，要进一步侵占国外市场。</a:t>
            </a:r>
          </a:p>
          <a:p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）清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朝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 政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策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经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济结构，抵制英国工业品倾销。</a:t>
            </a:r>
          </a:p>
          <a:p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可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以牟取暴利。</a:t>
            </a: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．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上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书道光帝鸦片危害：几无可以御敌之兵，且无可以充饷之银。</a:t>
            </a: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．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1839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日，林则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徐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 销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烟。</a:t>
            </a:r>
          </a:p>
          <a:p>
            <a:r>
              <a:rPr lang="en-US" altLang="zh-CN" sz="3400" dirty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．意义：向全世界表明了中国人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民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决心和勇气，振奋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了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 ，</a:t>
            </a:r>
            <a:r>
              <a:rPr lang="zh-CN" altLang="en-US" sz="3400" dirty="0">
                <a:latin typeface="黑体" pitchFamily="2" charset="-122"/>
                <a:ea typeface="黑体" pitchFamily="2" charset="-122"/>
              </a:rPr>
              <a:t>维护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了</a:t>
            </a:r>
            <a:r>
              <a:rPr lang="zh-CN" altLang="en-US" sz="3400" u="sng" dirty="0" smtClean="0"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3400" dirty="0" smtClean="0">
                <a:latin typeface="黑体" pitchFamily="2" charset="-122"/>
                <a:ea typeface="黑体" pitchFamily="2" charset="-122"/>
              </a:rPr>
              <a:t> 。</a:t>
            </a:r>
            <a:endParaRPr lang="zh-CN" altLang="en-US" sz="3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3045" y="973568"/>
            <a:ext cx="52529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世界资本主义头号工业强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4613" y="1981680"/>
            <a:ext cx="35299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闭关锁国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61037" y="1981680"/>
            <a:ext cx="35299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自给自足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0517" y="3061800"/>
            <a:ext cx="35299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鸦片走私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453" y="3565856"/>
            <a:ext cx="27316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林则徐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0958" y="4573968"/>
            <a:ext cx="23042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广州虎门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97141" y="5150032"/>
            <a:ext cx="35299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反抗侵略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8550" y="5614599"/>
            <a:ext cx="20882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民族精神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0957" y="5582080"/>
            <a:ext cx="35299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民族尊严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47" name="Picture 23" descr="u=177722221,3717591612&amp;fm=21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2951" y="215751"/>
            <a:ext cx="4403292" cy="4320480"/>
          </a:xfrm>
          <a:prstGeom prst="rect">
            <a:avLst/>
          </a:prstGeom>
          <a:noFill/>
          <a:ln w="28575" cap="rnd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sp>
        <p:nvSpPr>
          <p:cNvPr id="52254" name="Text Box 30"/>
          <p:cNvSpPr txBox="1">
            <a:spLocks noChangeArrowheads="1"/>
          </p:cNvSpPr>
          <p:nvPr/>
        </p:nvSpPr>
        <p:spPr bwMode="auto">
          <a:xfrm>
            <a:off x="2592115" y="4970020"/>
            <a:ext cx="345695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 smtClean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领</a:t>
            </a:r>
            <a:r>
              <a:rPr lang="zh-CN" altLang="en-US" sz="3600" b="0" dirty="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导者</a:t>
            </a:r>
            <a:r>
              <a:rPr lang="zh-CN" altLang="en-US" sz="3600" dirty="0">
                <a:solidFill>
                  <a:srgbClr val="0000FF"/>
                </a:solidFill>
                <a:ea typeface="黑体" pitchFamily="49" charset="-122"/>
              </a:rPr>
              <a:t>：</a:t>
            </a:r>
            <a:r>
              <a:rPr lang="zh-CN" altLang="en-US" sz="3600" dirty="0">
                <a:solidFill>
                  <a:srgbClr val="FF3300"/>
                </a:solidFill>
                <a:ea typeface="黑体" pitchFamily="49" charset="-122"/>
              </a:rPr>
              <a:t>林则徐</a:t>
            </a:r>
          </a:p>
        </p:txBody>
      </p:sp>
      <p:sp>
        <p:nvSpPr>
          <p:cNvPr id="52257" name="Text Box 33"/>
          <p:cNvSpPr txBox="1">
            <a:spLocks noChangeArrowheads="1"/>
          </p:cNvSpPr>
          <p:nvPr/>
        </p:nvSpPr>
        <p:spPr bwMode="auto">
          <a:xfrm>
            <a:off x="6121077" y="4898309"/>
            <a:ext cx="3960440" cy="646331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ea typeface="黑体" pitchFamily="49" charset="-122"/>
              </a:rPr>
              <a:t>民族英雄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4" grpId="0"/>
      <p:bldP spid="522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Xiz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848"/>
            <a:ext cx="7804150" cy="5103813"/>
          </a:xfrm>
          <a:prstGeom prst="rect">
            <a:avLst/>
          </a:prstGeom>
          <a:noFill/>
          <a:ln w="38100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7777261" y="0"/>
            <a:ext cx="3529013" cy="6001643"/>
          </a:xfrm>
          <a:prstGeom prst="rect">
            <a:avLst/>
          </a:prstGeom>
          <a:solidFill>
            <a:schemeClr val="bg1"/>
          </a:solidFill>
          <a:ln w="9525">
            <a:solidFill>
              <a:srgbClr val="CC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66FF"/>
                </a:solidFill>
              </a:rPr>
              <a:t>     </a:t>
            </a:r>
            <a:r>
              <a:rPr lang="zh-CN" altLang="en-US" sz="3200" dirty="0">
                <a:solidFill>
                  <a:srgbClr val="0066FF"/>
                </a:solidFill>
              </a:rPr>
              <a:t>林则徐派人在虎门海滩上</a:t>
            </a:r>
            <a:r>
              <a:rPr lang="zh-CN" altLang="en-US" sz="3200" dirty="0" smtClean="0">
                <a:solidFill>
                  <a:srgbClr val="0066FF"/>
                </a:solidFill>
              </a:rPr>
              <a:t>挖两个大</a:t>
            </a:r>
            <a:r>
              <a:rPr lang="zh-CN" altLang="en-US" sz="3200" dirty="0">
                <a:solidFill>
                  <a:srgbClr val="0066FF"/>
                </a:solidFill>
              </a:rPr>
              <a:t>池。池</a:t>
            </a:r>
            <a:r>
              <a:rPr lang="zh-CN" altLang="en-US" sz="3200" dirty="0" smtClean="0">
                <a:solidFill>
                  <a:srgbClr val="0066FF"/>
                </a:solidFill>
              </a:rPr>
              <a:t>底铺</a:t>
            </a:r>
            <a:r>
              <a:rPr lang="zh-CN" altLang="en-US" sz="3200" dirty="0">
                <a:solidFill>
                  <a:srgbClr val="0066FF"/>
                </a:solidFill>
              </a:rPr>
              <a:t>石板</a:t>
            </a:r>
            <a:r>
              <a:rPr lang="zh-CN" altLang="en-US" sz="3200" dirty="0" smtClean="0">
                <a:solidFill>
                  <a:srgbClr val="0066FF"/>
                </a:solidFill>
              </a:rPr>
              <a:t>，放水，撒</a:t>
            </a:r>
            <a:r>
              <a:rPr lang="zh-CN" altLang="en-US" sz="3200" dirty="0">
                <a:solidFill>
                  <a:srgbClr val="0066FF"/>
                </a:solidFill>
              </a:rPr>
              <a:t>入盐卤，投</a:t>
            </a:r>
            <a:r>
              <a:rPr lang="zh-CN" altLang="en-US" sz="3200" dirty="0" smtClean="0">
                <a:solidFill>
                  <a:srgbClr val="0066FF"/>
                </a:solidFill>
              </a:rPr>
              <a:t>入烟</a:t>
            </a:r>
            <a:r>
              <a:rPr lang="zh-CN" altLang="en-US" sz="3200" dirty="0">
                <a:solidFill>
                  <a:srgbClr val="0066FF"/>
                </a:solidFill>
              </a:rPr>
              <a:t>土浸泡半日</a:t>
            </a:r>
            <a:r>
              <a:rPr lang="en-US" sz="3200" dirty="0">
                <a:solidFill>
                  <a:srgbClr val="0066FF"/>
                </a:solidFill>
              </a:rPr>
              <a:t>;</a:t>
            </a:r>
            <a:r>
              <a:rPr lang="zh-CN" altLang="en-US" sz="3200" dirty="0">
                <a:solidFill>
                  <a:srgbClr val="0066FF"/>
                </a:solidFill>
              </a:rPr>
              <a:t>再</a:t>
            </a:r>
            <a:r>
              <a:rPr lang="zh-CN" altLang="en-US" sz="3200" dirty="0" smtClean="0">
                <a:solidFill>
                  <a:srgbClr val="0066FF"/>
                </a:solidFill>
              </a:rPr>
              <a:t>投生</a:t>
            </a:r>
            <a:r>
              <a:rPr lang="zh-CN" altLang="en-US" sz="3200" dirty="0">
                <a:solidFill>
                  <a:srgbClr val="0066FF"/>
                </a:solidFill>
              </a:rPr>
              <a:t>石</a:t>
            </a:r>
            <a:r>
              <a:rPr lang="zh-CN" altLang="en-US" sz="3200" dirty="0" smtClean="0">
                <a:solidFill>
                  <a:srgbClr val="0066FF"/>
                </a:solidFill>
              </a:rPr>
              <a:t>灰，</a:t>
            </a:r>
            <a:r>
              <a:rPr lang="zh-CN" altLang="en-US" sz="3200" dirty="0">
                <a:solidFill>
                  <a:srgbClr val="0066FF"/>
                </a:solidFill>
              </a:rPr>
              <a:t>鸦片变成泡沫</a:t>
            </a:r>
            <a:r>
              <a:rPr lang="zh-CN" altLang="en-US" sz="3200" dirty="0" smtClean="0">
                <a:solidFill>
                  <a:srgbClr val="0066FF"/>
                </a:solidFill>
              </a:rPr>
              <a:t>。海</a:t>
            </a:r>
            <a:r>
              <a:rPr lang="zh-CN" altLang="en-US" sz="3200" dirty="0">
                <a:solidFill>
                  <a:srgbClr val="0066FF"/>
                </a:solidFill>
              </a:rPr>
              <a:t>水退潮时</a:t>
            </a:r>
            <a:r>
              <a:rPr lang="zh-CN" altLang="en-US" sz="3200" dirty="0" smtClean="0">
                <a:solidFill>
                  <a:srgbClr val="0066FF"/>
                </a:solidFill>
              </a:rPr>
              <a:t>，，</a:t>
            </a:r>
            <a:r>
              <a:rPr lang="zh-CN" altLang="en-US" sz="3200" dirty="0">
                <a:solidFill>
                  <a:srgbClr val="0066FF"/>
                </a:solidFill>
              </a:rPr>
              <a:t>使销毁的鸦</a:t>
            </a:r>
            <a:r>
              <a:rPr lang="zh-CN" altLang="en-US" sz="3200" dirty="0" smtClean="0">
                <a:solidFill>
                  <a:srgbClr val="0066FF"/>
                </a:solidFill>
              </a:rPr>
              <a:t>片入</a:t>
            </a:r>
            <a:r>
              <a:rPr lang="zh-CN" altLang="en-US" sz="3200" dirty="0">
                <a:solidFill>
                  <a:srgbClr val="0066FF"/>
                </a:solidFill>
              </a:rPr>
              <a:t>海</a:t>
            </a:r>
            <a:r>
              <a:rPr lang="zh-CN" altLang="en-US" sz="3200" dirty="0" smtClean="0">
                <a:solidFill>
                  <a:srgbClr val="0066FF"/>
                </a:solidFill>
              </a:rPr>
              <a:t>。场</a:t>
            </a:r>
            <a:r>
              <a:rPr lang="zh-CN" altLang="en-US" sz="3200" dirty="0">
                <a:solidFill>
                  <a:srgbClr val="0066FF"/>
                </a:solidFill>
              </a:rPr>
              <a:t>面庄重</a:t>
            </a:r>
            <a:r>
              <a:rPr lang="en-US" sz="3200" dirty="0">
                <a:solidFill>
                  <a:srgbClr val="0066FF"/>
                </a:solidFill>
              </a:rPr>
              <a:t>,</a:t>
            </a:r>
            <a:r>
              <a:rPr lang="zh-CN" altLang="en-US" sz="3200" dirty="0">
                <a:solidFill>
                  <a:srgbClr val="0066FF"/>
                </a:solidFill>
              </a:rPr>
              <a:t>过程严密</a:t>
            </a:r>
            <a:r>
              <a:rPr lang="en-US" sz="3200" dirty="0">
                <a:solidFill>
                  <a:srgbClr val="0066FF"/>
                </a:solidFill>
              </a:rPr>
              <a:t>,</a:t>
            </a:r>
            <a:r>
              <a:rPr lang="zh-CN" altLang="en-US" sz="3200" dirty="0">
                <a:solidFill>
                  <a:srgbClr val="0066FF"/>
                </a:solidFill>
              </a:rPr>
              <a:t>使在场观看的外国人，也感叹佩服。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98" name="Picture 26"/>
          <p:cNvPicPr>
            <a:picLocks noChangeAspect="1" noChangeArrowheads="1"/>
          </p:cNvPicPr>
          <p:nvPr/>
        </p:nvPicPr>
        <p:blipFill>
          <a:blip r:embed="rId3" cstate="print"/>
          <a:srcRect l="22382" t="3352" r="15231" b="10130"/>
          <a:stretch>
            <a:fillRect/>
          </a:stretch>
        </p:blipFill>
        <p:spPr bwMode="auto">
          <a:xfrm>
            <a:off x="0" y="719807"/>
            <a:ext cx="6265863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301" name="Text Box 29"/>
          <p:cNvSpPr txBox="1">
            <a:spLocks noChangeArrowheads="1"/>
          </p:cNvSpPr>
          <p:nvPr/>
        </p:nvSpPr>
        <p:spPr bwMode="auto">
          <a:xfrm>
            <a:off x="0" y="215751"/>
            <a:ext cx="11522075" cy="535531"/>
          </a:xfrm>
          <a:prstGeom prst="rect">
            <a:avLst/>
          </a:prstGeom>
          <a:solidFill>
            <a:srgbClr val="FFFF66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材料反映了什么？为什么会出现这一现象？</a:t>
            </a:r>
          </a:p>
        </p:txBody>
      </p:sp>
      <p:sp>
        <p:nvSpPr>
          <p:cNvPr id="54302" name="Rectangle 30"/>
          <p:cNvSpPr>
            <a:spLocks noChangeArrowheads="1"/>
          </p:cNvSpPr>
          <p:nvPr/>
        </p:nvSpPr>
        <p:spPr bwMode="auto">
          <a:xfrm>
            <a:off x="0" y="719807"/>
            <a:ext cx="5905500" cy="55721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英国向中国输入鸦片数量</a:t>
            </a:r>
            <a:r>
              <a:rPr kumimoji="1"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大增</a:t>
            </a:r>
          </a:p>
        </p:txBody>
      </p:sp>
      <p:sp>
        <p:nvSpPr>
          <p:cNvPr id="54304" name="Rectangle 32"/>
          <p:cNvSpPr>
            <a:spLocks noChangeArrowheads="1"/>
          </p:cNvSpPr>
          <p:nvPr/>
        </p:nvSpPr>
        <p:spPr bwMode="auto">
          <a:xfrm>
            <a:off x="6118225" y="791815"/>
            <a:ext cx="5403850" cy="5189113"/>
          </a:xfrm>
          <a:prstGeom prst="rect">
            <a:avLst/>
          </a:prstGeom>
          <a:solidFill>
            <a:schemeClr val="bg1"/>
          </a:solidFill>
          <a:ln w="127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600" dirty="0"/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原因</a:t>
            </a:r>
            <a:r>
              <a:rPr lang="zh-CN" altLang="en-US" sz="3600" dirty="0"/>
              <a:t>：</a:t>
            </a:r>
          </a:p>
          <a:p>
            <a:pPr>
              <a:spcBef>
                <a:spcPct val="20000"/>
              </a:spcBef>
            </a:pPr>
            <a:r>
              <a:rPr lang="zh-CN" altLang="en-US" sz="3600" dirty="0"/>
              <a:t>     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3600" dirty="0">
                <a:solidFill>
                  <a:srgbClr val="0066FF"/>
                </a:solidFill>
                <a:ea typeface="黑体" pitchFamily="49" charset="-122"/>
              </a:rPr>
              <a:t>英国</a:t>
            </a:r>
            <a:r>
              <a:rPr lang="zh-CN" altLang="en-US" sz="3600" dirty="0"/>
              <a:t>：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世界头号工业强国（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世纪上半期），对外扩张、侵占国外市场。</a:t>
            </a:r>
          </a:p>
          <a:p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  ②</a:t>
            </a:r>
            <a:r>
              <a:rPr lang="zh-CN" altLang="en-US" sz="3600" dirty="0">
                <a:solidFill>
                  <a:srgbClr val="0066FF"/>
                </a:solidFill>
                <a:ea typeface="黑体" pitchFamily="49" charset="-122"/>
              </a:rPr>
              <a:t>清朝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kumimoji="1" lang="zh-CN" altLang="en-US" sz="3600" dirty="0">
                <a:solidFill>
                  <a:srgbClr val="FF3300"/>
                </a:solidFill>
              </a:rPr>
              <a:t>闭关锁国</a:t>
            </a:r>
            <a:r>
              <a:rPr kumimoji="1" lang="zh-CN" altLang="en-US" sz="3600" dirty="0"/>
              <a:t>政策、</a:t>
            </a:r>
            <a:r>
              <a:rPr kumimoji="1" lang="zh-CN" altLang="en-US" sz="3600" dirty="0">
                <a:solidFill>
                  <a:srgbClr val="FF3300"/>
                </a:solidFill>
              </a:rPr>
              <a:t>自给自足</a:t>
            </a:r>
            <a:r>
              <a:rPr kumimoji="1" lang="zh-CN" altLang="en-US" sz="3600" dirty="0"/>
              <a:t>的经济结构，顽强抵制英国工业品的倾销。</a:t>
            </a:r>
          </a:p>
          <a:p>
            <a:r>
              <a:rPr lang="zh-CN" altLang="en-US" sz="3600" dirty="0"/>
              <a:t>    ③</a:t>
            </a:r>
            <a:r>
              <a:rPr lang="zh-CN" altLang="en-US" sz="3600" dirty="0" smtClean="0">
                <a:solidFill>
                  <a:srgbClr val="0066FF"/>
                </a:solidFill>
              </a:rPr>
              <a:t>英</a:t>
            </a:r>
            <a:r>
              <a:rPr lang="zh-CN" altLang="en-US" sz="3600" dirty="0" smtClean="0"/>
              <a:t>走</a:t>
            </a:r>
            <a:r>
              <a:rPr lang="zh-CN" altLang="en-US" sz="3600" dirty="0"/>
              <a:t>私鸦</a:t>
            </a:r>
            <a:r>
              <a:rPr lang="zh-CN" altLang="en-US" sz="3600" dirty="0" smtClean="0"/>
              <a:t>片</a:t>
            </a:r>
            <a:r>
              <a:rPr lang="zh-CN" altLang="en-US" sz="3600" dirty="0" smtClean="0">
                <a:solidFill>
                  <a:srgbClr val="0066FF"/>
                </a:solidFill>
                <a:ea typeface="黑体" pitchFamily="49" charset="-122"/>
              </a:rPr>
              <a:t>获</a:t>
            </a:r>
            <a:r>
              <a:rPr lang="zh-CN" altLang="en-US" sz="3600" dirty="0">
                <a:solidFill>
                  <a:srgbClr val="0066FF"/>
                </a:solidFill>
                <a:ea typeface="黑体" pitchFamily="49" charset="-122"/>
              </a:rPr>
              <a:t>取暴利</a:t>
            </a:r>
            <a:r>
              <a:rPr lang="zh-CN" altLang="en-US" sz="3600" dirty="0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01" grpId="0" animBg="1"/>
      <p:bldP spid="54302" grpId="0" animBg="1"/>
      <p:bldP spid="5430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87" name="Picture 19" descr="鸦片战争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 l="10938" t="47391" r="53188" b="25304"/>
          <a:stretch>
            <a:fillRect/>
          </a:stretch>
        </p:blipFill>
        <p:spPr bwMode="auto">
          <a:xfrm>
            <a:off x="0" y="287759"/>
            <a:ext cx="6048375" cy="2160588"/>
          </a:xfrm>
          <a:prstGeom prst="rect">
            <a:avLst/>
          </a:prstGeom>
          <a:noFill/>
          <a:ln w="28575">
            <a:solidFill>
              <a:srgbClr val="CC6600"/>
            </a:solidFill>
            <a:prstDash val="sysDot"/>
            <a:miter lim="800000"/>
            <a:headEnd/>
            <a:tailEnd/>
          </a:ln>
        </p:spPr>
      </p:pic>
      <p:pic>
        <p:nvPicPr>
          <p:cNvPr id="58388" name="Picture 20" descr="林1"/>
          <p:cNvPicPr>
            <a:picLocks noChangeAspect="1" noChangeArrowheads="1"/>
          </p:cNvPicPr>
          <p:nvPr/>
        </p:nvPicPr>
        <p:blipFill>
          <a:blip r:embed="rId3" cstate="print">
            <a:lum bright="12000" contrast="6000"/>
          </a:blip>
          <a:srcRect r="17126" b="-722"/>
          <a:stretch>
            <a:fillRect/>
          </a:stretch>
        </p:blipFill>
        <p:spPr bwMode="auto">
          <a:xfrm>
            <a:off x="7057181" y="0"/>
            <a:ext cx="3744913" cy="3290888"/>
          </a:xfrm>
          <a:prstGeom prst="rect">
            <a:avLst/>
          </a:prstGeom>
          <a:noFill/>
          <a:ln w="28575" algn="ctr">
            <a:solidFill>
              <a:srgbClr val="CC6600"/>
            </a:solidFill>
            <a:prstDash val="sysDot"/>
            <a:miter lim="800000"/>
            <a:headEnd/>
            <a:tailEnd/>
          </a:ln>
          <a:effectLst/>
        </p:spPr>
      </p:pic>
      <p:sp>
        <p:nvSpPr>
          <p:cNvPr id="58390" name="Text Box 22"/>
          <p:cNvSpPr txBox="1">
            <a:spLocks noChangeArrowheads="1"/>
          </p:cNvSpPr>
          <p:nvPr/>
        </p:nvSpPr>
        <p:spPr bwMode="auto">
          <a:xfrm>
            <a:off x="7705799" y="3574901"/>
            <a:ext cx="3040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altLang="en-US" sz="2800">
                <a:solidFill>
                  <a:schemeClr val="hlink"/>
                </a:solidFill>
                <a:ea typeface="黑体" pitchFamily="49" charset="-122"/>
              </a:rPr>
              <a:t>纽约</a:t>
            </a:r>
            <a:r>
              <a:rPr lang="en-US" altLang="zh-CN" sz="2800">
                <a:solidFill>
                  <a:schemeClr val="hlink"/>
                </a:solidFill>
                <a:latin typeface="华文中宋"/>
                <a:ea typeface="黑体" pitchFamily="49" charset="-122"/>
              </a:rPr>
              <a:t>·</a:t>
            </a:r>
            <a:r>
              <a:rPr lang="zh-CN" altLang="en-US" sz="2800">
                <a:solidFill>
                  <a:schemeClr val="hlink"/>
                </a:solidFill>
                <a:ea typeface="黑体" pitchFamily="49" charset="-122"/>
              </a:rPr>
              <a:t>林则徐广场</a:t>
            </a:r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792485" y="2952055"/>
            <a:ext cx="5761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altLang="en-US" sz="2400" dirty="0">
                <a:solidFill>
                  <a:schemeClr val="hlink"/>
                </a:solidFill>
                <a:ea typeface="黑体" pitchFamily="49" charset="-122"/>
              </a:rPr>
              <a:t>北京</a:t>
            </a:r>
            <a:r>
              <a:rPr lang="en-US" altLang="zh-CN" sz="2400" dirty="0">
                <a:solidFill>
                  <a:schemeClr val="hlink"/>
                </a:solidFill>
              </a:rPr>
              <a:t>·</a:t>
            </a:r>
            <a:r>
              <a:rPr lang="zh-CN" altLang="en-US" sz="2400" dirty="0">
                <a:solidFill>
                  <a:schemeClr val="hlink"/>
                </a:solidFill>
                <a:ea typeface="黑体" pitchFamily="49" charset="-122"/>
              </a:rPr>
              <a:t>人民英雄纪念碑第一块浮雕   </a:t>
            </a:r>
          </a:p>
        </p:txBody>
      </p:sp>
      <p:sp>
        <p:nvSpPr>
          <p:cNvPr id="58394" name="Rectangle 26"/>
          <p:cNvSpPr>
            <a:spLocks noChangeArrowheads="1"/>
          </p:cNvSpPr>
          <p:nvPr/>
        </p:nvSpPr>
        <p:spPr bwMode="auto">
          <a:xfrm>
            <a:off x="6985074" y="4149576"/>
            <a:ext cx="4319588" cy="104140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林则徐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领导的</a:t>
            </a:r>
            <a:r>
              <a:rPr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虎门销烟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正义</a:t>
            </a:r>
            <a:r>
              <a:rPr lang="zh-CN" altLang="en-US" sz="2800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的！</a:t>
            </a:r>
          </a:p>
        </p:txBody>
      </p:sp>
      <p:sp>
        <p:nvSpPr>
          <p:cNvPr id="58397" name="Text Box 29"/>
          <p:cNvSpPr txBox="1">
            <a:spLocks noChangeArrowheads="1"/>
          </p:cNvSpPr>
          <p:nvPr/>
        </p:nvSpPr>
        <p:spPr bwMode="auto">
          <a:xfrm>
            <a:off x="216222" y="4053780"/>
            <a:ext cx="6481763" cy="1490662"/>
          </a:xfrm>
          <a:prstGeom prst="rect">
            <a:avLst/>
          </a:prstGeom>
          <a:noFill/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ea typeface="楷体_GB2312" pitchFamily="49" charset="-122"/>
              </a:rPr>
              <a:t>     </a:t>
            </a:r>
            <a:r>
              <a:rPr lang="zh-CN" altLang="en-US" sz="2600">
                <a:ea typeface="楷体_GB2312" pitchFamily="49" charset="-122"/>
              </a:rPr>
              <a:t>（虎门销烟）全部事务的处理，在人类历史上也必将永远是一个最为卓越的事件。</a:t>
            </a:r>
          </a:p>
          <a:p>
            <a:pPr algn="r">
              <a:spcBef>
                <a:spcPct val="50000"/>
              </a:spcBef>
            </a:pPr>
            <a:r>
              <a:rPr lang="en-US" altLang="zh-CN" sz="2600">
                <a:ea typeface="楷体_GB2312" pitchFamily="49" charset="-122"/>
              </a:rPr>
              <a:t>——</a:t>
            </a:r>
            <a:r>
              <a:rPr lang="zh-CN" altLang="en-US" sz="2600">
                <a:ea typeface="楷体_GB2312" pitchFamily="49" charset="-122"/>
              </a:rPr>
              <a:t>美国传教士卫三畏</a:t>
            </a:r>
            <a:r>
              <a:rPr lang="en-US" altLang="zh-CN" sz="2600">
                <a:ea typeface="楷体_GB2312" pitchFamily="49" charset="-122"/>
              </a:rPr>
              <a:t>《</a:t>
            </a:r>
            <a:r>
              <a:rPr lang="zh-CN" altLang="en-US" sz="2600">
                <a:ea typeface="楷体_GB2312" pitchFamily="49" charset="-122"/>
              </a:rPr>
              <a:t>中国总论</a:t>
            </a:r>
            <a:r>
              <a:rPr lang="en-US" altLang="zh-CN" sz="2600">
                <a:ea typeface="楷体_GB2312" pitchFamily="49" charset="-122"/>
              </a:rPr>
              <a:t>》</a:t>
            </a:r>
          </a:p>
        </p:txBody>
      </p:sp>
      <p:sp>
        <p:nvSpPr>
          <p:cNvPr id="58399" name="Text Box 6"/>
          <p:cNvSpPr txBox="1">
            <a:spLocks noChangeArrowheads="1"/>
          </p:cNvSpPr>
          <p:nvPr/>
        </p:nvSpPr>
        <p:spPr bwMode="auto">
          <a:xfrm>
            <a:off x="360685" y="3456880"/>
            <a:ext cx="6840512" cy="485775"/>
          </a:xfrm>
          <a:prstGeom prst="rect">
            <a:avLst/>
          </a:prstGeom>
          <a:noFill/>
          <a:ln w="9525">
            <a:solidFill>
              <a:srgbClr val="CC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0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联合国确定每年</a:t>
            </a:r>
            <a:r>
              <a:rPr lang="en-US" altLang="zh-CN" sz="2800" b="0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0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2800" b="0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26</a:t>
            </a:r>
            <a:r>
              <a:rPr lang="zh-CN" altLang="en-US" sz="2800" b="0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日为国际</a:t>
            </a:r>
            <a:r>
              <a:rPr lang="zh-CN" altLang="en-US" sz="2800" b="0" dirty="0">
                <a:solidFill>
                  <a:srgbClr val="800080"/>
                </a:solidFill>
                <a:ea typeface="黑体" pitchFamily="49" charset="-122"/>
              </a:rPr>
              <a:t>“</a:t>
            </a:r>
            <a:r>
              <a:rPr lang="zh-CN" altLang="en-US" sz="2800" b="0" dirty="0">
                <a:solidFill>
                  <a:srgbClr val="800080"/>
                </a:solidFill>
                <a:latin typeface="黑体" pitchFamily="49" charset="-122"/>
                <a:ea typeface="黑体" pitchFamily="49" charset="-122"/>
              </a:rPr>
              <a:t>禁毒日</a:t>
            </a:r>
            <a:r>
              <a:rPr lang="zh-CN" altLang="en-US" sz="2800" b="0" dirty="0">
                <a:solidFill>
                  <a:srgbClr val="800080"/>
                </a:solidFill>
                <a:ea typeface="黑体" pitchFamily="49" charset="-122"/>
              </a:rPr>
              <a:t>”</a:t>
            </a:r>
            <a:endParaRPr lang="zh-CN" altLang="en-US" sz="2800" b="0" dirty="0">
              <a:solidFill>
                <a:srgbClr val="80008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401" name="Rectangle 33"/>
          <p:cNvSpPr>
            <a:spLocks noChangeArrowheads="1"/>
          </p:cNvSpPr>
          <p:nvPr/>
        </p:nvSpPr>
        <p:spPr bwMode="auto">
          <a:xfrm>
            <a:off x="864493" y="2447999"/>
            <a:ext cx="1657350" cy="57150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虎门销烟</a:t>
            </a:r>
            <a:endParaRPr lang="zh-CN" altLang="en-US" sz="2800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0" grpId="0"/>
      <p:bldP spid="58391" grpId="0"/>
      <p:bldP spid="58394" grpId="0" animBg="1"/>
      <p:bldP spid="58397" grpId="0" animBg="1"/>
      <p:bldP spid="58399" grpId="0" animBg="1"/>
      <p:bldP spid="584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0" y="-94502"/>
            <a:ext cx="11522075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二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战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争    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时间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sz="3200" u="sng" dirty="0" smtClean="0"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——— </a:t>
            </a:r>
            <a:r>
              <a:rPr lang="en-US" altLang="zh-CN" sz="3200" u="sng" dirty="0" smtClean="0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年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)</a:t>
            </a:r>
          </a:p>
          <a:p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．借口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：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实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质：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 ， 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             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 。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)</a:t>
            </a:r>
          </a:p>
          <a:p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．正式爆发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sz="3200" u="sng" dirty="0" smtClean="0">
                <a:latin typeface="黑体" pitchFamily="2" charset="-122"/>
                <a:ea typeface="黑体" pitchFamily="2" charset="-122"/>
              </a:rPr>
              <a:t>                          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．结果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sz="3200" u="sng" dirty="0" smtClean="0">
                <a:latin typeface="黑体" pitchFamily="2" charset="-122"/>
                <a:ea typeface="黑体" pitchFamily="2" charset="-122"/>
              </a:rPr>
              <a:t>                                   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200" dirty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内容（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                       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 ；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    （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en-US" altLang="zh-CN" sz="3200" u="sng" dirty="0" smtClean="0">
                <a:latin typeface="黑体" pitchFamily="2" charset="-122"/>
                <a:ea typeface="黑体" pitchFamily="2" charset="-122"/>
              </a:rPr>
              <a:t>               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；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    （</a:t>
            </a:r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 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；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    （</a:t>
            </a: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200" u="sng" dirty="0" smtClean="0">
                <a:latin typeface="黑体" pitchFamily="2" charset="-122"/>
                <a:ea typeface="黑体" pitchFamily="2" charset="-122"/>
              </a:rPr>
              <a:t>                                        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．南京条约影响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： </a:t>
            </a:r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>
              <a:latin typeface="黑体" pitchFamily="2" charset="-122"/>
              <a:ea typeface="黑体" pitchFamily="2" charset="-122"/>
            </a:endParaRPr>
          </a:p>
          <a:p>
            <a:endParaRPr lang="en-US" altLang="zh-CN" sz="3200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2485" y="-72281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中英鸦片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45013" y="-72281"/>
            <a:ext cx="10631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1840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69349" y="-111770"/>
            <a:ext cx="10631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1842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4573" y="359767"/>
            <a:ext cx="48137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中国禁烟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6542" y="863823"/>
            <a:ext cx="104411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打开中国国门，把中国变为英国原料产地和商品市场。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2685" y="1367879"/>
            <a:ext cx="716339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1840</a:t>
            </a:r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年，侵入中国广东海面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8590" y="1871935"/>
            <a:ext cx="93610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1842</a:t>
            </a:r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年中国战败，签订中英</a:t>
            </a:r>
            <a:r>
              <a:rPr lang="en-US" altLang="zh-CN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南京条约</a:t>
            </a:r>
            <a:r>
              <a:rPr lang="en-US" altLang="zh-CN" sz="34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8130" y="2375991"/>
            <a:ext cx="97639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开放广州、厦门、福州、宁波、上海为通商口岸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8589" y="2808039"/>
            <a:ext cx="7163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中国赔款</a:t>
            </a:r>
            <a:r>
              <a:rPr lang="en-US" altLang="zh-CN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2100</a:t>
            </a:r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万银元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0597" y="3312095"/>
            <a:ext cx="71633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割香港岛给英国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0122" y="3816151"/>
            <a:ext cx="95819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英商进出口货物缴纳的关税，中国须同英国商定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4248199"/>
            <a:ext cx="115220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       是</a:t>
            </a:r>
            <a:r>
              <a:rPr lang="zh-CN" altLang="en-US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中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国 </a:t>
            </a:r>
            <a:r>
              <a:rPr lang="zh-CN" altLang="en-US" sz="3200" u="sng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    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条</a:t>
            </a:r>
            <a:r>
              <a:rPr lang="zh-CN" altLang="en-US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约，严重破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坏 </a:t>
            </a:r>
            <a:endParaRPr lang="en-US" altLang="zh-CN" sz="320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200" u="sng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            </a:t>
            </a:r>
            <a:r>
              <a:rPr lang="en-US" altLang="zh-CN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en-US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中国被迫卷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入 </a:t>
            </a:r>
            <a:r>
              <a:rPr lang="zh-CN" altLang="en-US" sz="3200" u="sng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漩</a:t>
            </a:r>
            <a:r>
              <a:rPr lang="zh-CN" altLang="en-US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涡。鸦片战争标志着中国社会开始沦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为 </a:t>
            </a:r>
            <a:r>
              <a:rPr lang="zh-CN" altLang="en-US" sz="3200" u="sng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    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鸦片战争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是 </a:t>
            </a:r>
            <a:r>
              <a:rPr lang="zh-CN" altLang="en-US" sz="3200" u="sng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320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开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端。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680917" y="4320207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中国近代第一个不平等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8429" y="4752255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中国的国家主权和领土完整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65293" y="4752255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世界资本主义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7101" y="5256311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半殖民地半封建社会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96542" y="5688359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中国近代史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7" grpId="0"/>
      <p:bldP spid="17" grpId="1"/>
      <p:bldP spid="17" grpId="2"/>
      <p:bldP spid="18" grpId="0"/>
      <p:bldP spid="18" grpId="1"/>
      <p:bldP spid="18" grpId="2"/>
      <p:bldP spid="19" grpId="0"/>
      <p:bldP spid="19" grpId="1"/>
      <p:bldP spid="19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0" y="0"/>
            <a:ext cx="11093450" cy="2603790"/>
          </a:xfrm>
          <a:prstGeom prst="rect">
            <a:avLst/>
          </a:prstGeom>
          <a:noFill/>
          <a:ln w="9525" algn="ctr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altLang="zh-CN" sz="3200" dirty="0" smtClean="0"/>
              <a:t> </a:t>
            </a:r>
            <a:r>
              <a:rPr lang="zh-CN" altLang="en-US" sz="3200" dirty="0"/>
              <a:t>材料一：中国禁烟运动 “给了我们一个战争的机会</a:t>
            </a:r>
            <a:r>
              <a:rPr lang="en-US" altLang="zh-CN" sz="3200" dirty="0"/>
              <a:t>……</a:t>
            </a:r>
            <a:r>
              <a:rPr lang="zh-CN" altLang="en-US" sz="3200" dirty="0"/>
              <a:t>可</a:t>
            </a:r>
            <a:r>
              <a:rPr lang="zh-CN" altLang="en-US" sz="3200" dirty="0" smtClean="0"/>
              <a:t>以使</a:t>
            </a:r>
            <a:r>
              <a:rPr lang="zh-CN" altLang="en-US" sz="3200" dirty="0"/>
              <a:t>我们终于乘战胜之余威，提出我</a:t>
            </a:r>
            <a:r>
              <a:rPr lang="zh-CN" altLang="en-US" sz="3200" dirty="0" smtClean="0"/>
              <a:t>们的</a:t>
            </a:r>
            <a:r>
              <a:rPr lang="zh-CN" altLang="en-US" sz="3200" dirty="0"/>
              <a:t>条件，强迫中国接受</a:t>
            </a:r>
            <a:r>
              <a:rPr lang="zh-CN" altLang="en-US" sz="3200" dirty="0" smtClean="0"/>
              <a:t>。”</a:t>
            </a:r>
            <a:r>
              <a:rPr lang="en-US" altLang="zh-CN" sz="3200" dirty="0" smtClean="0"/>
              <a:t>——</a:t>
            </a:r>
            <a:r>
              <a:rPr lang="zh-CN" altLang="en-US" sz="3200" dirty="0"/>
              <a:t>英国商人安得</a:t>
            </a:r>
            <a:r>
              <a:rPr lang="zh-CN" altLang="en-US" sz="3200" dirty="0" smtClean="0"/>
              <a:t>鲁致（</a:t>
            </a:r>
            <a:r>
              <a:rPr lang="zh-CN" altLang="en-US" sz="3200" dirty="0"/>
              <a:t>东印度公司与中</a:t>
            </a:r>
            <a:r>
              <a:rPr lang="zh-CN" altLang="en-US" sz="3200" dirty="0" smtClean="0"/>
              <a:t>国协会主</a:t>
            </a:r>
            <a:r>
              <a:rPr lang="zh-CN" altLang="en-US" sz="3200" dirty="0"/>
              <a:t>席</a:t>
            </a:r>
            <a:r>
              <a:rPr lang="zh-CN" altLang="en-US" sz="3200" dirty="0" smtClean="0"/>
              <a:t>）材</a:t>
            </a:r>
            <a:r>
              <a:rPr lang="zh-CN" altLang="en-US" sz="3200" dirty="0"/>
              <a:t>料二：中国禁烟消息传至英国，英国国会对此进行激烈辩论，在女皇维多利亚的影响下，最终以</a:t>
            </a:r>
            <a:r>
              <a:rPr lang="en-US" altLang="zh-CN" sz="3200" dirty="0"/>
              <a:t>271</a:t>
            </a:r>
            <a:r>
              <a:rPr lang="zh-CN" altLang="en-US" sz="3200" dirty="0"/>
              <a:t>票对</a:t>
            </a:r>
            <a:r>
              <a:rPr lang="en-US" altLang="zh-CN" sz="3200" dirty="0"/>
              <a:t>262</a:t>
            </a:r>
            <a:r>
              <a:rPr lang="zh-CN" altLang="en-US" sz="3200" dirty="0"/>
              <a:t>票通过军事行动。</a:t>
            </a:r>
          </a:p>
        </p:txBody>
      </p:sp>
      <p:sp>
        <p:nvSpPr>
          <p:cNvPr id="55306" name="Text Box 10"/>
          <p:cNvSpPr txBox="1">
            <a:spLocks noChangeArrowheads="1"/>
          </p:cNvSpPr>
          <p:nvPr/>
        </p:nvSpPr>
        <p:spPr bwMode="auto">
          <a:xfrm>
            <a:off x="0" y="2534854"/>
            <a:ext cx="11163127" cy="1766637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1.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材料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一“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禁烟运动”、材料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二“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军事行动”分别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指？</a:t>
            </a:r>
            <a:endParaRPr lang="zh-CN" altLang="en-US" sz="3200" dirty="0">
              <a:solidFill>
                <a:srgbClr val="0070C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2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2</a:t>
            </a:r>
            <a:r>
              <a:rPr lang="en-US" altLang="zh-CN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. 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如果没有中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国禁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烟运动，</a:t>
            </a:r>
            <a:r>
              <a:rPr lang="zh-CN" altLang="en-US" sz="32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英是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否会发动战争？为什么？</a:t>
            </a:r>
          </a:p>
        </p:txBody>
      </p:sp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360438" y="2956352"/>
            <a:ext cx="1944216" cy="63402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虎门销烟 </a:t>
            </a:r>
            <a:endParaRPr lang="zh-CN" altLang="en-US" sz="3200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8" name="Rectangle 12"/>
          <p:cNvSpPr>
            <a:spLocks noChangeArrowheads="1"/>
          </p:cNvSpPr>
          <p:nvPr/>
        </p:nvSpPr>
        <p:spPr bwMode="auto">
          <a:xfrm>
            <a:off x="4824934" y="3028360"/>
            <a:ext cx="1944216" cy="63402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鸦片战争 </a:t>
            </a:r>
            <a:endParaRPr lang="zh-CN" altLang="en-US" sz="3200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4252496"/>
            <a:ext cx="863600" cy="63402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会 </a:t>
            </a:r>
            <a:endParaRPr lang="zh-CN" altLang="en-US" sz="3200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-143619" y="4756552"/>
            <a:ext cx="3097213" cy="588962"/>
          </a:xfrm>
          <a:prstGeom prst="rect">
            <a:avLst/>
          </a:prstGeom>
          <a:noFill/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66FF"/>
                </a:solidFill>
                <a:ea typeface="黑体" pitchFamily="49" charset="-122"/>
              </a:rPr>
              <a:t>鸦</a:t>
            </a:r>
            <a:r>
              <a:rPr lang="zh-CN" altLang="en-US" sz="3200" dirty="0">
                <a:solidFill>
                  <a:srgbClr val="0066FF"/>
                </a:solidFill>
                <a:ea typeface="黑体" pitchFamily="49" charset="-122"/>
              </a:rPr>
              <a:t>片战争</a:t>
            </a:r>
            <a:r>
              <a:rPr lang="zh-CN" altLang="en-US" sz="3200" dirty="0">
                <a:solidFill>
                  <a:srgbClr val="FF3300"/>
                </a:solidFill>
                <a:ea typeface="黑体" pitchFamily="49" charset="-122"/>
              </a:rPr>
              <a:t>原因</a:t>
            </a: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2520677" y="4396512"/>
            <a:ext cx="32960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kumimoji="1"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kumimoji="1"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根本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原因：</a:t>
            </a: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5328989" y="4324504"/>
            <a:ext cx="63642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工业化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强国的</a:t>
            </a:r>
            <a:r>
              <a:rPr kumimoji="1"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英国要打开中国市场</a:t>
            </a:r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2520677" y="4900568"/>
            <a:ext cx="43925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kumimoji="1"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kumimoji="1"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直接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原因</a:t>
            </a:r>
            <a:r>
              <a:rPr kumimoji="1" lang="en-US" altLang="zh-CN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借</a:t>
            </a:r>
            <a:r>
              <a:rPr kumimoji="1" lang="zh-CN" alt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口</a:t>
            </a:r>
            <a:r>
              <a:rPr kumimoji="1" lang="en-US" altLang="zh-CN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kumimoji="1" lang="zh-CN" alt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6697141" y="4900568"/>
            <a:ext cx="3889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林则徐虎门销烟</a:t>
            </a:r>
          </a:p>
        </p:txBody>
      </p:sp>
      <p:sp>
        <p:nvSpPr>
          <p:cNvPr id="55315" name="Text Box 19"/>
          <p:cNvSpPr txBox="1">
            <a:spLocks noChangeArrowheads="1"/>
          </p:cNvSpPr>
          <p:nvPr/>
        </p:nvSpPr>
        <p:spPr bwMode="auto">
          <a:xfrm>
            <a:off x="-71611" y="5630974"/>
            <a:ext cx="10874375" cy="486287"/>
          </a:xfrm>
          <a:prstGeom prst="rect">
            <a:avLst/>
          </a:prstGeom>
          <a:solidFill>
            <a:srgbClr val="FFFFCC"/>
          </a:solidFill>
          <a:ln w="1905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3.</a:t>
            </a:r>
            <a:r>
              <a:rPr lang="zh-CN" altLang="en-US" sz="3200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英国人是否达到了材料一的目的？</a:t>
            </a: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6481191" y="5630403"/>
            <a:ext cx="1512168" cy="634020"/>
          </a:xfrm>
          <a:prstGeom prst="rect">
            <a:avLst/>
          </a:prstGeom>
          <a:solidFill>
            <a:srgbClr val="FFFFCC"/>
          </a:solidFill>
          <a:ln w="9525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0000"/>
              </a:lnSpc>
              <a:buFont typeface="Arial" pitchFamily="34" charset="0"/>
              <a:buNone/>
            </a:pPr>
            <a:r>
              <a:rPr lang="zh-CN" altLang="en-US" sz="32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达到</a:t>
            </a:r>
            <a:r>
              <a:rPr lang="zh-CN" altLang="en-US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dirty="0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9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9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9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 animBg="1" autoUpdateAnimBg="0"/>
      <p:bldP spid="55308" grpId="0" animBg="1" autoUpdateAnimBg="0"/>
      <p:bldP spid="55309" grpId="0" animBg="1" autoUpdateAnimBg="0"/>
      <p:bldP spid="55310" grpId="0" animBg="1"/>
      <p:bldP spid="55311" grpId="0"/>
      <p:bldP spid="55312" grpId="0"/>
      <p:bldP spid="55313" grpId="0"/>
      <p:bldP spid="55314" grpId="0"/>
      <p:bldP spid="21" grpId="0" animBg="1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</TotalTime>
  <Words>2827</Words>
  <Application/>
  <PresentationFormat>自定义</PresentationFormat>
  <Paragraphs>217</Paragraphs>
  <Slides>23</Slides>
  <Notes>3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2016-08-05T00:54:51Z</dcterms:created>
  <dcterms:modified xsi:type="dcterms:W3CDTF">2018-08-12T02:37:16Z</dcterms:modified>
  <cp:category/>
</cp:coreProperties>
</file>