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59" r:id="rId12"/>
    <p:sldId id="266" r:id="rId13"/>
    <p:sldId id="267" r:id="rId14"/>
    <p:sldId id="268" r:id="rId15"/>
    <p:sldId id="269" r:id="rId16"/>
    <p:sldId id="270" r:id="rId17"/>
    <p:sldId id="271" r:id="rId18"/>
    <p:sldId id="274" r:id="rId19"/>
    <p:sldId id="276" r:id="rId20"/>
    <p:sldId id="277" r:id="rId21"/>
    <p:sldId id="279" r:id="rId22"/>
    <p:sldId id="27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12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1488017" y="2133600"/>
            <a:ext cx="9503833" cy="107950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>
            <a:lvl1pPr lvl="0" algn="l">
              <a:defRPr sz="3600" b="0" baseline="0">
                <a:solidFill>
                  <a:schemeClr val="tx2"/>
                </a:solidFill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1972733" y="3500438"/>
            <a:ext cx="8534400" cy="6477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 sz="2800">
                <a:ea typeface="宋体" panose="02010600030101010101" pitchFamily="2" charset="-122"/>
              </a:defRPr>
            </a:lvl1pPr>
            <a:lvl2pPr marL="457200" lvl="1" indent="0" algn="ctr">
              <a:buNone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lvl="2" indent="0" algn="ctr">
              <a:buNone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lvl="3" indent="0" algn="ctr">
              <a:buNone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lvl="4" indent="0" algn="ctr">
              <a:buNone/>
              <a:defRPr sz="2800"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dirty="0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zh-CN" altLang="en-US" dirty="0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5927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5927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339850"/>
            <a:ext cx="5376672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339850"/>
            <a:ext cx="5376672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92233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339850"/>
            <a:ext cx="10972800" cy="452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3.wav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slide" Target="slide10.xml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3.wav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4.wav"/><Relationship Id="rId1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3.wav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甲午中日战争与戊戌变法</a:t>
            </a:r>
            <a:endParaRPr lang="zh-CN" altLang="en-US" sz="6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hlinkClick r:id="" action="ppaction://noaction">
                  <a:snd r:embed="rId1" name="explode.wav"/>
                </a:hlinkClick>
              </a:rPr>
              <a:t>甲午战争的影响？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4400" b="1"/>
              <a:t>1</a:t>
            </a:r>
            <a:r>
              <a:rPr lang="zh-CN" altLang="en-US" sz="4400" b="1"/>
              <a:t>、中国半殖民地化程度和民族危机大大加深了。</a:t>
            </a:r>
            <a:endParaRPr lang="zh-CN" altLang="en-US" sz="4400" b="1"/>
          </a:p>
          <a:p>
            <a:r>
              <a:rPr lang="en-US" altLang="zh-CN" sz="4400" b="1"/>
              <a:t>2</a:t>
            </a:r>
            <a:r>
              <a:rPr lang="zh-CN" altLang="en-US" sz="4400" b="1"/>
              <a:t>、由商品输出变为资本输出</a:t>
            </a:r>
            <a:endParaRPr lang="zh-CN" altLang="en-US" sz="4400" b="1"/>
          </a:p>
          <a:p>
            <a:r>
              <a:rPr lang="en-US" altLang="zh-CN" sz="4400" b="1"/>
              <a:t>3</a:t>
            </a:r>
            <a:r>
              <a:rPr lang="zh-CN" altLang="en-US" sz="4400" b="1"/>
              <a:t>、促进中华民族觉醒和奋起。</a:t>
            </a:r>
            <a:endParaRPr lang="zh-CN" altLang="en-US" sz="4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6275" y="260350"/>
            <a:ext cx="5472113" cy="6408738"/>
          </a:xfrm>
          <a:prstGeom prst="rect">
            <a:avLst/>
          </a:prstGeom>
          <a:noFill/>
          <a:ln w="57150" cap="flat" cmpd="thinThick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2" name="Group 3"/>
          <p:cNvGrpSpPr/>
          <p:nvPr/>
        </p:nvGrpSpPr>
        <p:grpSpPr>
          <a:xfrm>
            <a:off x="6383338" y="4221163"/>
            <a:ext cx="1970087" cy="1381125"/>
            <a:chOff x="3107" y="2659"/>
            <a:chExt cx="1241" cy="870"/>
          </a:xfrm>
        </p:grpSpPr>
        <p:sp>
          <p:nvSpPr>
            <p:cNvPr id="76804" name="Rectangle 4"/>
            <p:cNvSpPr/>
            <p:nvPr/>
          </p:nvSpPr>
          <p:spPr>
            <a:xfrm>
              <a:off x="3107" y="3203"/>
              <a:ext cx="1241" cy="326"/>
            </a:xfrm>
            <a:prstGeom prst="rect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鹰代表美国</a:t>
              </a:r>
              <a:endPara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0117" name="Oval 5"/>
            <p:cNvSpPr>
              <a:spLocks noChangeArrowheads="1"/>
            </p:cNvSpPr>
            <p:nvPr/>
          </p:nvSpPr>
          <p:spPr bwMode="auto">
            <a:xfrm>
              <a:off x="3107" y="2659"/>
              <a:ext cx="1043" cy="59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</p:spPr>
          <p:txBody>
            <a:bodyPr wrap="none" anchor="ctr"/>
            <a:lstStyle/>
            <a:p>
              <a:pPr lvl="0">
                <a:spcBef>
                  <a:spcPct val="50000"/>
                </a:spcBef>
              </a:pPr>
              <a:endParaRPr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endParaRP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4224338" y="4365625"/>
            <a:ext cx="1970088" cy="1452563"/>
            <a:chOff x="1701" y="2750"/>
            <a:chExt cx="1241" cy="915"/>
          </a:xfrm>
        </p:grpSpPr>
        <p:sp>
          <p:nvSpPr>
            <p:cNvPr id="76807" name="Rectangle 7"/>
            <p:cNvSpPr/>
            <p:nvPr/>
          </p:nvSpPr>
          <p:spPr>
            <a:xfrm>
              <a:off x="1701" y="3339"/>
              <a:ext cx="1241" cy="326"/>
            </a:xfrm>
            <a:prstGeom prst="rect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蛙代表法国</a:t>
              </a:r>
              <a:endPara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0120" name="Oval 8"/>
            <p:cNvSpPr>
              <a:spLocks noChangeArrowheads="1"/>
            </p:cNvSpPr>
            <p:nvPr/>
          </p:nvSpPr>
          <p:spPr bwMode="auto">
            <a:xfrm>
              <a:off x="1973" y="2750"/>
              <a:ext cx="680" cy="72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</p:spPr>
          <p:txBody>
            <a:bodyPr wrap="none" anchor="ctr"/>
            <a:lstStyle/>
            <a:p>
              <a:pPr lvl="0">
                <a:spcBef>
                  <a:spcPct val="50000"/>
                </a:spcBef>
              </a:pPr>
              <a:endParaRPr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endParaRP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5375275" y="3500438"/>
            <a:ext cx="3122613" cy="1152525"/>
            <a:chOff x="2426" y="2205"/>
            <a:chExt cx="1967" cy="726"/>
          </a:xfrm>
        </p:grpSpPr>
        <p:sp>
          <p:nvSpPr>
            <p:cNvPr id="76810" name="Rectangle 10"/>
            <p:cNvSpPr/>
            <p:nvPr/>
          </p:nvSpPr>
          <p:spPr>
            <a:xfrm>
              <a:off x="3152" y="2251"/>
              <a:ext cx="1241" cy="326"/>
            </a:xfrm>
            <a:prstGeom prst="rect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虎代表英国</a:t>
              </a:r>
              <a:endPara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0123" name="Oval 11"/>
            <p:cNvSpPr>
              <a:spLocks noChangeArrowheads="1"/>
            </p:cNvSpPr>
            <p:nvPr/>
          </p:nvSpPr>
          <p:spPr bwMode="auto">
            <a:xfrm rot="-2064455">
              <a:off x="2426" y="2205"/>
              <a:ext cx="711" cy="72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</p:spPr>
          <p:txBody>
            <a:bodyPr wrap="none" anchor="ctr"/>
            <a:lstStyle/>
            <a:p>
              <a:pPr lvl="0">
                <a:spcBef>
                  <a:spcPct val="50000"/>
                </a:spcBef>
              </a:pPr>
              <a:endParaRPr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endParaRP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7032625" y="2133600"/>
            <a:ext cx="3405188" cy="1165225"/>
            <a:chOff x="3470" y="1344"/>
            <a:chExt cx="2145" cy="734"/>
          </a:xfrm>
        </p:grpSpPr>
        <p:sp>
          <p:nvSpPr>
            <p:cNvPr id="76813" name="Rectangle 13"/>
            <p:cNvSpPr/>
            <p:nvPr/>
          </p:nvSpPr>
          <p:spPr>
            <a:xfrm>
              <a:off x="3923" y="1752"/>
              <a:ext cx="1692" cy="326"/>
            </a:xfrm>
            <a:prstGeom prst="rect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太阳代表日本国</a:t>
              </a:r>
              <a:endPara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0126" name="Oval 14"/>
            <p:cNvSpPr>
              <a:spLocks noChangeArrowheads="1"/>
            </p:cNvSpPr>
            <p:nvPr/>
          </p:nvSpPr>
          <p:spPr bwMode="auto">
            <a:xfrm rot="620863">
              <a:off x="3470" y="1344"/>
              <a:ext cx="770" cy="72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</p:spPr>
          <p:txBody>
            <a:bodyPr wrap="none" anchor="ctr"/>
            <a:lstStyle/>
            <a:p>
              <a:pPr lvl="0">
                <a:spcBef>
                  <a:spcPct val="50000"/>
                </a:spcBef>
              </a:pPr>
              <a:endParaRPr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endParaRPr>
            </a:p>
          </p:txBody>
        </p:sp>
      </p:grpSp>
      <p:grpSp>
        <p:nvGrpSpPr>
          <p:cNvPr id="6" name="Group 15"/>
          <p:cNvGrpSpPr/>
          <p:nvPr/>
        </p:nvGrpSpPr>
        <p:grpSpPr>
          <a:xfrm>
            <a:off x="5303838" y="1052513"/>
            <a:ext cx="3384550" cy="1584325"/>
            <a:chOff x="2381" y="663"/>
            <a:chExt cx="1963" cy="998"/>
          </a:xfrm>
        </p:grpSpPr>
        <p:sp>
          <p:nvSpPr>
            <p:cNvPr id="76816" name="Rectangle 16"/>
            <p:cNvSpPr/>
            <p:nvPr/>
          </p:nvSpPr>
          <p:spPr>
            <a:xfrm>
              <a:off x="2653" y="663"/>
              <a:ext cx="1691" cy="326"/>
            </a:xfrm>
            <a:prstGeom prst="rect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lvl="0"/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熊代表俄国</a:t>
              </a:r>
              <a:endPara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0129" name="Oval 17"/>
            <p:cNvSpPr>
              <a:spLocks noChangeArrowheads="1"/>
            </p:cNvSpPr>
            <p:nvPr/>
          </p:nvSpPr>
          <p:spPr bwMode="auto">
            <a:xfrm>
              <a:off x="2381" y="935"/>
              <a:ext cx="1043" cy="72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</p:spPr>
          <p:txBody>
            <a:bodyPr wrap="none" anchor="ctr"/>
            <a:lstStyle/>
            <a:p>
              <a:pPr lvl="0">
                <a:spcBef>
                  <a:spcPct val="50000"/>
                </a:spcBef>
              </a:pPr>
              <a:endParaRPr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endParaRPr>
            </a:p>
          </p:txBody>
        </p:sp>
      </p:grpSp>
      <p:grpSp>
        <p:nvGrpSpPr>
          <p:cNvPr id="7" name="Group 18"/>
          <p:cNvGrpSpPr/>
          <p:nvPr/>
        </p:nvGrpSpPr>
        <p:grpSpPr>
          <a:xfrm>
            <a:off x="3792538" y="2708275"/>
            <a:ext cx="3024187" cy="904875"/>
            <a:chOff x="1655" y="1706"/>
            <a:chExt cx="1787" cy="570"/>
          </a:xfrm>
        </p:grpSpPr>
        <p:sp>
          <p:nvSpPr>
            <p:cNvPr id="76819" name="Rectangle 19"/>
            <p:cNvSpPr/>
            <p:nvPr/>
          </p:nvSpPr>
          <p:spPr>
            <a:xfrm>
              <a:off x="1655" y="1706"/>
              <a:ext cx="1241" cy="326"/>
            </a:xfrm>
            <a:prstGeom prst="rect">
              <a:avLst/>
            </a:prstGeom>
            <a:solidFill>
              <a:schemeClr val="tx1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lvl="0"/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肠代表德国</a:t>
              </a:r>
              <a:endPara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0132" name="Oval 20"/>
            <p:cNvSpPr>
              <a:spLocks noChangeArrowheads="1"/>
            </p:cNvSpPr>
            <p:nvPr/>
          </p:nvSpPr>
          <p:spPr bwMode="auto">
            <a:xfrm rot="2635768">
              <a:off x="2897" y="1731"/>
              <a:ext cx="545" cy="545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</a:ln>
            <a:effectLst/>
          </p:spPr>
          <p:txBody>
            <a:bodyPr wrap="none" anchor="ctr"/>
            <a:lstStyle/>
            <a:p>
              <a:pPr lvl="0">
                <a:spcBef>
                  <a:spcPct val="50000"/>
                </a:spcBef>
              </a:pPr>
              <a:endParaRPr sz="32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华文行楷" pitchFamily="2" charset="-122"/>
                <a:ea typeface="华文行楷" pitchFamily="2" charset="-122"/>
              </a:endParaRPr>
            </a:p>
          </p:txBody>
        </p:sp>
      </p:grpSp>
      <p:sp>
        <p:nvSpPr>
          <p:cNvPr id="76822" name="文本框 76821"/>
          <p:cNvSpPr txBox="1"/>
          <p:nvPr/>
        </p:nvSpPr>
        <p:spPr>
          <a:xfrm>
            <a:off x="1919923" y="549275"/>
            <a:ext cx="853440" cy="5679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/>
            <a:r>
              <a:rPr lang="zh-CN" altLang="en-US" sz="44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列强掀起瓜分中国狂潮</a:t>
            </a:r>
            <a:endParaRPr lang="zh-CN" altLang="en-US" sz="44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over dir="d"/>
    <p:sndAc>
      <p:stSnd>
        <p:snd r:embed="rId2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6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6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9" name="文本框 152578"/>
          <p:cNvSpPr txBox="1"/>
          <p:nvPr/>
        </p:nvSpPr>
        <p:spPr>
          <a:xfrm>
            <a:off x="2133600" y="609600"/>
            <a:ext cx="415607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一、公车上书</a:t>
            </a:r>
            <a:endParaRPr lang="zh-CN" altLang="en-US" sz="36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2580" name="文本框 152579"/>
          <p:cNvSpPr txBox="1"/>
          <p:nvPr/>
        </p:nvSpPr>
        <p:spPr>
          <a:xfrm>
            <a:off x="1919288" y="1484313"/>
            <a:ext cx="8348980" cy="44805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时间：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1895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年春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Tx/>
            </a:pP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背景：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马关条约</a:t>
            </a: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签订大大加深了民族危机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Tx/>
            </a:pP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发起人：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1" action="ppaction://hlinksldjump"/>
              </a:rPr>
              <a:t>康有为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2" action="ppaction://hlinksldjump"/>
              </a:rPr>
              <a:t>梁启超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Tx/>
            </a:pP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目的：救亡图存，发展资本主义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Tx/>
            </a:pP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影响：揭开了维新变法运动的序幕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over dir="d"/>
    <p:sndAc>
      <p:stSnd>
        <p:snd r:embed="rId3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79" grpId="0"/>
      <p:bldP spid="1525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20900" y="974090"/>
            <a:ext cx="7099300" cy="2103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/>
              <a:t>1897</a:t>
            </a:r>
            <a:r>
              <a:rPr lang="zh-CN" altLang="en-US" sz="6600" b="1"/>
              <a:t>年，德国武力</a:t>
            </a:r>
            <a:endParaRPr lang="zh-CN" altLang="en-US" sz="6600" b="1"/>
          </a:p>
          <a:p>
            <a:r>
              <a:rPr lang="zh-CN" altLang="en-US" sz="6600" b="1"/>
              <a:t>抢占胶州湾</a:t>
            </a:r>
            <a:endParaRPr lang="zh-CN" altLang="en-US" sz="6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6625" descr="定国是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53200" y="1066800"/>
            <a:ext cx="3756025" cy="5181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文本框 26626"/>
          <p:cNvSpPr txBox="1"/>
          <p:nvPr/>
        </p:nvSpPr>
        <p:spPr>
          <a:xfrm>
            <a:off x="1905000" y="304800"/>
            <a:ext cx="80010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Tx/>
            </a:pPr>
            <a:r>
              <a:rPr lang="en-US" altLang="zh-CN" sz="3200" b="1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1898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年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6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月</a:t>
            </a:r>
            <a:r>
              <a:rPr lang="en-US" altLang="zh-CN" sz="3200" b="1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11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日，光绪帝颁布“明定国是”诏</a:t>
            </a:r>
            <a:endParaRPr lang="zh-CN" altLang="en-US" sz="3200" b="1">
              <a:solidFill>
                <a:schemeClr val="tx1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6628" name="图片 26627" descr="200603261951597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066800"/>
            <a:ext cx="4095750" cy="533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over dir="d"/>
    <p:sndAc>
      <p:stSnd>
        <p:snd r:embed="rId3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27649"/>
          <p:cNvSpPr txBox="1"/>
          <p:nvPr/>
        </p:nvSpPr>
        <p:spPr>
          <a:xfrm>
            <a:off x="2058988" y="615950"/>
            <a:ext cx="302768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Tx/>
            </a:pP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0030101010101" charset="-122"/>
              </a:rPr>
              <a:t>戊戌变法的内容</a:t>
            </a:r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  <a:ea typeface="黑体" panose="02010600030101010101" charset="-122"/>
            </a:endParaRPr>
          </a:p>
        </p:txBody>
      </p:sp>
      <p:sp>
        <p:nvSpPr>
          <p:cNvPr id="27651" name="文本框 27650"/>
          <p:cNvSpPr txBox="1"/>
          <p:nvPr/>
        </p:nvSpPr>
        <p:spPr>
          <a:xfrm>
            <a:off x="2135188" y="1989138"/>
            <a:ext cx="876300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Tx/>
            </a:pP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政治方面：准许官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民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上书言事，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改定律法，澄清吏治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2" name="左大括号 27651"/>
          <p:cNvSpPr/>
          <p:nvPr/>
        </p:nvSpPr>
        <p:spPr>
          <a:xfrm>
            <a:off x="1524000" y="2133600"/>
            <a:ext cx="609600" cy="2971800"/>
          </a:xfrm>
          <a:prstGeom prst="leftBrace">
            <a:avLst>
              <a:gd name="adj1" fmla="val 4062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3" name="文本框 27652"/>
          <p:cNvSpPr txBox="1"/>
          <p:nvPr/>
        </p:nvSpPr>
        <p:spPr>
          <a:xfrm>
            <a:off x="2135188" y="2708275"/>
            <a:ext cx="630745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Tx/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经济方面：</a:t>
            </a:r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奖励实业，改革财政</a:t>
            </a: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4" name="文本框 27653"/>
          <p:cNvSpPr txBox="1"/>
          <p:nvPr/>
        </p:nvSpPr>
        <p:spPr>
          <a:xfrm>
            <a:off x="2135188" y="3500438"/>
            <a:ext cx="6307455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Tx/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军事方面：编练新军，改习洋操。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5" name="文本框 27654"/>
          <p:cNvSpPr txBox="1"/>
          <p:nvPr/>
        </p:nvSpPr>
        <p:spPr>
          <a:xfrm>
            <a:off x="1992313" y="4868863"/>
            <a:ext cx="8208962" cy="944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文化教育方面：开办京师大学堂，</a:t>
            </a: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兼习中西科</a:t>
            </a: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；</a:t>
            </a:r>
            <a:endParaRPr lang="zh-CN" altLang="en-US" sz="280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设立学堂和译书局，准许创办报馆、学会等。</a:t>
            </a:r>
            <a:endParaRPr lang="zh-CN" altLang="en-US" sz="2800" b="1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6" name="圆角矩形标注 27655"/>
          <p:cNvSpPr/>
          <p:nvPr/>
        </p:nvSpPr>
        <p:spPr>
          <a:xfrm>
            <a:off x="5880100" y="333375"/>
            <a:ext cx="1295400" cy="1524000"/>
          </a:xfrm>
          <a:prstGeom prst="wedgeRoundRectCallout">
            <a:avLst>
              <a:gd name="adj1" fmla="val -44486"/>
              <a:gd name="adj2" fmla="val 70000"/>
              <a:gd name="adj3" fmla="val 16667"/>
            </a:avLst>
          </a:prstGeom>
          <a:solidFill>
            <a:schemeClr val="bg1">
              <a:alpha val="5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>
              <a:buClrTx/>
            </a:pPr>
            <a:endParaRPr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7" name="文本框 27656"/>
          <p:cNvSpPr txBox="1"/>
          <p:nvPr/>
        </p:nvSpPr>
        <p:spPr>
          <a:xfrm>
            <a:off x="5880100" y="476250"/>
            <a:ext cx="137160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18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有利于具</a:t>
            </a:r>
            <a:endParaRPr lang="zh-CN" altLang="en-US" sz="1800" b="1" dirty="0">
              <a:solidFill>
                <a:srgbClr val="66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18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维新思想</a:t>
            </a:r>
            <a:endParaRPr lang="zh-CN" altLang="en-US" sz="1800" b="1" dirty="0">
              <a:solidFill>
                <a:srgbClr val="66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18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的人参与</a:t>
            </a:r>
            <a:endParaRPr lang="zh-CN" altLang="en-US" sz="1800" b="1" dirty="0">
              <a:solidFill>
                <a:srgbClr val="66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18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政治</a:t>
            </a:r>
            <a:endParaRPr lang="zh-CN" altLang="en-US" sz="1800" b="1">
              <a:solidFill>
                <a:srgbClr val="66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8" name="圆角矩形标注 27657"/>
          <p:cNvSpPr/>
          <p:nvPr/>
        </p:nvSpPr>
        <p:spPr>
          <a:xfrm>
            <a:off x="8543925" y="765175"/>
            <a:ext cx="1600200" cy="762000"/>
          </a:xfrm>
          <a:prstGeom prst="wedgeRoundRectCallout">
            <a:avLst>
              <a:gd name="adj1" fmla="val -43750"/>
              <a:gd name="adj2" fmla="val 118542"/>
              <a:gd name="adj3" fmla="val 16667"/>
            </a:avLst>
          </a:prstGeom>
          <a:solidFill>
            <a:schemeClr val="bg1">
              <a:alpha val="50000"/>
            </a:schemeClr>
          </a:solidFill>
          <a:ln w="31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>
              <a:buClrTx/>
            </a:pPr>
            <a:endParaRPr sz="40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9" name="文本框 27658"/>
          <p:cNvSpPr txBox="1"/>
          <p:nvPr/>
        </p:nvSpPr>
        <p:spPr>
          <a:xfrm>
            <a:off x="8688388" y="836613"/>
            <a:ext cx="1332230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>
              <a:buClrTx/>
            </a:pPr>
            <a:r>
              <a:rPr lang="zh-CN" altLang="en-US" sz="1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打击了封建</a:t>
            </a:r>
            <a:endParaRPr lang="zh-CN" altLang="en-US" sz="18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1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官僚制度</a:t>
            </a:r>
            <a:endParaRPr lang="zh-CN" altLang="en-US" sz="18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60" name="线形标注 2(带边框和强调线) 27659"/>
          <p:cNvSpPr/>
          <p:nvPr/>
        </p:nvSpPr>
        <p:spPr>
          <a:xfrm>
            <a:off x="8832850" y="2754313"/>
            <a:ext cx="1255713" cy="876300"/>
          </a:xfrm>
          <a:prstGeom prst="accentBorderCallout2">
            <a:avLst>
              <a:gd name="adj1" fmla="val 13042"/>
              <a:gd name="adj2" fmla="val -6069"/>
              <a:gd name="adj3" fmla="val 13042"/>
              <a:gd name="adj4" fmla="val -23514"/>
              <a:gd name="adj5" fmla="val 37139"/>
              <a:gd name="adj6" fmla="val -58028"/>
            </a:avLst>
          </a:prstGeom>
          <a:solidFill>
            <a:schemeClr val="bg1">
              <a:alpha val="5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>
              <a:buClrTx/>
            </a:pPr>
            <a:endParaRPr sz="32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61" name="文本框 27660"/>
          <p:cNvSpPr txBox="1"/>
          <p:nvPr/>
        </p:nvSpPr>
        <p:spPr>
          <a:xfrm>
            <a:off x="8832850" y="2781300"/>
            <a:ext cx="15843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18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有利于民族</a:t>
            </a:r>
            <a:endParaRPr lang="zh-CN" altLang="en-US" sz="1800" b="1" dirty="0">
              <a:solidFill>
                <a:srgbClr val="66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18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资本主义的</a:t>
            </a:r>
            <a:endParaRPr lang="zh-CN" altLang="en-US" sz="1800" b="1" dirty="0">
              <a:solidFill>
                <a:srgbClr val="66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18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发展</a:t>
            </a:r>
            <a:endParaRPr lang="zh-CN" altLang="en-US" sz="1800" b="1">
              <a:solidFill>
                <a:srgbClr val="66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62" name="线形标注 2(带边框和强调线) 27661"/>
          <p:cNvSpPr/>
          <p:nvPr/>
        </p:nvSpPr>
        <p:spPr>
          <a:xfrm>
            <a:off x="8401050" y="4437063"/>
            <a:ext cx="1066800" cy="609600"/>
          </a:xfrm>
          <a:prstGeom prst="accentBorderCallout2">
            <a:avLst>
              <a:gd name="adj1" fmla="val 18750"/>
              <a:gd name="adj2" fmla="val -7144"/>
              <a:gd name="adj3" fmla="val 18750"/>
              <a:gd name="adj4" fmla="val -19644"/>
              <a:gd name="adj5" fmla="val 163282"/>
              <a:gd name="adj6" fmla="val -32736"/>
            </a:avLst>
          </a:prstGeom>
          <a:solidFill>
            <a:schemeClr val="bg1">
              <a:alpha val="50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>
              <a:buClrTx/>
            </a:pPr>
            <a:endParaRPr sz="7200" b="1" dirty="0">
              <a:solidFill>
                <a:srgbClr val="66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63" name="文本框 27662"/>
          <p:cNvSpPr txBox="1"/>
          <p:nvPr/>
        </p:nvSpPr>
        <p:spPr>
          <a:xfrm>
            <a:off x="8401050" y="4437063"/>
            <a:ext cx="117792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Tx/>
            </a:pPr>
            <a:r>
              <a:rPr lang="zh-CN" altLang="en-US" sz="18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有利于西</a:t>
            </a:r>
            <a:endParaRPr lang="zh-CN" altLang="en-US" sz="1800" b="1" dirty="0">
              <a:solidFill>
                <a:srgbClr val="66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buClrTx/>
            </a:pPr>
            <a:r>
              <a:rPr lang="zh-CN" altLang="en-US" sz="18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学的传播</a:t>
            </a:r>
            <a:endParaRPr lang="zh-CN" altLang="en-US" sz="1800" b="1">
              <a:solidFill>
                <a:srgbClr val="66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65" name="矩形标注 27664"/>
          <p:cNvSpPr/>
          <p:nvPr/>
        </p:nvSpPr>
        <p:spPr>
          <a:xfrm>
            <a:off x="5735638" y="4221163"/>
            <a:ext cx="2133600" cy="762000"/>
          </a:xfrm>
          <a:prstGeom prst="wedgeRectCallout">
            <a:avLst>
              <a:gd name="adj1" fmla="val -44718"/>
              <a:gd name="adj2" fmla="val -10791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>
              <a:buClrTx/>
            </a:pPr>
            <a:r>
              <a:rPr lang="zh-CN" altLang="en-US" sz="1800" b="1" dirty="0">
                <a:solidFill>
                  <a:srgbClr val="66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增强军事实力挽救民族危亡</a:t>
            </a:r>
            <a:endParaRPr lang="zh-CN" altLang="en-US" sz="1800" b="1" dirty="0">
              <a:solidFill>
                <a:srgbClr val="66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68" name="文本框 27667"/>
          <p:cNvSpPr txBox="1"/>
          <p:nvPr/>
        </p:nvSpPr>
        <p:spPr>
          <a:xfrm>
            <a:off x="9136063" y="1870075"/>
            <a:ext cx="457200" cy="2184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pPr lvl="0"/>
            <a:endParaRPr sz="18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over dir="d"/>
    <p:sndAc>
      <p:stSnd>
        <p:snd r:embed="rId1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O_01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O_01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O_01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TO_01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 bldLvl="0" animBg="1"/>
      <p:bldP spid="27657" grpId="0"/>
      <p:bldP spid="27658" grpId="0" bldLvl="0" animBg="1"/>
      <p:bldP spid="27659" grpId="0"/>
      <p:bldP spid="27660" grpId="0" bldLvl="0" animBg="1"/>
      <p:bldP spid="27661" grpId="0"/>
      <p:bldP spid="27662" grpId="0" bldLvl="0" animBg="1"/>
      <p:bldP spid="27663" grpId="0"/>
      <p:bldP spid="2766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标题 89089"/>
          <p:cNvSpPr>
            <a:spLocks noGrp="1" noRot="1"/>
          </p:cNvSpPr>
          <p:nvPr>
            <p:ph type="title"/>
          </p:nvPr>
        </p:nvSpPr>
        <p:spPr>
          <a:xfrm>
            <a:off x="2495550" y="260350"/>
            <a:ext cx="3765550" cy="1143000"/>
          </a:xfrm>
        </p:spPr>
        <p:txBody>
          <a:bodyPr anchor="ctr"/>
          <a:lstStyle/>
          <a:p>
            <a:r>
              <a:rPr lang="zh-CN" altLang="en-US" sz="4800" b="1" dirty="0">
                <a:solidFill>
                  <a:srgbClr val="FF0066"/>
                </a:solidFill>
              </a:rPr>
              <a:t>戊戌六君子</a:t>
            </a:r>
            <a:endParaRPr lang="zh-CN" altLang="en-US" sz="4800" b="1" dirty="0">
              <a:solidFill>
                <a:srgbClr val="FF0066"/>
              </a:solidFill>
            </a:endParaRPr>
          </a:p>
        </p:txBody>
      </p:sp>
      <p:pic>
        <p:nvPicPr>
          <p:cNvPr id="89091" name="图片 89090" descr="谭嗣同180X2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7575" y="2349500"/>
            <a:ext cx="2881313" cy="3455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2" name="图片 89091" descr="杨锐180X2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2101459">
            <a:off x="2424113" y="1484313"/>
            <a:ext cx="2016125" cy="2303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3" name="图片 89092" descr="林旭180X2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43499">
            <a:off x="7834313" y="280988"/>
            <a:ext cx="2006600" cy="223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4" name="图片 89093" descr="刘光第180X2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113" y="3716338"/>
            <a:ext cx="2232025" cy="252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5" name="图片 89094" descr="杨深秀180X2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3338" y="4508500"/>
            <a:ext cx="1944687" cy="215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9096" name="图片 89095" descr="康广仁180X26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2125" y="2565400"/>
            <a:ext cx="2305050" cy="2592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9097" name="文本框 89096"/>
          <p:cNvSpPr txBox="1"/>
          <p:nvPr/>
        </p:nvSpPr>
        <p:spPr>
          <a:xfrm>
            <a:off x="5448300" y="1628775"/>
            <a:ext cx="180022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谭嗣同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098" name="文本框 89097"/>
          <p:cNvSpPr txBox="1"/>
          <p:nvPr/>
        </p:nvSpPr>
        <p:spPr>
          <a:xfrm>
            <a:off x="1774825" y="2997200"/>
            <a:ext cx="1439863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杨锐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099" name="文本框 89098"/>
          <p:cNvSpPr txBox="1"/>
          <p:nvPr/>
        </p:nvSpPr>
        <p:spPr>
          <a:xfrm>
            <a:off x="9409113" y="1484313"/>
            <a:ext cx="1439862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林旭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100" name="文本框 89099"/>
          <p:cNvSpPr txBox="1"/>
          <p:nvPr/>
        </p:nvSpPr>
        <p:spPr>
          <a:xfrm>
            <a:off x="2063750" y="6092825"/>
            <a:ext cx="158432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刘光第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101" name="文本框 89100"/>
          <p:cNvSpPr txBox="1"/>
          <p:nvPr/>
        </p:nvSpPr>
        <p:spPr>
          <a:xfrm>
            <a:off x="5087938" y="6092825"/>
            <a:ext cx="158432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杨深秀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9102" name="文本框 89101"/>
          <p:cNvSpPr txBox="1"/>
          <p:nvPr/>
        </p:nvSpPr>
        <p:spPr>
          <a:xfrm>
            <a:off x="8616950" y="5084763"/>
            <a:ext cx="158432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康广仁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over dir="d"/>
    <p:sndAc>
      <p:stSnd>
        <p:snd r:embed="rId7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9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9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9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9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9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9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9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9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9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89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9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9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  <p:bldP spid="89097" grpId="0"/>
      <p:bldP spid="89098" grpId="0"/>
      <p:bldP spid="89099" grpId="0"/>
      <p:bldP spid="89100" grpId="0"/>
      <p:bldP spid="89101" grpId="0"/>
      <p:bldP spid="8910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 sz="4800" b="1">
                <a:hlinkClick r:id="" action="ppaction://noaction">
                  <a:snd r:embed="rId1" name="explode.wav"/>
                </a:hlinkClick>
              </a:rPr>
              <a:t>戊戌变法带来的影响？</a:t>
            </a:r>
            <a:endParaRPr lang="zh-CN" altLang="zh-CN" sz="48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b="1"/>
              <a:t>1</a:t>
            </a:r>
            <a:r>
              <a:rPr lang="zh-CN" altLang="en-US" b="1"/>
              <a:t>、性质：资产阶级的改良运动。</a:t>
            </a:r>
            <a:endParaRPr lang="zh-CN" altLang="en-US" b="1"/>
          </a:p>
          <a:p>
            <a:r>
              <a:rPr lang="en-US" altLang="zh-CN" b="1"/>
              <a:t>2</a:t>
            </a:r>
            <a:r>
              <a:rPr lang="zh-CN" altLang="en-US" b="1"/>
              <a:t>、倡导西方资产阶级学说，冲击封建思想，起到思想启蒙作用。</a:t>
            </a:r>
            <a:endParaRPr lang="zh-CN" altLang="en-US" b="1"/>
          </a:p>
          <a:p>
            <a:r>
              <a:rPr lang="en-US" altLang="zh-CN" b="1"/>
              <a:t>3</a:t>
            </a:r>
            <a:r>
              <a:rPr lang="zh-CN" altLang="en-US" b="1"/>
              <a:t>、有利于中国资本主义的发展和科学技术的传播</a:t>
            </a:r>
            <a:endParaRPr lang="zh-CN" altLang="en-US" b="1"/>
          </a:p>
          <a:p>
            <a:r>
              <a:rPr lang="en-US" altLang="zh-CN" b="1"/>
              <a:t>4</a:t>
            </a:r>
            <a:r>
              <a:rPr lang="zh-CN" altLang="en-US" b="1"/>
              <a:t>、和平道路在中国走不通，走上了革命道路。</a:t>
            </a:r>
            <a:endParaRPr lang="zh-CN" altLang="en-US" b="1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400" b="1"/>
              <a:t>民族工业的曲折发展？</a:t>
            </a:r>
            <a:endParaRPr lang="zh-CN" altLang="en-US" sz="44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73480" y="1631950"/>
            <a:ext cx="99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兴起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2456180" y="1631950"/>
            <a:ext cx="27203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b="1"/>
              <a:t>19</a:t>
            </a:r>
            <a:r>
              <a:rPr lang="zh-CN" altLang="en-US" sz="3200" b="1"/>
              <a:t>世纪</a:t>
            </a:r>
            <a:r>
              <a:rPr lang="en-US" altLang="zh-CN" sz="3200" b="1"/>
              <a:t>60</a:t>
            </a:r>
            <a:r>
              <a:rPr lang="zh-CN" altLang="en-US" sz="3200" b="1"/>
              <a:t>年代</a:t>
            </a:r>
            <a:endParaRPr lang="zh-CN" altLang="en-US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6717665" y="1631950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洋务运动</a:t>
            </a:r>
            <a:endParaRPr lang="zh-CN" altLang="en-US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765175" y="2410460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初步发展</a:t>
            </a:r>
            <a:endParaRPr lang="zh-CN" altLang="en-US" sz="3200" b="1"/>
          </a:p>
        </p:txBody>
      </p:sp>
      <p:sp>
        <p:nvSpPr>
          <p:cNvPr id="8" name="文本框 7"/>
          <p:cNvSpPr txBox="1"/>
          <p:nvPr/>
        </p:nvSpPr>
        <p:spPr>
          <a:xfrm>
            <a:off x="2753360" y="2410460"/>
            <a:ext cx="212661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b="1"/>
              <a:t>1895-1913</a:t>
            </a:r>
            <a:endParaRPr lang="en-US" altLang="zh-CN" sz="3200" b="1"/>
          </a:p>
        </p:txBody>
      </p:sp>
      <p:sp>
        <p:nvSpPr>
          <p:cNvPr id="9" name="文本框 8"/>
          <p:cNvSpPr txBox="1"/>
          <p:nvPr/>
        </p:nvSpPr>
        <p:spPr>
          <a:xfrm>
            <a:off x="6278880" y="2438400"/>
            <a:ext cx="5082540" cy="15684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b="1"/>
              <a:t>甲午战争，实业救国思潮，</a:t>
            </a:r>
            <a:endParaRPr lang="zh-CN" altLang="en-US" sz="3200" b="1"/>
          </a:p>
          <a:p>
            <a:r>
              <a:rPr lang="zh-CN" altLang="en-US" sz="3200" b="1"/>
              <a:t>辛亥革命，清政府放宽了</a:t>
            </a:r>
            <a:endParaRPr lang="zh-CN" altLang="en-US" sz="3200" b="1"/>
          </a:p>
          <a:p>
            <a:r>
              <a:rPr lang="zh-CN" altLang="en-US" sz="3200" b="1"/>
              <a:t>对民间设厂的限制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400" b="1">
                <a:solidFill>
                  <a:srgbClr val="FF0000"/>
                </a:solidFill>
              </a:rPr>
              <a:t>快速发展</a:t>
            </a:r>
            <a:r>
              <a:rPr lang="zh-CN" altLang="en-US" sz="4400" b="1"/>
              <a:t>：一战期间        辛亥革命推动  一战，列强无暇              东顾</a:t>
            </a:r>
            <a:endParaRPr lang="zh-CN" altLang="en-US" sz="4400" b="1"/>
          </a:p>
          <a:p>
            <a:endParaRPr lang="zh-CN" altLang="en-US" sz="4400" b="1"/>
          </a:p>
          <a:p>
            <a:endParaRPr lang="zh-CN" altLang="en-US" sz="4400" b="1"/>
          </a:p>
          <a:p>
            <a:r>
              <a:rPr lang="zh-CN" altLang="en-US" sz="4400" b="1"/>
              <a:t>萧条：    一战后         列强卷土重来</a:t>
            </a:r>
            <a:endParaRPr lang="zh-CN" altLang="en-US" sz="4400" b="1"/>
          </a:p>
          <a:p>
            <a:r>
              <a:rPr lang="zh-CN" altLang="en-US" sz="4400" b="1"/>
              <a:t>                                    军阀混战</a:t>
            </a:r>
            <a:endParaRPr lang="zh-CN" altLang="en-US" sz="4400" b="1"/>
          </a:p>
          <a:p>
            <a:r>
              <a:rPr lang="zh-CN" altLang="en-US" sz="4400" b="1"/>
              <a:t>                                    </a:t>
            </a:r>
            <a:r>
              <a:rPr lang="en-US" altLang="zh-CN" sz="4400" b="1"/>
              <a:t>1927</a:t>
            </a:r>
            <a:r>
              <a:rPr lang="zh-CN" altLang="en-US" sz="4400" b="1"/>
              <a:t>年南京国民政府控制</a:t>
            </a:r>
            <a:endParaRPr lang="zh-CN" altLang="en-US" sz="4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找一找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4400" b="1">
                <a:solidFill>
                  <a:srgbClr val="FF0000"/>
                </a:solidFill>
              </a:rPr>
              <a:t>1</a:t>
            </a:r>
            <a:r>
              <a:rPr lang="zh-CN" altLang="en-US" sz="4400" b="1">
                <a:solidFill>
                  <a:srgbClr val="FF0000"/>
                </a:solidFill>
              </a:rPr>
              <a:t>、甲午中日战争起因、经过主要战役结果。</a:t>
            </a:r>
            <a:endParaRPr lang="zh-CN" altLang="en-US" sz="4400" b="1">
              <a:solidFill>
                <a:srgbClr val="FF0000"/>
              </a:solidFill>
            </a:endParaRPr>
          </a:p>
          <a:p>
            <a:r>
              <a:rPr lang="en-US" altLang="zh-CN" sz="4400" b="1">
                <a:solidFill>
                  <a:srgbClr val="FF0000"/>
                </a:solidFill>
                <a:hlinkClick r:id="" action="ppaction://hlinkshowjump?jump=nextslide">
                  <a:snd r:embed="rId1" name="suction.wav"/>
                </a:hlinkClick>
              </a:rPr>
              <a:t>2</a:t>
            </a:r>
            <a:r>
              <a:rPr lang="zh-CN" altLang="en-US" sz="4400" b="1">
                <a:solidFill>
                  <a:srgbClr val="FF0000"/>
                </a:solidFill>
                <a:hlinkClick r:id="" action="ppaction://hlinkshowjump?jump=nextslide">
                  <a:snd r:embed="rId1" name="suction.wav"/>
                </a:hlinkClick>
              </a:rPr>
              <a:t>、《</a:t>
            </a:r>
            <a:r>
              <a:rPr lang="zh-CN" altLang="en-US" sz="4400" b="1">
                <a:solidFill>
                  <a:srgbClr val="FF0000"/>
                </a:solidFill>
                <a:sym typeface="+mn-ea"/>
                <a:hlinkClick r:id="" action="ppaction://hlinkshowjump?jump=nextslide">
                  <a:snd r:embed="rId1" name="suction.wav"/>
                </a:hlinkClick>
              </a:rPr>
              <a:t>马关条约</a:t>
            </a:r>
            <a:r>
              <a:rPr lang="zh-CN" altLang="en-US" sz="4400" b="1">
                <a:solidFill>
                  <a:srgbClr val="FF0000"/>
                </a:solidFill>
                <a:hlinkClick r:id="" action="ppaction://hlinkshowjump?jump=nextslide">
                  <a:snd r:embed="rId1" name="suction.wav"/>
                </a:hlinkClick>
              </a:rPr>
              <a:t>》内容、影响</a:t>
            </a:r>
            <a:endParaRPr lang="zh-CN" altLang="en-US" sz="4400" b="1">
              <a:solidFill>
                <a:srgbClr val="FF0000"/>
              </a:solidFill>
            </a:endParaRPr>
          </a:p>
          <a:p>
            <a:r>
              <a:rPr lang="en-US" altLang="zh-CN" sz="4400" b="1">
                <a:solidFill>
                  <a:srgbClr val="FF0000"/>
                </a:solidFill>
              </a:rPr>
              <a:t>3</a:t>
            </a:r>
            <a:r>
              <a:rPr lang="zh-CN" altLang="en-US" sz="4400" b="1">
                <a:solidFill>
                  <a:srgbClr val="FF0000"/>
                </a:solidFill>
              </a:rPr>
              <a:t>、维新变法背景、目的、领导阶级、序幕、经过、戊戌六君子</a:t>
            </a:r>
            <a:endParaRPr lang="zh-CN" altLang="en-US" sz="4400" b="1">
              <a:solidFill>
                <a:srgbClr val="FF0000"/>
              </a:solidFill>
            </a:endParaRPr>
          </a:p>
          <a:p>
            <a:r>
              <a:rPr lang="en-US" altLang="zh-CN" sz="4400" b="1">
                <a:solidFill>
                  <a:srgbClr val="FF0000"/>
                </a:solidFill>
                <a:hlinkClick r:id="" action="ppaction://hlinkshowjump?jump=nextslide">
                  <a:snd r:embed="rId2" name="explode.wav"/>
                </a:hlinkClick>
              </a:rPr>
              <a:t>4</a:t>
            </a:r>
            <a:r>
              <a:rPr lang="zh-CN" altLang="en-US" sz="4400" b="1">
                <a:solidFill>
                  <a:srgbClr val="FF0000"/>
                </a:solidFill>
                <a:hlinkClick r:id="" action="ppaction://hlinkshowjump?jump=nextslide">
                  <a:snd r:embed="rId2" name="explode.wav"/>
                </a:hlinkClick>
              </a:rPr>
              <a:t>、影响</a:t>
            </a:r>
            <a:endParaRPr lang="zh-CN" altLang="en-US" sz="4400" b="1">
              <a:solidFill>
                <a:srgbClr val="FF0000"/>
              </a:solidFill>
            </a:endParaRPr>
          </a:p>
          <a:p>
            <a:r>
              <a:rPr lang="en-US" altLang="zh-CN" sz="4400" b="1">
                <a:solidFill>
                  <a:srgbClr val="FF0000"/>
                </a:solidFill>
              </a:rPr>
              <a:t>5</a:t>
            </a:r>
            <a:r>
              <a:rPr lang="zh-CN" altLang="en-US" sz="4400" b="1">
                <a:solidFill>
                  <a:srgbClr val="FF0000"/>
                </a:solidFill>
              </a:rPr>
              <a:t>、民族工业曲折发展的概况兴起、初步发展、繁荣、失败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张謇？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实业：口号，实业救国</a:t>
            </a:r>
            <a:endParaRPr lang="zh-CN" altLang="en-US"/>
          </a:p>
          <a:p>
            <a:r>
              <a:rPr lang="zh-CN" altLang="en-US"/>
              <a:t>           企业：南通大生纱厂</a:t>
            </a:r>
            <a:endParaRPr lang="zh-CN" altLang="en-US"/>
          </a:p>
          <a:p>
            <a:r>
              <a:rPr lang="zh-CN" altLang="en-US"/>
              <a:t>教育：</a:t>
            </a:r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800" b="1"/>
              <a:t>特点？</a:t>
            </a:r>
            <a:endParaRPr lang="zh-CN" altLang="en-US" sz="4800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400" b="1"/>
              <a:t>发展短暂，不平衡。</a:t>
            </a:r>
            <a:endParaRPr lang="zh-CN" altLang="en-US" sz="4400" b="1"/>
          </a:p>
          <a:p>
            <a:r>
              <a:rPr lang="zh-CN" altLang="en-US" sz="4400" b="1"/>
              <a:t>集中于轻工业和沿海</a:t>
            </a:r>
            <a:endParaRPr lang="zh-CN" altLang="en-US" sz="4400" b="1"/>
          </a:p>
          <a:p>
            <a:r>
              <a:rPr lang="zh-CN" altLang="en-US" sz="4400" b="1"/>
              <a:t>整体落后</a:t>
            </a:r>
            <a:endParaRPr lang="zh-CN" altLang="en-US" sz="4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甲午中日战争起因，经过、结果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?</a:t>
            </a:r>
            <a:endParaRPr lang="en-US" altLang="zh-CN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92835" y="1704975"/>
            <a:ext cx="99949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/>
              <a:t>根因</a:t>
            </a:r>
            <a:endParaRPr lang="zh-CN" altLang="en-US" sz="3200" b="1"/>
          </a:p>
        </p:txBody>
      </p:sp>
      <p:sp>
        <p:nvSpPr>
          <p:cNvPr id="5" name="文本框 4"/>
          <p:cNvSpPr txBox="1"/>
          <p:nvPr/>
        </p:nvSpPr>
        <p:spPr>
          <a:xfrm>
            <a:off x="2296160" y="1704975"/>
            <a:ext cx="948182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/>
              <a:t>1868</a:t>
            </a:r>
            <a:r>
              <a:rPr lang="zh-CN" altLang="en-US" sz="3200" b="1"/>
              <a:t>，日本明治维新后，侵略扩张，蓄谋侵略中国</a:t>
            </a:r>
            <a:r>
              <a:rPr lang="zh-CN" altLang="en-US"/>
              <a:t>。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982345" y="2576830"/>
            <a:ext cx="140779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/>
              <a:t>导火线</a:t>
            </a:r>
            <a:endParaRPr lang="zh-CN" altLang="en-US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2628900" y="2494280"/>
            <a:ext cx="353695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/>
              <a:t>1894</a:t>
            </a:r>
            <a:r>
              <a:rPr lang="zh-CN" altLang="en-US" sz="3200" b="1"/>
              <a:t>年，朝鲜民变</a:t>
            </a:r>
            <a:endParaRPr lang="zh-CN" altLang="en-US" sz="3200" b="1"/>
          </a:p>
        </p:txBody>
      </p:sp>
      <p:sp>
        <p:nvSpPr>
          <p:cNvPr id="8" name="文本框 7"/>
          <p:cNvSpPr txBox="1"/>
          <p:nvPr/>
        </p:nvSpPr>
        <p:spPr>
          <a:xfrm>
            <a:off x="982345" y="3155950"/>
            <a:ext cx="181610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/>
              <a:t>准备工作</a:t>
            </a:r>
            <a:endParaRPr lang="zh-CN" altLang="en-US" sz="3200" b="1"/>
          </a:p>
        </p:txBody>
      </p:sp>
      <p:sp>
        <p:nvSpPr>
          <p:cNvPr id="9" name="文本框 8"/>
          <p:cNvSpPr txBox="1"/>
          <p:nvPr/>
        </p:nvSpPr>
        <p:spPr>
          <a:xfrm>
            <a:off x="2798445" y="3155950"/>
            <a:ext cx="8637270" cy="10668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/>
              <a:t>1874</a:t>
            </a:r>
            <a:r>
              <a:rPr lang="zh-CN" altLang="en-US" sz="3200" b="1"/>
              <a:t>年侵入</a:t>
            </a:r>
            <a:r>
              <a:rPr lang="zh-CN" altLang="en-US" sz="3200" b="1">
                <a:solidFill>
                  <a:srgbClr val="FF0000"/>
                </a:solidFill>
              </a:rPr>
              <a:t>台湾</a:t>
            </a:r>
            <a:r>
              <a:rPr lang="zh-CN" altLang="en-US" sz="3200" b="1"/>
              <a:t> </a:t>
            </a:r>
            <a:r>
              <a:rPr lang="en-US" altLang="zh-CN" sz="3200" b="1"/>
              <a:t>1879</a:t>
            </a:r>
            <a:r>
              <a:rPr lang="zh-CN" altLang="en-US" sz="3200" b="1"/>
              <a:t>年吞并</a:t>
            </a:r>
            <a:r>
              <a:rPr lang="zh-CN" altLang="en-US" sz="3200" b="1">
                <a:solidFill>
                  <a:srgbClr val="FF0000"/>
                </a:solidFill>
              </a:rPr>
              <a:t>琉球</a:t>
            </a:r>
            <a:r>
              <a:rPr lang="zh-CN" altLang="en-US" sz="3200" b="1"/>
              <a:t>改为冲绳岛，</a:t>
            </a:r>
            <a:endParaRPr lang="zh-CN" altLang="en-US" sz="3200" b="1"/>
          </a:p>
          <a:p>
            <a:r>
              <a:rPr lang="zh-CN" altLang="en-US" sz="3200" b="1"/>
              <a:t>侵略</a:t>
            </a:r>
            <a:r>
              <a:rPr lang="zh-CN" altLang="en-US" sz="3200" b="1">
                <a:solidFill>
                  <a:srgbClr val="FF0000"/>
                </a:solidFill>
              </a:rPr>
              <a:t>朝鲜半岛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82345" y="4307205"/>
            <a:ext cx="181610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/>
              <a:t>开始标志</a:t>
            </a:r>
            <a:endParaRPr lang="zh-CN" altLang="en-US" sz="3200" b="1"/>
          </a:p>
        </p:txBody>
      </p:sp>
      <p:sp>
        <p:nvSpPr>
          <p:cNvPr id="11" name="文本框 10"/>
          <p:cNvSpPr txBox="1"/>
          <p:nvPr/>
        </p:nvSpPr>
        <p:spPr>
          <a:xfrm>
            <a:off x="3611245" y="4514215"/>
            <a:ext cx="4171315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/>
              <a:t>1894</a:t>
            </a:r>
            <a:r>
              <a:rPr lang="zh-CN" altLang="en-US" sz="3200" b="1"/>
              <a:t>年</a:t>
            </a:r>
            <a:r>
              <a:rPr lang="en-US" altLang="zh-CN" sz="3200" b="1"/>
              <a:t>7</a:t>
            </a:r>
            <a:r>
              <a:rPr lang="zh-CN" altLang="en-US" sz="3200" b="1"/>
              <a:t>月，丰岛海战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标题 112641"/>
          <p:cNvSpPr>
            <a:spLocks noGrp="1"/>
          </p:cNvSpPr>
          <p:nvPr>
            <p:ph type="title"/>
          </p:nvPr>
        </p:nvSpPr>
        <p:spPr>
          <a:xfrm>
            <a:off x="2208213" y="188913"/>
            <a:ext cx="7564437" cy="1143000"/>
          </a:xfrm>
        </p:spPr>
        <p:txBody>
          <a:bodyPr lIns="92075" tIns="46038" rIns="92075" bIns="46038" anchor="ctr"/>
          <a:lstStyle/>
          <a:p>
            <a:r>
              <a:rPr lang="zh-CN" altLang="en-US" b="1" dirty="0">
                <a:solidFill>
                  <a:schemeClr val="tx1"/>
                </a:solidFill>
              </a:rPr>
              <a:t>甲午中日战争：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12643" name="文本占位符 112642"/>
          <p:cNvSpPr>
            <a:spLocks noGrp="1"/>
          </p:cNvSpPr>
          <p:nvPr>
            <p:ph type="body" idx="1"/>
          </p:nvPr>
        </p:nvSpPr>
        <p:spPr>
          <a:xfrm>
            <a:off x="1524000" y="1125538"/>
            <a:ext cx="8964613" cy="5732462"/>
          </a:xfrm>
        </p:spPr>
        <p:txBody>
          <a:bodyPr lIns="92075" tIns="46038" rIns="92075" bIns="46038"/>
          <a:lstStyle/>
          <a:p>
            <a:r>
              <a:rPr lang="zh-CN" altLang="en-US" b="1" dirty="0"/>
              <a:t>主要战役：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平壤战役           </a:t>
            </a:r>
            <a:r>
              <a:rPr lang="zh-CN" altLang="en-US" b="1" dirty="0">
                <a:solidFill>
                  <a:srgbClr val="FF0000"/>
                </a:solidFill>
              </a:rPr>
              <a:t>左宝贵牺牲，战火烧到中国境内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/>
              <a:t>黄海大战          </a:t>
            </a:r>
            <a:r>
              <a:rPr lang="zh-CN" altLang="en-US" b="1" dirty="0">
                <a:solidFill>
                  <a:srgbClr val="FF0000"/>
                </a:solidFill>
              </a:rPr>
              <a:t>邓世昌、林永升牺牲，日本取得              黄海海域制海权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/>
              <a:t>辽东半岛之战    </a:t>
            </a:r>
            <a:r>
              <a:rPr lang="zh-CN" altLang="en-US" b="1" dirty="0">
                <a:solidFill>
                  <a:srgbClr val="FF0000"/>
                </a:solidFill>
              </a:rPr>
              <a:t>聂士成，旅顺大屠杀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/>
              <a:t>威海卫战役      </a:t>
            </a:r>
            <a:r>
              <a:rPr lang="zh-CN" altLang="en-US" b="1" dirty="0">
                <a:solidFill>
                  <a:schemeClr val="tx1"/>
                </a:solidFill>
              </a:rPr>
              <a:t>丁汝昌自杀殉国</a:t>
            </a:r>
            <a:r>
              <a:rPr lang="zh-CN" altLang="en-US" b="1" dirty="0">
                <a:solidFill>
                  <a:srgbClr val="FF0000"/>
                </a:solidFill>
              </a:rPr>
              <a:t>，北洋舰队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b="1" dirty="0">
                <a:solidFill>
                  <a:srgbClr val="FF0000"/>
                </a:solidFill>
              </a:rPr>
              <a:t>                           全军覆没洋务运动失败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buNone/>
            </a:pP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图片 99329"/>
          <p:cNvPicPr>
            <a:picLocks noChangeAspect="1"/>
          </p:cNvPicPr>
          <p:nvPr/>
        </p:nvPicPr>
        <p:blipFill>
          <a:blip r:embed="rId1"/>
          <a:srcRect l="11667" t="4445" r="11667" b="3111"/>
          <a:stretch>
            <a:fillRect/>
          </a:stretch>
        </p:blipFill>
        <p:spPr>
          <a:xfrm>
            <a:off x="1981200" y="998538"/>
            <a:ext cx="8382000" cy="5859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9331" name="直接连接符 99330"/>
          <p:cNvSpPr/>
          <p:nvPr/>
        </p:nvSpPr>
        <p:spPr>
          <a:xfrm>
            <a:off x="1524000" y="6657975"/>
            <a:ext cx="9144000" cy="0"/>
          </a:xfrm>
          <a:prstGeom prst="line">
            <a:avLst/>
          </a:prstGeom>
          <a:ln w="76200" cap="flat" cmpd="tri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9332" name="直接连接符 99331"/>
          <p:cNvSpPr/>
          <p:nvPr/>
        </p:nvSpPr>
        <p:spPr>
          <a:xfrm rot="-5400000">
            <a:off x="-1524000" y="3429000"/>
            <a:ext cx="6858000" cy="0"/>
          </a:xfrm>
          <a:prstGeom prst="line">
            <a:avLst/>
          </a:prstGeom>
          <a:ln w="76200" cap="flat" cmpd="tri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9333" name="直接连接符 99332"/>
          <p:cNvSpPr/>
          <p:nvPr/>
        </p:nvSpPr>
        <p:spPr>
          <a:xfrm>
            <a:off x="1524000" y="257175"/>
            <a:ext cx="9144000" cy="0"/>
          </a:xfrm>
          <a:prstGeom prst="line">
            <a:avLst/>
          </a:prstGeom>
          <a:ln w="76200" cap="flat" cmpd="tri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9334" name="直接连接符 99333"/>
          <p:cNvSpPr/>
          <p:nvPr/>
        </p:nvSpPr>
        <p:spPr>
          <a:xfrm rot="-5400000">
            <a:off x="6886575" y="3429000"/>
            <a:ext cx="6858000" cy="0"/>
          </a:xfrm>
          <a:prstGeom prst="line">
            <a:avLst/>
          </a:prstGeom>
          <a:ln w="76200" cap="flat" cmpd="tri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9335" name="直接连接符 99334"/>
          <p:cNvSpPr/>
          <p:nvPr/>
        </p:nvSpPr>
        <p:spPr>
          <a:xfrm rot="-5400000">
            <a:off x="1485900" y="266700"/>
            <a:ext cx="533400" cy="0"/>
          </a:xfrm>
          <a:prstGeom prst="line">
            <a:avLst/>
          </a:prstGeom>
          <a:ln w="76200" cap="flat" cmpd="tri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9336" name="直接连接符 99335"/>
          <p:cNvSpPr/>
          <p:nvPr/>
        </p:nvSpPr>
        <p:spPr>
          <a:xfrm rot="-5400000">
            <a:off x="10201275" y="266700"/>
            <a:ext cx="533400" cy="0"/>
          </a:xfrm>
          <a:prstGeom prst="line">
            <a:avLst/>
          </a:prstGeom>
          <a:ln w="76200" cap="flat" cmpd="tri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9337" name="直接连接符 99336"/>
          <p:cNvSpPr/>
          <p:nvPr/>
        </p:nvSpPr>
        <p:spPr>
          <a:xfrm>
            <a:off x="9982200" y="114300"/>
            <a:ext cx="685800" cy="0"/>
          </a:xfrm>
          <a:prstGeom prst="line">
            <a:avLst/>
          </a:prstGeom>
          <a:ln w="76200" cap="flat" cmpd="tri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9338" name="直接连接符 99337"/>
          <p:cNvSpPr/>
          <p:nvPr/>
        </p:nvSpPr>
        <p:spPr>
          <a:xfrm>
            <a:off x="9982200" y="6781800"/>
            <a:ext cx="685800" cy="0"/>
          </a:xfrm>
          <a:prstGeom prst="line">
            <a:avLst/>
          </a:prstGeom>
          <a:ln w="76200" cap="flat" cmpd="tri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9339" name="直接连接符 99338"/>
          <p:cNvSpPr/>
          <p:nvPr/>
        </p:nvSpPr>
        <p:spPr>
          <a:xfrm>
            <a:off x="1524000" y="6788150"/>
            <a:ext cx="685800" cy="0"/>
          </a:xfrm>
          <a:prstGeom prst="line">
            <a:avLst/>
          </a:prstGeom>
          <a:ln w="76200" cap="flat" cmpd="tri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9340" name="直接连接符 99339"/>
          <p:cNvSpPr/>
          <p:nvPr/>
        </p:nvSpPr>
        <p:spPr>
          <a:xfrm>
            <a:off x="1504950" y="95250"/>
            <a:ext cx="685800" cy="0"/>
          </a:xfrm>
          <a:prstGeom prst="line">
            <a:avLst/>
          </a:prstGeom>
          <a:ln w="76200" cap="flat" cmpd="tri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9341" name="直接连接符 99340"/>
          <p:cNvSpPr/>
          <p:nvPr/>
        </p:nvSpPr>
        <p:spPr>
          <a:xfrm rot="-5400000">
            <a:off x="10210800" y="6610350"/>
            <a:ext cx="533400" cy="0"/>
          </a:xfrm>
          <a:prstGeom prst="line">
            <a:avLst/>
          </a:prstGeom>
          <a:ln w="76200" cap="flat" cmpd="tri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9342" name="直接连接符 99341"/>
          <p:cNvSpPr/>
          <p:nvPr/>
        </p:nvSpPr>
        <p:spPr>
          <a:xfrm rot="-5400000">
            <a:off x="1476375" y="6572250"/>
            <a:ext cx="533400" cy="0"/>
          </a:xfrm>
          <a:prstGeom prst="line">
            <a:avLst/>
          </a:prstGeom>
          <a:ln w="76200" cap="flat" cmpd="tri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99343" name="图片 99342" descr="火焰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0" y="2438400"/>
            <a:ext cx="515938" cy="89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9344" name="矩形 99343"/>
          <p:cNvSpPr>
            <a:spLocks noRot="1"/>
          </p:cNvSpPr>
          <p:nvPr/>
        </p:nvSpPr>
        <p:spPr>
          <a:xfrm>
            <a:off x="1676400" y="0"/>
            <a:ext cx="4267200" cy="1143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lvl="0" algn="l"/>
            <a:r>
              <a:rPr lang="zh-CN" altLang="en-US" dirty="0"/>
              <a:t>一、黄海大战</a:t>
            </a:r>
            <a:endParaRPr lang="zh-CN" altLang="en-US" dirty="0"/>
          </a:p>
        </p:txBody>
      </p:sp>
      <p:sp>
        <p:nvSpPr>
          <p:cNvPr id="99345" name="矩形 99344"/>
          <p:cNvSpPr>
            <a:spLocks noRot="1"/>
          </p:cNvSpPr>
          <p:nvPr/>
        </p:nvSpPr>
        <p:spPr>
          <a:xfrm>
            <a:off x="6667500" y="3810000"/>
            <a:ext cx="4000500" cy="197008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§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>
              <a:buClr>
                <a:schemeClr val="tx2"/>
              </a:buClr>
              <a:buSzPct val="85000"/>
              <a:defRPr sz="2400" kern="1200"/>
            </a:lvl2pPr>
            <a:lvl3pPr marL="1143000" lvl="2" indent="-228600">
              <a:buClr>
                <a:schemeClr val="hlink"/>
              </a:buClr>
              <a:defRPr sz="2000" kern="1200"/>
            </a:lvl3pPr>
            <a:lvl4pPr marL="1600200" lvl="3" indent="-228600">
              <a:buClr>
                <a:schemeClr val="tx2"/>
              </a:buClr>
              <a:defRPr sz="1800" kern="1200"/>
            </a:lvl4pPr>
            <a:lvl5pPr marL="2057400" lvl="4" indent="-228600">
              <a:buClr>
                <a:schemeClr val="hlink"/>
              </a:buClr>
              <a:buFont typeface="Wingdings 2" panose="05020102010507070707" pitchFamily="18" charset="2"/>
              <a:defRPr sz="1800" kern="1200"/>
            </a:lvl5pPr>
          </a:lstStyle>
          <a:p>
            <a:pPr lvl="0">
              <a:buNone/>
            </a:pPr>
            <a:endParaRPr lang="zh-CN" altLang="en-US" dirty="0"/>
          </a:p>
          <a:p>
            <a:pPr lvl="0" algn="ctr"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黑体" panose="02010600030101010101" charset="-122"/>
              </a:rPr>
              <a:t>此日漫挥天下泪</a:t>
            </a:r>
            <a:endParaRPr lang="zh-CN" altLang="en-US" sz="3600" b="1" dirty="0">
              <a:solidFill>
                <a:srgbClr val="FF0000"/>
              </a:solidFill>
              <a:ea typeface="黑体" panose="02010600030101010101" charset="-122"/>
            </a:endParaRPr>
          </a:p>
          <a:p>
            <a:pPr lvl="0" algn="ctr">
              <a:buNone/>
            </a:pPr>
            <a:r>
              <a:rPr lang="zh-CN" altLang="en-US" sz="3600" b="1" dirty="0">
                <a:solidFill>
                  <a:srgbClr val="FF0000"/>
                </a:solidFill>
                <a:ea typeface="黑体" panose="02010600030101010101" charset="-122"/>
              </a:rPr>
              <a:t>有公足壮海军威</a:t>
            </a:r>
            <a:endParaRPr lang="zh-CN" altLang="en-US" sz="3600" b="1" dirty="0">
              <a:solidFill>
                <a:srgbClr val="FF0000"/>
              </a:solidFill>
              <a:ea typeface="黑体" panose="02010600030101010101" charset="-122"/>
            </a:endParaRPr>
          </a:p>
        </p:txBody>
      </p:sp>
      <p:pic>
        <p:nvPicPr>
          <p:cNvPr id="99346" name="图片 99345" descr="image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9900" y="0"/>
            <a:ext cx="2578100" cy="3767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47" name="图片 99346" descr="火焰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3276600"/>
            <a:ext cx="515938" cy="89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48" name="图片 99347" descr="image28"/>
          <p:cNvPicPr>
            <a:picLocks noChangeAspect="1"/>
          </p:cNvPicPr>
          <p:nvPr/>
        </p:nvPicPr>
        <p:blipFill>
          <a:blip r:embed="rId4">
            <a:lum bright="17999"/>
          </a:blip>
          <a:stretch>
            <a:fillRect/>
          </a:stretch>
        </p:blipFill>
        <p:spPr>
          <a:xfrm>
            <a:off x="1524000" y="0"/>
            <a:ext cx="3657600" cy="3241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9349" name="图片 99348" descr="火焰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4648200"/>
            <a:ext cx="515938" cy="89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9350" name="文本框 99349"/>
          <p:cNvSpPr txBox="1"/>
          <p:nvPr/>
        </p:nvSpPr>
        <p:spPr>
          <a:xfrm>
            <a:off x="1905000" y="4724400"/>
            <a:ext cx="3562350" cy="51816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北洋舰队全军覆没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9351" name="动作按钮: 帮助 99350">
            <a:hlinkClick r:id="" action="ppaction://noaction"/>
          </p:cNvPr>
          <p:cNvSpPr/>
          <p:nvPr/>
        </p:nvSpPr>
        <p:spPr>
          <a:xfrm>
            <a:off x="7535863" y="6092825"/>
            <a:ext cx="936625" cy="574675"/>
          </a:xfrm>
          <a:prstGeom prst="actionButtonHelp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9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934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93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9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993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993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9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9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934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934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4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9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9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9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9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45" grpId="0" animBg="1" build="allAtOnce"/>
      <p:bldP spid="99345" grpId="1" animBg="1" build="allAtOnce"/>
      <p:bldP spid="9935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文本占位符 134145"/>
          <p:cNvSpPr>
            <a:spLocks noGrp="1"/>
          </p:cNvSpPr>
          <p:nvPr>
            <p:ph type="body" idx="1"/>
          </p:nvPr>
        </p:nvSpPr>
        <p:spPr>
          <a:xfrm>
            <a:off x="1828800" y="381000"/>
            <a:ext cx="8534400" cy="3657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5400" b="1"/>
              <a:t>《</a:t>
            </a:r>
            <a:r>
              <a:rPr lang="zh-CN" altLang="en-US" sz="5400" b="1"/>
              <a:t>马关条约</a:t>
            </a:r>
            <a:r>
              <a:rPr lang="en-US" altLang="zh-CN" sz="5400" b="1"/>
              <a:t>》</a:t>
            </a:r>
            <a:endParaRPr lang="en-US" altLang="zh-CN" sz="5400" b="1"/>
          </a:p>
          <a:p>
            <a:pPr>
              <a:lnSpc>
                <a:spcPct val="90000"/>
              </a:lnSpc>
            </a:pPr>
            <a:endParaRPr lang="en-US" altLang="zh-CN" sz="5400" b="1"/>
          </a:p>
          <a:p>
            <a:pPr>
              <a:lnSpc>
                <a:spcPct val="90000"/>
              </a:lnSpc>
              <a:buNone/>
            </a:pPr>
            <a:r>
              <a:rPr lang="en-US" altLang="zh-CN" sz="5400" b="1"/>
              <a:t>  </a:t>
            </a:r>
            <a:r>
              <a:rPr lang="zh-CN" altLang="en-US" sz="5400" b="1"/>
              <a:t>时间：    </a:t>
            </a:r>
            <a:endParaRPr lang="zh-CN" altLang="en-US" sz="5400" b="1"/>
          </a:p>
          <a:p>
            <a:pPr>
              <a:lnSpc>
                <a:spcPct val="160000"/>
              </a:lnSpc>
              <a:spcBef>
                <a:spcPct val="0"/>
              </a:spcBef>
              <a:buNone/>
            </a:pPr>
            <a:r>
              <a:rPr lang="zh-CN" altLang="en-US" sz="5400" b="1"/>
              <a:t>  人物：            </a:t>
            </a:r>
            <a:endParaRPr lang="zh-CN" altLang="en-US" sz="5400" b="1"/>
          </a:p>
          <a:p>
            <a:pPr>
              <a:lnSpc>
                <a:spcPct val="90000"/>
              </a:lnSpc>
              <a:buNone/>
            </a:pPr>
            <a:r>
              <a:rPr lang="zh-CN" altLang="en-US" sz="5400" b="1"/>
              <a:t>  </a:t>
            </a:r>
            <a:endParaRPr lang="zh-CN" altLang="en-US" sz="5400" b="1"/>
          </a:p>
        </p:txBody>
      </p:sp>
      <p:sp>
        <p:nvSpPr>
          <p:cNvPr id="134147" name="文本框 134146"/>
          <p:cNvSpPr txBox="1"/>
          <p:nvPr/>
        </p:nvSpPr>
        <p:spPr>
          <a:xfrm>
            <a:off x="4295775" y="2276475"/>
            <a:ext cx="5256213" cy="6419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1895.4</a:t>
            </a:r>
            <a:endParaRPr lang="en-US" altLang="zh-CN" sz="3600" b="1">
              <a:solidFill>
                <a:srgbClr val="FF33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134148" name="文本框 134147"/>
          <p:cNvSpPr txBox="1"/>
          <p:nvPr/>
        </p:nvSpPr>
        <p:spPr>
          <a:xfrm>
            <a:off x="4295775" y="3500438"/>
            <a:ext cx="432117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33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李鸿章、伊藤博文</a:t>
            </a:r>
            <a:endParaRPr lang="zh-CN" altLang="en-US" sz="3600" b="1">
              <a:solidFill>
                <a:srgbClr val="FF33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4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4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4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标题 136193"/>
          <p:cNvSpPr>
            <a:spLocks noGrp="1"/>
          </p:cNvSpPr>
          <p:nvPr>
            <p:ph type="title"/>
          </p:nvPr>
        </p:nvSpPr>
        <p:spPr>
          <a:xfrm>
            <a:off x="2279650" y="-385762"/>
            <a:ext cx="7793038" cy="1141412"/>
          </a:xfrm>
        </p:spPr>
        <p:txBody>
          <a:bodyPr anchor="b"/>
          <a:lstStyle/>
          <a:p>
            <a:r>
              <a:rPr lang="zh-CN" altLang="en-US"/>
              <a:t> </a:t>
            </a:r>
            <a:r>
              <a:rPr lang="en-US" altLang="zh-CN" sz="4000" b="1">
                <a:solidFill>
                  <a:schemeClr val="tx1"/>
                </a:solidFill>
                <a:ea typeface="华文新魏" pitchFamily="2" charset="-122"/>
              </a:rPr>
              <a:t>《</a:t>
            </a:r>
            <a:r>
              <a:rPr lang="zh-CN" altLang="en-US" sz="4000" b="1">
                <a:solidFill>
                  <a:schemeClr val="tx1"/>
                </a:solidFill>
                <a:ea typeface="华文新魏" pitchFamily="2" charset="-122"/>
              </a:rPr>
              <a:t>马关条约</a:t>
            </a:r>
            <a:r>
              <a:rPr lang="en-US" altLang="zh-CN" sz="4000" b="1">
                <a:solidFill>
                  <a:schemeClr val="tx1"/>
                </a:solidFill>
                <a:ea typeface="华文新魏" pitchFamily="2" charset="-122"/>
              </a:rPr>
              <a:t>》</a:t>
            </a:r>
            <a:r>
              <a:rPr lang="zh-CN" altLang="en-US" sz="4000" b="1">
                <a:solidFill>
                  <a:schemeClr val="tx1"/>
                </a:solidFill>
                <a:ea typeface="华文新魏" pitchFamily="2" charset="-122"/>
              </a:rPr>
              <a:t>的内容与危害</a:t>
            </a:r>
            <a:endParaRPr lang="zh-CN" altLang="en-US" sz="4000" b="1">
              <a:solidFill>
                <a:schemeClr val="tx1"/>
              </a:solidFill>
              <a:ea typeface="华文新魏" pitchFamily="2" charset="-122"/>
            </a:endParaRPr>
          </a:p>
        </p:txBody>
      </p:sp>
      <p:sp>
        <p:nvSpPr>
          <p:cNvPr id="136195" name="文本占位符 136194"/>
          <p:cNvSpPr>
            <a:spLocks noGrp="1"/>
          </p:cNvSpPr>
          <p:nvPr>
            <p:ph type="body" idx="1"/>
          </p:nvPr>
        </p:nvSpPr>
        <p:spPr>
          <a:xfrm>
            <a:off x="1825625" y="1844675"/>
            <a:ext cx="8540750" cy="5013325"/>
          </a:xfrm>
        </p:spPr>
        <p:txBody>
          <a:bodyPr/>
          <a:lstStyle/>
          <a:p>
            <a:pPr>
              <a:buNone/>
            </a:pPr>
            <a:endParaRPr lang="zh-CN" altLang="en-US" b="1"/>
          </a:p>
          <a:p>
            <a:endParaRPr lang="zh-CN" altLang="en-US" b="1"/>
          </a:p>
        </p:txBody>
      </p:sp>
      <p:sp>
        <p:nvSpPr>
          <p:cNvPr id="136196" name="文本框 136195"/>
          <p:cNvSpPr txBox="1"/>
          <p:nvPr/>
        </p:nvSpPr>
        <p:spPr>
          <a:xfrm>
            <a:off x="1971675" y="3362325"/>
            <a:ext cx="309880" cy="3657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6197" name="文本框 136196"/>
          <p:cNvSpPr txBox="1"/>
          <p:nvPr/>
        </p:nvSpPr>
        <p:spPr>
          <a:xfrm>
            <a:off x="2640013" y="765175"/>
            <a:ext cx="6767512" cy="100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割三地</a:t>
            </a:r>
            <a:r>
              <a:rPr lang="en-US" altLang="zh-CN" sz="2800" b="1">
                <a:latin typeface="Times New Roman" panose="02020603050405020304" pitchFamily="18" charset="0"/>
                <a:ea typeface="华文新魏" pitchFamily="2" charset="-122"/>
              </a:rPr>
              <a:t>——</a:t>
            </a:r>
            <a:r>
              <a:rPr lang="zh-CN" altLang="en-US" sz="2800" b="1">
                <a:latin typeface="Times New Roman" panose="02020603050405020304" pitchFamily="18" charset="0"/>
                <a:ea typeface="华文新魏" pitchFamily="2" charset="-122"/>
              </a:rPr>
              <a:t>割辽东半岛、台湾及附属岛屿、澎湖列岛给日本</a:t>
            </a:r>
            <a:endParaRPr lang="zh-CN" altLang="en-US" sz="28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36198" name="文本框 136197"/>
          <p:cNvSpPr txBox="1"/>
          <p:nvPr/>
        </p:nvSpPr>
        <p:spPr>
          <a:xfrm>
            <a:off x="2508250" y="2562225"/>
            <a:ext cx="6324600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赔二亿</a:t>
            </a:r>
            <a:r>
              <a:rPr lang="en-US" altLang="zh-CN" sz="2800" b="1">
                <a:latin typeface="Times New Roman" panose="02020603050405020304" pitchFamily="18" charset="0"/>
                <a:ea typeface="华文新魏" pitchFamily="2" charset="-122"/>
              </a:rPr>
              <a:t>——</a:t>
            </a:r>
            <a:r>
              <a:rPr lang="zh-CN" altLang="en-US" sz="2800" b="1">
                <a:latin typeface="Times New Roman" panose="02020603050405020304" pitchFamily="18" charset="0"/>
                <a:ea typeface="华文新魏" pitchFamily="2" charset="-122"/>
              </a:rPr>
              <a:t>赔偿日本军费白银二亿两</a:t>
            </a:r>
            <a:endParaRPr lang="zh-CN" altLang="en-US" sz="28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36199" name="文本框 136198"/>
          <p:cNvSpPr txBox="1"/>
          <p:nvPr/>
        </p:nvSpPr>
        <p:spPr>
          <a:xfrm>
            <a:off x="2495550" y="5589588"/>
            <a:ext cx="7342188" cy="100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开四口</a:t>
            </a:r>
            <a:r>
              <a:rPr lang="en-US" altLang="zh-CN" sz="2800" b="1">
                <a:latin typeface="Times New Roman" panose="02020603050405020304" pitchFamily="18" charset="0"/>
                <a:ea typeface="华文新魏" pitchFamily="2" charset="-122"/>
              </a:rPr>
              <a:t>——</a:t>
            </a:r>
            <a:r>
              <a:rPr lang="zh-CN" altLang="en-US" sz="2800" b="1">
                <a:latin typeface="Times New Roman" panose="02020603050405020304" pitchFamily="18" charset="0"/>
                <a:ea typeface="华文新魏" pitchFamily="2" charset="-122"/>
              </a:rPr>
              <a:t>增辟沙市、重庆、苏州、杭州为    通商口岸。</a:t>
            </a:r>
            <a:endParaRPr lang="zh-CN" altLang="en-US" sz="28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36200" name="文本框 136199"/>
          <p:cNvSpPr txBox="1"/>
          <p:nvPr/>
        </p:nvSpPr>
        <p:spPr>
          <a:xfrm>
            <a:off x="2495550" y="4005263"/>
            <a:ext cx="7200900" cy="10058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允设厂</a:t>
            </a:r>
            <a:r>
              <a:rPr lang="en-US" altLang="zh-CN" sz="2800" b="1">
                <a:latin typeface="Times New Roman" panose="02020603050405020304" pitchFamily="18" charset="0"/>
                <a:ea typeface="华文新魏" pitchFamily="2" charset="-122"/>
              </a:rPr>
              <a:t>——</a:t>
            </a:r>
            <a:r>
              <a:rPr lang="zh-CN" altLang="en-US" sz="2800" b="1">
                <a:latin typeface="Times New Roman" panose="02020603050405020304" pitchFamily="18" charset="0"/>
                <a:ea typeface="华文新魏" pitchFamily="2" charset="-122"/>
              </a:rPr>
              <a:t>允许日本在中国开设工厂（产品运销中国内地免收内地税）</a:t>
            </a:r>
            <a:endParaRPr lang="zh-CN" altLang="en-US" sz="28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136201" name="矩形标注 136200"/>
          <p:cNvSpPr/>
          <p:nvPr/>
        </p:nvSpPr>
        <p:spPr>
          <a:xfrm>
            <a:off x="4583113" y="692150"/>
            <a:ext cx="4176712" cy="1295400"/>
          </a:xfrm>
          <a:prstGeom prst="wedgeRectCallout">
            <a:avLst>
              <a:gd name="adj1" fmla="val -63417"/>
              <a:gd name="adj2" fmla="val -19116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华文新魏" pitchFamily="2" charset="-122"/>
              </a:rPr>
              <a:t>更严重破坏主权，刺激列强瓜分中国野心</a:t>
            </a:r>
            <a:endParaRPr lang="zh-CN" altLang="en-US" sz="3200" b="1">
              <a:solidFill>
                <a:schemeClr val="accent2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36202" name="矩形标注 136201"/>
          <p:cNvSpPr/>
          <p:nvPr/>
        </p:nvSpPr>
        <p:spPr>
          <a:xfrm>
            <a:off x="4727575" y="2133600"/>
            <a:ext cx="4032250" cy="1512888"/>
          </a:xfrm>
          <a:prstGeom prst="wedgeRectCallout">
            <a:avLst>
              <a:gd name="adj1" fmla="val -70315"/>
              <a:gd name="adj2" fmla="val -1940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华文新魏" pitchFamily="2" charset="-122"/>
              </a:rPr>
              <a:t>清财政不堪重负，更加重人民负担，列强控制中国经济</a:t>
            </a:r>
            <a:endParaRPr lang="zh-CN" altLang="en-US" sz="3200" b="1">
              <a:solidFill>
                <a:schemeClr val="accent2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36203" name="矩形标注 136202"/>
          <p:cNvSpPr/>
          <p:nvPr/>
        </p:nvSpPr>
        <p:spPr>
          <a:xfrm>
            <a:off x="4800600" y="5634038"/>
            <a:ext cx="3887788" cy="1223962"/>
          </a:xfrm>
          <a:prstGeom prst="wedgeRectCallout">
            <a:avLst>
              <a:gd name="adj1" fmla="val -75315"/>
              <a:gd name="adj2" fmla="val -22764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华文新魏" pitchFamily="2" charset="-122"/>
              </a:rPr>
              <a:t>列强侵略势力深入到中国内地</a:t>
            </a:r>
            <a:endParaRPr lang="zh-CN" altLang="en-US" sz="3200" b="1">
              <a:solidFill>
                <a:schemeClr val="accent2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36204" name="矩形标注 136203"/>
          <p:cNvSpPr/>
          <p:nvPr/>
        </p:nvSpPr>
        <p:spPr>
          <a:xfrm>
            <a:off x="4943475" y="3860800"/>
            <a:ext cx="5041900" cy="1484313"/>
          </a:xfrm>
          <a:prstGeom prst="wedgeRectCallout">
            <a:avLst>
              <a:gd name="adj1" fmla="val -74056"/>
              <a:gd name="adj2" fmla="val -14597"/>
            </a:avLst>
          </a:prstGeom>
          <a:solidFill>
            <a:schemeClr val="folHlink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/>
            <a:r>
              <a:rPr lang="zh-CN" altLang="en-US" sz="3200" b="1">
                <a:solidFill>
                  <a:schemeClr val="accent2"/>
                </a:solidFill>
                <a:latin typeface="Arial" panose="020B0604020202020204" pitchFamily="34" charset="0"/>
                <a:ea typeface="华文新魏" pitchFamily="2" charset="-122"/>
              </a:rPr>
              <a:t>资本输出，加深掠夺，阻碍中国民族资本主义的发展。</a:t>
            </a:r>
            <a:endParaRPr lang="zh-CN" altLang="en-US" sz="3200" b="1">
              <a:solidFill>
                <a:schemeClr val="accent2"/>
              </a:solidFill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136205" name="矩形 136204"/>
          <p:cNvSpPr/>
          <p:nvPr/>
        </p:nvSpPr>
        <p:spPr>
          <a:xfrm>
            <a:off x="9191625" y="0"/>
            <a:ext cx="1143000" cy="8604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0" hangingPunct="0"/>
            <a:r>
              <a:rPr lang="zh-CN" altLang="en-US" sz="44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重点</a:t>
            </a:r>
            <a:endParaRPr lang="zh-CN" altLang="en-US" sz="4400" b="1"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6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6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6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6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6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36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7" grpId="0"/>
      <p:bldP spid="136198" grpId="0"/>
      <p:bldP spid="136199" grpId="0"/>
      <p:bldP spid="136200" grpId="0"/>
      <p:bldP spid="136201" grpId="0" bldLvl="0" animBg="1"/>
      <p:bldP spid="136202" grpId="0" bldLvl="0" animBg="1"/>
      <p:bldP spid="136203" grpId="0" bldLvl="0" animBg="1"/>
      <p:bldP spid="13620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流程图: 资料带 137217"/>
          <p:cNvSpPr/>
          <p:nvPr/>
        </p:nvSpPr>
        <p:spPr>
          <a:xfrm>
            <a:off x="8991600" y="6477000"/>
            <a:ext cx="609600" cy="381000"/>
          </a:xfrm>
          <a:prstGeom prst="flowChartPunchedTape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37219" name="图片 137218" descr="地图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</p:pic>
      <p:sp>
        <p:nvSpPr>
          <p:cNvPr id="137220" name="文本框 137219"/>
          <p:cNvSpPr txBox="1"/>
          <p:nvPr/>
        </p:nvSpPr>
        <p:spPr>
          <a:xfrm>
            <a:off x="4800600" y="1752600"/>
            <a:ext cx="914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汉口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7221" name="直接连接符 137220"/>
          <p:cNvSpPr/>
          <p:nvPr/>
        </p:nvSpPr>
        <p:spPr>
          <a:xfrm>
            <a:off x="7319963" y="3789363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7222" name="直接连接符 137221"/>
          <p:cNvSpPr/>
          <p:nvPr/>
        </p:nvSpPr>
        <p:spPr>
          <a:xfrm>
            <a:off x="7248525" y="3789363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7223" name="直接连接符 137222"/>
          <p:cNvSpPr/>
          <p:nvPr/>
        </p:nvSpPr>
        <p:spPr>
          <a:xfrm>
            <a:off x="7248525" y="3789363"/>
            <a:ext cx="14287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7224" name="直接连接符 137223"/>
          <p:cNvSpPr/>
          <p:nvPr/>
        </p:nvSpPr>
        <p:spPr>
          <a:xfrm>
            <a:off x="5951538" y="4581525"/>
            <a:ext cx="144462" cy="215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grpSp>
        <p:nvGrpSpPr>
          <p:cNvPr id="137225" name="组合 137224"/>
          <p:cNvGrpSpPr/>
          <p:nvPr/>
        </p:nvGrpSpPr>
        <p:grpSpPr>
          <a:xfrm>
            <a:off x="4151313" y="1268413"/>
            <a:ext cx="6029325" cy="4054475"/>
            <a:chOff x="0" y="0"/>
            <a:chExt cx="3798" cy="2554"/>
          </a:xfrm>
        </p:grpSpPr>
        <p:sp>
          <p:nvSpPr>
            <p:cNvPr id="137226" name="文本框 137225"/>
            <p:cNvSpPr txBox="1"/>
            <p:nvPr/>
          </p:nvSpPr>
          <p:spPr>
            <a:xfrm>
              <a:off x="3040" y="0"/>
              <a:ext cx="75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eaLnBrk="1" hangingPunct="1"/>
              <a:r>
                <a:rPr lang="zh-CN" altLang="en-US" sz="4000" b="1">
                  <a:solidFill>
                    <a:srgbClr val="000000"/>
                  </a:solidFill>
                  <a:latin typeface="Verdana" panose="020B0604030504040204" pitchFamily="34" charset="0"/>
                  <a:ea typeface="宋体" panose="02010600030101010101" pitchFamily="2" charset="-122"/>
                </a:rPr>
                <a:t>上海</a:t>
              </a:r>
              <a:endParaRPr lang="zh-CN" altLang="en-US" sz="40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7227" name="文本框 137226"/>
            <p:cNvSpPr txBox="1"/>
            <p:nvPr/>
          </p:nvSpPr>
          <p:spPr>
            <a:xfrm>
              <a:off x="2903" y="545"/>
              <a:ext cx="75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eaLnBrk="1" hangingPunct="1"/>
              <a:r>
                <a:rPr lang="zh-CN" altLang="en-US" sz="4000" b="1">
                  <a:solidFill>
                    <a:srgbClr val="000000"/>
                  </a:solidFill>
                  <a:latin typeface="Verdana" panose="020B0604030504040204" pitchFamily="34" charset="0"/>
                  <a:ea typeface="宋体" panose="02010600030101010101" pitchFamily="2" charset="-122"/>
                </a:rPr>
                <a:t>宁波</a:t>
              </a:r>
              <a:endParaRPr lang="zh-CN" altLang="en-US" sz="40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7228" name="文本框 137227"/>
            <p:cNvSpPr txBox="1"/>
            <p:nvPr/>
          </p:nvSpPr>
          <p:spPr>
            <a:xfrm>
              <a:off x="2042" y="1089"/>
              <a:ext cx="75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eaLnBrk="1" hangingPunct="1"/>
              <a:r>
                <a:rPr lang="zh-CN" altLang="en-US" sz="4000" b="1">
                  <a:solidFill>
                    <a:srgbClr val="000000"/>
                  </a:solidFill>
                  <a:latin typeface="Verdana" panose="020B0604030504040204" pitchFamily="34" charset="0"/>
                  <a:ea typeface="宋体" panose="02010600030101010101" pitchFamily="2" charset="-122"/>
                </a:rPr>
                <a:t>福州</a:t>
              </a:r>
              <a:endParaRPr lang="zh-CN" altLang="en-US" sz="40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7229" name="文本框 137228"/>
            <p:cNvSpPr txBox="1"/>
            <p:nvPr/>
          </p:nvSpPr>
          <p:spPr>
            <a:xfrm>
              <a:off x="1543" y="1679"/>
              <a:ext cx="75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eaLnBrk="1" hangingPunct="1"/>
              <a:r>
                <a:rPr lang="zh-CN" altLang="en-US" sz="4000" b="1">
                  <a:solidFill>
                    <a:srgbClr val="000000"/>
                  </a:solidFill>
                  <a:latin typeface="Verdana" panose="020B0604030504040204" pitchFamily="34" charset="0"/>
                  <a:ea typeface="宋体" panose="02010600030101010101" pitchFamily="2" charset="-122"/>
                </a:rPr>
                <a:t>厦门</a:t>
              </a:r>
              <a:endParaRPr lang="zh-CN" altLang="en-US" sz="40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7230" name="文本框 137229"/>
            <p:cNvSpPr txBox="1"/>
            <p:nvPr/>
          </p:nvSpPr>
          <p:spPr>
            <a:xfrm>
              <a:off x="0" y="1860"/>
              <a:ext cx="75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eaLnBrk="1" hangingPunct="1"/>
              <a:r>
                <a:rPr lang="zh-CN" altLang="en-US" sz="4000" b="1">
                  <a:solidFill>
                    <a:srgbClr val="000000"/>
                  </a:solidFill>
                  <a:latin typeface="Verdana" panose="020B0604030504040204" pitchFamily="34" charset="0"/>
                  <a:ea typeface="宋体" panose="02010600030101010101" pitchFamily="2" charset="-122"/>
                </a:rPr>
                <a:t>广州</a:t>
              </a:r>
              <a:endParaRPr lang="zh-CN" altLang="en-US" sz="4000" b="1">
                <a:solidFill>
                  <a:srgbClr val="000000"/>
                </a:solidFill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37231" name="图片 137230" descr="www6Lucn000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67" y="46"/>
              <a:ext cx="363" cy="33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7232" name="图片 137231" descr="www6Lucn000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78" y="1406"/>
              <a:ext cx="363" cy="33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7233" name="图片 137232" descr="www6Lucn000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24" y="1996"/>
              <a:ext cx="363" cy="33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7234" name="图片 137233" descr="www6Lucn000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6" y="2223"/>
              <a:ext cx="363" cy="33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7235" name="图片 137234" descr="www6Lucn000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1" y="590"/>
              <a:ext cx="363" cy="33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7236" name="文本框 137235"/>
          <p:cNvSpPr txBox="1"/>
          <p:nvPr/>
        </p:nvSpPr>
        <p:spPr>
          <a:xfrm>
            <a:off x="1524000" y="1592263"/>
            <a:ext cx="1008063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重庆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37237" name="组合 137236"/>
          <p:cNvGrpSpPr/>
          <p:nvPr/>
        </p:nvGrpSpPr>
        <p:grpSpPr>
          <a:xfrm>
            <a:off x="1847850" y="836613"/>
            <a:ext cx="6299200" cy="2232025"/>
            <a:chOff x="0" y="0"/>
            <a:chExt cx="3968" cy="1315"/>
          </a:xfrm>
        </p:grpSpPr>
        <p:sp>
          <p:nvSpPr>
            <p:cNvPr id="137238" name="文本框 137237"/>
            <p:cNvSpPr txBox="1"/>
            <p:nvPr/>
          </p:nvSpPr>
          <p:spPr>
            <a:xfrm>
              <a:off x="1225" y="726"/>
              <a:ext cx="576" cy="30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0" hangingPunct="0">
                <a:spcBef>
                  <a:spcPct val="50000"/>
                </a:spcBef>
              </a:pPr>
              <a:r>
                <a:rPr lang="zh-CN" altLang="en-US" sz="2800" b="1">
                  <a:solidFill>
                    <a:srgbClr val="FF0066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沙市</a:t>
              </a:r>
              <a:endParaRPr lang="zh-CN" altLang="en-US" sz="2800" b="1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137239" name="图片 137238" descr="1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726"/>
              <a:ext cx="363" cy="3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7240" name="图片 137239" descr="1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15" y="953"/>
              <a:ext cx="363" cy="3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7241" name="图片 137240" descr="1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38" y="0"/>
              <a:ext cx="363" cy="3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7242" name="文本框 137241"/>
            <p:cNvSpPr txBox="1"/>
            <p:nvPr/>
          </p:nvSpPr>
          <p:spPr>
            <a:xfrm>
              <a:off x="3402" y="227"/>
              <a:ext cx="566" cy="3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eaLnBrk="1" hangingPunct="1"/>
              <a:r>
                <a:rPr lang="zh-CN" altLang="en-US" sz="2800" b="1">
                  <a:solidFill>
                    <a:schemeClr val="hlink"/>
                  </a:solidFill>
                  <a:latin typeface="Verdana" panose="020B0604030504040204" pitchFamily="34" charset="0"/>
                  <a:ea typeface="宋体" panose="02010600030101010101" pitchFamily="2" charset="-122"/>
                </a:rPr>
                <a:t>苏州</a:t>
              </a:r>
              <a:endParaRPr lang="zh-CN" altLang="en-US" sz="2800" b="1">
                <a:solidFill>
                  <a:schemeClr val="hlink"/>
                </a:solidFill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37243" name="组合 137242"/>
            <p:cNvGrpSpPr/>
            <p:nvPr/>
          </p:nvGrpSpPr>
          <p:grpSpPr>
            <a:xfrm>
              <a:off x="3226" y="454"/>
              <a:ext cx="566" cy="519"/>
              <a:chOff x="0" y="0"/>
              <a:chExt cx="566" cy="519"/>
            </a:xfrm>
          </p:grpSpPr>
          <p:pic>
            <p:nvPicPr>
              <p:cNvPr id="137244" name="图片 137243" descr="12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5" y="0"/>
                <a:ext cx="363" cy="3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7245" name="文本框 137244"/>
              <p:cNvSpPr txBox="1"/>
              <p:nvPr/>
            </p:nvSpPr>
            <p:spPr>
              <a:xfrm>
                <a:off x="0" y="214"/>
                <a:ext cx="566" cy="3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lvl="0" eaLnBrk="1" hangingPunct="1"/>
                <a:r>
                  <a:rPr lang="zh-CN" altLang="en-US" sz="2800" b="1">
                    <a:solidFill>
                      <a:srgbClr val="FF3300"/>
                    </a:solidFill>
                    <a:latin typeface="Verdana" panose="020B0604030504040204" pitchFamily="34" charset="0"/>
                    <a:ea typeface="宋体" panose="02010600030101010101" pitchFamily="2" charset="-122"/>
                  </a:rPr>
                  <a:t>杭州</a:t>
                </a:r>
                <a:endParaRPr lang="zh-CN" altLang="en-US" sz="2800" b="1">
                  <a:solidFill>
                    <a:srgbClr val="FF3300"/>
                  </a:solidFill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37246" name="动作按钮: 后退或前一项 137245">
            <a:hlinkClick r:id="" action="ppaction://hlinkshowjump?jump=previousslide"/>
          </p:cNvPr>
          <p:cNvSpPr/>
          <p:nvPr/>
        </p:nvSpPr>
        <p:spPr>
          <a:xfrm>
            <a:off x="9409113" y="5949950"/>
            <a:ext cx="287337" cy="287338"/>
          </a:xfrm>
          <a:prstGeom prst="actionButtonBackPrevious">
            <a:avLst/>
          </a:prstGeom>
          <a:solidFill>
            <a:schemeClr val="accent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7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7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7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7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标题 146433"/>
          <p:cNvSpPr>
            <a:spLocks noGrp="1"/>
          </p:cNvSpPr>
          <p:nvPr>
            <p:ph type="title"/>
          </p:nvPr>
        </p:nvSpPr>
        <p:spPr>
          <a:xfrm>
            <a:off x="2640013" y="404813"/>
            <a:ext cx="7772400" cy="1143000"/>
          </a:xfrm>
        </p:spPr>
        <p:txBody>
          <a:bodyPr anchor="ctr"/>
          <a:lstStyle/>
          <a:p>
            <a:r>
              <a:rPr lang="zh-CN" altLang="en-US" b="1" dirty="0"/>
              <a:t>三国干涉还辽：德、法、俄</a:t>
            </a:r>
            <a:endParaRPr lang="zh-CN" altLang="en-US" b="1" dirty="0"/>
          </a:p>
        </p:txBody>
      </p:sp>
      <p:sp>
        <p:nvSpPr>
          <p:cNvPr id="146435" name="文本占位符 146434"/>
          <p:cNvSpPr>
            <a:spLocks noGrp="1"/>
          </p:cNvSpPr>
          <p:nvPr>
            <p:ph type="body" idx="1"/>
          </p:nvPr>
        </p:nvSpPr>
        <p:spPr>
          <a:xfrm>
            <a:off x="1703388" y="1628775"/>
            <a:ext cx="8820150" cy="33845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日本被迫还辽；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中国付出</a:t>
            </a:r>
            <a:r>
              <a:rPr lang="en-US" altLang="zh-CN" b="1">
                <a:latin typeface="楷体_GB2312" panose="02010609030101010101" pitchFamily="49" charset="-122"/>
                <a:ea typeface="楷体_GB2312" panose="02010609030101010101" pitchFamily="49" charset="-122"/>
              </a:rPr>
              <a:t>3000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万两白银的“赎款”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b="1" dirty="0">
                <a:solidFill>
                  <a:srgbClr val="3333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实质：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以牺牲中国人民利益来均衡满足列强各自的需求，充分暴露了帝国主义</a:t>
            </a:r>
            <a:r>
              <a:rPr lang="zh-CN" altLang="en-US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侵略</a:t>
            </a:r>
            <a:r>
              <a:rPr lang="zh-CN" altLang="en-US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的本质。</a:t>
            </a:r>
            <a:endParaRPr lang="zh-CN" altLang="en-US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med" advClick="0" advTm="6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64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435" grpId="0" animBg="1" advAuto="0"/>
    </p:bldLst>
  </p:timing>
</p:sld>
</file>

<file path=ppt/theme/theme1.xml><?xml version="1.0" encoding="utf-8"?>
<a:theme xmlns:a="http://schemas.openxmlformats.org/drawingml/2006/main" name="鱼水之情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 Black"/>
        <a:ea typeface="宋体"/>
        <a:cs typeface=""/>
      </a:majorFont>
      <a:minorFont>
        <a:latin typeface="Arial Rounded MT Bold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1539</Words>
  <Paragraphs>227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Arial</vt:lpstr>
      <vt:lpstr>宋体</vt:lpstr>
      <vt:lpstr>Wingdings</vt:lpstr>
      <vt:lpstr>Wingdings 2</vt:lpstr>
      <vt:lpstr>黑体</vt:lpstr>
      <vt:lpstr>Tahoma</vt:lpstr>
      <vt:lpstr>华文新魏</vt:lpstr>
      <vt:lpstr>Times New Roman</vt:lpstr>
      <vt:lpstr>Verdana</vt:lpstr>
      <vt:lpstr>楷体_GB2312</vt:lpstr>
      <vt:lpstr>华文行楷</vt:lpstr>
      <vt:lpstr>Arial Black</vt:lpstr>
      <vt:lpstr>Arial Rounded MT Bold</vt:lpstr>
      <vt:lpstr>微软雅黑</vt:lpstr>
      <vt:lpstr>Arial Unicode MS</vt:lpstr>
      <vt:lpstr>Calibri</vt:lpstr>
      <vt:lpstr>Wingdings</vt:lpstr>
      <vt:lpstr>华文中宋</vt:lpstr>
      <vt:lpstr>鱼水之情</vt:lpstr>
      <vt:lpstr>甲午中日战争与戊戌变法</vt:lpstr>
      <vt:lpstr>找一找</vt:lpstr>
      <vt:lpstr>甲午中日战争起因，经过、结果?</vt:lpstr>
      <vt:lpstr>甲午中日战争：</vt:lpstr>
      <vt:lpstr>PowerPoint 演示文稿</vt:lpstr>
      <vt:lpstr>PowerPoint 演示文稿</vt:lpstr>
      <vt:lpstr> 《马关条约》的内容与危害</vt:lpstr>
      <vt:lpstr>PowerPoint 演示文稿</vt:lpstr>
      <vt:lpstr>三国干涉还辽：德、法、俄</vt:lpstr>
      <vt:lpstr>甲午战争的影响？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戊戌六君子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2015-05-05T08:02:00Z</dcterms:created>
  <dcterms:modified xsi:type="dcterms:W3CDTF">2018-08-12T02:41:36Z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