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68CD9-18A1-4000-8D28-305CF5B4557A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7C05-11A2-4DFA-9B97-4B17C396C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68CD9-18A1-4000-8D28-305CF5B4557A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7C05-11A2-4DFA-9B97-4B17C396C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68CD9-18A1-4000-8D28-305CF5B4557A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7C05-11A2-4DFA-9B97-4B17C396C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68CD9-18A1-4000-8D28-305CF5B4557A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7C05-11A2-4DFA-9B97-4B17C396C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68CD9-18A1-4000-8D28-305CF5B4557A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7C05-11A2-4DFA-9B97-4B17C396C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68CD9-18A1-4000-8D28-305CF5B4557A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7C05-11A2-4DFA-9B97-4B17C396C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68CD9-18A1-4000-8D28-305CF5B4557A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7C05-11A2-4DFA-9B97-4B17C396C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68CD9-18A1-4000-8D28-305CF5B4557A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7C05-11A2-4DFA-9B97-4B17C396C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68CD9-18A1-4000-8D28-305CF5B4557A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7C05-11A2-4DFA-9B97-4B17C396C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68CD9-18A1-4000-8D28-305CF5B4557A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7C05-11A2-4DFA-9B97-4B17C396C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68CD9-18A1-4000-8D28-305CF5B4557A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E2F7C05-11A2-4DFA-9B97-4B17C396CA7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0068CD9-18A1-4000-8D28-305CF5B4557A}" type="datetimeFigureOut">
              <a:rPr lang="zh-CN" altLang="en-US" smtClean="0"/>
              <a:pPr/>
              <a:t>2017/9/7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E2F7C05-11A2-4DFA-9B97-4B17C396CA7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28662" y="2428868"/>
            <a:ext cx="6643734" cy="154304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b="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+mn-ea"/>
                <a:ea typeface="+mn-ea"/>
              </a:rPr>
              <a:t>第</a:t>
            </a:r>
            <a:r>
              <a:rPr lang="en-US" altLang="zh-CN" b="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+mn-ea"/>
                <a:ea typeface="+mn-ea"/>
              </a:rPr>
              <a:t>3</a:t>
            </a:r>
            <a:r>
              <a:rPr lang="zh-CN" altLang="en-US" b="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+mn-ea"/>
                <a:ea typeface="+mn-ea"/>
              </a:rPr>
              <a:t>课  甲午</a:t>
            </a:r>
            <a:r>
              <a:rPr lang="zh-CN" altLang="en-US" b="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+mn-ea"/>
                <a:ea typeface="+mn-ea"/>
              </a:rPr>
              <a:t>中日战争与戊戌变法</a:t>
            </a:r>
            <a:endParaRPr lang="zh-CN" altLang="en-US" b="0" dirty="0">
              <a:solidFill>
                <a:schemeClr val="bg1">
                  <a:lumMod val="95000"/>
                  <a:lumOff val="5000"/>
                </a:schemeClr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6101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</a:rPr>
              <a:t>序幕：</a:t>
            </a:r>
            <a:r>
              <a:rPr lang="en-US" sz="3000" b="1" dirty="0" smtClean="0">
                <a:latin typeface="+mn-ea"/>
              </a:rPr>
              <a:t>1895</a:t>
            </a:r>
            <a:r>
              <a:rPr lang="zh-CN" altLang="en-US" sz="3000" b="1" dirty="0" smtClean="0">
                <a:latin typeface="+mn-ea"/>
              </a:rPr>
              <a:t>年</a:t>
            </a:r>
            <a:r>
              <a:rPr lang="en-US" sz="3000" b="1" dirty="0" smtClean="0">
                <a:latin typeface="+mn-ea"/>
              </a:rPr>
              <a:t>5</a:t>
            </a:r>
            <a:r>
              <a:rPr lang="zh-CN" altLang="en-US" sz="3000" b="1" dirty="0" smtClean="0">
                <a:latin typeface="+mn-ea"/>
              </a:rPr>
              <a:t>月</a:t>
            </a:r>
            <a:r>
              <a:rPr lang="zh-CN" altLang="en-US" sz="3000" b="1" dirty="0" smtClean="0">
                <a:latin typeface="+mn-ea"/>
              </a:rPr>
              <a:t>，康有为和梁启超联络</a:t>
            </a:r>
            <a:r>
              <a:rPr lang="zh-CN" altLang="en-US" sz="3000" b="1" dirty="0" smtClean="0">
                <a:latin typeface="+mn-ea"/>
              </a:rPr>
              <a:t>各省在京参加会试的举人</a:t>
            </a:r>
            <a:r>
              <a:rPr lang="en-US" sz="3000" b="1" dirty="0" smtClean="0">
                <a:latin typeface="+mn-ea"/>
              </a:rPr>
              <a:t>1300</a:t>
            </a:r>
            <a:r>
              <a:rPr lang="zh-CN" altLang="en-US" sz="3000" b="1" dirty="0" smtClean="0">
                <a:latin typeface="+mn-ea"/>
              </a:rPr>
              <a:t>多名，联名</a:t>
            </a:r>
            <a:r>
              <a:rPr lang="zh-CN" altLang="en-US" sz="3000" b="1" dirty="0" smtClean="0">
                <a:latin typeface="+mn-ea"/>
              </a:rPr>
              <a:t>上书</a:t>
            </a:r>
            <a:r>
              <a:rPr lang="zh-CN" altLang="en-US" sz="3000" b="1" dirty="0" smtClean="0">
                <a:solidFill>
                  <a:srgbClr val="FF0000"/>
                </a:solidFill>
                <a:latin typeface="+mn-ea"/>
              </a:rPr>
              <a:t>光绪帝</a:t>
            </a:r>
            <a:r>
              <a:rPr lang="zh-CN" altLang="en-US" sz="3000" b="1" dirty="0" smtClean="0">
                <a:latin typeface="+mn-ea"/>
              </a:rPr>
              <a:t>，</a:t>
            </a:r>
            <a:r>
              <a:rPr lang="zh-CN" altLang="en-US" sz="3000" b="1" dirty="0" smtClean="0">
                <a:latin typeface="+mn-ea"/>
              </a:rPr>
              <a:t>反对同日本议和，请求变法，史</a:t>
            </a:r>
            <a:r>
              <a:rPr lang="zh-CN" altLang="en-US" sz="3000" b="1" dirty="0" smtClean="0">
                <a:latin typeface="+mn-ea"/>
              </a:rPr>
              <a:t>称“</a:t>
            </a:r>
            <a:r>
              <a:rPr lang="zh-CN" altLang="en-US" sz="3000" b="1" dirty="0" smtClean="0">
                <a:solidFill>
                  <a:srgbClr val="FF0000"/>
                </a:solidFill>
                <a:latin typeface="+mn-ea"/>
              </a:rPr>
              <a:t>公车上书</a:t>
            </a:r>
            <a:r>
              <a:rPr lang="zh-CN" altLang="en-US" sz="3000" b="1" dirty="0" smtClean="0">
                <a:latin typeface="+mn-ea"/>
              </a:rPr>
              <a:t>”。</a:t>
            </a:r>
            <a:endParaRPr lang="en-US" altLang="zh-CN" sz="30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</a:rPr>
              <a:t>开始标志：</a:t>
            </a:r>
            <a:r>
              <a:rPr lang="en-US" sz="3000" b="1" dirty="0" smtClean="0">
                <a:latin typeface="+mn-ea"/>
              </a:rPr>
              <a:t>1898</a:t>
            </a:r>
            <a:r>
              <a:rPr lang="zh-CN" altLang="en-US" sz="3000" b="1" dirty="0" smtClean="0">
                <a:latin typeface="+mn-ea"/>
              </a:rPr>
              <a:t>年</a:t>
            </a:r>
            <a:r>
              <a:rPr lang="en-US" sz="3000" b="1" dirty="0" smtClean="0">
                <a:latin typeface="+mn-ea"/>
              </a:rPr>
              <a:t>6</a:t>
            </a:r>
            <a:r>
              <a:rPr lang="zh-CN" altLang="en-US" sz="3000" b="1" dirty="0" smtClean="0">
                <a:latin typeface="+mn-ea"/>
              </a:rPr>
              <a:t>月</a:t>
            </a:r>
            <a:r>
              <a:rPr lang="en-US" sz="3000" b="1" dirty="0" smtClean="0">
                <a:latin typeface="+mn-ea"/>
              </a:rPr>
              <a:t>11</a:t>
            </a:r>
            <a:r>
              <a:rPr lang="zh-CN" altLang="en-US" sz="3000" b="1" dirty="0" smtClean="0">
                <a:latin typeface="+mn-ea"/>
              </a:rPr>
              <a:t>日，光绪帝颁布“</a:t>
            </a:r>
            <a:r>
              <a:rPr lang="zh-CN" altLang="en-US" sz="3000" b="1" dirty="0" smtClean="0">
                <a:solidFill>
                  <a:srgbClr val="FF0000"/>
                </a:solidFill>
                <a:latin typeface="+mn-ea"/>
              </a:rPr>
              <a:t>明定国是</a:t>
            </a:r>
            <a:r>
              <a:rPr lang="zh-CN" altLang="en-US" sz="3000" b="1" dirty="0" smtClean="0">
                <a:latin typeface="+mn-ea"/>
              </a:rPr>
              <a:t>”诏，宣布实行变法</a:t>
            </a:r>
            <a:r>
              <a:rPr lang="zh-CN" altLang="en-US" sz="3000" b="1" dirty="0" smtClean="0">
                <a:latin typeface="+mn-ea"/>
              </a:rPr>
              <a:t>。</a:t>
            </a:r>
            <a:endParaRPr lang="en-US" altLang="zh-CN" sz="3000" b="1" dirty="0" smtClean="0">
              <a:latin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ea"/>
              </a:rPr>
              <a:t>（</a:t>
            </a:r>
            <a:r>
              <a:rPr lang="en-US" sz="2800" b="1" dirty="0" smtClean="0">
                <a:latin typeface="+mn-ea"/>
              </a:rPr>
              <a:t>1</a:t>
            </a:r>
            <a:r>
              <a:rPr lang="zh-CN" altLang="en-US" sz="2800" b="1" dirty="0" smtClean="0">
                <a:latin typeface="+mn-ea"/>
              </a:rPr>
              <a:t>）政治上：允许官民上书言事，修订法律，澄清吏治</a:t>
            </a:r>
            <a:r>
              <a:rPr lang="zh-CN" altLang="en-US" sz="2800" b="1" dirty="0" smtClean="0">
                <a:latin typeface="+mn-ea"/>
              </a:rPr>
              <a:t>；</a:t>
            </a:r>
            <a:endParaRPr lang="en-US" altLang="zh-CN" sz="28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ea"/>
              </a:rPr>
              <a:t>（</a:t>
            </a:r>
            <a:r>
              <a:rPr lang="en-US" sz="2800" b="1" dirty="0" smtClean="0">
                <a:latin typeface="+mn-ea"/>
              </a:rPr>
              <a:t>2</a:t>
            </a:r>
            <a:r>
              <a:rPr lang="zh-CN" altLang="en-US" sz="2800" b="1" dirty="0" smtClean="0">
                <a:latin typeface="+mn-ea"/>
              </a:rPr>
              <a:t>）经济上：奖励实业，改革财政</a:t>
            </a:r>
            <a:r>
              <a:rPr lang="zh-CN" altLang="en-US" sz="2800" b="1" dirty="0" smtClean="0">
                <a:latin typeface="+mn-ea"/>
              </a:rPr>
              <a:t>；</a:t>
            </a:r>
            <a:endParaRPr lang="en-US" altLang="zh-CN" sz="28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ea"/>
              </a:rPr>
              <a:t>（</a:t>
            </a:r>
            <a:r>
              <a:rPr lang="en-US" sz="2800" b="1" dirty="0" smtClean="0">
                <a:latin typeface="+mn-ea"/>
              </a:rPr>
              <a:t>3</a:t>
            </a:r>
            <a:r>
              <a:rPr lang="zh-CN" altLang="en-US" sz="2800" b="1" dirty="0" smtClean="0">
                <a:latin typeface="+mn-ea"/>
              </a:rPr>
              <a:t>）军事上：编练新军，改习洋操</a:t>
            </a:r>
            <a:r>
              <a:rPr lang="zh-CN" altLang="en-US" sz="2800" b="1" dirty="0" smtClean="0">
                <a:latin typeface="+mn-ea"/>
              </a:rPr>
              <a:t>；</a:t>
            </a:r>
            <a:endParaRPr lang="en-US" altLang="zh-CN" sz="28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ea"/>
              </a:rPr>
              <a:t>（</a:t>
            </a:r>
            <a:r>
              <a:rPr lang="en-US" sz="2800" b="1" dirty="0" smtClean="0">
                <a:latin typeface="+mn-ea"/>
              </a:rPr>
              <a:t>4</a:t>
            </a:r>
            <a:r>
              <a:rPr lang="zh-CN" altLang="en-US" sz="2800" b="1" dirty="0" smtClean="0">
                <a:latin typeface="+mn-ea"/>
              </a:rPr>
              <a:t>）文化上：设立学堂和印书局，允许创办报馆、设立学会。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失败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ea"/>
              </a:rPr>
              <a:t>失败：</a:t>
            </a:r>
            <a:r>
              <a:rPr lang="en-US" sz="2800" b="1" dirty="0" smtClean="0">
                <a:latin typeface="+mn-ea"/>
              </a:rPr>
              <a:t>1898</a:t>
            </a:r>
            <a:r>
              <a:rPr lang="zh-CN" altLang="en-US" sz="2800" b="1" dirty="0" smtClean="0">
                <a:latin typeface="+mn-ea"/>
              </a:rPr>
              <a:t>年</a:t>
            </a:r>
            <a:r>
              <a:rPr lang="en-US" sz="2800" b="1" dirty="0" smtClean="0">
                <a:latin typeface="+mn-ea"/>
              </a:rPr>
              <a:t>9</a:t>
            </a:r>
            <a:r>
              <a:rPr lang="zh-CN" altLang="en-US" sz="2800" b="1" dirty="0" smtClean="0">
                <a:latin typeface="+mn-ea"/>
              </a:rPr>
              <a:t>月</a:t>
            </a:r>
            <a:r>
              <a:rPr lang="en-US" sz="2800" b="1" dirty="0" smtClean="0">
                <a:latin typeface="+mn-ea"/>
              </a:rPr>
              <a:t>21</a:t>
            </a:r>
            <a:r>
              <a:rPr lang="zh-CN" altLang="en-US" sz="2800" b="1" dirty="0" smtClean="0">
                <a:latin typeface="+mn-ea"/>
              </a:rPr>
              <a:t>日，慈禧发动政变</a:t>
            </a:r>
            <a:r>
              <a:rPr lang="zh-CN" altLang="en-US" sz="2800" b="1" dirty="0" smtClean="0">
                <a:latin typeface="+mn-ea"/>
              </a:rPr>
              <a:t>，囚禁光绪帝，杀害</a:t>
            </a:r>
            <a:r>
              <a:rPr lang="zh-CN" altLang="en-US" sz="2800" b="1" dirty="0" smtClean="0">
                <a:latin typeface="+mn-ea"/>
              </a:rPr>
              <a:t>了谭嗣同、杨旭、刘光第、杨锐、杨深秀、康广仁，史称“戊戌六君子” </a:t>
            </a:r>
            <a:r>
              <a:rPr lang="zh-CN" altLang="en-US" sz="2800" b="1" dirty="0" smtClean="0">
                <a:latin typeface="+mn-ea"/>
              </a:rPr>
              <a:t>。历时</a:t>
            </a:r>
            <a:r>
              <a:rPr lang="en-US" altLang="zh-CN" sz="2800" b="1" dirty="0" smtClean="0">
                <a:latin typeface="+mn-ea"/>
              </a:rPr>
              <a:t>103</a:t>
            </a:r>
            <a:r>
              <a:rPr lang="zh-CN" altLang="en-US" sz="2800" b="1" dirty="0" smtClean="0">
                <a:latin typeface="+mn-ea"/>
              </a:rPr>
              <a:t>天，史称“百日维新”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失败原因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5000660"/>
          </a:xfrm>
        </p:spPr>
        <p:txBody>
          <a:bodyPr>
            <a:normAutofit lnSpcReduction="10000"/>
          </a:bodyPr>
          <a:lstStyle/>
          <a:p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触犯</a:t>
            </a:r>
            <a:r>
              <a:rPr lang="zh-CN" altLang="en-US" dirty="0" smtClean="0"/>
              <a:t>了以慈禧为首</a:t>
            </a:r>
            <a:r>
              <a:rPr lang="zh-CN" altLang="en-US" dirty="0" smtClean="0"/>
              <a:t>的守旧派的</a:t>
            </a:r>
            <a:r>
              <a:rPr lang="zh-CN" altLang="en-US" dirty="0" smtClean="0"/>
              <a:t>利益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启示：把救国的希望寄托在一个没有实权的封建皇帝身上是行不通的。</a:t>
            </a:r>
            <a:endParaRPr lang="en-US" altLang="zh-CN" dirty="0" smtClean="0"/>
          </a:p>
          <a:p>
            <a:pPr>
              <a:lnSpc>
                <a:spcPct val="150000"/>
              </a:lnSpc>
              <a:buNone/>
            </a:pPr>
            <a:r>
              <a:rPr lang="zh-CN" altLang="en-US" sz="4000" dirty="0" smtClean="0">
                <a:solidFill>
                  <a:schemeClr val="accent1"/>
                </a:solidFill>
                <a:latin typeface="+mj-ea"/>
                <a:ea typeface="+mj-ea"/>
              </a:rPr>
              <a:t>如何评价</a:t>
            </a:r>
            <a:r>
              <a:rPr lang="zh-CN" altLang="en-US" sz="4000" dirty="0" smtClean="0">
                <a:solidFill>
                  <a:schemeClr val="accent1"/>
                </a:solidFill>
                <a:latin typeface="+mj-ea"/>
                <a:ea typeface="+mj-ea"/>
              </a:rPr>
              <a:t>戊戌变法</a:t>
            </a:r>
            <a:endParaRPr lang="en-US" altLang="zh-CN" sz="4000" dirty="0" smtClean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dirty="0" smtClean="0"/>
              <a:t> </a:t>
            </a:r>
            <a:r>
              <a:rPr lang="zh-CN" altLang="en-US" dirty="0" smtClean="0"/>
              <a:t>          变法</a:t>
            </a:r>
            <a:r>
              <a:rPr lang="zh-CN" altLang="en-US" dirty="0" smtClean="0"/>
              <a:t>措施有利于中国资本主义的发展和西方科学知识在中国的传播。戊戌变法虽然失败了，但是在社会上起了思想启蒙作用。</a:t>
            </a:r>
          </a:p>
          <a:p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民族工业的曲折发展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概况：（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</a:t>
            </a:r>
            <a:r>
              <a:rPr lang="zh-CN" altLang="en-US" b="1" dirty="0" smtClean="0"/>
              <a:t>初步</a:t>
            </a:r>
            <a:r>
              <a:rPr lang="zh-CN" altLang="en-US" b="1" dirty="0" smtClean="0"/>
              <a:t>发展：</a:t>
            </a:r>
            <a:r>
              <a:rPr lang="en-US" altLang="zh-CN" b="1" dirty="0" smtClean="0">
                <a:latin typeface="+mn-ea"/>
              </a:rPr>
              <a:t>1895——1913</a:t>
            </a:r>
            <a:r>
              <a:rPr lang="zh-CN" altLang="en-US" b="1" dirty="0" smtClean="0">
                <a:latin typeface="+mn-ea"/>
              </a:rPr>
              <a:t>年</a:t>
            </a:r>
            <a:r>
              <a:rPr lang="zh-CN" altLang="en-US" b="1" dirty="0" smtClean="0"/>
              <a:t>；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+mn-ea"/>
              </a:rPr>
              <a:t>（</a:t>
            </a:r>
            <a:r>
              <a:rPr lang="en-US" altLang="zh-CN" b="1" dirty="0" smtClean="0">
                <a:latin typeface="+mn-ea"/>
              </a:rPr>
              <a:t>2</a:t>
            </a:r>
            <a:r>
              <a:rPr lang="zh-CN" altLang="en-US" b="1" dirty="0" smtClean="0">
                <a:latin typeface="+mn-ea"/>
              </a:rPr>
              <a:t>）</a:t>
            </a:r>
            <a:r>
              <a:rPr lang="zh-CN" altLang="en-US" b="1" dirty="0" smtClean="0"/>
              <a:t>快速</a:t>
            </a:r>
            <a:r>
              <a:rPr lang="zh-CN" altLang="en-US" b="1" dirty="0" smtClean="0"/>
              <a:t>发展</a:t>
            </a:r>
            <a:r>
              <a:rPr lang="zh-CN" altLang="en-US" b="1" dirty="0" smtClean="0"/>
              <a:t>时期：第一次世界大战爆发</a:t>
            </a:r>
            <a:r>
              <a:rPr lang="zh-CN" altLang="en-US" b="1" dirty="0" smtClean="0"/>
              <a:t>后</a:t>
            </a:r>
            <a:r>
              <a:rPr lang="zh-CN" altLang="en-US" b="1" dirty="0" smtClean="0"/>
              <a:t>，列强忙于厮杀，无暇东顾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+mn-ea"/>
              </a:rPr>
              <a:t>（</a:t>
            </a:r>
            <a:r>
              <a:rPr lang="en-US" altLang="zh-CN" b="1" dirty="0" smtClean="0">
                <a:latin typeface="+mn-ea"/>
              </a:rPr>
              <a:t>3</a:t>
            </a:r>
            <a:r>
              <a:rPr lang="zh-CN" altLang="en-US" b="1" dirty="0" smtClean="0">
                <a:latin typeface="+mn-ea"/>
              </a:rPr>
              <a:t>）</a:t>
            </a:r>
            <a:r>
              <a:rPr lang="zh-CN" altLang="en-US" b="1" dirty="0" smtClean="0"/>
              <a:t>第一次世界大战结束</a:t>
            </a:r>
            <a:r>
              <a:rPr lang="zh-CN" altLang="en-US" b="1" dirty="0" smtClean="0"/>
              <a:t>后</a:t>
            </a:r>
            <a:r>
              <a:rPr lang="en-US" b="1" dirty="0" smtClean="0"/>
              <a:t>,</a:t>
            </a:r>
            <a:r>
              <a:rPr lang="zh-CN" altLang="en-US" b="1" dirty="0" smtClean="0"/>
              <a:t>民族工业受到沉重打击</a:t>
            </a:r>
            <a:r>
              <a:rPr lang="zh-CN" altLang="en-US" b="1" dirty="0" smtClean="0"/>
              <a:t>；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+mn-ea"/>
              </a:rPr>
              <a:t>（</a:t>
            </a:r>
            <a:r>
              <a:rPr lang="en-US" altLang="zh-CN" b="1" dirty="0" smtClean="0">
                <a:latin typeface="+mn-ea"/>
              </a:rPr>
              <a:t>4</a:t>
            </a:r>
            <a:r>
              <a:rPr lang="zh-CN" altLang="en-US" b="1" dirty="0" smtClean="0">
                <a:latin typeface="+mn-ea"/>
              </a:rPr>
              <a:t>）</a:t>
            </a:r>
            <a:r>
              <a:rPr lang="en-US" b="1" dirty="0" smtClean="0">
                <a:latin typeface="+mn-ea"/>
              </a:rPr>
              <a:t>1927</a:t>
            </a:r>
            <a:r>
              <a:rPr lang="zh-CN" altLang="en-US" b="1" dirty="0" smtClean="0"/>
              <a:t>年国民政府成立</a:t>
            </a:r>
            <a:r>
              <a:rPr lang="zh-CN" altLang="en-US" b="1" dirty="0" smtClean="0"/>
              <a:t>后</a:t>
            </a:r>
            <a:r>
              <a:rPr lang="zh-CN" altLang="en-US" b="1" dirty="0" smtClean="0"/>
              <a:t>，对经济进行全面统制，民营</a:t>
            </a:r>
            <a:r>
              <a:rPr lang="zh-CN" altLang="en-US" b="1" dirty="0" smtClean="0"/>
              <a:t>工业发展空间日益狭小。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代表人物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9190" y="1714488"/>
            <a:ext cx="3471858" cy="43891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+mn-ea"/>
              </a:rPr>
              <a:t>状元实业家张謇：他主张“实业救国”</a:t>
            </a:r>
            <a:endParaRPr lang="en-US" altLang="zh-CN" sz="2800" b="1" dirty="0" smtClean="0">
              <a:latin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 smtClean="0">
                <a:latin typeface="+mn-ea"/>
              </a:rPr>
              <a:t>                1899</a:t>
            </a:r>
            <a:r>
              <a:rPr lang="zh-CN" altLang="en-US" sz="2800" b="1" dirty="0" smtClean="0">
                <a:latin typeface="+mn-ea"/>
              </a:rPr>
              <a:t>年，创办大生纱厂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026" name="Picture 2" descr="C:\Users\lishi01\Desktop\09fa513d269759ee0d2256a7b2fb43166d22df6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407670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43108" y="2500306"/>
            <a:ext cx="4214842" cy="1428760"/>
          </a:xfrm>
        </p:spPr>
        <p:txBody>
          <a:bodyPr>
            <a:normAutofit/>
          </a:bodyPr>
          <a:lstStyle/>
          <a:p>
            <a:r>
              <a:rPr lang="zh-CN" altLang="en-US" sz="6000" b="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+mn-ea"/>
                <a:ea typeface="+mn-ea"/>
              </a:rPr>
              <a:t>谢 谢 观 赏</a:t>
            </a:r>
            <a:endParaRPr lang="zh-CN" altLang="en-US" b="0" dirty="0">
              <a:solidFill>
                <a:schemeClr val="bg1">
                  <a:lumMod val="95000"/>
                  <a:lumOff val="5000"/>
                </a:schemeClr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+mn-ea"/>
              </a:rPr>
              <a:t>1.</a:t>
            </a:r>
            <a:r>
              <a:rPr lang="zh-CN" altLang="en-US" sz="3200" b="1" dirty="0" smtClean="0">
                <a:latin typeface="+mn-ea"/>
              </a:rPr>
              <a:t>知道甲午战争的背景，了解其概况；背诵</a:t>
            </a:r>
            <a:r>
              <a:rPr lang="en-US" altLang="zh-CN" sz="3200" b="1" dirty="0" smtClean="0">
                <a:latin typeface="+mn-ea"/>
              </a:rPr>
              <a:t>《</a:t>
            </a:r>
            <a:r>
              <a:rPr lang="zh-CN" altLang="en-US" sz="3200" b="1" dirty="0" smtClean="0">
                <a:latin typeface="+mn-ea"/>
              </a:rPr>
              <a:t>马关条约</a:t>
            </a:r>
            <a:r>
              <a:rPr lang="en-US" altLang="zh-CN" sz="3200" b="1" dirty="0" smtClean="0">
                <a:latin typeface="+mn-ea"/>
              </a:rPr>
              <a:t>》</a:t>
            </a:r>
            <a:r>
              <a:rPr lang="zh-CN" altLang="en-US" sz="3200" b="1" dirty="0" smtClean="0">
                <a:latin typeface="+mn-ea"/>
              </a:rPr>
              <a:t>的内容，理解其影响；</a:t>
            </a:r>
          </a:p>
          <a:p>
            <a:pPr>
              <a:lnSpc>
                <a:spcPct val="150000"/>
              </a:lnSpc>
            </a:pPr>
            <a:r>
              <a:rPr lang="en-US" sz="3200" b="1" dirty="0" smtClean="0">
                <a:latin typeface="+mn-ea"/>
              </a:rPr>
              <a:t>2.</a:t>
            </a:r>
            <a:r>
              <a:rPr lang="zh-CN" altLang="en-US" sz="3200" b="1" dirty="0" smtClean="0">
                <a:latin typeface="+mn-ea"/>
              </a:rPr>
              <a:t>了解“公车上书”的有关史实，知道戊戌变法的主要内容，并且正确评价戊戌变法；</a:t>
            </a:r>
          </a:p>
          <a:p>
            <a:pPr>
              <a:lnSpc>
                <a:spcPct val="150000"/>
              </a:lnSpc>
            </a:pPr>
            <a:r>
              <a:rPr lang="en-US" sz="3200" b="1" dirty="0" smtClean="0">
                <a:latin typeface="+mn-ea"/>
              </a:rPr>
              <a:t>3.</a:t>
            </a:r>
            <a:r>
              <a:rPr lang="zh-CN" altLang="en-US" sz="3200" b="1" dirty="0" smtClean="0">
                <a:latin typeface="+mn-ea"/>
              </a:rPr>
              <a:t>知道民族工业的发展概况及代表人物。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导学重、难点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+mn-ea"/>
              </a:rPr>
              <a:t>《</a:t>
            </a:r>
            <a:r>
              <a:rPr lang="zh-CN" altLang="en-US" sz="3200" b="1" dirty="0" smtClean="0">
                <a:latin typeface="+mn-ea"/>
              </a:rPr>
              <a:t>马关条约</a:t>
            </a:r>
            <a:r>
              <a:rPr lang="en-US" altLang="zh-CN" sz="3200" b="1" dirty="0" smtClean="0">
                <a:latin typeface="+mn-ea"/>
              </a:rPr>
              <a:t>》</a:t>
            </a:r>
            <a:r>
              <a:rPr lang="zh-CN" altLang="en-US" sz="3200" b="1" dirty="0" smtClean="0">
                <a:latin typeface="+mn-ea"/>
              </a:rPr>
              <a:t>的内容及影响；</a:t>
            </a:r>
            <a:endParaRPr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</a:rPr>
              <a:t>  戊戌变法的内容及评价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导入新课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472" y="1935480"/>
            <a:ext cx="8115328" cy="4389120"/>
          </a:xfrm>
        </p:spPr>
        <p:txBody>
          <a:bodyPr/>
          <a:lstStyle/>
          <a:p>
            <a:pPr indent="720000">
              <a:lnSpc>
                <a:spcPct val="150000"/>
              </a:lnSpc>
              <a:buNone/>
            </a:pPr>
            <a:r>
              <a:rPr lang="zh-CN" altLang="en-US" b="1" dirty="0" smtClean="0"/>
              <a:t>我们是东海捧出的珍珠一串，琉球是我的群弟，我便是台湾。我胸中还氤氲着郑氏的英魂，精忠的赤血点染了我的家传。母亲，酷炎的夏日要晒死我了，赐我个号令，我还能背城一战。母亲，我要回来，母亲！</a:t>
            </a:r>
            <a:endParaRPr lang="en-US" altLang="zh-CN" b="1" dirty="0" smtClean="0"/>
          </a:p>
          <a:p>
            <a:pPr indent="720000">
              <a:lnSpc>
                <a:spcPct val="150000"/>
              </a:lnSpc>
              <a:buNone/>
            </a:pPr>
            <a:r>
              <a:rPr lang="zh-CN" altLang="en-US" sz="3200" b="1" dirty="0" smtClean="0">
                <a:solidFill>
                  <a:srgbClr val="C00000"/>
                </a:solidFill>
              </a:rPr>
              <a:t>台湾是怎样离开祖国的怀抱的？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甲午海战（</a:t>
            </a:r>
            <a:r>
              <a:rPr lang="en-US" altLang="zh-CN" dirty="0" smtClean="0"/>
              <a:t>1894</a:t>
            </a:r>
            <a:r>
              <a:rPr lang="zh-CN" altLang="en-US" dirty="0" smtClean="0"/>
              <a:t>年）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背景：</a:t>
            </a:r>
            <a:r>
              <a:rPr lang="zh-CN" altLang="en-US" b="1" dirty="0" smtClean="0">
                <a:latin typeface="+mn-ea"/>
              </a:rPr>
              <a:t>（</a:t>
            </a:r>
            <a:r>
              <a:rPr lang="en-US" b="1" dirty="0" smtClean="0">
                <a:latin typeface="+mn-ea"/>
              </a:rPr>
              <a:t>1</a:t>
            </a:r>
            <a:r>
              <a:rPr lang="zh-CN" altLang="en-US" b="1" dirty="0" smtClean="0">
                <a:latin typeface="+mn-ea"/>
              </a:rPr>
              <a:t>）</a:t>
            </a:r>
            <a:r>
              <a:rPr lang="en-US" altLang="zh-CN" b="1" dirty="0" smtClean="0">
                <a:latin typeface="+mn-ea"/>
              </a:rPr>
              <a:t>1</a:t>
            </a:r>
            <a:r>
              <a:rPr lang="en-US" b="1" dirty="0" smtClean="0">
                <a:latin typeface="+mn-ea"/>
              </a:rPr>
              <a:t>868</a:t>
            </a:r>
            <a:r>
              <a:rPr lang="zh-CN" altLang="en-US" b="1" dirty="0" smtClean="0">
                <a:latin typeface="+mn-ea"/>
              </a:rPr>
              <a:t>年明治维新后，日本迅速走上对外侵略扩张的道路；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latin typeface="+mn-ea"/>
              </a:rPr>
              <a:t> （</a:t>
            </a:r>
            <a:r>
              <a:rPr lang="en-US" b="1" dirty="0" smtClean="0">
                <a:latin typeface="+mn-ea"/>
              </a:rPr>
              <a:t>2</a:t>
            </a:r>
            <a:r>
              <a:rPr lang="zh-CN" altLang="en-US" b="1" dirty="0" smtClean="0">
                <a:latin typeface="+mn-ea"/>
              </a:rPr>
              <a:t>）</a:t>
            </a:r>
            <a:r>
              <a:rPr lang="en-US" b="1" dirty="0" smtClean="0">
                <a:latin typeface="+mn-ea"/>
              </a:rPr>
              <a:t>1894</a:t>
            </a:r>
            <a:r>
              <a:rPr lang="zh-CN" altLang="en-US" b="1" dirty="0" smtClean="0">
                <a:latin typeface="+mn-ea"/>
              </a:rPr>
              <a:t>年，朝鲜发生民变，清政府应朝鲜国王的请求派兵入朝，“代平内乱”。日本借口保护使馆和侨民，乘机出兵朝鲜。事平后，日本仍不断增兵，蓄意挑起中日战争。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72066" y="357166"/>
            <a:ext cx="3786214" cy="6143668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经过</a:t>
            </a:r>
            <a:r>
              <a:rPr lang="zh-CN" altLang="en-US" sz="2800" b="1" dirty="0" smtClean="0">
                <a:latin typeface="+mn-ea"/>
              </a:rPr>
              <a:t>：</a:t>
            </a:r>
            <a:r>
              <a:rPr lang="en-US" sz="2800" b="1" dirty="0" smtClean="0">
                <a:latin typeface="+mn-ea"/>
              </a:rPr>
              <a:t>1894</a:t>
            </a:r>
            <a:r>
              <a:rPr lang="zh-CN" altLang="en-US" sz="2800" b="1" dirty="0" smtClean="0">
                <a:latin typeface="+mn-ea"/>
              </a:rPr>
              <a:t>年</a:t>
            </a:r>
            <a:r>
              <a:rPr lang="en-US" sz="2800" b="1" dirty="0" smtClean="0">
                <a:latin typeface="+mn-ea"/>
              </a:rPr>
              <a:t>9</a:t>
            </a:r>
            <a:r>
              <a:rPr lang="zh-CN" altLang="en-US" sz="2800" b="1" dirty="0" smtClean="0">
                <a:latin typeface="+mn-ea"/>
              </a:rPr>
              <a:t>月，清朝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北洋舰队</a:t>
            </a:r>
            <a:r>
              <a:rPr lang="zh-CN" altLang="en-US" sz="2800" b="1" dirty="0" smtClean="0">
                <a:latin typeface="+mn-ea"/>
              </a:rPr>
              <a:t>与日本联合舰队在黄海海面展开激烈的遭遇战。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“致远”</a:t>
            </a:r>
            <a:r>
              <a:rPr lang="zh-CN" altLang="en-US" sz="2800" b="1" dirty="0" smtClean="0">
                <a:latin typeface="+mn-ea"/>
              </a:rPr>
              <a:t>号舰长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邓世昌</a:t>
            </a:r>
            <a:r>
              <a:rPr lang="zh-CN" altLang="en-US" sz="2800" b="1" dirty="0" smtClean="0">
                <a:latin typeface="+mn-ea"/>
              </a:rPr>
              <a:t>与舰队上的</a:t>
            </a:r>
            <a:r>
              <a:rPr lang="en-US" sz="2800" b="1" dirty="0" smtClean="0">
                <a:latin typeface="+mn-ea"/>
              </a:rPr>
              <a:t>200</a:t>
            </a:r>
            <a:r>
              <a:rPr lang="zh-CN" altLang="en-US" sz="2800" b="1" dirty="0" smtClean="0">
                <a:latin typeface="+mn-ea"/>
              </a:rPr>
              <a:t>余名官兵全部壮烈殉国。此后，李鸿章严令北洋舰队保存实力，坐守威海卫，不准出海击敌。</a:t>
            </a:r>
          </a:p>
          <a:p>
            <a:endParaRPr lang="zh-CN" altLang="en-US" dirty="0"/>
          </a:p>
        </p:txBody>
      </p:sp>
      <p:pic>
        <p:nvPicPr>
          <p:cNvPr id="1027" name="Picture 3" descr="C:\Users\lishi01\Desktop\83079be9542877a7e411d3d4a1c95ac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92915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结果</a:t>
            </a:r>
            <a:r>
              <a:rPr lang="zh-CN" altLang="en-US" b="1" dirty="0" smtClean="0">
                <a:latin typeface="+mn-ea"/>
              </a:rPr>
              <a:t>：</a:t>
            </a:r>
            <a:r>
              <a:rPr lang="en-US" altLang="zh-CN" b="1" dirty="0" smtClean="0">
                <a:latin typeface="+mn-ea"/>
              </a:rPr>
              <a:t>1895</a:t>
            </a:r>
            <a:r>
              <a:rPr lang="zh-CN" altLang="en-US" b="1" dirty="0" smtClean="0">
                <a:latin typeface="+mn-ea"/>
              </a:rPr>
              <a:t>年初，在威海卫战役中，北洋舰队全军覆没。中日签订</a:t>
            </a:r>
            <a:r>
              <a:rPr lang="en-US" altLang="zh-CN" b="1" dirty="0" smtClean="0">
                <a:latin typeface="+mn-ea"/>
              </a:rPr>
              <a:t>《</a:t>
            </a:r>
            <a:r>
              <a:rPr lang="zh-CN" altLang="en-US" b="1" dirty="0" smtClean="0">
                <a:latin typeface="+mn-ea"/>
              </a:rPr>
              <a:t>马关条约</a:t>
            </a:r>
            <a:r>
              <a:rPr lang="en-US" altLang="zh-CN" b="1" dirty="0" smtClean="0">
                <a:latin typeface="+mn-ea"/>
              </a:rPr>
              <a:t>》</a:t>
            </a:r>
            <a:r>
              <a:rPr lang="zh-CN" altLang="en-US" b="1" dirty="0" smtClean="0">
                <a:latin typeface="+mn-ea"/>
              </a:rPr>
              <a:t>。</a:t>
            </a:r>
            <a:endParaRPr lang="en-US" altLang="zh-CN" b="1" dirty="0" smtClean="0">
              <a:latin typeface="+mn-ea"/>
            </a:endParaRPr>
          </a:p>
          <a:p>
            <a:r>
              <a:rPr lang="en-US" altLang="zh-CN" b="1" dirty="0" smtClean="0">
                <a:latin typeface="+mn-ea"/>
              </a:rPr>
              <a:t>《</a:t>
            </a:r>
            <a:r>
              <a:rPr lang="zh-CN" altLang="en-US" b="1" dirty="0" smtClean="0">
                <a:latin typeface="+mn-ea"/>
              </a:rPr>
              <a:t>马关条约</a:t>
            </a:r>
            <a:r>
              <a:rPr lang="en-US" altLang="zh-CN" b="1" dirty="0" smtClean="0">
                <a:latin typeface="+mn-ea"/>
              </a:rPr>
              <a:t>》</a:t>
            </a:r>
            <a:r>
              <a:rPr lang="zh-CN" altLang="en-US" b="1" dirty="0" smtClean="0">
                <a:latin typeface="+mn-ea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内容</a:t>
            </a:r>
            <a:r>
              <a:rPr lang="zh-CN" altLang="en-US" b="1" dirty="0" smtClean="0">
                <a:latin typeface="+mn-ea"/>
              </a:rPr>
              <a:t>：</a:t>
            </a:r>
            <a:endParaRPr lang="en-US" altLang="zh-CN" b="1" dirty="0" smtClean="0">
              <a:latin typeface="+mn-ea"/>
            </a:endParaRPr>
          </a:p>
          <a:p>
            <a:pPr>
              <a:buNone/>
            </a:pPr>
            <a:r>
              <a:rPr lang="en-US" altLang="zh-CN" b="1" dirty="0" smtClean="0">
                <a:latin typeface="+mn-ea"/>
              </a:rPr>
              <a:t>   </a:t>
            </a:r>
            <a:r>
              <a:rPr lang="zh-CN" altLang="en-US" b="1" dirty="0" smtClean="0">
                <a:latin typeface="+mn-ea"/>
              </a:rPr>
              <a:t>（</a:t>
            </a:r>
            <a:r>
              <a:rPr lang="en-US" altLang="zh-CN" b="1" dirty="0" smtClean="0">
                <a:latin typeface="+mn-ea"/>
              </a:rPr>
              <a:t>1</a:t>
            </a:r>
            <a:r>
              <a:rPr lang="zh-CN" altLang="en-US" b="1" dirty="0" smtClean="0">
                <a:latin typeface="+mn-ea"/>
              </a:rPr>
              <a:t>）割地：割让辽东半岛、台湾全岛及所有附属各岛屿、澎湖列岛给日本；</a:t>
            </a:r>
            <a:endParaRPr lang="en-US" altLang="zh-CN" b="1" dirty="0" smtClean="0">
              <a:latin typeface="+mn-ea"/>
            </a:endParaRPr>
          </a:p>
          <a:p>
            <a:pPr>
              <a:buNone/>
            </a:pPr>
            <a:r>
              <a:rPr lang="en-US" altLang="zh-CN" b="1" dirty="0" smtClean="0">
                <a:latin typeface="+mn-ea"/>
              </a:rPr>
              <a:t>   </a:t>
            </a:r>
            <a:r>
              <a:rPr lang="zh-CN" altLang="en-US" b="1" dirty="0" smtClean="0">
                <a:latin typeface="+mn-ea"/>
              </a:rPr>
              <a:t>（</a:t>
            </a:r>
            <a:r>
              <a:rPr lang="en-US" b="1" dirty="0" smtClean="0">
                <a:latin typeface="+mn-ea"/>
              </a:rPr>
              <a:t>2</a:t>
            </a:r>
            <a:r>
              <a:rPr lang="zh-CN" altLang="en-US" b="1" dirty="0" smtClean="0">
                <a:latin typeface="+mn-ea"/>
              </a:rPr>
              <a:t>）赔款：兵费白银</a:t>
            </a:r>
            <a:r>
              <a:rPr lang="en-US" b="1" dirty="0" smtClean="0">
                <a:latin typeface="+mn-ea"/>
              </a:rPr>
              <a:t>2</a:t>
            </a:r>
            <a:r>
              <a:rPr lang="zh-CN" altLang="en-US" b="1" dirty="0" smtClean="0">
                <a:latin typeface="+mn-ea"/>
              </a:rPr>
              <a:t>亿两；</a:t>
            </a:r>
            <a:endParaRPr lang="en-US" altLang="zh-CN" b="1" dirty="0" smtClean="0">
              <a:latin typeface="+mn-ea"/>
            </a:endParaRPr>
          </a:p>
          <a:p>
            <a:pPr>
              <a:buNone/>
            </a:pPr>
            <a:r>
              <a:rPr lang="en-US" altLang="zh-CN" b="1" dirty="0" smtClean="0">
                <a:latin typeface="+mn-ea"/>
              </a:rPr>
              <a:t>   </a:t>
            </a:r>
            <a:r>
              <a:rPr lang="zh-CN" altLang="en-US" b="1" dirty="0" smtClean="0">
                <a:latin typeface="+mn-ea"/>
              </a:rPr>
              <a:t>（</a:t>
            </a:r>
            <a:r>
              <a:rPr lang="en-US" altLang="zh-CN" b="1" dirty="0" smtClean="0">
                <a:latin typeface="+mn-ea"/>
              </a:rPr>
              <a:t>3</a:t>
            </a:r>
            <a:r>
              <a:rPr lang="zh-CN" altLang="en-US" b="1" dirty="0" smtClean="0">
                <a:latin typeface="+mn-ea"/>
              </a:rPr>
              <a:t>）增开沙市、重庆、苏州、杭州为通商口岸；允许日本在通商口岸投资设厂。</a:t>
            </a:r>
            <a:endParaRPr lang="en-US" altLang="zh-CN" b="1" dirty="0" smtClean="0">
              <a:latin typeface="+mn-ea"/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影响</a:t>
            </a:r>
            <a:r>
              <a:rPr lang="zh-CN" altLang="en-US" b="1" dirty="0" smtClean="0">
                <a:latin typeface="+mn-ea"/>
              </a:rPr>
              <a:t>：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马关条约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是自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南京条约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以后，对中国危害最为严重的不平等条约。标志着列强对中国的殖民掠夺进一步升级，中国的半殖民地化程度和民族危机大大加深。</a:t>
            </a:r>
          </a:p>
          <a:p>
            <a:pPr>
              <a:buNone/>
            </a:pPr>
            <a:endParaRPr lang="zh-CN" altLang="en-US" dirty="0" smtClean="0">
              <a:latin typeface="+mn-ea"/>
            </a:endParaRPr>
          </a:p>
          <a:p>
            <a:pPr>
              <a:buNone/>
            </a:pPr>
            <a:endParaRPr lang="zh-CN" altLang="en-US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三国干涉还辽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zh-CN" altLang="en-US" dirty="0" smtClean="0"/>
              <a:t>          </a:t>
            </a:r>
            <a:r>
              <a:rPr lang="zh-CN" altLang="en-US" sz="2800" b="1" dirty="0" smtClean="0"/>
              <a:t>日本独占辽东半岛，侵</a:t>
            </a:r>
            <a:r>
              <a:rPr lang="zh-CN" altLang="en-US" sz="2800" b="1" dirty="0" smtClean="0"/>
              <a:t>及其</a:t>
            </a:r>
            <a:r>
              <a:rPr lang="zh-CN" altLang="en-US" sz="2800" b="1" dirty="0" smtClean="0"/>
              <a:t>他列强权益，引起俄、德、法德强烈不满。在三国的干涉下，日本被迫“还辽”，中国付出了</a:t>
            </a:r>
            <a:r>
              <a:rPr lang="en-US" altLang="zh-CN" sz="2800" b="1" dirty="0" smtClean="0">
                <a:latin typeface="+mn-ea"/>
              </a:rPr>
              <a:t>3000</a:t>
            </a:r>
            <a:r>
              <a:rPr lang="zh-CN" altLang="en-US" sz="2800" b="1" dirty="0" smtClean="0">
                <a:latin typeface="+mn-ea"/>
              </a:rPr>
              <a:t>万两白银的“赎辽”赔款。</a:t>
            </a:r>
            <a:endParaRPr lang="zh-CN" altLang="en-US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维新变法运动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6101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背景：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甲午战败</a:t>
            </a:r>
            <a:r>
              <a:rPr lang="zh-CN" altLang="en-US" b="1" dirty="0" smtClean="0">
                <a:latin typeface="+mn-ea"/>
              </a:rPr>
              <a:t>和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马关条约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b="1" dirty="0" smtClean="0">
                <a:latin typeface="+mn-ea"/>
              </a:rPr>
              <a:t>签订</a:t>
            </a:r>
            <a:r>
              <a:rPr lang="zh-CN" altLang="en-US" b="1" dirty="0" smtClean="0">
                <a:latin typeface="+mn-ea"/>
              </a:rPr>
              <a:t>后，中国面临被东西方列强瓜分的危险，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民族危机</a:t>
            </a:r>
            <a:r>
              <a:rPr lang="zh-CN" altLang="en-US" b="1" dirty="0" smtClean="0">
                <a:latin typeface="+mn-ea"/>
              </a:rPr>
              <a:t>空前严重，具有群体意义</a:t>
            </a:r>
            <a:r>
              <a:rPr lang="zh-CN" altLang="en-US" b="1" dirty="0" smtClean="0">
                <a:latin typeface="+mn-ea"/>
              </a:rPr>
              <a:t>的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民族觉醒</a:t>
            </a:r>
            <a:r>
              <a:rPr lang="zh-CN" altLang="en-US" b="1" dirty="0" smtClean="0">
                <a:latin typeface="+mn-ea"/>
              </a:rPr>
              <a:t>也</a:t>
            </a:r>
            <a:r>
              <a:rPr lang="zh-CN" altLang="en-US" b="1" dirty="0" smtClean="0">
                <a:latin typeface="+mn-ea"/>
              </a:rPr>
              <a:t>由此开始。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领导阶级：</a:t>
            </a:r>
            <a:r>
              <a:rPr lang="zh-CN" altLang="en-US" b="1" dirty="0" smtClean="0">
                <a:latin typeface="+mn-ea"/>
              </a:rPr>
              <a:t>资产阶级维新派 </a:t>
            </a:r>
            <a:endParaRPr lang="en-US" altLang="zh-CN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代表人物：</a:t>
            </a:r>
            <a:r>
              <a:rPr lang="zh-CN" altLang="en-US" b="1" dirty="0" smtClean="0">
                <a:latin typeface="+mn-ea"/>
              </a:rPr>
              <a:t>康有为、梁启超</a:t>
            </a:r>
            <a:endParaRPr lang="en-US" altLang="zh-CN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学习对象：</a:t>
            </a:r>
            <a:r>
              <a:rPr lang="zh-CN" altLang="en-US" b="1" dirty="0" smtClean="0">
                <a:latin typeface="+mn-ea"/>
              </a:rPr>
              <a:t>西方先进制度</a:t>
            </a:r>
            <a:endParaRPr lang="en-US" altLang="zh-CN" b="1" dirty="0" smtClean="0">
              <a:latin typeface="+mn-ea"/>
            </a:endParaRPr>
          </a:p>
          <a:p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139</TotalTime>
  <Words>857</Words>
  <Paragraphs>53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流畅</vt:lpstr>
      <vt:lpstr>第3课  甲午中日战争与戊戌变法</vt:lpstr>
      <vt:lpstr>学习目标</vt:lpstr>
      <vt:lpstr>导学重、难点</vt:lpstr>
      <vt:lpstr>导入新课</vt:lpstr>
      <vt:lpstr>甲午海战（1894年）</vt:lpstr>
      <vt:lpstr>幻灯片 6</vt:lpstr>
      <vt:lpstr>幻灯片 7</vt:lpstr>
      <vt:lpstr>三国干涉还辽</vt:lpstr>
      <vt:lpstr>维新变法运动</vt:lpstr>
      <vt:lpstr>过程</vt:lpstr>
      <vt:lpstr>内容</vt:lpstr>
      <vt:lpstr>失败</vt:lpstr>
      <vt:lpstr>失败原因</vt:lpstr>
      <vt:lpstr>民族工业的曲折发展</vt:lpstr>
      <vt:lpstr>代表人物</vt:lpstr>
      <vt:lpstr>谢 谢 观 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lishi01</cp:lastModifiedBy>
  <dcterms:created xsi:type="dcterms:W3CDTF">2017-09-07T03:44:42Z</dcterms:created>
  <dcterms:modified xsi:type="dcterms:W3CDTF">2018-08-12T02:41:36Z</dcterms:modified>
  <cp:category/>
</cp:coreProperties>
</file>