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8" r:id="rId5"/>
    <p:sldId id="259" r:id="rId6"/>
    <p:sldId id="260" r:id="rId7"/>
    <p:sldId id="261" r:id="rId8"/>
    <p:sldId id="262" r:id="rId9"/>
    <p:sldId id="263" r:id="rId10"/>
    <p:sldId id="268" r:id="rId11"/>
    <p:sldId id="269" r:id="rId12"/>
    <p:sldId id="264" r:id="rId13"/>
    <p:sldId id="265" r:id="rId14"/>
    <p:sldId id="270" r:id="rId15"/>
    <p:sldId id="266" r:id="rId16"/>
    <p:sldId id="267" r:id="rId17"/>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0" Type="http://schemas.openxmlformats.org/officeDocument/2006/relationships/tableStyles" Target="tableStyles.xml"/><Relationship Id="rId2" Type="http://schemas.openxmlformats.org/officeDocument/2006/relationships/theme" Target="theme/theme1.xml"/><Relationship Id="rId19" Type="http://schemas.openxmlformats.org/officeDocument/2006/relationships/viewProps" Target="viewProps.xml"/><Relationship Id="rId18" Type="http://schemas.openxmlformats.org/officeDocument/2006/relationships/presProps" Target="presProps.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blipFill rotWithShape="0">
          <a:blip r:embed="rId2"/>
          <a:stretch>
            <a:fillRect/>
          </a:stretch>
        </a:blipFill>
        <a:effectLst>
          <a:outerShdw dist="107763" dir="2699999" algn="ctr" rotWithShape="0">
            <a:srgbClr val="020000"/>
          </a:outerShdw>
        </a:effectLst>
      </p:bgPr>
    </p:bg>
    <p:spTree>
      <p:nvGrpSpPr>
        <p:cNvPr id="1" name=""/>
        <p:cNvGrpSpPr/>
        <p:nvPr/>
      </p:nvGrpSpPr>
      <p:grpSpPr/>
      <p:sp>
        <p:nvSpPr>
          <p:cNvPr id="2050" name="标题 2049"/>
          <p:cNvSpPr>
            <a:spLocks noGrp="1"/>
          </p:cNvSpPr>
          <p:nvPr>
            <p:ph type="ctrTitle"/>
          </p:nvPr>
        </p:nvSpPr>
        <p:spPr>
          <a:xfrm>
            <a:off x="1282700" y="1628775"/>
            <a:ext cx="10363200" cy="1439863"/>
          </a:xfrm>
          <a:prstGeom prst="rect">
            <a:avLst/>
          </a:prstGeom>
          <a:noFill/>
          <a:ln w="9525">
            <a:noFill/>
          </a:ln>
        </p:spPr>
        <p:txBody>
          <a:bodyPr anchor="ctr"/>
          <a:lstStyle>
            <a:lvl1pPr lvl="0">
              <a:defRPr sz="4800">
                <a:effectLst>
                  <a:outerShdw blurRad="38100" dist="38100" dir="2700000">
                    <a:srgbClr val="000000"/>
                  </a:outerShdw>
                </a:effectLst>
                <a:ea typeface="宋体" panose="02010600030101010101" pitchFamily="2" charset="-122"/>
              </a:defRPr>
            </a:lvl1pPr>
          </a:lstStyle>
          <a:p>
            <a:pPr lvl="0"/>
            <a:r>
              <a:rPr lang="zh-CN" altLang="en-US"/>
              <a:t>单击此处编辑母版标题样式</a:t>
            </a:r>
            <a:endParaRPr lang="zh-CN" altLang="en-US"/>
          </a:p>
        </p:txBody>
      </p:sp>
      <p:sp>
        <p:nvSpPr>
          <p:cNvPr id="2051" name="副标题 2050"/>
          <p:cNvSpPr>
            <a:spLocks noGrp="1"/>
          </p:cNvSpPr>
          <p:nvPr>
            <p:ph type="subTitle" idx="1"/>
          </p:nvPr>
        </p:nvSpPr>
        <p:spPr>
          <a:xfrm>
            <a:off x="2197100" y="3738563"/>
            <a:ext cx="8534400" cy="1130300"/>
          </a:xfrm>
          <a:prstGeom prst="rect">
            <a:avLst/>
          </a:prstGeom>
          <a:noFill/>
          <a:ln w="9525">
            <a:noFill/>
          </a:ln>
        </p:spPr>
        <p:txBody>
          <a:bodyPr anchor="ctr"/>
          <a:lstStyle>
            <a:lvl1pPr marL="0" lvl="0" indent="0" algn="ctr">
              <a:buNone/>
              <a:defRPr b="1">
                <a:solidFill>
                  <a:schemeClr val="bg2"/>
                </a:solidFill>
                <a:ea typeface="宋体" panose="02010600030101010101" pitchFamily="2" charset="-122"/>
              </a:defRPr>
            </a:lvl1pPr>
            <a:lvl2pPr marL="457200" lvl="1" indent="0" algn="ctr">
              <a:buNone/>
              <a:defRPr b="1">
                <a:solidFill>
                  <a:schemeClr val="bg2"/>
                </a:solidFill>
                <a:ea typeface="隶书" pitchFamily="1" charset="-122"/>
              </a:defRPr>
            </a:lvl2pPr>
            <a:lvl3pPr marL="914400" lvl="2" indent="0" algn="ctr">
              <a:buNone/>
              <a:defRPr b="1">
                <a:solidFill>
                  <a:schemeClr val="bg2"/>
                </a:solidFill>
                <a:ea typeface="隶书" pitchFamily="1" charset="-122"/>
              </a:defRPr>
            </a:lvl3pPr>
            <a:lvl4pPr marL="1371600" lvl="3" indent="0" algn="ctr">
              <a:buNone/>
              <a:defRPr b="1">
                <a:solidFill>
                  <a:schemeClr val="bg2"/>
                </a:solidFill>
                <a:ea typeface="隶书" pitchFamily="1" charset="-122"/>
              </a:defRPr>
            </a:lvl4pPr>
            <a:lvl5pPr marL="1828800" lvl="4" indent="0" algn="ctr">
              <a:buNone/>
              <a:defRPr b="1">
                <a:solidFill>
                  <a:schemeClr val="bg2"/>
                </a:solidFill>
                <a:ea typeface="隶书" pitchFamily="1" charset="-122"/>
              </a:defRPr>
            </a:lvl5pPr>
          </a:lstStyle>
          <a:p>
            <a:pPr lvl="0"/>
            <a:r>
              <a:rPr lang="zh-CN" altLang="en-US"/>
              <a:t>单击此处编辑母版副标题样式</a:t>
            </a:r>
            <a:endParaRPr lang="zh-CN" altLang="en-US"/>
          </a:p>
        </p:txBody>
      </p:sp>
      <p:sp>
        <p:nvSpPr>
          <p:cNvPr id="2052" name="日期占位符 2051"/>
          <p:cNvSpPr>
            <a:spLocks noGrp="1"/>
          </p:cNvSpPr>
          <p:nvPr>
            <p:ph type="dt" sz="half" idx="2"/>
          </p:nvPr>
        </p:nvSpPr>
        <p:spPr>
          <a:xfrm>
            <a:off x="1282700" y="6100763"/>
            <a:ext cx="2540000" cy="457200"/>
          </a:xfrm>
          <a:prstGeom prst="rect">
            <a:avLst/>
          </a:prstGeom>
          <a:noFill/>
          <a:ln w="9525">
            <a:noFill/>
          </a:ln>
        </p:spPr>
        <p:txBody>
          <a:bodyPr anchor="t"/>
          <a:lstStyle>
            <a:lvl1pPr>
              <a:defRPr sz="1400">
                <a:solidFill>
                  <a:srgbClr val="A08366"/>
                </a:solidFill>
              </a:defRPr>
            </a:lvl1pPr>
          </a:lstStyle>
          <a:p>
            <a:fld id="{82F288E0-7875-42C4-84C8-98DBBD3BF4D2}" type="datetimeFigureOut">
              <a:rPr lang="zh-CN" altLang="en-US" smtClean="0"/>
            </a:fld>
            <a:endParaRPr lang="zh-CN" altLang="en-US"/>
          </a:p>
        </p:txBody>
      </p:sp>
      <p:sp>
        <p:nvSpPr>
          <p:cNvPr id="2053" name="页脚占位符 2052"/>
          <p:cNvSpPr>
            <a:spLocks noGrp="1"/>
          </p:cNvSpPr>
          <p:nvPr>
            <p:ph type="ftr" sz="quarter" idx="3"/>
          </p:nvPr>
        </p:nvSpPr>
        <p:spPr>
          <a:xfrm>
            <a:off x="4533900" y="6100763"/>
            <a:ext cx="3860800" cy="457200"/>
          </a:xfrm>
          <a:prstGeom prst="rect">
            <a:avLst/>
          </a:prstGeom>
          <a:noFill/>
          <a:ln w="9525">
            <a:noFill/>
          </a:ln>
        </p:spPr>
        <p:txBody>
          <a:bodyPr anchor="t"/>
          <a:lstStyle>
            <a:lvl1pPr algn="ctr">
              <a:defRPr sz="1400">
                <a:solidFill>
                  <a:srgbClr val="A08366"/>
                </a:solidFill>
              </a:defRPr>
            </a:lvl1pPr>
          </a:lstStyle>
          <a:p>
            <a:endParaRPr lang="zh-CN" altLang="en-US"/>
          </a:p>
        </p:txBody>
      </p:sp>
      <p:sp>
        <p:nvSpPr>
          <p:cNvPr id="2054" name="灯片编号占位符 2053"/>
          <p:cNvSpPr>
            <a:spLocks noGrp="1"/>
          </p:cNvSpPr>
          <p:nvPr>
            <p:ph type="sldNum" sz="quarter" idx="4"/>
          </p:nvPr>
        </p:nvSpPr>
        <p:spPr>
          <a:xfrm>
            <a:off x="9105900" y="6100763"/>
            <a:ext cx="2540000" cy="457200"/>
          </a:xfrm>
          <a:prstGeom prst="rect">
            <a:avLst/>
          </a:prstGeom>
          <a:noFill/>
          <a:ln w="9525">
            <a:noFill/>
          </a:ln>
        </p:spPr>
        <p:txBody>
          <a:bodyPr anchor="t"/>
          <a:lstStyle>
            <a:lvl1pPr algn="r">
              <a:defRPr sz="1400">
                <a:solidFill>
                  <a:srgbClr val="A08366"/>
                </a:solidFill>
              </a:defRPr>
            </a:lvl1pPr>
          </a:lstStyle>
          <a:p>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
        <p:nvSpPr>
          <p:cNvPr id="2055" name="直接连接符 2054"/>
          <p:cNvSpPr/>
          <p:nvPr/>
        </p:nvSpPr>
        <p:spPr>
          <a:xfrm>
            <a:off x="1297517" y="3141663"/>
            <a:ext cx="10367433" cy="0"/>
          </a:xfrm>
          <a:prstGeom prst="line">
            <a:avLst/>
          </a:prstGeom>
          <a:ln w="50800" cap="flat" cmpd="sng">
            <a:solidFill>
              <a:schemeClr val="tx2"/>
            </a:solidFill>
            <a:prstDash val="solid"/>
            <a:headEnd type="none" w="med" len="med"/>
            <a:tailEnd type="none" w="med" len="med"/>
          </a:ln>
        </p:spPr>
      </p:sp>
    </p:spTree>
  </p:cSld>
  <p:clrMapOvr>
    <a:masterClrMapping/>
  </p:clrMapOvr>
  <p:transition>
    <p:fade/>
  </p:transition>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transition>
    <p:fade/>
  </p:transition>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986837" y="406400"/>
            <a:ext cx="2595563" cy="55435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200151" y="406400"/>
            <a:ext cx="7636220" cy="554355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p:fade/>
  </p:transition>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p:fade/>
  </p:transition>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p:fade/>
  </p:transition>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200151" y="1600200"/>
            <a:ext cx="5087303" cy="434975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495097" y="1600200"/>
            <a:ext cx="5087303" cy="434975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p:fade/>
  </p:transition>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5" y="1778438"/>
            <a:ext cx="4873575"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5" y="2665379"/>
            <a:ext cx="4873575"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9"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9"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p:fade/>
  </p:transition>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p:fade/>
  </p:transition>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p:fade/>
  </p:transition>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transition>
    <p:fade/>
  </p:transition>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p:fade/>
  </p:transition>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2.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a:outerShdw dist="107763" dir="2699999" algn="ctr" rotWithShape="0">
            <a:srgbClr val="020000"/>
          </a:outerShdw>
        </a:effectLst>
      </p:bgPr>
    </p:bg>
    <p:spTree>
      <p:nvGrpSpPr>
        <p:cNvPr id="1" name=""/>
        <p:cNvGrpSpPr/>
        <p:nvPr/>
      </p:nvGrpSpPr>
      <p:grpSpPr/>
      <p:sp>
        <p:nvSpPr>
          <p:cNvPr id="1026" name="直接连接符 1025"/>
          <p:cNvSpPr/>
          <p:nvPr/>
        </p:nvSpPr>
        <p:spPr>
          <a:xfrm>
            <a:off x="1354667" y="1600200"/>
            <a:ext cx="10329333" cy="0"/>
          </a:xfrm>
          <a:prstGeom prst="line">
            <a:avLst/>
          </a:prstGeom>
          <a:ln w="3175" cap="flat" cmpd="sng">
            <a:solidFill>
              <a:schemeClr val="bg2"/>
            </a:solidFill>
            <a:prstDash val="solid"/>
            <a:headEnd type="none" w="med" len="med"/>
            <a:tailEnd type="none" w="med" len="med"/>
          </a:ln>
        </p:spPr>
      </p:sp>
      <p:sp>
        <p:nvSpPr>
          <p:cNvPr id="1027" name="日期占位符 1026"/>
          <p:cNvSpPr>
            <a:spLocks noGrp="1"/>
          </p:cNvSpPr>
          <p:nvPr>
            <p:ph type="dt" sz="half" idx="2"/>
          </p:nvPr>
        </p:nvSpPr>
        <p:spPr>
          <a:xfrm>
            <a:off x="1320800" y="6096000"/>
            <a:ext cx="2540000" cy="457200"/>
          </a:xfrm>
          <a:prstGeom prst="rect">
            <a:avLst/>
          </a:prstGeom>
          <a:noFill/>
          <a:ln w="9525">
            <a:noFill/>
          </a:ln>
        </p:spPr>
        <p:txBody>
          <a:bodyPr/>
          <a:lstStyle>
            <a:lvl1pPr>
              <a:defRPr sz="1400">
                <a:solidFill>
                  <a:schemeClr val="bg2"/>
                </a:solidFill>
              </a:defRPr>
            </a:lvl1pPr>
          </a:lstStyle>
          <a:p>
            <a:fld id="{82F288E0-7875-42C4-84C8-98DBBD3BF4D2}" type="datetimeFigureOut">
              <a:rPr lang="zh-CN" altLang="en-US" smtClean="0"/>
            </a:fld>
            <a:endParaRPr lang="zh-CN" altLang="en-US"/>
          </a:p>
        </p:txBody>
      </p:sp>
      <p:sp>
        <p:nvSpPr>
          <p:cNvPr id="1028" name="页脚占位符 1027"/>
          <p:cNvSpPr>
            <a:spLocks noGrp="1"/>
          </p:cNvSpPr>
          <p:nvPr>
            <p:ph type="ftr" sz="quarter" idx="3"/>
          </p:nvPr>
        </p:nvSpPr>
        <p:spPr>
          <a:xfrm>
            <a:off x="4572000" y="6096000"/>
            <a:ext cx="3860800" cy="457200"/>
          </a:xfrm>
          <a:prstGeom prst="rect">
            <a:avLst/>
          </a:prstGeom>
          <a:noFill/>
          <a:ln w="9525">
            <a:noFill/>
          </a:ln>
        </p:spPr>
        <p:txBody>
          <a:bodyPr/>
          <a:lstStyle>
            <a:lvl1pPr algn="ctr">
              <a:defRPr sz="1400">
                <a:solidFill>
                  <a:schemeClr val="bg2"/>
                </a:solidFill>
              </a:defRPr>
            </a:lvl1pPr>
          </a:lstStyle>
          <a:p>
            <a:endParaRPr lang="zh-CN" altLang="en-US"/>
          </a:p>
        </p:txBody>
      </p:sp>
      <p:sp>
        <p:nvSpPr>
          <p:cNvPr id="1029" name="灯片编号占位符 1028"/>
          <p:cNvSpPr>
            <a:spLocks noGrp="1"/>
          </p:cNvSpPr>
          <p:nvPr>
            <p:ph type="sldNum" sz="quarter" idx="4"/>
          </p:nvPr>
        </p:nvSpPr>
        <p:spPr>
          <a:xfrm>
            <a:off x="9144000" y="6096000"/>
            <a:ext cx="2540000" cy="457200"/>
          </a:xfrm>
          <a:prstGeom prst="rect">
            <a:avLst/>
          </a:prstGeom>
          <a:noFill/>
          <a:ln w="9525">
            <a:noFill/>
          </a:ln>
        </p:spPr>
        <p:txBody>
          <a:bodyPr/>
          <a:lstStyle>
            <a:lvl1pPr algn="r">
              <a:defRPr sz="1400">
                <a:solidFill>
                  <a:schemeClr val="bg2"/>
                </a:solidFill>
              </a:defRPr>
            </a:lvl1pPr>
          </a:lstStyle>
          <a:p>
            <a:fld id="{7D9BB5D0-35E4-459D-AEF3-FE4D7C45CC19}" type="slidenum">
              <a:rPr lang="zh-CN" altLang="en-US" smtClean="0"/>
            </a:fld>
            <a:endParaRPr lang="zh-CN" altLang="en-US"/>
          </a:p>
        </p:txBody>
      </p:sp>
      <p:sp>
        <p:nvSpPr>
          <p:cNvPr id="1030" name="标题 1029"/>
          <p:cNvSpPr>
            <a:spLocks noGrp="1"/>
          </p:cNvSpPr>
          <p:nvPr>
            <p:ph type="title"/>
          </p:nvPr>
        </p:nvSpPr>
        <p:spPr>
          <a:xfrm>
            <a:off x="1200151" y="406400"/>
            <a:ext cx="10382249" cy="1012825"/>
          </a:xfrm>
          <a:prstGeom prst="rect">
            <a:avLst/>
          </a:prstGeom>
          <a:noFill/>
          <a:ln w="9525">
            <a:noFill/>
          </a:ln>
        </p:spPr>
        <p:txBody>
          <a:bodyPr anchor="ctr"/>
          <a:p>
            <a:pPr lvl="0"/>
            <a:r>
              <a:rPr lang="zh-CN" altLang="en-US"/>
              <a:t>单击此处编辑母版标题样式</a:t>
            </a:r>
            <a:endParaRPr lang="zh-CN" altLang="en-US"/>
          </a:p>
        </p:txBody>
      </p:sp>
      <p:sp>
        <p:nvSpPr>
          <p:cNvPr id="1031" name="文本占位符 1030"/>
          <p:cNvSpPr>
            <a:spLocks noGrp="1"/>
          </p:cNvSpPr>
          <p:nvPr>
            <p:ph type="body" idx="1"/>
          </p:nvPr>
        </p:nvSpPr>
        <p:spPr>
          <a:xfrm>
            <a:off x="1200151" y="1600200"/>
            <a:ext cx="10382249" cy="4349750"/>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fade/>
  </p:transition>
  <p:hf sldNum="0" hdr="0" ftr="0" dt="0"/>
  <p:txStyles>
    <p:titleStyle>
      <a:lvl1pPr marL="0" lvl="0" indent="0" algn="l" defTabSz="914400" eaLnBrk="1" fontAlgn="base" latinLnBrk="0" hangingPunct="1">
        <a:lnSpc>
          <a:spcPct val="100000"/>
        </a:lnSpc>
        <a:spcBef>
          <a:spcPct val="0"/>
        </a:spcBef>
        <a:spcAft>
          <a:spcPct val="0"/>
        </a:spcAft>
        <a:buNone/>
        <a:defRPr sz="3600" b="1"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lr>
          <a:schemeClr val="tx2"/>
        </a:buClr>
        <a:buSzPct val="65000"/>
        <a:buFont typeface="Wingdings" panose="05000000000000000000" pitchFamily="2" charset="2"/>
        <a:buChar char="n"/>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lr>
          <a:schemeClr val="tx2"/>
        </a:buClr>
        <a:buSzPct val="65000"/>
        <a:buFont typeface="Wingdings" panose="05000000000000000000" pitchFamily="2" charset="2"/>
        <a:buChar char="p"/>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lr>
          <a:schemeClr val="tx2"/>
        </a:buClr>
        <a:buSzPct val="65000"/>
        <a:buFont typeface="Wingdings" panose="05000000000000000000" pitchFamily="2" charset="2"/>
        <a:buChar char="n"/>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lr>
          <a:schemeClr val="tx2"/>
        </a:buClr>
        <a:buSzPct val="65000"/>
        <a:buFont typeface="Wingdings" panose="05000000000000000000" pitchFamily="2" charset="2"/>
        <a:buChar char="p"/>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lr>
          <a:schemeClr val="tx2"/>
        </a:buClr>
        <a:buSzPct val="65000"/>
        <a:buFont typeface="Wingdings" panose="05000000000000000000" pitchFamily="2" charset="2"/>
        <a:buChar char="n"/>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lr>
          <a:schemeClr val="tx2"/>
        </a:buClr>
        <a:buSzPct val="65000"/>
        <a:buFont typeface="Wingdings" panose="05000000000000000000" pitchFamily="2" charset="2"/>
        <a:buChar char="n"/>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lr>
          <a:schemeClr val="tx2"/>
        </a:buClr>
        <a:buSzPct val="65000"/>
        <a:buFont typeface="Wingdings" panose="05000000000000000000" pitchFamily="2" charset="2"/>
        <a:buChar char="n"/>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lr>
          <a:schemeClr val="tx2"/>
        </a:buClr>
        <a:buSzPct val="65000"/>
        <a:buFont typeface="Wingdings" panose="05000000000000000000" pitchFamily="2" charset="2"/>
        <a:buChar char="n"/>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lr>
          <a:schemeClr val="tx2"/>
        </a:buClr>
        <a:buSzPct val="65000"/>
        <a:buFont typeface="Wingdings" panose="05000000000000000000" pitchFamily="2" charset="2"/>
        <a:buChar char="n"/>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jpeg"/><Relationship Id="rId1"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标题 9"/>
          <p:cNvSpPr>
            <a:spLocks noGrp="1"/>
          </p:cNvSpPr>
          <p:nvPr>
            <p:ph type="ctrTitle"/>
          </p:nvPr>
        </p:nvSpPr>
        <p:spPr/>
        <p:txBody>
          <a:bodyPr/>
          <a:p>
            <a:r>
              <a:rPr lang="zh-CN" altLang="en-US" sz="6000"/>
              <a:t>近代新式文化教育的兴起</a:t>
            </a:r>
            <a:endParaRPr lang="zh-CN" altLang="en-US" sz="6000"/>
          </a:p>
        </p:txBody>
      </p:sp>
    </p:spTree>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220" name="Picture 4" descr="京师大学堂总监督的关防和校匾"/>
          <p:cNvPicPr>
            <a:picLocks noChangeAspect="1"/>
          </p:cNvPicPr>
          <p:nvPr/>
        </p:nvPicPr>
        <p:blipFill>
          <a:blip r:embed="rId1">
            <a:clrChange>
              <a:clrFrom>
                <a:srgbClr val="FFFFFF"/>
              </a:clrFrom>
              <a:clrTo>
                <a:srgbClr val="FFFFFF">
                  <a:alpha val="0"/>
                </a:srgbClr>
              </a:clrTo>
            </a:clrChange>
          </a:blip>
          <a:srcRect t="7062" r="3964"/>
          <a:stretch>
            <a:fillRect/>
          </a:stretch>
        </p:blipFill>
        <p:spPr>
          <a:xfrm>
            <a:off x="2782888" y="692150"/>
            <a:ext cx="6769100" cy="4721225"/>
          </a:xfrm>
          <a:prstGeom prst="rect">
            <a:avLst/>
          </a:prstGeom>
          <a:noFill/>
          <a:ln w="9525">
            <a:noFill/>
          </a:ln>
        </p:spPr>
      </p:pic>
      <p:sp>
        <p:nvSpPr>
          <p:cNvPr id="9221" name="Text Box 5"/>
          <p:cNvSpPr txBox="1">
            <a:spLocks noChangeArrowheads="1"/>
          </p:cNvSpPr>
          <p:nvPr/>
        </p:nvSpPr>
        <p:spPr bwMode="auto">
          <a:xfrm>
            <a:off x="3575050" y="5516563"/>
            <a:ext cx="5472113" cy="521970"/>
          </a:xfrm>
          <a:prstGeom prst="rect">
            <a:avLst/>
          </a:prstGeom>
          <a:noFill/>
          <a:ln w="9525">
            <a:noFill/>
            <a:miter lim="800000"/>
          </a:ln>
          <a:effectLst/>
        </p:spPr>
        <p:txBody>
          <a:bodyPr>
            <a:spAutoFit/>
          </a:bodyPr>
          <a:lstStyle/>
          <a:p>
            <a:pPr marR="0" defTabSz="914400">
              <a:spcBef>
                <a:spcPct val="50000"/>
              </a:spcBef>
              <a:buClrTx/>
              <a:buSzTx/>
              <a:buFontTx/>
              <a:buNone/>
              <a:defRPr/>
            </a:pPr>
            <a:r>
              <a:rPr kumimoji="0" lang="zh-CN" altLang="en-US" sz="2800" b="1" kern="1200" cap="none" spc="0" normalizeH="0" baseline="0" noProof="0" smtClean="0">
                <a:solidFill>
                  <a:srgbClr val="00060C"/>
                </a:solidFill>
                <a:effectLst>
                  <a:outerShdw blurRad="38100" dist="38100" dir="2700000" algn="tl">
                    <a:srgbClr val="C0C0C0"/>
                  </a:outerShdw>
                </a:effectLst>
                <a:latin typeface="Arial" panose="020B0604020202020204" pitchFamily="34" charset="0"/>
                <a:ea typeface="方正姚体" pitchFamily="2" charset="-122"/>
                <a:cs typeface="+mn-cs"/>
              </a:rPr>
              <a:t>京师大学堂总监督的关防和校匾</a:t>
            </a:r>
            <a:endParaRPr kumimoji="0" lang="zh-CN" altLang="en-US" sz="2800" b="1" kern="1200" cap="none" spc="0" normalizeH="0" baseline="0" noProof="0" smtClean="0">
              <a:solidFill>
                <a:srgbClr val="00060C"/>
              </a:solidFill>
              <a:effectLst>
                <a:outerShdw blurRad="38100" dist="38100" dir="2700000" algn="tl">
                  <a:srgbClr val="C0C0C0"/>
                </a:outerShdw>
              </a:effectLst>
              <a:latin typeface="Arial" panose="020B0604020202020204" pitchFamily="34" charset="0"/>
              <a:ea typeface="方正姚体" pitchFamily="2" charset="-122"/>
              <a:cs typeface="+mn-cs"/>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220"/>
                                        </p:tgtEl>
                                        <p:attrNameLst>
                                          <p:attrName>style.visibility</p:attrName>
                                        </p:attrNameLst>
                                      </p:cBhvr>
                                      <p:to>
                                        <p:strVal val="visible"/>
                                      </p:to>
                                    </p:set>
                                    <p:animEffect transition="in" filter="blinds(horizontal)">
                                      <p:cBhvr>
                                        <p:cTn id="7" dur="500"/>
                                        <p:tgtEl>
                                          <p:spTgt spid="922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grpId="0" nodeType="clickEffect">
                                  <p:stCondLst>
                                    <p:cond delay="0"/>
                                  </p:stCondLst>
                                  <p:childTnLst>
                                    <p:set>
                                      <p:cBhvr>
                                        <p:cTn id="11" dur="1" fill="hold">
                                          <p:stCondLst>
                                            <p:cond delay="0"/>
                                          </p:stCondLst>
                                        </p:cTn>
                                        <p:tgtEl>
                                          <p:spTgt spid="9221"/>
                                        </p:tgtEl>
                                        <p:attrNameLst>
                                          <p:attrName>style.visibility</p:attrName>
                                        </p:attrNameLst>
                                      </p:cBhvr>
                                      <p:to>
                                        <p:strVal val="visible"/>
                                      </p:to>
                                    </p:set>
                                    <p:animEffect transition="in" filter="barn(inHorizontal)">
                                      <p:cBhvr>
                                        <p:cTn id="12" dur="500"/>
                                        <p:tgtEl>
                                          <p:spTgt spid="92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1"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新式教育体系的建立</a:t>
            </a:r>
            <a:endParaRPr lang="zh-CN" altLang="en-US"/>
          </a:p>
        </p:txBody>
      </p:sp>
      <p:sp>
        <p:nvSpPr>
          <p:cNvPr id="3" name="内容占位符 2"/>
          <p:cNvSpPr>
            <a:spLocks noGrp="1"/>
          </p:cNvSpPr>
          <p:nvPr>
            <p:ph idx="1"/>
          </p:nvPr>
        </p:nvSpPr>
        <p:spPr>
          <a:xfrm>
            <a:off x="1200150" y="1600200"/>
            <a:ext cx="10382250" cy="4602480"/>
          </a:xfrm>
        </p:spPr>
        <p:txBody>
          <a:bodyPr/>
          <a:p>
            <a:pPr marL="0" indent="0">
              <a:buNone/>
            </a:pPr>
            <a:r>
              <a:rPr lang="zh-CN" altLang="en-US"/>
              <a:t>（1）</a:t>
            </a:r>
            <a:r>
              <a:rPr lang="en-US" altLang="zh-CN"/>
              <a:t>1904</a:t>
            </a:r>
            <a:r>
              <a:rPr lang="zh-CN" altLang="en-US"/>
              <a:t>年初，清政府颁布实施近代中国第一个学制，对整个国家的学校教育系统、教育对象、课程设置等，均做了详细的规定。</a:t>
            </a:r>
            <a:endParaRPr lang="zh-CN" altLang="en-US"/>
          </a:p>
          <a:p>
            <a:pPr marL="0" indent="0">
              <a:buNone/>
            </a:pPr>
            <a:r>
              <a:rPr lang="zh-CN" altLang="en-US"/>
              <a:t>（2）民国成立后，对晚清新学制做了一定程度的修改，主要是缩短了学业年限，在课程设置上去掉了有关封建色彩的内容，更加强调自然科学等。</a:t>
            </a:r>
            <a:endParaRPr lang="zh-CN" altLang="en-US"/>
          </a:p>
          <a:p>
            <a:pPr marL="0" indent="0">
              <a:buNone/>
            </a:pPr>
            <a:r>
              <a:rPr lang="zh-CN" altLang="en-US"/>
              <a:t>（3）</a:t>
            </a:r>
            <a:r>
              <a:rPr lang="en-US" altLang="zh-CN"/>
              <a:t>1922</a:t>
            </a:r>
            <a:r>
              <a:rPr lang="zh-CN" altLang="en-US"/>
              <a:t> 年，参照美国的学制再次进行改革，规定小学6年，初中3年，高中3年，大学4—6年。至此，中国新式教育体系基本建立起来。</a:t>
            </a:r>
            <a:endParaRPr lang="zh-CN" altLang="en-US"/>
          </a:p>
        </p:txBody>
      </p:sp>
    </p:spTree>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《申报》</a:t>
            </a:r>
            <a:endParaRPr lang="zh-CN" altLang="en-US"/>
          </a:p>
        </p:txBody>
      </p:sp>
      <p:sp>
        <p:nvSpPr>
          <p:cNvPr id="3" name="内容占位符 2"/>
          <p:cNvSpPr>
            <a:spLocks noGrp="1"/>
          </p:cNvSpPr>
          <p:nvPr>
            <p:ph idx="1"/>
          </p:nvPr>
        </p:nvSpPr>
        <p:spPr/>
        <p:txBody>
          <a:bodyPr/>
          <a:p>
            <a:pPr>
              <a:lnSpc>
                <a:spcPct val="150000"/>
              </a:lnSpc>
              <a:spcBef>
                <a:spcPts val="0"/>
              </a:spcBef>
            </a:pPr>
            <a:r>
              <a:rPr lang="zh-CN" altLang="en-US"/>
              <a:t>（1）创办时间：</a:t>
            </a:r>
            <a:r>
              <a:rPr lang="en-US" altLang="zh-CN"/>
              <a:t>1872</a:t>
            </a:r>
            <a:r>
              <a:rPr lang="zh-CN" altLang="en-US"/>
              <a:t>年</a:t>
            </a:r>
            <a:r>
              <a:rPr lang="zh-CN" altLang="en-US"/>
              <a:t>  </a:t>
            </a:r>
            <a:endParaRPr lang="zh-CN" altLang="en-US"/>
          </a:p>
          <a:p>
            <a:pPr>
              <a:lnSpc>
                <a:spcPct val="150000"/>
              </a:lnSpc>
              <a:spcBef>
                <a:spcPts val="0"/>
              </a:spcBef>
            </a:pPr>
            <a:r>
              <a:rPr lang="zh-CN" altLang="en-US"/>
              <a:t>       地点：上海      </a:t>
            </a:r>
            <a:r>
              <a:rPr lang="zh-CN" altLang="en-US">
                <a:solidFill>
                  <a:srgbClr val="FF0000"/>
                </a:solidFill>
              </a:rPr>
              <a:t>英国人</a:t>
            </a:r>
            <a:r>
              <a:rPr lang="zh-CN" altLang="en-US"/>
              <a:t>创办</a:t>
            </a:r>
            <a:r>
              <a:rPr lang="zh-CN" altLang="en-US"/>
              <a:t>      </a:t>
            </a:r>
            <a:endParaRPr lang="zh-CN" altLang="en-US"/>
          </a:p>
          <a:p>
            <a:pPr>
              <a:lnSpc>
                <a:spcPct val="150000"/>
              </a:lnSpc>
              <a:spcBef>
                <a:spcPts val="0"/>
              </a:spcBef>
            </a:pPr>
            <a:r>
              <a:rPr lang="zh-CN" altLang="en-US"/>
              <a:t>（2）地位：是近代最著名的报纸之</a:t>
            </a:r>
            <a:endParaRPr lang="zh-CN" altLang="en-US"/>
          </a:p>
          <a:p>
            <a:pPr marL="0" indent="0">
              <a:lnSpc>
                <a:spcPct val="150000"/>
              </a:lnSpc>
              <a:spcBef>
                <a:spcPts val="0"/>
              </a:spcBef>
              <a:buNone/>
            </a:pPr>
            <a:r>
              <a:rPr lang="zh-CN" altLang="en-US"/>
              <a:t>        一。 </a:t>
            </a:r>
            <a:endParaRPr lang="zh-CN" altLang="en-US"/>
          </a:p>
          <a:p>
            <a:pPr marL="0" indent="0">
              <a:lnSpc>
                <a:spcPct val="150000"/>
              </a:lnSpc>
              <a:spcBef>
                <a:spcPts val="0"/>
              </a:spcBef>
              <a:buNone/>
            </a:pPr>
            <a:endParaRPr lang="zh-CN" altLang="en-US"/>
          </a:p>
        </p:txBody>
      </p:sp>
      <p:pic>
        <p:nvPicPr>
          <p:cNvPr id="20485" name="Picture 5" descr="《申报》创刊号"/>
          <p:cNvPicPr>
            <a:picLocks noChangeAspect="1"/>
          </p:cNvPicPr>
          <p:nvPr/>
        </p:nvPicPr>
        <p:blipFill>
          <a:blip r:embed="rId1"/>
          <a:stretch>
            <a:fillRect/>
          </a:stretch>
        </p:blipFill>
        <p:spPr>
          <a:xfrm>
            <a:off x="8002270" y="1730375"/>
            <a:ext cx="3899535" cy="4370705"/>
          </a:xfrm>
          <a:prstGeom prst="rect">
            <a:avLst/>
          </a:prstGeom>
          <a:noFill/>
          <a:ln w="9525">
            <a:noFill/>
          </a:ln>
        </p:spPr>
      </p:pic>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作用：</a:t>
            </a:r>
            <a:endParaRPr lang="zh-CN" altLang="en-US"/>
          </a:p>
        </p:txBody>
      </p:sp>
      <p:sp>
        <p:nvSpPr>
          <p:cNvPr id="3" name="内容占位符 2"/>
          <p:cNvSpPr>
            <a:spLocks noGrp="1"/>
          </p:cNvSpPr>
          <p:nvPr>
            <p:ph idx="1"/>
          </p:nvPr>
        </p:nvSpPr>
        <p:spPr/>
        <p:txBody>
          <a:bodyPr/>
          <a:p>
            <a:pPr>
              <a:lnSpc>
                <a:spcPct val="150000"/>
              </a:lnSpc>
              <a:spcBef>
                <a:spcPts val="0"/>
              </a:spcBef>
            </a:pPr>
            <a:r>
              <a:rPr lang="en-US" altLang="zh-CN">
                <a:sym typeface="+mn-ea"/>
              </a:rPr>
              <a:t>       </a:t>
            </a:r>
            <a:r>
              <a:rPr lang="zh-CN" altLang="en-US">
                <a:sym typeface="+mn-ea"/>
              </a:rPr>
              <a:t>它比较翔实地记载了中国近代社会发展变化的曲折历程，保存了大量政治、经济、文化、军事和社会生活等方面的史料，被称为“近代史的百科全书 ”</a:t>
            </a:r>
            <a:endParaRPr lang="zh-CN" altLang="en-US"/>
          </a:p>
        </p:txBody>
      </p:sp>
    </p:spTree>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商务印书馆</a:t>
            </a:r>
            <a:endParaRPr lang="zh-CN" altLang="en-US"/>
          </a:p>
        </p:txBody>
      </p:sp>
      <p:sp>
        <p:nvSpPr>
          <p:cNvPr id="3" name="内容占位符 2"/>
          <p:cNvSpPr>
            <a:spLocks noGrp="1"/>
          </p:cNvSpPr>
          <p:nvPr>
            <p:ph idx="1"/>
          </p:nvPr>
        </p:nvSpPr>
        <p:spPr>
          <a:xfrm>
            <a:off x="1200151" y="1419225"/>
            <a:ext cx="10382249" cy="4349750"/>
          </a:xfrm>
        </p:spPr>
        <p:txBody>
          <a:bodyPr/>
          <a:p>
            <a:pPr>
              <a:lnSpc>
                <a:spcPct val="150000"/>
              </a:lnSpc>
              <a:spcBef>
                <a:spcPts val="0"/>
              </a:spcBef>
            </a:pPr>
            <a:r>
              <a:rPr lang="zh-CN" altLang="en-US"/>
              <a:t>（1）创办时间：</a:t>
            </a:r>
            <a:r>
              <a:rPr lang="en-US" altLang="zh-CN"/>
              <a:t>1897</a:t>
            </a:r>
            <a:r>
              <a:rPr lang="zh-CN" altLang="en-US"/>
              <a:t>年</a:t>
            </a:r>
            <a:endParaRPr lang="zh-CN" altLang="en-US"/>
          </a:p>
          <a:p>
            <a:pPr>
              <a:lnSpc>
                <a:spcPct val="150000"/>
              </a:lnSpc>
              <a:spcBef>
                <a:spcPts val="0"/>
              </a:spcBef>
            </a:pPr>
            <a:r>
              <a:rPr lang="zh-CN" altLang="en-US"/>
              <a:t>          地点：上海</a:t>
            </a:r>
            <a:r>
              <a:rPr lang="zh-CN" altLang="en-US"/>
              <a:t>   </a:t>
            </a:r>
            <a:endParaRPr lang="zh-CN" altLang="en-US"/>
          </a:p>
          <a:p>
            <a:pPr>
              <a:lnSpc>
                <a:spcPct val="150000"/>
              </a:lnSpc>
              <a:spcBef>
                <a:spcPts val="0"/>
              </a:spcBef>
            </a:pPr>
            <a:r>
              <a:rPr lang="zh-CN" altLang="en-US"/>
              <a:t>（2）地位：是近代中国最大的出版机构。</a:t>
            </a:r>
            <a:endParaRPr lang="zh-CN" altLang="en-US"/>
          </a:p>
          <a:p>
            <a:pPr>
              <a:lnSpc>
                <a:spcPct val="150000"/>
              </a:lnSpc>
              <a:spcBef>
                <a:spcPts val="0"/>
              </a:spcBef>
            </a:pPr>
            <a:r>
              <a:rPr lang="zh-CN" altLang="en-US"/>
              <a:t> （3）作用：在翻译介绍西方的科学、文化，保存和传播传统文化及促进近代教育的发展等方面，都做出了重要贡献。</a:t>
            </a:r>
            <a:endParaRPr lang="zh-CN" altLang="en-US"/>
          </a:p>
          <a:p>
            <a:pPr>
              <a:lnSpc>
                <a:spcPct val="150000"/>
              </a:lnSpc>
              <a:spcBef>
                <a:spcPts val="0"/>
              </a:spcBef>
            </a:pPr>
            <a:r>
              <a:rPr lang="zh-CN" altLang="en-US"/>
              <a:t>与商务印书馆齐名的还有中华书局。</a:t>
            </a:r>
            <a:endParaRPr lang="zh-CN" altLang="en-US"/>
          </a:p>
        </p:txBody>
      </p:sp>
    </p:spTree>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讨论：大众传媒对社会政治、经济生活的影响？</a:t>
            </a:r>
            <a:endParaRPr lang="zh-CN" altLang="en-US"/>
          </a:p>
        </p:txBody>
      </p:sp>
      <p:sp>
        <p:nvSpPr>
          <p:cNvPr id="3" name="内容占位符 2"/>
          <p:cNvSpPr>
            <a:spLocks noGrp="1"/>
          </p:cNvSpPr>
          <p:nvPr>
            <p:ph idx="1"/>
          </p:nvPr>
        </p:nvSpPr>
        <p:spPr/>
        <p:txBody>
          <a:bodyPr/>
          <a:p>
            <a:r>
              <a:rPr lang="zh-CN" altLang="en-US"/>
              <a:t>报纸、印刷出版机构的出现，极大地丰富了人们的生活方式，提高了大众的文明程度，对于文化与知识的承载、社会生活的扩展，都产生了深远的影响。</a:t>
            </a:r>
            <a:endParaRPr lang="zh-CN" altLang="en-US"/>
          </a:p>
          <a:p>
            <a:r>
              <a:rPr lang="zh-CN" altLang="en-US"/>
              <a:t>近代中国大众传媒在介绍西学、传播文化、保存文明、教育民众等方面起了重要作用，对政治、经济生活都产生了巨大影响。</a:t>
            </a:r>
            <a:endParaRPr lang="zh-CN" alt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1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200151" y="673100"/>
            <a:ext cx="10382249" cy="1012825"/>
          </a:xfrm>
        </p:spPr>
        <p:txBody>
          <a:bodyPr/>
          <a:p>
            <a:r>
              <a:rPr lang="zh-CN" altLang="en-US" sz="4400"/>
              <a:t>学习目标</a:t>
            </a:r>
            <a:endParaRPr lang="zh-CN" altLang="en-US" sz="4400"/>
          </a:p>
        </p:txBody>
      </p:sp>
      <p:sp>
        <p:nvSpPr>
          <p:cNvPr id="3" name="内容占位符 2"/>
          <p:cNvSpPr>
            <a:spLocks noGrp="1"/>
          </p:cNvSpPr>
          <p:nvPr>
            <p:ph idx="1"/>
          </p:nvPr>
        </p:nvSpPr>
        <p:spPr/>
        <p:txBody>
          <a:bodyPr/>
          <a:p>
            <a:pPr>
              <a:lnSpc>
                <a:spcPct val="150000"/>
              </a:lnSpc>
              <a:spcBef>
                <a:spcPts val="0"/>
              </a:spcBef>
            </a:pPr>
            <a:r>
              <a:rPr lang="zh-CN" altLang="en-US" b="1"/>
              <a:t>1.知道科举制废除的相关史实；</a:t>
            </a:r>
            <a:endParaRPr lang="zh-CN" altLang="en-US" b="1"/>
          </a:p>
          <a:p>
            <a:pPr>
              <a:lnSpc>
                <a:spcPct val="150000"/>
              </a:lnSpc>
              <a:spcBef>
                <a:spcPts val="0"/>
              </a:spcBef>
            </a:pPr>
            <a:r>
              <a:rPr lang="zh-CN" altLang="en-US" b="1"/>
              <a:t>2.知道京师大学堂的发展历程；</a:t>
            </a:r>
            <a:endParaRPr lang="zh-CN" altLang="en-US" b="1"/>
          </a:p>
          <a:p>
            <a:pPr>
              <a:lnSpc>
                <a:spcPct val="150000"/>
              </a:lnSpc>
              <a:spcBef>
                <a:spcPts val="0"/>
              </a:spcBef>
            </a:pPr>
            <a:r>
              <a:rPr lang="zh-CN" altLang="en-US" b="1"/>
              <a:t>3.以《申报》和商务印书馆为例，理解大众传媒对大众传媒对近代生活的影响。</a:t>
            </a:r>
            <a:endParaRPr lang="zh-CN" altLang="en-US" b="1"/>
          </a:p>
          <a:p>
            <a:pPr marL="0" indent="0">
              <a:lnSpc>
                <a:spcPct val="150000"/>
              </a:lnSpc>
              <a:spcBef>
                <a:spcPts val="0"/>
              </a:spcBef>
              <a:buNone/>
            </a:pPr>
            <a:r>
              <a:rPr lang="zh-CN" altLang="en-US" b="1"/>
              <a:t> </a:t>
            </a:r>
            <a:endParaRPr lang="zh-CN" altLang="en-US" b="1"/>
          </a:p>
        </p:txBody>
      </p:sp>
    </p:spTree>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200150" y="1085215"/>
            <a:ext cx="10382250" cy="835025"/>
          </a:xfrm>
        </p:spPr>
        <p:txBody>
          <a:bodyPr/>
          <a:p>
            <a:r>
              <a:rPr lang="zh-CN" altLang="en-US" sz="4400">
                <a:sym typeface="+mn-ea"/>
              </a:rPr>
              <a:t>导学重、难点</a:t>
            </a:r>
            <a:br>
              <a:rPr lang="zh-CN" altLang="en-US" sz="4400"/>
            </a:br>
            <a:endParaRPr lang="zh-CN" altLang="en-US" sz="4400"/>
          </a:p>
        </p:txBody>
      </p:sp>
      <p:sp>
        <p:nvSpPr>
          <p:cNvPr id="3" name="内容占位符 2"/>
          <p:cNvSpPr>
            <a:spLocks noGrp="1"/>
          </p:cNvSpPr>
          <p:nvPr>
            <p:ph idx="1"/>
          </p:nvPr>
        </p:nvSpPr>
        <p:spPr>
          <a:xfrm>
            <a:off x="1200151" y="1826895"/>
            <a:ext cx="10382249" cy="4349750"/>
          </a:xfrm>
        </p:spPr>
        <p:txBody>
          <a:bodyPr/>
          <a:p>
            <a:r>
              <a:rPr lang="zh-CN" altLang="en-US" sz="4000" b="1">
                <a:sym typeface="+mn-ea"/>
              </a:rPr>
              <a:t>重点：</a:t>
            </a:r>
            <a:r>
              <a:rPr lang="zh-CN" altLang="en-US" sz="4000" b="1">
                <a:sym typeface="+mn-ea"/>
              </a:rPr>
              <a:t>科举制的废除和新式文化教育的兴起</a:t>
            </a:r>
            <a:endParaRPr lang="zh-CN" altLang="en-US" sz="4000" b="1">
              <a:sym typeface="+mn-ea"/>
            </a:endParaRPr>
          </a:p>
          <a:p>
            <a:r>
              <a:rPr lang="zh-CN" altLang="en-US" sz="4000" b="1">
                <a:sym typeface="+mn-ea"/>
              </a:rPr>
              <a:t>难点：大众传媒对政治、社会经济</a:t>
            </a:r>
            <a:endParaRPr lang="zh-CN" altLang="en-US" sz="4000" b="1">
              <a:sym typeface="+mn-ea"/>
            </a:endParaRPr>
          </a:p>
          <a:p>
            <a:endParaRPr lang="zh-CN" altLang="en-US" sz="4000" b="1">
              <a:sym typeface="+mn-ea"/>
            </a:endParaRPr>
          </a:p>
        </p:txBody>
      </p:sp>
    </p:spTree>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200150" y="210820"/>
            <a:ext cx="10382250" cy="1388745"/>
          </a:xfrm>
        </p:spPr>
        <p:txBody>
          <a:bodyPr/>
          <a:p>
            <a:r>
              <a:rPr lang="zh-CN" altLang="en-US"/>
              <a:t>科举制的沿革</a:t>
            </a:r>
            <a:endParaRPr lang="zh-CN" altLang="en-US"/>
          </a:p>
        </p:txBody>
      </p:sp>
      <p:graphicFrame>
        <p:nvGraphicFramePr>
          <p:cNvPr id="4" name="内容占位符 3"/>
          <p:cNvGraphicFramePr/>
          <p:nvPr>
            <p:ph idx="1"/>
          </p:nvPr>
        </p:nvGraphicFramePr>
        <p:xfrm>
          <a:off x="1293495" y="1280160"/>
          <a:ext cx="10288905" cy="5348605"/>
        </p:xfrm>
        <a:graphic>
          <a:graphicData uri="http://schemas.openxmlformats.org/drawingml/2006/table">
            <a:tbl>
              <a:tblPr firstRow="1" bandRow="1">
                <a:tableStyleId>{5C22544A-7EE6-4342-B048-85BDC9FD1C3A}</a:tableStyleId>
              </a:tblPr>
              <a:tblGrid>
                <a:gridCol w="1386840"/>
                <a:gridCol w="8902065"/>
              </a:tblGrid>
              <a:tr h="718185">
                <a:tc>
                  <a:txBody>
                    <a:bodyPr/>
                    <a:p>
                      <a:pPr>
                        <a:buNone/>
                      </a:pPr>
                      <a:r>
                        <a:rPr lang="zh-CN" altLang="en-US" sz="2000"/>
                        <a:t>朝代</a:t>
                      </a:r>
                      <a:endParaRPr lang="zh-CN" altLang="en-US" sz="2000"/>
                    </a:p>
                  </a:txBody>
                  <a:tcPr/>
                </a:tc>
                <a:tc>
                  <a:txBody>
                    <a:bodyPr/>
                    <a:p>
                      <a:pPr>
                        <a:buNone/>
                      </a:pPr>
                      <a:r>
                        <a:rPr lang="zh-CN" altLang="en-US" sz="3600"/>
                        <a:t>科举制的沿革</a:t>
                      </a:r>
                      <a:endParaRPr lang="zh-CN" altLang="en-US" sz="3600"/>
                    </a:p>
                  </a:txBody>
                  <a:tcPr/>
                </a:tc>
              </a:tr>
              <a:tr h="887095">
                <a:tc>
                  <a:txBody>
                    <a:bodyPr/>
                    <a:p>
                      <a:pPr>
                        <a:buNone/>
                      </a:pPr>
                      <a:r>
                        <a:rPr lang="zh-CN" altLang="en-US" sz="3200"/>
                        <a:t>隋朝</a:t>
                      </a:r>
                      <a:endParaRPr lang="zh-CN" altLang="en-US" sz="3200"/>
                    </a:p>
                  </a:txBody>
                  <a:tcPr/>
                </a:tc>
                <a:tc>
                  <a:txBody>
                    <a:bodyPr/>
                    <a:p>
                      <a:pPr>
                        <a:buNone/>
                      </a:pPr>
                      <a:r>
                        <a:rPr lang="zh-CN" altLang="en-US" sz="2800"/>
                        <a:t>创立科举制；设进士科</a:t>
                      </a:r>
                      <a:endParaRPr lang="zh-CN" altLang="en-US" sz="2800"/>
                    </a:p>
                  </a:txBody>
                  <a:tcPr/>
                </a:tc>
              </a:tr>
              <a:tr h="1005205">
                <a:tc>
                  <a:txBody>
                    <a:bodyPr/>
                    <a:p>
                      <a:pPr>
                        <a:buNone/>
                      </a:pPr>
                      <a:r>
                        <a:rPr lang="zh-CN" altLang="en-US" sz="2800"/>
                        <a:t>唐朝</a:t>
                      </a:r>
                      <a:endParaRPr lang="zh-CN" altLang="en-US" sz="2800"/>
                    </a:p>
                  </a:txBody>
                  <a:tcPr/>
                </a:tc>
                <a:tc>
                  <a:txBody>
                    <a:bodyPr/>
                    <a:p>
                      <a:pPr>
                        <a:buNone/>
                      </a:pPr>
                      <a:r>
                        <a:rPr lang="zh-CN" altLang="en-US" sz="2800"/>
                        <a:t>发展科举制；设制举、常举（秀才、明经、进士、明法等）</a:t>
                      </a:r>
                      <a:endParaRPr lang="zh-CN" altLang="en-US" sz="2800"/>
                    </a:p>
                  </a:txBody>
                  <a:tcPr/>
                </a:tc>
              </a:tr>
              <a:tr h="1043940">
                <a:tc>
                  <a:txBody>
                    <a:bodyPr/>
                    <a:p>
                      <a:pPr>
                        <a:buNone/>
                      </a:pPr>
                      <a:r>
                        <a:rPr lang="zh-CN" altLang="en-US" sz="2800"/>
                        <a:t>北宋</a:t>
                      </a:r>
                      <a:endParaRPr lang="zh-CN" altLang="en-US" sz="2800"/>
                    </a:p>
                  </a:txBody>
                  <a:tcPr/>
                </a:tc>
                <a:tc>
                  <a:txBody>
                    <a:bodyPr/>
                    <a:p>
                      <a:pPr>
                        <a:buNone/>
                      </a:pPr>
                      <a:r>
                        <a:rPr lang="zh-CN" altLang="en-US" sz="2800"/>
                        <a:t>改革科举制；进士科考经义策论，不考诗赋；太学三舍法，上舍生成绩上等的，不经科举考试，就可做官</a:t>
                      </a:r>
                      <a:endParaRPr lang="zh-CN" altLang="en-US" sz="2800"/>
                    </a:p>
                  </a:txBody>
                  <a:tcPr/>
                </a:tc>
              </a:tr>
              <a:tr h="688975">
                <a:tc>
                  <a:txBody>
                    <a:bodyPr/>
                    <a:p>
                      <a:pPr>
                        <a:buNone/>
                      </a:pPr>
                      <a:r>
                        <a:rPr lang="zh-CN" altLang="en-US" sz="2800"/>
                        <a:t>明朝</a:t>
                      </a:r>
                      <a:endParaRPr lang="zh-CN" altLang="en-US" sz="2800"/>
                    </a:p>
                  </a:txBody>
                  <a:tcPr/>
                </a:tc>
                <a:tc>
                  <a:txBody>
                    <a:bodyPr/>
                    <a:p>
                      <a:pPr>
                        <a:buNone/>
                      </a:pPr>
                      <a:r>
                        <a:rPr lang="zh-CN" altLang="en-US" sz="2800"/>
                        <a:t>科举制出现痼疾：八股取士</a:t>
                      </a:r>
                      <a:endParaRPr lang="zh-CN" altLang="en-US" sz="2800"/>
                    </a:p>
                  </a:txBody>
                  <a:tcPr/>
                </a:tc>
              </a:tr>
              <a:tr h="1005205">
                <a:tc>
                  <a:txBody>
                    <a:bodyPr/>
                    <a:p>
                      <a:pPr>
                        <a:buNone/>
                      </a:pPr>
                      <a:r>
                        <a:rPr lang="zh-CN" altLang="en-US" sz="2800"/>
                        <a:t>清朝</a:t>
                      </a:r>
                      <a:endParaRPr lang="zh-CN" altLang="en-US" sz="2800"/>
                    </a:p>
                  </a:txBody>
                  <a:tcPr/>
                </a:tc>
                <a:tc>
                  <a:txBody>
                    <a:bodyPr/>
                    <a:p>
                      <a:pPr>
                        <a:buNone/>
                      </a:pPr>
                      <a:r>
                        <a:rPr lang="zh-CN" altLang="en-US" sz="2800"/>
                        <a:t>以儒家经典为考试内容，以八股文体为答题形式</a:t>
                      </a:r>
                      <a:endParaRPr lang="zh-CN" altLang="en-US" sz="2800"/>
                    </a:p>
                    <a:p>
                      <a:pPr>
                        <a:buNone/>
                      </a:pPr>
                      <a:r>
                        <a:rPr lang="zh-CN" altLang="en-US" sz="2800"/>
                        <a:t>废科举</a:t>
                      </a:r>
                      <a:endParaRPr lang="zh-CN" altLang="en-US" sz="2800"/>
                    </a:p>
                  </a:txBody>
                  <a:tcPr/>
                </a:tc>
              </a:tr>
            </a:tbl>
          </a:graphicData>
        </a:graphic>
      </p:graphicFrame>
    </p:spTree>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200151" y="587375"/>
            <a:ext cx="10382249" cy="1012825"/>
          </a:xfrm>
        </p:spPr>
        <p:txBody>
          <a:bodyPr/>
          <a:p>
            <a:r>
              <a:rPr lang="zh-CN" altLang="en-US"/>
              <a:t>为什么要废除科举制？</a:t>
            </a:r>
            <a:endParaRPr lang="zh-CN" altLang="en-US"/>
          </a:p>
        </p:txBody>
      </p:sp>
      <p:sp>
        <p:nvSpPr>
          <p:cNvPr id="3" name="内容占位符 2"/>
          <p:cNvSpPr>
            <a:spLocks noGrp="1"/>
          </p:cNvSpPr>
          <p:nvPr>
            <p:ph idx="1"/>
          </p:nvPr>
        </p:nvSpPr>
        <p:spPr/>
        <p:txBody>
          <a:bodyPr/>
          <a:p>
            <a:r>
              <a:rPr lang="zh-CN" altLang="en-US"/>
              <a:t>（1）清代科举，以儒家经典为考试内容，以八股文体</a:t>
            </a:r>
            <a:r>
              <a:rPr lang="zh-CN" altLang="en-US"/>
              <a:t>         为答题形式；</a:t>
            </a:r>
            <a:endParaRPr lang="zh-CN" altLang="en-US"/>
          </a:p>
          <a:p>
            <a:r>
              <a:rPr lang="zh-CN" altLang="en-US"/>
              <a:t>（2）鸦片战争后，随着西方科技的不断输入，科举选拔的人才越来越不能适应时代的需要。时人呼吁废八股，改科举；</a:t>
            </a:r>
            <a:endParaRPr lang="zh-CN" altLang="en-US"/>
          </a:p>
          <a:p>
            <a:r>
              <a:rPr lang="zh-CN" altLang="en-US"/>
              <a:t>（3）20世纪初，随着新政的推行、新式学堂</a:t>
            </a:r>
            <a:r>
              <a:rPr lang="zh-CN" altLang="en-US"/>
              <a:t>的创办，要求废除科举的呼声越来越高。</a:t>
            </a:r>
            <a:endParaRPr lang="zh-CN" alt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10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1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a:p>
            <a:pPr>
              <a:lnSpc>
                <a:spcPct val="150000"/>
              </a:lnSpc>
              <a:spcBef>
                <a:spcPts val="0"/>
              </a:spcBef>
            </a:pPr>
            <a:r>
              <a:rPr lang="zh-CN" altLang="en-US" b="1">
                <a:solidFill>
                  <a:srgbClr val="FF0000"/>
                </a:solidFill>
              </a:rPr>
              <a:t>废除：</a:t>
            </a:r>
            <a:r>
              <a:rPr lang="en-US" altLang="zh-CN"/>
              <a:t>1905</a:t>
            </a:r>
            <a:r>
              <a:rPr lang="zh-CN" altLang="en-US"/>
              <a:t>年，清政府宣布自次年起正式停止科举考试。至此，存在了1300多年的科举考试制度遂告终结。</a:t>
            </a:r>
            <a:endParaRPr lang="zh-CN" altLang="en-US"/>
          </a:p>
          <a:p>
            <a:pPr>
              <a:lnSpc>
                <a:spcPct val="150000"/>
              </a:lnSpc>
              <a:spcBef>
                <a:spcPts val="0"/>
              </a:spcBef>
            </a:pPr>
            <a:r>
              <a:rPr lang="zh-CN" altLang="en-US" b="1">
                <a:solidFill>
                  <a:srgbClr val="FF0000"/>
                </a:solidFill>
              </a:rPr>
              <a:t>意义：</a:t>
            </a:r>
            <a:r>
              <a:rPr lang="zh-CN" altLang="en-US"/>
              <a:t>它的废除和当时新的近代教育体系</a:t>
            </a:r>
            <a:r>
              <a:rPr lang="zh-CN" altLang="en-US"/>
              <a:t>的建立，使读书人同社会现实生活更为贴近，有利于社会整体文化水平的提高。</a:t>
            </a:r>
            <a:endParaRPr lang="zh-CN" altLang="en-US"/>
          </a:p>
          <a:p>
            <a:pPr>
              <a:lnSpc>
                <a:spcPct val="150000"/>
              </a:lnSpc>
              <a:spcBef>
                <a:spcPts val="0"/>
              </a:spcBef>
            </a:pPr>
            <a:endParaRPr lang="zh-CN" altLang="en-US"/>
          </a:p>
        </p:txBody>
      </p:sp>
      <p:sp>
        <p:nvSpPr>
          <p:cNvPr id="5" name="文本框 4"/>
          <p:cNvSpPr txBox="1"/>
          <p:nvPr/>
        </p:nvSpPr>
        <p:spPr>
          <a:xfrm>
            <a:off x="1449705" y="770255"/>
            <a:ext cx="4229735" cy="829945"/>
          </a:xfrm>
          <a:prstGeom prst="rect">
            <a:avLst/>
          </a:prstGeom>
          <a:noFill/>
        </p:spPr>
        <p:txBody>
          <a:bodyPr wrap="square" rtlCol="0">
            <a:spAutoFit/>
          </a:bodyPr>
          <a:p>
            <a:r>
              <a:rPr lang="zh-CN" altLang="en-US" sz="4800"/>
              <a:t>科举制的废除</a:t>
            </a:r>
            <a:endParaRPr lang="zh-CN" altLang="en-US" sz="4800"/>
          </a:p>
        </p:txBody>
      </p:sp>
    </p:spTree>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200151" y="499745"/>
            <a:ext cx="10382249" cy="1012825"/>
          </a:xfrm>
        </p:spPr>
        <p:txBody>
          <a:bodyPr/>
          <a:p>
            <a:r>
              <a:rPr lang="zh-CN" altLang="en-US"/>
              <a:t>讨论：为什么说科举制的建立和废除都是历史的进步？</a:t>
            </a:r>
            <a:endParaRPr lang="zh-CN" altLang="en-US"/>
          </a:p>
        </p:txBody>
      </p:sp>
      <p:sp>
        <p:nvSpPr>
          <p:cNvPr id="3" name="内容占位符 2"/>
          <p:cNvSpPr>
            <a:spLocks noGrp="1"/>
          </p:cNvSpPr>
          <p:nvPr>
            <p:ph idx="1"/>
          </p:nvPr>
        </p:nvSpPr>
        <p:spPr/>
        <p:txBody>
          <a:bodyPr/>
          <a:p>
            <a:pPr>
              <a:lnSpc>
                <a:spcPct val="150000"/>
              </a:lnSpc>
              <a:spcBef>
                <a:spcPts val="0"/>
              </a:spcBef>
            </a:pPr>
            <a:r>
              <a:rPr lang="zh-CN" altLang="en-US"/>
              <a:t>由</a:t>
            </a:r>
            <a:r>
              <a:rPr lang="zh-CN" altLang="en-US">
                <a:solidFill>
                  <a:srgbClr val="FF0000"/>
                </a:solidFill>
              </a:rPr>
              <a:t>强调门第</a:t>
            </a:r>
            <a:r>
              <a:rPr lang="zh-CN" altLang="en-US"/>
              <a:t>到</a:t>
            </a:r>
            <a:r>
              <a:rPr lang="zh-CN" altLang="en-US">
                <a:solidFill>
                  <a:srgbClr val="FF0000"/>
                </a:solidFill>
              </a:rPr>
              <a:t>注重学识</a:t>
            </a:r>
            <a:r>
              <a:rPr lang="zh-CN" altLang="en-US"/>
              <a:t>，由</a:t>
            </a:r>
            <a:r>
              <a:rPr lang="zh-CN" altLang="en-US">
                <a:solidFill>
                  <a:srgbClr val="FF0000"/>
                </a:solidFill>
              </a:rPr>
              <a:t>追求功名</a:t>
            </a:r>
            <a:r>
              <a:rPr lang="zh-CN" altLang="en-US"/>
              <a:t>到</a:t>
            </a:r>
            <a:r>
              <a:rPr lang="zh-CN" altLang="en-US">
                <a:solidFill>
                  <a:srgbClr val="FF0000"/>
                </a:solidFill>
              </a:rPr>
              <a:t>重视实践</a:t>
            </a:r>
            <a:r>
              <a:rPr lang="zh-CN" altLang="en-US"/>
              <a:t>，反映了中国社会人才观念的巨大变化和思想观念不断解放的历史发展趋势。科举制的废除，成为近代新式教育体系确立的前提。</a:t>
            </a:r>
            <a:endParaRPr lang="zh-CN" alt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1"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heckerboard(across)">
                                      <p:cBhvr>
                                        <p:cTn id="12"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4000"/>
              <a:t>京师大学堂的创办</a:t>
            </a:r>
            <a:endParaRPr lang="zh-CN" altLang="en-US" sz="4000"/>
          </a:p>
        </p:txBody>
      </p:sp>
      <p:sp>
        <p:nvSpPr>
          <p:cNvPr id="3" name="内容占位符 2"/>
          <p:cNvSpPr>
            <a:spLocks noGrp="1"/>
          </p:cNvSpPr>
          <p:nvPr>
            <p:ph idx="1"/>
          </p:nvPr>
        </p:nvSpPr>
        <p:spPr>
          <a:xfrm>
            <a:off x="1093471" y="1419225"/>
            <a:ext cx="10382249" cy="4349750"/>
          </a:xfrm>
        </p:spPr>
        <p:txBody>
          <a:bodyPr/>
          <a:p>
            <a:pPr>
              <a:lnSpc>
                <a:spcPct val="150000"/>
              </a:lnSpc>
              <a:spcBef>
                <a:spcPts val="0"/>
              </a:spcBef>
            </a:pPr>
            <a:r>
              <a:rPr lang="zh-CN" altLang="en-US"/>
              <a:t>（1）创办：1898年</a:t>
            </a:r>
            <a:r>
              <a:rPr lang="zh-CN" altLang="en-US">
                <a:solidFill>
                  <a:srgbClr val="FF0000"/>
                </a:solidFill>
              </a:rPr>
              <a:t>戊戌变法</a:t>
            </a:r>
            <a:r>
              <a:rPr lang="zh-CN" altLang="en-US"/>
              <a:t>期间，光绪帝发布上谕，在京师设立大学堂。  </a:t>
            </a:r>
            <a:endParaRPr lang="zh-CN" altLang="en-US"/>
          </a:p>
          <a:p>
            <a:pPr>
              <a:lnSpc>
                <a:spcPct val="150000"/>
              </a:lnSpc>
              <a:spcBef>
                <a:spcPts val="0"/>
              </a:spcBef>
            </a:pPr>
            <a:r>
              <a:rPr lang="zh-CN" altLang="en-US"/>
              <a:t>  （2）发展：1902年以后，陆续增设师范馆、进士馆、译学馆、医学实业馆等，到1910年，已发展成为设有经科、文科、法政科、商科、农科、格致科、工程科7科的综合性大学。       </a:t>
            </a:r>
            <a:endParaRPr lang="zh-CN" altLang="en-US"/>
          </a:p>
          <a:p>
            <a:pPr>
              <a:lnSpc>
                <a:spcPct val="150000"/>
              </a:lnSpc>
              <a:spcBef>
                <a:spcPts val="0"/>
              </a:spcBef>
            </a:pPr>
            <a:r>
              <a:rPr lang="zh-CN" altLang="en-US"/>
              <a:t>（3）更名：</a:t>
            </a:r>
            <a:r>
              <a:rPr lang="en-US" altLang="zh-CN"/>
              <a:t>1912</a:t>
            </a:r>
            <a:r>
              <a:rPr lang="zh-CN" altLang="en-US"/>
              <a:t>年，京师大学堂更名为北京大学</a:t>
            </a:r>
            <a:r>
              <a:rPr lang="zh-CN" altLang="en-US"/>
              <a:t>。</a:t>
            </a:r>
            <a:endParaRPr lang="zh-CN" altLang="en-US"/>
          </a:p>
        </p:txBody>
      </p:sp>
    </p:spTree>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148" name="Picture 4" descr="京师大学堂1"/>
          <p:cNvPicPr>
            <a:picLocks noChangeAspect="1"/>
          </p:cNvPicPr>
          <p:nvPr/>
        </p:nvPicPr>
        <p:blipFill>
          <a:blip r:embed="rId1">
            <a:clrChange>
              <a:clrFrom>
                <a:srgbClr val="FFFFFF"/>
              </a:clrFrom>
              <a:clrTo>
                <a:srgbClr val="FFFFFF">
                  <a:alpha val="0"/>
                </a:srgbClr>
              </a:clrTo>
            </a:clrChange>
          </a:blip>
          <a:stretch>
            <a:fillRect/>
          </a:stretch>
        </p:blipFill>
        <p:spPr>
          <a:xfrm>
            <a:off x="1919288" y="606425"/>
            <a:ext cx="4225925" cy="4143375"/>
          </a:xfrm>
          <a:prstGeom prst="rect">
            <a:avLst/>
          </a:prstGeom>
          <a:noFill/>
          <a:ln w="9525">
            <a:noFill/>
          </a:ln>
        </p:spPr>
      </p:pic>
      <p:pic>
        <p:nvPicPr>
          <p:cNvPr id="6149" name="Picture 5" descr="北京大学"/>
          <p:cNvPicPr>
            <a:picLocks noChangeAspect="1"/>
          </p:cNvPicPr>
          <p:nvPr/>
        </p:nvPicPr>
        <p:blipFill>
          <a:blip r:embed="rId2"/>
          <a:stretch>
            <a:fillRect/>
          </a:stretch>
        </p:blipFill>
        <p:spPr>
          <a:xfrm>
            <a:off x="6600825" y="1198563"/>
            <a:ext cx="3333750" cy="4905375"/>
          </a:xfrm>
          <a:prstGeom prst="rect">
            <a:avLst/>
          </a:prstGeom>
          <a:noFill/>
          <a:ln w="9525">
            <a:noFill/>
          </a:ln>
        </p:spPr>
      </p:pic>
      <p:sp>
        <p:nvSpPr>
          <p:cNvPr id="6150" name="Text Box 6"/>
          <p:cNvSpPr txBox="1">
            <a:spLocks noChangeArrowheads="1"/>
          </p:cNvSpPr>
          <p:nvPr/>
        </p:nvSpPr>
        <p:spPr bwMode="auto">
          <a:xfrm>
            <a:off x="2279650" y="4926013"/>
            <a:ext cx="3455988" cy="521970"/>
          </a:xfrm>
          <a:prstGeom prst="rect">
            <a:avLst/>
          </a:prstGeom>
          <a:noFill/>
          <a:ln w="9525">
            <a:noFill/>
            <a:miter lim="800000"/>
          </a:ln>
          <a:effectLst/>
        </p:spPr>
        <p:txBody>
          <a:bodyPr>
            <a:spAutoFit/>
          </a:bodyPr>
          <a:lstStyle/>
          <a:p>
            <a:pPr marR="0" defTabSz="914400">
              <a:spcBef>
                <a:spcPct val="50000"/>
              </a:spcBef>
              <a:buClrTx/>
              <a:buSzTx/>
              <a:buFontTx/>
              <a:buNone/>
              <a:defRPr/>
            </a:pPr>
            <a:r>
              <a:rPr kumimoji="0" lang="zh-CN" altLang="en-US" sz="2800" b="1" kern="1200" cap="none" spc="0" normalizeH="0" baseline="0" noProof="0" smtClean="0">
                <a:solidFill>
                  <a:srgbClr val="00060C"/>
                </a:solidFill>
                <a:effectLst>
                  <a:outerShdw blurRad="38100" dist="38100" dir="2700000" algn="tl">
                    <a:srgbClr val="C0C0C0"/>
                  </a:outerShdw>
                </a:effectLst>
                <a:latin typeface="Arial" panose="020B0604020202020204" pitchFamily="34" charset="0"/>
                <a:ea typeface="方正姚体" pitchFamily="2" charset="-122"/>
                <a:cs typeface="+mn-cs"/>
              </a:rPr>
              <a:t>昔日的“京师大学堂”</a:t>
            </a:r>
            <a:endParaRPr kumimoji="0" lang="zh-CN" altLang="en-US" sz="2800" b="1" kern="1200" cap="none" spc="0" normalizeH="0" baseline="0" noProof="0" smtClean="0">
              <a:solidFill>
                <a:srgbClr val="00060C"/>
              </a:solidFill>
              <a:effectLst>
                <a:outerShdw blurRad="38100" dist="38100" dir="2700000" algn="tl">
                  <a:srgbClr val="C0C0C0"/>
                </a:outerShdw>
              </a:effectLst>
              <a:latin typeface="Arial" panose="020B0604020202020204" pitchFamily="34" charset="0"/>
              <a:ea typeface="方正姚体" pitchFamily="2" charset="-122"/>
              <a:cs typeface="+mn-cs"/>
            </a:endParaRPr>
          </a:p>
        </p:txBody>
      </p:sp>
      <p:sp>
        <p:nvSpPr>
          <p:cNvPr id="6151" name="Text Box 7"/>
          <p:cNvSpPr txBox="1">
            <a:spLocks noChangeArrowheads="1"/>
          </p:cNvSpPr>
          <p:nvPr/>
        </p:nvSpPr>
        <p:spPr bwMode="auto">
          <a:xfrm>
            <a:off x="6670675" y="549275"/>
            <a:ext cx="3529013" cy="521970"/>
          </a:xfrm>
          <a:prstGeom prst="rect">
            <a:avLst/>
          </a:prstGeom>
          <a:noFill/>
          <a:ln w="9525">
            <a:noFill/>
            <a:miter lim="800000"/>
          </a:ln>
          <a:effectLst/>
        </p:spPr>
        <p:txBody>
          <a:bodyPr>
            <a:spAutoFit/>
          </a:bodyPr>
          <a:lstStyle/>
          <a:p>
            <a:pPr marR="0" defTabSz="914400">
              <a:spcBef>
                <a:spcPct val="50000"/>
              </a:spcBef>
              <a:buClrTx/>
              <a:buSzTx/>
              <a:buFontTx/>
              <a:buNone/>
              <a:defRPr/>
            </a:pPr>
            <a:r>
              <a:rPr kumimoji="0" lang="zh-CN" altLang="en-US" sz="2800" b="1" kern="1200" cap="none" spc="0" normalizeH="0" baseline="0" noProof="0" smtClean="0">
                <a:solidFill>
                  <a:srgbClr val="00060C"/>
                </a:solidFill>
                <a:effectLst>
                  <a:outerShdw blurRad="38100" dist="38100" dir="2700000" algn="tl">
                    <a:srgbClr val="C0C0C0"/>
                  </a:outerShdw>
                </a:effectLst>
                <a:latin typeface="Arial" panose="020B0604020202020204" pitchFamily="34" charset="0"/>
                <a:ea typeface="方正姚体" pitchFamily="2" charset="-122"/>
                <a:cs typeface="+mn-cs"/>
              </a:rPr>
              <a:t>今日的“北京大学”</a:t>
            </a:r>
            <a:endParaRPr kumimoji="0" lang="zh-CN" altLang="en-US" sz="2800" b="1" kern="1200" cap="none" spc="0" normalizeH="0" baseline="0" noProof="0" smtClean="0">
              <a:solidFill>
                <a:srgbClr val="00060C"/>
              </a:solidFill>
              <a:effectLst>
                <a:outerShdw blurRad="38100" dist="38100" dir="2700000" algn="tl">
                  <a:srgbClr val="C0C0C0"/>
                </a:outerShdw>
              </a:effectLst>
              <a:latin typeface="Arial" panose="020B0604020202020204" pitchFamily="34" charset="0"/>
              <a:ea typeface="方正姚体" pitchFamily="2" charset="-122"/>
              <a:cs typeface="+mn-cs"/>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6148"/>
                                        </p:tgtEl>
                                        <p:attrNameLst>
                                          <p:attrName>style.visibility</p:attrName>
                                        </p:attrNameLst>
                                      </p:cBhvr>
                                      <p:to>
                                        <p:strVal val="visible"/>
                                      </p:to>
                                    </p:set>
                                    <p:anim calcmode="lin" valueType="num">
                                      <p:cBhvr>
                                        <p:cTn id="7" dur="1000" fill="hold"/>
                                        <p:tgtEl>
                                          <p:spTgt spid="6148"/>
                                        </p:tgtEl>
                                        <p:attrNameLst>
                                          <p:attrName>ppt_w</p:attrName>
                                        </p:attrNameLst>
                                      </p:cBhvr>
                                      <p:tavLst>
                                        <p:tav tm="0">
                                          <p:val>
                                            <p:fltVal val="0.000000"/>
                                          </p:val>
                                        </p:tav>
                                        <p:tav tm="100000">
                                          <p:val>
                                            <p:strVal val="#ppt_w"/>
                                          </p:val>
                                        </p:tav>
                                      </p:tavLst>
                                    </p:anim>
                                    <p:anim calcmode="lin" valueType="num">
                                      <p:cBhvr>
                                        <p:cTn id="8" dur="1000" fill="hold"/>
                                        <p:tgtEl>
                                          <p:spTgt spid="6148"/>
                                        </p:tgtEl>
                                        <p:attrNameLst>
                                          <p:attrName>ppt_h</p:attrName>
                                        </p:attrNameLst>
                                      </p:cBhvr>
                                      <p:tavLst>
                                        <p:tav tm="0">
                                          <p:val>
                                            <p:fltVal val="0.000000"/>
                                          </p:val>
                                        </p:tav>
                                        <p:tav tm="100000">
                                          <p:val>
                                            <p:strVal val="#ppt_h"/>
                                          </p:val>
                                        </p:tav>
                                      </p:tavLst>
                                    </p:anim>
                                    <p:anim calcmode="lin" valueType="num">
                                      <p:cBhvr>
                                        <p:cTn id="9" dur="1000" fill="hold"/>
                                        <p:tgtEl>
                                          <p:spTgt spid="6148"/>
                                        </p:tgtEl>
                                        <p:attrNameLst>
                                          <p:attrName>ppt_x</p:attrName>
                                        </p:attrNameLst>
                                      </p:cBhvr>
                                      <p:tavLst>
                                        <p:tav tm="0" fmla="#ppt_x+(cos(-2*pi*(1-$))*-#ppt_x-sin(-2*pi*(1-$))*(1-#ppt_y))*(1-$)">
                                          <p:val>
                                            <p:fltVal val="0.000000"/>
                                          </p:val>
                                        </p:tav>
                                        <p:tav tm="100000">
                                          <p:val>
                                            <p:fltVal val="1.000000"/>
                                          </p:val>
                                        </p:tav>
                                      </p:tavLst>
                                    </p:anim>
                                    <p:anim calcmode="lin" valueType="num">
                                      <p:cBhvr>
                                        <p:cTn id="10" dur="1000" fill="hold"/>
                                        <p:tgtEl>
                                          <p:spTgt spid="6148"/>
                                        </p:tgtEl>
                                        <p:attrNameLst>
                                          <p:attrName>ppt_y</p:attrName>
                                        </p:attrNameLst>
                                      </p:cBhvr>
                                      <p:tavLst>
                                        <p:tav tm="0" fmla="#ppt_y+(sin(-2*pi*(1-$))*-#ppt_x+cos(-2*pi*(1-$))*(1-#ppt_y))*(1-$)">
                                          <p:val>
                                            <p:fltVal val="0.000000"/>
                                          </p:val>
                                        </p:tav>
                                        <p:tav tm="100000">
                                          <p:val>
                                            <p:fltVal val="1.000000"/>
                                          </p:val>
                                        </p:tav>
                                      </p:tavLst>
                                    </p:anim>
                                  </p:childTnLst>
                                </p:cTn>
                              </p:par>
                              <p:par>
                                <p:cTn id="11" presetID="15" presetClass="entr" presetSubtype="0" fill="hold" grpId="0" nodeType="withEffect">
                                  <p:stCondLst>
                                    <p:cond delay="0"/>
                                  </p:stCondLst>
                                  <p:childTnLst>
                                    <p:set>
                                      <p:cBhvr>
                                        <p:cTn id="12" dur="1" fill="hold">
                                          <p:stCondLst>
                                            <p:cond delay="0"/>
                                          </p:stCondLst>
                                        </p:cTn>
                                        <p:tgtEl>
                                          <p:spTgt spid="6150"/>
                                        </p:tgtEl>
                                        <p:attrNameLst>
                                          <p:attrName>style.visibility</p:attrName>
                                        </p:attrNameLst>
                                      </p:cBhvr>
                                      <p:to>
                                        <p:strVal val="visible"/>
                                      </p:to>
                                    </p:set>
                                    <p:anim calcmode="lin" valueType="num">
                                      <p:cBhvr>
                                        <p:cTn id="13" dur="1000" fill="hold"/>
                                        <p:tgtEl>
                                          <p:spTgt spid="6150"/>
                                        </p:tgtEl>
                                        <p:attrNameLst>
                                          <p:attrName>ppt_w</p:attrName>
                                        </p:attrNameLst>
                                      </p:cBhvr>
                                      <p:tavLst>
                                        <p:tav tm="0">
                                          <p:val>
                                            <p:fltVal val="0.000000"/>
                                          </p:val>
                                        </p:tav>
                                        <p:tav tm="100000">
                                          <p:val>
                                            <p:strVal val="#ppt_w"/>
                                          </p:val>
                                        </p:tav>
                                      </p:tavLst>
                                    </p:anim>
                                    <p:anim calcmode="lin" valueType="num">
                                      <p:cBhvr>
                                        <p:cTn id="14" dur="1000" fill="hold"/>
                                        <p:tgtEl>
                                          <p:spTgt spid="6150"/>
                                        </p:tgtEl>
                                        <p:attrNameLst>
                                          <p:attrName>ppt_h</p:attrName>
                                        </p:attrNameLst>
                                      </p:cBhvr>
                                      <p:tavLst>
                                        <p:tav tm="0">
                                          <p:val>
                                            <p:fltVal val="0.000000"/>
                                          </p:val>
                                        </p:tav>
                                        <p:tav tm="100000">
                                          <p:val>
                                            <p:strVal val="#ppt_h"/>
                                          </p:val>
                                        </p:tav>
                                      </p:tavLst>
                                    </p:anim>
                                    <p:anim calcmode="lin" valueType="num">
                                      <p:cBhvr>
                                        <p:cTn id="15" dur="1000" fill="hold"/>
                                        <p:tgtEl>
                                          <p:spTgt spid="6150"/>
                                        </p:tgtEl>
                                        <p:attrNameLst>
                                          <p:attrName>ppt_x</p:attrName>
                                        </p:attrNameLst>
                                      </p:cBhvr>
                                      <p:tavLst>
                                        <p:tav tm="0" fmla="#ppt_x+(cos(-2*pi*(1-$))*-#ppt_x-sin(-2*pi*(1-$))*(1-#ppt_y))*(1-$)">
                                          <p:val>
                                            <p:fltVal val="0.000000"/>
                                          </p:val>
                                        </p:tav>
                                        <p:tav tm="100000">
                                          <p:val>
                                            <p:fltVal val="1.000000"/>
                                          </p:val>
                                        </p:tav>
                                      </p:tavLst>
                                    </p:anim>
                                    <p:anim calcmode="lin" valueType="num">
                                      <p:cBhvr>
                                        <p:cTn id="16" dur="1000" fill="hold"/>
                                        <p:tgtEl>
                                          <p:spTgt spid="6150"/>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6149"/>
                                        </p:tgtEl>
                                        <p:attrNameLst>
                                          <p:attrName>style.visibility</p:attrName>
                                        </p:attrNameLst>
                                      </p:cBhvr>
                                      <p:to>
                                        <p:strVal val="visible"/>
                                      </p:to>
                                    </p:set>
                                    <p:anim calcmode="lin" valueType="num">
                                      <p:cBhvr additive="base">
                                        <p:cTn id="21" dur="500" fill="hold"/>
                                        <p:tgtEl>
                                          <p:spTgt spid="6149"/>
                                        </p:tgtEl>
                                        <p:attrNameLst>
                                          <p:attrName>ppt_x</p:attrName>
                                        </p:attrNameLst>
                                      </p:cBhvr>
                                      <p:tavLst>
                                        <p:tav tm="0">
                                          <p:val>
                                            <p:strVal val="#ppt_x"/>
                                          </p:val>
                                        </p:tav>
                                        <p:tav tm="100000">
                                          <p:val>
                                            <p:strVal val="#ppt_x"/>
                                          </p:val>
                                        </p:tav>
                                      </p:tavLst>
                                    </p:anim>
                                    <p:anim calcmode="lin" valueType="num">
                                      <p:cBhvr additive="base">
                                        <p:cTn id="22" dur="500" fill="hold"/>
                                        <p:tgtEl>
                                          <p:spTgt spid="6149"/>
                                        </p:tgtEl>
                                        <p:attrNameLst>
                                          <p:attrName>ppt_y</p:attrName>
                                        </p:attrNameLst>
                                      </p:cBhvr>
                                      <p:tavLst>
                                        <p:tav tm="0">
                                          <p:val>
                                            <p:strVal val="1+#ppt_h/2"/>
                                          </p:val>
                                        </p:tav>
                                        <p:tav tm="100000">
                                          <p:val>
                                            <p:strVal val="#ppt_y"/>
                                          </p:val>
                                        </p:tav>
                                      </p:tavLst>
                                    </p:anim>
                                  </p:childTnLst>
                                </p:cTn>
                              </p:par>
                              <p:par>
                                <p:cTn id="23" presetID="2" presetClass="entr" presetSubtype="1" fill="hold" grpId="0" nodeType="withEffect">
                                  <p:stCondLst>
                                    <p:cond delay="0"/>
                                  </p:stCondLst>
                                  <p:childTnLst>
                                    <p:set>
                                      <p:cBhvr>
                                        <p:cTn id="24" dur="1" fill="hold">
                                          <p:stCondLst>
                                            <p:cond delay="0"/>
                                          </p:stCondLst>
                                        </p:cTn>
                                        <p:tgtEl>
                                          <p:spTgt spid="6151"/>
                                        </p:tgtEl>
                                        <p:attrNameLst>
                                          <p:attrName>style.visibility</p:attrName>
                                        </p:attrNameLst>
                                      </p:cBhvr>
                                      <p:to>
                                        <p:strVal val="visible"/>
                                      </p:to>
                                    </p:set>
                                    <p:anim calcmode="lin" valueType="num">
                                      <p:cBhvr additive="base">
                                        <p:cTn id="25" dur="500" fill="hold"/>
                                        <p:tgtEl>
                                          <p:spTgt spid="6151"/>
                                        </p:tgtEl>
                                        <p:attrNameLst>
                                          <p:attrName>ppt_x</p:attrName>
                                        </p:attrNameLst>
                                      </p:cBhvr>
                                      <p:tavLst>
                                        <p:tav tm="0">
                                          <p:val>
                                            <p:strVal val="#ppt_x"/>
                                          </p:val>
                                        </p:tav>
                                        <p:tav tm="100000">
                                          <p:val>
                                            <p:strVal val="#ppt_x"/>
                                          </p:val>
                                        </p:tav>
                                      </p:tavLst>
                                    </p:anim>
                                    <p:anim calcmode="lin" valueType="num">
                                      <p:cBhvr additive="base">
                                        <p:cTn id="26" dur="500" fill="hold"/>
                                        <p:tgtEl>
                                          <p:spTgt spid="615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0" grpId="0" bldLvl="0" animBg="1"/>
      <p:bldP spid="6151" grpId="0" bldLvl="0" animBg="1"/>
    </p:bldLst>
  </p:timing>
</p:sld>
</file>

<file path=ppt/theme/theme1.xml><?xml version="1.0" encoding="utf-8"?>
<a:theme xmlns:a="http://schemas.openxmlformats.org/drawingml/2006/main" name="日常_活页夹">
  <a:themeElements>
    <a:clrScheme name="">
      <a:dk1>
        <a:srgbClr val="402000"/>
      </a:dk1>
      <a:lt1>
        <a:srgbClr val="FBFAE2"/>
      </a:lt1>
      <a:dk2>
        <a:srgbClr val="996633"/>
      </a:dk2>
      <a:lt2>
        <a:srgbClr val="A08366"/>
      </a:lt2>
      <a:accent1>
        <a:srgbClr val="CE9964"/>
      </a:accent1>
      <a:accent2>
        <a:srgbClr val="CD3333"/>
      </a:accent2>
      <a:accent3>
        <a:srgbClr val="FDFCEE"/>
      </a:accent3>
      <a:accent4>
        <a:srgbClr val="361A00"/>
      </a:accent4>
      <a:accent5>
        <a:srgbClr val="E3CAB8"/>
      </a:accent5>
      <a:accent6>
        <a:srgbClr val="B82D2D"/>
      </a:accent6>
      <a:hlink>
        <a:srgbClr val="9A7F32"/>
      </a:hlink>
      <a:folHlink>
        <a:srgbClr val="ECA07A"/>
      </a:folHlink>
    </a:clrScheme>
    <a:fontScheme name="">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402000"/>
        </a:dk1>
        <a:lt1>
          <a:srgbClr val="FBFAE2"/>
        </a:lt1>
        <a:dk2>
          <a:srgbClr val="996633"/>
        </a:dk2>
        <a:lt2>
          <a:srgbClr val="A08366"/>
        </a:lt2>
        <a:accent1>
          <a:srgbClr val="CE9964"/>
        </a:accent1>
        <a:accent2>
          <a:srgbClr val="CD3333"/>
        </a:accent2>
        <a:accent3>
          <a:srgbClr val="FDFCEE"/>
        </a:accent3>
        <a:accent4>
          <a:srgbClr val="361A00"/>
        </a:accent4>
        <a:accent5>
          <a:srgbClr val="E3CAB8"/>
        </a:accent5>
        <a:accent6>
          <a:srgbClr val="B82D2D"/>
        </a:accent6>
        <a:hlink>
          <a:srgbClr val="9A7F32"/>
        </a:hlink>
        <a:folHlink>
          <a:srgbClr val="ECA07A"/>
        </a:folHlink>
      </a:clrScheme>
      <a:clrMap bg1="lt1" tx1="dk1" bg2="lt2" tx2="dk2" accent1="accent1" accent2="accent2" accent3="accent3" accent4="accent4" accent5="accent5" accent6="accent6" hlink="hlink" folHlink="folHlink"/>
    </a:extraClrScheme>
    <a:extraClrScheme>
      <a:clrScheme name="">
        <a:dk1>
          <a:srgbClr val="402000"/>
        </a:dk1>
        <a:lt1>
          <a:srgbClr val="FFFFFF"/>
        </a:lt1>
        <a:dk2>
          <a:srgbClr val="996633"/>
        </a:dk2>
        <a:lt2>
          <a:srgbClr val="A08366"/>
        </a:lt2>
        <a:accent1>
          <a:srgbClr val="CE9964"/>
        </a:accent1>
        <a:accent2>
          <a:srgbClr val="CD3333"/>
        </a:accent2>
        <a:accent3>
          <a:srgbClr val="FFFFFF"/>
        </a:accent3>
        <a:accent4>
          <a:srgbClr val="361A00"/>
        </a:accent4>
        <a:accent5>
          <a:srgbClr val="E3CAB8"/>
        </a:accent5>
        <a:accent6>
          <a:srgbClr val="B82D2D"/>
        </a:accent6>
        <a:hlink>
          <a:srgbClr val="9A7F32"/>
        </a:hlink>
        <a:folHlink>
          <a:srgbClr val="ECA07A"/>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1E1E1"/>
        </a:accent5>
        <a:accent6>
          <a:srgbClr val="787878"/>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
        <a:dk1>
          <a:srgbClr val="1C1C1C"/>
        </a:dk1>
        <a:lt1>
          <a:srgbClr val="FFFFFF"/>
        </a:lt1>
        <a:dk2>
          <a:srgbClr val="000066"/>
        </a:dk2>
        <a:lt2>
          <a:srgbClr val="666699"/>
        </a:lt2>
        <a:accent1>
          <a:srgbClr val="FF5050"/>
        </a:accent1>
        <a:accent2>
          <a:srgbClr val="009999"/>
        </a:accent2>
        <a:accent3>
          <a:srgbClr val="FFFFFF"/>
        </a:accent3>
        <a:accent4>
          <a:srgbClr val="161616"/>
        </a:accent4>
        <a:accent5>
          <a:srgbClr val="FFB3B3"/>
        </a:accent5>
        <a:accent6>
          <a:srgbClr val="008989"/>
        </a:accent6>
        <a:hlink>
          <a:srgbClr val="3366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1432</Words>
  <Paragraphs>101</Paragraphs>
  <Slides>15</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15</vt:i4>
      </vt:variant>
    </vt:vector>
  </HeadingPairs>
  <TitlesOfParts>
    <vt:vector size="25" baseType="lpstr">
      <vt:lpstr>Arial</vt:lpstr>
      <vt:lpstr>宋体</vt:lpstr>
      <vt:lpstr>Wingdings</vt:lpstr>
      <vt:lpstr>隶书</vt:lpstr>
      <vt:lpstr>Times New Roman</vt:lpstr>
      <vt:lpstr>微软雅黑</vt:lpstr>
      <vt:lpstr>Arial Unicode MS</vt:lpstr>
      <vt:lpstr>Calibri</vt:lpstr>
      <vt:lpstr>方正姚体</vt:lpstr>
      <vt:lpstr>日常_活页夹</vt:lpstr>
      <vt:lpstr>近代新式文化教育的兴起</vt:lpstr>
      <vt:lpstr>学习目标</vt:lpstr>
      <vt:lpstr>导学重、难点 </vt:lpstr>
      <vt:lpstr>科举制的沿革</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admin</cp:lastModifiedBy>
  <dcterms:created xsi:type="dcterms:W3CDTF">2017-09-19T01:00:00Z</dcterms:created>
  <dcterms:modified xsi:type="dcterms:W3CDTF">2018-08-12T02:41:36Z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2052-10.1.0.6750</vt:lpwstr>
  </property>
</Properties>
</file>