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5"/>
          <p:cNvSpPr>
            <a:spLocks noChangeAspect="1" noChangeArrowheads="1" noTextEdit="1"/>
          </p:cNvSpPr>
          <p:nvPr/>
        </p:nvSpPr>
        <p:spPr bwMode="auto">
          <a:xfrm>
            <a:off x="7178929" y="3393758"/>
            <a:ext cx="1606067" cy="160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7281" tIns="18639" rIns="37281" bIns="18639" numCol="1" anchor="t" anchorCtr="0" compatLnSpc="1"/>
          <a:lstStyle/>
          <a:p>
            <a:pPr defTabSz="751840"/>
            <a:endParaRPr lang="zh-CN" altLang="en-US" sz="735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1452" y="1434500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2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0200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1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75974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7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12" name="Freeform 35"/>
          <p:cNvSpPr>
            <a:spLocks noEditPoints="1"/>
          </p:cNvSpPr>
          <p:nvPr/>
        </p:nvSpPr>
        <p:spPr bwMode="auto">
          <a:xfrm>
            <a:off x="9820275" y="-17342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"/>
          <p:cNvSpPr>
            <a:spLocks noEditPoints="1"/>
          </p:cNvSpPr>
          <p:nvPr/>
        </p:nvSpPr>
        <p:spPr bwMode="auto">
          <a:xfrm rot="5400000">
            <a:off x="9816306" y="4482306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5"/>
          <p:cNvSpPr>
            <a:spLocks noEditPoints="1"/>
          </p:cNvSpPr>
          <p:nvPr/>
        </p:nvSpPr>
        <p:spPr bwMode="auto">
          <a:xfrm rot="16200000">
            <a:off x="-18073" y="-13373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5"/>
          <p:cNvSpPr>
            <a:spLocks noEditPoints="1"/>
          </p:cNvSpPr>
          <p:nvPr/>
        </p:nvSpPr>
        <p:spPr bwMode="auto">
          <a:xfrm rot="10800000">
            <a:off x="3466" y="4477739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9633" y="1696036"/>
            <a:ext cx="1869657" cy="19062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716572"/>
            <a:ext cx="9144000" cy="967291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rgbClr val="B2132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718789"/>
            <a:ext cx="9144000" cy="60612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B2132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759222"/>
            <a:ext cx="10515600" cy="5344940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018924" y="2256330"/>
            <a:ext cx="3565405" cy="14465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800" dirty="0" smtClean="0">
                <a:solidFill>
                  <a:srgbClr val="B2132C"/>
                </a:solidFill>
              </a:rPr>
              <a:t>【</a:t>
            </a:r>
            <a:r>
              <a:rPr lang="zh-CN" altLang="en-US" sz="8800" baseline="0" dirty="0" smtClean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  </a:t>
            </a:r>
            <a:r>
              <a:rPr lang="en-US" altLang="zh-CN" sz="8800" dirty="0" smtClean="0">
                <a:solidFill>
                  <a:srgbClr val="B2132C"/>
                </a:solidFill>
              </a:rPr>
              <a:t>】</a:t>
            </a:r>
            <a:endParaRPr lang="zh-CN" altLang="en-US" sz="8800" dirty="0">
              <a:solidFill>
                <a:srgbClr val="B2132C"/>
              </a:solidFill>
            </a:endParaRPr>
          </a:p>
        </p:txBody>
      </p:sp>
      <p:sp>
        <p:nvSpPr>
          <p:cNvPr id="10" name="Freeform 35"/>
          <p:cNvSpPr>
            <a:spLocks noEditPoints="1"/>
          </p:cNvSpPr>
          <p:nvPr/>
        </p:nvSpPr>
        <p:spPr bwMode="auto">
          <a:xfrm rot="16200000">
            <a:off x="-18073" y="-13373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8047" y="1859369"/>
            <a:ext cx="3395354" cy="1179803"/>
          </a:xfrm>
        </p:spPr>
        <p:txBody>
          <a:bodyPr anchor="b"/>
          <a:lstStyle>
            <a:lvl1pPr>
              <a:defRPr sz="5400">
                <a:solidFill>
                  <a:srgbClr val="B2132C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8047" y="3066161"/>
            <a:ext cx="3395354" cy="81012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B2132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8323452" y="2830246"/>
            <a:ext cx="3678048" cy="3886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7641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47949"/>
            <a:ext cx="5157787" cy="35417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7641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47949"/>
            <a:ext cx="5183188" cy="354171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71452" y="1434500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2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0200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 smtClean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1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5974" y="1432463"/>
            <a:ext cx="135588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 dirty="0">
                <a:solidFill>
                  <a:srgbClr val="B2132C"/>
                </a:solidFill>
                <a:latin typeface="方正细珊瑚_GBK" panose="03000509000000000000" pitchFamily="65" charset="-122"/>
                <a:ea typeface="方正细珊瑚_GBK" panose="03000509000000000000" pitchFamily="65" charset="-122"/>
              </a:rPr>
              <a:t>7</a:t>
            </a:r>
            <a:endParaRPr lang="zh-CN" altLang="en-US" sz="16600" b="1" dirty="0">
              <a:solidFill>
                <a:srgbClr val="B2132C"/>
              </a:solidFill>
              <a:latin typeface="方正细珊瑚_GBK" panose="03000509000000000000" pitchFamily="65" charset="-122"/>
              <a:ea typeface="方正细珊瑚_GBK" panose="03000509000000000000" pitchFamily="65" charset="-122"/>
            </a:endParaRPr>
          </a:p>
        </p:txBody>
      </p:sp>
      <p:sp>
        <p:nvSpPr>
          <p:cNvPr id="9" name="Freeform 35"/>
          <p:cNvSpPr>
            <a:spLocks noEditPoints="1"/>
          </p:cNvSpPr>
          <p:nvPr/>
        </p:nvSpPr>
        <p:spPr bwMode="auto">
          <a:xfrm>
            <a:off x="9820275" y="-17342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35"/>
          <p:cNvSpPr>
            <a:spLocks noEditPoints="1"/>
          </p:cNvSpPr>
          <p:nvPr/>
        </p:nvSpPr>
        <p:spPr bwMode="auto">
          <a:xfrm rot="5400000">
            <a:off x="9816306" y="4482306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35"/>
          <p:cNvSpPr>
            <a:spLocks noEditPoints="1"/>
          </p:cNvSpPr>
          <p:nvPr/>
        </p:nvSpPr>
        <p:spPr bwMode="auto">
          <a:xfrm rot="16200000">
            <a:off x="-18073" y="-13373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35"/>
          <p:cNvSpPr>
            <a:spLocks noEditPoints="1"/>
          </p:cNvSpPr>
          <p:nvPr/>
        </p:nvSpPr>
        <p:spPr bwMode="auto">
          <a:xfrm rot="10800000">
            <a:off x="3466" y="4477739"/>
            <a:ext cx="2371725" cy="2379663"/>
          </a:xfrm>
          <a:custGeom>
            <a:avLst/>
            <a:gdLst>
              <a:gd name="T0" fmla="*/ 1520 w 1850"/>
              <a:gd name="T1" fmla="*/ 152 h 1850"/>
              <a:gd name="T2" fmla="*/ 1451 w 1850"/>
              <a:gd name="T3" fmla="*/ 0 h 1850"/>
              <a:gd name="T4" fmla="*/ 1850 w 1850"/>
              <a:gd name="T5" fmla="*/ 0 h 1850"/>
              <a:gd name="T6" fmla="*/ 1533 w 1850"/>
              <a:gd name="T7" fmla="*/ 399 h 1850"/>
              <a:gd name="T8" fmla="*/ 1781 w 1850"/>
              <a:gd name="T9" fmla="*/ 330 h 1850"/>
              <a:gd name="T10" fmla="*/ 1520 w 1850"/>
              <a:gd name="T11" fmla="*/ 69 h 1850"/>
              <a:gd name="T12" fmla="*/ 1685 w 1850"/>
              <a:gd name="T13" fmla="*/ 730 h 1850"/>
              <a:gd name="T14" fmla="*/ 1451 w 1850"/>
              <a:gd name="T15" fmla="*/ 577 h 1850"/>
              <a:gd name="T16" fmla="*/ 1520 w 1850"/>
              <a:gd name="T17" fmla="*/ 661 h 1850"/>
              <a:gd name="T18" fmla="*/ 1616 w 1850"/>
              <a:gd name="T19" fmla="*/ 412 h 1850"/>
              <a:gd name="T20" fmla="*/ 1451 w 1850"/>
              <a:gd name="T21" fmla="*/ 483 h 1850"/>
              <a:gd name="T22" fmla="*/ 1520 w 1850"/>
              <a:gd name="T23" fmla="*/ 247 h 1850"/>
              <a:gd name="T24" fmla="*/ 1451 w 1850"/>
              <a:gd name="T25" fmla="*/ 483 h 1850"/>
              <a:gd name="T26" fmla="*/ 1616 w 1850"/>
              <a:gd name="T27" fmla="*/ 234 h 1850"/>
              <a:gd name="T28" fmla="*/ 1367 w 1850"/>
              <a:gd name="T29" fmla="*/ 165 h 1850"/>
              <a:gd name="T30" fmla="*/ 1685 w 1850"/>
              <a:gd name="T31" fmla="*/ 317 h 1850"/>
              <a:gd name="T32" fmla="*/ 1438 w 1850"/>
              <a:gd name="T33" fmla="*/ 399 h 1850"/>
              <a:gd name="T34" fmla="*/ 1120 w 1850"/>
              <a:gd name="T35" fmla="*/ 165 h 1850"/>
              <a:gd name="T36" fmla="*/ 1273 w 1850"/>
              <a:gd name="T37" fmla="*/ 234 h 1850"/>
              <a:gd name="T38" fmla="*/ 1189 w 1850"/>
              <a:gd name="T39" fmla="*/ 330 h 1850"/>
              <a:gd name="T40" fmla="*/ 1438 w 1850"/>
              <a:gd name="T41" fmla="*/ 399 h 1850"/>
              <a:gd name="T42" fmla="*/ 1616 w 1850"/>
              <a:gd name="T43" fmla="*/ 1391 h 1850"/>
              <a:gd name="T44" fmla="*/ 1616 w 1850"/>
              <a:gd name="T45" fmla="*/ 1251 h 1850"/>
              <a:gd name="T46" fmla="*/ 1616 w 1850"/>
              <a:gd name="T47" fmla="*/ 1123 h 1850"/>
              <a:gd name="T48" fmla="*/ 1850 w 1850"/>
              <a:gd name="T49" fmla="*/ 991 h 1850"/>
              <a:gd name="T50" fmla="*/ 1698 w 1850"/>
              <a:gd name="T51" fmla="*/ 1225 h 1850"/>
              <a:gd name="T52" fmla="*/ 1781 w 1850"/>
              <a:gd name="T53" fmla="*/ 1157 h 1850"/>
              <a:gd name="T54" fmla="*/ 1685 w 1850"/>
              <a:gd name="T55" fmla="*/ 1060 h 1850"/>
              <a:gd name="T56" fmla="*/ 1685 w 1850"/>
              <a:gd name="T57" fmla="*/ 1123 h 1850"/>
              <a:gd name="T58" fmla="*/ 1685 w 1850"/>
              <a:gd name="T59" fmla="*/ 1225 h 1850"/>
              <a:gd name="T60" fmla="*/ 1850 w 1850"/>
              <a:gd name="T61" fmla="*/ 1322 h 1850"/>
              <a:gd name="T62" fmla="*/ 1781 w 1850"/>
              <a:gd name="T63" fmla="*/ 1850 h 1850"/>
              <a:gd name="T64" fmla="*/ 1603 w 1850"/>
              <a:gd name="T65" fmla="*/ 1225 h 1850"/>
              <a:gd name="T66" fmla="*/ 1451 w 1850"/>
              <a:gd name="T67" fmla="*/ 826 h 1850"/>
              <a:gd name="T68" fmla="*/ 1781 w 1850"/>
              <a:gd name="T69" fmla="*/ 564 h 1850"/>
              <a:gd name="T70" fmla="*/ 1698 w 1850"/>
              <a:gd name="T71" fmla="*/ 495 h 1850"/>
              <a:gd name="T72" fmla="*/ 1850 w 1850"/>
              <a:gd name="T73" fmla="*/ 895 h 1850"/>
              <a:gd name="T74" fmla="*/ 1520 w 1850"/>
              <a:gd name="T75" fmla="*/ 1157 h 1850"/>
              <a:gd name="T76" fmla="*/ 1603 w 1850"/>
              <a:gd name="T77" fmla="*/ 1225 h 1850"/>
              <a:gd name="T78" fmla="*/ 1286 w 1850"/>
              <a:gd name="T79" fmla="*/ 564 h 1850"/>
              <a:gd name="T80" fmla="*/ 1354 w 1850"/>
              <a:gd name="T81" fmla="*/ 412 h 1850"/>
              <a:gd name="T82" fmla="*/ 1603 w 1850"/>
              <a:gd name="T83" fmla="*/ 495 h 1850"/>
              <a:gd name="T84" fmla="*/ 1286 w 1850"/>
              <a:gd name="T85" fmla="*/ 317 h 1850"/>
              <a:gd name="T86" fmla="*/ 1024 w 1850"/>
              <a:gd name="T87" fmla="*/ 69 h 1850"/>
              <a:gd name="T88" fmla="*/ 624 w 1850"/>
              <a:gd name="T89" fmla="*/ 399 h 1850"/>
              <a:gd name="T90" fmla="*/ 693 w 1850"/>
              <a:gd name="T91" fmla="*/ 247 h 1850"/>
              <a:gd name="T92" fmla="*/ 955 w 1850"/>
              <a:gd name="T93" fmla="*/ 330 h 1850"/>
              <a:gd name="T94" fmla="*/ 1354 w 1850"/>
              <a:gd name="T95" fmla="*/ 0 h 1850"/>
              <a:gd name="T96" fmla="*/ 1286 w 1850"/>
              <a:gd name="T97" fmla="*/ 317 h 1850"/>
              <a:gd name="T98" fmla="*/ 603 w 1850"/>
              <a:gd name="T99" fmla="*/ 234 h 1850"/>
              <a:gd name="T100" fmla="*/ 459 w 1850"/>
              <a:gd name="T101" fmla="*/ 69 h 1850"/>
              <a:gd name="T102" fmla="*/ 0 w 1850"/>
              <a:gd name="T103" fmla="*/ 0 h 1850"/>
              <a:gd name="T104" fmla="*/ 528 w 1850"/>
              <a:gd name="T105" fmla="*/ 165 h 1850"/>
              <a:gd name="T106" fmla="*/ 624 w 1850"/>
              <a:gd name="T107" fmla="*/ 165 h 1850"/>
              <a:gd name="T108" fmla="*/ 732 w 1850"/>
              <a:gd name="T109" fmla="*/ 165 h 1850"/>
              <a:gd name="T110" fmla="*/ 790 w 1850"/>
              <a:gd name="T111" fmla="*/ 69 h 1850"/>
              <a:gd name="T112" fmla="*/ 693 w 1850"/>
              <a:gd name="T113" fmla="*/ 152 h 1850"/>
              <a:gd name="T114" fmla="*/ 624 w 1850"/>
              <a:gd name="T115" fmla="*/ 0 h 1850"/>
              <a:gd name="T116" fmla="*/ 859 w 1850"/>
              <a:gd name="T117" fmla="*/ 234 h 1850"/>
              <a:gd name="T118" fmla="*/ 693 w 1850"/>
              <a:gd name="T119" fmla="*/ 234 h 1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50" h="1850">
                <a:moveTo>
                  <a:pt x="1520" y="69"/>
                </a:moveTo>
                <a:cubicBezTo>
                  <a:pt x="1520" y="152"/>
                  <a:pt x="1520" y="152"/>
                  <a:pt x="1520" y="152"/>
                </a:cubicBezTo>
                <a:cubicBezTo>
                  <a:pt x="1451" y="152"/>
                  <a:pt x="1451" y="152"/>
                  <a:pt x="1451" y="152"/>
                </a:cubicBezTo>
                <a:cubicBezTo>
                  <a:pt x="1451" y="0"/>
                  <a:pt x="1451" y="0"/>
                  <a:pt x="1451" y="0"/>
                </a:cubicBezTo>
                <a:cubicBezTo>
                  <a:pt x="1781" y="0"/>
                  <a:pt x="1781" y="0"/>
                  <a:pt x="1781" y="0"/>
                </a:cubicBezTo>
                <a:cubicBezTo>
                  <a:pt x="1850" y="0"/>
                  <a:pt x="1850" y="0"/>
                  <a:pt x="1850" y="0"/>
                </a:cubicBezTo>
                <a:cubicBezTo>
                  <a:pt x="1850" y="399"/>
                  <a:pt x="1850" y="399"/>
                  <a:pt x="1850" y="399"/>
                </a:cubicBezTo>
                <a:cubicBezTo>
                  <a:pt x="1744" y="399"/>
                  <a:pt x="1638" y="399"/>
                  <a:pt x="1533" y="399"/>
                </a:cubicBezTo>
                <a:cubicBezTo>
                  <a:pt x="1533" y="330"/>
                  <a:pt x="1533" y="330"/>
                  <a:pt x="1533" y="330"/>
                </a:cubicBezTo>
                <a:cubicBezTo>
                  <a:pt x="1615" y="330"/>
                  <a:pt x="1698" y="330"/>
                  <a:pt x="1781" y="330"/>
                </a:cubicBezTo>
                <a:cubicBezTo>
                  <a:pt x="1781" y="69"/>
                  <a:pt x="1781" y="69"/>
                  <a:pt x="1781" y="69"/>
                </a:cubicBezTo>
                <a:cubicBezTo>
                  <a:pt x="1520" y="69"/>
                  <a:pt x="1520" y="69"/>
                  <a:pt x="1520" y="69"/>
                </a:cubicBezTo>
                <a:close/>
                <a:moveTo>
                  <a:pt x="1685" y="412"/>
                </a:moveTo>
                <a:cubicBezTo>
                  <a:pt x="1685" y="730"/>
                  <a:pt x="1685" y="730"/>
                  <a:pt x="1685" y="730"/>
                </a:cubicBezTo>
                <a:cubicBezTo>
                  <a:pt x="1451" y="730"/>
                  <a:pt x="1451" y="730"/>
                  <a:pt x="1451" y="730"/>
                </a:cubicBezTo>
                <a:cubicBezTo>
                  <a:pt x="1451" y="577"/>
                  <a:pt x="1451" y="577"/>
                  <a:pt x="1451" y="577"/>
                </a:cubicBezTo>
                <a:cubicBezTo>
                  <a:pt x="1520" y="577"/>
                  <a:pt x="1520" y="577"/>
                  <a:pt x="1520" y="577"/>
                </a:cubicBezTo>
                <a:cubicBezTo>
                  <a:pt x="1520" y="661"/>
                  <a:pt x="1520" y="661"/>
                  <a:pt x="1520" y="661"/>
                </a:cubicBezTo>
                <a:cubicBezTo>
                  <a:pt x="1616" y="661"/>
                  <a:pt x="1616" y="661"/>
                  <a:pt x="1616" y="661"/>
                </a:cubicBezTo>
                <a:cubicBezTo>
                  <a:pt x="1616" y="412"/>
                  <a:pt x="1616" y="412"/>
                  <a:pt x="1616" y="412"/>
                </a:cubicBezTo>
                <a:cubicBezTo>
                  <a:pt x="1685" y="412"/>
                  <a:pt x="1685" y="412"/>
                  <a:pt x="1685" y="412"/>
                </a:cubicBezTo>
                <a:close/>
                <a:moveTo>
                  <a:pt x="1451" y="483"/>
                </a:moveTo>
                <a:cubicBezTo>
                  <a:pt x="1451" y="404"/>
                  <a:pt x="1451" y="325"/>
                  <a:pt x="1451" y="247"/>
                </a:cubicBezTo>
                <a:cubicBezTo>
                  <a:pt x="1520" y="247"/>
                  <a:pt x="1520" y="247"/>
                  <a:pt x="1520" y="247"/>
                </a:cubicBezTo>
                <a:cubicBezTo>
                  <a:pt x="1520" y="325"/>
                  <a:pt x="1520" y="404"/>
                  <a:pt x="1520" y="483"/>
                </a:cubicBezTo>
                <a:cubicBezTo>
                  <a:pt x="1451" y="483"/>
                  <a:pt x="1451" y="483"/>
                  <a:pt x="1451" y="483"/>
                </a:cubicBezTo>
                <a:close/>
                <a:moveTo>
                  <a:pt x="1616" y="317"/>
                </a:moveTo>
                <a:cubicBezTo>
                  <a:pt x="1616" y="234"/>
                  <a:pt x="1616" y="234"/>
                  <a:pt x="1616" y="234"/>
                </a:cubicBezTo>
                <a:cubicBezTo>
                  <a:pt x="1533" y="234"/>
                  <a:pt x="1450" y="234"/>
                  <a:pt x="1367" y="234"/>
                </a:cubicBezTo>
                <a:cubicBezTo>
                  <a:pt x="1367" y="165"/>
                  <a:pt x="1367" y="165"/>
                  <a:pt x="1367" y="165"/>
                </a:cubicBezTo>
                <a:cubicBezTo>
                  <a:pt x="1473" y="165"/>
                  <a:pt x="1579" y="165"/>
                  <a:pt x="1685" y="165"/>
                </a:cubicBezTo>
                <a:cubicBezTo>
                  <a:pt x="1685" y="317"/>
                  <a:pt x="1685" y="317"/>
                  <a:pt x="1685" y="317"/>
                </a:cubicBezTo>
                <a:cubicBezTo>
                  <a:pt x="1616" y="317"/>
                  <a:pt x="1616" y="317"/>
                  <a:pt x="1616" y="317"/>
                </a:cubicBezTo>
                <a:close/>
                <a:moveTo>
                  <a:pt x="1438" y="399"/>
                </a:moveTo>
                <a:cubicBezTo>
                  <a:pt x="1120" y="399"/>
                  <a:pt x="1120" y="399"/>
                  <a:pt x="1120" y="399"/>
                </a:cubicBezTo>
                <a:cubicBezTo>
                  <a:pt x="1120" y="165"/>
                  <a:pt x="1120" y="165"/>
                  <a:pt x="1120" y="165"/>
                </a:cubicBezTo>
                <a:cubicBezTo>
                  <a:pt x="1273" y="165"/>
                  <a:pt x="1273" y="165"/>
                  <a:pt x="1273" y="165"/>
                </a:cubicBezTo>
                <a:cubicBezTo>
                  <a:pt x="1273" y="234"/>
                  <a:pt x="1273" y="234"/>
                  <a:pt x="1273" y="234"/>
                </a:cubicBezTo>
                <a:cubicBezTo>
                  <a:pt x="1189" y="234"/>
                  <a:pt x="1189" y="234"/>
                  <a:pt x="1189" y="234"/>
                </a:cubicBezTo>
                <a:cubicBezTo>
                  <a:pt x="1189" y="330"/>
                  <a:pt x="1189" y="330"/>
                  <a:pt x="1189" y="330"/>
                </a:cubicBezTo>
                <a:cubicBezTo>
                  <a:pt x="1438" y="330"/>
                  <a:pt x="1438" y="330"/>
                  <a:pt x="1438" y="330"/>
                </a:cubicBezTo>
                <a:cubicBezTo>
                  <a:pt x="1438" y="399"/>
                  <a:pt x="1438" y="399"/>
                  <a:pt x="1438" y="399"/>
                </a:cubicBezTo>
                <a:close/>
                <a:moveTo>
                  <a:pt x="1781" y="1391"/>
                </a:moveTo>
                <a:cubicBezTo>
                  <a:pt x="1616" y="1391"/>
                  <a:pt x="1616" y="1391"/>
                  <a:pt x="1616" y="139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251"/>
                  <a:pt x="1616" y="1251"/>
                  <a:pt x="1616" y="1251"/>
                </a:cubicBezTo>
                <a:cubicBezTo>
                  <a:pt x="1616" y="1157"/>
                  <a:pt x="1616" y="1157"/>
                  <a:pt x="1616" y="1157"/>
                </a:cubicBezTo>
                <a:cubicBezTo>
                  <a:pt x="1616" y="1123"/>
                  <a:pt x="1616" y="1123"/>
                  <a:pt x="1616" y="1123"/>
                </a:cubicBezTo>
                <a:cubicBezTo>
                  <a:pt x="1616" y="991"/>
                  <a:pt x="1616" y="991"/>
                  <a:pt x="1616" y="991"/>
                </a:cubicBezTo>
                <a:cubicBezTo>
                  <a:pt x="1850" y="991"/>
                  <a:pt x="1850" y="991"/>
                  <a:pt x="1850" y="991"/>
                </a:cubicBezTo>
                <a:cubicBezTo>
                  <a:pt x="1850" y="1225"/>
                  <a:pt x="1850" y="1225"/>
                  <a:pt x="1850" y="1225"/>
                </a:cubicBezTo>
                <a:cubicBezTo>
                  <a:pt x="1698" y="1225"/>
                  <a:pt x="1698" y="1225"/>
                  <a:pt x="1698" y="1225"/>
                </a:cubicBezTo>
                <a:cubicBezTo>
                  <a:pt x="1698" y="1157"/>
                  <a:pt x="1698" y="1157"/>
                  <a:pt x="1698" y="1157"/>
                </a:cubicBezTo>
                <a:cubicBezTo>
                  <a:pt x="1781" y="1157"/>
                  <a:pt x="1781" y="1157"/>
                  <a:pt x="1781" y="1157"/>
                </a:cubicBezTo>
                <a:cubicBezTo>
                  <a:pt x="1781" y="1060"/>
                  <a:pt x="1781" y="1060"/>
                  <a:pt x="1781" y="1060"/>
                </a:cubicBezTo>
                <a:cubicBezTo>
                  <a:pt x="1685" y="1060"/>
                  <a:pt x="1685" y="1060"/>
                  <a:pt x="1685" y="1060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123"/>
                  <a:pt x="1685" y="1123"/>
                  <a:pt x="1685" y="1123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225"/>
                  <a:pt x="1685" y="1225"/>
                  <a:pt x="1685" y="1225"/>
                </a:cubicBezTo>
                <a:cubicBezTo>
                  <a:pt x="1685" y="1322"/>
                  <a:pt x="1685" y="1322"/>
                  <a:pt x="1685" y="1322"/>
                </a:cubicBezTo>
                <a:cubicBezTo>
                  <a:pt x="1850" y="1322"/>
                  <a:pt x="1850" y="1322"/>
                  <a:pt x="1850" y="1322"/>
                </a:cubicBezTo>
                <a:cubicBezTo>
                  <a:pt x="1850" y="1359"/>
                  <a:pt x="1850" y="1813"/>
                  <a:pt x="1850" y="1850"/>
                </a:cubicBezTo>
                <a:cubicBezTo>
                  <a:pt x="1781" y="1850"/>
                  <a:pt x="1781" y="1850"/>
                  <a:pt x="1781" y="1850"/>
                </a:cubicBezTo>
                <a:cubicBezTo>
                  <a:pt x="1781" y="1391"/>
                  <a:pt x="1781" y="1391"/>
                  <a:pt x="1781" y="1391"/>
                </a:cubicBezTo>
                <a:close/>
                <a:moveTo>
                  <a:pt x="1603" y="1225"/>
                </a:moveTo>
                <a:cubicBezTo>
                  <a:pt x="1451" y="1225"/>
                  <a:pt x="1451" y="1225"/>
                  <a:pt x="1451" y="1225"/>
                </a:cubicBezTo>
                <a:cubicBezTo>
                  <a:pt x="1451" y="826"/>
                  <a:pt x="1451" y="826"/>
                  <a:pt x="1451" y="826"/>
                </a:cubicBezTo>
                <a:cubicBezTo>
                  <a:pt x="1781" y="826"/>
                  <a:pt x="1781" y="826"/>
                  <a:pt x="1781" y="826"/>
                </a:cubicBezTo>
                <a:cubicBezTo>
                  <a:pt x="1781" y="564"/>
                  <a:pt x="1781" y="564"/>
                  <a:pt x="1781" y="564"/>
                </a:cubicBezTo>
                <a:cubicBezTo>
                  <a:pt x="1698" y="564"/>
                  <a:pt x="1698" y="564"/>
                  <a:pt x="1698" y="564"/>
                </a:cubicBezTo>
                <a:cubicBezTo>
                  <a:pt x="1698" y="495"/>
                  <a:pt x="1698" y="495"/>
                  <a:pt x="1698" y="495"/>
                </a:cubicBezTo>
                <a:cubicBezTo>
                  <a:pt x="1850" y="495"/>
                  <a:pt x="1850" y="495"/>
                  <a:pt x="1850" y="495"/>
                </a:cubicBezTo>
                <a:cubicBezTo>
                  <a:pt x="1850" y="895"/>
                  <a:pt x="1850" y="895"/>
                  <a:pt x="1850" y="895"/>
                </a:cubicBezTo>
                <a:cubicBezTo>
                  <a:pt x="1520" y="895"/>
                  <a:pt x="1520" y="895"/>
                  <a:pt x="1520" y="895"/>
                </a:cubicBezTo>
                <a:cubicBezTo>
                  <a:pt x="1520" y="1157"/>
                  <a:pt x="1520" y="1157"/>
                  <a:pt x="1520" y="1157"/>
                </a:cubicBezTo>
                <a:cubicBezTo>
                  <a:pt x="1603" y="1157"/>
                  <a:pt x="1603" y="1157"/>
                  <a:pt x="1603" y="1157"/>
                </a:cubicBezTo>
                <a:cubicBezTo>
                  <a:pt x="1603" y="1225"/>
                  <a:pt x="1603" y="1225"/>
                  <a:pt x="1603" y="1225"/>
                </a:cubicBezTo>
                <a:close/>
                <a:moveTo>
                  <a:pt x="1603" y="564"/>
                </a:moveTo>
                <a:cubicBezTo>
                  <a:pt x="1286" y="564"/>
                  <a:pt x="1286" y="564"/>
                  <a:pt x="1286" y="564"/>
                </a:cubicBezTo>
                <a:cubicBezTo>
                  <a:pt x="1286" y="412"/>
                  <a:pt x="1286" y="412"/>
                  <a:pt x="1286" y="412"/>
                </a:cubicBezTo>
                <a:cubicBezTo>
                  <a:pt x="1354" y="412"/>
                  <a:pt x="1354" y="412"/>
                  <a:pt x="1354" y="412"/>
                </a:cubicBezTo>
                <a:cubicBezTo>
                  <a:pt x="1354" y="495"/>
                  <a:pt x="1354" y="495"/>
                  <a:pt x="1354" y="495"/>
                </a:cubicBezTo>
                <a:cubicBezTo>
                  <a:pt x="1603" y="495"/>
                  <a:pt x="1603" y="495"/>
                  <a:pt x="1603" y="495"/>
                </a:cubicBezTo>
                <a:cubicBezTo>
                  <a:pt x="1603" y="564"/>
                  <a:pt x="1603" y="564"/>
                  <a:pt x="1603" y="564"/>
                </a:cubicBezTo>
                <a:close/>
                <a:moveTo>
                  <a:pt x="1286" y="317"/>
                </a:moveTo>
                <a:cubicBezTo>
                  <a:pt x="1286" y="69"/>
                  <a:pt x="1286" y="69"/>
                  <a:pt x="1286" y="69"/>
                </a:cubicBezTo>
                <a:cubicBezTo>
                  <a:pt x="1024" y="69"/>
                  <a:pt x="1024" y="69"/>
                  <a:pt x="1024" y="69"/>
                </a:cubicBezTo>
                <a:cubicBezTo>
                  <a:pt x="1024" y="399"/>
                  <a:pt x="1024" y="399"/>
                  <a:pt x="1024" y="399"/>
                </a:cubicBezTo>
                <a:cubicBezTo>
                  <a:pt x="624" y="399"/>
                  <a:pt x="624" y="399"/>
                  <a:pt x="624" y="399"/>
                </a:cubicBezTo>
                <a:cubicBezTo>
                  <a:pt x="624" y="247"/>
                  <a:pt x="624" y="247"/>
                  <a:pt x="624" y="247"/>
                </a:cubicBezTo>
                <a:cubicBezTo>
                  <a:pt x="693" y="247"/>
                  <a:pt x="693" y="247"/>
                  <a:pt x="693" y="247"/>
                </a:cubicBezTo>
                <a:cubicBezTo>
                  <a:pt x="693" y="330"/>
                  <a:pt x="693" y="330"/>
                  <a:pt x="693" y="330"/>
                </a:cubicBezTo>
                <a:cubicBezTo>
                  <a:pt x="955" y="330"/>
                  <a:pt x="955" y="330"/>
                  <a:pt x="955" y="330"/>
                </a:cubicBezTo>
                <a:cubicBezTo>
                  <a:pt x="955" y="0"/>
                  <a:pt x="955" y="0"/>
                  <a:pt x="955" y="0"/>
                </a:cubicBezTo>
                <a:cubicBezTo>
                  <a:pt x="1354" y="0"/>
                  <a:pt x="1354" y="0"/>
                  <a:pt x="1354" y="0"/>
                </a:cubicBezTo>
                <a:cubicBezTo>
                  <a:pt x="1354" y="317"/>
                  <a:pt x="1354" y="317"/>
                  <a:pt x="1354" y="317"/>
                </a:cubicBezTo>
                <a:cubicBezTo>
                  <a:pt x="1286" y="317"/>
                  <a:pt x="1286" y="317"/>
                  <a:pt x="1286" y="317"/>
                </a:cubicBezTo>
                <a:close/>
                <a:moveTo>
                  <a:pt x="624" y="234"/>
                </a:moveTo>
                <a:cubicBezTo>
                  <a:pt x="603" y="234"/>
                  <a:pt x="603" y="234"/>
                  <a:pt x="603" y="234"/>
                </a:cubicBezTo>
                <a:cubicBezTo>
                  <a:pt x="459" y="234"/>
                  <a:pt x="459" y="234"/>
                  <a:pt x="459" y="234"/>
                </a:cubicBezTo>
                <a:cubicBezTo>
                  <a:pt x="459" y="69"/>
                  <a:pt x="459" y="69"/>
                  <a:pt x="45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37" y="0"/>
                  <a:pt x="491" y="0"/>
                  <a:pt x="528" y="0"/>
                </a:cubicBezTo>
                <a:cubicBezTo>
                  <a:pt x="528" y="165"/>
                  <a:pt x="528" y="165"/>
                  <a:pt x="528" y="165"/>
                </a:cubicBezTo>
                <a:cubicBezTo>
                  <a:pt x="603" y="165"/>
                  <a:pt x="603" y="165"/>
                  <a:pt x="603" y="165"/>
                </a:cubicBezTo>
                <a:cubicBezTo>
                  <a:pt x="624" y="165"/>
                  <a:pt x="624" y="165"/>
                  <a:pt x="624" y="165"/>
                </a:cubicBezTo>
                <a:cubicBezTo>
                  <a:pt x="693" y="165"/>
                  <a:pt x="693" y="165"/>
                  <a:pt x="693" y="165"/>
                </a:cubicBezTo>
                <a:cubicBezTo>
                  <a:pt x="732" y="165"/>
                  <a:pt x="732" y="165"/>
                  <a:pt x="732" y="165"/>
                </a:cubicBezTo>
                <a:cubicBezTo>
                  <a:pt x="790" y="165"/>
                  <a:pt x="790" y="165"/>
                  <a:pt x="790" y="165"/>
                </a:cubicBezTo>
                <a:cubicBezTo>
                  <a:pt x="790" y="69"/>
                  <a:pt x="790" y="69"/>
                  <a:pt x="790" y="69"/>
                </a:cubicBezTo>
                <a:cubicBezTo>
                  <a:pt x="693" y="69"/>
                  <a:pt x="693" y="69"/>
                  <a:pt x="693" y="69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24" y="152"/>
                  <a:pt x="624" y="152"/>
                  <a:pt x="624" y="152"/>
                </a:cubicBezTo>
                <a:cubicBezTo>
                  <a:pt x="624" y="0"/>
                  <a:pt x="624" y="0"/>
                  <a:pt x="624" y="0"/>
                </a:cubicBezTo>
                <a:cubicBezTo>
                  <a:pt x="859" y="0"/>
                  <a:pt x="859" y="0"/>
                  <a:pt x="859" y="0"/>
                </a:cubicBezTo>
                <a:cubicBezTo>
                  <a:pt x="859" y="234"/>
                  <a:pt x="859" y="234"/>
                  <a:pt x="859" y="234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693" y="234"/>
                  <a:pt x="693" y="234"/>
                  <a:pt x="693" y="234"/>
                </a:cubicBezTo>
                <a:cubicBezTo>
                  <a:pt x="624" y="234"/>
                  <a:pt x="624" y="234"/>
                  <a:pt x="624" y="234"/>
                </a:cubicBezTo>
                <a:close/>
              </a:path>
            </a:pathLst>
          </a:custGeom>
          <a:solidFill>
            <a:srgbClr val="A4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9633" y="1696036"/>
            <a:ext cx="1869657" cy="190623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786743" y="3764248"/>
            <a:ext cx="6618514" cy="1139849"/>
          </a:xfrm>
        </p:spPr>
        <p:txBody>
          <a:bodyPr>
            <a:normAutofit/>
          </a:bodyPr>
          <a:lstStyle>
            <a:lvl1pPr algn="ctr">
              <a:defRPr sz="5400">
                <a:solidFill>
                  <a:srgbClr val="B2132C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16" name="组合 15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26" name="组合 25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27" name="组合 26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8" name="组合 27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B466-A3C9-403D-862F-844070021E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26512"/>
            <a:chOff x="0" y="0"/>
            <a:chExt cx="12192000" cy="626512"/>
          </a:xfrm>
        </p:grpSpPr>
        <p:grpSp>
          <p:nvGrpSpPr>
            <p:cNvPr id="9" name="组合 8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grpSp>
        <p:nvGrpSpPr>
          <p:cNvPr id="19" name="组合 18"/>
          <p:cNvGrpSpPr/>
          <p:nvPr/>
        </p:nvGrpSpPr>
        <p:grpSpPr>
          <a:xfrm flipV="1">
            <a:off x="0" y="6223640"/>
            <a:ext cx="12192000" cy="626512"/>
            <a:chOff x="0" y="0"/>
            <a:chExt cx="12192000" cy="626512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0"/>
              <a:ext cx="6023372" cy="626512"/>
              <a:chOff x="0" y="0"/>
              <a:chExt cx="6023372" cy="626512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  <p:grpSp>
          <p:nvGrpSpPr>
            <p:cNvPr id="21" name="组合 20"/>
            <p:cNvGrpSpPr/>
            <p:nvPr/>
          </p:nvGrpSpPr>
          <p:grpSpPr>
            <a:xfrm>
              <a:off x="6023372" y="0"/>
              <a:ext cx="6168628" cy="626512"/>
              <a:chOff x="0" y="0"/>
              <a:chExt cx="6023372" cy="626512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0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1505843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3011686" y="0"/>
                <a:ext cx="1505843" cy="626512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643"/>
              <a:stretch>
                <a:fillRect/>
              </a:stretch>
            </p:blipFill>
            <p:spPr>
              <a:xfrm>
                <a:off x="4517529" y="0"/>
                <a:ext cx="1505843" cy="626512"/>
              </a:xfrm>
              <a:prstGeom prst="rect">
                <a:avLst/>
              </a:prstGeom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704002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04002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304202"/>
            <a:ext cx="4165200" cy="3811588"/>
          </a:xfrm>
        </p:spPr>
        <p:txBody>
          <a:bodyPr anchor="ctr">
            <a:normAutofit/>
          </a:bodyPr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29370" y="365125"/>
            <a:ext cx="1324429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8987971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6B466-A3C9-403D-862F-844070021E0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AE866-7697-4A71-88DE-FDC10DF7E3CF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81601" descr="UE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0"/>
            <a:ext cx="1222565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1603" name="文本框 281602"/>
          <p:cNvSpPr txBox="1"/>
          <p:nvPr/>
        </p:nvSpPr>
        <p:spPr>
          <a:xfrm>
            <a:off x="3411220" y="1529080"/>
            <a:ext cx="718566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民国时期的社会习俗变化</a:t>
            </a:r>
            <a:endParaRPr lang="zh-CN" altLang="en-US" sz="8000" b="1" dirty="0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666875" y="580073"/>
            <a:ext cx="8839200" cy="31076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黑体" panose="02010609060101010101" charset="-122"/>
              </a:rPr>
              <a:t>思考：这些装束的变化有什么好处，说明了什么问题？</a:t>
            </a:r>
            <a:endParaRPr lang="zh-CN" altLang="en-US" sz="44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i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36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1666875" y="1928813"/>
            <a:ext cx="9001125" cy="40925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①</a:t>
            </a:r>
            <a:r>
              <a:rPr lang="zh-CN" altLang="en-US" sz="4000" b="1" dirty="0">
                <a:solidFill>
                  <a:srgbClr val="062AC2"/>
                </a:solidFill>
                <a:latin typeface="黑体" panose="02010609060101010101" charset="-122"/>
                <a:ea typeface="黑体" panose="02010609060101010101" charset="-122"/>
              </a:rPr>
              <a:t>剪发不仅仅是人们观念的改变，而且方便了工作，有利于个人卫生，也对社会生活产生了巨大的影响，讲究发型的理发业成为一种新兴的服务行业。</a:t>
            </a:r>
            <a:endParaRPr lang="en-US" altLang="zh-CN" sz="4000" b="1" dirty="0">
              <a:solidFill>
                <a:srgbClr val="062AC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</a:rPr>
              <a:t>②</a:t>
            </a:r>
            <a:r>
              <a:rPr lang="zh-CN" altLang="en-US" sz="4000" b="1" dirty="0">
                <a:solidFill>
                  <a:srgbClr val="062AC2"/>
                </a:solidFill>
                <a:latin typeface="黑体" panose="02010609060101010101" charset="-122"/>
                <a:ea typeface="黑体" panose="02010609060101010101" charset="-122"/>
              </a:rPr>
              <a:t>服装的变化不仅丰富了人们的生活，还满足了不同的审美需求。</a:t>
            </a:r>
            <a:endParaRPr lang="zh-CN" altLang="en-US" sz="4000" b="1" dirty="0">
              <a:solidFill>
                <a:srgbClr val="062AC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3581400" y="1143000"/>
            <a:ext cx="54102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6454" name="Group 70"/>
          <p:cNvGraphicFramePr>
            <a:graphicFrameLocks noGrp="1"/>
          </p:cNvGraphicFramePr>
          <p:nvPr/>
        </p:nvGraphicFramePr>
        <p:xfrm>
          <a:off x="2135188" y="836613"/>
          <a:ext cx="8001000" cy="5400675"/>
        </p:xfrm>
        <a:graphic>
          <a:graphicData uri="http://schemas.openxmlformats.org/drawingml/2006/table">
            <a:tbl>
              <a:tblPr/>
              <a:tblGrid>
                <a:gridCol w="2133600"/>
                <a:gridCol w="2743200"/>
                <a:gridCol w="3124200"/>
              </a:tblGrid>
              <a:tr h="908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辛亥革命前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辛亥革命后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24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称谓的变化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8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礼节的变化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01" name="Text Box 17"/>
          <p:cNvSpPr txBox="1"/>
          <p:nvPr/>
        </p:nvSpPr>
        <p:spPr>
          <a:xfrm>
            <a:off x="4511675" y="2117725"/>
            <a:ext cx="2286000" cy="13220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大人、老爷等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02" name="Text Box 18"/>
          <p:cNvSpPr txBox="1"/>
          <p:nvPr/>
        </p:nvSpPr>
        <p:spPr>
          <a:xfrm>
            <a:off x="7239000" y="1817688"/>
            <a:ext cx="3048000" cy="286131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以官职相称，先生，某君，同志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42" name="Text Box 58"/>
          <p:cNvSpPr txBox="1"/>
          <p:nvPr/>
        </p:nvSpPr>
        <p:spPr>
          <a:xfrm>
            <a:off x="4440238" y="4100513"/>
            <a:ext cx="2362200" cy="1938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跪拜、作揖、请安、拱手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43" name="Text Box 59"/>
          <p:cNvSpPr txBox="1"/>
          <p:nvPr/>
        </p:nvSpPr>
        <p:spPr>
          <a:xfrm>
            <a:off x="7104063" y="4029075"/>
            <a:ext cx="3124200" cy="1938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废跪拜、鞠躬礼、脱帽礼、握手礼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/>
      <p:bldP spid="16402" grpId="0"/>
      <p:bldP spid="16442" grpId="0"/>
      <p:bldP spid="164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4038600" y="1371600"/>
            <a:ext cx="4495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1507" name="Text Box 19"/>
          <p:cNvSpPr txBox="1"/>
          <p:nvPr/>
        </p:nvSpPr>
        <p:spPr>
          <a:xfrm>
            <a:off x="2024380" y="541973"/>
            <a:ext cx="8286750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charset="-122"/>
              </a:rPr>
              <a:t>思考：称谓礼节的变化说明了什么问题？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428" name="Text Box 20"/>
          <p:cNvSpPr txBox="1"/>
          <p:nvPr/>
        </p:nvSpPr>
        <p:spPr>
          <a:xfrm>
            <a:off x="1919288" y="2492375"/>
            <a:ext cx="8496300" cy="3476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4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称谓的变化说明了用人格的平等代替了身份的不平等，尊卑贵贱的等级观念渐渐从人们的意识中消失。</a:t>
            </a:r>
            <a:endParaRPr lang="zh-CN" altLang="en-US" sz="4000" b="1" dirty="0">
              <a:solidFill>
                <a:srgbClr val="062AC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       礼节的变化说明了礼节上的尊卑等级观念已被平等的的观念所取代。</a:t>
            </a:r>
            <a:endParaRPr lang="zh-CN" altLang="en-US" sz="4000" b="1" dirty="0">
              <a:solidFill>
                <a:srgbClr val="062AC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3962400" y="1371600"/>
            <a:ext cx="40386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9504" name="Group 48"/>
          <p:cNvGraphicFramePr>
            <a:graphicFrameLocks noGrp="1"/>
          </p:cNvGraphicFramePr>
          <p:nvPr/>
        </p:nvGraphicFramePr>
        <p:xfrm>
          <a:off x="1847850" y="624840"/>
          <a:ext cx="8154670" cy="4517390"/>
        </p:xfrm>
        <a:graphic>
          <a:graphicData uri="http://schemas.openxmlformats.org/drawingml/2006/table">
            <a:tbl>
              <a:tblPr/>
              <a:tblGrid>
                <a:gridCol w="2881630"/>
                <a:gridCol w="2086610"/>
                <a:gridCol w="3186430"/>
              </a:tblGrid>
              <a:tr h="1432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女权的变化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                                                                                                                     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传统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清末民初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7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废缠足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73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倡女权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9" marB="4572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73" name="Text Box 17"/>
          <p:cNvSpPr txBox="1"/>
          <p:nvPr/>
        </p:nvSpPr>
        <p:spPr>
          <a:xfrm>
            <a:off x="4799013" y="3644900"/>
            <a:ext cx="2160587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男主外，女主内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474" name="Text Box 18"/>
          <p:cNvSpPr txBox="1"/>
          <p:nvPr/>
        </p:nvSpPr>
        <p:spPr>
          <a:xfrm>
            <a:off x="6889750" y="3387725"/>
            <a:ext cx="3167063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女子走向社会表现在政治上，教育上和婚姻上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475" name="Text Box 19"/>
          <p:cNvSpPr txBox="1"/>
          <p:nvPr/>
        </p:nvSpPr>
        <p:spPr>
          <a:xfrm>
            <a:off x="2063750" y="5229225"/>
            <a:ext cx="8208963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这些变化有利于妇女的身心健康。说明了女子的地位在不断的提高，女子真正的走上了社会</a:t>
            </a:r>
            <a:endParaRPr lang="zh-CN" altLang="en-US" sz="32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9501" name="Rectangle 45"/>
          <p:cNvSpPr/>
          <p:nvPr/>
        </p:nvSpPr>
        <p:spPr>
          <a:xfrm>
            <a:off x="4800600" y="2211388"/>
            <a:ext cx="2019300" cy="64516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女子缠足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9502" name="Rectangle 46"/>
          <p:cNvSpPr/>
          <p:nvPr/>
        </p:nvSpPr>
        <p:spPr>
          <a:xfrm>
            <a:off x="7464425" y="2205038"/>
            <a:ext cx="2019300" cy="64516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女子天足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3" grpId="0"/>
      <p:bldP spid="19474" grpId="0"/>
      <p:bldP spid="19475" grpId="0"/>
      <p:bldP spid="19501" grpId="0"/>
      <p:bldP spid="195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304129" descr="200312050187_3503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4763"/>
            <a:ext cx="8353425" cy="685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305153" descr="0KG9xbXE0r3Rp1i54sas_bXBTOX2hub0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0"/>
            <a:ext cx="54721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026920" y="374968"/>
            <a:ext cx="8382000" cy="11430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all" spc="0" normalizeH="0" baseline="0" noProof="0" dirty="0">
                <a:ln>
                  <a:noFill/>
                </a:ln>
                <a:solidFill>
                  <a:srgbClr val="BB0D2A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华文行楷" pitchFamily="2" charset="-122"/>
                <a:cs typeface="+mj-cs"/>
              </a:rPr>
              <a:t>小结：社会习俗的变化</a:t>
            </a:r>
            <a:endParaRPr kumimoji="0" lang="zh-CN" altLang="en-US" sz="6000" b="0" i="0" u="none" strike="noStrike" kern="1200" cap="all" spc="0" normalizeH="0" baseline="0" noProof="0" dirty="0">
              <a:ln>
                <a:noFill/>
              </a:ln>
              <a:solidFill>
                <a:srgbClr val="BB0D2A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华文行楷" pitchFamily="2" charset="-122"/>
              <a:cs typeface="+mj-cs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1814513" y="1411288"/>
            <a:ext cx="8458200" cy="5257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称谓变化：</a:t>
            </a:r>
            <a:r>
              <a:rPr lang="zh-CN" altLang="en-US" sz="4600" dirty="0">
                <a:solidFill>
                  <a:srgbClr val="062AC2"/>
                </a:solidFill>
              </a:rPr>
              <a:t>平等的称呼代替了有等级观念的称呼。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装束变化：</a:t>
            </a:r>
            <a:r>
              <a:rPr lang="zh-CN" altLang="en-US" sz="4600" dirty="0">
                <a:solidFill>
                  <a:srgbClr val="062AC2"/>
                </a:solidFill>
              </a:rPr>
              <a:t>剪辫、易服。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礼节变化：</a:t>
            </a:r>
            <a:r>
              <a:rPr lang="zh-CN" altLang="en-US" sz="4600" dirty="0">
                <a:solidFill>
                  <a:srgbClr val="062AC2"/>
                </a:solidFill>
              </a:rPr>
              <a:t>鞠躬、脱帽、握手礼代替了跪拜礼。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600" dirty="0">
                <a:solidFill>
                  <a:srgbClr val="FF0000"/>
                </a:solidFill>
              </a:rPr>
              <a:t>女权变化：</a:t>
            </a:r>
            <a:r>
              <a:rPr lang="zh-CN" altLang="en-US" sz="4600" dirty="0">
                <a:solidFill>
                  <a:srgbClr val="062AC2"/>
                </a:solidFill>
              </a:rPr>
              <a:t>废缠足，倡女权，走向社会。</a:t>
            </a:r>
            <a:endParaRPr lang="zh-CN" altLang="en-US" sz="4600" dirty="0">
              <a:solidFill>
                <a:srgbClr val="062AC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4600" dirty="0">
              <a:solidFill>
                <a:srgbClr val="062AC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3">
                                            <p:txEl>
                                              <p:charRg st="57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306177" descr="FRAME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0805" y="-28575"/>
            <a:ext cx="12282805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6179" name="文本框 306178"/>
          <p:cNvSpPr txBox="1"/>
          <p:nvPr/>
        </p:nvSpPr>
        <p:spPr>
          <a:xfrm>
            <a:off x="1524000" y="476250"/>
            <a:ext cx="9144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4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为什么一定要废除这些陋习呢？</a:t>
            </a:r>
            <a:endParaRPr lang="zh-CN" altLang="en-US" sz="48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6180" name="文本框 306179"/>
          <p:cNvSpPr txBox="1"/>
          <p:nvPr/>
        </p:nvSpPr>
        <p:spPr>
          <a:xfrm>
            <a:off x="1558925" y="1371600"/>
            <a:ext cx="16557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陋习</a:t>
            </a:r>
            <a:r>
              <a:rPr lang="en-US" altLang="zh-CN" sz="44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endParaRPr lang="en-US" altLang="zh-CN" sz="9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6181" name="文本框 306180"/>
          <p:cNvSpPr txBox="1"/>
          <p:nvPr/>
        </p:nvSpPr>
        <p:spPr>
          <a:xfrm>
            <a:off x="2927350" y="2349500"/>
            <a:ext cx="72739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限制了广大劳动人民的自由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2" name="文本框 306181"/>
          <p:cNvSpPr txBox="1"/>
          <p:nvPr/>
        </p:nvSpPr>
        <p:spPr>
          <a:xfrm>
            <a:off x="4079875" y="3429000"/>
            <a:ext cx="42481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禁锢人的思想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3" name="文本框 306182"/>
          <p:cNvSpPr txBox="1"/>
          <p:nvPr/>
        </p:nvSpPr>
        <p:spPr>
          <a:xfrm>
            <a:off x="3792538" y="4437063"/>
            <a:ext cx="597693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限制人的创新能力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4" name="文本框 306183"/>
          <p:cNvSpPr txBox="1"/>
          <p:nvPr/>
        </p:nvSpPr>
        <p:spPr>
          <a:xfrm>
            <a:off x="1992313" y="5516563"/>
            <a:ext cx="867568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阻碍了中国社会的发展和进步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5" name="文本框 306184"/>
          <p:cNvSpPr txBox="1"/>
          <p:nvPr/>
        </p:nvSpPr>
        <p:spPr>
          <a:xfrm>
            <a:off x="3216275" y="1412875"/>
            <a:ext cx="67691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体现了人与人之间不平等</a:t>
            </a:r>
            <a:endParaRPr lang="zh-CN" altLang="en-US" sz="4400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06186" name="直接连接符 306185"/>
          <p:cNvSpPr/>
          <p:nvPr/>
        </p:nvSpPr>
        <p:spPr>
          <a:xfrm>
            <a:off x="5735638" y="2060575"/>
            <a:ext cx="0" cy="503238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6187" name="直接连接符 306186"/>
          <p:cNvSpPr/>
          <p:nvPr/>
        </p:nvSpPr>
        <p:spPr>
          <a:xfrm>
            <a:off x="5735638" y="3068638"/>
            <a:ext cx="0" cy="576262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6188" name="直接连接符 306187"/>
          <p:cNvSpPr/>
          <p:nvPr/>
        </p:nvSpPr>
        <p:spPr>
          <a:xfrm>
            <a:off x="5735638" y="4076700"/>
            <a:ext cx="0" cy="576263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6189" name="直接连接符 306188"/>
          <p:cNvSpPr/>
          <p:nvPr/>
        </p:nvSpPr>
        <p:spPr>
          <a:xfrm>
            <a:off x="5735638" y="5084763"/>
            <a:ext cx="0" cy="576262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9" grpId="0"/>
      <p:bldP spid="306180" grpId="0"/>
      <p:bldP spid="306181" grpId="0"/>
      <p:bldP spid="306182" grpId="0"/>
      <p:bldP spid="306183" grpId="0"/>
      <p:bldP spid="306184" grpId="0"/>
      <p:bldP spid="30618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30720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0"/>
            <a:ext cx="120535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307202"/>
          <p:cNvSpPr txBox="1"/>
          <p:nvPr/>
        </p:nvSpPr>
        <p:spPr>
          <a:xfrm>
            <a:off x="1703388" y="1412875"/>
            <a:ext cx="8964612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     </a:t>
            </a:r>
            <a:r>
              <a:rPr lang="zh-CN" altLang="en-US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辛亥革命后陋习的废除是社会发展的缩影</a:t>
            </a:r>
            <a:r>
              <a:rPr lang="en-US" altLang="zh-CN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有着重大的社会价值</a:t>
            </a:r>
            <a:r>
              <a:rPr lang="en-US" altLang="zh-CN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推动了中国社会的进步和发展</a:t>
            </a:r>
            <a:r>
              <a:rPr lang="en-US" altLang="zh-CN" sz="6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endParaRPr lang="en-US" altLang="zh-CN" sz="60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704975" y="1628775"/>
            <a:ext cx="9144000" cy="390779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62AC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社会习俗的变化不仅是形式的变化，更实质的是中国从封建专制向民主共和，从生活封建化向生活近代化的反映，辛亥革命不仅推翻了清王朝的统治而且改变了人们思想，使人们生活方式开始走向近代化。</a:t>
            </a:r>
            <a:endParaRPr kumimoji="1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62AC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2009458" y="451168"/>
            <a:ext cx="8172450" cy="1568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4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社会习俗的变化说明了什么问题？</a:t>
            </a:r>
            <a:endParaRPr lang="zh-CN" altLang="en-US" sz="4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605" y="414655"/>
            <a:ext cx="8229600" cy="1142999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all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黑体" panose="02010609060101010101" charset="-122"/>
                <a:cs typeface="+mj-cs"/>
              </a:rPr>
              <a:t>教学目标</a:t>
            </a:r>
            <a:endParaRPr kumimoji="0" lang="zh-CN" altLang="en-US" sz="5400" b="1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黑体" panose="02010609060101010101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1189355" y="1557655"/>
            <a:ext cx="10032365" cy="452564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  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一</a:t>
            </a: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·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知识目标</a:t>
            </a:r>
            <a:endParaRPr lang="zh-CN" altLang="en-US" sz="4000" b="1" dirty="0">
              <a:solidFill>
                <a:srgbClr val="062AC2"/>
              </a:solidFill>
              <a:ea typeface="隶书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ea typeface="黑体" panose="02010609060101010101" charset="-122"/>
              </a:rPr>
              <a:t>辛亥革命前后，发型、服饰、称谓、礼节、女权的变化</a:t>
            </a:r>
            <a:endParaRPr lang="zh-CN" altLang="en-US" sz="3200" b="1" dirty="0">
              <a:ea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  二</a:t>
            </a: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.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能力目标</a:t>
            </a:r>
            <a:endParaRPr lang="zh-CN" altLang="en-US" sz="4000" b="1" dirty="0">
              <a:solidFill>
                <a:srgbClr val="062AC2"/>
              </a:solidFill>
              <a:ea typeface="隶书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ea typeface="黑体" panose="02010609060101010101" charset="-122"/>
              </a:rPr>
              <a:t>分析社会习俗变迁的实质</a:t>
            </a:r>
            <a:r>
              <a:rPr lang="en-US" altLang="zh-CN" sz="3200" b="1" dirty="0">
                <a:ea typeface="黑体" panose="02010609060101010101" charset="-122"/>
              </a:rPr>
              <a:t>,</a:t>
            </a:r>
            <a:r>
              <a:rPr lang="zh-CN" altLang="en-US" sz="3200" b="1" dirty="0">
                <a:ea typeface="黑体" panose="02010609060101010101" charset="-122"/>
              </a:rPr>
              <a:t>培养分析归纳能力</a:t>
            </a:r>
            <a:endParaRPr lang="zh-CN" altLang="en-US" sz="3200" b="1" dirty="0">
              <a:ea typeface="黑体" panose="02010609060101010101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  三</a:t>
            </a:r>
            <a:r>
              <a:rPr lang="en-US" altLang="zh-CN" sz="4000" b="1" dirty="0">
                <a:solidFill>
                  <a:srgbClr val="062AC2"/>
                </a:solidFill>
                <a:ea typeface="隶书" pitchFamily="49" charset="-122"/>
              </a:rPr>
              <a:t>.</a:t>
            </a:r>
            <a:r>
              <a:rPr lang="zh-CN" altLang="en-US" sz="4000" b="1" dirty="0">
                <a:solidFill>
                  <a:srgbClr val="062AC2"/>
                </a:solidFill>
                <a:ea typeface="隶书" pitchFamily="49" charset="-122"/>
              </a:rPr>
              <a:t>情感、态度、价值观</a:t>
            </a:r>
            <a:endParaRPr lang="zh-CN" altLang="en-US" sz="4000" b="1" dirty="0">
              <a:solidFill>
                <a:srgbClr val="062AC2"/>
              </a:solidFill>
              <a:ea typeface="隶书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ea typeface="黑体" panose="02010609060101010101" charset="-122"/>
              </a:rPr>
              <a:t>平等、创新，顺应时代潮流，与时俱进</a:t>
            </a:r>
            <a:endParaRPr lang="zh-CN" altLang="en-US" sz="3200" b="1" dirty="0"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2272665" y="572770"/>
            <a:ext cx="7315200" cy="8604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i="1" dirty="0">
                <a:latin typeface="Times New Roman" panose="02020603050405020304" pitchFamily="18" charset="0"/>
              </a:rPr>
              <a:t>一、</a:t>
            </a:r>
            <a:r>
              <a:rPr lang="zh-CN" altLang="en-US" sz="5000" b="1" dirty="0">
                <a:latin typeface="Times New Roman" panose="02020603050405020304" pitchFamily="18" charset="0"/>
              </a:rPr>
              <a:t>社会习俗变化的原因</a:t>
            </a:r>
            <a:endParaRPr lang="zh-CN" altLang="en-US" sz="5000" b="1" dirty="0">
              <a:latin typeface="Times New Roman" panose="02020603050405020304" pitchFamily="18" charset="0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2743200" y="1196975"/>
            <a:ext cx="6629400" cy="1414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000" dirty="0">
                <a:solidFill>
                  <a:schemeClr val="folHlink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600" b="1" dirty="0">
                <a:solidFill>
                  <a:srgbClr val="BB0D2A"/>
                </a:solidFill>
                <a:latin typeface="Times New Roman" panose="02020603050405020304" pitchFamily="18" charset="0"/>
              </a:rPr>
              <a:t>民国建立后，发布了一系列命令，改变落后愚昧的习俗。</a:t>
            </a:r>
            <a:endParaRPr lang="zh-CN" altLang="en-US" sz="36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2596833" y="2611755"/>
            <a:ext cx="739140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</a:rPr>
              <a:t>二、社会习俗变化的表现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2742883" y="3597593"/>
            <a:ext cx="7315200" cy="279971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装束的变化：</a:t>
            </a:r>
            <a:endParaRPr lang="zh-CN" altLang="en-US" sz="44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称谓礼节的变化：</a:t>
            </a:r>
            <a:endParaRPr lang="zh-CN" altLang="en-US" sz="44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女权的变化：</a:t>
            </a:r>
            <a:endParaRPr lang="zh-CN" altLang="en-US" sz="4400" b="1" dirty="0">
              <a:solidFill>
                <a:srgbClr val="BB0D2A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2" name="Rectangle 6"/>
          <p:cNvSpPr/>
          <p:nvPr/>
        </p:nvSpPr>
        <p:spPr>
          <a:xfrm>
            <a:off x="5951855" y="3597593"/>
            <a:ext cx="3528060" cy="7067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BB0D2A"/>
                </a:solidFill>
                <a:latin typeface="Arial" panose="020B0604020202020204" pitchFamily="34" charset="0"/>
              </a:rPr>
              <a:t>剪发辫  易服饰</a:t>
            </a:r>
            <a:endParaRPr lang="zh-CN" altLang="en-US" sz="4000" b="1" dirty="0">
              <a:solidFill>
                <a:srgbClr val="BB0D2A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Rectangle 7"/>
          <p:cNvSpPr/>
          <p:nvPr/>
        </p:nvSpPr>
        <p:spPr>
          <a:xfrm>
            <a:off x="6959600" y="4644073"/>
            <a:ext cx="3528060" cy="7067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BB0D2A"/>
                </a:solidFill>
                <a:latin typeface="Arial" panose="020B0604020202020204" pitchFamily="34" charset="0"/>
              </a:rPr>
              <a:t>改称谓  废跪拜</a:t>
            </a:r>
            <a:endParaRPr lang="zh-CN" altLang="en-US" sz="4000" b="1" dirty="0">
              <a:solidFill>
                <a:srgbClr val="BB0D2A"/>
              </a:solidFill>
              <a:latin typeface="Arial" panose="020B0604020202020204" pitchFamily="34" charset="0"/>
            </a:endParaRPr>
          </a:p>
        </p:txBody>
      </p:sp>
      <p:sp>
        <p:nvSpPr>
          <p:cNvPr id="4104" name="Rectangle 8"/>
          <p:cNvSpPr/>
          <p:nvPr/>
        </p:nvSpPr>
        <p:spPr>
          <a:xfrm>
            <a:off x="5951538" y="5690553"/>
            <a:ext cx="3528060" cy="7067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BB0D2A"/>
                </a:solidFill>
                <a:latin typeface="Arial" panose="020B0604020202020204" pitchFamily="34" charset="0"/>
              </a:rPr>
              <a:t>禁缠足  倡女权</a:t>
            </a:r>
            <a:endParaRPr lang="zh-CN" altLang="en-US" sz="4000" b="1" dirty="0">
              <a:solidFill>
                <a:srgbClr val="BB0D2A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1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1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1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1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0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10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4535170" y="542925"/>
            <a:ext cx="4876800" cy="8604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000" b="1" dirty="0">
                <a:solidFill>
                  <a:srgbClr val="062AC2"/>
                </a:solidFill>
                <a:latin typeface="Times New Roman" panose="02020603050405020304" pitchFamily="18" charset="0"/>
              </a:rPr>
              <a:t>装束的变化</a:t>
            </a:r>
            <a:endParaRPr lang="zh-CN" altLang="en-US" sz="5000" b="1" dirty="0">
              <a:solidFill>
                <a:srgbClr val="062AC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429000" y="2743200"/>
            <a:ext cx="57150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5171" name="Group 51"/>
          <p:cNvGraphicFramePr>
            <a:graphicFrameLocks noGrp="1"/>
          </p:cNvGraphicFramePr>
          <p:nvPr/>
        </p:nvGraphicFramePr>
        <p:xfrm>
          <a:off x="1937385" y="1254125"/>
          <a:ext cx="8406765" cy="5153025"/>
        </p:xfrm>
        <a:graphic>
          <a:graphicData uri="http://schemas.openxmlformats.org/drawingml/2006/table">
            <a:tbl>
              <a:tblPr/>
              <a:tblGrid>
                <a:gridCol w="1494155"/>
                <a:gridCol w="2852420"/>
                <a:gridCol w="4060190"/>
              </a:tblGrid>
              <a:tr h="102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辛亥革命前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辛亥革命后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3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发式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服饰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46" name="Text Box 26"/>
          <p:cNvSpPr txBox="1"/>
          <p:nvPr/>
        </p:nvSpPr>
        <p:spPr>
          <a:xfrm>
            <a:off x="3432175" y="2317750"/>
            <a:ext cx="289560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剃发留辫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7" name="Text Box 27"/>
          <p:cNvSpPr txBox="1"/>
          <p:nvPr/>
        </p:nvSpPr>
        <p:spPr>
          <a:xfrm>
            <a:off x="6743700" y="2349500"/>
            <a:ext cx="3194050" cy="82994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发型多样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8" name="Text Box 28"/>
          <p:cNvSpPr txBox="1"/>
          <p:nvPr/>
        </p:nvSpPr>
        <p:spPr>
          <a:xfrm>
            <a:off x="3287713" y="4149725"/>
            <a:ext cx="3276600" cy="13220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黄袍、马褂、长袍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49" name="Text Box 29"/>
          <p:cNvSpPr txBox="1"/>
          <p:nvPr/>
        </p:nvSpPr>
        <p:spPr>
          <a:xfrm>
            <a:off x="6383338" y="4076700"/>
            <a:ext cx="4114800" cy="1938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西服、褂袍、中山装、长衫、褂裙旗袍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6" grpId="0"/>
      <p:bldP spid="5147" grpId="0"/>
      <p:bldP spid="5148" grpId="0"/>
      <p:bldP spid="5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85697" descr="Img226710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9688" y="0"/>
            <a:ext cx="4278312" cy="604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85698" descr="民国男子发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0"/>
            <a:ext cx="4438650" cy="604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285699"/>
          <p:cNvSpPr txBox="1"/>
          <p:nvPr/>
        </p:nvSpPr>
        <p:spPr>
          <a:xfrm>
            <a:off x="4440238" y="5949950"/>
            <a:ext cx="39592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清朝男子发辫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旗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7555" y="0"/>
            <a:ext cx="422084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现代旗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0"/>
            <a:ext cx="443484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小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0"/>
            <a:ext cx="417639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现代旗袍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635" y="0"/>
            <a:ext cx="4191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现代旗袍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0" y="0"/>
            <a:ext cx="393192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02081" descr="无标题ew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gaogenxi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7938" y="836613"/>
            <a:ext cx="5111750" cy="508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388" y="115888"/>
            <a:ext cx="3222625" cy="328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 descr="d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25" y="3573463"/>
            <a:ext cx="3097213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9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90"/>
</p:tagLst>
</file>

<file path=ppt/tags/tag3.xml><?xml version="1.0" encoding="utf-8"?>
<p:tagLst xmlns:p="http://schemas.openxmlformats.org/presentationml/2006/main">
  <p:tag name="KSO_WM_TEMPLATE_CATEGORY" val="basetag"/>
  <p:tag name="KSO_WM_TEMPLATE_INDEX" val="20163690"/>
  <p:tag name="KSO_WM_TAG_VERSION" val="1.0"/>
  <p:tag name="KSO_WM_TEMPLATE_THUMBS_INDEX" val="1、6、7、8、9、10、16、17、18、23、24、25、26、27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Paragraphs>128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Arial Unicode MS</vt:lpstr>
      <vt:lpstr>Calibri Light</vt:lpstr>
      <vt:lpstr>Calibri</vt:lpstr>
      <vt:lpstr>微软雅黑</vt:lpstr>
      <vt:lpstr>Calibri</vt:lpstr>
      <vt:lpstr>方正细珊瑚_GBK</vt:lpstr>
      <vt:lpstr>黑体</vt:lpstr>
      <vt:lpstr>华文新魏</vt:lpstr>
      <vt:lpstr>隶书</vt:lpstr>
      <vt:lpstr>Times New Roman</vt:lpstr>
      <vt:lpstr>华文行楷</vt:lpstr>
      <vt:lpstr>华文楷体</vt:lpstr>
      <vt:lpstr>Office 主题​​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小结：社会习俗的变化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2017-10-24T12:49:48Z</dcterms:created>
  <dcterms:modified xsi:type="dcterms:W3CDTF">2018-08-12T02:41:36Z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