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image10.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9"/>
  </p:notesMasterIdLst>
  <p:sldIdLst>
    <p:sldId id="256" r:id="rId2"/>
    <p:sldId id="257" r:id="rId3"/>
    <p:sldId id="258" r:id="rId4"/>
    <p:sldId id="259" r:id="rId5"/>
    <p:sldId id="261" r:id="rId6"/>
    <p:sldId id="262" r:id="rId7"/>
    <p:sldId id="260" r:id="rId8"/>
    <p:sldId id="263" r:id="rId9"/>
    <p:sldId id="264" r:id="rId10"/>
    <p:sldId id="265" r:id="rId11"/>
    <p:sldId id="266" r:id="rId12"/>
    <p:sldId id="267" r:id="rId13"/>
    <p:sldId id="268" r:id="rId14"/>
    <p:sldId id="270" r:id="rId15"/>
    <p:sldId id="271" r:id="rId16"/>
    <p:sldId id="272" r:id="rId17"/>
    <p:sldId id="273" r:id="rId18"/>
    <p:sldId id="274" r:id="rId19"/>
    <p:sldId id="275" r:id="rId20"/>
    <p:sldId id="277" r:id="rId21"/>
    <p:sldId id="276" r:id="rId22"/>
    <p:sldId id="278" r:id="rId23"/>
    <p:sldId id="281" r:id="rId24"/>
    <p:sldId id="282" r:id="rId25"/>
    <p:sldId id="279" r:id="rId26"/>
    <p:sldId id="280" r:id="rId27"/>
    <p:sldId id="283"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9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F72E7-E8D0-4AC3-8B2B-958C1574C52D}" type="datetimeFigureOut">
              <a:rPr lang="zh-CN" altLang="en-US" smtClean="0"/>
              <a:t>2016/10/5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A9E02F-1655-4EAD-AB50-D9FC22826BDA}" type="slidenum">
              <a:rPr lang="zh-CN" altLang="en-US" smtClean="0"/>
              <a:t>‹#›</a:t>
            </a:fld>
            <a:endParaRPr lang="zh-CN" altLang="en-US"/>
          </a:p>
        </p:txBody>
      </p:sp>
    </p:spTree>
    <p:extLst>
      <p:ext uri="{BB962C8B-B14F-4D97-AF65-F5344CB8AC3E}">
        <p14:creationId xmlns:p14="http://schemas.microsoft.com/office/powerpoint/2010/main" val="391077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t>2016/10/5</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t>2016/10/5</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9512" y="260648"/>
            <a:ext cx="3024336" cy="2880320"/>
          </a:xfrm>
        </p:spPr>
      </p:pic>
      <p:sp>
        <p:nvSpPr>
          <p:cNvPr id="7" name="矩形 6"/>
          <p:cNvSpPr/>
          <p:nvPr/>
        </p:nvSpPr>
        <p:spPr>
          <a:xfrm>
            <a:off x="3277735" y="404664"/>
            <a:ext cx="5040560" cy="3477875"/>
          </a:xfrm>
          <a:prstGeom prst="rect">
            <a:avLst/>
          </a:prstGeom>
        </p:spPr>
        <p:txBody>
          <a:bodyPr wrap="square">
            <a:spAutoFit/>
          </a:bodyPr>
          <a:lstStyle/>
          <a:p>
            <a:r>
              <a:rPr lang="zh-CN" altLang="en-US" sz="2000" dirty="0">
                <a:latin typeface="+mj-ea"/>
                <a:ea typeface="+mj-ea"/>
              </a:rPr>
              <a:t>讨论归纳：孙中山一生的革命事迹主要有哪些</a:t>
            </a:r>
            <a:r>
              <a:rPr lang="zh-CN" altLang="en-US" sz="2000" dirty="0" smtClean="0">
                <a:latin typeface="+mj-ea"/>
                <a:ea typeface="+mj-ea"/>
              </a:rPr>
              <a:t>？</a:t>
            </a:r>
            <a:endParaRPr lang="en-US" altLang="zh-CN" sz="2000" dirty="0" smtClean="0">
              <a:latin typeface="+mj-ea"/>
              <a:ea typeface="+mj-ea"/>
            </a:endParaRPr>
          </a:p>
          <a:p>
            <a:pPr indent="468000"/>
            <a:r>
              <a:rPr lang="zh-CN" altLang="en-US" sz="2000" dirty="0" smtClean="0"/>
              <a:t>成立</a:t>
            </a:r>
            <a:r>
              <a:rPr lang="zh-CN" altLang="en-US" sz="2000" dirty="0"/>
              <a:t>兴中会１８９４年</a:t>
            </a:r>
          </a:p>
          <a:p>
            <a:pPr indent="468000"/>
            <a:r>
              <a:rPr lang="zh-CN" altLang="en-US" sz="2000" dirty="0"/>
              <a:t>成立同盟会１９０５年</a:t>
            </a:r>
          </a:p>
          <a:p>
            <a:pPr indent="468000"/>
            <a:r>
              <a:rPr lang="zh-CN" altLang="en-US" sz="2000" dirty="0"/>
              <a:t>领导辛亥革命１９１１年</a:t>
            </a:r>
          </a:p>
          <a:p>
            <a:pPr indent="468000"/>
            <a:r>
              <a:rPr lang="zh-CN" altLang="en-US" sz="2000" dirty="0"/>
              <a:t>领导二次革命１９１３年</a:t>
            </a:r>
          </a:p>
          <a:p>
            <a:pPr indent="468000"/>
            <a:r>
              <a:rPr lang="zh-CN" altLang="en-US" sz="2000" dirty="0"/>
              <a:t>领导护国运动１９１５年</a:t>
            </a:r>
          </a:p>
          <a:p>
            <a:pPr indent="468000"/>
            <a:r>
              <a:rPr lang="zh-CN" altLang="en-US" sz="2000" dirty="0"/>
              <a:t>领导护法运动１９１７年</a:t>
            </a:r>
          </a:p>
          <a:p>
            <a:pPr indent="468000"/>
            <a:r>
              <a:rPr lang="zh-CN" altLang="en-US" sz="2000" dirty="0"/>
              <a:t>国共第一次合作的实现</a:t>
            </a:r>
          </a:p>
          <a:p>
            <a:pPr indent="468000"/>
            <a:r>
              <a:rPr lang="zh-CN" altLang="en-US" sz="2000" dirty="0"/>
              <a:t>１９２４年</a:t>
            </a:r>
          </a:p>
          <a:p>
            <a:endParaRPr lang="zh-CN" altLang="en-US" sz="2000" dirty="0">
              <a:latin typeface="+mj-ea"/>
              <a:ea typeface="+mj-ea"/>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3501008"/>
            <a:ext cx="3851462" cy="3185249"/>
          </a:xfrm>
          <a:prstGeom prst="rect">
            <a:avLst/>
          </a:prstGeom>
        </p:spPr>
      </p:pic>
    </p:spTree>
    <p:extLst>
      <p:ext uri="{BB962C8B-B14F-4D97-AF65-F5344CB8AC3E}">
        <p14:creationId xmlns:p14="http://schemas.microsoft.com/office/powerpoint/2010/main" val="1193578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04664"/>
            <a:ext cx="8229600" cy="778098"/>
          </a:xfrm>
        </p:spPr>
        <p:txBody>
          <a:bodyPr>
            <a:normAutofit fontScale="90000"/>
          </a:bodyPr>
          <a:lstStyle/>
          <a:p>
            <a:r>
              <a:rPr lang="zh-CN" altLang="en-US" b="1" dirty="0">
                <a:solidFill>
                  <a:schemeClr val="tx1"/>
                </a:solidFill>
                <a:latin typeface="华文楷体" pitchFamily="2" charset="-122"/>
                <a:ea typeface="华文楷体" pitchFamily="2" charset="-122"/>
              </a:rPr>
              <a:t>毕业于黄埔军校的名将：</a:t>
            </a:r>
            <a:r>
              <a:rPr lang="zh-CN" altLang="en-US" b="1" dirty="0">
                <a:solidFill>
                  <a:schemeClr val="tx1"/>
                </a:solidFill>
              </a:rPr>
              <a:t/>
            </a:r>
            <a:br>
              <a:rPr lang="zh-CN" altLang="en-US" b="1" dirty="0">
                <a:solidFill>
                  <a:schemeClr val="tx1"/>
                </a:solidFill>
              </a:rPr>
            </a:br>
            <a:endParaRPr lang="zh-CN" altLang="en-US" dirty="0">
              <a:solidFill>
                <a:schemeClr val="tx1"/>
              </a:solidFill>
            </a:endParaRPr>
          </a:p>
        </p:txBody>
      </p:sp>
      <p:sp>
        <p:nvSpPr>
          <p:cNvPr id="3" name="内容占位符 2"/>
          <p:cNvSpPr>
            <a:spLocks noGrp="1"/>
          </p:cNvSpPr>
          <p:nvPr>
            <p:ph idx="1"/>
          </p:nvPr>
        </p:nvSpPr>
        <p:spPr/>
        <p:txBody>
          <a:bodyPr/>
          <a:lstStyle/>
          <a:p>
            <a:pPr marL="0" indent="0">
              <a:buNone/>
            </a:pPr>
            <a:r>
              <a:rPr lang="zh-CN" altLang="en-US" dirty="0"/>
              <a:t>黄埔一期：左权、陈赓、徐向前（中共）</a:t>
            </a:r>
          </a:p>
          <a:p>
            <a:pPr marL="0" indent="0">
              <a:buNone/>
            </a:pPr>
            <a:r>
              <a:rPr lang="zh-CN" altLang="en-US" dirty="0"/>
              <a:t>                  </a:t>
            </a:r>
            <a:r>
              <a:rPr lang="zh-CN" altLang="en-US" dirty="0" smtClean="0"/>
              <a:t>   杜聿明</a:t>
            </a:r>
            <a:r>
              <a:rPr lang="zh-CN" altLang="en-US" dirty="0"/>
              <a:t>、胡宗南（国民党</a:t>
            </a:r>
            <a:r>
              <a:rPr lang="zh-CN" altLang="en-US" dirty="0" smtClean="0"/>
              <a:t>）</a:t>
            </a:r>
            <a:endParaRPr lang="en-US" altLang="zh-CN" dirty="0" smtClean="0"/>
          </a:p>
          <a:p>
            <a:pPr marL="0" indent="0">
              <a:buNone/>
            </a:pPr>
            <a:endParaRPr lang="zh-CN" altLang="en-US" dirty="0"/>
          </a:p>
          <a:p>
            <a:pPr marL="0" indent="0">
              <a:buNone/>
            </a:pPr>
            <a:r>
              <a:rPr lang="zh-CN" altLang="en-US" dirty="0"/>
              <a:t>黄埔四期：</a:t>
            </a:r>
            <a:r>
              <a:rPr lang="zh-CN" altLang="en-US" dirty="0" smtClean="0"/>
              <a:t>林彪</a:t>
            </a:r>
            <a:endParaRPr lang="en-US" altLang="zh-CN" dirty="0" smtClean="0"/>
          </a:p>
          <a:p>
            <a:pPr marL="0" indent="0">
              <a:buNone/>
            </a:pPr>
            <a:endParaRPr lang="zh-CN" altLang="en-US" dirty="0"/>
          </a:p>
          <a:p>
            <a:pPr marL="0" indent="0">
              <a:buNone/>
            </a:pPr>
            <a:r>
              <a:rPr lang="zh-CN" altLang="en-US" dirty="0"/>
              <a:t>黄埔六期：罗瑞卿（中共）</a:t>
            </a:r>
          </a:p>
          <a:p>
            <a:pPr marL="0" indent="0">
              <a:buNone/>
            </a:pPr>
            <a:r>
              <a:rPr lang="zh-CN" altLang="en-US" dirty="0" smtClean="0"/>
              <a:t>                    </a:t>
            </a:r>
            <a:r>
              <a:rPr lang="zh-CN" altLang="en-US" dirty="0"/>
              <a:t>戴笠（国民党）</a:t>
            </a:r>
          </a:p>
          <a:p>
            <a:endParaRPr lang="zh-CN" altLang="en-US" dirty="0"/>
          </a:p>
        </p:txBody>
      </p:sp>
    </p:spTree>
    <p:extLst>
      <p:ext uri="{BB962C8B-B14F-4D97-AF65-F5344CB8AC3E}">
        <p14:creationId xmlns:p14="http://schemas.microsoft.com/office/powerpoint/2010/main" val="428068445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北伐战争</a:t>
            </a:r>
            <a:endParaRPr lang="zh-CN" altLang="en-US" dirty="0"/>
          </a:p>
        </p:txBody>
      </p:sp>
      <p:sp>
        <p:nvSpPr>
          <p:cNvPr id="3" name="内容占位符 2"/>
          <p:cNvSpPr>
            <a:spLocks noGrp="1"/>
          </p:cNvSpPr>
          <p:nvPr>
            <p:ph idx="1"/>
          </p:nvPr>
        </p:nvSpPr>
        <p:spPr/>
        <p:txBody>
          <a:bodyPr>
            <a:normAutofit/>
          </a:bodyPr>
          <a:lstStyle/>
          <a:p>
            <a:pPr marL="0" indent="0">
              <a:lnSpc>
                <a:spcPct val="120000"/>
              </a:lnSpc>
              <a:buNone/>
            </a:pPr>
            <a:r>
              <a:rPr lang="zh-CN" altLang="en-US" sz="2800" dirty="0"/>
              <a:t>本党敢郑重向全国民众宣言曰：中国人民一切困苦之总原因，在</a:t>
            </a:r>
            <a:r>
              <a:rPr lang="zh-CN" altLang="en-US" sz="2800" dirty="0">
                <a:solidFill>
                  <a:srgbClr val="FF0000"/>
                </a:solidFill>
              </a:rPr>
              <a:t>帝国主义者之侵略及其工具卖国军阀之暴虐</a:t>
            </a:r>
            <a:r>
              <a:rPr lang="zh-CN" altLang="en-US" sz="2800" dirty="0"/>
              <a:t>。</a:t>
            </a:r>
            <a:r>
              <a:rPr lang="en-US" altLang="zh-CN" sz="2800" dirty="0"/>
              <a:t>…………</a:t>
            </a:r>
            <a:r>
              <a:rPr lang="zh-CN" altLang="en-US" sz="2800" dirty="0"/>
              <a:t>本党为</a:t>
            </a:r>
            <a:r>
              <a:rPr lang="zh-CN" altLang="en-US" sz="2800" dirty="0">
                <a:solidFill>
                  <a:srgbClr val="FF0000"/>
                </a:solidFill>
              </a:rPr>
              <a:t>实现中国人民之唯一的需要，统一政府之建设</a:t>
            </a:r>
            <a:r>
              <a:rPr lang="zh-CN" altLang="en-US" sz="2800" dirty="0"/>
              <a:t>，为巩固国民革命根据地，不能不出师以剿除卖国军阀之势力。</a:t>
            </a:r>
          </a:p>
          <a:p>
            <a:pPr marL="0" indent="0">
              <a:lnSpc>
                <a:spcPct val="120000"/>
              </a:lnSpc>
              <a:buNone/>
            </a:pPr>
            <a:r>
              <a:rPr lang="zh-CN" altLang="en-US" sz="2800" dirty="0"/>
              <a:t>                      ━━</a:t>
            </a:r>
            <a:r>
              <a:rPr lang="en-US" altLang="zh-CN" sz="2800" dirty="0"/>
              <a:t>《</a:t>
            </a:r>
            <a:r>
              <a:rPr lang="zh-CN" altLang="en-US" sz="2800" dirty="0"/>
              <a:t>北伐宣言</a:t>
            </a:r>
            <a:r>
              <a:rPr lang="en-US" altLang="zh-CN" sz="2800" dirty="0"/>
              <a:t>》</a:t>
            </a:r>
          </a:p>
          <a:p>
            <a:pPr marL="0" indent="0">
              <a:lnSpc>
                <a:spcPct val="120000"/>
              </a:lnSpc>
              <a:buNone/>
            </a:pPr>
            <a:r>
              <a:rPr lang="zh-CN" altLang="en-US" sz="2800" b="1" dirty="0" smtClean="0">
                <a:solidFill>
                  <a:srgbClr val="7030A0"/>
                </a:solidFill>
              </a:rPr>
              <a:t>必要性：</a:t>
            </a:r>
            <a:r>
              <a:rPr lang="zh-CN" altLang="en-US" sz="2800" dirty="0" smtClean="0"/>
              <a:t>帝国主义侵略中国和北洋军阀祸国殃民</a:t>
            </a:r>
            <a:endParaRPr lang="en-US" altLang="zh-CN" sz="2800" dirty="0" smtClean="0"/>
          </a:p>
          <a:p>
            <a:pPr marL="0" indent="0">
              <a:lnSpc>
                <a:spcPct val="120000"/>
              </a:lnSpc>
              <a:buNone/>
            </a:pPr>
            <a:r>
              <a:rPr lang="zh-CN" altLang="en-US" sz="2800" b="1" dirty="0" smtClean="0">
                <a:solidFill>
                  <a:srgbClr val="7030A0"/>
                </a:solidFill>
              </a:rPr>
              <a:t>目   </a:t>
            </a:r>
            <a:r>
              <a:rPr lang="zh-CN" altLang="en-US" sz="2800" b="1" dirty="0">
                <a:solidFill>
                  <a:srgbClr val="7030A0"/>
                </a:solidFill>
              </a:rPr>
              <a:t>的：</a:t>
            </a:r>
            <a:r>
              <a:rPr lang="zh-CN" altLang="en-US" sz="2800" dirty="0"/>
              <a:t>打倒帝国主义，推翻北洋军阀，统一全国</a:t>
            </a:r>
          </a:p>
        </p:txBody>
      </p:sp>
    </p:spTree>
    <p:extLst>
      <p:ext uri="{BB962C8B-B14F-4D97-AF65-F5344CB8AC3E}">
        <p14:creationId xmlns:p14="http://schemas.microsoft.com/office/powerpoint/2010/main" val="525820021"/>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北伐战争</a:t>
            </a:r>
            <a:endParaRPr lang="zh-CN" altLang="en-US" dirty="0"/>
          </a:p>
        </p:txBody>
      </p:sp>
      <p:pic>
        <p:nvPicPr>
          <p:cNvPr id="10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7548" y="1600200"/>
            <a:ext cx="7188903" cy="468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4707666"/>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Group 2"/>
          <p:cNvGrpSpPr>
            <a:grpSpLocks/>
          </p:cNvGrpSpPr>
          <p:nvPr/>
        </p:nvGrpSpPr>
        <p:grpSpPr bwMode="auto">
          <a:xfrm>
            <a:off x="0" y="0"/>
            <a:ext cx="7543800" cy="4572000"/>
            <a:chOff x="0" y="0"/>
            <a:chExt cx="4752" cy="2880"/>
          </a:xfrm>
        </p:grpSpPr>
        <p:sp>
          <p:nvSpPr>
            <p:cNvPr id="24579" name="Rectangle 3"/>
            <p:cNvSpPr>
              <a:spLocks noChangeArrowheads="1"/>
            </p:cNvSpPr>
            <p:nvPr/>
          </p:nvSpPr>
          <p:spPr bwMode="auto">
            <a:xfrm>
              <a:off x="0" y="0"/>
              <a:ext cx="4752" cy="2880"/>
            </a:xfrm>
            <a:prstGeom prst="rect">
              <a:avLst/>
            </a:prstGeom>
            <a:solidFill>
              <a:schemeClr val="bg1"/>
            </a:solidFill>
            <a:ln w="127000" cmpd="sng">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24580" name="Picture 4" descr="1925年7月国民政府广州成立，将部队改称国民革命军。1926年2月中共召开特别会议，确定准备北伐。7月以国共两党合作为基础的国民革命军在广州誓师正式北伐。图为誓师大会，台上左一为蒋介石。"/>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 y="58"/>
              <a:ext cx="4656" cy="27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4581" name="Rectangle 5"/>
          <p:cNvSpPr>
            <a:spLocks noChangeArrowheads="1"/>
          </p:cNvSpPr>
          <p:nvPr/>
        </p:nvSpPr>
        <p:spPr bwMode="auto">
          <a:xfrm>
            <a:off x="0" y="4630738"/>
            <a:ext cx="5724525" cy="1815882"/>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t>       </a:t>
            </a:r>
            <a:r>
              <a:rPr lang="zh-CN" altLang="en-US" sz="2800" b="1" dirty="0">
                <a:solidFill>
                  <a:srgbClr val="FF0000"/>
                </a:solidFill>
                <a:latin typeface="楷体_GB2312" pitchFamily="49" charset="-122"/>
                <a:ea typeface="楷体_GB2312" pitchFamily="49" charset="-122"/>
              </a:rPr>
              <a:t>1925年国民政府在广州成立，将部队改称国民革命军。</a:t>
            </a:r>
            <a:r>
              <a:rPr lang="zh-CN" altLang="en-US" sz="2800" b="1" dirty="0">
                <a:latin typeface="楷体_GB2312" pitchFamily="49" charset="-122"/>
                <a:ea typeface="楷体_GB2312" pitchFamily="49" charset="-122"/>
              </a:rPr>
              <a:t> 1926年7月以国共两党合作为基础的国民革命军在广州誓师正式</a:t>
            </a:r>
            <a:r>
              <a:rPr lang="zh-CN" altLang="en-US" sz="2800" b="1" dirty="0" smtClean="0">
                <a:latin typeface="楷体_GB2312" pitchFamily="49" charset="-122"/>
                <a:ea typeface="楷体_GB2312" pitchFamily="49" charset="-122"/>
              </a:rPr>
              <a:t>北伐。</a:t>
            </a:r>
            <a:endParaRPr lang="zh-CN" altLang="en-US" sz="2800" b="1" dirty="0">
              <a:latin typeface="楷体_GB2312" pitchFamily="49" charset="-122"/>
              <a:ea typeface="楷体_GB2312" pitchFamily="49" charset="-122"/>
            </a:endParaRPr>
          </a:p>
        </p:txBody>
      </p:sp>
      <p:pic>
        <p:nvPicPr>
          <p:cNvPr id="24582" name="Picture 6" descr="北伐时的蒋介石"/>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1538" y="2271713"/>
            <a:ext cx="3192462" cy="45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7740352" y="1778505"/>
            <a:ext cx="1261884" cy="523220"/>
          </a:xfrm>
          <a:prstGeom prst="rect">
            <a:avLst/>
          </a:prstGeom>
        </p:spPr>
        <p:txBody>
          <a:bodyPr wrap="none">
            <a:spAutoFit/>
          </a:bodyPr>
          <a:lstStyle/>
          <a:p>
            <a:r>
              <a:rPr lang="zh-CN" altLang="en-US" sz="2800" b="1" dirty="0">
                <a:solidFill>
                  <a:srgbClr val="7030A0"/>
                </a:solidFill>
                <a:latin typeface="华文楷体" pitchFamily="2" charset="-122"/>
                <a:ea typeface="华文楷体" pitchFamily="2" charset="-122"/>
              </a:rPr>
              <a:t>蒋介石</a:t>
            </a:r>
            <a:endParaRPr lang="zh-CN" altLang="en-US" sz="2800" dirty="0">
              <a:solidFill>
                <a:srgbClr val="7030A0"/>
              </a:solidFill>
              <a:latin typeface="华文楷体" pitchFamily="2" charset="-122"/>
              <a:ea typeface="华文楷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Click="0">
        <p:circle/>
      </p:transition>
    </mc:Choice>
    <mc:Fallback>
      <p:transition spd="slow" advClick="0">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2338" name="Rectangle 2"/>
          <p:cNvSpPr>
            <a:spLocks noGrp="1" noChangeArrowheads="1"/>
          </p:cNvSpPr>
          <p:nvPr>
            <p:ph type="body" idx="1"/>
          </p:nvPr>
        </p:nvSpPr>
        <p:spPr>
          <a:xfrm>
            <a:off x="4572000" y="609600"/>
            <a:ext cx="4343400" cy="6096000"/>
          </a:xfrm>
        </p:spPr>
        <p:txBody>
          <a:bodyPr>
            <a:normAutofit/>
          </a:bodyPr>
          <a:lstStyle/>
          <a:p>
            <a:pPr marL="0" indent="0">
              <a:lnSpc>
                <a:spcPct val="90000"/>
              </a:lnSpc>
              <a:buNone/>
            </a:pPr>
            <a:r>
              <a:rPr lang="zh-CN" altLang="en-US" sz="2800" b="1" dirty="0">
                <a:solidFill>
                  <a:srgbClr val="9933FF"/>
                </a:solidFill>
                <a:latin typeface="华文楷体" pitchFamily="2" charset="-122"/>
                <a:ea typeface="华文楷体" pitchFamily="2" charset="-122"/>
              </a:rPr>
              <a:t>叶挺（</a:t>
            </a:r>
            <a:r>
              <a:rPr lang="en-US" altLang="zh-CN" sz="2800" b="1" dirty="0">
                <a:solidFill>
                  <a:srgbClr val="9933FF"/>
                </a:solidFill>
                <a:latin typeface="华文楷体" pitchFamily="2" charset="-122"/>
                <a:ea typeface="华文楷体" pitchFamily="2" charset="-122"/>
              </a:rPr>
              <a:t>1896-1946</a:t>
            </a:r>
            <a:r>
              <a:rPr lang="zh-CN" altLang="en-US" sz="2800" b="1" dirty="0">
                <a:solidFill>
                  <a:srgbClr val="9933FF"/>
                </a:solidFill>
                <a:latin typeface="华文楷体" pitchFamily="2" charset="-122"/>
                <a:ea typeface="华文楷体" pitchFamily="2" charset="-122"/>
              </a:rPr>
              <a:t>年）广东惠阳人。先后就读于广州陆军小学、武昌陆军预校和中国最高军事学府</a:t>
            </a:r>
            <a:r>
              <a:rPr lang="en-US" altLang="zh-CN" sz="2800" b="1" dirty="0">
                <a:solidFill>
                  <a:srgbClr val="9933FF"/>
                </a:solidFill>
                <a:latin typeface="华文楷体" pitchFamily="2" charset="-122"/>
                <a:ea typeface="华文楷体" pitchFamily="2" charset="-122"/>
              </a:rPr>
              <a:t>----</a:t>
            </a:r>
            <a:r>
              <a:rPr lang="zh-CN" altLang="en-US" sz="2800" b="1" dirty="0">
                <a:solidFill>
                  <a:srgbClr val="9933FF"/>
                </a:solidFill>
                <a:latin typeface="华文楷体" pitchFamily="2" charset="-122"/>
                <a:ea typeface="华文楷体" pitchFamily="2" charset="-122"/>
              </a:rPr>
              <a:t>保定陆军军官学校。</a:t>
            </a:r>
            <a:r>
              <a:rPr lang="en-US" altLang="zh-CN" sz="2800" b="1" dirty="0">
                <a:solidFill>
                  <a:srgbClr val="9933FF"/>
                </a:solidFill>
                <a:latin typeface="华文楷体" pitchFamily="2" charset="-122"/>
                <a:ea typeface="华文楷体" pitchFamily="2" charset="-122"/>
              </a:rPr>
              <a:t>1922</a:t>
            </a:r>
            <a:r>
              <a:rPr lang="zh-CN" altLang="en-US" sz="2800" b="1" dirty="0">
                <a:solidFill>
                  <a:srgbClr val="9933FF"/>
                </a:solidFill>
                <a:latin typeface="华文楷体" pitchFamily="2" charset="-122"/>
                <a:ea typeface="华文楷体" pitchFamily="2" charset="-122"/>
              </a:rPr>
              <a:t>年他任孙中山卫队团的营长。</a:t>
            </a:r>
            <a:r>
              <a:rPr lang="en-US" altLang="zh-CN" sz="2800" b="1" dirty="0">
                <a:solidFill>
                  <a:srgbClr val="9933FF"/>
                </a:solidFill>
                <a:latin typeface="华文楷体" pitchFamily="2" charset="-122"/>
                <a:ea typeface="华文楷体" pitchFamily="2" charset="-122"/>
              </a:rPr>
              <a:t>1924</a:t>
            </a:r>
            <a:r>
              <a:rPr lang="zh-CN" altLang="en-US" sz="2800" b="1" dirty="0">
                <a:solidFill>
                  <a:srgbClr val="9933FF"/>
                </a:solidFill>
                <a:latin typeface="华文楷体" pitchFamily="2" charset="-122"/>
                <a:ea typeface="华文楷体" pitchFamily="2" charset="-122"/>
              </a:rPr>
              <a:t>年加入中国共产党。</a:t>
            </a:r>
            <a:r>
              <a:rPr lang="en-US" altLang="zh-CN" sz="2800" b="1" dirty="0">
                <a:solidFill>
                  <a:srgbClr val="9933FF"/>
                </a:solidFill>
                <a:latin typeface="华文楷体" pitchFamily="2" charset="-122"/>
                <a:ea typeface="华文楷体" pitchFamily="2" charset="-122"/>
              </a:rPr>
              <a:t>1925</a:t>
            </a:r>
            <a:r>
              <a:rPr lang="zh-CN" altLang="en-US" sz="2800" b="1" dirty="0">
                <a:solidFill>
                  <a:srgbClr val="9933FF"/>
                </a:solidFill>
                <a:latin typeface="华文楷体" pitchFamily="2" charset="-122"/>
                <a:ea typeface="华文楷体" pitchFamily="2" charset="-122"/>
              </a:rPr>
              <a:t>年任正在组建的第</a:t>
            </a:r>
            <a:r>
              <a:rPr lang="en-US" altLang="zh-CN" sz="2800" b="1" dirty="0">
                <a:solidFill>
                  <a:srgbClr val="9933FF"/>
                </a:solidFill>
                <a:latin typeface="华文楷体" pitchFamily="2" charset="-122"/>
                <a:ea typeface="华文楷体" pitchFamily="2" charset="-122"/>
              </a:rPr>
              <a:t>12</a:t>
            </a:r>
            <a:r>
              <a:rPr lang="zh-CN" altLang="en-US" sz="2800" b="1" dirty="0">
                <a:solidFill>
                  <a:srgbClr val="9933FF"/>
                </a:solidFill>
                <a:latin typeface="华文楷体" pitchFamily="2" charset="-122"/>
                <a:ea typeface="华文楷体" pitchFamily="2" charset="-122"/>
              </a:rPr>
              <a:t>师第</a:t>
            </a:r>
            <a:r>
              <a:rPr lang="en-US" altLang="zh-CN" sz="2800" b="1" dirty="0">
                <a:solidFill>
                  <a:srgbClr val="9933FF"/>
                </a:solidFill>
                <a:latin typeface="华文楷体" pitchFamily="2" charset="-122"/>
                <a:ea typeface="华文楷体" pitchFamily="2" charset="-122"/>
              </a:rPr>
              <a:t>34</a:t>
            </a:r>
            <a:r>
              <a:rPr lang="zh-CN" altLang="en-US" sz="2800" b="1" dirty="0">
                <a:solidFill>
                  <a:srgbClr val="9933FF"/>
                </a:solidFill>
                <a:latin typeface="华文楷体" pitchFamily="2" charset="-122"/>
                <a:ea typeface="华文楷体" pitchFamily="2" charset="-122"/>
              </a:rPr>
              <a:t>团即后来的独立团任团长。在北伐战场上，他率领的独立团发挥了尖刀作用，所向披靡，攻无不克，第四军也因此获得“铁军”称号。</a:t>
            </a:r>
          </a:p>
          <a:p>
            <a:pPr>
              <a:lnSpc>
                <a:spcPct val="90000"/>
              </a:lnSpc>
            </a:pPr>
            <a:endParaRPr lang="en-US" altLang="zh-CN" sz="2800" dirty="0">
              <a:solidFill>
                <a:srgbClr val="74BD09"/>
              </a:solidFill>
            </a:endParaRPr>
          </a:p>
        </p:txBody>
      </p:sp>
      <p:grpSp>
        <p:nvGrpSpPr>
          <p:cNvPr id="142339" name="Group 3"/>
          <p:cNvGrpSpPr>
            <a:grpSpLocks/>
          </p:cNvGrpSpPr>
          <p:nvPr/>
        </p:nvGrpSpPr>
        <p:grpSpPr bwMode="auto">
          <a:xfrm>
            <a:off x="304800" y="488950"/>
            <a:ext cx="4192588" cy="6108700"/>
            <a:chOff x="1543" y="308"/>
            <a:chExt cx="2362" cy="3848"/>
          </a:xfrm>
        </p:grpSpPr>
        <p:sp>
          <p:nvSpPr>
            <p:cNvPr id="142340" name="Rectangle 4"/>
            <p:cNvSpPr>
              <a:spLocks noChangeArrowheads="1"/>
            </p:cNvSpPr>
            <p:nvPr/>
          </p:nvSpPr>
          <p:spPr bwMode="auto">
            <a:xfrm>
              <a:off x="1584" y="3829"/>
              <a:ext cx="232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zh-CN" altLang="en-US" sz="2800" dirty="0">
                  <a:solidFill>
                    <a:srgbClr val="C41402"/>
                  </a:solidFill>
                  <a:latin typeface="华文楷体" pitchFamily="2" charset="-122"/>
                  <a:ea typeface="华文楷体" pitchFamily="2" charset="-122"/>
                </a:rPr>
                <a:t>叶挺像（</a:t>
              </a:r>
              <a:r>
                <a:rPr lang="en-US" altLang="zh-CN" sz="2800" dirty="0">
                  <a:solidFill>
                    <a:srgbClr val="C41402"/>
                  </a:solidFill>
                  <a:latin typeface="华文楷体" pitchFamily="2" charset="-122"/>
                  <a:ea typeface="华文楷体" pitchFamily="2" charset="-122"/>
                </a:rPr>
                <a:t>1896</a:t>
              </a:r>
              <a:r>
                <a:rPr lang="zh-CN" altLang="en-US" sz="2800" dirty="0">
                  <a:solidFill>
                    <a:srgbClr val="C41402"/>
                  </a:solidFill>
                  <a:latin typeface="华文楷体" pitchFamily="2" charset="-122"/>
                  <a:ea typeface="华文楷体" pitchFamily="2" charset="-122"/>
                </a:rPr>
                <a:t>～</a:t>
              </a:r>
              <a:r>
                <a:rPr lang="en-US" altLang="zh-CN" sz="2800" dirty="0">
                  <a:solidFill>
                    <a:srgbClr val="C41402"/>
                  </a:solidFill>
                  <a:latin typeface="华文楷体" pitchFamily="2" charset="-122"/>
                  <a:ea typeface="华文楷体" pitchFamily="2" charset="-122"/>
                </a:rPr>
                <a:t>1946</a:t>
              </a:r>
              <a:r>
                <a:rPr lang="zh-CN" altLang="en-US" sz="2800" dirty="0">
                  <a:solidFill>
                    <a:srgbClr val="C41402"/>
                  </a:solidFill>
                  <a:latin typeface="华文楷体" pitchFamily="2" charset="-122"/>
                  <a:ea typeface="华文楷体" pitchFamily="2" charset="-122"/>
                </a:rPr>
                <a:t>年）</a:t>
              </a:r>
            </a:p>
          </p:txBody>
        </p:sp>
        <p:pic>
          <p:nvPicPr>
            <p:cNvPr id="142341"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543" y="308"/>
              <a:ext cx="2333" cy="3206"/>
            </a:xfrm>
            <a:prstGeom prst="rect">
              <a:avLst/>
            </a:prstGeom>
            <a:noFill/>
            <a:ln w="76200">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afterEffect">
                                  <p:stCondLst>
                                    <p:cond delay="0"/>
                                  </p:stCondLst>
                                  <p:childTnLst>
                                    <p:set>
                                      <p:cBhvr>
                                        <p:cTn id="6" dur="1" fill="hold">
                                          <p:stCondLst>
                                            <p:cond delay="0"/>
                                          </p:stCondLst>
                                        </p:cTn>
                                        <p:tgtEl>
                                          <p:spTgt spid="142339"/>
                                        </p:tgtEl>
                                        <p:attrNameLst>
                                          <p:attrName>style.visibility</p:attrName>
                                        </p:attrNameLst>
                                      </p:cBhvr>
                                      <p:to>
                                        <p:strVal val="visible"/>
                                      </p:to>
                                    </p:set>
                                    <p:animEffect transition="in" filter="strips(downLeft)">
                                      <p:cBhvr>
                                        <p:cTn id="7" dur="500"/>
                                        <p:tgtEl>
                                          <p:spTgt spid="142339"/>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42338">
                                            <p:txEl>
                                              <p:pRg st="0" end="0"/>
                                            </p:txEl>
                                          </p:spTgt>
                                        </p:tgtEl>
                                        <p:attrNameLst>
                                          <p:attrName>style.visibility</p:attrName>
                                        </p:attrNameLst>
                                      </p:cBhvr>
                                      <p:to>
                                        <p:strVal val="visible"/>
                                      </p:to>
                                    </p:set>
                                    <p:animEffect transition="in" filter="blinds(horizontal)">
                                      <p:cBhvr>
                                        <p:cTn id="11" dur="500"/>
                                        <p:tgtEl>
                                          <p:spTgt spid="142338">
                                            <p:txEl>
                                              <p:pRg st="0" end="0"/>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3"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8"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976664"/>
          </a:xfrm>
        </p:spPr>
        <p:txBody>
          <a:bodyPr>
            <a:normAutofit/>
          </a:bodyPr>
          <a:lstStyle/>
          <a:p>
            <a:pPr marL="0" indent="0" algn="ctr">
              <a:buNone/>
            </a:pPr>
            <a:r>
              <a:rPr lang="zh-CN" altLang="en-US" sz="3600" dirty="0">
                <a:solidFill>
                  <a:srgbClr val="FF0000"/>
                </a:solidFill>
                <a:latin typeface="华文楷体" pitchFamily="2" charset="-122"/>
                <a:ea typeface="华文楷体" pitchFamily="2" charset="-122"/>
              </a:rPr>
              <a:t>北伐军能节节胜利的原因</a:t>
            </a:r>
            <a:endParaRPr lang="en-US" altLang="zh-CN" sz="3600" dirty="0" smtClean="0">
              <a:solidFill>
                <a:srgbClr val="FF0000"/>
              </a:solidFill>
              <a:latin typeface="华文楷体" pitchFamily="2" charset="-122"/>
              <a:ea typeface="华文楷体" pitchFamily="2" charset="-122"/>
            </a:endParaRPr>
          </a:p>
          <a:p>
            <a:pPr marL="0" indent="0">
              <a:buNone/>
            </a:pPr>
            <a:r>
              <a:rPr lang="en-US" altLang="zh-CN" dirty="0" smtClean="0">
                <a:latin typeface="华文楷体" pitchFamily="2" charset="-122"/>
                <a:ea typeface="华文楷体" pitchFamily="2" charset="-122"/>
              </a:rPr>
              <a:t>1</a:t>
            </a:r>
            <a:r>
              <a:rPr lang="zh-CN" altLang="en-US" dirty="0">
                <a:latin typeface="华文楷体" pitchFamily="2" charset="-122"/>
                <a:ea typeface="华文楷体" pitchFamily="2" charset="-122"/>
              </a:rPr>
              <a:t>、反帝反封建的正义之战。</a:t>
            </a:r>
          </a:p>
          <a:p>
            <a:pPr marL="0" indent="0">
              <a:buNone/>
            </a:pPr>
            <a:r>
              <a:rPr lang="en-US" altLang="zh-CN" dirty="0">
                <a:latin typeface="华文楷体" pitchFamily="2" charset="-122"/>
                <a:ea typeface="华文楷体" pitchFamily="2" charset="-122"/>
              </a:rPr>
              <a:t>2</a:t>
            </a:r>
            <a:r>
              <a:rPr lang="zh-CN" altLang="en-US" dirty="0">
                <a:latin typeface="华文楷体" pitchFamily="2" charset="-122"/>
                <a:ea typeface="华文楷体" pitchFamily="2" charset="-122"/>
              </a:rPr>
              <a:t>、国共合作的革命统一战线，为北伐提供了坚强的领导，作战方针正确（先攻吴再打孙）是北伐胜利进军的重要保证。</a:t>
            </a:r>
          </a:p>
          <a:p>
            <a:pPr marL="0" indent="0">
              <a:buNone/>
            </a:pPr>
            <a:r>
              <a:rPr lang="en-US" altLang="zh-CN" dirty="0">
                <a:latin typeface="华文楷体" pitchFamily="2" charset="-122"/>
                <a:ea typeface="华文楷体" pitchFamily="2" charset="-122"/>
              </a:rPr>
              <a:t>3</a:t>
            </a:r>
            <a:r>
              <a:rPr lang="zh-CN" altLang="en-US" dirty="0">
                <a:latin typeface="华文楷体" pitchFamily="2" charset="-122"/>
                <a:ea typeface="华文楷体" pitchFamily="2" charset="-122"/>
              </a:rPr>
              <a:t>、北伐军的官兵英勇奋战，共产党员、共青团员发挥了先锋模范作用。</a:t>
            </a:r>
          </a:p>
          <a:p>
            <a:pPr marL="0" indent="0">
              <a:buNone/>
            </a:pPr>
            <a:r>
              <a:rPr lang="en-US" altLang="zh-CN" dirty="0">
                <a:latin typeface="华文楷体" pitchFamily="2" charset="-122"/>
                <a:ea typeface="华文楷体" pitchFamily="2" charset="-122"/>
              </a:rPr>
              <a:t>4</a:t>
            </a:r>
            <a:r>
              <a:rPr lang="zh-CN" altLang="en-US" dirty="0">
                <a:latin typeface="华文楷体" pitchFamily="2" charset="-122"/>
                <a:ea typeface="华文楷体" pitchFamily="2" charset="-122"/>
              </a:rPr>
              <a:t>、广大人民群众的热烈支持，是北伐胜利的基础。 </a:t>
            </a:r>
            <a:endParaRPr lang="en-US" altLang="zh-CN" dirty="0" smtClean="0">
              <a:latin typeface="华文楷体" pitchFamily="2" charset="-122"/>
              <a:ea typeface="华文楷体" pitchFamily="2" charset="-122"/>
            </a:endParaRPr>
          </a:p>
          <a:p>
            <a:pPr marL="0" indent="0">
              <a:buNone/>
            </a:pPr>
            <a:endParaRPr lang="zh-CN" altLang="en-US" dirty="0">
              <a:latin typeface="华文楷体" pitchFamily="2" charset="-122"/>
              <a:ea typeface="华文楷体" pitchFamily="2" charset="-122"/>
            </a:endParaRPr>
          </a:p>
          <a:p>
            <a:endParaRPr lang="zh-CN" altLang="en-US" dirty="0"/>
          </a:p>
        </p:txBody>
      </p:sp>
    </p:spTree>
    <p:extLst>
      <p:ext uri="{BB962C8B-B14F-4D97-AF65-F5344CB8AC3E}">
        <p14:creationId xmlns:p14="http://schemas.microsoft.com/office/powerpoint/2010/main" val="170973229"/>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北伐结果和意义</a:t>
            </a:r>
            <a:endParaRPr lang="zh-CN" altLang="en-US" dirty="0"/>
          </a:p>
        </p:txBody>
      </p:sp>
      <p:sp>
        <p:nvSpPr>
          <p:cNvPr id="3" name="内容占位符 2"/>
          <p:cNvSpPr>
            <a:spLocks noGrp="1"/>
          </p:cNvSpPr>
          <p:nvPr>
            <p:ph sz="half" idx="1"/>
          </p:nvPr>
        </p:nvSpPr>
        <p:spPr/>
        <p:txBody>
          <a:bodyPr/>
          <a:lstStyle/>
          <a:p>
            <a:pPr marL="0" indent="0">
              <a:lnSpc>
                <a:spcPct val="150000"/>
              </a:lnSpc>
              <a:buNone/>
            </a:pPr>
            <a:r>
              <a:rPr lang="zh-CN" altLang="en-US" dirty="0" smtClean="0">
                <a:latin typeface="华文楷体" pitchFamily="2" charset="-122"/>
                <a:ea typeface="华文楷体" pitchFamily="2" charset="-122"/>
              </a:rPr>
              <a:t>结果：</a:t>
            </a:r>
            <a:endParaRPr lang="en-US" altLang="zh-CN" dirty="0" smtClean="0">
              <a:latin typeface="华文楷体" pitchFamily="2" charset="-122"/>
              <a:ea typeface="华文楷体" pitchFamily="2" charset="-122"/>
            </a:endParaRPr>
          </a:p>
          <a:p>
            <a:pPr marL="0" indent="0">
              <a:lnSpc>
                <a:spcPct val="150000"/>
              </a:lnSpc>
              <a:buNone/>
            </a:pPr>
            <a:r>
              <a:rPr lang="zh-CN" altLang="en-US" dirty="0">
                <a:latin typeface="华文楷体" pitchFamily="2" charset="-122"/>
                <a:ea typeface="华文楷体" pitchFamily="2" charset="-122"/>
              </a:rPr>
              <a:t>出师不到半年，从珠江流域打到长江</a:t>
            </a:r>
            <a:r>
              <a:rPr lang="zh-CN" altLang="en-US" dirty="0" smtClean="0">
                <a:latin typeface="华文楷体" pitchFamily="2" charset="-122"/>
                <a:ea typeface="华文楷体" pitchFamily="2" charset="-122"/>
              </a:rPr>
              <a:t>流域；</a:t>
            </a:r>
          </a:p>
          <a:p>
            <a:pPr marL="0" indent="0">
              <a:lnSpc>
                <a:spcPct val="150000"/>
              </a:lnSpc>
              <a:buNone/>
            </a:pPr>
            <a:r>
              <a:rPr lang="en-US" altLang="zh-CN" dirty="0" smtClean="0">
                <a:latin typeface="华文楷体" pitchFamily="2" charset="-122"/>
                <a:ea typeface="华文楷体" pitchFamily="2" charset="-122"/>
              </a:rPr>
              <a:t>1927</a:t>
            </a:r>
            <a:r>
              <a:rPr lang="zh-CN" altLang="en-US" dirty="0" smtClean="0">
                <a:latin typeface="华文楷体" pitchFamily="2" charset="-122"/>
                <a:ea typeface="华文楷体" pitchFamily="2" charset="-122"/>
              </a:rPr>
              <a:t>年初，广州国民政府迁都武汉，武汉暂时成为全国革命的中心。</a:t>
            </a:r>
          </a:p>
          <a:p>
            <a:pPr marL="0" indent="0">
              <a:buNone/>
            </a:pPr>
            <a:endParaRPr lang="zh-CN" altLang="en-US" dirty="0"/>
          </a:p>
        </p:txBody>
      </p:sp>
      <p:sp>
        <p:nvSpPr>
          <p:cNvPr id="4" name="内容占位符 3"/>
          <p:cNvSpPr>
            <a:spLocks noGrp="1"/>
          </p:cNvSpPr>
          <p:nvPr>
            <p:ph sz="half" idx="2"/>
          </p:nvPr>
        </p:nvSpPr>
        <p:spPr/>
        <p:txBody>
          <a:bodyPr/>
          <a:lstStyle/>
          <a:p>
            <a:pPr marL="0" indent="0">
              <a:lnSpc>
                <a:spcPct val="150000"/>
              </a:lnSpc>
              <a:buNone/>
            </a:pPr>
            <a:r>
              <a:rPr lang="zh-CN" altLang="en-US" dirty="0">
                <a:latin typeface="华文楷体" pitchFamily="2" charset="-122"/>
                <a:ea typeface="华文楷体" pitchFamily="2" charset="-122"/>
              </a:rPr>
              <a:t>意义</a:t>
            </a:r>
            <a:r>
              <a:rPr lang="zh-CN" altLang="en-US" dirty="0" smtClean="0">
                <a:latin typeface="华文楷体" pitchFamily="2" charset="-122"/>
                <a:ea typeface="华文楷体" pitchFamily="2" charset="-122"/>
              </a:rPr>
              <a:t>：</a:t>
            </a:r>
            <a:endParaRPr lang="en-US" altLang="zh-CN" dirty="0" smtClean="0">
              <a:latin typeface="华文楷体" pitchFamily="2" charset="-122"/>
              <a:ea typeface="华文楷体" pitchFamily="2" charset="-122"/>
            </a:endParaRPr>
          </a:p>
          <a:p>
            <a:pPr marL="0" indent="0">
              <a:lnSpc>
                <a:spcPct val="150000"/>
              </a:lnSpc>
              <a:buNone/>
            </a:pPr>
            <a:r>
              <a:rPr lang="zh-CN" altLang="en-US" dirty="0" smtClean="0">
                <a:latin typeface="华文楷体" pitchFamily="2" charset="-122"/>
                <a:ea typeface="华文楷体" pitchFamily="2" charset="-122"/>
              </a:rPr>
              <a:t>基本</a:t>
            </a:r>
            <a:r>
              <a:rPr lang="zh-CN" altLang="en-US" dirty="0">
                <a:latin typeface="华文楷体" pitchFamily="2" charset="-122"/>
                <a:ea typeface="华文楷体" pitchFamily="2" charset="-122"/>
              </a:rPr>
              <a:t>推翻了北洋军阀的反动统治，沉重的打击了帝国主义在华势力；为中国革命继续前进奠定了基础。</a:t>
            </a:r>
          </a:p>
          <a:p>
            <a:pPr marL="0" indent="0">
              <a:buNone/>
            </a:pPr>
            <a:endParaRPr lang="zh-CN" altLang="en-US" dirty="0"/>
          </a:p>
        </p:txBody>
      </p:sp>
    </p:spTree>
    <p:extLst>
      <p:ext uri="{BB962C8B-B14F-4D97-AF65-F5344CB8AC3E}">
        <p14:creationId xmlns:p14="http://schemas.microsoft.com/office/powerpoint/2010/main" val="382648569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南京国民政府的建立</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孙中山的逝世（</a:t>
            </a:r>
            <a:r>
              <a:rPr lang="en-US" altLang="zh-CN" dirty="0" smtClean="0"/>
              <a:t>1925</a:t>
            </a:r>
            <a:r>
              <a:rPr lang="zh-CN" altLang="en-US" dirty="0" smtClean="0"/>
              <a:t>年</a:t>
            </a:r>
            <a:r>
              <a:rPr lang="en-US" altLang="zh-CN" dirty="0" smtClean="0"/>
              <a:t>3</a:t>
            </a:r>
            <a:r>
              <a:rPr lang="zh-CN" altLang="en-US" dirty="0" smtClean="0"/>
              <a:t>月</a:t>
            </a:r>
            <a:r>
              <a:rPr lang="en-US" altLang="zh-CN" dirty="0" smtClean="0"/>
              <a:t>12</a:t>
            </a:r>
            <a:r>
              <a:rPr lang="zh-CN" altLang="en-US" dirty="0" smtClean="0"/>
              <a:t>日）</a:t>
            </a:r>
            <a:endParaRPr lang="en-US" altLang="zh-CN" dirty="0" smtClean="0"/>
          </a:p>
          <a:p>
            <a:pPr marL="0" indent="0">
              <a:buNone/>
            </a:pPr>
            <a:r>
              <a:rPr lang="zh-CN" altLang="en-US" dirty="0" smtClean="0"/>
              <a:t>“（孙中山）全心全意地为了改造中国而耗费了毕生精力，真是鞠躬尽瘁，死而后已”</a:t>
            </a:r>
            <a:endParaRPr lang="en-US" altLang="zh-CN" dirty="0" smtClean="0"/>
          </a:p>
          <a:p>
            <a:pPr marL="0" indent="0" algn="r">
              <a:buNone/>
            </a:pPr>
            <a:r>
              <a:rPr lang="en-US" altLang="zh-CN" dirty="0" smtClean="0"/>
              <a:t>——</a:t>
            </a:r>
            <a:r>
              <a:rPr lang="zh-CN" altLang="en-US" dirty="0" smtClean="0"/>
              <a:t>毛泽东</a:t>
            </a:r>
            <a:endParaRPr lang="en-US" altLang="zh-CN" dirty="0" smtClean="0"/>
          </a:p>
          <a:p>
            <a:pPr marL="0" indent="0">
              <a:buNone/>
            </a:pPr>
            <a:endParaRPr lang="zh-CN" altLang="en-US" dirty="0"/>
          </a:p>
        </p:txBody>
      </p:sp>
    </p:spTree>
    <p:extLst>
      <p:ext uri="{BB962C8B-B14F-4D97-AF65-F5344CB8AC3E}">
        <p14:creationId xmlns:p14="http://schemas.microsoft.com/office/powerpoint/2010/main" val="97895033"/>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332656"/>
            <a:ext cx="4038600" cy="6192688"/>
          </a:xfrm>
        </p:spPr>
        <p:txBody>
          <a:bodyPr>
            <a:noAutofit/>
          </a:bodyPr>
          <a:lstStyle/>
          <a:p>
            <a:pPr marL="0" indent="0">
              <a:buNone/>
            </a:pPr>
            <a:r>
              <a:rPr lang="zh-CN" altLang="en-US" sz="2400" dirty="0">
                <a:solidFill>
                  <a:srgbClr val="FF0000"/>
                </a:solidFill>
                <a:latin typeface="华文楷体" pitchFamily="2" charset="-122"/>
                <a:ea typeface="华文楷体" pitchFamily="2" charset="-122"/>
              </a:rPr>
              <a:t>中山</a:t>
            </a:r>
            <a:r>
              <a:rPr lang="zh-CN" altLang="en-US" sz="2400" dirty="0" smtClean="0">
                <a:solidFill>
                  <a:srgbClr val="FF0000"/>
                </a:solidFill>
                <a:latin typeface="华文楷体" pitchFamily="2" charset="-122"/>
                <a:ea typeface="华文楷体" pitchFamily="2" charset="-122"/>
              </a:rPr>
              <a:t>舰事件</a:t>
            </a:r>
            <a:endParaRPr lang="en-US" altLang="zh-CN" sz="2400" dirty="0" smtClean="0">
              <a:solidFill>
                <a:srgbClr val="FF0000"/>
              </a:solidFill>
              <a:latin typeface="华文楷体" pitchFamily="2" charset="-122"/>
              <a:ea typeface="华文楷体" pitchFamily="2" charset="-122"/>
            </a:endParaRPr>
          </a:p>
          <a:p>
            <a:pPr marL="0" indent="0">
              <a:buNone/>
            </a:pPr>
            <a:r>
              <a:rPr lang="en-US" altLang="zh-CN" sz="2400" dirty="0" smtClean="0">
                <a:latin typeface="华文楷体" pitchFamily="2" charset="-122"/>
                <a:ea typeface="华文楷体" pitchFamily="2" charset="-122"/>
              </a:rPr>
              <a:t>1926</a:t>
            </a:r>
            <a:r>
              <a:rPr lang="zh-CN" altLang="en-US" sz="2400" dirty="0">
                <a:latin typeface="华文楷体" pitchFamily="2" charset="-122"/>
                <a:ea typeface="华文楷体" pitchFamily="2" charset="-122"/>
              </a:rPr>
              <a:t>年</a:t>
            </a:r>
            <a:r>
              <a:rPr lang="en-US" altLang="zh-CN" sz="2400" dirty="0">
                <a:latin typeface="华文楷体" pitchFamily="2" charset="-122"/>
                <a:ea typeface="华文楷体" pitchFamily="2" charset="-122"/>
              </a:rPr>
              <a:t>3</a:t>
            </a:r>
            <a:r>
              <a:rPr lang="zh-CN" altLang="en-US" sz="2400" dirty="0">
                <a:latin typeface="华文楷体" pitchFamily="2" charset="-122"/>
                <a:ea typeface="华文楷体" pitchFamily="2" charset="-122"/>
              </a:rPr>
              <a:t>月</a:t>
            </a:r>
            <a:r>
              <a:rPr lang="en-US" altLang="zh-CN" sz="2400" dirty="0">
                <a:latin typeface="华文楷体" pitchFamily="2" charset="-122"/>
                <a:ea typeface="华文楷体" pitchFamily="2" charset="-122"/>
              </a:rPr>
              <a:t>18</a:t>
            </a:r>
            <a:r>
              <a:rPr lang="zh-CN" altLang="en-US" sz="2400" dirty="0">
                <a:latin typeface="华文楷体" pitchFamily="2" charset="-122"/>
                <a:ea typeface="华文楷体" pitchFamily="2" charset="-122"/>
              </a:rPr>
              <a:t>日，蒋介石指使亲信传达命令，调中山舰到黄埔待命。当中山舰抵黄埔后，国民党右派分子即散布谣言，说海军局代理局长李之龙</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共产党员</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擅调中山舰至黄埔“阴谋暴动”。</a:t>
            </a:r>
            <a:r>
              <a:rPr lang="en-US" altLang="zh-CN" sz="2400" dirty="0">
                <a:latin typeface="华文楷体" pitchFamily="2" charset="-122"/>
                <a:ea typeface="华文楷体" pitchFamily="2" charset="-122"/>
              </a:rPr>
              <a:t>3</a:t>
            </a:r>
            <a:r>
              <a:rPr lang="zh-CN" altLang="en-US" sz="2400" dirty="0">
                <a:latin typeface="华文楷体" pitchFamily="2" charset="-122"/>
                <a:ea typeface="华文楷体" pitchFamily="2" charset="-122"/>
              </a:rPr>
              <a:t>月</a:t>
            </a:r>
            <a:r>
              <a:rPr lang="en-US" altLang="zh-CN" sz="2400" dirty="0">
                <a:latin typeface="华文楷体" pitchFamily="2" charset="-122"/>
                <a:ea typeface="华文楷体" pitchFamily="2" charset="-122"/>
              </a:rPr>
              <a:t>20</a:t>
            </a:r>
            <a:r>
              <a:rPr lang="zh-CN" altLang="en-US" sz="2400" dirty="0">
                <a:latin typeface="华文楷体" pitchFamily="2" charset="-122"/>
                <a:ea typeface="华文楷体" pitchFamily="2" charset="-122"/>
              </a:rPr>
              <a:t>日，蒋以此为借口，实行戒严，扣留中山舰，逮捕李之龙等，并</a:t>
            </a:r>
            <a:r>
              <a:rPr lang="zh-CN" altLang="en-US" sz="2400" dirty="0" smtClean="0">
                <a:latin typeface="华文楷体" pitchFamily="2" charset="-122"/>
                <a:ea typeface="华文楷体" pitchFamily="2" charset="-122"/>
              </a:rPr>
              <a:t>派兵拘捕</a:t>
            </a:r>
            <a:r>
              <a:rPr lang="zh-CN" altLang="en-US" sz="2400" dirty="0">
                <a:latin typeface="华文楷体" pitchFamily="2" charset="-122"/>
                <a:ea typeface="华文楷体" pitchFamily="2" charset="-122"/>
              </a:rPr>
              <a:t>黄埔军校和国民革命军第一军中的全体共产党员</a:t>
            </a:r>
            <a:r>
              <a:rPr lang="zh-CN" altLang="en-US" sz="2400" dirty="0" smtClean="0">
                <a:latin typeface="华文楷体" pitchFamily="2" charset="-122"/>
                <a:ea typeface="华文楷体" pitchFamily="2" charset="-122"/>
              </a:rPr>
              <a:t>。由于</a:t>
            </a:r>
            <a:r>
              <a:rPr lang="zh-CN" altLang="en-US" sz="2400" dirty="0">
                <a:latin typeface="华文楷体" pitchFamily="2" charset="-122"/>
                <a:ea typeface="华文楷体" pitchFamily="2" charset="-122"/>
              </a:rPr>
              <a:t>中共中央主要领导人陈独秀、张国焘妥协退让，使蒋的阴谋得以</a:t>
            </a:r>
            <a:r>
              <a:rPr lang="zh-CN" altLang="en-US" sz="2400" dirty="0" smtClean="0">
                <a:latin typeface="华文楷体" pitchFamily="2" charset="-122"/>
                <a:ea typeface="华文楷体" pitchFamily="2" charset="-122"/>
              </a:rPr>
              <a:t>实现，从而夺取了军权</a:t>
            </a:r>
            <a:endParaRPr lang="zh-CN" altLang="en-US" sz="2400" dirty="0">
              <a:latin typeface="华文楷体" pitchFamily="2" charset="-122"/>
              <a:ea typeface="华文楷体" pitchFamily="2" charset="-122"/>
            </a:endParaRPr>
          </a:p>
        </p:txBody>
      </p:sp>
      <p:sp>
        <p:nvSpPr>
          <p:cNvPr id="4" name="内容占位符 3"/>
          <p:cNvSpPr>
            <a:spLocks noGrp="1"/>
          </p:cNvSpPr>
          <p:nvPr>
            <p:ph sz="half" idx="2"/>
          </p:nvPr>
        </p:nvSpPr>
        <p:spPr>
          <a:xfrm>
            <a:off x="4644008" y="332656"/>
            <a:ext cx="4038600" cy="5793507"/>
          </a:xfrm>
        </p:spPr>
        <p:txBody>
          <a:bodyPr>
            <a:normAutofit/>
          </a:bodyPr>
          <a:lstStyle/>
          <a:p>
            <a:pPr marL="0" indent="0">
              <a:buNone/>
            </a:pPr>
            <a:r>
              <a:rPr lang="zh-CN" altLang="en-US" sz="2400" dirty="0">
                <a:solidFill>
                  <a:srgbClr val="FF0000"/>
                </a:solidFill>
                <a:latin typeface="华文楷体" pitchFamily="2" charset="-122"/>
                <a:ea typeface="华文楷体" pitchFamily="2" charset="-122"/>
              </a:rPr>
              <a:t>整理党务案     </a:t>
            </a:r>
            <a:endParaRPr lang="en-US" altLang="zh-CN" sz="2400" dirty="0" smtClean="0">
              <a:solidFill>
                <a:srgbClr val="FF0000"/>
              </a:solidFill>
              <a:latin typeface="华文楷体" pitchFamily="2" charset="-122"/>
              <a:ea typeface="华文楷体" pitchFamily="2" charset="-122"/>
            </a:endParaRPr>
          </a:p>
          <a:p>
            <a:pPr marL="0" indent="0">
              <a:buNone/>
            </a:pPr>
            <a:r>
              <a:rPr lang="zh-CN" altLang="en-US" sz="2400" dirty="0" smtClean="0">
                <a:latin typeface="华文楷体" pitchFamily="2" charset="-122"/>
                <a:ea typeface="华文楷体" pitchFamily="2" charset="-122"/>
              </a:rPr>
              <a:t>国民党</a:t>
            </a:r>
            <a:r>
              <a:rPr lang="zh-CN" altLang="en-US" sz="2400" dirty="0">
                <a:latin typeface="华文楷体" pitchFamily="2" charset="-122"/>
                <a:ea typeface="华文楷体" pitchFamily="2" charset="-122"/>
              </a:rPr>
              <a:t>二届二中全会。谭延闿、蒋介石等９人</a:t>
            </a:r>
            <a:r>
              <a:rPr lang="zh-CN" altLang="en-US" sz="2400" dirty="0" smtClean="0">
                <a:latin typeface="华文楷体" pitchFamily="2" charset="-122"/>
                <a:ea typeface="华文楷体" pitchFamily="2" charset="-122"/>
              </a:rPr>
              <a:t>联名</a:t>
            </a:r>
            <a:r>
              <a:rPr lang="en-US" altLang="zh-CN" sz="2400" dirty="0" smtClean="0">
                <a:latin typeface="华文楷体" pitchFamily="2" charset="-122"/>
                <a:ea typeface="华文楷体" pitchFamily="2" charset="-122"/>
              </a:rPr>
              <a:t>《</a:t>
            </a:r>
            <a:r>
              <a:rPr lang="zh-CN" altLang="en-US" sz="2400" dirty="0">
                <a:latin typeface="华文楷体" pitchFamily="2" charset="-122"/>
                <a:ea typeface="华文楷体" pitchFamily="2" charset="-122"/>
              </a:rPr>
              <a:t>整理党务案</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。它的主要内容是，共产党员在国民党高级党部任执行委员的人数，不得超过总数的</a:t>
            </a:r>
            <a:r>
              <a:rPr lang="en-US" altLang="zh-CN" sz="2400" dirty="0">
                <a:latin typeface="华文楷体" pitchFamily="2" charset="-122"/>
                <a:ea typeface="华文楷体" pitchFamily="2" charset="-122"/>
              </a:rPr>
              <a:t>1/3</a:t>
            </a:r>
            <a:r>
              <a:rPr lang="zh-CN" altLang="en-US" sz="2400" dirty="0">
                <a:latin typeface="华文楷体" pitchFamily="2" charset="-122"/>
                <a:ea typeface="华文楷体" pitchFamily="2" charset="-122"/>
              </a:rPr>
              <a:t>；共产党员不能担任国民党中央各部部长；加入国民党的共产党员名单要交给国民党中央执行委员会主席保管等。陈独秀、张国焘等继续退让表示完全接受</a:t>
            </a:r>
            <a:r>
              <a:rPr lang="zh-CN" altLang="en-US" sz="2400" dirty="0" smtClean="0">
                <a:latin typeface="华文楷体" pitchFamily="2" charset="-122"/>
                <a:ea typeface="华文楷体" pitchFamily="2" charset="-122"/>
              </a:rPr>
              <a:t>。蒋介石从而抓住了党权</a:t>
            </a:r>
            <a:endParaRPr lang="zh-CN" altLang="en-US" sz="2400" dirty="0">
              <a:latin typeface="华文楷体" pitchFamily="2" charset="-122"/>
              <a:ea typeface="华文楷体" pitchFamily="2" charset="-122"/>
            </a:endParaRPr>
          </a:p>
        </p:txBody>
      </p:sp>
    </p:spTree>
    <p:extLst>
      <p:ext uri="{BB962C8B-B14F-4D97-AF65-F5344CB8AC3E}">
        <p14:creationId xmlns:p14="http://schemas.microsoft.com/office/powerpoint/2010/main" val="356485866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四一二政变</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solidFill>
                  <a:srgbClr val="FF0000"/>
                </a:solidFill>
              </a:rPr>
              <a:t>政变的条件：</a:t>
            </a:r>
            <a:r>
              <a:rPr lang="en-US" altLang="zh-CN" dirty="0">
                <a:sym typeface="Wingdings 2"/>
              </a:rPr>
              <a:t></a:t>
            </a:r>
            <a:r>
              <a:rPr lang="zh-CN" altLang="en-US" dirty="0" smtClean="0"/>
              <a:t>帝国主义的扶持（半殖民地的中国，帝国主义势力往往通过中途换马的方式物色政治上的代理人，蒋介石便是取代北洋军阀后的代理人）。</a:t>
            </a:r>
            <a:r>
              <a:rPr lang="zh-CN" altLang="en-US" dirty="0" smtClean="0">
                <a:sym typeface="Wingdings 2"/>
              </a:rPr>
              <a:t>江浙财团的支持（物质条件）。北伐军的武装（蒋介石是北伐军司令，部分北伐军被改造为反革命武装）</a:t>
            </a:r>
            <a:endParaRPr lang="en-US" altLang="zh-CN" dirty="0" smtClean="0"/>
          </a:p>
        </p:txBody>
      </p:sp>
    </p:spTree>
    <p:extLst>
      <p:ext uri="{BB962C8B-B14F-4D97-AF65-F5344CB8AC3E}">
        <p14:creationId xmlns:p14="http://schemas.microsoft.com/office/powerpoint/2010/main" val="2437091588"/>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260648"/>
            <a:ext cx="4248472" cy="3505572"/>
          </a:xfr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492896"/>
            <a:ext cx="4572000" cy="4176886"/>
          </a:xfrm>
          <a:prstGeom prst="rect">
            <a:avLst/>
          </a:prstGeom>
        </p:spPr>
      </p:pic>
      <p:sp>
        <p:nvSpPr>
          <p:cNvPr id="6" name="矩形 5"/>
          <p:cNvSpPr/>
          <p:nvPr/>
        </p:nvSpPr>
        <p:spPr>
          <a:xfrm>
            <a:off x="1257394" y="4689432"/>
            <a:ext cx="1832553" cy="584775"/>
          </a:xfrm>
          <a:prstGeom prst="rect">
            <a:avLst/>
          </a:prstGeom>
        </p:spPr>
        <p:txBody>
          <a:bodyPr wrap="none">
            <a:spAutoFit/>
          </a:bodyPr>
          <a:lstStyle/>
          <a:p>
            <a:r>
              <a:rPr lang="zh-CN" altLang="en-US" sz="3200" b="1" dirty="0">
                <a:solidFill>
                  <a:srgbClr val="FF0000"/>
                </a:solidFill>
                <a:effectLst>
                  <a:outerShdw blurRad="38100" dist="38100" dir="2700000" algn="tl">
                    <a:srgbClr val="000000">
                      <a:alpha val="43137"/>
                    </a:srgbClr>
                  </a:outerShdw>
                </a:effectLst>
              </a:rPr>
              <a:t>工人运动</a:t>
            </a:r>
          </a:p>
        </p:txBody>
      </p:sp>
    </p:spTree>
    <p:extLst>
      <p:ext uri="{BB962C8B-B14F-4D97-AF65-F5344CB8AC3E}">
        <p14:creationId xmlns:p14="http://schemas.microsoft.com/office/powerpoint/2010/main" val="1811269392"/>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548680"/>
            <a:ext cx="8712968"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141645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260648"/>
            <a:ext cx="8435280" cy="6025872"/>
          </a:xfrm>
        </p:spPr>
        <p:txBody>
          <a:bodyPr/>
          <a:lstStyle/>
          <a:p>
            <a:pPr marL="0" indent="0">
              <a:buNone/>
            </a:pPr>
            <a:endParaRPr lang="en-US" altLang="zh-CN" dirty="0" smtClean="0"/>
          </a:p>
          <a:p>
            <a:pPr marL="0" indent="0">
              <a:buNone/>
            </a:pPr>
            <a:r>
              <a:rPr lang="zh-CN" altLang="en-US" dirty="0" smtClean="0"/>
              <a:t>     </a:t>
            </a:r>
            <a:r>
              <a:rPr lang="zh-CN" altLang="en-US" dirty="0" smtClean="0">
                <a:latin typeface="华文楷体" pitchFamily="2" charset="-122"/>
                <a:ea typeface="华文楷体" pitchFamily="2" charset="-122"/>
              </a:rPr>
              <a:t>七一五政变</a:t>
            </a:r>
            <a:r>
              <a:rPr lang="zh-CN" altLang="en-US" dirty="0">
                <a:latin typeface="华文楷体" pitchFamily="2" charset="-122"/>
                <a:ea typeface="华文楷体" pitchFamily="2" charset="-122"/>
              </a:rPr>
              <a:t>：</a:t>
            </a:r>
            <a:r>
              <a:rPr lang="en-US" altLang="zh-CN" dirty="0" smtClean="0">
                <a:latin typeface="华文楷体" pitchFamily="2" charset="-122"/>
                <a:ea typeface="华文楷体" pitchFamily="2" charset="-122"/>
              </a:rPr>
              <a:t>7</a:t>
            </a:r>
            <a:r>
              <a:rPr lang="zh-CN" altLang="en-US" dirty="0" smtClean="0">
                <a:latin typeface="华文楷体" pitchFamily="2" charset="-122"/>
                <a:ea typeface="华文楷体" pitchFamily="2" charset="-122"/>
              </a:rPr>
              <a:t>月</a:t>
            </a:r>
            <a:r>
              <a:rPr lang="en-US" altLang="zh-CN" dirty="0" smtClean="0">
                <a:latin typeface="华文楷体" pitchFamily="2" charset="-122"/>
                <a:ea typeface="华文楷体" pitchFamily="2" charset="-122"/>
              </a:rPr>
              <a:t>15</a:t>
            </a:r>
            <a:r>
              <a:rPr lang="zh-CN" altLang="en-US" dirty="0" smtClean="0">
                <a:latin typeface="华文楷体" pitchFamily="2" charset="-122"/>
                <a:ea typeface="华文楷体" pitchFamily="2" charset="-122"/>
              </a:rPr>
              <a:t>日汪精卫在武汉召开“分共”会议，同共产党决裂，制造了“七一五”政变。</a:t>
            </a:r>
            <a:endParaRPr lang="en-US" altLang="zh-CN" dirty="0" smtClean="0">
              <a:latin typeface="华文楷体" pitchFamily="2" charset="-122"/>
              <a:ea typeface="华文楷体" pitchFamily="2" charset="-122"/>
            </a:endParaRPr>
          </a:p>
          <a:p>
            <a:pPr marL="0" indent="432000">
              <a:buNone/>
            </a:pPr>
            <a:r>
              <a:rPr lang="zh-CN" altLang="en-US" dirty="0" smtClean="0">
                <a:latin typeface="华文楷体" pitchFamily="2" charset="-122"/>
                <a:ea typeface="华文楷体" pitchFamily="2" charset="-122"/>
              </a:rPr>
              <a:t>北京张作霖亦迫害共产党员，残忍杀害李大钊等</a:t>
            </a:r>
            <a:r>
              <a:rPr lang="en-US" altLang="zh-CN" dirty="0" smtClean="0">
                <a:latin typeface="华文楷体" pitchFamily="2" charset="-122"/>
                <a:ea typeface="华文楷体" pitchFamily="2" charset="-122"/>
              </a:rPr>
              <a:t>20</a:t>
            </a:r>
            <a:r>
              <a:rPr lang="zh-CN" altLang="en-US" dirty="0" smtClean="0">
                <a:latin typeface="华文楷体" pitchFamily="2" charset="-122"/>
                <a:ea typeface="华文楷体" pitchFamily="2" charset="-122"/>
              </a:rPr>
              <a:t>名革命者。</a:t>
            </a:r>
            <a:endParaRPr lang="en-US" altLang="zh-CN" dirty="0" smtClean="0">
              <a:latin typeface="华文楷体" pitchFamily="2" charset="-122"/>
              <a:ea typeface="华文楷体" pitchFamily="2" charset="-122"/>
            </a:endParaRPr>
          </a:p>
          <a:p>
            <a:pPr marL="0" indent="432000">
              <a:buNone/>
            </a:pPr>
            <a:endParaRPr lang="en-US" altLang="zh-CN" dirty="0"/>
          </a:p>
          <a:p>
            <a:pPr marL="0" indent="432000" algn="ctr">
              <a:buNone/>
            </a:pPr>
            <a:r>
              <a:rPr lang="zh-CN" altLang="en-US" dirty="0" smtClean="0">
                <a:latin typeface="华文楷体" pitchFamily="2" charset="-122"/>
                <a:ea typeface="华文楷体" pitchFamily="2" charset="-122"/>
              </a:rPr>
              <a:t>           新旧军阀的反动本质是一致的</a:t>
            </a:r>
            <a:endParaRPr lang="zh-CN" altLang="en-US" dirty="0">
              <a:latin typeface="华文楷体" pitchFamily="2" charset="-122"/>
              <a:ea typeface="华文楷体" pitchFamily="2"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244744"/>
            <a:ext cx="2520280" cy="3613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6056719"/>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南京国民政府的成立</a:t>
            </a:r>
            <a:endParaRPr lang="zh-CN" altLang="en-US" dirty="0"/>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1700808"/>
            <a:ext cx="4536504" cy="3888432"/>
          </a:xfrm>
        </p:spPr>
      </p:pic>
      <p:sp>
        <p:nvSpPr>
          <p:cNvPr id="5" name="矩形 4"/>
          <p:cNvSpPr/>
          <p:nvPr/>
        </p:nvSpPr>
        <p:spPr>
          <a:xfrm>
            <a:off x="5436096" y="2792665"/>
            <a:ext cx="3385503" cy="1754326"/>
          </a:xfrm>
          <a:prstGeom prst="rect">
            <a:avLst/>
          </a:prstGeom>
        </p:spPr>
        <p:txBody>
          <a:bodyPr wrap="square">
            <a:spAutoFit/>
          </a:bodyPr>
          <a:lstStyle/>
          <a:p>
            <a:r>
              <a:rPr kumimoji="1" lang="en-US" altLang="zh-CN" sz="3600" dirty="0">
                <a:solidFill>
                  <a:srgbClr val="FF6600"/>
                </a:solidFill>
                <a:latin typeface="Times New Roman" pitchFamily="18" charset="0"/>
                <a:ea typeface="华文新魏" pitchFamily="2" charset="-122"/>
              </a:rPr>
              <a:t> 1927</a:t>
            </a:r>
            <a:r>
              <a:rPr kumimoji="1" lang="zh-CN" altLang="en-US" sz="3600" dirty="0">
                <a:solidFill>
                  <a:srgbClr val="FF6600"/>
                </a:solidFill>
                <a:latin typeface="Times New Roman" pitchFamily="18" charset="0"/>
                <a:ea typeface="华文新魏" pitchFamily="2" charset="-122"/>
              </a:rPr>
              <a:t>年</a:t>
            </a:r>
            <a:r>
              <a:rPr kumimoji="1" lang="en-US" altLang="zh-CN" sz="3600" dirty="0">
                <a:solidFill>
                  <a:srgbClr val="FF6600"/>
                </a:solidFill>
                <a:latin typeface="Times New Roman" pitchFamily="18" charset="0"/>
                <a:ea typeface="华文新魏" pitchFamily="2" charset="-122"/>
              </a:rPr>
              <a:t>4</a:t>
            </a:r>
            <a:r>
              <a:rPr kumimoji="1" lang="zh-CN" altLang="en-US" sz="3600" dirty="0">
                <a:solidFill>
                  <a:srgbClr val="FF6600"/>
                </a:solidFill>
                <a:latin typeface="Times New Roman" pitchFamily="18" charset="0"/>
                <a:ea typeface="华文新魏" pitchFamily="2" charset="-122"/>
              </a:rPr>
              <a:t>月</a:t>
            </a:r>
            <a:r>
              <a:rPr kumimoji="1" lang="en-US" altLang="zh-CN" sz="3600" dirty="0">
                <a:solidFill>
                  <a:srgbClr val="FF6600"/>
                </a:solidFill>
                <a:latin typeface="Times New Roman" pitchFamily="18" charset="0"/>
                <a:ea typeface="华文新魏" pitchFamily="2" charset="-122"/>
              </a:rPr>
              <a:t>18</a:t>
            </a:r>
            <a:r>
              <a:rPr kumimoji="1" lang="zh-CN" altLang="en-US" sz="3600" dirty="0">
                <a:solidFill>
                  <a:srgbClr val="FF6600"/>
                </a:solidFill>
                <a:latin typeface="Times New Roman" pitchFamily="18" charset="0"/>
                <a:ea typeface="华文新魏" pitchFamily="2" charset="-122"/>
              </a:rPr>
              <a:t>日</a:t>
            </a:r>
            <a:br>
              <a:rPr kumimoji="1" lang="zh-CN" altLang="en-US" sz="3600" dirty="0">
                <a:solidFill>
                  <a:srgbClr val="FF6600"/>
                </a:solidFill>
                <a:latin typeface="Times New Roman" pitchFamily="18" charset="0"/>
                <a:ea typeface="华文新魏" pitchFamily="2" charset="-122"/>
              </a:rPr>
            </a:br>
            <a:r>
              <a:rPr kumimoji="1" lang="zh-CN" altLang="en-US" sz="3600" dirty="0">
                <a:solidFill>
                  <a:srgbClr val="FF6600"/>
                </a:solidFill>
                <a:latin typeface="Times New Roman" pitchFamily="18" charset="0"/>
                <a:ea typeface="华文新魏" pitchFamily="2" charset="-122"/>
              </a:rPr>
              <a:t>南京“国民政府”举行成立典礼</a:t>
            </a:r>
            <a:endParaRPr lang="zh-CN" altLang="en-US" sz="3600" dirty="0"/>
          </a:p>
        </p:txBody>
      </p:sp>
    </p:spTree>
    <p:extLst>
      <p:ext uri="{BB962C8B-B14F-4D97-AF65-F5344CB8AC3E}">
        <p14:creationId xmlns:p14="http://schemas.microsoft.com/office/powerpoint/2010/main" val="3493392122"/>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宁汉合流的影响</a:t>
            </a:r>
            <a:endParaRPr lang="zh-CN" altLang="en-US" dirty="0"/>
          </a:p>
        </p:txBody>
      </p:sp>
      <p:sp>
        <p:nvSpPr>
          <p:cNvPr id="3" name="内容占位符 2"/>
          <p:cNvSpPr>
            <a:spLocks noGrp="1"/>
          </p:cNvSpPr>
          <p:nvPr>
            <p:ph idx="1"/>
          </p:nvPr>
        </p:nvSpPr>
        <p:spPr/>
        <p:txBody>
          <a:bodyPr>
            <a:normAutofit lnSpcReduction="10000"/>
          </a:bodyPr>
          <a:lstStyle/>
          <a:p>
            <a:pPr marL="0" indent="0">
              <a:lnSpc>
                <a:spcPct val="200000"/>
              </a:lnSpc>
              <a:buNone/>
            </a:pPr>
            <a:r>
              <a:rPr lang="en-US" altLang="zh-CN" sz="3600" dirty="0" smtClean="0">
                <a:latin typeface="华文楷体" pitchFamily="2" charset="-122"/>
                <a:ea typeface="华文楷体" pitchFamily="2" charset="-122"/>
              </a:rPr>
              <a:t>1</a:t>
            </a:r>
            <a:r>
              <a:rPr lang="zh-CN" altLang="en-US" sz="3600" dirty="0" smtClean="0">
                <a:latin typeface="华文楷体" pitchFamily="2" charset="-122"/>
                <a:ea typeface="华文楷体" pitchFamily="2" charset="-122"/>
              </a:rPr>
              <a:t>、国民党政权走向统一</a:t>
            </a:r>
            <a:endParaRPr lang="en-US" altLang="zh-CN" sz="3600" dirty="0" smtClean="0">
              <a:latin typeface="华文楷体" pitchFamily="2" charset="-122"/>
              <a:ea typeface="华文楷体" pitchFamily="2" charset="-122"/>
            </a:endParaRPr>
          </a:p>
          <a:p>
            <a:pPr marL="0" indent="0">
              <a:lnSpc>
                <a:spcPct val="200000"/>
              </a:lnSpc>
              <a:buNone/>
            </a:pPr>
            <a:r>
              <a:rPr lang="en-US" altLang="zh-CN" sz="3600" dirty="0" smtClean="0">
                <a:latin typeface="华文楷体" pitchFamily="2" charset="-122"/>
                <a:ea typeface="华文楷体" pitchFamily="2" charset="-122"/>
              </a:rPr>
              <a:t>2</a:t>
            </a:r>
            <a:r>
              <a:rPr lang="zh-CN" altLang="en-US" sz="3600" dirty="0" smtClean="0">
                <a:latin typeface="华文楷体" pitchFamily="2" charset="-122"/>
                <a:ea typeface="华文楷体" pitchFamily="2" charset="-122"/>
              </a:rPr>
              <a:t>、国民党建立专制统治的标志</a:t>
            </a:r>
            <a:endParaRPr lang="en-US" altLang="zh-CN" sz="3600" dirty="0" smtClean="0">
              <a:latin typeface="华文楷体" pitchFamily="2" charset="-122"/>
              <a:ea typeface="华文楷体" pitchFamily="2" charset="-122"/>
            </a:endParaRPr>
          </a:p>
          <a:p>
            <a:pPr marL="0" indent="0">
              <a:lnSpc>
                <a:spcPct val="200000"/>
              </a:lnSpc>
              <a:buNone/>
            </a:pPr>
            <a:r>
              <a:rPr lang="en-US" altLang="zh-CN" sz="3600" dirty="0" smtClean="0">
                <a:latin typeface="华文楷体" pitchFamily="2" charset="-122"/>
                <a:ea typeface="华文楷体" pitchFamily="2" charset="-122"/>
              </a:rPr>
              <a:t>3</a:t>
            </a:r>
            <a:r>
              <a:rPr lang="zh-CN" altLang="en-US" sz="3600" dirty="0" smtClean="0">
                <a:latin typeface="华文楷体" pitchFamily="2" charset="-122"/>
                <a:ea typeface="华文楷体" pitchFamily="2" charset="-122"/>
              </a:rPr>
              <a:t>、中国历史从此进入了以国共对峙为主要特征的十年内战时期。</a:t>
            </a:r>
            <a:endParaRPr lang="zh-CN" altLang="en-US" sz="3600" dirty="0">
              <a:latin typeface="华文楷体" pitchFamily="2" charset="-122"/>
              <a:ea typeface="华文楷体" pitchFamily="2" charset="-122"/>
            </a:endParaRPr>
          </a:p>
        </p:txBody>
      </p:sp>
    </p:spTree>
    <p:extLst>
      <p:ext uri="{BB962C8B-B14F-4D97-AF65-F5344CB8AC3E}">
        <p14:creationId xmlns:p14="http://schemas.microsoft.com/office/powerpoint/2010/main" val="279487272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22" y="260648"/>
            <a:ext cx="4696993" cy="3384376"/>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2575159"/>
            <a:ext cx="4389377" cy="4040003"/>
          </a:xfrm>
          <a:prstGeom prst="rect">
            <a:avLst/>
          </a:prstGeom>
        </p:spPr>
      </p:pic>
    </p:spTree>
    <p:extLst>
      <p:ext uri="{BB962C8B-B14F-4D97-AF65-F5344CB8AC3E}">
        <p14:creationId xmlns:p14="http://schemas.microsoft.com/office/powerpoint/2010/main" val="4144195599"/>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9750" y="549275"/>
            <a:ext cx="8139113" cy="4838700"/>
            <a:chOff x="539750" y="549275"/>
            <a:chExt cx="8139113" cy="4838700"/>
          </a:xfrm>
        </p:grpSpPr>
        <p:sp>
          <p:nvSpPr>
            <p:cNvPr id="3" name="Rectangle 4"/>
            <p:cNvSpPr>
              <a:spLocks noChangeArrowheads="1"/>
            </p:cNvSpPr>
            <p:nvPr/>
          </p:nvSpPr>
          <p:spPr bwMode="auto">
            <a:xfrm>
              <a:off x="1692275" y="4076700"/>
              <a:ext cx="5872163"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zh-CN" altLang="en-US" sz="3200" b="1" dirty="0">
                  <a:latin typeface="Verdana" pitchFamily="34" charset="0"/>
                  <a:ea typeface="黑体" pitchFamily="49" charset="-122"/>
                </a:rPr>
                <a:t>标志第一次国共合作彻底破裂，</a:t>
              </a:r>
            </a:p>
            <a:p>
              <a:pPr algn="ctr">
                <a:spcBef>
                  <a:spcPct val="50000"/>
                </a:spcBef>
              </a:pPr>
              <a:r>
                <a:rPr lang="zh-CN" altLang="en-US" sz="3200" b="1" dirty="0">
                  <a:latin typeface="Verdana" pitchFamily="34" charset="0"/>
                  <a:ea typeface="黑体" pitchFamily="49" charset="-122"/>
                </a:rPr>
                <a:t>轰轰烈烈的国民革命失败。</a:t>
              </a:r>
            </a:p>
          </p:txBody>
        </p:sp>
        <p:grpSp>
          <p:nvGrpSpPr>
            <p:cNvPr id="4" name="组合 3"/>
            <p:cNvGrpSpPr/>
            <p:nvPr/>
          </p:nvGrpSpPr>
          <p:grpSpPr>
            <a:xfrm>
              <a:off x="539750" y="549275"/>
              <a:ext cx="8139113" cy="2892425"/>
              <a:chOff x="539750" y="549275"/>
              <a:chExt cx="8139113" cy="2892425"/>
            </a:xfrm>
          </p:grpSpPr>
          <p:sp>
            <p:nvSpPr>
              <p:cNvPr id="5" name="Rectangle 2"/>
              <p:cNvSpPr>
                <a:spLocks noChangeArrowheads="1"/>
              </p:cNvSpPr>
              <p:nvPr/>
            </p:nvSpPr>
            <p:spPr bwMode="auto">
              <a:xfrm>
                <a:off x="684213" y="2060575"/>
                <a:ext cx="79946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800" b="1" dirty="0">
                    <a:latin typeface="Verdana" pitchFamily="34" charset="0"/>
                  </a:rPr>
                  <a:t>蒋介石的四一二反革命政变（</a:t>
                </a:r>
                <a:r>
                  <a:rPr lang="en-US" sz="2800" b="1" dirty="0">
                    <a:latin typeface="Verdana" pitchFamily="34" charset="0"/>
                  </a:rPr>
                  <a:t>1927</a:t>
                </a:r>
                <a:r>
                  <a:rPr lang="zh-CN" altLang="en-US" sz="2800" b="1" dirty="0">
                    <a:latin typeface="Verdana" pitchFamily="34" charset="0"/>
                  </a:rPr>
                  <a:t>年</a:t>
                </a:r>
                <a:r>
                  <a:rPr lang="en-US" sz="2800" b="1" dirty="0">
                    <a:latin typeface="Verdana" pitchFamily="34" charset="0"/>
                  </a:rPr>
                  <a:t>4</a:t>
                </a:r>
                <a:r>
                  <a:rPr lang="zh-CN" altLang="en-US" sz="2800" b="1" dirty="0">
                    <a:latin typeface="Verdana" pitchFamily="34" charset="0"/>
                  </a:rPr>
                  <a:t>月</a:t>
                </a:r>
                <a:r>
                  <a:rPr lang="en-US" sz="2800" b="1" dirty="0">
                    <a:latin typeface="Verdana" pitchFamily="34" charset="0"/>
                  </a:rPr>
                  <a:t>12</a:t>
                </a:r>
                <a:r>
                  <a:rPr lang="zh-CN" altLang="en-US" sz="2800" b="1" dirty="0">
                    <a:latin typeface="Verdana" pitchFamily="34" charset="0"/>
                  </a:rPr>
                  <a:t>日）</a:t>
                </a:r>
              </a:p>
            </p:txBody>
          </p:sp>
          <p:sp>
            <p:nvSpPr>
              <p:cNvPr id="6" name="Rectangle 3"/>
              <p:cNvSpPr>
                <a:spLocks noChangeArrowheads="1"/>
              </p:cNvSpPr>
              <p:nvPr/>
            </p:nvSpPr>
            <p:spPr bwMode="auto">
              <a:xfrm>
                <a:off x="684213" y="2924175"/>
                <a:ext cx="79946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800" b="1" dirty="0">
                    <a:latin typeface="Verdana" pitchFamily="34" charset="0"/>
                  </a:rPr>
                  <a:t>汪精卫的七一五反革命政变（</a:t>
                </a:r>
                <a:r>
                  <a:rPr lang="en-US" sz="2800" b="1" dirty="0">
                    <a:latin typeface="Verdana" pitchFamily="34" charset="0"/>
                  </a:rPr>
                  <a:t>1927</a:t>
                </a:r>
                <a:r>
                  <a:rPr lang="zh-CN" altLang="en-US" sz="2800" b="1" dirty="0">
                    <a:latin typeface="Verdana" pitchFamily="34" charset="0"/>
                  </a:rPr>
                  <a:t>年</a:t>
                </a:r>
                <a:r>
                  <a:rPr lang="en-US" sz="2800" b="1" dirty="0">
                    <a:latin typeface="Verdana" pitchFamily="34" charset="0"/>
                  </a:rPr>
                  <a:t>7</a:t>
                </a:r>
                <a:r>
                  <a:rPr lang="zh-CN" altLang="en-US" sz="2800" b="1" dirty="0">
                    <a:latin typeface="Verdana" pitchFamily="34" charset="0"/>
                  </a:rPr>
                  <a:t>月</a:t>
                </a:r>
                <a:r>
                  <a:rPr lang="en-US" sz="2800" b="1" dirty="0">
                    <a:latin typeface="Verdana" pitchFamily="34" charset="0"/>
                  </a:rPr>
                  <a:t>15</a:t>
                </a:r>
                <a:r>
                  <a:rPr lang="zh-CN" altLang="en-US" sz="2800" b="1" dirty="0">
                    <a:latin typeface="Verdana" pitchFamily="34" charset="0"/>
                  </a:rPr>
                  <a:t>日）</a:t>
                </a:r>
              </a:p>
            </p:txBody>
          </p:sp>
          <p:sp>
            <p:nvSpPr>
              <p:cNvPr id="7" name="Rectangle 6"/>
              <p:cNvSpPr>
                <a:spLocks noGrp="1" noChangeArrowheads="1"/>
              </p:cNvSpPr>
              <p:nvPr>
                <p:ph type="title" idx="4294967295"/>
              </p:nvPr>
            </p:nvSpPr>
            <p:spPr>
              <a:xfrm>
                <a:off x="539750" y="549275"/>
                <a:ext cx="5472113" cy="1143000"/>
              </a:xfrm>
              <a:noFill/>
            </p:spPr>
            <p:txBody>
              <a:bodyPr/>
              <a:lstStyle/>
              <a:p>
                <a:pPr algn="l" eaLnBrk="1" hangingPunct="1">
                  <a:spcBef>
                    <a:spcPct val="50000"/>
                  </a:spcBef>
                </a:pPr>
                <a:r>
                  <a:rPr lang="zh-CN" b="1" dirty="0"/>
                  <a:t>国民革命运动的失败：</a:t>
                </a:r>
              </a:p>
            </p:txBody>
          </p:sp>
        </p:grpSp>
      </p:grpSp>
    </p:spTree>
    <p:extLst>
      <p:ext uri="{BB962C8B-B14F-4D97-AF65-F5344CB8AC3E}">
        <p14:creationId xmlns:p14="http://schemas.microsoft.com/office/powerpoint/2010/main" val="2915631892"/>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260648"/>
            <a:ext cx="8496944" cy="5550416"/>
          </a:xfrm>
        </p:spPr>
        <p:txBody>
          <a:bodyPr>
            <a:normAutofit lnSpcReduction="10000"/>
          </a:bodyPr>
          <a:lstStyle/>
          <a:p>
            <a:pPr marL="0" indent="0">
              <a:buNone/>
            </a:pPr>
            <a:r>
              <a:rPr lang="zh-CN" altLang="en-US" dirty="0">
                <a:solidFill>
                  <a:srgbClr val="7030A0"/>
                </a:solidFill>
              </a:rPr>
              <a:t>国民革命失败的</a:t>
            </a:r>
            <a:r>
              <a:rPr lang="zh-CN" altLang="en-US" dirty="0" smtClean="0">
                <a:solidFill>
                  <a:srgbClr val="7030A0"/>
                </a:solidFill>
              </a:rPr>
              <a:t>原因：</a:t>
            </a:r>
            <a:endParaRPr lang="en-US" altLang="zh-CN" dirty="0" smtClean="0">
              <a:solidFill>
                <a:srgbClr val="7030A0"/>
              </a:solidFill>
            </a:endParaRPr>
          </a:p>
          <a:p>
            <a:pPr marL="0" indent="0">
              <a:buNone/>
            </a:pPr>
            <a:r>
              <a:rPr lang="zh-CN" altLang="en-US" dirty="0" smtClean="0">
                <a:solidFill>
                  <a:srgbClr val="FF0000"/>
                </a:solidFill>
              </a:rPr>
              <a:t>客观</a:t>
            </a:r>
            <a:r>
              <a:rPr lang="zh-CN" altLang="en-US" dirty="0">
                <a:solidFill>
                  <a:srgbClr val="FF0000"/>
                </a:solidFill>
              </a:rPr>
              <a:t>上</a:t>
            </a:r>
            <a:r>
              <a:rPr lang="zh-CN" altLang="en-US" dirty="0"/>
              <a:t>，中外反动势力结成联盟，反革命力量大大超过了革命力量；</a:t>
            </a:r>
            <a:r>
              <a:rPr lang="zh-CN" altLang="en-US" dirty="0">
                <a:solidFill>
                  <a:srgbClr val="FF0000"/>
                </a:solidFill>
              </a:rPr>
              <a:t>主观上</a:t>
            </a:r>
            <a:r>
              <a:rPr lang="zh-CN" altLang="en-US" dirty="0"/>
              <a:t>，中共处于幼年时期，缺乏革命经验，在国民革命后期，以陈独秀为首的党中央对国民党反动派缺乏警惕，坚持右倾投降主义错误，下令制止农民没收地主土地，自动解除工人纠察队和农民武装，助长了国民党发动气焰</a:t>
            </a:r>
            <a:r>
              <a:rPr lang="zh-CN" altLang="en-US" dirty="0" smtClean="0"/>
              <a:t>。</a:t>
            </a:r>
            <a:endParaRPr lang="en-US" altLang="zh-CN" dirty="0" smtClean="0"/>
          </a:p>
          <a:p>
            <a:pPr marL="0" indent="0">
              <a:buNone/>
            </a:pPr>
            <a:r>
              <a:rPr lang="zh-CN" altLang="en-US" dirty="0">
                <a:solidFill>
                  <a:srgbClr val="7030A0"/>
                </a:solidFill>
              </a:rPr>
              <a:t>国民革命失败的教训、启示：</a:t>
            </a:r>
          </a:p>
          <a:p>
            <a:pPr marL="0" indent="0">
              <a:buNone/>
            </a:pPr>
            <a:r>
              <a:rPr lang="zh-CN" altLang="en-US" dirty="0">
                <a:solidFill>
                  <a:srgbClr val="FF0000"/>
                </a:solidFill>
              </a:rPr>
              <a:t>必须坚持无产阶级对革命的领导权，必须掌握革命武装，坚持武装斗争。</a:t>
            </a:r>
          </a:p>
          <a:p>
            <a:pPr marL="0" indent="0">
              <a:buNone/>
            </a:pPr>
            <a:endParaRPr lang="zh-CN" altLang="en-US" dirty="0"/>
          </a:p>
          <a:p>
            <a:endParaRPr lang="zh-CN" altLang="en-US" dirty="0"/>
          </a:p>
        </p:txBody>
      </p:sp>
    </p:spTree>
    <p:extLst>
      <p:ext uri="{BB962C8B-B14F-4D97-AF65-F5344CB8AC3E}">
        <p14:creationId xmlns:p14="http://schemas.microsoft.com/office/powerpoint/2010/main" val="3091991403"/>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8319" y="1316495"/>
            <a:ext cx="7924800" cy="3802797"/>
            <a:chOff x="1219200" y="1295400"/>
            <a:chExt cx="7924800" cy="3802797"/>
          </a:xfrm>
        </p:grpSpPr>
        <p:sp>
          <p:nvSpPr>
            <p:cNvPr id="3" name="Text Box 3"/>
            <p:cNvSpPr txBox="1">
              <a:spLocks noChangeArrowheads="1"/>
            </p:cNvSpPr>
            <p:nvPr/>
          </p:nvSpPr>
          <p:spPr bwMode="auto">
            <a:xfrm>
              <a:off x="1219200" y="1295400"/>
              <a:ext cx="79248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pPr>
              <a:r>
                <a:rPr kumimoji="1" lang="zh-CN" altLang="en-US" sz="2400" b="1">
                  <a:solidFill>
                    <a:schemeClr val="tx1"/>
                  </a:solidFill>
                  <a:latin typeface="华文楷体" pitchFamily="2" charset="-122"/>
                  <a:ea typeface="华文楷体" pitchFamily="2" charset="-122"/>
                </a:rPr>
                <a:t>黄埔军校的创建</a:t>
              </a:r>
            </a:p>
            <a:p>
              <a:pPr algn="l">
                <a:spcBef>
                  <a:spcPct val="0"/>
                </a:spcBef>
              </a:pPr>
              <a:r>
                <a:rPr kumimoji="1" lang="zh-CN" altLang="en-US" sz="2400" b="1">
                  <a:solidFill>
                    <a:schemeClr val="tx1"/>
                  </a:solidFill>
                  <a:latin typeface="华文楷体" pitchFamily="2" charset="-122"/>
                  <a:ea typeface="华文楷体" pitchFamily="2" charset="-122"/>
                </a:rPr>
                <a:t>        </a:t>
              </a:r>
              <a:r>
                <a:rPr kumimoji="1" lang="en-US" altLang="zh-CN" sz="2400" b="1">
                  <a:solidFill>
                    <a:schemeClr val="tx1"/>
                  </a:solidFill>
                  <a:latin typeface="华文楷体" pitchFamily="2" charset="-122"/>
                  <a:ea typeface="华文楷体" pitchFamily="2" charset="-122"/>
                </a:rPr>
                <a:t>——</a:t>
              </a:r>
              <a:r>
                <a:rPr kumimoji="1" lang="zh-CN" altLang="en-US" sz="2400" b="1">
                  <a:solidFill>
                    <a:schemeClr val="tx1"/>
                  </a:solidFill>
                  <a:latin typeface="华文楷体" pitchFamily="2" charset="-122"/>
                  <a:ea typeface="华文楷体" pitchFamily="2" charset="-122"/>
                </a:rPr>
                <a:t>为国民革命培养了军事人才</a:t>
              </a:r>
            </a:p>
          </p:txBody>
        </p:sp>
        <p:sp>
          <p:nvSpPr>
            <p:cNvPr id="4" name="Text Box 4"/>
            <p:cNvSpPr txBox="1">
              <a:spLocks noChangeArrowheads="1"/>
            </p:cNvSpPr>
            <p:nvPr/>
          </p:nvSpPr>
          <p:spPr bwMode="auto">
            <a:xfrm>
              <a:off x="1219200" y="2286000"/>
              <a:ext cx="73136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pPr>
              <a:r>
                <a:rPr kumimoji="1" lang="zh-CN" altLang="en-US" sz="2400" b="1">
                  <a:solidFill>
                    <a:schemeClr val="tx1"/>
                  </a:solidFill>
                  <a:latin typeface="华文楷体" pitchFamily="2" charset="-122"/>
                  <a:ea typeface="华文楷体" pitchFamily="2" charset="-122"/>
                </a:rPr>
                <a:t>北伐的胜利进军</a:t>
              </a:r>
            </a:p>
            <a:p>
              <a:pPr algn="l">
                <a:spcBef>
                  <a:spcPct val="0"/>
                </a:spcBef>
              </a:pPr>
              <a:r>
                <a:rPr kumimoji="1" lang="zh-CN" altLang="en-US" sz="2400" b="1">
                  <a:solidFill>
                    <a:schemeClr val="tx1"/>
                  </a:solidFill>
                  <a:latin typeface="华文楷体" pitchFamily="2" charset="-122"/>
                  <a:ea typeface="华文楷体" pitchFamily="2" charset="-122"/>
                </a:rPr>
                <a:t>        </a:t>
              </a:r>
              <a:r>
                <a:rPr kumimoji="1" lang="en-US" altLang="zh-CN" sz="2400" b="1">
                  <a:solidFill>
                    <a:schemeClr val="tx1"/>
                  </a:solidFill>
                  <a:latin typeface="华文楷体" pitchFamily="2" charset="-122"/>
                  <a:ea typeface="华文楷体" pitchFamily="2" charset="-122"/>
                </a:rPr>
                <a:t>——</a:t>
              </a:r>
              <a:r>
                <a:rPr kumimoji="1" lang="zh-CN" altLang="en-US" sz="2400" b="1">
                  <a:solidFill>
                    <a:schemeClr val="tx1"/>
                  </a:solidFill>
                  <a:latin typeface="华文楷体" pitchFamily="2" charset="-122"/>
                  <a:ea typeface="华文楷体" pitchFamily="2" charset="-122"/>
                </a:rPr>
                <a:t>使国民革命达到高潮</a:t>
              </a:r>
            </a:p>
          </p:txBody>
        </p:sp>
        <p:sp>
          <p:nvSpPr>
            <p:cNvPr id="5" name="Text Box 5"/>
            <p:cNvSpPr txBox="1">
              <a:spLocks noChangeArrowheads="1"/>
            </p:cNvSpPr>
            <p:nvPr/>
          </p:nvSpPr>
          <p:spPr bwMode="auto">
            <a:xfrm>
              <a:off x="1219200" y="3276600"/>
              <a:ext cx="68087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pPr>
              <a:r>
                <a:rPr kumimoji="1" lang="zh-CN" altLang="en-US" sz="2400" b="1" dirty="0">
                  <a:solidFill>
                    <a:schemeClr val="tx1"/>
                  </a:solidFill>
                  <a:latin typeface="华文楷体" pitchFamily="2" charset="-122"/>
                  <a:ea typeface="华文楷体" pitchFamily="2" charset="-122"/>
                </a:rPr>
                <a:t>蒋汪发动反革命政变</a:t>
              </a:r>
            </a:p>
            <a:p>
              <a:pPr algn="l">
                <a:spcBef>
                  <a:spcPct val="0"/>
                </a:spcBef>
              </a:pPr>
              <a:r>
                <a:rPr kumimoji="1" lang="zh-CN" altLang="en-US" sz="2400" b="1" dirty="0">
                  <a:solidFill>
                    <a:schemeClr val="tx1"/>
                  </a:solidFill>
                  <a:latin typeface="华文楷体" pitchFamily="2" charset="-122"/>
                  <a:ea typeface="华文楷体" pitchFamily="2" charset="-122"/>
                </a:rPr>
                <a:t>        </a:t>
              </a:r>
              <a:r>
                <a:rPr kumimoji="1" lang="en-US" altLang="zh-CN" sz="2400" b="1" dirty="0">
                  <a:solidFill>
                    <a:schemeClr val="tx1"/>
                  </a:solidFill>
                  <a:latin typeface="华文楷体" pitchFamily="2" charset="-122"/>
                  <a:ea typeface="华文楷体" pitchFamily="2" charset="-122"/>
                </a:rPr>
                <a:t>——</a:t>
              </a:r>
              <a:r>
                <a:rPr kumimoji="1" lang="zh-CN" altLang="en-US" sz="2400" b="1" dirty="0">
                  <a:solidFill>
                    <a:schemeClr val="tx1"/>
                  </a:solidFill>
                  <a:latin typeface="华文楷体" pitchFamily="2" charset="-122"/>
                  <a:ea typeface="华文楷体" pitchFamily="2" charset="-122"/>
                </a:rPr>
                <a:t>导致国民革命失败</a:t>
              </a:r>
            </a:p>
          </p:txBody>
        </p:sp>
        <p:sp>
          <p:nvSpPr>
            <p:cNvPr id="6" name="Text Box 6"/>
            <p:cNvSpPr txBox="1">
              <a:spLocks noChangeArrowheads="1"/>
            </p:cNvSpPr>
            <p:nvPr/>
          </p:nvSpPr>
          <p:spPr bwMode="auto">
            <a:xfrm>
              <a:off x="1219200" y="4267200"/>
              <a:ext cx="75295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pPr>
              <a:r>
                <a:rPr kumimoji="1" lang="zh-CN" altLang="en-US" sz="2400" b="1" dirty="0">
                  <a:solidFill>
                    <a:schemeClr val="tx1"/>
                  </a:solidFill>
                  <a:effectLst>
                    <a:outerShdw blurRad="38100" dist="38100" dir="2700000" algn="tl">
                      <a:srgbClr val="C0C0C0"/>
                    </a:outerShdw>
                  </a:effectLst>
                  <a:latin typeface="华文楷体" pitchFamily="2" charset="-122"/>
                  <a:ea typeface="华文楷体" pitchFamily="2" charset="-122"/>
                </a:rPr>
                <a:t>南京国民政府的建立</a:t>
              </a:r>
            </a:p>
            <a:p>
              <a:pPr algn="l">
                <a:spcBef>
                  <a:spcPct val="0"/>
                </a:spcBef>
              </a:pPr>
              <a:r>
                <a:rPr kumimoji="1" lang="zh-CN" altLang="en-US" sz="2400" b="1" dirty="0">
                  <a:solidFill>
                    <a:schemeClr val="tx1"/>
                  </a:solidFill>
                  <a:effectLst>
                    <a:outerShdw blurRad="38100" dist="38100" dir="2700000" algn="tl">
                      <a:srgbClr val="C0C0C0"/>
                    </a:outerShdw>
                  </a:effectLst>
                  <a:latin typeface="华文楷体" pitchFamily="2" charset="-122"/>
                  <a:ea typeface="华文楷体" pitchFamily="2" charset="-122"/>
                </a:rPr>
                <a:t>        </a:t>
              </a:r>
              <a:r>
                <a:rPr kumimoji="1" lang="en-US" altLang="zh-CN" sz="2400" b="1" dirty="0">
                  <a:solidFill>
                    <a:schemeClr val="tx1"/>
                  </a:solidFill>
                  <a:effectLst>
                    <a:outerShdw blurRad="38100" dist="38100" dir="2700000" algn="tl">
                      <a:srgbClr val="C0C0C0"/>
                    </a:outerShdw>
                  </a:effectLst>
                  <a:latin typeface="华文楷体" pitchFamily="2" charset="-122"/>
                  <a:ea typeface="华文楷体" pitchFamily="2" charset="-122"/>
                </a:rPr>
                <a:t>——</a:t>
              </a:r>
              <a:r>
                <a:rPr kumimoji="1" lang="zh-CN" altLang="en-US" sz="2400" b="1" dirty="0">
                  <a:solidFill>
                    <a:schemeClr val="tx1"/>
                  </a:solidFill>
                  <a:effectLst>
                    <a:outerShdw blurRad="38100" dist="38100" dir="2700000" algn="tl">
                      <a:srgbClr val="C0C0C0"/>
                    </a:outerShdw>
                  </a:effectLst>
                  <a:latin typeface="华文楷体" pitchFamily="2" charset="-122"/>
                  <a:ea typeface="华文楷体" pitchFamily="2" charset="-122"/>
                </a:rPr>
                <a:t>是国民党一党专政的开始</a:t>
              </a:r>
            </a:p>
          </p:txBody>
        </p:sp>
      </p:grpSp>
      <p:sp>
        <p:nvSpPr>
          <p:cNvPr id="7" name="WordArt 2"/>
          <p:cNvSpPr>
            <a:spLocks noChangeArrowheads="1" noChangeShapeType="1" noTextEdit="1"/>
          </p:cNvSpPr>
          <p:nvPr/>
        </p:nvSpPr>
        <p:spPr bwMode="auto">
          <a:xfrm>
            <a:off x="304800" y="404664"/>
            <a:ext cx="2209800" cy="685800"/>
          </a:xfrm>
          <a:prstGeom prst="rect">
            <a:avLst/>
          </a:prstGeom>
        </p:spPr>
        <p:txBody>
          <a:bodyPr wrap="none" fromWordArt="1">
            <a:prstTxWarp prst="textFadeUp">
              <a:avLst>
                <a:gd name="adj" fmla="val 9991"/>
              </a:avLst>
            </a:prstTxWarp>
          </a:bodyPr>
          <a:lstStyle/>
          <a:p>
            <a:r>
              <a:rPr lang="zh-CN" altLang="en-US" sz="3600" i="1" kern="10" dirty="0">
                <a:ln w="12700" cap="sq">
                  <a:solidFill>
                    <a:srgbClr val="993300"/>
                  </a:solidFill>
                  <a:round/>
                  <a:headEnd/>
                  <a:tailEnd/>
                </a:ln>
                <a:gradFill rotWithShape="0">
                  <a:gsLst>
                    <a:gs pos="0">
                      <a:srgbClr val="520402"/>
                    </a:gs>
                    <a:gs pos="100000">
                      <a:srgbClr val="FFCC00"/>
                    </a:gs>
                  </a:gsLst>
                  <a:lin ang="5400000" scaled="1"/>
                </a:gradFill>
                <a:effectLst>
                  <a:outerShdw dist="35921" dir="2700000" sy="50000" rotWithShape="0">
                    <a:srgbClr val="875B0D"/>
                  </a:outerShdw>
                </a:effectLst>
                <a:latin typeface="华文行楷"/>
                <a:ea typeface="华文行楷"/>
              </a:rPr>
              <a:t>课堂小结</a:t>
            </a:r>
          </a:p>
        </p:txBody>
      </p:sp>
    </p:spTree>
    <p:extLst>
      <p:ext uri="{BB962C8B-B14F-4D97-AF65-F5344CB8AC3E}">
        <p14:creationId xmlns:p14="http://schemas.microsoft.com/office/powerpoint/2010/main" val="58506325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1520" y="1628800"/>
            <a:ext cx="8640960" cy="2585323"/>
          </a:xfrm>
          <a:prstGeom prst="rect">
            <a:avLst/>
          </a:prstGeom>
        </p:spPr>
        <p:txBody>
          <a:bodyPr wrap="square">
            <a:spAutoFit/>
          </a:bodyPr>
          <a:lstStyle/>
          <a:p>
            <a:pPr lvl="0" algn="ctr" fontAlgn="base">
              <a:spcBef>
                <a:spcPct val="0"/>
              </a:spcBef>
              <a:spcAft>
                <a:spcPct val="0"/>
              </a:spcAft>
            </a:pPr>
            <a:r>
              <a:rPr kumimoji="1" lang="zh-CN" altLang="en-US" sz="5400" b="1" dirty="0">
                <a:solidFill>
                  <a:srgbClr val="007A77"/>
                </a:solidFill>
                <a:latin typeface="方正舒体" pitchFamily="2" charset="-122"/>
                <a:ea typeface="方正舒体" pitchFamily="2" charset="-122"/>
              </a:rPr>
              <a:t>第</a:t>
            </a:r>
            <a:r>
              <a:rPr kumimoji="1" lang="en-US" altLang="zh-CN" sz="5400" b="1" dirty="0">
                <a:solidFill>
                  <a:srgbClr val="007A77"/>
                </a:solidFill>
                <a:latin typeface="方正舒体" pitchFamily="2" charset="-122"/>
                <a:ea typeface="方正舒体" pitchFamily="2" charset="-122"/>
              </a:rPr>
              <a:t>9</a:t>
            </a:r>
            <a:r>
              <a:rPr kumimoji="1" lang="zh-CN" altLang="en-US" sz="5400" b="1" dirty="0" smtClean="0">
                <a:solidFill>
                  <a:srgbClr val="007A77"/>
                </a:solidFill>
                <a:latin typeface="方正舒体" pitchFamily="2" charset="-122"/>
                <a:ea typeface="方正舒体" pitchFamily="2" charset="-122"/>
              </a:rPr>
              <a:t>课</a:t>
            </a:r>
            <a:endParaRPr kumimoji="1" lang="zh-CN" altLang="en-US" sz="5400" b="1" dirty="0">
              <a:solidFill>
                <a:srgbClr val="007A77"/>
              </a:solidFill>
              <a:latin typeface="方正舒体" pitchFamily="2" charset="-122"/>
              <a:ea typeface="方正舒体" pitchFamily="2" charset="-122"/>
            </a:endParaRPr>
          </a:p>
          <a:p>
            <a:pPr lvl="0" algn="ctr" fontAlgn="base">
              <a:spcBef>
                <a:spcPct val="0"/>
              </a:spcBef>
              <a:spcAft>
                <a:spcPct val="0"/>
              </a:spcAft>
            </a:pPr>
            <a:r>
              <a:rPr kumimoji="1" lang="zh-CN" altLang="en-US" sz="5400" b="1" dirty="0">
                <a:solidFill>
                  <a:srgbClr val="007A77"/>
                </a:solidFill>
                <a:latin typeface="方正舒体" pitchFamily="2" charset="-122"/>
                <a:ea typeface="方正舒体" pitchFamily="2" charset="-122"/>
              </a:rPr>
              <a:t>国民革命运动和南京国民政府的建立</a:t>
            </a:r>
          </a:p>
        </p:txBody>
      </p:sp>
    </p:spTree>
    <p:extLst>
      <p:ext uri="{BB962C8B-B14F-4D97-AF65-F5344CB8AC3E}">
        <p14:creationId xmlns:p14="http://schemas.microsoft.com/office/powerpoint/2010/main" val="356759135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0000"/>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华文楷体" pitchFamily="2" charset="-122"/>
                <a:ea typeface="华文楷体" pitchFamily="2" charset="-122"/>
              </a:rPr>
              <a:t>第一次国共合作</a:t>
            </a:r>
            <a:endParaRPr lang="zh-CN" altLang="en-US" dirty="0">
              <a:latin typeface="华文楷体" pitchFamily="2" charset="-122"/>
              <a:ea typeface="华文楷体" pitchFamily="2" charset="-122"/>
            </a:endParaRPr>
          </a:p>
        </p:txBody>
      </p:sp>
      <p:sp>
        <p:nvSpPr>
          <p:cNvPr id="3" name="内容占位符 2"/>
          <p:cNvSpPr>
            <a:spLocks noGrp="1"/>
          </p:cNvSpPr>
          <p:nvPr>
            <p:ph idx="1"/>
          </p:nvPr>
        </p:nvSpPr>
        <p:spPr/>
        <p:txBody>
          <a:bodyPr>
            <a:normAutofit fontScale="92500"/>
          </a:bodyPr>
          <a:lstStyle/>
          <a:p>
            <a:pPr marL="0" indent="0">
              <a:buNone/>
            </a:pPr>
            <a:r>
              <a:rPr lang="zh-CN" altLang="en-US" dirty="0"/>
              <a:t>背景</a:t>
            </a:r>
            <a:r>
              <a:rPr lang="zh-CN" altLang="en-US" dirty="0" smtClean="0"/>
              <a:t>：</a:t>
            </a:r>
            <a:endParaRPr lang="en-US" altLang="zh-CN" dirty="0" smtClean="0"/>
          </a:p>
          <a:p>
            <a:pPr marL="0" indent="457200">
              <a:buNone/>
            </a:pPr>
            <a:r>
              <a:rPr lang="zh-CN" altLang="en-US" dirty="0" smtClean="0"/>
              <a:t>中共</a:t>
            </a:r>
            <a:r>
              <a:rPr lang="zh-CN" altLang="en-US" dirty="0"/>
              <a:t>成立后，集中力量领导工人运动，但都失败了，中共认识到，要取得革命胜利，必须联合各革命阶级共同斗争。</a:t>
            </a:r>
          </a:p>
          <a:p>
            <a:pPr marL="0" indent="457200">
              <a:buNone/>
            </a:pPr>
            <a:r>
              <a:rPr lang="zh-CN" altLang="en-US" dirty="0"/>
              <a:t>辛亥革命后，为反对北洋军阀统治，孙中山先后领导过多次革命运动，但均以失败告终。</a:t>
            </a:r>
          </a:p>
          <a:p>
            <a:pPr marL="0" indent="0">
              <a:buNone/>
            </a:pPr>
            <a:r>
              <a:rPr lang="zh-CN" altLang="en-US" dirty="0" smtClean="0"/>
              <a:t>方式：</a:t>
            </a:r>
            <a:endParaRPr lang="en-US" altLang="zh-CN" dirty="0" smtClean="0"/>
          </a:p>
          <a:p>
            <a:pPr marL="0" indent="0">
              <a:buNone/>
            </a:pPr>
            <a:r>
              <a:rPr lang="zh-CN" altLang="en-US" dirty="0" smtClean="0"/>
              <a:t>    共产党员以个人身份加入国民党（党内合作）</a:t>
            </a:r>
            <a:endParaRPr lang="zh-CN" altLang="en-US" dirty="0"/>
          </a:p>
        </p:txBody>
      </p:sp>
    </p:spTree>
    <p:extLst>
      <p:ext uri="{BB962C8B-B14F-4D97-AF65-F5344CB8AC3E}">
        <p14:creationId xmlns:p14="http://schemas.microsoft.com/office/powerpoint/2010/main" val="1037403141"/>
      </p:ext>
    </p:extLst>
  </p:cSld>
  <p:clrMapOvr>
    <a:masterClrMapping/>
  </p:clrMapOvr>
  <p:transition spd="slow">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7000"/>
            <a:lum/>
          </a:blip>
          <a:srcRect/>
          <a:stretch>
            <a:fillRect/>
          </a:stretch>
        </a:blipFill>
        <a:effectLst/>
      </p:bgPr>
    </p:bg>
    <p:spTree>
      <p:nvGrpSpPr>
        <p:cNvPr id="1" name=""/>
        <p:cNvGrpSpPr/>
        <p:nvPr/>
      </p:nvGrpSpPr>
      <p:grpSpPr>
        <a:xfrm>
          <a:off x="0" y="0"/>
          <a:ext cx="0" cy="0"/>
          <a:chOff x="0" y="0"/>
          <a:chExt cx="0" cy="0"/>
        </a:xfrm>
      </p:grpSpPr>
      <p:sp>
        <p:nvSpPr>
          <p:cNvPr id="8" name="文本占位符 7"/>
          <p:cNvSpPr>
            <a:spLocks noGrp="1"/>
          </p:cNvSpPr>
          <p:nvPr>
            <p:ph type="body" idx="1"/>
          </p:nvPr>
        </p:nvSpPr>
        <p:spPr>
          <a:xfrm>
            <a:off x="395536" y="260648"/>
            <a:ext cx="4040188" cy="864110"/>
          </a:xfrm>
        </p:spPr>
        <p:txBody>
          <a:bodyPr>
            <a:normAutofit/>
          </a:bodyPr>
          <a:lstStyle/>
          <a:p>
            <a:r>
              <a:rPr lang="zh-CN" altLang="en-US" sz="4400" dirty="0" smtClean="0">
                <a:solidFill>
                  <a:srgbClr val="FF0000"/>
                </a:solidFill>
                <a:latin typeface="华文楷体" pitchFamily="2" charset="-122"/>
                <a:ea typeface="华文楷体" pitchFamily="2" charset="-122"/>
              </a:rPr>
              <a:t>中国三大</a:t>
            </a:r>
            <a:endParaRPr lang="zh-CN" altLang="en-US" sz="4400" dirty="0">
              <a:solidFill>
                <a:srgbClr val="FF0000"/>
              </a:solidFill>
              <a:latin typeface="华文楷体" pitchFamily="2" charset="-122"/>
              <a:ea typeface="华文楷体" pitchFamily="2" charset="-122"/>
            </a:endParaRPr>
          </a:p>
        </p:txBody>
      </p:sp>
      <p:sp>
        <p:nvSpPr>
          <p:cNvPr id="9" name="内容占位符 8"/>
          <p:cNvSpPr>
            <a:spLocks noGrp="1"/>
          </p:cNvSpPr>
          <p:nvPr>
            <p:ph sz="half" idx="2"/>
          </p:nvPr>
        </p:nvSpPr>
        <p:spPr>
          <a:xfrm>
            <a:off x="395536" y="1412776"/>
            <a:ext cx="4040188" cy="2952328"/>
          </a:xfrm>
        </p:spPr>
        <p:txBody>
          <a:bodyPr>
            <a:noAutofit/>
          </a:bodyPr>
          <a:lstStyle/>
          <a:p>
            <a:pPr marL="0" indent="0">
              <a:buNone/>
            </a:pPr>
            <a:r>
              <a:rPr lang="en-US" altLang="zh-CN"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1922</a:t>
            </a:r>
            <a:r>
              <a:rPr lang="zh-CN" altLang="en-US"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年</a:t>
            </a:r>
            <a:r>
              <a:rPr lang="en-US" altLang="zh-CN"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8</a:t>
            </a:r>
            <a:r>
              <a:rPr lang="zh-CN" altLang="en-US"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月 西湖</a:t>
            </a:r>
            <a:endParaRPr lang="en-US" altLang="zh-CN"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endParaRPr>
          </a:p>
          <a:p>
            <a:pPr marL="0" indent="0">
              <a:buNone/>
            </a:pPr>
            <a:r>
              <a:rPr lang="zh-CN" altLang="en-US"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共产党人以个人身份加入国民党</a:t>
            </a:r>
            <a:endParaRPr lang="en-US" altLang="zh-CN"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endParaRPr>
          </a:p>
          <a:p>
            <a:pPr marL="0" indent="0">
              <a:buNone/>
            </a:pPr>
            <a:endParaRPr lang="en-US" altLang="zh-CN"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endParaRPr>
          </a:p>
          <a:p>
            <a:pPr marL="0" indent="0">
              <a:buNone/>
            </a:pPr>
            <a:r>
              <a:rPr lang="zh-CN" altLang="en-US"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“振兴国民党以振兴中国</a:t>
            </a:r>
            <a:r>
              <a:rPr lang="zh-CN" altLang="en-US" sz="3600" b="1" dirty="0" smtClean="0">
                <a:solidFill>
                  <a:srgbClr val="FF0000"/>
                </a:solidFill>
                <a:effectLst>
                  <a:outerShdw blurRad="38100" dist="38100" dir="2700000" algn="tl">
                    <a:srgbClr val="000000">
                      <a:alpha val="43137"/>
                    </a:srgbClr>
                  </a:outerShdw>
                </a:effectLst>
              </a:rPr>
              <a:t>”</a:t>
            </a:r>
            <a:endParaRPr lang="zh-CN" altLang="en-US" sz="3600" b="1" dirty="0">
              <a:solidFill>
                <a:srgbClr val="FF0000"/>
              </a:solidFill>
              <a:effectLst>
                <a:outerShdw blurRad="38100" dist="38100" dir="2700000" algn="tl">
                  <a:srgbClr val="000000">
                    <a:alpha val="43137"/>
                  </a:srgbClr>
                </a:outerShdw>
              </a:effectLst>
            </a:endParaRPr>
          </a:p>
        </p:txBody>
      </p:sp>
      <p:sp>
        <p:nvSpPr>
          <p:cNvPr id="10" name="文本占位符 9"/>
          <p:cNvSpPr>
            <a:spLocks noGrp="1"/>
          </p:cNvSpPr>
          <p:nvPr>
            <p:ph type="body" sz="quarter" idx="3"/>
          </p:nvPr>
        </p:nvSpPr>
        <p:spPr>
          <a:xfrm>
            <a:off x="4716016" y="476672"/>
            <a:ext cx="4041775" cy="639762"/>
          </a:xfrm>
        </p:spPr>
        <p:txBody>
          <a:bodyPr>
            <a:noAutofit/>
          </a:bodyPr>
          <a:lstStyle/>
          <a:p>
            <a:r>
              <a:rPr lang="zh-CN" altLang="en-US" sz="4400" dirty="0" smtClean="0">
                <a:solidFill>
                  <a:srgbClr val="FF0000"/>
                </a:solidFill>
                <a:latin typeface="华文楷体" pitchFamily="2" charset="-122"/>
                <a:ea typeface="华文楷体" pitchFamily="2" charset="-122"/>
              </a:rPr>
              <a:t>国民党一大</a:t>
            </a:r>
            <a:endParaRPr lang="zh-CN" altLang="en-US" sz="4400" dirty="0">
              <a:solidFill>
                <a:srgbClr val="FF0000"/>
              </a:solidFill>
              <a:latin typeface="华文楷体" pitchFamily="2" charset="-122"/>
              <a:ea typeface="华文楷体" pitchFamily="2" charset="-122"/>
            </a:endParaRPr>
          </a:p>
        </p:txBody>
      </p:sp>
      <p:sp>
        <p:nvSpPr>
          <p:cNvPr id="11" name="内容占位符 10"/>
          <p:cNvSpPr>
            <a:spLocks noGrp="1"/>
          </p:cNvSpPr>
          <p:nvPr>
            <p:ph sz="quarter" idx="4"/>
          </p:nvPr>
        </p:nvSpPr>
        <p:spPr>
          <a:xfrm>
            <a:off x="4644008" y="1412776"/>
            <a:ext cx="4041775" cy="2304256"/>
          </a:xfrm>
        </p:spPr>
        <p:txBody>
          <a:bodyPr>
            <a:normAutofit/>
          </a:bodyPr>
          <a:lstStyle/>
          <a:p>
            <a:pPr marL="0" indent="0">
              <a:buNone/>
            </a:pPr>
            <a:r>
              <a:rPr lang="zh-CN" altLang="en-US"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联俄联共扶助农（三大政策）</a:t>
            </a:r>
            <a:endParaRPr lang="en-US" altLang="zh-CN"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endParaRPr>
          </a:p>
          <a:p>
            <a:pPr marL="0" indent="0">
              <a:buNone/>
            </a:pPr>
            <a:r>
              <a:rPr lang="zh-CN" altLang="en-US" sz="36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 新</a:t>
            </a:r>
            <a:r>
              <a:rPr lang="zh-CN" altLang="en-US" sz="3600" b="1" dirty="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三民主义</a:t>
            </a:r>
          </a:p>
        </p:txBody>
      </p:sp>
    </p:spTree>
    <p:extLst>
      <p:ext uri="{BB962C8B-B14F-4D97-AF65-F5344CB8AC3E}">
        <p14:creationId xmlns:p14="http://schemas.microsoft.com/office/powerpoint/2010/main" val="2931466412"/>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9000"/>
            <a:lum/>
          </a:blip>
          <a:srcRect/>
          <a:stretch>
            <a:fillRect l="-8000" r="-8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国共第一次合作</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a:latin typeface="华文楷体" pitchFamily="2" charset="-122"/>
                <a:ea typeface="华文楷体" pitchFamily="2" charset="-122"/>
              </a:rPr>
              <a:t>1</a:t>
            </a:r>
            <a:r>
              <a:rPr lang="zh-CN" altLang="en-US" dirty="0">
                <a:latin typeface="华文楷体" pitchFamily="2" charset="-122"/>
                <a:ea typeface="华文楷体" pitchFamily="2" charset="-122"/>
              </a:rPr>
              <a:t>、背景</a:t>
            </a:r>
            <a:r>
              <a:rPr lang="zh-CN" altLang="en-US" dirty="0" smtClean="0">
                <a:latin typeface="华文楷体" pitchFamily="2" charset="-122"/>
                <a:ea typeface="华文楷体" pitchFamily="2" charset="-122"/>
              </a:rPr>
              <a:t>：</a:t>
            </a:r>
            <a:endParaRPr lang="en-US" altLang="zh-CN" dirty="0" smtClean="0">
              <a:latin typeface="华文楷体" pitchFamily="2" charset="-122"/>
              <a:ea typeface="华文楷体" pitchFamily="2" charset="-122"/>
            </a:endParaRPr>
          </a:p>
          <a:p>
            <a:pPr marL="0" indent="0">
              <a:buNone/>
            </a:pPr>
            <a:endParaRPr lang="zh-CN" altLang="en-US" dirty="0">
              <a:latin typeface="华文楷体" pitchFamily="2" charset="-122"/>
              <a:ea typeface="华文楷体" pitchFamily="2" charset="-122"/>
            </a:endParaRPr>
          </a:p>
          <a:p>
            <a:pPr marL="0" indent="0">
              <a:buNone/>
            </a:pPr>
            <a:r>
              <a:rPr lang="en-US" altLang="zh-CN" dirty="0" smtClean="0">
                <a:latin typeface="华文楷体" pitchFamily="2" charset="-122"/>
                <a:ea typeface="华文楷体" pitchFamily="2" charset="-122"/>
              </a:rPr>
              <a:t>2</a:t>
            </a:r>
            <a:r>
              <a:rPr lang="zh-CN" altLang="en-US" dirty="0" smtClean="0">
                <a:latin typeface="华文楷体" pitchFamily="2" charset="-122"/>
                <a:ea typeface="华文楷体" pitchFamily="2" charset="-122"/>
              </a:rPr>
              <a:t>、</a:t>
            </a:r>
            <a:r>
              <a:rPr lang="zh-CN" altLang="en-US" dirty="0">
                <a:latin typeface="华文楷体" pitchFamily="2" charset="-122"/>
                <a:ea typeface="华文楷体" pitchFamily="2" charset="-122"/>
              </a:rPr>
              <a:t>实现的标志</a:t>
            </a:r>
            <a:r>
              <a:rPr lang="zh-CN" altLang="en-US" dirty="0" smtClean="0">
                <a:latin typeface="华文楷体" pitchFamily="2" charset="-122"/>
                <a:ea typeface="华文楷体" pitchFamily="2" charset="-122"/>
              </a:rPr>
              <a:t>：</a:t>
            </a:r>
            <a:r>
              <a:rPr lang="en-US" altLang="zh-CN" dirty="0" smtClean="0">
                <a:latin typeface="华文楷体" pitchFamily="2" charset="-122"/>
                <a:ea typeface="华文楷体" pitchFamily="2" charset="-122"/>
              </a:rPr>
              <a:t>1924</a:t>
            </a:r>
            <a:r>
              <a:rPr lang="zh-CN" altLang="en-US" dirty="0" smtClean="0">
                <a:latin typeface="华文楷体" pitchFamily="2" charset="-122"/>
                <a:ea typeface="华文楷体" pitchFamily="2" charset="-122"/>
              </a:rPr>
              <a:t>年国民党一大召开</a:t>
            </a:r>
            <a:endParaRPr lang="en-US" altLang="zh-CN" dirty="0" smtClean="0">
              <a:latin typeface="华文楷体" pitchFamily="2" charset="-122"/>
              <a:ea typeface="华文楷体" pitchFamily="2" charset="-122"/>
            </a:endParaRPr>
          </a:p>
          <a:p>
            <a:pPr marL="0" indent="0">
              <a:buNone/>
            </a:pPr>
            <a:endParaRPr lang="zh-CN" altLang="en-US" dirty="0">
              <a:latin typeface="华文楷体" pitchFamily="2" charset="-122"/>
              <a:ea typeface="华文楷体" pitchFamily="2" charset="-122"/>
            </a:endParaRPr>
          </a:p>
          <a:p>
            <a:pPr marL="0" indent="0">
              <a:buNone/>
            </a:pPr>
            <a:r>
              <a:rPr lang="en-US" altLang="zh-CN" dirty="0">
                <a:latin typeface="华文楷体" pitchFamily="2" charset="-122"/>
                <a:ea typeface="华文楷体" pitchFamily="2" charset="-122"/>
              </a:rPr>
              <a:t>3</a:t>
            </a:r>
            <a:r>
              <a:rPr lang="zh-CN" altLang="en-US" dirty="0">
                <a:latin typeface="华文楷体" pitchFamily="2" charset="-122"/>
                <a:ea typeface="华文楷体" pitchFamily="2" charset="-122"/>
              </a:rPr>
              <a:t>、国共合作的政治基础</a:t>
            </a:r>
            <a:r>
              <a:rPr lang="zh-CN" altLang="en-US" dirty="0" smtClean="0">
                <a:latin typeface="华文楷体" pitchFamily="2" charset="-122"/>
                <a:ea typeface="华文楷体" pitchFamily="2" charset="-122"/>
              </a:rPr>
              <a:t>：新三民主义</a:t>
            </a:r>
            <a:r>
              <a:rPr lang="zh-CN" altLang="en-US" sz="2000" dirty="0" smtClean="0">
                <a:solidFill>
                  <a:srgbClr val="C00000"/>
                </a:solidFill>
                <a:latin typeface="华文楷体" pitchFamily="2" charset="-122"/>
                <a:ea typeface="华文楷体" pitchFamily="2" charset="-122"/>
              </a:rPr>
              <a:t>（ 新三民主义 民主革命</a:t>
            </a:r>
            <a:r>
              <a:rPr lang="zh-CN" altLang="en-US" sz="2000" dirty="0">
                <a:solidFill>
                  <a:srgbClr val="C00000"/>
                </a:solidFill>
                <a:latin typeface="华文楷体" pitchFamily="2" charset="-122"/>
                <a:ea typeface="华文楷体" pitchFamily="2" charset="-122"/>
              </a:rPr>
              <a:t>纲领的各种原则基本一致，成为国共合作的政治基础</a:t>
            </a:r>
            <a:r>
              <a:rPr lang="zh-CN" altLang="en-US" sz="2000" dirty="0" smtClean="0">
                <a:solidFill>
                  <a:srgbClr val="C00000"/>
                </a:solidFill>
                <a:latin typeface="华文楷体" pitchFamily="2" charset="-122"/>
                <a:ea typeface="华文楷体" pitchFamily="2" charset="-122"/>
              </a:rPr>
              <a:t>。）</a:t>
            </a:r>
            <a:endParaRPr lang="zh-CN" altLang="en-US" sz="2000" dirty="0">
              <a:solidFill>
                <a:srgbClr val="C00000"/>
              </a:solidFill>
              <a:latin typeface="华文楷体" pitchFamily="2" charset="-122"/>
              <a:ea typeface="华文楷体" pitchFamily="2" charset="-122"/>
            </a:endParaRPr>
          </a:p>
        </p:txBody>
      </p:sp>
    </p:spTree>
    <p:extLst>
      <p:ext uri="{BB962C8B-B14F-4D97-AF65-F5344CB8AC3E}">
        <p14:creationId xmlns:p14="http://schemas.microsoft.com/office/powerpoint/2010/main" val="22470376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7000"/>
            <a:lum/>
          </a:blip>
          <a:srcRect/>
          <a:stretch>
            <a:fillRect t="-17000" b="-17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个人身份加入</a:t>
            </a:r>
            <a:r>
              <a:rPr lang="zh-CN" altLang="en-US" dirty="0" smtClean="0">
                <a:latin typeface="华文楷体" pitchFamily="2" charset="-122"/>
                <a:ea typeface="华文楷体" pitchFamily="2" charset="-122"/>
              </a:rPr>
              <a:t>国民党（党内合作）</a:t>
            </a:r>
            <a:endParaRPr lang="zh-CN" altLang="en-US" dirty="0">
              <a:latin typeface="华文楷体" pitchFamily="2" charset="-122"/>
              <a:ea typeface="华文楷体" pitchFamily="2" charset="-122"/>
            </a:endParaRPr>
          </a:p>
        </p:txBody>
      </p:sp>
      <p:sp>
        <p:nvSpPr>
          <p:cNvPr id="3" name="内容占位符 2"/>
          <p:cNvSpPr>
            <a:spLocks noGrp="1"/>
          </p:cNvSpPr>
          <p:nvPr>
            <p:ph idx="1"/>
          </p:nvPr>
        </p:nvSpPr>
        <p:spPr/>
        <p:txBody>
          <a:bodyPr/>
          <a:lstStyle/>
          <a:p>
            <a:r>
              <a:rPr lang="zh-CN" altLang="en-US" dirty="0" smtClean="0">
                <a:latin typeface="华文楷体" pitchFamily="2" charset="-122"/>
                <a:ea typeface="华文楷体" pitchFamily="2" charset="-122"/>
              </a:rPr>
              <a:t>共产党个人</a:t>
            </a:r>
            <a:r>
              <a:rPr lang="zh-CN" altLang="en-US" dirty="0">
                <a:latin typeface="华文楷体" pitchFamily="2" charset="-122"/>
                <a:ea typeface="华文楷体" pitchFamily="2" charset="-122"/>
              </a:rPr>
              <a:t>身份加入</a:t>
            </a:r>
            <a:r>
              <a:rPr lang="zh-CN" altLang="en-US" dirty="0" smtClean="0">
                <a:latin typeface="华文楷体" pitchFamily="2" charset="-122"/>
                <a:ea typeface="华文楷体" pitchFamily="2" charset="-122"/>
              </a:rPr>
              <a:t>国民党实现国共合作，这种形式容易被孙中山和国民党接受，并有利于改组国民党</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共产党加入国民党后，可以借助孙中山和国民党的社会影响公开革命活动，扩大自身力量。</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共产党员是以个人身份加入国民党，但中共在政治上、思想上、组织上仍保持独立性。国共双方合作并不是合并。</a:t>
            </a:r>
            <a:endParaRPr lang="zh-CN" altLang="en-US" dirty="0">
              <a:latin typeface="华文楷体" pitchFamily="2" charset="-122"/>
              <a:ea typeface="华文楷体" pitchFamily="2" charset="-122"/>
            </a:endParaRPr>
          </a:p>
        </p:txBody>
      </p:sp>
    </p:spTree>
    <p:extLst>
      <p:ext uri="{BB962C8B-B14F-4D97-AF65-F5344CB8AC3E}">
        <p14:creationId xmlns:p14="http://schemas.microsoft.com/office/powerpoint/2010/main" val="171082546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20000" r="-2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95536" y="116632"/>
            <a:ext cx="8229600" cy="1143000"/>
          </a:xfrm>
        </p:spPr>
        <p:txBody>
          <a:bodyPr/>
          <a:lstStyle/>
          <a:p>
            <a:r>
              <a:rPr lang="zh-CN" altLang="en-US" dirty="0" smtClean="0"/>
              <a:t>黄埔军校的建立</a:t>
            </a:r>
            <a:endParaRPr lang="zh-CN" altLang="en-US" dirty="0"/>
          </a:p>
        </p:txBody>
      </p:sp>
      <p:sp>
        <p:nvSpPr>
          <p:cNvPr id="3" name="内容占位符 2"/>
          <p:cNvSpPr>
            <a:spLocks noGrp="1"/>
          </p:cNvSpPr>
          <p:nvPr>
            <p:ph idx="1"/>
          </p:nvPr>
        </p:nvSpPr>
        <p:spPr>
          <a:xfrm>
            <a:off x="457200" y="1268760"/>
            <a:ext cx="8229600" cy="5017760"/>
          </a:xfrm>
        </p:spPr>
        <p:txBody>
          <a:bodyPr>
            <a:normAutofit fontScale="70000" lnSpcReduction="20000"/>
          </a:bodyPr>
          <a:lstStyle/>
          <a:p>
            <a:pPr marL="0" indent="0">
              <a:lnSpc>
                <a:spcPct val="170000"/>
              </a:lnSpc>
              <a:buNone/>
            </a:pPr>
            <a:r>
              <a:rPr lang="zh-CN" altLang="en-US" sz="3800" dirty="0">
                <a:solidFill>
                  <a:srgbClr val="FF0000"/>
                </a:solidFill>
              </a:rPr>
              <a:t>背景：</a:t>
            </a:r>
            <a:r>
              <a:rPr lang="en-US" altLang="zh-CN" sz="3800" dirty="0"/>
              <a:t>1924</a:t>
            </a:r>
            <a:r>
              <a:rPr lang="zh-CN" altLang="en-US" sz="3800" dirty="0"/>
              <a:t>年，国共第一次合作建立统一战线</a:t>
            </a:r>
          </a:p>
          <a:p>
            <a:pPr marL="0" indent="0">
              <a:lnSpc>
                <a:spcPct val="170000"/>
              </a:lnSpc>
              <a:buNone/>
            </a:pPr>
            <a:r>
              <a:rPr lang="zh-CN" altLang="en-US" sz="3800" dirty="0">
                <a:solidFill>
                  <a:srgbClr val="FF0000"/>
                </a:solidFill>
              </a:rPr>
              <a:t>时间：</a:t>
            </a:r>
            <a:r>
              <a:rPr lang="en-US" altLang="zh-CN" sz="3800" dirty="0"/>
              <a:t>1924</a:t>
            </a:r>
            <a:r>
              <a:rPr lang="zh-CN" altLang="en-US" sz="3800" dirty="0"/>
              <a:t>年</a:t>
            </a:r>
          </a:p>
          <a:p>
            <a:pPr marL="0" indent="0">
              <a:lnSpc>
                <a:spcPct val="170000"/>
              </a:lnSpc>
              <a:buNone/>
            </a:pPr>
            <a:r>
              <a:rPr lang="zh-CN" altLang="en-US" sz="3800" dirty="0">
                <a:solidFill>
                  <a:srgbClr val="FF0000"/>
                </a:solidFill>
              </a:rPr>
              <a:t>地点：</a:t>
            </a:r>
            <a:r>
              <a:rPr lang="zh-CN" altLang="en-US" sz="3800" dirty="0"/>
              <a:t>广州黄埔</a:t>
            </a:r>
          </a:p>
          <a:p>
            <a:pPr marL="0" indent="0">
              <a:lnSpc>
                <a:spcPct val="170000"/>
              </a:lnSpc>
              <a:buNone/>
            </a:pPr>
            <a:r>
              <a:rPr lang="zh-CN" altLang="en-US" sz="3800" dirty="0">
                <a:solidFill>
                  <a:srgbClr val="FF0000"/>
                </a:solidFill>
              </a:rPr>
              <a:t>目的：</a:t>
            </a:r>
            <a:r>
              <a:rPr lang="zh-CN" altLang="en-US" sz="3800" dirty="0"/>
              <a:t>为培养革命骨干，建立一支可靠的革命军</a:t>
            </a:r>
          </a:p>
          <a:p>
            <a:pPr marL="0" indent="0">
              <a:lnSpc>
                <a:spcPct val="170000"/>
              </a:lnSpc>
              <a:buNone/>
            </a:pPr>
            <a:r>
              <a:rPr lang="zh-CN" altLang="en-US" sz="3800" dirty="0" smtClean="0">
                <a:solidFill>
                  <a:srgbClr val="FF0000"/>
                </a:solidFill>
              </a:rPr>
              <a:t>创办者：</a:t>
            </a:r>
            <a:r>
              <a:rPr lang="zh-CN" altLang="en-US" sz="3800" dirty="0"/>
              <a:t>孙中山　蒋介石　周恩来　恽代英</a:t>
            </a:r>
          </a:p>
          <a:p>
            <a:pPr marL="0" indent="0">
              <a:lnSpc>
                <a:spcPct val="170000"/>
              </a:lnSpc>
              <a:buNone/>
            </a:pPr>
            <a:r>
              <a:rPr lang="zh-CN" altLang="en-US" sz="3800" dirty="0">
                <a:solidFill>
                  <a:srgbClr val="FF0000"/>
                </a:solidFill>
              </a:rPr>
              <a:t>办学方针：</a:t>
            </a:r>
            <a:r>
              <a:rPr lang="zh-CN" altLang="en-US" sz="3800" dirty="0"/>
              <a:t>军事训练与政治教育并重</a:t>
            </a:r>
          </a:p>
          <a:p>
            <a:pPr marL="0" indent="0">
              <a:lnSpc>
                <a:spcPct val="170000"/>
              </a:lnSpc>
              <a:buNone/>
            </a:pPr>
            <a:r>
              <a:rPr lang="zh-CN" altLang="en-US" sz="3800" dirty="0">
                <a:solidFill>
                  <a:srgbClr val="FF0000"/>
                </a:solidFill>
              </a:rPr>
              <a:t>作用：</a:t>
            </a:r>
            <a:r>
              <a:rPr lang="zh-CN" altLang="en-US" sz="3800" dirty="0"/>
              <a:t>为国民革命培养了大批人才</a:t>
            </a:r>
          </a:p>
          <a:p>
            <a:endParaRPr lang="zh-CN" altLang="en-US" dirty="0"/>
          </a:p>
        </p:txBody>
      </p:sp>
    </p:spTree>
    <p:extLst>
      <p:ext uri="{BB962C8B-B14F-4D97-AF65-F5344CB8AC3E}">
        <p14:creationId xmlns:p14="http://schemas.microsoft.com/office/powerpoint/2010/main" val="3958031296"/>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65" y="188640"/>
            <a:ext cx="4177995" cy="4680520"/>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8104" y="1556792"/>
            <a:ext cx="3635896" cy="5234846"/>
          </a:xfrm>
          <a:prstGeom prst="rect">
            <a:avLst/>
          </a:prstGeom>
        </p:spPr>
      </p:pic>
      <p:sp>
        <p:nvSpPr>
          <p:cNvPr id="4" name="TextBox 3"/>
          <p:cNvSpPr txBox="1"/>
          <p:nvPr/>
        </p:nvSpPr>
        <p:spPr>
          <a:xfrm>
            <a:off x="4532511" y="1556792"/>
            <a:ext cx="615553" cy="2304256"/>
          </a:xfrm>
          <a:prstGeom prst="rect">
            <a:avLst/>
          </a:prstGeom>
          <a:noFill/>
        </p:spPr>
        <p:txBody>
          <a:bodyPr vert="eaVert" wrap="square" rtlCol="0">
            <a:spAutoFit/>
          </a:bodyPr>
          <a:lstStyle/>
          <a:p>
            <a:pPr algn="ctr"/>
            <a:r>
              <a:rPr lang="zh-CN" altLang="en-US" sz="2800" dirty="0" smtClean="0">
                <a:solidFill>
                  <a:srgbClr val="FF0000"/>
                </a:solidFill>
                <a:latin typeface="华文楷体" pitchFamily="2" charset="-122"/>
                <a:ea typeface="华文楷体" pitchFamily="2" charset="-122"/>
              </a:rPr>
              <a:t>黄埔军校</a:t>
            </a:r>
            <a:endParaRPr lang="zh-CN" altLang="en-US" sz="2800" dirty="0">
              <a:solidFill>
                <a:srgbClr val="FF0000"/>
              </a:solidFill>
              <a:latin typeface="华文楷体" pitchFamily="2" charset="-122"/>
              <a:ea typeface="华文楷体" pitchFamily="2" charset="-122"/>
            </a:endParaRPr>
          </a:p>
        </p:txBody>
      </p:sp>
    </p:spTree>
    <p:extLst>
      <p:ext uri="{BB962C8B-B14F-4D97-AF65-F5344CB8AC3E}">
        <p14:creationId xmlns:p14="http://schemas.microsoft.com/office/powerpoint/2010/main" val="196376329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154</TotalTime>
  <Words>1295</Words>
  <Paragraphs>113</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暗香扑面</vt:lpstr>
      <vt:lpstr>PowerPoint 演示文稿</vt:lpstr>
      <vt:lpstr>PowerPoint 演示文稿</vt:lpstr>
      <vt:lpstr>PowerPoint 演示文稿</vt:lpstr>
      <vt:lpstr>第一次国共合作</vt:lpstr>
      <vt:lpstr>PowerPoint 演示文稿</vt:lpstr>
      <vt:lpstr>国共第一次合作</vt:lpstr>
      <vt:lpstr>个人身份加入国民党（党内合作）</vt:lpstr>
      <vt:lpstr>黄埔军校的建立</vt:lpstr>
      <vt:lpstr>PowerPoint 演示文稿</vt:lpstr>
      <vt:lpstr>毕业于黄埔军校的名将： </vt:lpstr>
      <vt:lpstr>北伐战争</vt:lpstr>
      <vt:lpstr>北伐战争</vt:lpstr>
      <vt:lpstr>PowerPoint 演示文稿</vt:lpstr>
      <vt:lpstr>PowerPoint 演示文稿</vt:lpstr>
      <vt:lpstr>PowerPoint 演示文稿</vt:lpstr>
      <vt:lpstr>北伐结果和意义</vt:lpstr>
      <vt:lpstr>南京国民政府的建立</vt:lpstr>
      <vt:lpstr>PowerPoint 演示文稿</vt:lpstr>
      <vt:lpstr>四一二政变</vt:lpstr>
      <vt:lpstr>PowerPoint 演示文稿</vt:lpstr>
      <vt:lpstr>PowerPoint 演示文稿</vt:lpstr>
      <vt:lpstr>南京国民政府的成立</vt:lpstr>
      <vt:lpstr>宁汉合流的影响</vt:lpstr>
      <vt:lpstr>PowerPoint 演示文稿</vt:lpstr>
      <vt:lpstr>国民革命运动的失败：</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Wang</cp:lastModifiedBy>
  <dcterms:created xsi:type="dcterms:W3CDTF">2016-10-05T06:18:24Z</dcterms:created>
  <dcterms:modified xsi:type="dcterms:W3CDTF">2018-08-12T02:41:36Z</dcterms:modified>
  <cp:category/>
</cp:coreProperties>
</file>