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41"/>
  </p:notesMasterIdLst>
  <p:sldIdLst>
    <p:sldId id="366" r:id="rId3"/>
    <p:sldId id="315" r:id="rId4"/>
    <p:sldId id="577" r:id="rId5"/>
    <p:sldId id="653" r:id="rId6"/>
    <p:sldId id="581" r:id="rId7"/>
    <p:sldId id="582" r:id="rId8"/>
    <p:sldId id="583" r:id="rId9"/>
    <p:sldId id="584" r:id="rId10"/>
    <p:sldId id="604" r:id="rId11"/>
    <p:sldId id="605" r:id="rId12"/>
    <p:sldId id="606" r:id="rId13"/>
    <p:sldId id="587" r:id="rId14"/>
    <p:sldId id="607" r:id="rId15"/>
    <p:sldId id="608" r:id="rId16"/>
    <p:sldId id="586" r:id="rId17"/>
    <p:sldId id="609" r:id="rId18"/>
    <p:sldId id="631" r:id="rId19"/>
    <p:sldId id="632" r:id="rId20"/>
    <p:sldId id="634" r:id="rId21"/>
    <p:sldId id="633" r:id="rId22"/>
    <p:sldId id="610" r:id="rId23"/>
    <p:sldId id="611" r:id="rId24"/>
    <p:sldId id="619" r:id="rId25"/>
    <p:sldId id="620" r:id="rId26"/>
    <p:sldId id="621" r:id="rId27"/>
    <p:sldId id="622" r:id="rId28"/>
    <p:sldId id="623" r:id="rId29"/>
    <p:sldId id="624" r:id="rId30"/>
    <p:sldId id="625" r:id="rId31"/>
    <p:sldId id="626" r:id="rId32"/>
    <p:sldId id="627" r:id="rId33"/>
    <p:sldId id="628" r:id="rId34"/>
    <p:sldId id="629" r:id="rId35"/>
    <p:sldId id="635" r:id="rId36"/>
    <p:sldId id="636" r:id="rId37"/>
    <p:sldId id="637" r:id="rId38"/>
    <p:sldId id="612" r:id="rId39"/>
    <p:sldId id="654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00FF"/>
    <a:srgbClr val="009999"/>
    <a:srgbClr val="33CCCC"/>
    <a:srgbClr val="006666"/>
    <a:srgbClr val="008080"/>
    <a:srgbClr val="6600FF"/>
    <a:srgbClr val="66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8"/>
    <p:restoredTop sz="94117"/>
  </p:normalViewPr>
  <p:slideViewPr>
    <p:cSldViewPr showGuides="1">
      <p:cViewPr varScale="1">
        <p:scale>
          <a:sx n="36" d="100"/>
          <a:sy n="36" d="100"/>
        </p:scale>
        <p:origin x="-470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47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447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447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47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自我介绍，互相认识或加深认识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自我介绍，互相认识或加深认识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/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/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/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/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/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/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/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/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/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/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/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/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ags" Target="../tags/tag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/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  <p:sp>
        <p:nvSpPr>
          <p:cNvPr id="20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/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en-US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  <p:sp>
        <p:nvSpPr>
          <p:cNvPr id="20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E:\&#21021;&#20013;&#33521;&#35821;\&#21021;&#20013;7-9&#65288;RJ&#65289;&#29256;&#33521;&#35821;\18&#31179;&#19971;&#33521;&#19978;(RJ)--1.&#31934;&#21697;&#25945;&#23398;&#35838;&#20214;\Starter%20Unit%20%201\Starter%20Unit%201%20(1a-2e)\SU1%201b.mp3" TargetMode="External"/><Relationship Id="rId5" Type="http://schemas.openxmlformats.org/officeDocument/2006/relationships/image" Target="../media/image16.png"/><Relationship Id="rId4" Type="http://schemas.microsoft.com/office/2007/relationships/media" Target="file:///E:\&#21021;&#20013;&#33521;&#35821;\&#21021;&#20013;7-9&#65288;RJ&#65289;&#29256;&#33521;&#35821;\18&#31179;&#19971;&#33521;&#19978;(RJ)--1.&#31934;&#21697;&#25945;&#23398;&#35838;&#20214;\Starter%20Unit%20%201\Starter%20Unit%201%20(1a-2e)\SU1%201b.mp3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file:///E:\&#21021;&#20013;&#33521;&#35821;\&#21021;&#20013;7-9&#65288;RJ&#65289;&#29256;&#33521;&#35821;\18&#31179;&#19971;&#33521;&#19978;(RJ)--1.&#31934;&#21697;&#25945;&#23398;&#35838;&#20214;\Starter%20Unit%20%201\Starter%20Unit%201%20(1a-2e)\SU1%202a.mp3" TargetMode="External"/><Relationship Id="rId2" Type="http://schemas.openxmlformats.org/officeDocument/2006/relationships/slideLayout" Target="../slideLayouts/slideLayout17.xml"/><Relationship Id="rId1" Type="http://schemas.openxmlformats.org/officeDocument/2006/relationships/audio" Target="file:///E:\&#21021;&#20013;&#33521;&#35821;\&#21021;&#20013;7-9&#65288;RJ&#65289;&#29256;&#33521;&#35821;\18&#31179;&#19971;&#33521;&#19978;(RJ)--1.&#31934;&#21697;&#25945;&#23398;&#35838;&#20214;\Starter%20Unit%20%201\Starter%20Unit%201%20(1a-2e)\SU1%202a.mp3" TargetMode="Externa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media" Target="file:///E:\&#21021;&#20013;&#33521;&#35821;\&#21021;&#20013;7-9&#65288;RJ&#65289;&#29256;&#33521;&#35821;\18&#31179;&#19971;&#33521;&#19978;(RJ)--1.&#31934;&#21697;&#25945;&#23398;&#35838;&#20214;\Starter%20Unit%20%201\Starter%20Unit%201%20(1a-2e)\SU1%202b.mp3" TargetMode="External"/><Relationship Id="rId2" Type="http://schemas.openxmlformats.org/officeDocument/2006/relationships/slideLayout" Target="../slideLayouts/slideLayout17.xml"/><Relationship Id="rId1" Type="http://schemas.openxmlformats.org/officeDocument/2006/relationships/audio" Target="file:///E:\&#21021;&#20013;&#33521;&#35821;\&#21021;&#20013;7-9&#65288;RJ&#65289;&#29256;&#33521;&#35821;\18&#31179;&#19971;&#33521;&#19978;(RJ)--1.&#31934;&#21697;&#25945;&#23398;&#35838;&#20214;\Starter%20Unit%20%201\Starter%20Unit%201%20(1a-2e)\SU1%202b.mp3" TargetMode="Externa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2.bin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gif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WordArt 2"/>
          <p:cNvSpPr/>
          <p:nvPr/>
        </p:nvSpPr>
        <p:spPr>
          <a:xfrm>
            <a:off x="1763713" y="836613"/>
            <a:ext cx="561657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4" name="Rectangle 3"/>
          <p:cNvSpPr txBox="1"/>
          <p:nvPr/>
        </p:nvSpPr>
        <p:spPr>
          <a:xfrm>
            <a:off x="5364163" y="2420938"/>
            <a:ext cx="3024187" cy="72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defTabSz="914400" eaLnBrk="0" hangingPunct="0">
              <a:spcBef>
                <a:spcPct val="20000"/>
              </a:spcBef>
            </a:pPr>
            <a:r>
              <a:rPr lang="zh-CN" altLang="en-US" sz="36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七年级（上）</a:t>
            </a:r>
          </a:p>
        </p:txBody>
      </p:sp>
      <p:pic>
        <p:nvPicPr>
          <p:cNvPr id="3075" name="Picture 4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825" y="2708275"/>
            <a:ext cx="4114800" cy="2935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WordArt 7"/>
          <p:cNvSpPr>
            <a:spLocks noTextEdit="1"/>
          </p:cNvSpPr>
          <p:nvPr/>
        </p:nvSpPr>
        <p:spPr>
          <a:xfrm rot="-1038596">
            <a:off x="1316038" y="4618038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9525" cap="flat" cmpd="sng">
                  <a:solidFill>
                    <a:srgbClr val="3366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66FF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Go</a:t>
            </a:r>
          </a:p>
        </p:txBody>
      </p:sp>
      <p:sp>
        <p:nvSpPr>
          <p:cNvPr id="3077" name="WordArt 8"/>
          <p:cNvSpPr>
            <a:spLocks noTextEdit="1"/>
          </p:cNvSpPr>
          <p:nvPr/>
        </p:nvSpPr>
        <p:spPr>
          <a:xfrm rot="-597107">
            <a:off x="1981200" y="4405313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9525" cap="flat" cmpd="sng">
                  <a:solidFill>
                    <a:srgbClr val="CC33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3300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for</a:t>
            </a:r>
          </a:p>
        </p:txBody>
      </p:sp>
      <p:sp>
        <p:nvSpPr>
          <p:cNvPr id="3078" name="WordArt 9"/>
          <p:cNvSpPr>
            <a:spLocks noTextEdit="1"/>
          </p:cNvSpPr>
          <p:nvPr/>
        </p:nvSpPr>
        <p:spPr>
          <a:xfrm rot="-808854">
            <a:off x="2667000" y="4252913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9525" cap="flat" cmpd="sng">
                  <a:solidFill>
                    <a:srgbClr val="3333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99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it!</a:t>
            </a:r>
          </a:p>
        </p:txBody>
      </p:sp>
      <p:sp>
        <p:nvSpPr>
          <p:cNvPr id="15" name="矩形 14"/>
          <p:cNvSpPr/>
          <p:nvPr/>
        </p:nvSpPr>
        <p:spPr>
          <a:xfrm>
            <a:off x="899592" y="836712"/>
            <a:ext cx="7560840" cy="10147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150" normalizeH="0" baseline="0" noProof="0" dirty="0">
                <a:ln w="11430"/>
                <a:solidFill>
                  <a:srgbClr val="00808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英语教学课件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E:\学练优\2016英语七年级上\2016秋季用书配套光盘（学练优▪七英上▪RJ）\4. 备课素材\2. 图片\SU1\7A-Starter Unit 1_4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38" y="836613"/>
            <a:ext cx="8736012" cy="512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Text Box 5"/>
          <p:cNvSpPr txBox="1"/>
          <p:nvPr/>
        </p:nvSpPr>
        <p:spPr>
          <a:xfrm>
            <a:off x="2987675" y="2643188"/>
            <a:ext cx="971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Bob</a:t>
            </a:r>
          </a:p>
        </p:txBody>
      </p:sp>
      <p:sp>
        <p:nvSpPr>
          <p:cNvPr id="7175" name="Text Box 7"/>
          <p:cNvSpPr txBox="1"/>
          <p:nvPr/>
        </p:nvSpPr>
        <p:spPr>
          <a:xfrm>
            <a:off x="611188" y="2643188"/>
            <a:ext cx="1377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Cindy</a:t>
            </a:r>
          </a:p>
        </p:txBody>
      </p:sp>
      <p:sp>
        <p:nvSpPr>
          <p:cNvPr id="7177" name="Text Box 9"/>
          <p:cNvSpPr txBox="1"/>
          <p:nvPr/>
        </p:nvSpPr>
        <p:spPr>
          <a:xfrm>
            <a:off x="690563" y="5235575"/>
            <a:ext cx="1073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Dale</a:t>
            </a:r>
          </a:p>
        </p:txBody>
      </p:sp>
      <p:sp>
        <p:nvSpPr>
          <p:cNvPr id="7179" name="Text Box 11"/>
          <p:cNvSpPr txBox="1"/>
          <p:nvPr/>
        </p:nvSpPr>
        <p:spPr>
          <a:xfrm>
            <a:off x="7235825" y="2636838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Eric</a:t>
            </a:r>
          </a:p>
        </p:txBody>
      </p:sp>
      <p:sp>
        <p:nvSpPr>
          <p:cNvPr id="7181" name="Text Box 13"/>
          <p:cNvSpPr txBox="1"/>
          <p:nvPr/>
        </p:nvSpPr>
        <p:spPr>
          <a:xfrm>
            <a:off x="2771775" y="5229225"/>
            <a:ext cx="1403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Frank</a:t>
            </a:r>
          </a:p>
        </p:txBody>
      </p:sp>
      <p:sp>
        <p:nvSpPr>
          <p:cNvPr id="7183" name="Text Box 15"/>
          <p:cNvSpPr txBox="1"/>
          <p:nvPr/>
        </p:nvSpPr>
        <p:spPr>
          <a:xfrm>
            <a:off x="7154863" y="5157788"/>
            <a:ext cx="1377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Grace</a:t>
            </a:r>
          </a:p>
        </p:txBody>
      </p:sp>
      <p:sp>
        <p:nvSpPr>
          <p:cNvPr id="7185" name="Text Box 17"/>
          <p:cNvSpPr txBox="1"/>
          <p:nvPr/>
        </p:nvSpPr>
        <p:spPr>
          <a:xfrm>
            <a:off x="5076825" y="2643188"/>
            <a:ext cx="1327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Helen</a:t>
            </a:r>
          </a:p>
        </p:txBody>
      </p:sp>
      <p:sp>
        <p:nvSpPr>
          <p:cNvPr id="15369" name="Text Box 18"/>
          <p:cNvSpPr txBox="1"/>
          <p:nvPr/>
        </p:nvSpPr>
        <p:spPr>
          <a:xfrm>
            <a:off x="395288" y="84138"/>
            <a:ext cx="184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800" b="1" dirty="0">
              <a:solidFill>
                <a:srgbClr val="800000"/>
              </a:solidFill>
              <a:latin typeface="Batang" panose="02030600000101010101" charset="-127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5" grpId="0"/>
      <p:bldP spid="7177" grpId="0"/>
      <p:bldP spid="7179" grpId="0"/>
      <p:bldP spid="7181" grpId="0"/>
      <p:bldP spid="7183" grpId="0"/>
      <p:bldP spid="71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9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4787900" y="981075"/>
            <a:ext cx="1152525" cy="4619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Grace</a:t>
            </a:r>
          </a:p>
        </p:txBody>
      </p:sp>
      <p:sp>
        <p:nvSpPr>
          <p:cNvPr id="8196" name="Text Box 4"/>
          <p:cNvSpPr txBox="1"/>
          <p:nvPr/>
        </p:nvSpPr>
        <p:spPr>
          <a:xfrm>
            <a:off x="323850" y="2420938"/>
            <a:ext cx="862013" cy="4619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Bob</a:t>
            </a:r>
          </a:p>
        </p:txBody>
      </p:sp>
      <p:sp>
        <p:nvSpPr>
          <p:cNvPr id="8197" name="Text Box 5"/>
          <p:cNvSpPr txBox="1"/>
          <p:nvPr/>
        </p:nvSpPr>
        <p:spPr>
          <a:xfrm>
            <a:off x="3348038" y="3357563"/>
            <a:ext cx="1152525" cy="4619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Helen</a:t>
            </a:r>
          </a:p>
        </p:txBody>
      </p:sp>
      <p:sp>
        <p:nvSpPr>
          <p:cNvPr id="8198" name="Text Box 6"/>
          <p:cNvSpPr txBox="1"/>
          <p:nvPr/>
        </p:nvSpPr>
        <p:spPr>
          <a:xfrm>
            <a:off x="179388" y="3716338"/>
            <a:ext cx="960437" cy="4619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Dale</a:t>
            </a:r>
          </a:p>
        </p:txBody>
      </p:sp>
      <p:sp>
        <p:nvSpPr>
          <p:cNvPr id="8199" name="Text Box 7"/>
          <p:cNvSpPr txBox="1"/>
          <p:nvPr/>
        </p:nvSpPr>
        <p:spPr>
          <a:xfrm>
            <a:off x="2700338" y="4581525"/>
            <a:ext cx="1152525" cy="4619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Frank</a:t>
            </a:r>
          </a:p>
        </p:txBody>
      </p:sp>
      <p:sp>
        <p:nvSpPr>
          <p:cNvPr id="8200" name="Text Box 8"/>
          <p:cNvSpPr txBox="1"/>
          <p:nvPr/>
        </p:nvSpPr>
        <p:spPr>
          <a:xfrm>
            <a:off x="5003800" y="4508500"/>
            <a:ext cx="1152525" cy="4619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Cindy</a:t>
            </a:r>
          </a:p>
        </p:txBody>
      </p:sp>
      <p:sp>
        <p:nvSpPr>
          <p:cNvPr id="8201" name="Text Box 9"/>
          <p:cNvSpPr txBox="1"/>
          <p:nvPr/>
        </p:nvSpPr>
        <p:spPr>
          <a:xfrm>
            <a:off x="7740650" y="5661025"/>
            <a:ext cx="1055688" cy="4619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Alice</a:t>
            </a:r>
          </a:p>
        </p:txBody>
      </p:sp>
      <p:sp>
        <p:nvSpPr>
          <p:cNvPr id="8202" name="Text Box 10"/>
          <p:cNvSpPr txBox="1"/>
          <p:nvPr/>
        </p:nvSpPr>
        <p:spPr>
          <a:xfrm>
            <a:off x="900113" y="5949950"/>
            <a:ext cx="95885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Eric</a:t>
            </a:r>
          </a:p>
        </p:txBody>
      </p:sp>
      <p:sp>
        <p:nvSpPr>
          <p:cNvPr id="8203" name="AutoShape 11"/>
          <p:cNvSpPr/>
          <p:nvPr/>
        </p:nvSpPr>
        <p:spPr>
          <a:xfrm rot="5400000">
            <a:off x="808038" y="2151063"/>
            <a:ext cx="792162" cy="322262"/>
          </a:xfrm>
          <a:prstGeom prst="notchedRightArrow">
            <a:avLst>
              <a:gd name="adj1" fmla="val 50000"/>
              <a:gd name="adj2" fmla="val 61407"/>
            </a:avLst>
          </a:prstGeom>
          <a:solidFill>
            <a:srgbClr val="33CCCC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AutoShape 12"/>
          <p:cNvSpPr/>
          <p:nvPr/>
        </p:nvSpPr>
        <p:spPr>
          <a:xfrm rot="5400000">
            <a:off x="449263" y="3087688"/>
            <a:ext cx="792162" cy="322262"/>
          </a:xfrm>
          <a:prstGeom prst="notchedRightArrow">
            <a:avLst>
              <a:gd name="adj1" fmla="val 50000"/>
              <a:gd name="adj2" fmla="val 61407"/>
            </a:avLst>
          </a:prstGeom>
          <a:solidFill>
            <a:srgbClr val="33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AutoShape 13"/>
          <p:cNvSpPr/>
          <p:nvPr/>
        </p:nvSpPr>
        <p:spPr>
          <a:xfrm rot="5400000">
            <a:off x="2681288" y="3808413"/>
            <a:ext cx="792162" cy="322262"/>
          </a:xfrm>
          <a:prstGeom prst="notchedRightArrow">
            <a:avLst>
              <a:gd name="adj1" fmla="val 50000"/>
              <a:gd name="adj2" fmla="val 61407"/>
            </a:avLst>
          </a:prstGeom>
          <a:solidFill>
            <a:srgbClr val="33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6" name="AutoShape 14"/>
          <p:cNvSpPr/>
          <p:nvPr/>
        </p:nvSpPr>
        <p:spPr>
          <a:xfrm rot="5400000">
            <a:off x="3473450" y="2368550"/>
            <a:ext cx="792163" cy="322263"/>
          </a:xfrm>
          <a:prstGeom prst="notchedRightArrow">
            <a:avLst>
              <a:gd name="adj1" fmla="val 50000"/>
              <a:gd name="adj2" fmla="val 61407"/>
            </a:avLst>
          </a:prstGeom>
          <a:solidFill>
            <a:srgbClr val="33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7" name="AutoShape 15"/>
          <p:cNvSpPr/>
          <p:nvPr/>
        </p:nvSpPr>
        <p:spPr>
          <a:xfrm rot="5400000">
            <a:off x="4408488" y="1216025"/>
            <a:ext cx="792162" cy="322263"/>
          </a:xfrm>
          <a:prstGeom prst="notchedRightArrow">
            <a:avLst>
              <a:gd name="adj1" fmla="val 50000"/>
              <a:gd name="adj2" fmla="val 61407"/>
            </a:avLst>
          </a:prstGeom>
          <a:solidFill>
            <a:srgbClr val="33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8" name="AutoShape 16"/>
          <p:cNvSpPr/>
          <p:nvPr/>
        </p:nvSpPr>
        <p:spPr>
          <a:xfrm rot="5400000">
            <a:off x="4841875" y="3159125"/>
            <a:ext cx="792163" cy="322263"/>
          </a:xfrm>
          <a:prstGeom prst="notchedRightArrow">
            <a:avLst>
              <a:gd name="adj1" fmla="val 50000"/>
              <a:gd name="adj2" fmla="val 61407"/>
            </a:avLst>
          </a:prstGeom>
          <a:solidFill>
            <a:srgbClr val="33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9" name="AutoShape 17"/>
          <p:cNvSpPr/>
          <p:nvPr/>
        </p:nvSpPr>
        <p:spPr>
          <a:xfrm rot="5400000">
            <a:off x="7505700" y="3663950"/>
            <a:ext cx="792163" cy="322263"/>
          </a:xfrm>
          <a:prstGeom prst="notchedRightArrow">
            <a:avLst>
              <a:gd name="adj1" fmla="val 50000"/>
              <a:gd name="adj2" fmla="val 61407"/>
            </a:avLst>
          </a:prstGeom>
          <a:solidFill>
            <a:srgbClr val="33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0" name="AutoShape 18"/>
          <p:cNvSpPr/>
          <p:nvPr/>
        </p:nvSpPr>
        <p:spPr>
          <a:xfrm rot="5400000">
            <a:off x="1600200" y="5319713"/>
            <a:ext cx="792163" cy="322262"/>
          </a:xfrm>
          <a:prstGeom prst="notchedRightArrow">
            <a:avLst>
              <a:gd name="adj1" fmla="val 50000"/>
              <a:gd name="adj2" fmla="val 61407"/>
            </a:avLst>
          </a:prstGeom>
          <a:solidFill>
            <a:srgbClr val="33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  <p:bldP spid="8203" grpId="1" animBg="1"/>
      <p:bldP spid="8204" grpId="0" animBg="1"/>
      <p:bldP spid="8204" grpId="1" animBg="1"/>
      <p:bldP spid="8205" grpId="0" animBg="1"/>
      <p:bldP spid="8205" grpId="1" animBg="1"/>
      <p:bldP spid="8206" grpId="0" animBg="1"/>
      <p:bldP spid="8206" grpId="1" animBg="1"/>
      <p:bldP spid="8207" grpId="0" animBg="1"/>
      <p:bldP spid="8207" grpId="1" animBg="1"/>
      <p:bldP spid="8208" grpId="0" animBg="1"/>
      <p:bldP spid="8208" grpId="1" animBg="1"/>
      <p:bldP spid="8209" grpId="0" animBg="1"/>
      <p:bldP spid="8209" grpId="1" animBg="1"/>
      <p:bldP spid="8210" grpId="0" animBg="1"/>
      <p:bldP spid="82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1" name="AutoShape 3"/>
          <p:cNvSpPr/>
          <p:nvPr/>
        </p:nvSpPr>
        <p:spPr>
          <a:xfrm>
            <a:off x="-250825" y="0"/>
            <a:ext cx="5002213" cy="1517650"/>
          </a:xfrm>
          <a:prstGeom prst="wedgeEllipseCallout">
            <a:avLst>
              <a:gd name="adj1" fmla="val 157"/>
              <a:gd name="adj2" fmla="val 8200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Good morning ,</a:t>
            </a:r>
          </a:p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Helen!</a:t>
            </a:r>
          </a:p>
          <a:p>
            <a:pPr algn="ctr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1732" name="AutoShape 4"/>
          <p:cNvSpPr/>
          <p:nvPr/>
        </p:nvSpPr>
        <p:spPr>
          <a:xfrm>
            <a:off x="2484438" y="1196975"/>
            <a:ext cx="2881312" cy="969963"/>
          </a:xfrm>
          <a:prstGeom prst="wedgeEllipseCallout">
            <a:avLst>
              <a:gd name="adj1" fmla="val -8069"/>
              <a:gd name="adj2" fmla="val 6980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Hi, Bob!</a:t>
            </a:r>
          </a:p>
        </p:txBody>
      </p:sp>
      <p:sp>
        <p:nvSpPr>
          <p:cNvPr id="201733" name="AutoShape 5"/>
          <p:cNvSpPr/>
          <p:nvPr/>
        </p:nvSpPr>
        <p:spPr>
          <a:xfrm>
            <a:off x="4572000" y="1989138"/>
            <a:ext cx="4895850" cy="1511300"/>
          </a:xfrm>
          <a:prstGeom prst="wedgeEllipseCallout">
            <a:avLst>
              <a:gd name="adj1" fmla="val -18917"/>
              <a:gd name="adj2" fmla="val 701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Good morning, </a:t>
            </a:r>
          </a:p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Alice!</a:t>
            </a:r>
          </a:p>
          <a:p>
            <a:pPr algn="ctr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1734" name="AutoShape 6"/>
          <p:cNvSpPr/>
          <p:nvPr/>
        </p:nvSpPr>
        <p:spPr>
          <a:xfrm>
            <a:off x="5076825" y="5157788"/>
            <a:ext cx="4824413" cy="1512887"/>
          </a:xfrm>
          <a:prstGeom prst="wedgeEllipseCallout">
            <a:avLst>
              <a:gd name="adj1" fmla="val -9329"/>
              <a:gd name="adj2" fmla="val -10162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Good morning, Cindy!</a:t>
            </a:r>
          </a:p>
          <a:p>
            <a:pPr algn="ctr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1735" name="AutoShape 7"/>
          <p:cNvSpPr/>
          <p:nvPr/>
        </p:nvSpPr>
        <p:spPr>
          <a:xfrm>
            <a:off x="0" y="4149725"/>
            <a:ext cx="2916238" cy="1295400"/>
          </a:xfrm>
          <a:prstGeom prst="wedgeRectCallout">
            <a:avLst>
              <a:gd name="adj1" fmla="val -20060"/>
              <a:gd name="adj2" fmla="val -8456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Hello,Frank!</a:t>
            </a:r>
          </a:p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Hello, Eric!</a:t>
            </a:r>
          </a:p>
        </p:txBody>
      </p:sp>
      <p:sp>
        <p:nvSpPr>
          <p:cNvPr id="201736" name="AutoShape 8"/>
          <p:cNvSpPr/>
          <p:nvPr/>
        </p:nvSpPr>
        <p:spPr>
          <a:xfrm>
            <a:off x="2051050" y="5645150"/>
            <a:ext cx="3529013" cy="1212850"/>
          </a:xfrm>
          <a:prstGeom prst="wedgeRectCallout">
            <a:avLst>
              <a:gd name="adj1" fmla="val -35333"/>
              <a:gd name="adj2" fmla="val -4685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Good morning,</a:t>
            </a:r>
          </a:p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Dale!</a:t>
            </a:r>
          </a:p>
          <a:p>
            <a:pPr algn="ctr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1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1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1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1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1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1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01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01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01733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173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173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173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201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2017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01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0173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/>
          <p:nvPr/>
        </p:nvSpPr>
        <p:spPr>
          <a:xfrm>
            <a:off x="179705" y="476250"/>
            <a:ext cx="85585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1a  Write down the names in the picture.</a:t>
            </a:r>
          </a:p>
        </p:txBody>
      </p:sp>
      <p:sp>
        <p:nvSpPr>
          <p:cNvPr id="10243" name="Text Box 3"/>
          <p:cNvSpPr txBox="1"/>
          <p:nvPr/>
        </p:nvSpPr>
        <p:spPr>
          <a:xfrm>
            <a:off x="576263" y="1147763"/>
            <a:ext cx="2519362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Boys’ names 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</p:txBody>
      </p:sp>
      <p:sp>
        <p:nvSpPr>
          <p:cNvPr id="10244" name="Text Box 4"/>
          <p:cNvSpPr txBox="1"/>
          <p:nvPr/>
        </p:nvSpPr>
        <p:spPr>
          <a:xfrm>
            <a:off x="649288" y="3524250"/>
            <a:ext cx="2519362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Girls’ names 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</p:txBody>
      </p:sp>
      <p:sp>
        <p:nvSpPr>
          <p:cNvPr id="10245" name="Text Box 5"/>
          <p:cNvSpPr txBox="1"/>
          <p:nvPr/>
        </p:nvSpPr>
        <p:spPr>
          <a:xfrm>
            <a:off x="1031875" y="1614488"/>
            <a:ext cx="10144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Bob</a:t>
            </a:r>
          </a:p>
        </p:txBody>
      </p:sp>
      <p:sp>
        <p:nvSpPr>
          <p:cNvPr id="10246" name="Text Box 6"/>
          <p:cNvSpPr txBox="1"/>
          <p:nvPr/>
        </p:nvSpPr>
        <p:spPr>
          <a:xfrm>
            <a:off x="1008063" y="2082800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Dale</a:t>
            </a:r>
          </a:p>
        </p:txBody>
      </p:sp>
      <p:sp>
        <p:nvSpPr>
          <p:cNvPr id="10247" name="Text Box 7"/>
          <p:cNvSpPr txBox="1"/>
          <p:nvPr/>
        </p:nvSpPr>
        <p:spPr>
          <a:xfrm>
            <a:off x="1008063" y="2516188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Eric</a:t>
            </a:r>
          </a:p>
        </p:txBody>
      </p:sp>
      <p:sp>
        <p:nvSpPr>
          <p:cNvPr id="10248" name="Text Box 8"/>
          <p:cNvSpPr txBox="1"/>
          <p:nvPr/>
        </p:nvSpPr>
        <p:spPr>
          <a:xfrm>
            <a:off x="1031875" y="2986088"/>
            <a:ext cx="10906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Frank</a:t>
            </a:r>
          </a:p>
        </p:txBody>
      </p:sp>
      <p:sp>
        <p:nvSpPr>
          <p:cNvPr id="10249" name="Text Box 9"/>
          <p:cNvSpPr txBox="1"/>
          <p:nvPr/>
        </p:nvSpPr>
        <p:spPr>
          <a:xfrm>
            <a:off x="1008063" y="3956050"/>
            <a:ext cx="10906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Helen</a:t>
            </a:r>
          </a:p>
        </p:txBody>
      </p:sp>
      <p:sp>
        <p:nvSpPr>
          <p:cNvPr id="10250" name="Text Box 10"/>
          <p:cNvSpPr txBox="1"/>
          <p:nvPr/>
        </p:nvSpPr>
        <p:spPr>
          <a:xfrm>
            <a:off x="1008063" y="4387850"/>
            <a:ext cx="11668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Grace</a:t>
            </a:r>
          </a:p>
        </p:txBody>
      </p:sp>
      <p:sp>
        <p:nvSpPr>
          <p:cNvPr id="10251" name="Text Box 11"/>
          <p:cNvSpPr txBox="1"/>
          <p:nvPr/>
        </p:nvSpPr>
        <p:spPr>
          <a:xfrm>
            <a:off x="1008063" y="4891088"/>
            <a:ext cx="11668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Cindy</a:t>
            </a:r>
          </a:p>
        </p:txBody>
      </p:sp>
      <p:sp>
        <p:nvSpPr>
          <p:cNvPr id="10252" name="Text Box 12"/>
          <p:cNvSpPr txBox="1"/>
          <p:nvPr/>
        </p:nvSpPr>
        <p:spPr>
          <a:xfrm>
            <a:off x="1008063" y="5395913"/>
            <a:ext cx="10144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Alice</a:t>
            </a:r>
          </a:p>
        </p:txBody>
      </p:sp>
      <p:pic>
        <p:nvPicPr>
          <p:cNvPr id="10253" name="Picture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29330" y="930275"/>
            <a:ext cx="5061585" cy="5424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7"/>
          <p:cNvSpPr txBox="1"/>
          <p:nvPr/>
        </p:nvSpPr>
        <p:spPr>
          <a:xfrm>
            <a:off x="107950" y="-26987"/>
            <a:ext cx="185896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Consolidation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475" y="908050"/>
            <a:ext cx="5443538" cy="5545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 Box 3"/>
          <p:cNvSpPr txBox="1"/>
          <p:nvPr/>
        </p:nvSpPr>
        <p:spPr>
          <a:xfrm>
            <a:off x="179705" y="405130"/>
            <a:ext cx="46666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1b  Listen and repeat.</a:t>
            </a:r>
          </a:p>
        </p:txBody>
      </p:sp>
      <p:sp>
        <p:nvSpPr>
          <p:cNvPr id="19459" name="Text Box 4"/>
          <p:cNvSpPr txBox="1"/>
          <p:nvPr/>
        </p:nvSpPr>
        <p:spPr>
          <a:xfrm>
            <a:off x="468313" y="981075"/>
            <a:ext cx="2519362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Boys’ names 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</p:txBody>
      </p:sp>
      <p:sp>
        <p:nvSpPr>
          <p:cNvPr id="19460" name="Text Box 5"/>
          <p:cNvSpPr txBox="1"/>
          <p:nvPr/>
        </p:nvSpPr>
        <p:spPr>
          <a:xfrm>
            <a:off x="468313" y="3357563"/>
            <a:ext cx="2519362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Girls’ names 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</a:p>
        </p:txBody>
      </p:sp>
      <p:sp>
        <p:nvSpPr>
          <p:cNvPr id="19461" name="Text Box 6"/>
          <p:cNvSpPr txBox="1"/>
          <p:nvPr/>
        </p:nvSpPr>
        <p:spPr>
          <a:xfrm>
            <a:off x="900113" y="1484313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Bob</a:t>
            </a:r>
          </a:p>
        </p:txBody>
      </p:sp>
      <p:sp>
        <p:nvSpPr>
          <p:cNvPr id="19462" name="Text Box 7"/>
          <p:cNvSpPr txBox="1"/>
          <p:nvPr/>
        </p:nvSpPr>
        <p:spPr>
          <a:xfrm>
            <a:off x="900113" y="1916113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Dale</a:t>
            </a:r>
          </a:p>
        </p:txBody>
      </p:sp>
      <p:sp>
        <p:nvSpPr>
          <p:cNvPr id="19463" name="Text Box 8"/>
          <p:cNvSpPr txBox="1"/>
          <p:nvPr/>
        </p:nvSpPr>
        <p:spPr>
          <a:xfrm>
            <a:off x="900113" y="2349500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Eric</a:t>
            </a:r>
          </a:p>
        </p:txBody>
      </p:sp>
      <p:sp>
        <p:nvSpPr>
          <p:cNvPr id="19464" name="Text Box 9"/>
          <p:cNvSpPr txBox="1"/>
          <p:nvPr/>
        </p:nvSpPr>
        <p:spPr>
          <a:xfrm>
            <a:off x="923925" y="2819400"/>
            <a:ext cx="11668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Frank</a:t>
            </a:r>
          </a:p>
        </p:txBody>
      </p:sp>
      <p:sp>
        <p:nvSpPr>
          <p:cNvPr id="19465" name="Text Box 10"/>
          <p:cNvSpPr txBox="1"/>
          <p:nvPr/>
        </p:nvSpPr>
        <p:spPr>
          <a:xfrm>
            <a:off x="900113" y="3789363"/>
            <a:ext cx="10906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Helen</a:t>
            </a:r>
          </a:p>
        </p:txBody>
      </p:sp>
      <p:sp>
        <p:nvSpPr>
          <p:cNvPr id="19466" name="Text Box 11"/>
          <p:cNvSpPr txBox="1"/>
          <p:nvPr/>
        </p:nvSpPr>
        <p:spPr>
          <a:xfrm>
            <a:off x="900113" y="4221163"/>
            <a:ext cx="11668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Grace</a:t>
            </a:r>
          </a:p>
        </p:txBody>
      </p:sp>
      <p:sp>
        <p:nvSpPr>
          <p:cNvPr id="19467" name="Text Box 12"/>
          <p:cNvSpPr txBox="1"/>
          <p:nvPr/>
        </p:nvSpPr>
        <p:spPr>
          <a:xfrm>
            <a:off x="900113" y="4724400"/>
            <a:ext cx="11668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Cindy</a:t>
            </a:r>
          </a:p>
        </p:txBody>
      </p:sp>
      <p:sp>
        <p:nvSpPr>
          <p:cNvPr id="19468" name="Text Box 13"/>
          <p:cNvSpPr txBox="1"/>
          <p:nvPr/>
        </p:nvSpPr>
        <p:spPr>
          <a:xfrm>
            <a:off x="900113" y="5229225"/>
            <a:ext cx="10144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Alice</a:t>
            </a:r>
          </a:p>
        </p:txBody>
      </p:sp>
      <p:pic>
        <p:nvPicPr>
          <p:cNvPr id="3" name="SU1 1b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159375" y="288925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86" name="组合 7185"/>
          <p:cNvGrpSpPr/>
          <p:nvPr/>
        </p:nvGrpSpPr>
        <p:grpSpPr>
          <a:xfrm>
            <a:off x="2649220" y="1196975"/>
            <a:ext cx="4546600" cy="5174615"/>
            <a:chOff x="1156" y="663"/>
            <a:chExt cx="2935" cy="3538"/>
          </a:xfrm>
        </p:grpSpPr>
        <p:grpSp>
          <p:nvGrpSpPr>
            <p:cNvPr id="7185" name="组合 7184"/>
            <p:cNvGrpSpPr/>
            <p:nvPr/>
          </p:nvGrpSpPr>
          <p:grpSpPr>
            <a:xfrm>
              <a:off x="1156" y="663"/>
              <a:ext cx="2935" cy="3475"/>
              <a:chOff x="1156" y="527"/>
              <a:chExt cx="2935" cy="3475"/>
            </a:xfrm>
          </p:grpSpPr>
          <p:pic>
            <p:nvPicPr>
              <p:cNvPr id="7182" name="图片 7181" descr="截屏042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156" y="572"/>
                <a:ext cx="2935" cy="34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183" name="椭圆 7182"/>
              <p:cNvSpPr/>
              <p:nvPr/>
            </p:nvSpPr>
            <p:spPr>
              <a:xfrm>
                <a:off x="1837" y="527"/>
                <a:ext cx="1678" cy="72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84" name="椭圆 7183"/>
            <p:cNvSpPr/>
            <p:nvPr/>
          </p:nvSpPr>
          <p:spPr>
            <a:xfrm>
              <a:off x="1292" y="3475"/>
              <a:ext cx="1951" cy="726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Text Box 3"/>
          <p:cNvSpPr txBox="1"/>
          <p:nvPr/>
        </p:nvSpPr>
        <p:spPr>
          <a:xfrm>
            <a:off x="179388" y="476250"/>
            <a:ext cx="8748712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1c  Practice the conversations in the picture. Then greet your partner. 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107950" y="-26987"/>
            <a:ext cx="11668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Practice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7187" name="椭圆形标注 7186"/>
          <p:cNvSpPr/>
          <p:nvPr/>
        </p:nvSpPr>
        <p:spPr>
          <a:xfrm>
            <a:off x="1171575" y="1457325"/>
            <a:ext cx="7324090" cy="875665"/>
          </a:xfrm>
          <a:prstGeom prst="wedgeEllipseCallout">
            <a:avLst>
              <a:gd name="adj1" fmla="val 1162"/>
              <a:gd name="adj2" fmla="val 92352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Good morning, Helen!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8" name="椭圆形标注 7187"/>
          <p:cNvSpPr/>
          <p:nvPr/>
        </p:nvSpPr>
        <p:spPr>
          <a:xfrm>
            <a:off x="1275080" y="4902835"/>
            <a:ext cx="6837045" cy="1376680"/>
          </a:xfrm>
          <a:prstGeom prst="wedgeEllipseCallout">
            <a:avLst>
              <a:gd name="adj1" fmla="val 21556"/>
              <a:gd name="adj2" fmla="val -95986"/>
            </a:avLst>
          </a:prstGeom>
          <a:solidFill>
            <a:srgbClr val="CCE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Good morning, Dale!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/>
          <p:nvPr/>
        </p:nvSpPr>
        <p:spPr>
          <a:xfrm>
            <a:off x="323850" y="2276475"/>
            <a:ext cx="8424863" cy="3968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Good morning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“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早上好”用于早上至中午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00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这段时间，是较为正式的问候语。它的答语仍为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Good morning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！</a:t>
            </a:r>
          </a:p>
          <a:p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Hello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“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您好”一般是熟人，朋友和同学之间打招呼用语。也可以用在打电话时，意为“喂”。</a:t>
            </a:r>
          </a:p>
          <a:p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“嗨，喂”频率最高的问候语，用于非正式场合，意思同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hello,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比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hello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更为随意。</a:t>
            </a:r>
          </a:p>
        </p:txBody>
      </p:sp>
      <p:pic>
        <p:nvPicPr>
          <p:cNvPr id="21506" name="Picture 2" descr="E:\学练优\2016英语七年级上\2016秋季用书配套光盘（学练优▪七英上▪RJ）\4. 备课素材\2. 图片\SU1\morning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825" y="476250"/>
            <a:ext cx="3241675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76" name="组合 45075"/>
          <p:cNvGrpSpPr/>
          <p:nvPr/>
        </p:nvGrpSpPr>
        <p:grpSpPr>
          <a:xfrm>
            <a:off x="1042988" y="981075"/>
            <a:ext cx="6623050" cy="5041900"/>
            <a:chOff x="612" y="572"/>
            <a:chExt cx="3993" cy="2948"/>
          </a:xfrm>
        </p:grpSpPr>
        <p:pic>
          <p:nvPicPr>
            <p:cNvPr id="45060" name="图片 45059" descr="截屏04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7" y="708"/>
              <a:ext cx="3947" cy="27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1" name="椭圆 45060"/>
            <p:cNvSpPr/>
            <p:nvPr/>
          </p:nvSpPr>
          <p:spPr>
            <a:xfrm>
              <a:off x="612" y="754"/>
              <a:ext cx="2177" cy="589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2" name="椭圆 45061"/>
            <p:cNvSpPr/>
            <p:nvPr/>
          </p:nvSpPr>
          <p:spPr>
            <a:xfrm>
              <a:off x="2926" y="2795"/>
              <a:ext cx="1679" cy="725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3" name="椭圆 45062"/>
            <p:cNvSpPr/>
            <p:nvPr/>
          </p:nvSpPr>
          <p:spPr>
            <a:xfrm>
              <a:off x="884" y="2659"/>
              <a:ext cx="499" cy="590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5074" name="组合 45073"/>
            <p:cNvGrpSpPr/>
            <p:nvPr/>
          </p:nvGrpSpPr>
          <p:grpSpPr>
            <a:xfrm>
              <a:off x="2472" y="572"/>
              <a:ext cx="785" cy="726"/>
              <a:chOff x="2472" y="572"/>
              <a:chExt cx="785" cy="726"/>
            </a:xfrm>
          </p:grpSpPr>
          <p:sp>
            <p:nvSpPr>
              <p:cNvPr id="45073" name="矩形 45072"/>
              <p:cNvSpPr/>
              <p:nvPr/>
            </p:nvSpPr>
            <p:spPr>
              <a:xfrm>
                <a:off x="2472" y="657"/>
                <a:ext cx="785" cy="6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45065" name="图片 45064" descr="g0563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94" y="572"/>
                <a:ext cx="718" cy="72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5068" name="矩形标注 8"/>
          <p:cNvSpPr/>
          <p:nvPr/>
        </p:nvSpPr>
        <p:spPr>
          <a:xfrm>
            <a:off x="250825" y="731520"/>
            <a:ext cx="4032250" cy="1441450"/>
          </a:xfrm>
          <a:prstGeom prst="wedgeRectCallout">
            <a:avLst>
              <a:gd name="adj1" fmla="val 31565"/>
              <a:gd name="adj2" fmla="val 92292"/>
            </a:avLst>
          </a:prstGeom>
          <a:solidFill>
            <a:srgbClr val="CCEC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Good afternoon, Eric!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77" name="椭圆形标注 45076"/>
          <p:cNvSpPr/>
          <p:nvPr/>
        </p:nvSpPr>
        <p:spPr>
          <a:xfrm>
            <a:off x="3865880" y="4465955"/>
            <a:ext cx="5248910" cy="1873250"/>
          </a:xfrm>
          <a:prstGeom prst="wedgeEllipseCallout">
            <a:avLst>
              <a:gd name="adj1" fmla="val -41514"/>
              <a:gd name="adj2" fmla="val -62880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Good afternoon, Frank!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8" grpId="0" bldLvl="0" animBg="1"/>
      <p:bldP spid="4507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91" name="组合 46090"/>
          <p:cNvGrpSpPr/>
          <p:nvPr/>
        </p:nvGrpSpPr>
        <p:grpSpPr>
          <a:xfrm>
            <a:off x="1714500" y="835025"/>
            <a:ext cx="5832475" cy="5327650"/>
            <a:chOff x="839" y="663"/>
            <a:chExt cx="3674" cy="3356"/>
          </a:xfrm>
        </p:grpSpPr>
        <p:pic>
          <p:nvPicPr>
            <p:cNvPr id="46084" name="图片 46083" descr="截屏04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4" y="663"/>
              <a:ext cx="3629" cy="32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5" name="椭圆 46084"/>
            <p:cNvSpPr/>
            <p:nvPr/>
          </p:nvSpPr>
          <p:spPr>
            <a:xfrm>
              <a:off x="1837" y="3294"/>
              <a:ext cx="2313" cy="725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6" name="椭圆 46085"/>
            <p:cNvSpPr/>
            <p:nvPr/>
          </p:nvSpPr>
          <p:spPr>
            <a:xfrm>
              <a:off x="839" y="663"/>
              <a:ext cx="2086" cy="635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46087" name="图片 46086" descr="g053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98" y="1434"/>
              <a:ext cx="718" cy="726"/>
            </a:xfrm>
            <a:prstGeom prst="rect">
              <a:avLst/>
            </a:prstGeom>
            <a:noFill/>
            <a:ln w="57150" cap="flat" cmpd="thinThick">
              <a:solidFill>
                <a:srgbClr val="800080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sp>
        <p:nvSpPr>
          <p:cNvPr id="46092" name="椭圆形标注 46091"/>
          <p:cNvSpPr/>
          <p:nvPr/>
        </p:nvSpPr>
        <p:spPr>
          <a:xfrm>
            <a:off x="428625" y="475615"/>
            <a:ext cx="6171565" cy="1727200"/>
          </a:xfrm>
          <a:prstGeom prst="wedgeEllipseCallout">
            <a:avLst>
              <a:gd name="adj1" fmla="val -4352"/>
              <a:gd name="adj2" fmla="val 8079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Good evening, Bob!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093" name="椭圆形标注 46092"/>
          <p:cNvSpPr/>
          <p:nvPr/>
        </p:nvSpPr>
        <p:spPr>
          <a:xfrm>
            <a:off x="511175" y="4635500"/>
            <a:ext cx="6915150" cy="1656080"/>
          </a:xfrm>
          <a:prstGeom prst="wedgeEllipseCallout">
            <a:avLst>
              <a:gd name="adj1" fmla="val 31361"/>
              <a:gd name="adj2" fmla="val -66106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Good evening, Alice!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2" grpId="0" bldLvl="0" animBg="1"/>
      <p:bldP spid="4609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矩形标注 12"/>
          <p:cNvSpPr/>
          <p:nvPr/>
        </p:nvSpPr>
        <p:spPr>
          <a:xfrm>
            <a:off x="412115" y="981710"/>
            <a:ext cx="3365500" cy="791845"/>
          </a:xfrm>
          <a:prstGeom prst="wedgeRectCallout">
            <a:avLst>
              <a:gd name="adj1" fmla="val 44218"/>
              <a:gd name="adj2" fmla="val 101301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Hello, Mike.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9" name="矩形标注 13"/>
          <p:cNvSpPr/>
          <p:nvPr/>
        </p:nvSpPr>
        <p:spPr>
          <a:xfrm>
            <a:off x="5219700" y="1773555"/>
            <a:ext cx="3449955" cy="790575"/>
          </a:xfrm>
          <a:prstGeom prst="wedgeRectCallout">
            <a:avLst>
              <a:gd name="adj1" fmla="val 7134"/>
              <a:gd name="adj2" fmla="val 170481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Hello, Linda.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1" name="Picture 3" descr="2005051516425566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3333" y="2179638"/>
            <a:ext cx="3551237" cy="2840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4" descr="2005102719010696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4158" y="3732530"/>
            <a:ext cx="3240087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bldLvl="0" animBg="1"/>
      <p:bldP spid="819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3617913" y="4333875"/>
            <a:ext cx="1984375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(1a</a:t>
            </a:r>
            <a:r>
              <a:rPr lang="en-US" altLang="zh-CN" sz="44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+mn-ea"/>
              </a:rPr>
              <a:t>-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2e)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00" name="Text Box 33"/>
          <p:cNvSpPr txBox="1"/>
          <p:nvPr/>
        </p:nvSpPr>
        <p:spPr>
          <a:xfrm>
            <a:off x="5435600" y="549275"/>
            <a:ext cx="367188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七年级英语上（</a:t>
            </a:r>
            <a:r>
              <a:rPr lang="en-US" altLang="zh-CN" sz="2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RJ</a:t>
            </a:r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  教学课件</a:t>
            </a:r>
          </a:p>
        </p:txBody>
      </p:sp>
      <p:sp>
        <p:nvSpPr>
          <p:cNvPr id="4102" name="Rectangle 3"/>
          <p:cNvSpPr/>
          <p:nvPr/>
        </p:nvSpPr>
        <p:spPr>
          <a:xfrm>
            <a:off x="0" y="1557338"/>
            <a:ext cx="5256213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800" dirty="0">
                <a:latin typeface="Cambria" panose="02040503050406030204" pitchFamily="18" charset="0"/>
                <a:ea typeface="汉仪醒示体简" pitchFamily="49" charset="-122"/>
              </a:rPr>
              <a:t>Starter Unit 1</a:t>
            </a:r>
          </a:p>
        </p:txBody>
      </p:sp>
      <p:sp>
        <p:nvSpPr>
          <p:cNvPr id="4103" name="Rectangle 4"/>
          <p:cNvSpPr/>
          <p:nvPr/>
        </p:nvSpPr>
        <p:spPr>
          <a:xfrm>
            <a:off x="1835150" y="2781300"/>
            <a:ext cx="5616575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Good morning!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矩形标注 18"/>
          <p:cNvSpPr/>
          <p:nvPr/>
        </p:nvSpPr>
        <p:spPr>
          <a:xfrm>
            <a:off x="611188" y="1268413"/>
            <a:ext cx="2520950" cy="792162"/>
          </a:xfrm>
          <a:prstGeom prst="wedgeRectCallout">
            <a:avLst>
              <a:gd name="adj1" fmla="val 37722"/>
              <a:gd name="adj2" fmla="val 141986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Hi, Li Mei.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2" name="矩形标注 16"/>
          <p:cNvSpPr/>
          <p:nvPr/>
        </p:nvSpPr>
        <p:spPr>
          <a:xfrm>
            <a:off x="5327650" y="1680210"/>
            <a:ext cx="2663825" cy="792163"/>
          </a:xfrm>
          <a:prstGeom prst="wedgeRectCallout">
            <a:avLst>
              <a:gd name="adj1" fmla="val 2028"/>
              <a:gd name="adj2" fmla="val 123546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Hi, Wu Lei.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211" name="图片 8210" descr="图片11"/>
          <p:cNvPicPr>
            <a:picLocks noChangeAspect="1"/>
          </p:cNvPicPr>
          <p:nvPr/>
        </p:nvPicPr>
        <p:blipFill>
          <a:blip r:embed="rId2" cstate="print"/>
          <a:srcRect r="51244"/>
          <a:stretch>
            <a:fillRect/>
          </a:stretch>
        </p:blipFill>
        <p:spPr>
          <a:xfrm>
            <a:off x="2359978" y="2593023"/>
            <a:ext cx="1724025" cy="352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0" name="图片 8209" descr="图片11"/>
          <p:cNvPicPr>
            <a:picLocks noChangeAspect="1"/>
          </p:cNvPicPr>
          <p:nvPr/>
        </p:nvPicPr>
        <p:blipFill>
          <a:blip r:embed="rId2" cstate="print"/>
          <a:srcRect l="47398"/>
          <a:stretch>
            <a:fillRect/>
          </a:stretch>
        </p:blipFill>
        <p:spPr>
          <a:xfrm>
            <a:off x="5673090" y="3213100"/>
            <a:ext cx="1973263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bldLvl="0" animBg="1"/>
      <p:bldP spid="92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/>
          <p:nvPr/>
        </p:nvSpPr>
        <p:spPr>
          <a:xfrm>
            <a:off x="2051050" y="1125538"/>
            <a:ext cx="6192838" cy="1322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latin typeface="楷体_GB2312"/>
                <a:ea typeface="楷体_GB2312"/>
              </a:rPr>
              <a:t>所有的人名第一个字母都</a:t>
            </a:r>
          </a:p>
          <a:p>
            <a:r>
              <a:rPr lang="zh-CN" altLang="en-US" b="1" dirty="0">
                <a:latin typeface="楷体_GB2312"/>
                <a:ea typeface="楷体_GB2312"/>
              </a:rPr>
              <a:t>要大写</a:t>
            </a:r>
          </a:p>
        </p:txBody>
      </p:sp>
      <p:sp>
        <p:nvSpPr>
          <p:cNvPr id="14339" name="Text Box 3"/>
          <p:cNvSpPr txBox="1"/>
          <p:nvPr/>
        </p:nvSpPr>
        <p:spPr>
          <a:xfrm>
            <a:off x="1835150" y="3341688"/>
            <a:ext cx="67691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_GB2312"/>
                <a:ea typeface="楷体_GB2312"/>
              </a:rPr>
              <a:t>你知道在英语中如何写你自己的名字吗</a:t>
            </a:r>
            <a:r>
              <a:rPr lang="en-US" altLang="zh-CN" b="1" dirty="0">
                <a:latin typeface="楷体_GB2312"/>
                <a:ea typeface="楷体_GB2312"/>
              </a:rPr>
              <a:t>?</a:t>
            </a:r>
          </a:p>
        </p:txBody>
      </p:sp>
      <p:sp>
        <p:nvSpPr>
          <p:cNvPr id="14340" name="Text Box 4"/>
          <p:cNvSpPr txBox="1"/>
          <p:nvPr/>
        </p:nvSpPr>
        <p:spPr>
          <a:xfrm>
            <a:off x="755650" y="2997200"/>
            <a:ext cx="1368425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323850" y="1052513"/>
            <a:ext cx="1871663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_GB2312"/>
                <a:ea typeface="楷体_GB2312"/>
              </a:rPr>
              <a:t>注意</a:t>
            </a:r>
            <a:r>
              <a:rPr lang="en-US" altLang="zh-CN" sz="4800" b="1" dirty="0">
                <a:solidFill>
                  <a:srgbClr val="FF0000"/>
                </a:solidFill>
                <a:latin typeface="楷体_GB2312"/>
                <a:ea typeface="楷体_GB2312"/>
              </a:rPr>
              <a:t>:</a:t>
            </a:r>
            <a:endParaRPr lang="en-US" altLang="zh-CN" sz="4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2533" name="Picture 2" descr="E:\学练优\2016英语七年级上\2016秋季用书配套光盘（学练优▪七英上▪RJ）\4. 备课素材\2. 图片\SU1\问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5825" y="4508500"/>
            <a:ext cx="1428750" cy="197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143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/>
          <p:nvPr/>
        </p:nvSpPr>
        <p:spPr>
          <a:xfrm>
            <a:off x="1258888" y="1341438"/>
            <a:ext cx="5543550" cy="3603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ts val="24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常用的英文名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男生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</a:p>
        </p:txBody>
      </p:sp>
      <p:sp>
        <p:nvSpPr>
          <p:cNvPr id="15363" name="Rectangle 5"/>
          <p:cNvSpPr/>
          <p:nvPr/>
        </p:nvSpPr>
        <p:spPr>
          <a:xfrm>
            <a:off x="228600" y="1884363"/>
            <a:ext cx="8569325" cy="160020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ctr"/>
          <a:lstStyle/>
          <a:p>
            <a:pPr>
              <a:lnSpc>
                <a:spcPct val="11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Kelvin   Harry   Jackie  Owen  Jim   Lucas  Ben Robert  Alfred   Chris   Bruce  Joe   Bill   Jimmy</a:t>
            </a:r>
          </a:p>
          <a:p>
            <a:pPr>
              <a:lnSpc>
                <a:spcPct val="11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Charles Henry   Clark   Peter   Roy Mark Jack</a:t>
            </a:r>
          </a:p>
        </p:txBody>
      </p:sp>
      <p:sp>
        <p:nvSpPr>
          <p:cNvPr id="15364" name="Rectangle 6"/>
          <p:cNvSpPr/>
          <p:nvPr/>
        </p:nvSpPr>
        <p:spPr>
          <a:xfrm>
            <a:off x="1258888" y="3789363"/>
            <a:ext cx="5400675" cy="2873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常用的英文名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女生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15365" name="Rectangle 7"/>
          <p:cNvSpPr/>
          <p:nvPr/>
        </p:nvSpPr>
        <p:spPr>
          <a:xfrm>
            <a:off x="381000" y="4322763"/>
            <a:ext cx="8291513" cy="162560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anchor="ctr"/>
          <a:lstStyle/>
          <a:p>
            <a:pPr>
              <a:lnSpc>
                <a:spcPct val="11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June   Alice    Susan   Anna  Gina  Daisy  Dora</a:t>
            </a:r>
          </a:p>
          <a:p>
            <a:pPr>
              <a:lnSpc>
                <a:spcPct val="11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Betty  Sandy  Sophie  Ann    May  Jean    Karen</a:t>
            </a:r>
          </a:p>
          <a:p>
            <a:pPr>
              <a:lnSpc>
                <a:spcPct val="115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Lucy  Nancy  Sarah    Rita   Rose  Tracy  Sally</a:t>
            </a:r>
          </a:p>
        </p:txBody>
      </p:sp>
      <p:sp>
        <p:nvSpPr>
          <p:cNvPr id="15366" name="Text Box 6"/>
          <p:cNvSpPr txBox="1"/>
          <p:nvPr/>
        </p:nvSpPr>
        <p:spPr>
          <a:xfrm>
            <a:off x="395288" y="549275"/>
            <a:ext cx="792003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你有英文名字吗？没有的话，可以选一个哦！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animBg="1"/>
      <p:bldP spid="15364" grpId="0"/>
      <p:bldP spid="15365" grpId="0" animBg="1"/>
      <p:bldP spid="153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灯片编号占位符 1"/>
          <p:cNvSpPr txBox="1">
            <a:spLocks noGrp="1"/>
          </p:cNvSpPr>
          <p:nvPr/>
        </p:nvSpPr>
        <p:spPr>
          <a:xfrm>
            <a:off x="457200" y="6426200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lstStyle/>
          <a:p>
            <a:fld id="{9A0DB2DC-4C9A-4742-B13C-FB6460FD3503}" type="slidenum">
              <a:rPr lang="en-GB" altLang="en-US" sz="800" dirty="0">
                <a:latin typeface="Arial" panose="020B0604020202020204" pitchFamily="34" charset="0"/>
                <a:ea typeface="宋体" panose="02010600030101010101" pitchFamily="2" charset="-122"/>
              </a:rPr>
              <a:pPr/>
              <a:t>23</a:t>
            </a:fld>
            <a:endParaRPr lang="en-GB" altLang="en-US" sz="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Text Box 3"/>
          <p:cNvSpPr txBox="1"/>
          <p:nvPr/>
        </p:nvSpPr>
        <p:spPr>
          <a:xfrm>
            <a:off x="250825" y="476250"/>
            <a:ext cx="7129463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2a  Listen and repeat.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听录音并跟读。</a:t>
            </a:r>
          </a:p>
        </p:txBody>
      </p:sp>
      <p:sp>
        <p:nvSpPr>
          <p:cNvPr id="24579" name="WordArt 4"/>
          <p:cNvSpPr/>
          <p:nvPr/>
        </p:nvSpPr>
        <p:spPr>
          <a:xfrm>
            <a:off x="827088" y="1412875"/>
            <a:ext cx="72072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3847"/>
              </a:avLst>
            </a:prstTxWarp>
            <a:normAutofit/>
          </a:bodyPr>
          <a:lstStyle/>
          <a:p>
            <a:pPr algn="ctr"/>
            <a:r>
              <a:rPr lang="zh-CN" altLang="en-US" sz="4800" b="1" i="1"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21001">
                      <a:srgbClr val="0819FB">
                        <a:alpha val="100000"/>
                      </a:srgbClr>
                    </a:gs>
                    <a:gs pos="35001">
                      <a:srgbClr val="1A8D48">
                        <a:alpha val="100000"/>
                      </a:srgbClr>
                    </a:gs>
                    <a:gs pos="52000">
                      <a:srgbClr val="FFFF00">
                        <a:alpha val="100000"/>
                      </a:srgbClr>
                    </a:gs>
                    <a:gs pos="73000">
                      <a:srgbClr val="EE3F17">
                        <a:alpha val="100000"/>
                      </a:srgbClr>
                    </a:gs>
                    <a:gs pos="88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MS UI Gothic" panose="020B0600070205080204" charset="-128"/>
                <a:ea typeface="MS UI Gothic" panose="020B0600070205080204" charset="-128"/>
              </a:rPr>
              <a:t>A</a:t>
            </a:r>
          </a:p>
        </p:txBody>
      </p:sp>
      <p:sp>
        <p:nvSpPr>
          <p:cNvPr id="9221" name="Text Box 5"/>
          <p:cNvSpPr txBox="1"/>
          <p:nvPr/>
        </p:nvSpPr>
        <p:spPr>
          <a:xfrm>
            <a:off x="971550" y="2781300"/>
            <a:ext cx="8636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/ei/</a:t>
            </a:r>
          </a:p>
        </p:txBody>
      </p:sp>
      <p:sp>
        <p:nvSpPr>
          <p:cNvPr id="24581" name="WordArt 6"/>
          <p:cNvSpPr/>
          <p:nvPr/>
        </p:nvSpPr>
        <p:spPr>
          <a:xfrm>
            <a:off x="2843213" y="1557338"/>
            <a:ext cx="72072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B</a:t>
            </a:r>
          </a:p>
        </p:txBody>
      </p:sp>
      <p:sp>
        <p:nvSpPr>
          <p:cNvPr id="9223" name="Text Box 7"/>
          <p:cNvSpPr txBox="1"/>
          <p:nvPr/>
        </p:nvSpPr>
        <p:spPr>
          <a:xfrm>
            <a:off x="2987675" y="2852738"/>
            <a:ext cx="11557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/ b</a:t>
            </a:r>
            <a:r>
              <a:rPr lang="en-US" altLang="zh-CN" b="1" dirty="0">
                <a:solidFill>
                  <a:srgbClr val="FF0000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i: </a:t>
            </a:r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24583" name="WordArt 8"/>
          <p:cNvSpPr/>
          <p:nvPr/>
        </p:nvSpPr>
        <p:spPr>
          <a:xfrm>
            <a:off x="4859338" y="1557338"/>
            <a:ext cx="865187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9600" b="1" i="1"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C</a:t>
            </a:r>
          </a:p>
        </p:txBody>
      </p:sp>
      <p:sp>
        <p:nvSpPr>
          <p:cNvPr id="9225" name="Text Box 9"/>
          <p:cNvSpPr txBox="1"/>
          <p:nvPr/>
        </p:nvSpPr>
        <p:spPr>
          <a:xfrm>
            <a:off x="5076825" y="2781300"/>
            <a:ext cx="9017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/s</a:t>
            </a:r>
            <a:r>
              <a:rPr lang="en-US" altLang="zh-CN" b="1" dirty="0">
                <a:solidFill>
                  <a:srgbClr val="FF0000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i:</a:t>
            </a:r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24585" name="WordArt 10"/>
          <p:cNvSpPr/>
          <p:nvPr/>
        </p:nvSpPr>
        <p:spPr>
          <a:xfrm>
            <a:off x="6732588" y="1484313"/>
            <a:ext cx="7921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 b="1" i="1"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D</a:t>
            </a:r>
          </a:p>
        </p:txBody>
      </p:sp>
      <p:sp>
        <p:nvSpPr>
          <p:cNvPr id="9227" name="Text Box 11"/>
          <p:cNvSpPr txBox="1"/>
          <p:nvPr/>
        </p:nvSpPr>
        <p:spPr>
          <a:xfrm>
            <a:off x="7019925" y="2781300"/>
            <a:ext cx="9239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/d</a:t>
            </a:r>
            <a:r>
              <a:rPr lang="en-US" altLang="zh-CN" b="1" dirty="0">
                <a:solidFill>
                  <a:srgbClr val="FF0000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i:</a:t>
            </a:r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24587" name="WordArt 12"/>
          <p:cNvSpPr/>
          <p:nvPr/>
        </p:nvSpPr>
        <p:spPr>
          <a:xfrm>
            <a:off x="827088" y="3860800"/>
            <a:ext cx="720725" cy="1057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E</a:t>
            </a:r>
          </a:p>
        </p:txBody>
      </p:sp>
      <p:sp>
        <p:nvSpPr>
          <p:cNvPr id="9229" name="Text Box 13"/>
          <p:cNvSpPr txBox="1"/>
          <p:nvPr/>
        </p:nvSpPr>
        <p:spPr>
          <a:xfrm>
            <a:off x="1042988" y="5229225"/>
            <a:ext cx="6699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/</a:t>
            </a:r>
            <a:r>
              <a:rPr lang="en-US" altLang="zh-CN" b="1" dirty="0">
                <a:solidFill>
                  <a:srgbClr val="FF0000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i:</a:t>
            </a:r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24589" name="WordArt 14"/>
          <p:cNvSpPr/>
          <p:nvPr/>
        </p:nvSpPr>
        <p:spPr>
          <a:xfrm>
            <a:off x="2555875" y="3860800"/>
            <a:ext cx="792163" cy="1214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F</a:t>
            </a:r>
          </a:p>
        </p:txBody>
      </p:sp>
      <p:sp>
        <p:nvSpPr>
          <p:cNvPr id="9231" name="Text Box 15"/>
          <p:cNvSpPr txBox="1"/>
          <p:nvPr/>
        </p:nvSpPr>
        <p:spPr>
          <a:xfrm>
            <a:off x="2771775" y="5229225"/>
            <a:ext cx="10096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/</a:t>
            </a:r>
            <a:r>
              <a:rPr lang="en-US" altLang="zh-CN" b="1" dirty="0">
                <a:solidFill>
                  <a:srgbClr val="FF0000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e</a:t>
            </a:r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f/</a:t>
            </a:r>
          </a:p>
        </p:txBody>
      </p:sp>
      <p:sp>
        <p:nvSpPr>
          <p:cNvPr id="24591" name="WordArt 16"/>
          <p:cNvSpPr/>
          <p:nvPr/>
        </p:nvSpPr>
        <p:spPr>
          <a:xfrm>
            <a:off x="4643438" y="3860800"/>
            <a:ext cx="719137" cy="1204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G</a:t>
            </a:r>
          </a:p>
        </p:txBody>
      </p:sp>
      <p:sp>
        <p:nvSpPr>
          <p:cNvPr id="9233" name="Text Box 17"/>
          <p:cNvSpPr txBox="1"/>
          <p:nvPr/>
        </p:nvSpPr>
        <p:spPr>
          <a:xfrm>
            <a:off x="4572000" y="5300663"/>
            <a:ext cx="1317625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/ dʒ</a:t>
            </a:r>
            <a:r>
              <a:rPr lang="en-US" altLang="zh-CN" b="1" dirty="0">
                <a:solidFill>
                  <a:srgbClr val="FF0000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i:</a:t>
            </a:r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24593" name="WordArt 18"/>
          <p:cNvSpPr/>
          <p:nvPr/>
        </p:nvSpPr>
        <p:spPr>
          <a:xfrm>
            <a:off x="6372225" y="3860800"/>
            <a:ext cx="863600" cy="1049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H</a:t>
            </a:r>
          </a:p>
        </p:txBody>
      </p:sp>
      <p:sp>
        <p:nvSpPr>
          <p:cNvPr id="24594" name="WordArt 20"/>
          <p:cNvSpPr/>
          <p:nvPr/>
        </p:nvSpPr>
        <p:spPr>
          <a:xfrm>
            <a:off x="1692275" y="1916113"/>
            <a:ext cx="43180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3847"/>
              </a:avLst>
            </a:prstTxWarp>
            <a:normAutofit/>
          </a:bodyPr>
          <a:lstStyle/>
          <a:p>
            <a:pPr algn="ctr"/>
            <a:r>
              <a:rPr lang="zh-CN" altLang="en-US" sz="4800" b="1" i="1"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21001">
                      <a:srgbClr val="0819FB">
                        <a:alpha val="100000"/>
                      </a:srgbClr>
                    </a:gs>
                    <a:gs pos="35001">
                      <a:srgbClr val="1A8D48">
                        <a:alpha val="100000"/>
                      </a:srgbClr>
                    </a:gs>
                    <a:gs pos="52000">
                      <a:srgbClr val="FFFF00">
                        <a:alpha val="100000"/>
                      </a:srgbClr>
                    </a:gs>
                    <a:gs pos="73000">
                      <a:srgbClr val="EE3F17">
                        <a:alpha val="100000"/>
                      </a:srgbClr>
                    </a:gs>
                    <a:gs pos="88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MS UI Gothic" panose="020B0600070205080204" charset="-128"/>
                <a:ea typeface="MS UI Gothic" panose="020B0600070205080204" charset="-128"/>
              </a:rPr>
              <a:t>a</a:t>
            </a:r>
          </a:p>
        </p:txBody>
      </p:sp>
      <p:sp>
        <p:nvSpPr>
          <p:cNvPr id="24595" name="WordArt 21"/>
          <p:cNvSpPr/>
          <p:nvPr/>
        </p:nvSpPr>
        <p:spPr>
          <a:xfrm>
            <a:off x="3779838" y="1557338"/>
            <a:ext cx="576262" cy="1006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b</a:t>
            </a:r>
          </a:p>
        </p:txBody>
      </p:sp>
      <p:sp>
        <p:nvSpPr>
          <p:cNvPr id="24596" name="WordArt 22"/>
          <p:cNvSpPr/>
          <p:nvPr/>
        </p:nvSpPr>
        <p:spPr>
          <a:xfrm>
            <a:off x="5795963" y="1844675"/>
            <a:ext cx="5048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9600" b="1" i="1"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c</a:t>
            </a:r>
          </a:p>
        </p:txBody>
      </p:sp>
      <p:sp>
        <p:nvSpPr>
          <p:cNvPr id="24597" name="WordArt 23"/>
          <p:cNvSpPr/>
          <p:nvPr/>
        </p:nvSpPr>
        <p:spPr>
          <a:xfrm>
            <a:off x="7596188" y="1484313"/>
            <a:ext cx="7921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 b="1" i="1"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d</a:t>
            </a:r>
          </a:p>
        </p:txBody>
      </p:sp>
      <p:sp>
        <p:nvSpPr>
          <p:cNvPr id="24598" name="WordArt 24"/>
          <p:cNvSpPr/>
          <p:nvPr/>
        </p:nvSpPr>
        <p:spPr>
          <a:xfrm>
            <a:off x="1476375" y="4221163"/>
            <a:ext cx="574675" cy="769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e</a:t>
            </a:r>
          </a:p>
        </p:txBody>
      </p:sp>
      <p:sp>
        <p:nvSpPr>
          <p:cNvPr id="24599" name="WordArt 25"/>
          <p:cNvSpPr/>
          <p:nvPr/>
        </p:nvSpPr>
        <p:spPr>
          <a:xfrm>
            <a:off x="3276600" y="3933825"/>
            <a:ext cx="792163" cy="1214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f</a:t>
            </a:r>
          </a:p>
        </p:txBody>
      </p:sp>
      <p:sp>
        <p:nvSpPr>
          <p:cNvPr id="24600" name="WordArt 26"/>
          <p:cNvSpPr/>
          <p:nvPr/>
        </p:nvSpPr>
        <p:spPr>
          <a:xfrm>
            <a:off x="5292725" y="4149725"/>
            <a:ext cx="647700" cy="1204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g</a:t>
            </a:r>
          </a:p>
        </p:txBody>
      </p:sp>
      <p:sp>
        <p:nvSpPr>
          <p:cNvPr id="24601" name="WordArt 27"/>
          <p:cNvSpPr/>
          <p:nvPr/>
        </p:nvSpPr>
        <p:spPr>
          <a:xfrm>
            <a:off x="7380288" y="3933825"/>
            <a:ext cx="574675" cy="1049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h</a:t>
            </a:r>
          </a:p>
        </p:txBody>
      </p:sp>
      <p:sp>
        <p:nvSpPr>
          <p:cNvPr id="24602" name="Text Box 4"/>
          <p:cNvSpPr txBox="1"/>
          <p:nvPr/>
        </p:nvSpPr>
        <p:spPr>
          <a:xfrm>
            <a:off x="6516688" y="5300663"/>
            <a:ext cx="1339850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/ </a:t>
            </a:r>
            <a:r>
              <a:rPr lang="en-US" altLang="zh-CN" b="1" dirty="0">
                <a:solidFill>
                  <a:srgbClr val="FF0000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ei</a:t>
            </a:r>
            <a:r>
              <a:rPr lang="en-US" altLang="zh-CN" dirty="0">
                <a:latin typeface="Arial Narrow" panose="020B060602020203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ʧ</a:t>
            </a:r>
            <a:r>
              <a:rPr lang="en-US" altLang="zh-CN" b="1" dirty="0">
                <a:latin typeface="Arial Narrow" panose="020B0606020202030204" pitchFamily="34" charset="0"/>
                <a:ea typeface="宋体" panose="02010600030101010101" pitchFamily="2" charset="-122"/>
              </a:rPr>
              <a:t> /</a:t>
            </a:r>
          </a:p>
        </p:txBody>
      </p:sp>
      <p:sp>
        <p:nvSpPr>
          <p:cNvPr id="30" name="TextBox 7"/>
          <p:cNvSpPr txBox="1"/>
          <p:nvPr/>
        </p:nvSpPr>
        <p:spPr>
          <a:xfrm>
            <a:off x="107950" y="-26987"/>
            <a:ext cx="17208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Presentation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pic>
        <p:nvPicPr>
          <p:cNvPr id="2" name="SU1 2a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977063" y="476250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95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221" grpId="0"/>
      <p:bldP spid="9223" grpId="0"/>
      <p:bldP spid="9225" grpId="0"/>
      <p:bldP spid="9227" grpId="0"/>
      <p:bldP spid="9229" grpId="0"/>
      <p:bldP spid="9231" grpId="0"/>
      <p:bldP spid="92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/>
          <p:nvPr/>
        </p:nvSpPr>
        <p:spPr>
          <a:xfrm>
            <a:off x="0" y="457200"/>
            <a:ext cx="35052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</a:pPr>
            <a:r>
              <a:rPr lang="zh-CN" altLang="en-US" sz="8000" b="1" dirty="0"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  <a:r>
              <a:rPr lang="en-US" altLang="zh-CN" sz="8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ei </a:t>
            </a:r>
            <a:r>
              <a:rPr lang="zh-CN" altLang="en-US" sz="8000" b="1" dirty="0"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</a:p>
        </p:txBody>
      </p:sp>
      <p:pic>
        <p:nvPicPr>
          <p:cNvPr id="25602" name="Picture 3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6600" y="457200"/>
            <a:ext cx="2438400" cy="1560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4" descr="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457200"/>
            <a:ext cx="2362200" cy="1579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Rectangle 5"/>
          <p:cNvSpPr/>
          <p:nvPr/>
        </p:nvSpPr>
        <p:spPr>
          <a:xfrm>
            <a:off x="-304800" y="2362200"/>
            <a:ext cx="33528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  <a:r>
              <a:rPr lang="en-US" altLang="zh-CN" sz="8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i:</a:t>
            </a:r>
            <a:r>
              <a:rPr lang="zh-CN" altLang="en-US" sz="8000" b="1" dirty="0"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</a:p>
        </p:txBody>
      </p:sp>
      <p:pic>
        <p:nvPicPr>
          <p:cNvPr id="25605" name="Picture 6" descr="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8400" y="2438400"/>
            <a:ext cx="2438400" cy="154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Picture 7" descr="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3" y="2420938"/>
            <a:ext cx="2286000" cy="1454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Picture 8" descr="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54813" y="2413000"/>
            <a:ext cx="22098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Picture 9" descr="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25700" y="3810000"/>
            <a:ext cx="2362200" cy="150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Picture 10" descr="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87900" y="3733800"/>
            <a:ext cx="2514600" cy="1598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10" name="Rectangle 11"/>
          <p:cNvSpPr/>
          <p:nvPr/>
        </p:nvSpPr>
        <p:spPr>
          <a:xfrm>
            <a:off x="228600" y="5105400"/>
            <a:ext cx="2286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/ </a:t>
            </a:r>
            <a:r>
              <a:rPr lang="en-US" altLang="zh-CN" sz="80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sz="8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/</a:t>
            </a:r>
          </a:p>
        </p:txBody>
      </p:sp>
      <p:pic>
        <p:nvPicPr>
          <p:cNvPr id="25611" name="Picture 12" descr="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411413" y="5300663"/>
            <a:ext cx="2438400" cy="1512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"/>
          <p:cNvSpPr txBox="1"/>
          <p:nvPr/>
        </p:nvSpPr>
        <p:spPr>
          <a:xfrm>
            <a:off x="179705" y="459105"/>
            <a:ext cx="87509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latin typeface="Arial" panose="020B0604020202020204" pitchFamily="34" charset="0"/>
                <a:ea typeface="Arial" panose="020B0604020202020204" pitchFamily="34" charset="0"/>
              </a:rPr>
              <a:t>2b Listen and number the letters you hear [1-8].</a:t>
            </a:r>
            <a:r>
              <a:rPr lang="zh-CN" altLang="en-US" sz="3200" b="1" dirty="0">
                <a:latin typeface="Arial" panose="020B0604020202020204" pitchFamily="34" charset="0"/>
                <a:ea typeface="Arial" panose="020B0604020202020204" pitchFamily="34" charset="0"/>
              </a:rPr>
              <a:t>听录音</a:t>
            </a:r>
            <a:r>
              <a:rPr lang="en-US" altLang="zh-CN" sz="3200" b="1" dirty="0">
                <a:latin typeface="Arial" panose="020B0604020202020204" pitchFamily="34" charset="0"/>
                <a:ea typeface="Arial" panose="020B0604020202020204" pitchFamily="34" charset="0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Arial" panose="020B0604020202020204" pitchFamily="34" charset="0"/>
              </a:rPr>
              <a:t>按听到的顺序给下列字母编号</a:t>
            </a:r>
            <a:r>
              <a:rPr lang="en-US" altLang="zh-CN" sz="3200" b="1" dirty="0">
                <a:latin typeface="Arial" panose="020B0604020202020204" pitchFamily="34" charset="0"/>
                <a:ea typeface="Arial" panose="020B0604020202020204" pitchFamily="34" charset="0"/>
              </a:rPr>
              <a:t>[1-8]</a:t>
            </a:r>
            <a:r>
              <a:rPr lang="zh-CN" altLang="zh-CN" sz="3200" b="1" dirty="0">
                <a:latin typeface="Arial" panose="020B0604020202020204" pitchFamily="34" charset="0"/>
              </a:rPr>
              <a:t>。</a:t>
            </a:r>
            <a:r>
              <a: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</a:p>
        </p:txBody>
      </p:sp>
      <p:sp>
        <p:nvSpPr>
          <p:cNvPr id="26626" name="Rectangle 3"/>
          <p:cNvSpPr/>
          <p:nvPr/>
        </p:nvSpPr>
        <p:spPr>
          <a:xfrm>
            <a:off x="2627313" y="2133600"/>
            <a:ext cx="914400" cy="914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2532" name="Rectangle 4"/>
          <p:cNvSpPr/>
          <p:nvPr/>
        </p:nvSpPr>
        <p:spPr>
          <a:xfrm>
            <a:off x="539750" y="4581525"/>
            <a:ext cx="914400" cy="914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22533" name="Rectangle 5"/>
          <p:cNvSpPr/>
          <p:nvPr/>
        </p:nvSpPr>
        <p:spPr>
          <a:xfrm>
            <a:off x="2700338" y="4581525"/>
            <a:ext cx="914400" cy="914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2534" name="Rectangle 6"/>
          <p:cNvSpPr/>
          <p:nvPr/>
        </p:nvSpPr>
        <p:spPr>
          <a:xfrm>
            <a:off x="4787900" y="4508500"/>
            <a:ext cx="914400" cy="914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26630" name="Text Box 7"/>
          <p:cNvSpPr txBox="1"/>
          <p:nvPr/>
        </p:nvSpPr>
        <p:spPr>
          <a:xfrm>
            <a:off x="1547813" y="2060575"/>
            <a:ext cx="608012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</a:p>
        </p:txBody>
      </p:sp>
      <p:sp>
        <p:nvSpPr>
          <p:cNvPr id="26631" name="Text Box 8"/>
          <p:cNvSpPr txBox="1"/>
          <p:nvPr/>
        </p:nvSpPr>
        <p:spPr>
          <a:xfrm>
            <a:off x="3851275" y="2060575"/>
            <a:ext cx="565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6632" name="Text Box 9"/>
          <p:cNvSpPr txBox="1"/>
          <p:nvPr/>
        </p:nvSpPr>
        <p:spPr>
          <a:xfrm>
            <a:off x="6011863" y="2060575"/>
            <a:ext cx="522287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26633" name="Text Box 10"/>
          <p:cNvSpPr txBox="1"/>
          <p:nvPr/>
        </p:nvSpPr>
        <p:spPr>
          <a:xfrm>
            <a:off x="7956550" y="2060575"/>
            <a:ext cx="565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26634" name="Text Box 11"/>
          <p:cNvSpPr txBox="1"/>
          <p:nvPr/>
        </p:nvSpPr>
        <p:spPr>
          <a:xfrm>
            <a:off x="1619250" y="4508500"/>
            <a:ext cx="60801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26635" name="Text Box 12"/>
          <p:cNvSpPr txBox="1"/>
          <p:nvPr/>
        </p:nvSpPr>
        <p:spPr>
          <a:xfrm>
            <a:off x="3851275" y="4508500"/>
            <a:ext cx="60801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26636" name="Text Box 13"/>
          <p:cNvSpPr txBox="1"/>
          <p:nvPr/>
        </p:nvSpPr>
        <p:spPr>
          <a:xfrm>
            <a:off x="6011863" y="4437063"/>
            <a:ext cx="522287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6637" name="Text Box 14"/>
          <p:cNvSpPr txBox="1"/>
          <p:nvPr/>
        </p:nvSpPr>
        <p:spPr>
          <a:xfrm>
            <a:off x="8243888" y="4437063"/>
            <a:ext cx="43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22543" name="Rectangle 15"/>
          <p:cNvSpPr/>
          <p:nvPr/>
        </p:nvSpPr>
        <p:spPr>
          <a:xfrm>
            <a:off x="4859338" y="2133600"/>
            <a:ext cx="914400" cy="914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22544" name="Rectangle 16"/>
          <p:cNvSpPr/>
          <p:nvPr/>
        </p:nvSpPr>
        <p:spPr>
          <a:xfrm>
            <a:off x="7019925" y="4437063"/>
            <a:ext cx="914400" cy="914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</a:p>
        </p:txBody>
      </p:sp>
      <p:sp>
        <p:nvSpPr>
          <p:cNvPr id="22545" name="Rectangle 17"/>
          <p:cNvSpPr/>
          <p:nvPr/>
        </p:nvSpPr>
        <p:spPr>
          <a:xfrm>
            <a:off x="6877050" y="2133600"/>
            <a:ext cx="914400" cy="914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22546" name="Rectangle 18"/>
          <p:cNvSpPr/>
          <p:nvPr/>
        </p:nvSpPr>
        <p:spPr>
          <a:xfrm>
            <a:off x="395288" y="2205038"/>
            <a:ext cx="914400" cy="914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19" name="TextBox 7"/>
          <p:cNvSpPr txBox="1"/>
          <p:nvPr/>
        </p:nvSpPr>
        <p:spPr>
          <a:xfrm>
            <a:off x="107950" y="-26987"/>
            <a:ext cx="185896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Consolidation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pic>
        <p:nvPicPr>
          <p:cNvPr id="2" name="SU1 2b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791133" y="1514158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2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2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2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2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2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323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/>
          <p:nvPr/>
        </p:nvSpPr>
        <p:spPr>
          <a:xfrm>
            <a:off x="250825" y="450850"/>
            <a:ext cx="86423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2c  Look and copy.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539750" y="1773238"/>
            <a:ext cx="7488238" cy="247015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b="1" dirty="0">
                <a:latin typeface="Arial" panose="020B0604020202020204" pitchFamily="34" charset="0"/>
                <a:ea typeface="宋体" panose="02010600030101010101" pitchFamily="2" charset="-122"/>
              </a:rPr>
              <a:t>字母的书写</a:t>
            </a:r>
          </a:p>
          <a:p>
            <a:pPr algn="ctr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（注意笔顺笔画）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107950" y="-26987"/>
            <a:ext cx="11668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Practice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658938"/>
            <a:ext cx="9144000" cy="398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" descr="button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00338" y="1346200"/>
            <a:ext cx="37147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633538"/>
            <a:ext cx="9144000" cy="3960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button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39975" y="1417638"/>
            <a:ext cx="37147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6" descr="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633538"/>
            <a:ext cx="9144000" cy="402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7" descr="button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40200" y="1993900"/>
            <a:ext cx="37147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8" descr="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1633538"/>
            <a:ext cx="9144000" cy="402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Picture 9" descr="button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4075" y="1417638"/>
            <a:ext cx="37147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Picture 10" descr="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1633538"/>
            <a:ext cx="9144000" cy="4027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Picture 11" descr="button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413" y="1417638"/>
            <a:ext cx="37147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Picture 12" descr="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1633538"/>
            <a:ext cx="9144000" cy="4027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1" name="Picture 13" descr="button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413" y="1417638"/>
            <a:ext cx="37147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2" name="Picture 14" descr="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1633538"/>
            <a:ext cx="9144000" cy="4027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3" name="Picture 15" descr="button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738" y="2065338"/>
            <a:ext cx="37147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4" name="Picture 16" descr="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1633538"/>
            <a:ext cx="9144000" cy="4027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5" name="Picture 17" descr="button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8538" y="1417638"/>
            <a:ext cx="371475" cy="37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6" name="Text Box 18"/>
          <p:cNvSpPr txBox="1"/>
          <p:nvPr/>
        </p:nvSpPr>
        <p:spPr>
          <a:xfrm>
            <a:off x="179388" y="457200"/>
            <a:ext cx="38877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2c  Look and copy.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0.06736 L -0.15417 0.40324 " pathEditMode="relative" ptsTypes="AA">
                                      <p:cBhvr>
                                        <p:cTn id="23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0.06736 L 0.04271 0.40324 " pathEditMode="relative" ptsTypes="AA">
                                      <p:cBhvr>
                                        <p:cTn id="27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31 0.23519 L 0.01893 0.23519 " pathEditMode="relative" ptsTypes="AA">
                                      <p:cBhvr>
                                        <p:cTn id="31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566 0.2625 C 0.39306 0.25209 0.38681 0.24861 0.37952 0.24537 C 0.37153 0.2382 0.36268 0.23635 0.35365 0.23241 C 0.34185 0.23311 0.32865 0.22917 0.31823 0.23681 C 0.31476 0.23936 0.31181 0.2426 0.30851 0.24537 C 0.30695 0.24676 0.30365 0.24977 0.30365 0.24977 C 0.29619 0.26459 0.30035 0.25973 0.29237 0.2669 C 0.28577 0.2801 0.2816 0.29167 0.27639 0.30556 C 0.27414 0.31158 0.27153 0.325 0.27153 0.325 C 0.27362 0.36065 0.27084 0.34236 0.27639 0.36574 C 0.27744 0.37014 0.27674 0.37616 0.27952 0.37871 C 0.28438 0.38311 0.28924 0.38519 0.2941 0.38936 C 0.31233 0.38449 0.29393 0.39074 0.30695 0.38311 C 0.31007 0.38125 0.31337 0.3801 0.31667 0.37871 C 0.31823 0.37801 0.32153 0.37662 0.32153 0.37662 C 0.3231 0.37524 0.32466 0.37338 0.32639 0.37223 C 0.32778 0.3713 0.32987 0.37176 0.33108 0.37014 C 0.35105 0.34352 0.32848 0.36574 0.34237 0.35278 C 0.34879 0.34051 0.35261 0.33102 0.36181 0.32269 C 0.3665 0.31389 0.37275 0.30741 0.37796 0.29908 C 0.38264 0.29144 0.38195 0.28727 0.38768 0.27986 C 0.38646 0.29584 0.38542 0.3044 0.38282 0.31852 C 0.38334 0.33496 0.38039 0.35324 0.38594 0.36783 C 0.38959 0.37732 0.39011 0.37477 0.39896 0.37871 C 0.40053 0.3794 0.40365 0.38079 0.40365 0.38079 C 0.41303 0.37778 0.42136 0.37709 0.42952 0.37014 C 0.43941 0.3507 0.42605 0.37408 0.43768 0.36158 C 0.44862 0.35 0.43299 0.3588 0.44566 0.35278 C 0.44931 0.34607 0.44705 0.34653 0.45053 0.34653 " pathEditMode="relative" ptsTypes="ffffffffffffffffffffffffffffA">
                                      <p:cBhvr>
                                        <p:cTn id="35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9 0.03588 L -0.04393 0.37199 " pathEditMode="relative" ptsTypes="AA">
                                      <p:cBhvr>
                                        <p:cTn id="51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1 0.0544 C 0.02309 0.04769 0.03107 0.05069 0.05451 0.05208 C 0.05833 0.05278 0.06215 0.05324 0.06579 0.0544 C 0.06909 0.05532 0.07534 0.05857 0.07534 0.05857 C 0.08211 0.06482 0.07968 0.06759 0.08663 0.07361 C 0.08975 0.08495 0.09236 0.09653 0.09479 0.1081 C 0.09236 0.12269 0.09184 0.13681 0.08836 0.15116 C 0.08732 0.15579 0.08211 0.16065 0.0802 0.16389 C 0.07447 0.17315 0.08038 0.16875 0.07222 0.17269 C 0.06215 0.1919 0.07604 0.16806 0.06406 0.18125 C 0.0625 0.18287 0.0625 0.18634 0.06093 0.18773 C 0.04947 0.19722 0.02309 0.19977 0.01093 0.20278 C 0.02118 0.20718 0.03125 0.21111 0.04149 0.21551 C 0.04479 0.2169 0.04791 0.21852 0.05121 0.21991 C 0.05277 0.2206 0.05607 0.22199 0.05607 0.22199 C 0.06441 0.22963 0.06822 0.24259 0.07534 0.25208 C 0.07934 0.26736 0.07465 0.24884 0.07864 0.26713 C 0.07951 0.27153 0.08177 0.28009 0.08177 0.28009 C 0.08107 0.29769 0.08454 0.33032 0.07048 0.34236 C 0.06736 0.35509 0.07135 0.34329 0.06406 0.35324 C 0.06267 0.35509 0.06232 0.3581 0.06093 0.35972 C 0.05243 0.36968 0.0427 0.37245 0.03177 0.37477 C 0.01163 0.37245 -0.00938 0.36389 -0.02952 0.36389 " pathEditMode="relative" ptsTypes="ffffffffffffffffffffffA">
                                      <p:cBhvr>
                                        <p:cTn id="55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479 0.02639 C 0.38784 0.06042 0.38524 0.09514 0.3802 0.12963 C 0.37708 0.15162 0.37118 0.17269 0.36579 0.19398 C 0.36354 0.20301 0.36319 0.21296 0.36093 0.22199 C 0.35885 0.24005 0.35503 0.25764 0.35277 0.27569 C 0.35121 0.2875 0.35086 0.29884 0.34791 0.31019 C 0.34496 0.33519 0.34149 0.36204 0.34149 0.38773 C 0.34149 0.39005 0.34253 0.38333 0.34305 0.38125 C 0.34392 0.36574 0.34322 0.34236 0.34965 0.32732 C 0.35486 0.31505 0.36163 0.30648 0.36736 0.29514 C 0.3684 0.29074 0.36944 0.28657 0.37048 0.28218 C 0.3717 0.27732 0.37708 0.26944 0.37708 0.26944 C 0.37968 0.2588 0.38958 0.24954 0.39635 0.24352 C 0.39826 0.2419 0.39947 0.23889 0.40121 0.23704 C 0.40902 0.22894 0.41614 0.22593 0.42534 0.22199 C 0.43072 0.22269 0.43628 0.22245 0.44149 0.22407 C 0.44652 0.22569 0.45017 0.23542 0.45451 0.23935 C 0.46475 0.28009 0.44149 0.33241 0.41579 0.35532 C 0.40972 0.36713 0.40138 0.36968 0.39305 0.37685 C 0.38506 0.37616 0.37691 0.37593 0.36892 0.37477 C 0.36388 0.37407 0.35451 0.36829 0.35451 0.36829 C 0.34878 0.36296 0.35156 0.36389 0.34635 0.36389 " pathEditMode="relative" ptsTypes="fffffffffffffffffffffA">
                                      <p:cBhvr>
                                        <p:cTn id="59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52 0.01319 C -0.05816 0.00671 -0.06111 -0.00625 -0.0651 -0.0169 C -0.06597 -0.01921 -0.06667 -0.02199 -0.06823 -0.02338 C -0.07118 -0.0257 -0.07795 -0.02755 -0.07795 -0.02755 C -0.08576 -0.03472 -0.08056 -0.03079 -0.09236 -0.03611 C -0.09392 -0.03681 -0.09566 -0.03773 -0.09722 -0.03843 C -0.09878 -0.03912 -0.10208 -0.04051 -0.10208 -0.04051 C -0.11076 -0.03982 -0.11944 -0.03959 -0.12795 -0.03843 C -0.13351 -0.03773 -0.1441 -0.03195 -0.1441 -0.03195 C -0.15712 -0.02037 -0.16806 -0.01296 -0.18281 -0.00602 C -0.18628 0.00833 -0.18142 -0.00579 -0.18924 0.00254 C -0.1908 0.00416 -0.19115 0.00694 -0.19236 0.00903 C -0.19757 0.01736 -0.20174 0.02639 -0.20851 0.03264 C -0.21615 0.04768 -0.21302 0.0412 -0.21823 0.05208 C -0.22222 0.06018 -0.22222 0.06944 -0.22639 0.07778 C -0.22795 0.09352 -0.23212 0.10764 -0.23437 0.12291 C -0.23559 0.13148 -0.23767 0.14884 -0.23767 0.14884 C -0.23698 0.17893 -0.24288 0.21296 -0.22951 0.23912 C -0.22604 0.25393 -0.2309 0.23773 -0.22309 0.24977 C -0.20955 0.27037 -0.22292 0.25694 -0.21181 0.26713 C -0.20816 0.27407 -0.20156 0.28379 -0.19566 0.28634 C -0.18351 0.29699 -0.18924 0.29352 -0.17639 0.2993 C -0.17483 0.3 -0.17153 0.30139 -0.17153 0.30139 C -0.15746 0.30069 -0.14358 0.30046 -0.12951 0.2993 C -0.12309 0.29884 -0.11667 0.29282 -0.11024 0.29074 C -0.10312 0.28842 -0.09618 0.28518 -0.08924 0.28217 C -0.08594 0.28079 -0.07951 0.27778 -0.07951 0.27778 C -0.07431 0.27315 -0.07187 0.26736 -0.06667 0.26273 C -0.06562 0.26065 -0.06493 0.25787 -0.06337 0.25625 C -0.06198 0.25486 -0.05972 0.25579 -0.05851 0.25416 C -0.05677 0.25185 -0.05712 0.24791 -0.05538 0.2456 " pathEditMode="relative" ptsTypes="ffffffffffffffffffffffffffffffA">
                                      <p:cBhvr>
                                        <p:cTn id="75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663 0.15301 C 0.28524 0.14028 0.28629 0.13333 0.27691 0.1294 C 0.26563 0.11921 0.26285 0.12338 0.24618 0.125 C 0.23837 0.13217 0.2309 0.13819 0.22205 0.14236 C 0.2184 0.15 0.21493 0.15463 0.2092 0.15949 C 0.20556 0.17477 0.21076 0.15741 0.20278 0.17037 C 0.20052 0.17407 0.19983 0.17916 0.19792 0.1831 C 0.19531 0.19606 0.19688 0.18889 0.19306 0.20463 C 0.19254 0.20671 0.19149 0.21111 0.19149 0.21111 C 0.19184 0.22153 0.18958 0.2662 0.20104 0.27986 C 0.20677 0.28657 0.21337 0.29166 0.22049 0.29491 C 0.22379 0.29629 0.22691 0.29791 0.23021 0.2993 C 0.23177 0.3 0.2349 0.30139 0.2349 0.30139 C 0.24358 0.30069 0.25208 0.30046 0.26076 0.2993 C 0.26788 0.29838 0.27361 0.29143 0.28021 0.28866 C 0.28333 0.28565 0.2875 0.28403 0.28976 0.27986 C 0.2941 0.27129 0.29149 0.27477 0.29792 0.26921 C 0.30469 0.25555 0.30052 0.25625 0.3059 0.25625 " pathEditMode="relative" ptsTypes="fffffffffffffffffA">
                                      <p:cBhvr>
                                        <p:cTn id="79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0.03588 L -0.04392 0.38241 " pathEditMode="relative" ptsTypes="AA">
                                      <p:cBhvr>
                                        <p:cTn id="95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8 0.05208 C 0.03403 0.05278 0.05921 0.05301 0.08455 0.0544 C 0.09428 0.05486 0.10695 0.06319 0.11511 0.06944 C 0.11858 0.07199 0.12483 0.07801 0.12483 0.07801 C 0.12691 0.08218 0.12917 0.08657 0.13125 0.09074 C 0.1323 0.09282 0.13455 0.09722 0.13455 0.09722 C 0.1382 0.11273 0.13577 0.10648 0.14098 0.11667 C 0.14358 0.12708 0.14584 0.13611 0.1474 0.14676 C 0.14914 0.17153 0.14896 0.21482 0.13768 0.23704 C 0.13421 0.25139 0.1316 0.26574 0.12813 0.28009 C 0.12691 0.28495 0.12153 0.29306 0.12153 0.29306 C 0.12101 0.29514 0.12084 0.29745 0.11997 0.29954 C 0.11806 0.30394 0.11355 0.31227 0.11355 0.31227 C 0.10834 0.33357 0.08716 0.35509 0.07153 0.36181 C 0.0625 0.36991 0.05139 0.37245 0.04098 0.37685 C -0.01215 0.37407 0.01407 0.37477 -0.03802 0.37477 " pathEditMode="relative" ptsTypes="fffffffffffffffA">
                                      <p:cBhvr>
                                        <p:cTn id="99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382 0.24792 C 0.49983 0.23171 0.50573 0.25116 0.4974 0.23704 C 0.49636 0.23519 0.49723 0.23194 0.49584 0.23056 C 0.49306 0.22801 0.48612 0.22639 0.48612 0.22639 C 0.47448 0.21574 0.46493 0.21713 0.4507 0.21551 C 0.44792 0.2162 0.44514 0.2169 0.44254 0.21782 C 0.43924 0.21898 0.43282 0.22199 0.43282 0.22199 C 0.42882 0.23819 0.43473 0.21875 0.42639 0.23287 C 0.42032 0.24329 0.43056 0.23704 0.41997 0.24144 C 0.4165 0.25625 0.42136 0.24005 0.41355 0.25208 C 0.41094 0.25602 0.40921 0.26065 0.40712 0.26505 C 0.39862 0.28218 0.39723 0.30347 0.39584 0.32315 C 0.39618 0.32755 0.39862 0.36134 0.40226 0.3662 C 0.40348 0.36782 0.40556 0.36759 0.40712 0.36829 C 0.41476 0.37523 0.41025 0.37199 0.42153 0.37685 C 0.42309 0.37755 0.42639 0.37894 0.42639 0.37894 C 0.42969 0.37755 0.43282 0.37616 0.43612 0.37477 C 0.43768 0.37407 0.44098 0.37269 0.44098 0.37269 C 0.45105 0.36366 0.44549 0.35463 0.45712 0.34468 C 0.46059 0.33032 0.45573 0.3456 0.46355 0.3338 C 0.46615 0.32986 0.46789 0.32523 0.46997 0.32107 C 0.47431 0.3125 0.47865 0.30394 0.48282 0.29514 C 0.48577 0.28912 0.48629 0.28194 0.48941 0.27569 C 0.49323 0.26042 0.49063 0.26667 0.49584 0.25648 C 0.49948 0.24144 0.50313 0.22616 0.50712 0.21134 C 0.50834 0.20718 0.50921 0.20278 0.51025 0.19838 C 0.51077 0.1963 0.51198 0.1919 0.51198 0.1919 C 0.51407 0.17107 0.51563 0.15023 0.51841 0.12963 C 0.51928 0.11273 0.51893 0.09607 0.52327 0.08009 C 0.52379 0.06852 0.52414 0.05718 0.52483 0.0456 C 0.52518 0.0412 0.52969 0.03287 0.52639 0.03287 C 0.525 0.03287 0.52188 0.05463 0.52153 0.05648 C 0.52118 0.0588 0.52049 0.06088 0.51997 0.06296 C 0.51893 0.08449 0.51841 0.10116 0.51355 0.12107 C 0.51216 0.15046 0.51112 0.18472 0.50539 0.21343 C 0.50382 0.2419 0.50625 0.27662 0.49896 0.3037 C 0.49983 0.32894 0.49271 0.3706 0.51511 0.38125 C 0.52605 0.37732 0.52605 0.37153 0.53455 0.36389 C 0.54254 0.34745 0.5323 0.36667 0.54254 0.35324 C 0.54393 0.35139 0.54445 0.34861 0.54584 0.34676 C 0.55105 0.33982 0.5507 0.3456 0.5507 0.34028 " pathEditMode="relative" ptsTypes="ffffffffffffffffffffffffffffffffffffffffA">
                                      <p:cBhvr>
                                        <p:cTn id="103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 0.04792 C -0.01406 0.1088 -0.02327 0.16898 -0.03403 0.22847 C -0.03594 0.25486 -0.03733 0.28194 -0.04045 0.3081 C -0.04115 0.31319 -0.04271 0.31806 -0.04375 0.32315 C -0.04479 0.32894 -0.04688 0.34028 -0.04688 0.34028 C -0.04983 0.39491 -0.06163 0.38056 -0.01302 0.38333 C -0.00434 0.38102 0.00243 0.38357 0.01111 0.38125 C 0.02344 0.38333 0.03455 0.38079 0.0467 0.38333 C 0.05382 0.38102 0.05885 0.38333 0.06597 0.38333 " pathEditMode="relative" ptsTypes="ffffffffA">
                                      <p:cBhvr>
                                        <p:cTn id="119" dur="2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3 0.05694 L 0.11354 0.0463 " pathEditMode="relative" ptsTypes="AA">
                                      <p:cBhvr>
                                        <p:cTn id="123" dur="2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13 0.20394 L 0.06632 0.20394 " pathEditMode="relative" ptsTypes="AA">
                                      <p:cBhvr>
                                        <p:cTn id="127" dur="2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01 0.31458 C 0.34236 0.31389 0.34444 0.31273 0.3467 0.31227 C 0.35052 0.31134 0.35434 0.31134 0.35798 0.31019 C 0.36128 0.30926 0.36753 0.30602 0.36753 0.30602 C 0.3691 0.30463 0.37066 0.30278 0.37239 0.30162 C 0.37396 0.30069 0.37604 0.30116 0.37725 0.29954 C 0.3901 0.28241 0.3776 0.28912 0.38854 0.28449 C 0.39236 0.26875 0.3868 0.28704 0.39496 0.27361 C 0.396 0.27176 0.396 0.26921 0.3967 0.26713 C 0.39757 0.26482 0.39896 0.26296 0.39982 0.26065 C 0.40121 0.25648 0.40312 0.24792 0.40312 0.24792 C 0.40035 0.20903 0.40156 0.21968 0.36753 0.22199 C 0.36684 0.22222 0.35868 0.22569 0.35798 0.22639 C 0.35642 0.22801 0.35625 0.23125 0.35469 0.23287 C 0.35173 0.23634 0.34496 0.24144 0.34496 0.24144 C 0.34392 0.24352 0.3434 0.2463 0.34184 0.24792 C 0.34045 0.24931 0.33819 0.24838 0.33698 0.25 C 0.33576 0.25162 0.33611 0.25463 0.33524 0.25648 C 0.33403 0.25903 0.33212 0.26088 0.33055 0.26296 C 0.32535 0.28218 0.31736 0.29838 0.31441 0.31875 C 0.31528 0.33796 0.31076 0.35394 0.32239 0.36389 C 0.32291 0.36597 0.32274 0.36875 0.32396 0.37037 C 0.32517 0.37199 0.32725 0.37153 0.32882 0.37269 C 0.34462 0.38449 0.33281 0.3787 0.3434 0.38333 C 0.34844 0.38287 0.37396 0.38056 0.38055 0.37894 C 0.38385 0.37801 0.38698 0.37616 0.3901 0.37477 C 0.39166 0.37407 0.39496 0.37269 0.39496 0.37269 C 0.39826 0.36968 0.40243 0.36829 0.40469 0.36389 C 0.40573 0.36181 0.40642 0.35903 0.40798 0.35741 C 0.4092 0.35602 0.41111 0.35625 0.41267 0.35532 C 0.41337 0.35486 0.41389 0.35394 0.41441 0.35324 " pathEditMode="relative" ptsTypes="ffffffffffffffffffffffffffffffA">
                                      <p:cBhvr>
                                        <p:cTn id="131" dur="2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3 0.03588 L -0.05174 0.39282 " pathEditMode="relative" ptsTypes="AA">
                                      <p:cBhvr>
                                        <p:cTn id="147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3 0.0463 L 0.12153 0.0463 " pathEditMode="relative" ptsTypes="AA">
                                      <p:cBhvr>
                                        <p:cTn id="151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13 0.21435 L 0.0743 0.21435 " pathEditMode="relative" ptsTypes="AA">
                                      <p:cBhvr>
                                        <p:cTn id="155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441 0.08218 C 0.3967 0.07454 0.38212 0.08264 0.37239 0.10162 C 0.3684 0.11829 0.35746 0.12917 0.35469 0.14676 C 0.35243 0.16088 0.35295 0.16736 0.35139 0.18333 C 0.35052 0.1919 0.34844 0.20394 0.34496 0.21134 C 0.34253 0.21644 0.34114 0.21829 0.3401 0.22407 C 0.33663 0.24352 0.33385 0.26319 0.32882 0.28218 C 0.32778 0.29468 0.32708 0.30694 0.32396 0.31875 C 0.32257 0.33495 0.32187 0.35648 0.31753 0.37269 C 0.31528 0.39028 0.31371 0.40926 0.30955 0.42639 C 0.30816 0.4419 0.30729 0.45833 0.30469 0.47361 C 0.30243 0.48681 0.29774 0.49931 0.29496 0.51227 C 0.29271 0.52245 0.29045 0.53102 0.28698 0.54028 C 0.28541 0.54444 0.28524 0.54931 0.28368 0.55324 C 0.27986 0.56273 0.27587 0.57107 0.26753 0.57477 C 0.26441 0.57616 0.25798 0.57894 0.25798 0.57894 C 0.25364 0.57824 0.24496 0.57685 0.24496 0.57685 " pathEditMode="relative" ptsTypes="ffffffffffffffffA">
                                      <p:cBhvr>
                                        <p:cTn id="159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68 0.20394 L 0.41285 0.20394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58 0.00926 C -0.04045 0.00417 -0.03993 -0.00208 -0.04271 -0.00578 C -0.04514 -0.00902 -0.05764 -0.02106 -0.06215 -0.02291 C -0.07309 -0.02754 -0.05972 -0.02175 -0.07656 -0.02939 C -0.07812 -0.03009 -0.08142 -0.03148 -0.08142 -0.03148 C -0.09496 -0.03009 -0.10885 -0.03194 -0.12187 -0.02731 C -0.12726 -0.02546 -0.13802 -0.02083 -0.13802 -0.02083 C -0.14236 -0.01689 -0.14774 -0.01273 -0.15243 -0.00995 C -0.15555 -0.0081 -0.16215 -0.00578 -0.16215 -0.00578 C -0.16545 -0.003 -0.16979 -0.00162 -0.17187 0.00278 C -0.17291 0.00487 -0.17344 0.00764 -0.175 0.00926 C -0.17639 0.01065 -0.1783 0.01088 -0.17986 0.01158 C -0.18368 0.02686 -0.17812 0.0088 -0.18628 0.02223 C -0.18732 0.02408 -0.1868 0.02709 -0.18802 0.02871 C -0.1908 0.03241 -0.19757 0.03727 -0.19757 0.03727 C -0.20017 0.05348 -0.20347 0.07292 -0.21059 0.08681 C -0.21285 0.09607 -0.21493 0.10533 -0.21701 0.11459 C -0.21805 0.11899 -0.22014 0.12755 -0.22014 0.12755 C -0.22101 0.13565 -0.22344 0.15463 -0.22344 0.16204 C -0.22344 0.1713 -0.22274 0.18079 -0.22187 0.19005 C -0.22014 0.20764 -0.21614 0.24792 -0.20087 0.2544 C -0.19114 0.27338 -0.16996 0.27825 -0.15399 0.28241 C -0.13871 0.27963 -0.14687 0.28218 -0.13316 0.27593 C -0.1316 0.27524 -0.1283 0.27385 -0.1283 0.27385 C -0.12673 0.27246 -0.12517 0.27061 -0.12344 0.26945 C -0.12031 0.2676 -0.11371 0.26528 -0.11371 0.26528 C -0.09062 0.24491 -0.07691 0.20973 -0.06215 0.17917 C -0.06024 0.17524 -0.06076 0.16991 -0.05885 0.16621 C -0.05781 0.16413 -0.05677 0.16204 -0.05573 0.15996 C -0.05521 0.15625 -0.05451 0.15278 -0.05399 0.14908 C -0.05347 0.14468 -0.05243 0.13172 -0.05243 0.13612 C -0.05243 0.15695 -0.05573 0.17477 -0.06059 0.19422 C -0.06215 0.2007 -0.06371 0.20718 -0.06528 0.21366 C -0.0658 0.21575 -0.06701 0.22014 -0.06701 0.22014 C -0.06875 0.23982 -0.07101 0.25926 -0.075 0.27825 C -0.07604 0.28334 -0.07986 0.29329 -0.07986 0.29954 " pathEditMode="relative" ptsTypes="fffffffffffffffffffffffffffffffffffA">
                                      <p:cBhvr>
                                        <p:cTn id="179" dur="2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757 0.14908 C 0.30018 0.1382 0.3 0.14607 0.29427 0.13843 C 0.29288 0.13658 0.29271 0.13357 0.29115 0.13195 C 0.28924 0.12987 0.27917 0.12778 0.27813 0.12755 C 0.25712 0.12917 0.25556 0.12778 0.24115 0.13403 C 0.23959 0.13542 0.23768 0.13658 0.23629 0.13843 C 0.2349 0.14028 0.23438 0.14329 0.23299 0.14491 C 0.23004 0.14838 0.22656 0.1507 0.22344 0.15348 C 0.22188 0.15487 0.21858 0.15764 0.21858 0.15764 C 0.21632 0.16204 0.21424 0.16621 0.21198 0.17061 C 0.21094 0.17269 0.2099 0.175 0.20886 0.17709 C 0.20781 0.17917 0.20556 0.18357 0.20556 0.18357 C 0.19983 0.20741 0.20903 0.1713 0.2007 0.1963 C 0.19653 0.20857 0.19584 0.22246 0.19271 0.23519 C 0.19375 0.25973 0.1908 0.26783 0.19913 0.2845 C 0.20781 0.2838 0.21649 0.28496 0.225 0.28241 C 0.22882 0.28125 0.23472 0.27385 0.23472 0.27385 C 0.2375 0.26783 0.23837 0.26551 0.24271 0.26088 C 0.24584 0.25764 0.25243 0.25232 0.25243 0.25232 C 0.25781 0.24121 0.26459 0.22963 0.2717 0.22014 C 0.27483 0.20857 0.2724 0.21598 0.27986 0.2007 C 0.2809 0.19862 0.28195 0.1963 0.28299 0.19422 C 0.28403 0.19213 0.28629 0.18774 0.28629 0.18774 C 0.2882 0.17963 0.29132 0.17061 0.29271 0.16204 C 0.2934 0.15788 0.29427 0.14468 0.29427 0.14908 C 0.29427 0.18982 0.2908 0.23288 0.28143 0.27176 C 0.27934 0.29098 0.27483 0.3088 0.2717 0.32755 C 0.27465 0.33866 0.27014 0.36713 0.26684 0.37917 C 0.26424 0.40371 0.26146 0.42686 0.25556 0.45024 C 0.25417 0.45556 0.25295 0.46505 0.24913 0.46945 C 0.24132 0.47848 0.2342 0.48241 0.225 0.48681 C 0.20851 0.48473 0.19236 0.48056 0.17656 0.47385 C 0.17118 0.46899 0.16997 0.46366 0.16372 0.46088 C 0.16163 0.45649 0.15938 0.45232 0.15729 0.44792 C 0.15382 0.44098 0.15365 0.43172 0.1507 0.42431 " pathEditMode="relative" ptsTypes="ffffffffffffffffffffffffffffffffffA">
                                      <p:cBhvr>
                                        <p:cTn id="183" dur="2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0.03588 L -0.05191 0.38241 " pathEditMode="relative" ptsTypes="AA">
                                      <p:cBhvr>
                                        <p:cTn id="199" dur="2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716 0.0463 L 0.08994 0.38241 " pathEditMode="relative" ptsTypes="AA">
                                      <p:cBhvr>
                                        <p:cTn id="203" dur="2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11 0.22477 L 0.12136 0.22477 " pathEditMode="relative" ptsTypes="AA">
                                      <p:cBhvr>
                                        <p:cTn id="207" dur="2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132 0.02199 C 0.43802 0.03866 0.43473 0.05486 0.4316 0.07153 C 0.43021 0.08958 0.42934 0.10787 0.42518 0.12523 C 0.42136 0.15972 0.42309 0.14537 0.42032 0.16829 C 0.41979 0.17269 0.41702 0.18125 0.41702 0.18125 C 0.41493 0.19861 0.41198 0.21574 0.40903 0.23287 C 0.40538 0.25324 0.39913 0.27222 0.39618 0.29306 C 0.39566 0.30232 0.39549 0.31181 0.39445 0.32107 C 0.3941 0.32338 0.39063 0.33611 0.38959 0.34028 C 0.38507 0.35694 0.38247 0.375 0.3783 0.3919 C 0.37778 0.39398 0.37952 0.3875 0.38004 0.38542 C 0.38073 0.3831 0.38229 0.38125 0.38316 0.37894 C 0.3875 0.36782 0.38768 0.35556 0.39775 0.35116 C 0.40174 0.33449 0.39566 0.3537 0.40417 0.34236 C 0.40538 0.34074 0.40486 0.33796 0.40573 0.33611 C 0.40764 0.33148 0.41233 0.32315 0.41233 0.32315 C 0.41476 0.31343 0.41945 0.30579 0.42361 0.29722 C 0.42466 0.29514 0.4257 0.29282 0.42674 0.29074 C 0.42778 0.28866 0.43004 0.28449 0.43004 0.28449 C 0.43368 0.26898 0.43125 0.27523 0.43646 0.26505 C 0.43907 0.2544 0.44254 0.24722 0.44931 0.24144 C 0.45365 0.23287 0.4507 0.23588 0.45747 0.23287 C 0.46059 0.23148 0.46702 0.22847 0.46702 0.22847 C 0.48021 0.23056 0.48125 0.2287 0.4849 0.24352 C 0.48646 0.25 0.48802 0.25648 0.48959 0.26296 C 0.49011 0.26505 0.49132 0.26944 0.49132 0.26944 C 0.49479 0.31296 0.49132 0.26019 0.49132 0.3338 C 0.49132 0.34884 0.48924 0.37315 0.50261 0.37894 C 0.50469 0.38079 0.5092 0.38588 0.51233 0.38542 C 0.51563 0.38495 0.52188 0.38125 0.52188 0.38125 C 0.52518 0.37847 0.5283 0.37546 0.5316 0.37269 C 0.53316 0.3713 0.53368 0.36829 0.5349 0.3662 C 0.53889 0.35972 0.54254 0.35347 0.54775 0.34884 C 0.55538 0.33357 0.55139 0.33982 0.55903 0.32963 C 0.56094 0.32153 0.55973 0.32523 0.56233 0.31875 " pathEditMode="relative" ptsTypes="ffffffffffffffffffffffffffffffffffA">
                                      <p:cBhvr>
                                        <p:cTn id="211" dur="2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铅笔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975" y="914400"/>
            <a:ext cx="3557905" cy="2743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3"/>
          <p:cNvSpPr txBox="1"/>
          <p:nvPr/>
        </p:nvSpPr>
        <p:spPr>
          <a:xfrm>
            <a:off x="4191000" y="3429000"/>
            <a:ext cx="1395413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6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HB</a:t>
            </a:r>
          </a:p>
        </p:txBody>
      </p:sp>
      <p:pic>
        <p:nvPicPr>
          <p:cNvPr id="29699" name="Picture 4" descr="DSCN0026 BBC"/>
          <p:cNvPicPr>
            <a:picLocks noChangeAspect="1"/>
          </p:cNvPicPr>
          <p:nvPr/>
        </p:nvPicPr>
        <p:blipFill>
          <a:blip r:embed="rId3" cstate="print"/>
          <a:srcRect t="13670" r="5507" b="5469"/>
          <a:stretch>
            <a:fillRect/>
          </a:stretch>
        </p:blipFill>
        <p:spPr>
          <a:xfrm>
            <a:off x="328295" y="3429000"/>
            <a:ext cx="3410585" cy="2996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5" descr="DSCN0026 CD"/>
          <p:cNvPicPr>
            <a:picLocks noChangeAspect="1"/>
          </p:cNvPicPr>
          <p:nvPr/>
        </p:nvPicPr>
        <p:blipFill>
          <a:blip r:embed="rId4" cstate="print"/>
          <a:srcRect l="2873" t="8318" r="5748" b="16635"/>
          <a:stretch>
            <a:fillRect/>
          </a:stretch>
        </p:blipFill>
        <p:spPr>
          <a:xfrm>
            <a:off x="4304665" y="629920"/>
            <a:ext cx="4522470" cy="2799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Text Box 6"/>
          <p:cNvSpPr txBox="1"/>
          <p:nvPr/>
        </p:nvSpPr>
        <p:spPr>
          <a:xfrm>
            <a:off x="4191000" y="4495800"/>
            <a:ext cx="1504950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7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</a:p>
        </p:txBody>
      </p:sp>
      <p:sp>
        <p:nvSpPr>
          <p:cNvPr id="25607" name="Text Box 7"/>
          <p:cNvSpPr txBox="1"/>
          <p:nvPr/>
        </p:nvSpPr>
        <p:spPr>
          <a:xfrm>
            <a:off x="4191000" y="5410200"/>
            <a:ext cx="2063750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7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BBC</a:t>
            </a:r>
          </a:p>
        </p:txBody>
      </p:sp>
      <p:sp>
        <p:nvSpPr>
          <p:cNvPr id="29703" name="Rectangle 8"/>
          <p:cNvSpPr/>
          <p:nvPr/>
        </p:nvSpPr>
        <p:spPr>
          <a:xfrm>
            <a:off x="78105" y="546735"/>
            <a:ext cx="5508625" cy="9144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Guess what they stand for: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65896E-6 L -0.39115 -0.174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00" y="-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9 -0.04001 L -0.04063 -0.378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-1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42775E-6 L -0.41997 0.03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0" y="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6" grpId="0"/>
      <p:bldP spid="2560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/>
          <p:nvPr/>
        </p:nvSpPr>
        <p:spPr>
          <a:xfrm>
            <a:off x="3581400" y="4143375"/>
            <a:ext cx="1944688" cy="431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ts val="2200"/>
              </a:lnSpc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HB</a:t>
            </a:r>
            <a:endParaRPr lang="en-US" altLang="en-US" sz="3600" b="1" u="sng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2555875" y="5054600"/>
            <a:ext cx="4175125" cy="72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ts val="2200"/>
              </a:lnSpc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HB =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hard black</a:t>
            </a:r>
            <a:r>
              <a:rPr lang="en-US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en-US" sz="3600" b="1" u="sng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3429000" y="5667375"/>
            <a:ext cx="31162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铅笔芯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硬黑</a:t>
            </a:r>
          </a:p>
        </p:txBody>
      </p:sp>
      <p:sp>
        <p:nvSpPr>
          <p:cNvPr id="13317" name="Text Box 5"/>
          <p:cNvSpPr txBox="1"/>
          <p:nvPr/>
        </p:nvSpPr>
        <p:spPr>
          <a:xfrm>
            <a:off x="250825" y="549275"/>
            <a:ext cx="86423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2e  Talk about what these letters mean.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8" name="Picture 6" descr="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4075" y="1382713"/>
            <a:ext cx="4176713" cy="261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AutoShape 3"/>
          <p:cNvSpPr/>
          <p:nvPr/>
        </p:nvSpPr>
        <p:spPr>
          <a:xfrm>
            <a:off x="1607185" y="1456690"/>
            <a:ext cx="6965950" cy="2269490"/>
          </a:xfrm>
          <a:prstGeom prst="cloudCallout">
            <a:avLst>
              <a:gd name="adj1" fmla="val -58315"/>
              <a:gd name="adj2" fmla="val 79588"/>
            </a:avLst>
          </a:prstGeom>
          <a:solidFill>
            <a:srgbClr val="FF6600">
              <a:alpha val="78038"/>
            </a:srgbClr>
          </a:solidFill>
          <a:ln w="9525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 eaLnBrk="0" hangingPunct="0"/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8" name="Text Box 4"/>
          <p:cNvSpPr txBox="1"/>
          <p:nvPr/>
        </p:nvSpPr>
        <p:spPr>
          <a:xfrm>
            <a:off x="2439035" y="2052955"/>
            <a:ext cx="56121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+mj-lt"/>
                <a:ea typeface="宋体" panose="02010600030101010101" pitchFamily="2" charset="-122"/>
              </a:rPr>
              <a:t>做个简单的自我介绍，让大家来认识一下你吧</a:t>
            </a:r>
          </a:p>
        </p:txBody>
      </p:sp>
      <p:pic>
        <p:nvPicPr>
          <p:cNvPr id="6147" name="Picture 29" descr="老师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313" y="3573463"/>
            <a:ext cx="2592387" cy="2827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7"/>
          <p:cNvSpPr txBox="1"/>
          <p:nvPr/>
        </p:nvSpPr>
        <p:spPr>
          <a:xfrm>
            <a:off x="238760" y="509270"/>
            <a:ext cx="239522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方正姚体" panose="02010601030101010101" pitchFamily="2" charset="-122"/>
                <a:cs typeface="Arial Black" panose="020B0A04020102020204" pitchFamily="34" charset="0"/>
              </a:rPr>
              <a:t>Lead 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/>
          <p:nvPr/>
        </p:nvSpPr>
        <p:spPr>
          <a:xfrm>
            <a:off x="2484438" y="5122863"/>
            <a:ext cx="4824412" cy="72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ts val="2200"/>
              </a:lnSpc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CD =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compact</a:t>
            </a:r>
            <a:r>
              <a:rPr lang="en-US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disk</a:t>
            </a:r>
          </a:p>
        </p:txBody>
      </p:sp>
      <p:sp>
        <p:nvSpPr>
          <p:cNvPr id="14339" name="Text Box 3"/>
          <p:cNvSpPr txBox="1"/>
          <p:nvPr/>
        </p:nvSpPr>
        <p:spPr>
          <a:xfrm>
            <a:off x="3995738" y="4259263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</a:p>
        </p:txBody>
      </p:sp>
      <p:sp>
        <p:nvSpPr>
          <p:cNvPr id="14340" name="Text Box 4"/>
          <p:cNvSpPr txBox="1"/>
          <p:nvPr/>
        </p:nvSpPr>
        <p:spPr>
          <a:xfrm>
            <a:off x="4267200" y="5740400"/>
            <a:ext cx="18208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光盘</a:t>
            </a:r>
          </a:p>
        </p:txBody>
      </p:sp>
      <p:pic>
        <p:nvPicPr>
          <p:cNvPr id="14341" name="Picture 5" descr="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8538" y="1425575"/>
            <a:ext cx="4319587" cy="2674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Text Box 6"/>
          <p:cNvSpPr txBox="1"/>
          <p:nvPr/>
        </p:nvSpPr>
        <p:spPr>
          <a:xfrm>
            <a:off x="250825" y="442913"/>
            <a:ext cx="86423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2e  Talk about what these letters mean.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/>
          <p:nvPr/>
        </p:nvSpPr>
        <p:spPr>
          <a:xfrm>
            <a:off x="323850" y="5262563"/>
            <a:ext cx="8496300" cy="72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ts val="2200"/>
              </a:lnSpc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BBC =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British</a:t>
            </a:r>
            <a:r>
              <a:rPr lang="en-US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Broadcasting</a:t>
            </a:r>
            <a:r>
              <a:rPr lang="en-US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Corporation</a:t>
            </a:r>
          </a:p>
        </p:txBody>
      </p:sp>
      <p:sp>
        <p:nvSpPr>
          <p:cNvPr id="15363" name="Text Box 3"/>
          <p:cNvSpPr txBox="1"/>
          <p:nvPr/>
        </p:nvSpPr>
        <p:spPr>
          <a:xfrm>
            <a:off x="3851275" y="4254500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BBC</a:t>
            </a:r>
          </a:p>
        </p:txBody>
      </p:sp>
      <p:sp>
        <p:nvSpPr>
          <p:cNvPr id="15364" name="Text Box 4"/>
          <p:cNvSpPr txBox="1"/>
          <p:nvPr/>
        </p:nvSpPr>
        <p:spPr>
          <a:xfrm>
            <a:off x="3657600" y="5811838"/>
            <a:ext cx="32432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英国广播公司</a:t>
            </a:r>
          </a:p>
        </p:txBody>
      </p:sp>
      <p:pic>
        <p:nvPicPr>
          <p:cNvPr id="15365" name="Picture 5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8538" y="1301750"/>
            <a:ext cx="3889375" cy="2998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 Box 6"/>
          <p:cNvSpPr txBox="1"/>
          <p:nvPr/>
        </p:nvSpPr>
        <p:spPr>
          <a:xfrm>
            <a:off x="179388" y="476250"/>
            <a:ext cx="86423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2e  Talk about what these letters mean.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/>
          <p:nvPr/>
        </p:nvSpPr>
        <p:spPr>
          <a:xfrm>
            <a:off x="0" y="2060575"/>
            <a:ext cx="8893175" cy="3441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4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英语中有一些名称是由几个词组成的，人们习惯上把这些词的第一个字母缩写在一起，叫缩略词。</a:t>
            </a:r>
          </a:p>
          <a:p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（</a:t>
            </a:r>
            <a:r>
              <a:rPr lang="en-US" altLang="zh-CN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abbreviation</a:t>
            </a: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44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</a:p>
          <a:p>
            <a:r>
              <a:rPr lang="zh-CN" altLang="en-US" sz="44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</a:p>
        </p:txBody>
      </p:sp>
      <p:sp>
        <p:nvSpPr>
          <p:cNvPr id="33794" name="Text Box 3"/>
          <p:cNvSpPr txBox="1"/>
          <p:nvPr/>
        </p:nvSpPr>
        <p:spPr>
          <a:xfrm>
            <a:off x="250825" y="627063"/>
            <a:ext cx="4752975" cy="641350"/>
          </a:xfrm>
          <a:prstGeom prst="rect">
            <a:avLst/>
          </a:prstGeom>
          <a:solidFill>
            <a:srgbClr val="CC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缩略词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abbreviation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/>
          <p:nvPr/>
        </p:nvSpPr>
        <p:spPr>
          <a:xfrm>
            <a:off x="107950" y="461963"/>
            <a:ext cx="6985000" cy="847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ts val="24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一些常见的缩写词（</a:t>
            </a:r>
            <a:r>
              <a:rPr lang="en-US" altLang="zh-CN" sz="32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abbreviation</a:t>
            </a:r>
            <a:r>
              <a:rPr lang="zh-CN" altLang="en-US" sz="32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2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zh-CN" altLang="en-US" sz="32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719138" y="1587500"/>
            <a:ext cx="1255712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AD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17412" name="Text Box 4"/>
          <p:cNvSpPr txBox="1"/>
          <p:nvPr/>
        </p:nvSpPr>
        <p:spPr>
          <a:xfrm>
            <a:off x="4822825" y="1587500"/>
            <a:ext cx="1255713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BC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17413" name="Text Box 5"/>
          <p:cNvSpPr txBox="1"/>
          <p:nvPr/>
        </p:nvSpPr>
        <p:spPr>
          <a:xfrm>
            <a:off x="1871663" y="15875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公元</a:t>
            </a:r>
          </a:p>
        </p:txBody>
      </p:sp>
      <p:sp>
        <p:nvSpPr>
          <p:cNvPr id="17414" name="Text Box 6"/>
          <p:cNvSpPr txBox="1"/>
          <p:nvPr/>
        </p:nvSpPr>
        <p:spPr>
          <a:xfrm>
            <a:off x="5830888" y="1587500"/>
            <a:ext cx="17129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公元前</a:t>
            </a:r>
          </a:p>
        </p:txBody>
      </p:sp>
      <p:sp>
        <p:nvSpPr>
          <p:cNvPr id="17415" name="Rectangle 7"/>
          <p:cNvSpPr/>
          <p:nvPr/>
        </p:nvSpPr>
        <p:spPr>
          <a:xfrm>
            <a:off x="214313" y="3314700"/>
            <a:ext cx="1812925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CAAC</a:t>
            </a:r>
          </a:p>
        </p:txBody>
      </p:sp>
      <p:sp>
        <p:nvSpPr>
          <p:cNvPr id="17416" name="Rectangle 8"/>
          <p:cNvSpPr/>
          <p:nvPr/>
        </p:nvSpPr>
        <p:spPr>
          <a:xfrm>
            <a:off x="4535488" y="3314700"/>
            <a:ext cx="1406525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CBA</a:t>
            </a:r>
          </a:p>
        </p:txBody>
      </p:sp>
      <p:sp>
        <p:nvSpPr>
          <p:cNvPr id="17417" name="Rectangle 9"/>
          <p:cNvSpPr/>
          <p:nvPr/>
        </p:nvSpPr>
        <p:spPr>
          <a:xfrm>
            <a:off x="1943100" y="3314700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中国民航</a:t>
            </a:r>
          </a:p>
        </p:txBody>
      </p:sp>
      <p:sp>
        <p:nvSpPr>
          <p:cNvPr id="17418" name="Rectangle 10"/>
          <p:cNvSpPr/>
          <p:nvPr/>
        </p:nvSpPr>
        <p:spPr>
          <a:xfrm>
            <a:off x="5688013" y="3314700"/>
            <a:ext cx="3241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中国篮球协会</a:t>
            </a:r>
          </a:p>
        </p:txBody>
      </p:sp>
      <p:sp>
        <p:nvSpPr>
          <p:cNvPr id="17419" name="Text Box 11"/>
          <p:cNvSpPr txBox="1"/>
          <p:nvPr/>
        </p:nvSpPr>
        <p:spPr>
          <a:xfrm>
            <a:off x="1403350" y="4899025"/>
            <a:ext cx="1763713" cy="769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ABC</a:t>
            </a:r>
          </a:p>
        </p:txBody>
      </p:sp>
      <p:sp>
        <p:nvSpPr>
          <p:cNvPr id="17420" name="Text Box 12"/>
          <p:cNvSpPr txBox="1"/>
          <p:nvPr/>
        </p:nvSpPr>
        <p:spPr>
          <a:xfrm>
            <a:off x="3167063" y="4899025"/>
            <a:ext cx="475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基础知识；字母表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  <p:bldP spid="174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24"/>
          <p:cNvGrpSpPr/>
          <p:nvPr/>
        </p:nvGrpSpPr>
        <p:grpSpPr>
          <a:xfrm>
            <a:off x="504825" y="203200"/>
            <a:ext cx="2771775" cy="1065213"/>
            <a:chOff x="0" y="0"/>
            <a:chExt cx="3995936" cy="936104"/>
          </a:xfrm>
        </p:grpSpPr>
        <p:pic>
          <p:nvPicPr>
            <p:cNvPr id="26633" name="Picture 6" descr="BAN_05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995936" cy="9361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4" name="Text Box 17"/>
            <p:cNvSpPr txBox="1"/>
            <p:nvPr/>
          </p:nvSpPr>
          <p:spPr>
            <a:xfrm>
              <a:off x="0" y="188337"/>
              <a:ext cx="3822001" cy="6696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40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Exercises</a:t>
              </a:r>
            </a:p>
          </p:txBody>
        </p:sp>
      </p:grp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07950" y="1572737"/>
            <a:ext cx="9036050" cy="48158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685800" indent="-685800">
              <a:lnSpc>
                <a:spcPct val="120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下列大写字母是由两笔写成的选项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marL="685800" indent="-685800">
              <a:lnSpc>
                <a:spcPct val="120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 A. B       	   B. H        	C. A</a:t>
            </a:r>
          </a:p>
          <a:p>
            <a:pPr marL="685800" indent="-685800">
              <a:lnSpc>
                <a:spcPct val="120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含有相同元音音素的选项是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marL="685800" indent="-685800">
              <a:lnSpc>
                <a:spcPct val="120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A. A, G     	   B. B, C     	C. E, H</a:t>
            </a:r>
          </a:p>
          <a:p>
            <a:pPr marL="685800" indent="-685800">
              <a:lnSpc>
                <a:spcPct val="120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下列的缩略词中，表示“光盘”意思的是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marL="685800" indent="-685800"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A. HB           B. BBC         C. CD </a:t>
            </a:r>
          </a:p>
        </p:txBody>
      </p:sp>
      <p:sp>
        <p:nvSpPr>
          <p:cNvPr id="26636" name="矩形 26635"/>
          <p:cNvSpPr/>
          <p:nvPr/>
        </p:nvSpPr>
        <p:spPr>
          <a:xfrm>
            <a:off x="3419475" y="333375"/>
            <a:ext cx="4176713" cy="75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一、选择填空。</a:t>
            </a:r>
            <a:endParaRPr lang="en-US" altLang="zh-CN">
              <a:solidFill>
                <a:srgbClr val="00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6637" name="图片 26636" descr="蘑菇绿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188" y="2349500"/>
            <a:ext cx="684212" cy="684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8" name="图片 26637" descr="蘑菇绿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675" y="3716338"/>
            <a:ext cx="684213" cy="684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9" name="图片 26638" descr="蘑菇绿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7908" y="5704523"/>
            <a:ext cx="684212" cy="684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bldLvl="0" animBg="1"/>
      <p:bldP spid="266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矩形 60419"/>
          <p:cNvSpPr/>
          <p:nvPr/>
        </p:nvSpPr>
        <p:spPr>
          <a:xfrm>
            <a:off x="755650" y="188913"/>
            <a:ext cx="8064500" cy="6458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4. — Good evening,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Mr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Chen.  </a:t>
            </a: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— ________, Alice.</a:t>
            </a: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A. Good evening  	   </a:t>
            </a: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B. Good morning   	</a:t>
            </a: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C. Good afternoon</a:t>
            </a: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5. — ________?   </a:t>
            </a: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— I’m OK, thank you.</a:t>
            </a: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A. How are you  		</a:t>
            </a: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B. How do you do</a:t>
            </a: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C. Are you Alice </a:t>
            </a:r>
          </a:p>
        </p:txBody>
      </p:sp>
      <p:pic>
        <p:nvPicPr>
          <p:cNvPr id="60423" name="图片 60422" descr="蘑菇绿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6013" y="1484313"/>
            <a:ext cx="684212" cy="684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4" name="图片 60423" descr="蘑菇绿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6013" y="4616450"/>
            <a:ext cx="684212" cy="684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70" name="图片 27669" descr="11111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8838" y="3714750"/>
            <a:ext cx="2089150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7"/>
          <p:cNvSpPr txBox="1"/>
          <p:nvPr/>
        </p:nvSpPr>
        <p:spPr>
          <a:xfrm>
            <a:off x="6227763" y="3662363"/>
            <a:ext cx="15827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    H</a:t>
            </a:r>
          </a:p>
        </p:txBody>
      </p:sp>
      <p:sp>
        <p:nvSpPr>
          <p:cNvPr id="27662" name="矩形 27661"/>
          <p:cNvSpPr/>
          <p:nvPr/>
        </p:nvSpPr>
        <p:spPr>
          <a:xfrm>
            <a:off x="395288" y="476250"/>
            <a:ext cx="7632700" cy="1409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二、看图片，在四线三格中写出所给字母的左邻右舍。 </a:t>
            </a:r>
          </a:p>
        </p:txBody>
      </p:sp>
      <p:pic>
        <p:nvPicPr>
          <p:cNvPr id="27663" name="图片 2766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213" y="2068513"/>
            <a:ext cx="2087562" cy="143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4" name="图片 2766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013" y="2132013"/>
            <a:ext cx="1944687" cy="141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5" name="图片 2766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425" y="2132013"/>
            <a:ext cx="2087563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6" name="图片 2766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750" y="4795838"/>
            <a:ext cx="2087563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7" name="图片 2766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98975" y="4868863"/>
            <a:ext cx="208915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8" name="图片 27667" descr="11111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675" y="3651250"/>
            <a:ext cx="1727200" cy="785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9" name="图片 27668" descr="11111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6450" y="3644900"/>
            <a:ext cx="1800225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71" name="图片 27670" descr="11111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313" y="5084763"/>
            <a:ext cx="1800225" cy="86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72" name="图片 27671" descr="11111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5100" y="5156200"/>
            <a:ext cx="1800225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7"/>
          <p:cNvSpPr txBox="1"/>
          <p:nvPr/>
        </p:nvSpPr>
        <p:spPr>
          <a:xfrm>
            <a:off x="900113" y="3590925"/>
            <a:ext cx="17287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    C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3563938" y="3590925"/>
            <a:ext cx="18716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    F</a:t>
            </a:r>
          </a:p>
        </p:txBody>
      </p:sp>
      <p:sp>
        <p:nvSpPr>
          <p:cNvPr id="10" name="Text Box 7"/>
          <p:cNvSpPr txBox="1"/>
          <p:nvPr/>
        </p:nvSpPr>
        <p:spPr>
          <a:xfrm>
            <a:off x="2841625" y="5084763"/>
            <a:ext cx="1873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    D</a:t>
            </a:r>
          </a:p>
        </p:txBody>
      </p:sp>
      <p:sp>
        <p:nvSpPr>
          <p:cNvPr id="11" name="Text Box 7"/>
          <p:cNvSpPr txBox="1"/>
          <p:nvPr/>
        </p:nvSpPr>
        <p:spPr>
          <a:xfrm>
            <a:off x="6659563" y="5103813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    G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662" grpId="0"/>
      <p:bldP spid="8" grpId="0"/>
      <p:bldP spid="10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/>
          <p:nvPr/>
        </p:nvSpPr>
        <p:spPr>
          <a:xfrm>
            <a:off x="2268538" y="765175"/>
            <a:ext cx="55435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Homework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课后作业</a:t>
            </a:r>
          </a:p>
        </p:txBody>
      </p:sp>
      <p:sp>
        <p:nvSpPr>
          <p:cNvPr id="16387" name="Text Box 3"/>
          <p:cNvSpPr txBox="1"/>
          <p:nvPr/>
        </p:nvSpPr>
        <p:spPr>
          <a:xfrm>
            <a:off x="539750" y="1885950"/>
            <a:ext cx="8208963" cy="283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）听读模仿</a:t>
            </a:r>
            <a:r>
              <a:rPr lang="en-US" altLang="zh-CN" sz="36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1a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，并且背诵。要求语音语调优美。</a:t>
            </a:r>
          </a:p>
          <a:p>
            <a:endParaRPr lang="zh-CN" altLang="en-US" sz="36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）制作姓名卡。姓名卡上包括中文和英文名字。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107950" y="-26987"/>
            <a:ext cx="15097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Homework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pic>
        <p:nvPicPr>
          <p:cNvPr id="35844" name="Picture 2" descr="E:\李梦莲\素材\图片\picture\条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9225"/>
            <a:ext cx="9144000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未标题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2030" y="1103630"/>
            <a:ext cx="5105400" cy="126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 txBox="1"/>
          <p:nvPr/>
        </p:nvSpPr>
        <p:spPr>
          <a:xfrm>
            <a:off x="1487488" y="3050858"/>
            <a:ext cx="69389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n/>
                <a:solidFill>
                  <a:schemeClr val="accent5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更多精彩内容，微信扫描二维码获取</a:t>
            </a:r>
            <a:endParaRPr kumimoji="0" lang="zh-CN" altLang="en-US" sz="2800" b="1" i="1" u="sng" kern="1200" cap="none" spc="0" normalizeH="0" baseline="0" noProof="1">
              <a:ln/>
              <a:solidFill>
                <a:schemeClr val="accent5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971233" y="4557713"/>
            <a:ext cx="41608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n/>
                <a:solidFill>
                  <a:schemeClr val="accent5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扫描二维码获取更多资源</a:t>
            </a:r>
          </a:p>
        </p:txBody>
      </p:sp>
      <p:pic>
        <p:nvPicPr>
          <p:cNvPr id="25607" name="图片 1" descr="qrcode_for_gh_7fdfe855644d_258(1)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85155" y="3934460"/>
            <a:ext cx="1770380" cy="1769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/>
      <p:bldP spid="3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238760" y="509270"/>
            <a:ext cx="239522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方正姚体" panose="02010601030101010101" pitchFamily="2" charset="-122"/>
                <a:cs typeface="Arial Black" panose="020B0A04020102020204" pitchFamily="34" charset="0"/>
              </a:rPr>
              <a:t>Lead in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520000">
            <a:off x="189865" y="1275715"/>
            <a:ext cx="3602355" cy="20250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80000">
            <a:off x="4318000" y="948690"/>
            <a:ext cx="3517900" cy="21596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38040" y="3366135"/>
            <a:ext cx="3315335" cy="2932430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940000">
            <a:off x="681355" y="3691890"/>
            <a:ext cx="3662045" cy="258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/>
          <p:nvPr/>
        </p:nvSpPr>
        <p:spPr>
          <a:xfrm>
            <a:off x="1160145" y="734060"/>
            <a:ext cx="61722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dirty="0">
                <a:solidFill>
                  <a:srgbClr val="008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Say hello to our friends.</a:t>
            </a:r>
          </a:p>
          <a:p>
            <a:r>
              <a:rPr lang="zh-CN" altLang="en-US" sz="3200" b="1" dirty="0">
                <a:solidFill>
                  <a:srgbClr val="008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（　跟我们的朋友们问好吧。　）</a:t>
            </a:r>
          </a:p>
        </p:txBody>
      </p:sp>
      <p:sp>
        <p:nvSpPr>
          <p:cNvPr id="176133" name="Text Box 5"/>
          <p:cNvSpPr txBox="1"/>
          <p:nvPr/>
        </p:nvSpPr>
        <p:spPr>
          <a:xfrm>
            <a:off x="5792470" y="2546350"/>
            <a:ext cx="204851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latin typeface="Arial Black" panose="020B0A04020102020204" pitchFamily="34" charset="0"/>
                <a:ea typeface="宋体" panose="02010600030101010101" pitchFamily="2" charset="-122"/>
              </a:rPr>
              <a:t>Hello!</a:t>
            </a:r>
          </a:p>
          <a:p>
            <a:endParaRPr lang="en-US" altLang="zh-CN" sz="3200" b="1" dirty="0"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latin typeface="Arial Black" panose="020B0A04020102020204" pitchFamily="34" charset="0"/>
                <a:ea typeface="宋体" panose="02010600030101010101" pitchFamily="2" charset="-122"/>
              </a:rPr>
              <a:t>Jackson</a:t>
            </a:r>
            <a:endParaRPr lang="en-US" altLang="zh-CN" sz="1800" dirty="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8865" y="2061845"/>
            <a:ext cx="3733165" cy="324739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4"/>
          <p:cNvSpPr txBox="1"/>
          <p:nvPr/>
        </p:nvSpPr>
        <p:spPr>
          <a:xfrm>
            <a:off x="1102360" y="749935"/>
            <a:ext cx="6307138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008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Say hello to our friends.</a:t>
            </a:r>
          </a:p>
          <a:p>
            <a:r>
              <a:rPr lang="zh-CN" altLang="en-US" sz="3200" b="1" dirty="0">
                <a:solidFill>
                  <a:srgbClr val="008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（　跟我们的朋友们问好吧。　）</a:t>
            </a:r>
          </a:p>
        </p:txBody>
      </p:sp>
      <p:pic>
        <p:nvPicPr>
          <p:cNvPr id="177157" name="Picture 5" descr="10535fd0ab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7570" y="2084070"/>
            <a:ext cx="4319588" cy="3878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7158" name="Text Box 6"/>
          <p:cNvSpPr txBox="1"/>
          <p:nvPr/>
        </p:nvSpPr>
        <p:spPr>
          <a:xfrm>
            <a:off x="6083300" y="3139440"/>
            <a:ext cx="20335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latin typeface="Arial Black" panose="020B0A04020102020204" pitchFamily="34" charset="0"/>
                <a:ea typeface="宋体" panose="02010600030101010101" pitchFamily="2" charset="-122"/>
              </a:rPr>
              <a:t>Hi! Tom!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/>
          <p:nvPr/>
        </p:nvSpPr>
        <p:spPr>
          <a:xfrm>
            <a:off x="1183640" y="734060"/>
            <a:ext cx="589915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008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Say hello to our friends.</a:t>
            </a:r>
          </a:p>
          <a:p>
            <a:r>
              <a:rPr lang="zh-CN" altLang="en-US" sz="3200" b="1" dirty="0">
                <a:solidFill>
                  <a:srgbClr val="008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（　跟我们的朋友们问好吧。）</a:t>
            </a:r>
          </a:p>
        </p:txBody>
      </p:sp>
      <p:sp>
        <p:nvSpPr>
          <p:cNvPr id="178182" name="Text Box 6"/>
          <p:cNvSpPr txBox="1"/>
          <p:nvPr/>
        </p:nvSpPr>
        <p:spPr>
          <a:xfrm>
            <a:off x="5219700" y="2997200"/>
            <a:ext cx="34290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dirty="0">
                <a:latin typeface="Arial Black" panose="020B0A04020102020204" pitchFamily="34" charset="0"/>
                <a:ea typeface="宋体" panose="02010600030101010101" pitchFamily="2" charset="-122"/>
              </a:rPr>
              <a:t>Good morning,</a:t>
            </a:r>
          </a:p>
          <a:p>
            <a:r>
              <a:rPr lang="en-US" altLang="zh-CN" sz="3200" b="1" dirty="0">
                <a:latin typeface="Arial Black" panose="020B0A04020102020204" pitchFamily="34" charset="0"/>
                <a:ea typeface="宋体" panose="02010600030101010101" pitchFamily="2" charset="-122"/>
              </a:rPr>
              <a:t>Boonie bears!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7270" y="2247265"/>
            <a:ext cx="3577590" cy="323024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4"/>
          <p:cNvSpPr txBox="1"/>
          <p:nvPr/>
        </p:nvSpPr>
        <p:spPr>
          <a:xfrm>
            <a:off x="921385" y="749935"/>
            <a:ext cx="589915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008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Say hello to our friends.</a:t>
            </a:r>
          </a:p>
          <a:p>
            <a:r>
              <a:rPr lang="zh-CN" altLang="en-US" sz="3200" b="1" dirty="0">
                <a:solidFill>
                  <a:srgbClr val="008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（　跟我们的朋友们问好吧。）</a:t>
            </a:r>
          </a:p>
        </p:txBody>
      </p:sp>
      <p:pic>
        <p:nvPicPr>
          <p:cNvPr id="179205" name="Picture 5" descr="qd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1385" y="2174875"/>
            <a:ext cx="4103688" cy="3836988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79206" name="Text Box 6"/>
          <p:cNvSpPr txBox="1"/>
          <p:nvPr/>
        </p:nvSpPr>
        <p:spPr>
          <a:xfrm>
            <a:off x="5271135" y="2644775"/>
            <a:ext cx="36779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</a:p>
          <a:p>
            <a:r>
              <a:rPr lang="en-US" altLang="zh-CN" sz="3200" b="1" dirty="0">
                <a:latin typeface="Arial Black" panose="020B0A04020102020204" pitchFamily="34" charset="0"/>
                <a:ea typeface="宋体" panose="02010600030101010101" pitchFamily="2" charset="-122"/>
              </a:rPr>
              <a:t>Hello!</a:t>
            </a:r>
          </a:p>
          <a:p>
            <a:r>
              <a:rPr lang="en-US" altLang="zh-CN" sz="3200" b="1" dirty="0">
                <a:latin typeface="Arial Black" panose="020B0A04020102020204" pitchFamily="34" charset="0"/>
                <a:ea typeface="宋体" panose="02010600030101010101" pitchFamily="2" charset="-122"/>
              </a:rPr>
              <a:t>MichaelJordan!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/>
          <p:nvPr/>
        </p:nvSpPr>
        <p:spPr>
          <a:xfrm>
            <a:off x="828675" y="1844675"/>
            <a:ext cx="7704138" cy="1970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Let’s meet some new friends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b="1" dirty="0">
                <a:solidFill>
                  <a:srgbClr val="0066FF"/>
                </a:solidFill>
                <a:latin typeface="Batang" panose="02030600000101010101" charset="-127"/>
                <a:ea typeface="宋体" panose="02010600030101010101" pitchFamily="2" charset="-122"/>
              </a:rPr>
              <a:t>   (</a:t>
            </a:r>
            <a:r>
              <a:rPr lang="zh-CN" altLang="en-US" b="1" dirty="0">
                <a:solidFill>
                  <a:srgbClr val="0066FF"/>
                </a:solidFill>
                <a:latin typeface="Batang" panose="02030600000101010101" charset="-127"/>
                <a:ea typeface="宋体" panose="02010600030101010101" pitchFamily="2" charset="-122"/>
              </a:rPr>
              <a:t>让我们认识一些新朋友。</a:t>
            </a:r>
            <a:r>
              <a:rPr lang="en-US" altLang="zh-CN" b="1" dirty="0">
                <a:solidFill>
                  <a:srgbClr val="0066FF"/>
                </a:solidFill>
                <a:latin typeface="Batang" panose="02030600000101010101" charset="-127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107950" y="-26987"/>
            <a:ext cx="17208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Presentation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1024</Words>
  <Application>Microsoft Office PowerPoint</Application>
  <PresentationFormat>全屏显示(4:3)</PresentationFormat>
  <Paragraphs>244</Paragraphs>
  <Slides>38</Slides>
  <Notes>2</Notes>
  <HiddenSlides>0</HiddenSlides>
  <MMClips>3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2_Office 主题​​</vt:lpstr>
      <vt:lpstr>3_Office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优翼课件</dc:title>
  <dc:creator>Administrator</dc:creator>
  <cp:lastModifiedBy>Administrator</cp:lastModifiedBy>
  <cp:revision>222</cp:revision>
  <dcterms:created xsi:type="dcterms:W3CDTF">2005-08-20T04:38:00Z</dcterms:created>
  <dcterms:modified xsi:type="dcterms:W3CDTF">2018-07-24T13:54:16Z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