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audio3.bin" ContentType="audio/unknown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media/audio1.bin" ContentType="audi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media/audio2.bin" ContentType="audio/unknown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66" r:id="rId14"/>
    <p:sldId id="267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5" r:id="rId23"/>
    <p:sldId id="286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-90" y="-702"/>
      </p:cViewPr>
      <p:guideLst>
        <p:guide orient="horz" pos="2136"/>
        <p:guide pos="29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90E0E0-7B91-4C62-95F6-AFF0447E04A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F5066D-7EE9-497F-A586-0A64062571E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9779FF-AF09-463B-B788-ADAF4B8E686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F998A3-6DB4-4382-8E7B-DC3BFF9C837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63E128-4E05-4DD7-A8E0-02C769AF0D0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CC388-4446-4751-9D15-F498B62EA81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048985-4C8D-4B38-B489-226C96060ED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477787-41B6-40CA-9237-F938B0B7FFA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31D5B2-93B0-4349-A76D-BE7C5795EF4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338596-AC2C-41D9-8D5D-72BA388092E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FAA75D-EA14-4BB6-9D7D-7701CE397E9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58FC934-6141-4F66-82D0-24A2E78597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zhuoku.com/zhuomianbizhi/dong-zhiwu/20060719081301(26)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407988" y="2865438"/>
            <a:ext cx="8424862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4800" b="1">
                <a:solidFill>
                  <a:srgbClr val="070707"/>
                </a:solidFill>
                <a:latin typeface="黑体" pitchFamily="49" charset="-122"/>
                <a:ea typeface="黑体" pitchFamily="49" charset="-122"/>
              </a:rPr>
              <a:t>第一单元 </a:t>
            </a:r>
          </a:p>
          <a:p>
            <a:pPr algn="ctr">
              <a:lnSpc>
                <a:spcPct val="70000"/>
              </a:lnSpc>
            </a:pPr>
            <a:endParaRPr lang="zh-CN" altLang="en-US" sz="4800" b="1">
              <a:solidFill>
                <a:srgbClr val="070707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70000"/>
              </a:lnSpc>
            </a:pPr>
            <a:r>
              <a:rPr lang="zh-CN" altLang="en-US" sz="4800" b="1">
                <a:solidFill>
                  <a:srgbClr val="070707"/>
                </a:solidFill>
                <a:latin typeface="黑体" pitchFamily="49" charset="-122"/>
                <a:ea typeface="黑体" pitchFamily="49" charset="-122"/>
              </a:rPr>
              <a:t>中国开始沦为半殖民地半封建社会</a:t>
            </a:r>
            <a:endParaRPr lang="en-US" altLang="zh-CN" sz="6000" b="1">
              <a:solidFill>
                <a:srgbClr val="07070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3119438" y="5226050"/>
            <a:ext cx="3248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 鸦片战争</a:t>
            </a:r>
            <a:endParaRPr lang="en-US" altLang="zh-CN" sz="32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52" name="Text Box 33"/>
          <p:cNvSpPr txBox="1">
            <a:spLocks noChangeArrowheads="1"/>
          </p:cNvSpPr>
          <p:nvPr/>
        </p:nvSpPr>
        <p:spPr bwMode="auto">
          <a:xfrm>
            <a:off x="5010150" y="809625"/>
            <a:ext cx="3954463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八年级历史上册（R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</a:t>
            </a: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教学课件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-5715" y="499745"/>
            <a:ext cx="214439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2.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虎门销烟</a:t>
            </a:r>
          </a:p>
        </p:txBody>
      </p:sp>
      <p:pic>
        <p:nvPicPr>
          <p:cNvPr id="15366" name="图片 15365" descr="时间地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" y="1203325"/>
            <a:ext cx="1924050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矩形 32771"/>
          <p:cNvSpPr>
            <a:spLocks noChangeArrowheads="1"/>
          </p:cNvSpPr>
          <p:nvPr/>
        </p:nvSpPr>
        <p:spPr bwMode="auto">
          <a:xfrm>
            <a:off x="2011363" y="1641475"/>
            <a:ext cx="3548062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文鼎中楷简" charset="0"/>
                <a:sym typeface="Arial" pitchFamily="34" charset="0"/>
              </a:rPr>
              <a:t>1839年6月3日至25日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73275" y="2781300"/>
            <a:ext cx="2427288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文鼎中楷简" charset="0"/>
                <a:sym typeface="Arial" pitchFamily="34" charset="0"/>
              </a:rPr>
              <a:t>广州虎门海滩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16125" y="3686175"/>
            <a:ext cx="7140575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文鼎中楷简" charset="0"/>
                <a:sym typeface="Arial" pitchFamily="34" charset="0"/>
              </a:rPr>
              <a:t>林则徐到广州后，派人明察暗访，缉拿烟贩，并当众销毁收缴的鸦片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12950" y="5035550"/>
            <a:ext cx="7138988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文鼎中楷简" charset="0"/>
                <a:sym typeface="Arial" pitchFamily="34" charset="0"/>
              </a:rPr>
              <a:t>虎门销烟是中国人民禁烟斗争的伟大胜利，显示了中华民族反抗外来侵略的坚强意志。</a:t>
            </a:r>
            <a:endParaRPr lang="zh-CN" altLang="en-US" sz="2800">
              <a:solidFill>
                <a:srgbClr val="FF0000"/>
              </a:solidFill>
              <a:latin typeface="隶书" pitchFamily="1" charset="-122"/>
              <a:ea typeface="隶书" pitchFamily="1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23553" descr="林则徐画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498475"/>
            <a:ext cx="3471862" cy="385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矩形 23555"/>
          <p:cNvSpPr>
            <a:spLocks noChangeArrowheads="1"/>
          </p:cNvSpPr>
          <p:nvPr/>
        </p:nvSpPr>
        <p:spPr bwMode="auto">
          <a:xfrm>
            <a:off x="3457575" y="552450"/>
            <a:ext cx="5616575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>
                <a:ea typeface="隶书" pitchFamily="1" charset="-122"/>
              </a:rPr>
              <a:t>    </a:t>
            </a:r>
            <a:r>
              <a:rPr lang="zh-CN" altLang="en-US" sz="2800">
                <a:latin typeface="文鼎中楷简" charset="0"/>
              </a:rPr>
              <a:t>林则徐 </a:t>
            </a:r>
            <a:r>
              <a:rPr lang="en-US" altLang="zh-CN" sz="2800">
                <a:latin typeface="文鼎中楷简" charset="0"/>
              </a:rPr>
              <a:t>(1785 </a:t>
            </a:r>
            <a:r>
              <a:rPr lang="zh-CN" altLang="en-US" sz="2800">
                <a:latin typeface="文鼎中楷简" charset="0"/>
              </a:rPr>
              <a:t>年 </a:t>
            </a:r>
            <a:r>
              <a:rPr lang="en-US" altLang="zh-CN" sz="2800">
                <a:latin typeface="文鼎中楷简" charset="0"/>
              </a:rPr>
              <a:t>——1850 </a:t>
            </a:r>
            <a:r>
              <a:rPr lang="zh-CN" altLang="en-US" sz="2800">
                <a:latin typeface="文鼎中楷简" charset="0"/>
              </a:rPr>
              <a:t>年 </a:t>
            </a:r>
            <a:r>
              <a:rPr lang="en-US" altLang="zh-CN" sz="2800">
                <a:latin typeface="文鼎中楷简" charset="0"/>
              </a:rPr>
              <a:t>) </a:t>
            </a:r>
            <a:r>
              <a:rPr lang="zh-CN" altLang="en-US" sz="2800">
                <a:latin typeface="文鼎中楷简" charset="0"/>
              </a:rPr>
              <a:t>，福建侯官 </a:t>
            </a:r>
            <a:r>
              <a:rPr lang="en-US" altLang="zh-CN" sz="2800">
                <a:latin typeface="文鼎中楷简" charset="0"/>
              </a:rPr>
              <a:t>( </a:t>
            </a:r>
            <a:r>
              <a:rPr lang="zh-CN" altLang="en-US" sz="2800">
                <a:latin typeface="文鼎中楷简" charset="0"/>
              </a:rPr>
              <a:t>今福州 </a:t>
            </a:r>
            <a:r>
              <a:rPr lang="en-US" altLang="zh-CN" sz="2800">
                <a:latin typeface="文鼎中楷简" charset="0"/>
              </a:rPr>
              <a:t>) </a:t>
            </a:r>
            <a:r>
              <a:rPr lang="zh-CN" altLang="en-US" sz="2800">
                <a:latin typeface="文鼎中楷简" charset="0"/>
              </a:rPr>
              <a:t>人。 </a:t>
            </a:r>
            <a:br>
              <a:rPr lang="zh-CN" altLang="en-US" sz="2800">
                <a:latin typeface="文鼎中楷简" charset="0"/>
              </a:rPr>
            </a:br>
            <a:r>
              <a:rPr lang="zh-CN" altLang="en-US" sz="2800">
                <a:latin typeface="文鼎中楷简" charset="0"/>
              </a:rPr>
              <a:t>   </a:t>
            </a:r>
            <a:r>
              <a:rPr lang="en-US" altLang="zh-CN" sz="2800">
                <a:latin typeface="文鼎中楷简" charset="0"/>
              </a:rPr>
              <a:t>1838 </a:t>
            </a:r>
            <a:r>
              <a:rPr lang="zh-CN" altLang="en-US" sz="2800">
                <a:latin typeface="文鼎中楷简" charset="0"/>
              </a:rPr>
              <a:t>年底，受命钦差大臣赴广州查禁鸦片。</a:t>
            </a:r>
          </a:p>
        </p:txBody>
      </p:sp>
      <p:sp>
        <p:nvSpPr>
          <p:cNvPr id="12291" name="矩形 23556"/>
          <p:cNvSpPr>
            <a:spLocks noChangeArrowheads="1"/>
          </p:cNvSpPr>
          <p:nvPr/>
        </p:nvSpPr>
        <p:spPr bwMode="auto">
          <a:xfrm>
            <a:off x="3502025" y="2381250"/>
            <a:ext cx="56134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/>
              <a:t>     </a:t>
            </a:r>
            <a:r>
              <a:rPr lang="zh-CN" altLang="en-US" sz="2800">
                <a:latin typeface="文鼎中楷简" charset="0"/>
              </a:rPr>
              <a:t>在广州禁烟期间，组织人员翻译外文书报，了解各国的政治、经济、军事、文化等情况，被誉为近代中国“</a:t>
            </a:r>
            <a:r>
              <a:rPr lang="zh-CN" altLang="en-US" sz="2800" b="1">
                <a:solidFill>
                  <a:srgbClr val="FF0000"/>
                </a:solidFill>
                <a:latin typeface="文鼎中楷简" charset="0"/>
              </a:rPr>
              <a:t>开眼看世界的第一人</a:t>
            </a:r>
            <a:r>
              <a:rPr lang="zh-CN" altLang="en-US" sz="2800">
                <a:latin typeface="文鼎中楷简" charset="0"/>
              </a:rPr>
              <a:t>”。</a:t>
            </a:r>
            <a:r>
              <a:rPr lang="zh-CN" altLang="en-US" sz="2800">
                <a:ea typeface="隶书" pitchFamily="1" charset="-122"/>
              </a:rPr>
              <a:t> </a:t>
            </a:r>
          </a:p>
        </p:txBody>
      </p:sp>
      <p:sp>
        <p:nvSpPr>
          <p:cNvPr id="21509" name="文本框 21508"/>
          <p:cNvSpPr txBox="1">
            <a:spLocks noChangeArrowheads="1"/>
          </p:cNvSpPr>
          <p:nvPr/>
        </p:nvSpPr>
        <p:spPr bwMode="auto">
          <a:xfrm rot="-5400000">
            <a:off x="3433763" y="1627188"/>
            <a:ext cx="669925" cy="6829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00"/>
                </a:solidFill>
                <a:latin typeface="Tahoma" pitchFamily="34" charset="0"/>
                <a:ea typeface="隶书" pitchFamily="1" charset="-122"/>
              </a:rPr>
              <a:t>苟利国家生死以，岂因祸福趋避之。</a:t>
            </a:r>
          </a:p>
        </p:txBody>
      </p:sp>
      <p:sp>
        <p:nvSpPr>
          <p:cNvPr id="21510" name="文本框 21509"/>
          <p:cNvSpPr txBox="1">
            <a:spLocks noChangeArrowheads="1"/>
          </p:cNvSpPr>
          <p:nvPr/>
        </p:nvSpPr>
        <p:spPr bwMode="auto">
          <a:xfrm rot="-5400000">
            <a:off x="3375026" y="2460625"/>
            <a:ext cx="671512" cy="671988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solidFill>
                  <a:srgbClr val="990000"/>
                </a:solidFill>
                <a:latin typeface="Tahoma" pitchFamily="34" charset="0"/>
                <a:ea typeface="隶书" pitchFamily="1" charset="-122"/>
              </a:rPr>
              <a:t>若鸦片一日未绝，本大臣一日不回。</a:t>
            </a:r>
            <a:endParaRPr lang="en-US" altLang="zh-CN" sz="3200">
              <a:solidFill>
                <a:srgbClr val="990000"/>
              </a:solidFill>
              <a:latin typeface="Tahoma" pitchFamily="34" charset="0"/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21509" grpId="1" bldLvl="0" animBg="1"/>
      <p:bldP spid="21510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虎门销烟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75" y="1643063"/>
            <a:ext cx="4248150" cy="270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图片 35842" descr="林则徐虎门销烟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6513" y="1577975"/>
            <a:ext cx="4032250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35844" descr="title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3" y="496888"/>
            <a:ext cx="61849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图片 37890" descr="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933700"/>
            <a:ext cx="8534400" cy="3527425"/>
          </a:xfrm>
          <a:prstGeom prst="rect">
            <a:avLst/>
          </a:prstGeom>
          <a:noFill/>
          <a:ln w="38100">
            <a:solidFill>
              <a:srgbClr val="99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7197"/>
          <p:cNvSpPr>
            <a:spLocks noChangeArrowheads="1"/>
          </p:cNvSpPr>
          <p:nvPr/>
        </p:nvSpPr>
        <p:spPr bwMode="auto">
          <a:xfrm>
            <a:off x="7938" y="523875"/>
            <a:ext cx="7299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二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英国发动侵略战争（鸦片战争）</a:t>
            </a:r>
          </a:p>
        </p:txBody>
      </p:sp>
      <p:sp>
        <p:nvSpPr>
          <p:cNvPr id="43012" name="文本框 43011"/>
          <p:cNvSpPr txBox="1">
            <a:spLocks noChangeArrowheads="1"/>
          </p:cNvSpPr>
          <p:nvPr/>
        </p:nvSpPr>
        <p:spPr bwMode="auto">
          <a:xfrm>
            <a:off x="501650" y="2178050"/>
            <a:ext cx="5341938" cy="1189038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49" charset="-122"/>
                <a:ea typeface="黑体" pitchFamily="49" charset="-122"/>
              </a:rPr>
              <a:t>打开中国市场，掠夺工业原料</a:t>
            </a:r>
          </a:p>
        </p:txBody>
      </p:sp>
      <p:sp>
        <p:nvSpPr>
          <p:cNvPr id="43013" name="矩形 43012"/>
          <p:cNvSpPr/>
          <p:nvPr/>
        </p:nvSpPr>
        <p:spPr>
          <a:xfrm>
            <a:off x="6076950" y="2433638"/>
            <a:ext cx="2925763" cy="6937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——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根本原因</a:t>
            </a:r>
          </a:p>
        </p:txBody>
      </p:sp>
      <p:sp>
        <p:nvSpPr>
          <p:cNvPr id="43014" name="矩形 43013"/>
          <p:cNvSpPr>
            <a:spLocks noChangeArrowheads="1"/>
          </p:cNvSpPr>
          <p:nvPr/>
        </p:nvSpPr>
        <p:spPr bwMode="auto">
          <a:xfrm>
            <a:off x="514350" y="3660775"/>
            <a:ext cx="2339975" cy="762000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虎门销烟</a:t>
            </a:r>
          </a:p>
        </p:txBody>
      </p:sp>
      <p:sp>
        <p:nvSpPr>
          <p:cNvPr id="43015" name="矩形 43014"/>
          <p:cNvSpPr/>
          <p:nvPr/>
        </p:nvSpPr>
        <p:spPr>
          <a:xfrm>
            <a:off x="6067425" y="3606800"/>
            <a:ext cx="2992438" cy="1298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  <a:sym typeface="Arial" pitchFamily="34" charset="0"/>
              </a:rPr>
              <a:t>——直接原因</a:t>
            </a:r>
            <a:endParaRPr lang="zh-CN" altLang="en-US" sz="3600">
              <a:solidFill>
                <a:srgbClr val="FF0000"/>
              </a:solidFill>
              <a:latin typeface="文鼎中楷简" charset="0"/>
              <a:sym typeface="Arial" pitchFamily="34" charset="0"/>
            </a:endParaRPr>
          </a:p>
          <a:p>
            <a:pPr algn="r">
              <a:lnSpc>
                <a:spcPct val="110000"/>
              </a:lnSpc>
            </a:pPr>
            <a:r>
              <a:rPr lang="zh-CN" altLang="en-US" sz="3600">
                <a:latin typeface="文鼎中楷简" charset="0"/>
                <a:sym typeface="Arial" pitchFamily="34" charset="0"/>
              </a:rPr>
              <a:t>（战争借口）</a:t>
            </a:r>
          </a:p>
        </p:txBody>
      </p:sp>
      <p:sp>
        <p:nvSpPr>
          <p:cNvPr id="43016" name="文本框 43015"/>
          <p:cNvSpPr txBox="1">
            <a:spLocks noChangeArrowheads="1"/>
          </p:cNvSpPr>
          <p:nvPr/>
        </p:nvSpPr>
        <p:spPr bwMode="auto">
          <a:xfrm>
            <a:off x="623888" y="5114925"/>
            <a:ext cx="2952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ea typeface="隶书" pitchFamily="1" charset="-122"/>
              </a:rPr>
              <a:t>2、经过：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0375" y="1371600"/>
            <a:ext cx="2952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1" charset="-122"/>
              </a:rPr>
              <a:t>1</a:t>
            </a:r>
            <a:r>
              <a:rPr lang="zh-CN" altLang="en-US" sz="4400">
                <a:ea typeface="隶书" pitchFamily="1" charset="-122"/>
              </a:rPr>
              <a:t>、原因：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ldLvl="0" animBg="1"/>
      <p:bldP spid="43013" grpId="0"/>
      <p:bldP spid="43014" grpId="0" bldLvl="0" animBg="1"/>
      <p:bldP spid="43015" grpId="0"/>
      <p:bldP spid="43016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7409" descr="空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3" y="560388"/>
            <a:ext cx="5113337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任意多边形 17410"/>
          <p:cNvSpPr>
            <a:spLocks noChangeArrowheads="1"/>
          </p:cNvSpPr>
          <p:nvPr/>
        </p:nvSpPr>
        <p:spPr bwMode="auto">
          <a:xfrm>
            <a:off x="960438" y="5673725"/>
            <a:ext cx="649287" cy="676275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144" y="240"/>
              </a:cxn>
              <a:cxn ang="0">
                <a:pos x="240" y="144"/>
              </a:cxn>
              <a:cxn ang="0">
                <a:pos x="240" y="0"/>
              </a:cxn>
            </a:cxnLst>
            <a:rect l="0" t="0" r="r" b="b"/>
            <a:pathLst>
              <a:path w="256" h="288">
                <a:moveTo>
                  <a:pt x="0" y="288"/>
                </a:moveTo>
                <a:cubicBezTo>
                  <a:pt x="52" y="276"/>
                  <a:pt x="104" y="264"/>
                  <a:pt x="144" y="240"/>
                </a:cubicBezTo>
                <a:cubicBezTo>
                  <a:pt x="184" y="216"/>
                  <a:pt x="224" y="184"/>
                  <a:pt x="240" y="144"/>
                </a:cubicBezTo>
                <a:cubicBezTo>
                  <a:pt x="256" y="104"/>
                  <a:pt x="240" y="24"/>
                  <a:pt x="24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2" name="任意多边形 17411"/>
          <p:cNvSpPr>
            <a:spLocks noChangeArrowheads="1"/>
          </p:cNvSpPr>
          <p:nvPr/>
        </p:nvSpPr>
        <p:spPr bwMode="auto">
          <a:xfrm>
            <a:off x="1736725" y="5318125"/>
            <a:ext cx="1095375" cy="606425"/>
          </a:xfrm>
          <a:custGeom>
            <a:avLst/>
            <a:gdLst/>
            <a:ahLst/>
            <a:cxnLst>
              <a:cxn ang="0">
                <a:pos x="0" y="350"/>
              </a:cxn>
              <a:cxn ang="0">
                <a:pos x="454" y="246"/>
              </a:cxn>
              <a:cxn ang="0">
                <a:pos x="567" y="170"/>
              </a:cxn>
              <a:cxn ang="0">
                <a:pos x="595" y="151"/>
              </a:cxn>
              <a:cxn ang="0">
                <a:pos x="624" y="133"/>
              </a:cxn>
              <a:cxn ang="0">
                <a:pos x="690" y="0"/>
              </a:cxn>
            </a:cxnLst>
            <a:rect l="0" t="0" r="r" b="b"/>
            <a:pathLst>
              <a:path w="690" h="382">
                <a:moveTo>
                  <a:pt x="0" y="350"/>
                </a:moveTo>
                <a:cubicBezTo>
                  <a:pt x="169" y="382"/>
                  <a:pt x="302" y="293"/>
                  <a:pt x="454" y="246"/>
                </a:cubicBezTo>
                <a:cubicBezTo>
                  <a:pt x="492" y="221"/>
                  <a:pt x="529" y="195"/>
                  <a:pt x="567" y="170"/>
                </a:cubicBezTo>
                <a:cubicBezTo>
                  <a:pt x="576" y="164"/>
                  <a:pt x="586" y="157"/>
                  <a:pt x="595" y="151"/>
                </a:cubicBezTo>
                <a:cubicBezTo>
                  <a:pt x="605" y="145"/>
                  <a:pt x="624" y="133"/>
                  <a:pt x="624" y="133"/>
                </a:cubicBezTo>
                <a:cubicBezTo>
                  <a:pt x="651" y="91"/>
                  <a:pt x="690" y="52"/>
                  <a:pt x="69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3" name="任意多边形 17412"/>
          <p:cNvSpPr>
            <a:spLocks noChangeArrowheads="1"/>
          </p:cNvSpPr>
          <p:nvPr/>
        </p:nvSpPr>
        <p:spPr bwMode="auto">
          <a:xfrm>
            <a:off x="3103563" y="3836988"/>
            <a:ext cx="809625" cy="1408112"/>
          </a:xfrm>
          <a:custGeom>
            <a:avLst/>
            <a:gdLst/>
            <a:ahLst/>
            <a:cxnLst>
              <a:cxn ang="0">
                <a:pos x="0" y="887"/>
              </a:cxn>
              <a:cxn ang="0">
                <a:pos x="75" y="830"/>
              </a:cxn>
              <a:cxn ang="0">
                <a:pos x="94" y="802"/>
              </a:cxn>
              <a:cxn ang="0">
                <a:pos x="123" y="783"/>
              </a:cxn>
              <a:cxn ang="0">
                <a:pos x="179" y="698"/>
              </a:cxn>
              <a:cxn ang="0">
                <a:pos x="208" y="670"/>
              </a:cxn>
              <a:cxn ang="0">
                <a:pos x="311" y="538"/>
              </a:cxn>
              <a:cxn ang="0">
                <a:pos x="406" y="396"/>
              </a:cxn>
              <a:cxn ang="0">
                <a:pos x="444" y="339"/>
              </a:cxn>
              <a:cxn ang="0">
                <a:pos x="463" y="311"/>
              </a:cxn>
              <a:cxn ang="0">
                <a:pos x="500" y="198"/>
              </a:cxn>
              <a:cxn ang="0">
                <a:pos x="500" y="0"/>
              </a:cxn>
            </a:cxnLst>
            <a:rect l="0" t="0" r="r" b="b"/>
            <a:pathLst>
              <a:path w="510" h="887">
                <a:moveTo>
                  <a:pt x="0" y="887"/>
                </a:moveTo>
                <a:cubicBezTo>
                  <a:pt x="22" y="854"/>
                  <a:pt x="42" y="852"/>
                  <a:pt x="75" y="830"/>
                </a:cubicBezTo>
                <a:cubicBezTo>
                  <a:pt x="81" y="821"/>
                  <a:pt x="86" y="810"/>
                  <a:pt x="94" y="802"/>
                </a:cubicBezTo>
                <a:cubicBezTo>
                  <a:pt x="102" y="794"/>
                  <a:pt x="115" y="792"/>
                  <a:pt x="123" y="783"/>
                </a:cubicBezTo>
                <a:cubicBezTo>
                  <a:pt x="124" y="781"/>
                  <a:pt x="169" y="713"/>
                  <a:pt x="179" y="698"/>
                </a:cubicBezTo>
                <a:cubicBezTo>
                  <a:pt x="186" y="687"/>
                  <a:pt x="200" y="681"/>
                  <a:pt x="208" y="670"/>
                </a:cubicBezTo>
                <a:cubicBezTo>
                  <a:pt x="245" y="623"/>
                  <a:pt x="261" y="572"/>
                  <a:pt x="311" y="538"/>
                </a:cubicBezTo>
                <a:cubicBezTo>
                  <a:pt x="327" y="492"/>
                  <a:pt x="377" y="439"/>
                  <a:pt x="406" y="396"/>
                </a:cubicBezTo>
                <a:cubicBezTo>
                  <a:pt x="456" y="322"/>
                  <a:pt x="394" y="415"/>
                  <a:pt x="444" y="339"/>
                </a:cubicBezTo>
                <a:cubicBezTo>
                  <a:pt x="450" y="330"/>
                  <a:pt x="463" y="311"/>
                  <a:pt x="463" y="311"/>
                </a:cubicBezTo>
                <a:cubicBezTo>
                  <a:pt x="475" y="273"/>
                  <a:pt x="488" y="236"/>
                  <a:pt x="500" y="198"/>
                </a:cubicBezTo>
                <a:cubicBezTo>
                  <a:pt x="510" y="129"/>
                  <a:pt x="500" y="69"/>
                  <a:pt x="50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4" name="任意多边形 17413"/>
          <p:cNvSpPr>
            <a:spLocks noChangeArrowheads="1"/>
          </p:cNvSpPr>
          <p:nvPr/>
        </p:nvSpPr>
        <p:spPr bwMode="auto">
          <a:xfrm>
            <a:off x="2760663" y="1668463"/>
            <a:ext cx="1441450" cy="2024062"/>
          </a:xfrm>
          <a:custGeom>
            <a:avLst/>
            <a:gdLst/>
            <a:ahLst/>
            <a:cxnLst>
              <a:cxn ang="0">
                <a:pos x="912" y="1728"/>
              </a:cxn>
              <a:cxn ang="0">
                <a:pos x="1008" y="1584"/>
              </a:cxn>
              <a:cxn ang="0">
                <a:pos x="960" y="1344"/>
              </a:cxn>
              <a:cxn ang="0">
                <a:pos x="720" y="1056"/>
              </a:cxn>
              <a:cxn ang="0">
                <a:pos x="624" y="816"/>
              </a:cxn>
              <a:cxn ang="0">
                <a:pos x="624" y="672"/>
              </a:cxn>
              <a:cxn ang="0">
                <a:pos x="960" y="432"/>
              </a:cxn>
              <a:cxn ang="0">
                <a:pos x="1104" y="240"/>
              </a:cxn>
              <a:cxn ang="0">
                <a:pos x="864" y="144"/>
              </a:cxn>
              <a:cxn ang="0">
                <a:pos x="432" y="48"/>
              </a:cxn>
              <a:cxn ang="0">
                <a:pos x="288" y="96"/>
              </a:cxn>
              <a:cxn ang="0">
                <a:pos x="0" y="0"/>
              </a:cxn>
            </a:cxnLst>
            <a:rect l="0" t="0" r="r" b="b"/>
            <a:pathLst>
              <a:path w="1120" h="1728">
                <a:moveTo>
                  <a:pt x="912" y="1728"/>
                </a:moveTo>
                <a:cubicBezTo>
                  <a:pt x="956" y="1688"/>
                  <a:pt x="1000" y="1648"/>
                  <a:pt x="1008" y="1584"/>
                </a:cubicBezTo>
                <a:cubicBezTo>
                  <a:pt x="1016" y="1520"/>
                  <a:pt x="1008" y="1432"/>
                  <a:pt x="960" y="1344"/>
                </a:cubicBezTo>
                <a:cubicBezTo>
                  <a:pt x="912" y="1256"/>
                  <a:pt x="776" y="1144"/>
                  <a:pt x="720" y="1056"/>
                </a:cubicBezTo>
                <a:cubicBezTo>
                  <a:pt x="664" y="968"/>
                  <a:pt x="640" y="880"/>
                  <a:pt x="624" y="816"/>
                </a:cubicBezTo>
                <a:cubicBezTo>
                  <a:pt x="608" y="752"/>
                  <a:pt x="568" y="736"/>
                  <a:pt x="624" y="672"/>
                </a:cubicBezTo>
                <a:cubicBezTo>
                  <a:pt x="680" y="608"/>
                  <a:pt x="880" y="504"/>
                  <a:pt x="960" y="432"/>
                </a:cubicBezTo>
                <a:cubicBezTo>
                  <a:pt x="1040" y="360"/>
                  <a:pt x="1120" y="288"/>
                  <a:pt x="1104" y="240"/>
                </a:cubicBezTo>
                <a:cubicBezTo>
                  <a:pt x="1088" y="192"/>
                  <a:pt x="976" y="176"/>
                  <a:pt x="864" y="144"/>
                </a:cubicBezTo>
                <a:cubicBezTo>
                  <a:pt x="752" y="112"/>
                  <a:pt x="528" y="56"/>
                  <a:pt x="432" y="48"/>
                </a:cubicBezTo>
                <a:cubicBezTo>
                  <a:pt x="336" y="40"/>
                  <a:pt x="360" y="104"/>
                  <a:pt x="288" y="96"/>
                </a:cubicBezTo>
                <a:cubicBezTo>
                  <a:pt x="216" y="88"/>
                  <a:pt x="48" y="16"/>
                  <a:pt x="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5" name="任意多边形 17414"/>
          <p:cNvSpPr>
            <a:spLocks noChangeArrowheads="1"/>
          </p:cNvSpPr>
          <p:nvPr/>
        </p:nvSpPr>
        <p:spPr bwMode="auto">
          <a:xfrm flipV="1">
            <a:off x="2832100" y="1531938"/>
            <a:ext cx="1692275" cy="720725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144" y="240"/>
              </a:cxn>
              <a:cxn ang="0">
                <a:pos x="240" y="144"/>
              </a:cxn>
              <a:cxn ang="0">
                <a:pos x="240" y="0"/>
              </a:cxn>
            </a:cxnLst>
            <a:rect l="0" t="0" r="r" b="b"/>
            <a:pathLst>
              <a:path w="256" h="288">
                <a:moveTo>
                  <a:pt x="0" y="288"/>
                </a:moveTo>
                <a:cubicBezTo>
                  <a:pt x="52" y="276"/>
                  <a:pt x="104" y="264"/>
                  <a:pt x="144" y="240"/>
                </a:cubicBezTo>
                <a:cubicBezTo>
                  <a:pt x="184" y="216"/>
                  <a:pt x="224" y="184"/>
                  <a:pt x="240" y="144"/>
                </a:cubicBezTo>
                <a:cubicBezTo>
                  <a:pt x="256" y="104"/>
                  <a:pt x="240" y="24"/>
                  <a:pt x="240" y="0"/>
                </a:cubicBezTo>
              </a:path>
            </a:pathLst>
          </a:custGeom>
          <a:noFill/>
          <a:ln w="63500">
            <a:solidFill>
              <a:srgbClr val="3333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6" name="矩形 17415"/>
          <p:cNvSpPr>
            <a:spLocks noChangeArrowheads="1"/>
          </p:cNvSpPr>
          <p:nvPr/>
        </p:nvSpPr>
        <p:spPr bwMode="auto">
          <a:xfrm>
            <a:off x="1571625" y="5816600"/>
            <a:ext cx="20383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Verdana" pitchFamily="34" charset="0"/>
                <a:ea typeface="华文中宋" pitchFamily="2" charset="-122"/>
              </a:rPr>
              <a:t>封锁珠江口</a:t>
            </a:r>
          </a:p>
        </p:txBody>
      </p:sp>
      <p:sp>
        <p:nvSpPr>
          <p:cNvPr id="17417" name="矩形 17416"/>
          <p:cNvSpPr>
            <a:spLocks noChangeArrowheads="1"/>
          </p:cNvSpPr>
          <p:nvPr/>
        </p:nvSpPr>
        <p:spPr bwMode="auto">
          <a:xfrm>
            <a:off x="3913188" y="3821113"/>
            <a:ext cx="1693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Verdana" pitchFamily="34" charset="0"/>
                <a:ea typeface="华文中宋" pitchFamily="2" charset="-122"/>
              </a:rPr>
              <a:t>攻陷定海</a:t>
            </a:r>
          </a:p>
        </p:txBody>
      </p:sp>
      <p:sp>
        <p:nvSpPr>
          <p:cNvPr id="17418" name="矩形 17417"/>
          <p:cNvSpPr>
            <a:spLocks noChangeArrowheads="1"/>
          </p:cNvSpPr>
          <p:nvPr/>
        </p:nvSpPr>
        <p:spPr bwMode="auto">
          <a:xfrm>
            <a:off x="2112963" y="1770063"/>
            <a:ext cx="1719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Verdana" pitchFamily="34" charset="0"/>
                <a:ea typeface="华文中宋" pitchFamily="2" charset="-122"/>
              </a:rPr>
              <a:t>直逼天津</a:t>
            </a:r>
          </a:p>
        </p:txBody>
      </p:sp>
      <p:sp>
        <p:nvSpPr>
          <p:cNvPr id="17419" name="矩形 17418"/>
          <p:cNvSpPr>
            <a:spLocks noChangeArrowheads="1"/>
          </p:cNvSpPr>
          <p:nvPr/>
        </p:nvSpPr>
        <p:spPr bwMode="auto">
          <a:xfrm>
            <a:off x="2795588" y="5189538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Verdana" pitchFamily="34" charset="0"/>
                <a:ea typeface="华文中宋" pitchFamily="2" charset="-122"/>
              </a:rPr>
              <a:t>进攻厦门</a:t>
            </a:r>
          </a:p>
        </p:txBody>
      </p:sp>
      <p:sp>
        <p:nvSpPr>
          <p:cNvPr id="17420" name="文本框 17419"/>
          <p:cNvSpPr txBox="1">
            <a:spLocks noChangeArrowheads="1"/>
          </p:cNvSpPr>
          <p:nvPr/>
        </p:nvSpPr>
        <p:spPr bwMode="auto">
          <a:xfrm>
            <a:off x="4524375" y="1343025"/>
            <a:ext cx="21605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中宋" pitchFamily="2" charset="-122"/>
              </a:rPr>
              <a:t>查办林则徐与英国议和</a:t>
            </a:r>
          </a:p>
        </p:txBody>
      </p:sp>
      <p:sp>
        <p:nvSpPr>
          <p:cNvPr id="15372" name="矩形 17420"/>
          <p:cNvSpPr>
            <a:spLocks noChangeArrowheads="1"/>
          </p:cNvSpPr>
          <p:nvPr/>
        </p:nvSpPr>
        <p:spPr bwMode="auto">
          <a:xfrm>
            <a:off x="5576888" y="2936875"/>
            <a:ext cx="3024187" cy="1008063"/>
          </a:xfrm>
          <a:prstGeom prst="rect">
            <a:avLst/>
          </a:prstGeom>
          <a:solidFill>
            <a:schemeClr val="accent1">
              <a:alpha val="60999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A50021"/>
                </a:solidFill>
              </a:rPr>
              <a:t>第一阶段</a:t>
            </a:r>
            <a:r>
              <a:rPr lang="zh-CN" altLang="en-US" sz="4000" b="1">
                <a:solidFill>
                  <a:srgbClr val="A50021"/>
                </a:solidFill>
              </a:rPr>
              <a:t/>
            </a:r>
            <a:br>
              <a:rPr lang="zh-CN" altLang="en-US" sz="4000" b="1">
                <a:solidFill>
                  <a:srgbClr val="A50021"/>
                </a:solidFill>
              </a:rPr>
            </a:br>
            <a:r>
              <a:rPr lang="zh-CN" altLang="en-US" sz="4000" b="1">
                <a:solidFill>
                  <a:srgbClr val="A50021"/>
                </a:solidFill>
              </a:rPr>
              <a:t> </a:t>
            </a:r>
            <a:r>
              <a:rPr lang="en-US" altLang="zh-CN" sz="2000" b="1">
                <a:solidFill>
                  <a:srgbClr val="990000"/>
                </a:solidFill>
              </a:rPr>
              <a:t>1840</a:t>
            </a:r>
            <a:r>
              <a:rPr lang="zh-CN" altLang="en-US" sz="2000" b="1">
                <a:solidFill>
                  <a:srgbClr val="990000"/>
                </a:solidFill>
              </a:rPr>
              <a:t>年</a:t>
            </a:r>
            <a:r>
              <a:rPr lang="en-US" altLang="zh-CN" sz="2000" b="1">
                <a:solidFill>
                  <a:srgbClr val="990000"/>
                </a:solidFill>
              </a:rPr>
              <a:t>6</a:t>
            </a:r>
            <a:r>
              <a:rPr lang="zh-CN" altLang="en-US" sz="2000" b="1">
                <a:solidFill>
                  <a:srgbClr val="990000"/>
                </a:solidFill>
              </a:rPr>
              <a:t>月</a:t>
            </a:r>
            <a:r>
              <a:rPr lang="en-US" altLang="zh-CN" sz="2000" b="1">
                <a:solidFill>
                  <a:srgbClr val="990000"/>
                </a:solidFill>
              </a:rPr>
              <a:t>---1841</a:t>
            </a:r>
            <a:r>
              <a:rPr lang="zh-CN" altLang="en-US" sz="2000" b="1">
                <a:solidFill>
                  <a:srgbClr val="990000"/>
                </a:solidFill>
              </a:rPr>
              <a:t>年</a:t>
            </a:r>
            <a:r>
              <a:rPr lang="en-US" altLang="zh-CN" sz="2000" b="1">
                <a:solidFill>
                  <a:srgbClr val="990000"/>
                </a:solidFill>
              </a:rPr>
              <a:t>5</a:t>
            </a:r>
            <a:r>
              <a:rPr lang="zh-CN" altLang="en-US" sz="2000" b="1">
                <a:solidFill>
                  <a:srgbClr val="990000"/>
                </a:solidFill>
              </a:rPr>
              <a:t>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7417" grpId="0"/>
      <p:bldP spid="17418" grpId="0"/>
      <p:bldP spid="17419" grpId="0"/>
      <p:bldP spid="174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8433" descr="空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487363"/>
            <a:ext cx="5113337" cy="591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任意多边形 18434"/>
          <p:cNvSpPr>
            <a:spLocks noChangeArrowheads="1"/>
          </p:cNvSpPr>
          <p:nvPr/>
        </p:nvSpPr>
        <p:spPr bwMode="auto">
          <a:xfrm>
            <a:off x="950913" y="5614988"/>
            <a:ext cx="649287" cy="676275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144" y="240"/>
              </a:cxn>
              <a:cxn ang="0">
                <a:pos x="240" y="144"/>
              </a:cxn>
              <a:cxn ang="0">
                <a:pos x="240" y="0"/>
              </a:cxn>
            </a:cxnLst>
            <a:rect l="0" t="0" r="r" b="b"/>
            <a:pathLst>
              <a:path w="256" h="288">
                <a:moveTo>
                  <a:pt x="0" y="288"/>
                </a:moveTo>
                <a:cubicBezTo>
                  <a:pt x="52" y="276"/>
                  <a:pt x="104" y="264"/>
                  <a:pt x="144" y="240"/>
                </a:cubicBezTo>
                <a:cubicBezTo>
                  <a:pt x="184" y="216"/>
                  <a:pt x="224" y="184"/>
                  <a:pt x="240" y="144"/>
                </a:cubicBezTo>
                <a:cubicBezTo>
                  <a:pt x="256" y="104"/>
                  <a:pt x="240" y="24"/>
                  <a:pt x="24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任意多边形 18435"/>
          <p:cNvSpPr>
            <a:spLocks noChangeArrowheads="1"/>
          </p:cNvSpPr>
          <p:nvPr/>
        </p:nvSpPr>
        <p:spPr bwMode="auto">
          <a:xfrm>
            <a:off x="2016125" y="5224463"/>
            <a:ext cx="1095375" cy="606425"/>
          </a:xfrm>
          <a:custGeom>
            <a:avLst/>
            <a:gdLst/>
            <a:ahLst/>
            <a:cxnLst>
              <a:cxn ang="0">
                <a:pos x="0" y="350"/>
              </a:cxn>
              <a:cxn ang="0">
                <a:pos x="454" y="246"/>
              </a:cxn>
              <a:cxn ang="0">
                <a:pos x="567" y="170"/>
              </a:cxn>
              <a:cxn ang="0">
                <a:pos x="595" y="151"/>
              </a:cxn>
              <a:cxn ang="0">
                <a:pos x="624" y="133"/>
              </a:cxn>
              <a:cxn ang="0">
                <a:pos x="690" y="0"/>
              </a:cxn>
            </a:cxnLst>
            <a:rect l="0" t="0" r="r" b="b"/>
            <a:pathLst>
              <a:path w="690" h="382">
                <a:moveTo>
                  <a:pt x="0" y="350"/>
                </a:moveTo>
                <a:cubicBezTo>
                  <a:pt x="169" y="382"/>
                  <a:pt x="302" y="293"/>
                  <a:pt x="454" y="246"/>
                </a:cubicBezTo>
                <a:cubicBezTo>
                  <a:pt x="492" y="221"/>
                  <a:pt x="529" y="195"/>
                  <a:pt x="567" y="170"/>
                </a:cubicBezTo>
                <a:cubicBezTo>
                  <a:pt x="576" y="164"/>
                  <a:pt x="586" y="157"/>
                  <a:pt x="595" y="151"/>
                </a:cubicBezTo>
                <a:cubicBezTo>
                  <a:pt x="605" y="145"/>
                  <a:pt x="624" y="133"/>
                  <a:pt x="624" y="133"/>
                </a:cubicBezTo>
                <a:cubicBezTo>
                  <a:pt x="651" y="91"/>
                  <a:pt x="690" y="52"/>
                  <a:pt x="69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8" name="任意多边形 18436"/>
          <p:cNvSpPr>
            <a:spLocks noChangeArrowheads="1"/>
          </p:cNvSpPr>
          <p:nvPr/>
        </p:nvSpPr>
        <p:spPr bwMode="auto">
          <a:xfrm>
            <a:off x="3292475" y="3784600"/>
            <a:ext cx="900113" cy="1439863"/>
          </a:xfrm>
          <a:custGeom>
            <a:avLst/>
            <a:gdLst/>
            <a:ahLst/>
            <a:cxnLst>
              <a:cxn ang="0">
                <a:pos x="0" y="887"/>
              </a:cxn>
              <a:cxn ang="0">
                <a:pos x="75" y="830"/>
              </a:cxn>
              <a:cxn ang="0">
                <a:pos x="94" y="802"/>
              </a:cxn>
              <a:cxn ang="0">
                <a:pos x="123" y="783"/>
              </a:cxn>
              <a:cxn ang="0">
                <a:pos x="179" y="698"/>
              </a:cxn>
              <a:cxn ang="0">
                <a:pos x="208" y="670"/>
              </a:cxn>
              <a:cxn ang="0">
                <a:pos x="311" y="538"/>
              </a:cxn>
              <a:cxn ang="0">
                <a:pos x="406" y="396"/>
              </a:cxn>
              <a:cxn ang="0">
                <a:pos x="444" y="339"/>
              </a:cxn>
              <a:cxn ang="0">
                <a:pos x="463" y="311"/>
              </a:cxn>
              <a:cxn ang="0">
                <a:pos x="500" y="198"/>
              </a:cxn>
              <a:cxn ang="0">
                <a:pos x="500" y="0"/>
              </a:cxn>
            </a:cxnLst>
            <a:rect l="0" t="0" r="r" b="b"/>
            <a:pathLst>
              <a:path w="510" h="887">
                <a:moveTo>
                  <a:pt x="0" y="887"/>
                </a:moveTo>
                <a:cubicBezTo>
                  <a:pt x="22" y="854"/>
                  <a:pt x="42" y="852"/>
                  <a:pt x="75" y="830"/>
                </a:cubicBezTo>
                <a:cubicBezTo>
                  <a:pt x="81" y="821"/>
                  <a:pt x="86" y="810"/>
                  <a:pt x="94" y="802"/>
                </a:cubicBezTo>
                <a:cubicBezTo>
                  <a:pt x="102" y="794"/>
                  <a:pt x="115" y="792"/>
                  <a:pt x="123" y="783"/>
                </a:cubicBezTo>
                <a:cubicBezTo>
                  <a:pt x="124" y="781"/>
                  <a:pt x="169" y="713"/>
                  <a:pt x="179" y="698"/>
                </a:cubicBezTo>
                <a:cubicBezTo>
                  <a:pt x="186" y="687"/>
                  <a:pt x="200" y="681"/>
                  <a:pt x="208" y="670"/>
                </a:cubicBezTo>
                <a:cubicBezTo>
                  <a:pt x="245" y="623"/>
                  <a:pt x="261" y="572"/>
                  <a:pt x="311" y="538"/>
                </a:cubicBezTo>
                <a:cubicBezTo>
                  <a:pt x="327" y="492"/>
                  <a:pt x="377" y="439"/>
                  <a:pt x="406" y="396"/>
                </a:cubicBezTo>
                <a:cubicBezTo>
                  <a:pt x="456" y="322"/>
                  <a:pt x="394" y="415"/>
                  <a:pt x="444" y="339"/>
                </a:cubicBezTo>
                <a:cubicBezTo>
                  <a:pt x="450" y="330"/>
                  <a:pt x="463" y="311"/>
                  <a:pt x="463" y="311"/>
                </a:cubicBezTo>
                <a:cubicBezTo>
                  <a:pt x="475" y="273"/>
                  <a:pt x="488" y="236"/>
                  <a:pt x="500" y="198"/>
                </a:cubicBezTo>
                <a:cubicBezTo>
                  <a:pt x="510" y="129"/>
                  <a:pt x="500" y="69"/>
                  <a:pt x="50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9" name="任意多边形 18437"/>
          <p:cNvSpPr>
            <a:spLocks noChangeArrowheads="1"/>
          </p:cNvSpPr>
          <p:nvPr/>
        </p:nvSpPr>
        <p:spPr bwMode="auto">
          <a:xfrm>
            <a:off x="2889250" y="1587500"/>
            <a:ext cx="1519238" cy="2089150"/>
          </a:xfrm>
          <a:custGeom>
            <a:avLst/>
            <a:gdLst/>
            <a:ahLst/>
            <a:cxnLst>
              <a:cxn ang="0">
                <a:pos x="912" y="1728"/>
              </a:cxn>
              <a:cxn ang="0">
                <a:pos x="1008" y="1584"/>
              </a:cxn>
              <a:cxn ang="0">
                <a:pos x="960" y="1344"/>
              </a:cxn>
              <a:cxn ang="0">
                <a:pos x="720" y="1056"/>
              </a:cxn>
              <a:cxn ang="0">
                <a:pos x="624" y="816"/>
              </a:cxn>
              <a:cxn ang="0">
                <a:pos x="624" y="672"/>
              </a:cxn>
              <a:cxn ang="0">
                <a:pos x="960" y="432"/>
              </a:cxn>
              <a:cxn ang="0">
                <a:pos x="1104" y="240"/>
              </a:cxn>
              <a:cxn ang="0">
                <a:pos x="864" y="144"/>
              </a:cxn>
              <a:cxn ang="0">
                <a:pos x="432" y="48"/>
              </a:cxn>
              <a:cxn ang="0">
                <a:pos x="288" y="96"/>
              </a:cxn>
              <a:cxn ang="0">
                <a:pos x="0" y="0"/>
              </a:cxn>
            </a:cxnLst>
            <a:rect l="0" t="0" r="r" b="b"/>
            <a:pathLst>
              <a:path w="1120" h="1728">
                <a:moveTo>
                  <a:pt x="912" y="1728"/>
                </a:moveTo>
                <a:cubicBezTo>
                  <a:pt x="956" y="1688"/>
                  <a:pt x="1000" y="1648"/>
                  <a:pt x="1008" y="1584"/>
                </a:cubicBezTo>
                <a:cubicBezTo>
                  <a:pt x="1016" y="1520"/>
                  <a:pt x="1008" y="1432"/>
                  <a:pt x="960" y="1344"/>
                </a:cubicBezTo>
                <a:cubicBezTo>
                  <a:pt x="912" y="1256"/>
                  <a:pt x="776" y="1144"/>
                  <a:pt x="720" y="1056"/>
                </a:cubicBezTo>
                <a:cubicBezTo>
                  <a:pt x="664" y="968"/>
                  <a:pt x="640" y="880"/>
                  <a:pt x="624" y="816"/>
                </a:cubicBezTo>
                <a:cubicBezTo>
                  <a:pt x="608" y="752"/>
                  <a:pt x="568" y="736"/>
                  <a:pt x="624" y="672"/>
                </a:cubicBezTo>
                <a:cubicBezTo>
                  <a:pt x="680" y="608"/>
                  <a:pt x="880" y="504"/>
                  <a:pt x="960" y="432"/>
                </a:cubicBezTo>
                <a:cubicBezTo>
                  <a:pt x="1040" y="360"/>
                  <a:pt x="1120" y="288"/>
                  <a:pt x="1104" y="240"/>
                </a:cubicBezTo>
                <a:cubicBezTo>
                  <a:pt x="1088" y="192"/>
                  <a:pt x="976" y="176"/>
                  <a:pt x="864" y="144"/>
                </a:cubicBezTo>
                <a:cubicBezTo>
                  <a:pt x="752" y="112"/>
                  <a:pt x="528" y="56"/>
                  <a:pt x="432" y="48"/>
                </a:cubicBezTo>
                <a:cubicBezTo>
                  <a:pt x="336" y="40"/>
                  <a:pt x="360" y="104"/>
                  <a:pt x="288" y="96"/>
                </a:cubicBezTo>
                <a:cubicBezTo>
                  <a:pt x="216" y="88"/>
                  <a:pt x="48" y="16"/>
                  <a:pt x="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0" name="任意多边形 18438"/>
          <p:cNvSpPr>
            <a:spLocks noChangeArrowheads="1"/>
          </p:cNvSpPr>
          <p:nvPr/>
        </p:nvSpPr>
        <p:spPr bwMode="auto">
          <a:xfrm flipV="1">
            <a:off x="2895600" y="1452563"/>
            <a:ext cx="1762125" cy="460375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144" y="240"/>
              </a:cxn>
              <a:cxn ang="0">
                <a:pos x="240" y="144"/>
              </a:cxn>
              <a:cxn ang="0">
                <a:pos x="240" y="0"/>
              </a:cxn>
            </a:cxnLst>
            <a:rect l="0" t="0" r="r" b="b"/>
            <a:pathLst>
              <a:path w="256" h="288">
                <a:moveTo>
                  <a:pt x="0" y="288"/>
                </a:moveTo>
                <a:cubicBezTo>
                  <a:pt x="52" y="276"/>
                  <a:pt x="104" y="264"/>
                  <a:pt x="144" y="240"/>
                </a:cubicBezTo>
                <a:cubicBezTo>
                  <a:pt x="184" y="216"/>
                  <a:pt x="224" y="184"/>
                  <a:pt x="240" y="144"/>
                </a:cubicBezTo>
                <a:cubicBezTo>
                  <a:pt x="256" y="104"/>
                  <a:pt x="240" y="24"/>
                  <a:pt x="240" y="0"/>
                </a:cubicBezTo>
              </a:path>
            </a:pathLst>
          </a:custGeom>
          <a:noFill/>
          <a:ln w="63500">
            <a:solidFill>
              <a:srgbClr val="3333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标题 18439"/>
          <p:cNvSpPr>
            <a:spLocks noGrp="1" noRot="1" noChangeArrowheads="1"/>
          </p:cNvSpPr>
          <p:nvPr/>
        </p:nvSpPr>
        <p:spPr bwMode="auto">
          <a:xfrm>
            <a:off x="5811838" y="738188"/>
            <a:ext cx="3024187" cy="1008062"/>
          </a:xfrm>
          <a:prstGeom prst="rect">
            <a:avLst/>
          </a:prstGeom>
          <a:solidFill>
            <a:schemeClr val="accent1">
              <a:alpha val="60999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A50021"/>
                </a:solidFill>
              </a:rPr>
              <a:t>第一阶段</a:t>
            </a:r>
            <a:r>
              <a:rPr lang="zh-CN" altLang="en-US" sz="4000" b="1">
                <a:solidFill>
                  <a:srgbClr val="A50021"/>
                </a:solidFill>
              </a:rPr>
              <a:t/>
            </a:r>
            <a:br>
              <a:rPr lang="zh-CN" altLang="en-US" sz="4000" b="1">
                <a:solidFill>
                  <a:srgbClr val="A50021"/>
                </a:solidFill>
              </a:rPr>
            </a:br>
            <a:r>
              <a:rPr lang="zh-CN" altLang="en-US" sz="4000" b="1">
                <a:solidFill>
                  <a:srgbClr val="A50021"/>
                </a:solidFill>
              </a:rPr>
              <a:t> </a:t>
            </a:r>
            <a:r>
              <a:rPr lang="en-US" altLang="zh-CN" sz="2000" b="1">
                <a:solidFill>
                  <a:srgbClr val="990000"/>
                </a:solidFill>
              </a:rPr>
              <a:t>1840</a:t>
            </a:r>
            <a:r>
              <a:rPr lang="zh-CN" altLang="en-US" sz="2000" b="1">
                <a:solidFill>
                  <a:srgbClr val="990000"/>
                </a:solidFill>
              </a:rPr>
              <a:t>年</a:t>
            </a:r>
            <a:r>
              <a:rPr lang="en-US" altLang="zh-CN" sz="2000" b="1">
                <a:solidFill>
                  <a:srgbClr val="990000"/>
                </a:solidFill>
              </a:rPr>
              <a:t>6</a:t>
            </a:r>
            <a:r>
              <a:rPr lang="zh-CN" altLang="en-US" sz="2000" b="1">
                <a:solidFill>
                  <a:srgbClr val="990000"/>
                </a:solidFill>
              </a:rPr>
              <a:t>月</a:t>
            </a:r>
            <a:r>
              <a:rPr lang="en-US" altLang="zh-CN" sz="2000" b="1">
                <a:solidFill>
                  <a:srgbClr val="990000"/>
                </a:solidFill>
              </a:rPr>
              <a:t>---1841</a:t>
            </a:r>
            <a:r>
              <a:rPr lang="zh-CN" altLang="en-US" sz="2000" b="1">
                <a:solidFill>
                  <a:srgbClr val="990000"/>
                </a:solidFill>
              </a:rPr>
              <a:t>年</a:t>
            </a:r>
            <a:r>
              <a:rPr lang="en-US" altLang="zh-CN" sz="2000" b="1">
                <a:solidFill>
                  <a:srgbClr val="990000"/>
                </a:solidFill>
              </a:rPr>
              <a:t>5</a:t>
            </a:r>
            <a:r>
              <a:rPr lang="zh-CN" altLang="en-US" sz="2000" b="1">
                <a:solidFill>
                  <a:srgbClr val="990000"/>
                </a:solidFill>
              </a:rPr>
              <a:t>月</a:t>
            </a:r>
          </a:p>
        </p:txBody>
      </p:sp>
      <p:sp>
        <p:nvSpPr>
          <p:cNvPr id="18441" name="任意多边形 18440"/>
          <p:cNvSpPr>
            <a:spLocks noChangeArrowheads="1"/>
          </p:cNvSpPr>
          <p:nvPr/>
        </p:nvSpPr>
        <p:spPr bwMode="auto">
          <a:xfrm rot="-313082">
            <a:off x="1492250" y="5656263"/>
            <a:ext cx="396875" cy="730250"/>
          </a:xfrm>
          <a:custGeom>
            <a:avLst/>
            <a:gdLst/>
            <a:ahLst/>
            <a:cxnLst>
              <a:cxn ang="0">
                <a:pos x="0" y="388"/>
              </a:cxn>
              <a:cxn ang="0">
                <a:pos x="132" y="199"/>
              </a:cxn>
              <a:cxn ang="0">
                <a:pos x="189" y="114"/>
              </a:cxn>
              <a:cxn ang="0">
                <a:pos x="208" y="85"/>
              </a:cxn>
              <a:cxn ang="0">
                <a:pos x="226" y="29"/>
              </a:cxn>
              <a:cxn ang="0">
                <a:pos x="236" y="0"/>
              </a:cxn>
            </a:cxnLst>
            <a:rect l="0" t="0" r="r" b="b"/>
            <a:pathLst>
              <a:path w="236" h="388">
                <a:moveTo>
                  <a:pt x="0" y="388"/>
                </a:moveTo>
                <a:cubicBezTo>
                  <a:pt x="17" y="332"/>
                  <a:pt x="80" y="234"/>
                  <a:pt x="132" y="199"/>
                </a:cubicBezTo>
                <a:cubicBezTo>
                  <a:pt x="143" y="182"/>
                  <a:pt x="174" y="137"/>
                  <a:pt x="189" y="114"/>
                </a:cubicBezTo>
                <a:cubicBezTo>
                  <a:pt x="195" y="104"/>
                  <a:pt x="208" y="85"/>
                  <a:pt x="208" y="85"/>
                </a:cubicBezTo>
                <a:cubicBezTo>
                  <a:pt x="214" y="66"/>
                  <a:pt x="220" y="48"/>
                  <a:pt x="226" y="29"/>
                </a:cubicBezTo>
                <a:cubicBezTo>
                  <a:pt x="229" y="19"/>
                  <a:pt x="236" y="0"/>
                  <a:pt x="236" y="0"/>
                </a:cubicBezTo>
              </a:path>
            </a:pathLst>
          </a:custGeom>
          <a:noFill/>
          <a:ln w="57150">
            <a:solidFill>
              <a:srgbClr val="FFFF00"/>
            </a:solidFill>
            <a:miter lim="800000"/>
            <a:headEnd/>
            <a:tailEnd type="triangle" w="sm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任意多边形 18441"/>
          <p:cNvSpPr>
            <a:spLocks noChangeArrowheads="1"/>
          </p:cNvSpPr>
          <p:nvPr/>
        </p:nvSpPr>
        <p:spPr bwMode="auto">
          <a:xfrm>
            <a:off x="1976438" y="5153025"/>
            <a:ext cx="955675" cy="533400"/>
          </a:xfrm>
          <a:custGeom>
            <a:avLst/>
            <a:gdLst/>
            <a:ahLst/>
            <a:cxnLst>
              <a:cxn ang="0">
                <a:pos x="0" y="378"/>
              </a:cxn>
              <a:cxn ang="0">
                <a:pos x="396" y="312"/>
              </a:cxn>
              <a:cxn ang="0">
                <a:pos x="519" y="274"/>
              </a:cxn>
              <a:cxn ang="0">
                <a:pos x="576" y="236"/>
              </a:cxn>
              <a:cxn ang="0">
                <a:pos x="651" y="170"/>
              </a:cxn>
              <a:cxn ang="0">
                <a:pos x="746" y="0"/>
              </a:cxn>
            </a:cxnLst>
            <a:rect l="0" t="0" r="r" b="b"/>
            <a:pathLst>
              <a:path w="746" h="378">
                <a:moveTo>
                  <a:pt x="0" y="378"/>
                </a:moveTo>
                <a:cubicBezTo>
                  <a:pt x="151" y="369"/>
                  <a:pt x="256" y="352"/>
                  <a:pt x="396" y="312"/>
                </a:cubicBezTo>
                <a:cubicBezTo>
                  <a:pt x="435" y="301"/>
                  <a:pt x="483" y="295"/>
                  <a:pt x="519" y="274"/>
                </a:cubicBezTo>
                <a:cubicBezTo>
                  <a:pt x="539" y="263"/>
                  <a:pt x="576" y="236"/>
                  <a:pt x="576" y="236"/>
                </a:cubicBezTo>
                <a:cubicBezTo>
                  <a:pt x="608" y="189"/>
                  <a:pt x="586" y="214"/>
                  <a:pt x="651" y="170"/>
                </a:cubicBezTo>
                <a:cubicBezTo>
                  <a:pt x="701" y="136"/>
                  <a:pt x="746" y="61"/>
                  <a:pt x="746" y="0"/>
                </a:cubicBezTo>
              </a:path>
            </a:pathLst>
          </a:custGeom>
          <a:noFill/>
          <a:ln w="57150">
            <a:solidFill>
              <a:srgbClr val="FFFF00"/>
            </a:solidFill>
            <a:miter lim="800000"/>
            <a:headEnd/>
            <a:tailEnd type="triangle" w="sm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任意多边形 18442"/>
          <p:cNvSpPr>
            <a:spLocks noChangeArrowheads="1"/>
          </p:cNvSpPr>
          <p:nvPr/>
        </p:nvSpPr>
        <p:spPr bwMode="auto">
          <a:xfrm>
            <a:off x="3074988" y="3713163"/>
            <a:ext cx="900112" cy="1403350"/>
          </a:xfrm>
          <a:custGeom>
            <a:avLst/>
            <a:gdLst/>
            <a:ahLst/>
            <a:cxnLst>
              <a:cxn ang="0">
                <a:pos x="0" y="916"/>
              </a:cxn>
              <a:cxn ang="0">
                <a:pos x="113" y="887"/>
              </a:cxn>
              <a:cxn ang="0">
                <a:pos x="132" y="859"/>
              </a:cxn>
              <a:cxn ang="0">
                <a:pos x="160" y="850"/>
              </a:cxn>
              <a:cxn ang="0">
                <a:pos x="226" y="774"/>
              </a:cxn>
              <a:cxn ang="0">
                <a:pos x="274" y="689"/>
              </a:cxn>
              <a:cxn ang="0">
                <a:pos x="330" y="576"/>
              </a:cxn>
              <a:cxn ang="0">
                <a:pos x="349" y="519"/>
              </a:cxn>
              <a:cxn ang="0">
                <a:pos x="387" y="463"/>
              </a:cxn>
              <a:cxn ang="0">
                <a:pos x="444" y="349"/>
              </a:cxn>
              <a:cxn ang="0">
                <a:pos x="500" y="179"/>
              </a:cxn>
              <a:cxn ang="0">
                <a:pos x="491" y="0"/>
              </a:cxn>
            </a:cxnLst>
            <a:rect l="0" t="0" r="r" b="b"/>
            <a:pathLst>
              <a:path w="519" h="916">
                <a:moveTo>
                  <a:pt x="0" y="916"/>
                </a:moveTo>
                <a:cubicBezTo>
                  <a:pt x="37" y="903"/>
                  <a:pt x="76" y="900"/>
                  <a:pt x="113" y="887"/>
                </a:cubicBezTo>
                <a:cubicBezTo>
                  <a:pt x="119" y="878"/>
                  <a:pt x="123" y="866"/>
                  <a:pt x="132" y="859"/>
                </a:cubicBezTo>
                <a:cubicBezTo>
                  <a:pt x="140" y="853"/>
                  <a:pt x="153" y="857"/>
                  <a:pt x="160" y="850"/>
                </a:cubicBezTo>
                <a:cubicBezTo>
                  <a:pt x="273" y="737"/>
                  <a:pt x="145" y="829"/>
                  <a:pt x="226" y="774"/>
                </a:cubicBezTo>
                <a:cubicBezTo>
                  <a:pt x="237" y="743"/>
                  <a:pt x="274" y="689"/>
                  <a:pt x="274" y="689"/>
                </a:cubicBezTo>
                <a:cubicBezTo>
                  <a:pt x="287" y="648"/>
                  <a:pt x="311" y="614"/>
                  <a:pt x="330" y="576"/>
                </a:cubicBezTo>
                <a:cubicBezTo>
                  <a:pt x="339" y="558"/>
                  <a:pt x="339" y="537"/>
                  <a:pt x="349" y="519"/>
                </a:cubicBezTo>
                <a:cubicBezTo>
                  <a:pt x="360" y="499"/>
                  <a:pt x="387" y="463"/>
                  <a:pt x="387" y="463"/>
                </a:cubicBezTo>
                <a:cubicBezTo>
                  <a:pt x="399" y="424"/>
                  <a:pt x="421" y="384"/>
                  <a:pt x="444" y="349"/>
                </a:cubicBezTo>
                <a:cubicBezTo>
                  <a:pt x="463" y="293"/>
                  <a:pt x="482" y="236"/>
                  <a:pt x="500" y="179"/>
                </a:cubicBezTo>
                <a:cubicBezTo>
                  <a:pt x="507" y="115"/>
                  <a:pt x="519" y="60"/>
                  <a:pt x="491" y="0"/>
                </a:cubicBezTo>
              </a:path>
            </a:pathLst>
          </a:custGeom>
          <a:noFill/>
          <a:ln w="57150">
            <a:solidFill>
              <a:srgbClr val="FFFF00"/>
            </a:solidFill>
            <a:miter lim="800000"/>
            <a:headEnd/>
            <a:tailEnd type="triangle" w="sm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任意多边形 18443"/>
          <p:cNvSpPr>
            <a:spLocks noChangeArrowheads="1"/>
          </p:cNvSpPr>
          <p:nvPr/>
        </p:nvSpPr>
        <p:spPr bwMode="auto">
          <a:xfrm>
            <a:off x="3148013" y="3244850"/>
            <a:ext cx="503237" cy="107950"/>
          </a:xfrm>
          <a:custGeom>
            <a:avLst/>
            <a:gdLst/>
            <a:ahLst/>
            <a:cxnLst>
              <a:cxn ang="0">
                <a:pos x="104" y="95"/>
              </a:cxn>
              <a:cxn ang="0">
                <a:pos x="94" y="67"/>
              </a:cxn>
              <a:cxn ang="0">
                <a:pos x="66" y="48"/>
              </a:cxn>
              <a:cxn ang="0">
                <a:pos x="0" y="0"/>
              </a:cxn>
            </a:cxnLst>
            <a:rect l="0" t="0" r="r" b="b"/>
            <a:pathLst>
              <a:path w="104" h="95">
                <a:moveTo>
                  <a:pt x="104" y="95"/>
                </a:moveTo>
                <a:cubicBezTo>
                  <a:pt x="101" y="86"/>
                  <a:pt x="100" y="75"/>
                  <a:pt x="94" y="67"/>
                </a:cubicBezTo>
                <a:cubicBezTo>
                  <a:pt x="87" y="58"/>
                  <a:pt x="75" y="55"/>
                  <a:pt x="66" y="48"/>
                </a:cubicBezTo>
                <a:cubicBezTo>
                  <a:pt x="47" y="32"/>
                  <a:pt x="28" y="0"/>
                  <a:pt x="0" y="0"/>
                </a:cubicBezTo>
              </a:path>
            </a:pathLst>
          </a:custGeom>
          <a:noFill/>
          <a:ln w="57150">
            <a:solidFill>
              <a:srgbClr val="FFFF00"/>
            </a:solidFill>
            <a:miter lim="800000"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矩形 18444"/>
          <p:cNvSpPr>
            <a:spLocks noChangeArrowheads="1"/>
          </p:cNvSpPr>
          <p:nvPr/>
        </p:nvSpPr>
        <p:spPr bwMode="auto">
          <a:xfrm rot="10783800" flipV="1">
            <a:off x="1954213" y="5818188"/>
            <a:ext cx="1798637" cy="519112"/>
          </a:xfrm>
          <a:prstGeom prst="rect">
            <a:avLst/>
          </a:prstGeom>
          <a:solidFill>
            <a:srgbClr val="FFFF00">
              <a:alpha val="56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66"/>
                </a:solidFill>
                <a:latin typeface="Verdana" pitchFamily="34" charset="0"/>
                <a:ea typeface="华文中宋" pitchFamily="2" charset="-122"/>
              </a:rPr>
              <a:t>占香港岛</a:t>
            </a:r>
          </a:p>
        </p:txBody>
      </p:sp>
      <p:sp>
        <p:nvSpPr>
          <p:cNvPr id="18446" name="矩形 18445"/>
          <p:cNvSpPr>
            <a:spLocks noChangeArrowheads="1"/>
          </p:cNvSpPr>
          <p:nvPr/>
        </p:nvSpPr>
        <p:spPr bwMode="auto">
          <a:xfrm>
            <a:off x="4314825" y="3352800"/>
            <a:ext cx="1338263" cy="944563"/>
          </a:xfrm>
          <a:prstGeom prst="rect">
            <a:avLst/>
          </a:prstGeom>
          <a:solidFill>
            <a:srgbClr val="FFFF00">
              <a:alpha val="56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66"/>
                </a:solidFill>
                <a:latin typeface="Verdana" pitchFamily="34" charset="0"/>
                <a:ea typeface="华文中宋" pitchFamily="2" charset="-122"/>
              </a:rPr>
              <a:t>进吴淞，占镇江</a:t>
            </a:r>
          </a:p>
        </p:txBody>
      </p:sp>
      <p:sp>
        <p:nvSpPr>
          <p:cNvPr id="18447" name="矩形 18446"/>
          <p:cNvSpPr>
            <a:spLocks noChangeArrowheads="1"/>
          </p:cNvSpPr>
          <p:nvPr/>
        </p:nvSpPr>
        <p:spPr bwMode="auto">
          <a:xfrm>
            <a:off x="3471863" y="2668588"/>
            <a:ext cx="1690687" cy="519112"/>
          </a:xfrm>
          <a:prstGeom prst="rect">
            <a:avLst/>
          </a:prstGeom>
          <a:solidFill>
            <a:srgbClr val="FFFF00">
              <a:alpha val="56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66"/>
                </a:solidFill>
                <a:latin typeface="Verdana" pitchFamily="34" charset="0"/>
                <a:ea typeface="华文中宋" pitchFamily="2" charset="-122"/>
              </a:rPr>
              <a:t>逼近南京</a:t>
            </a:r>
          </a:p>
        </p:txBody>
      </p:sp>
      <p:sp>
        <p:nvSpPr>
          <p:cNvPr id="16399" name="矩形 18447"/>
          <p:cNvSpPr>
            <a:spLocks noChangeArrowheads="1"/>
          </p:cNvSpPr>
          <p:nvPr/>
        </p:nvSpPr>
        <p:spPr bwMode="auto">
          <a:xfrm>
            <a:off x="5813425" y="1984375"/>
            <a:ext cx="3059113" cy="1079500"/>
          </a:xfrm>
          <a:prstGeom prst="rect">
            <a:avLst/>
          </a:prstGeom>
          <a:solidFill>
            <a:schemeClr val="accent1">
              <a:alpha val="56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A50021"/>
                </a:solidFill>
              </a:rPr>
              <a:t>第二阶段</a:t>
            </a:r>
            <a:r>
              <a:rPr lang="zh-CN" altLang="en-US" sz="2000" b="1">
                <a:solidFill>
                  <a:srgbClr val="A50021"/>
                </a:solidFill>
              </a:rPr>
              <a:t/>
            </a:r>
            <a:br>
              <a:rPr lang="zh-CN" altLang="en-US" sz="2000" b="1">
                <a:solidFill>
                  <a:srgbClr val="A50021"/>
                </a:solidFill>
              </a:rPr>
            </a:br>
            <a:r>
              <a:rPr lang="zh-CN" altLang="en-US" sz="2000" b="1">
                <a:solidFill>
                  <a:srgbClr val="A50021"/>
                </a:solidFill>
              </a:rPr>
              <a:t> </a:t>
            </a:r>
            <a:r>
              <a:rPr lang="en-US" altLang="zh-CN" sz="2000" b="1">
                <a:solidFill>
                  <a:srgbClr val="990000"/>
                </a:solidFill>
              </a:rPr>
              <a:t>1841</a:t>
            </a:r>
            <a:r>
              <a:rPr lang="zh-CN" altLang="en-US" sz="2000" b="1">
                <a:solidFill>
                  <a:srgbClr val="990000"/>
                </a:solidFill>
              </a:rPr>
              <a:t>年秋</a:t>
            </a:r>
            <a:r>
              <a:rPr lang="en-US" altLang="zh-CN" sz="2000" b="1">
                <a:solidFill>
                  <a:srgbClr val="990000"/>
                </a:solidFill>
              </a:rPr>
              <a:t>---1842</a:t>
            </a:r>
            <a:r>
              <a:rPr lang="zh-CN" altLang="en-US" sz="2000" b="1">
                <a:solidFill>
                  <a:srgbClr val="990000"/>
                </a:solidFill>
              </a:rPr>
              <a:t>年</a:t>
            </a:r>
            <a:r>
              <a:rPr lang="en-US" altLang="zh-CN" sz="2000" b="1">
                <a:solidFill>
                  <a:srgbClr val="990000"/>
                </a:solidFill>
              </a:rPr>
              <a:t>8</a:t>
            </a:r>
            <a:r>
              <a:rPr lang="zh-CN" altLang="en-US" sz="2000" b="1">
                <a:solidFill>
                  <a:srgbClr val="990000"/>
                </a:solidFill>
              </a:rPr>
              <a:t>月</a:t>
            </a:r>
          </a:p>
        </p:txBody>
      </p:sp>
      <p:sp>
        <p:nvSpPr>
          <p:cNvPr id="18449" name="矩形 18448"/>
          <p:cNvSpPr>
            <a:spLocks noChangeArrowheads="1"/>
          </p:cNvSpPr>
          <p:nvPr/>
        </p:nvSpPr>
        <p:spPr bwMode="auto">
          <a:xfrm>
            <a:off x="3724275" y="4468813"/>
            <a:ext cx="1443038" cy="1374775"/>
          </a:xfrm>
          <a:prstGeom prst="rect">
            <a:avLst/>
          </a:prstGeom>
          <a:solidFill>
            <a:srgbClr val="FFFF00">
              <a:alpha val="56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66"/>
                </a:solidFill>
                <a:latin typeface="Verdana" pitchFamily="34" charset="0"/>
                <a:ea typeface="华文中宋" pitchFamily="2" charset="-122"/>
              </a:rPr>
              <a:t>厦门 定海  宁波失守</a:t>
            </a:r>
          </a:p>
        </p:txBody>
      </p:sp>
      <p:sp>
        <p:nvSpPr>
          <p:cNvPr id="18450" name="任意多边形 18449"/>
          <p:cNvSpPr>
            <a:spLocks noChangeArrowheads="1"/>
          </p:cNvSpPr>
          <p:nvPr/>
        </p:nvSpPr>
        <p:spPr bwMode="auto">
          <a:xfrm>
            <a:off x="3687763" y="3387725"/>
            <a:ext cx="215900" cy="252413"/>
          </a:xfrm>
          <a:custGeom>
            <a:avLst/>
            <a:gdLst/>
            <a:ahLst/>
            <a:cxnLst>
              <a:cxn ang="0">
                <a:pos x="104" y="95"/>
              </a:cxn>
              <a:cxn ang="0">
                <a:pos x="94" y="67"/>
              </a:cxn>
              <a:cxn ang="0">
                <a:pos x="66" y="48"/>
              </a:cxn>
              <a:cxn ang="0">
                <a:pos x="0" y="0"/>
              </a:cxn>
            </a:cxnLst>
            <a:rect l="0" t="0" r="r" b="b"/>
            <a:pathLst>
              <a:path w="104" h="95">
                <a:moveTo>
                  <a:pt x="104" y="95"/>
                </a:moveTo>
                <a:cubicBezTo>
                  <a:pt x="101" y="86"/>
                  <a:pt x="100" y="75"/>
                  <a:pt x="94" y="67"/>
                </a:cubicBezTo>
                <a:cubicBezTo>
                  <a:pt x="87" y="58"/>
                  <a:pt x="75" y="55"/>
                  <a:pt x="66" y="48"/>
                </a:cubicBezTo>
                <a:cubicBezTo>
                  <a:pt x="47" y="32"/>
                  <a:pt x="28" y="0"/>
                  <a:pt x="0" y="0"/>
                </a:cubicBezTo>
              </a:path>
            </a:pathLst>
          </a:custGeom>
          <a:noFill/>
          <a:ln w="57150">
            <a:solidFill>
              <a:srgbClr val="FFFF00"/>
            </a:solidFill>
            <a:miter lim="800000"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5" grpId="0" bldLvl="0" animBg="1"/>
      <p:bldP spid="18446" grpId="0" bldLvl="0" animBg="1"/>
      <p:bldP spid="18447" grpId="0" bldLvl="0" animBg="1"/>
      <p:bldP spid="1844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6" name="文本框 43015"/>
          <p:cNvSpPr txBox="1">
            <a:spLocks noChangeArrowheads="1"/>
          </p:cNvSpPr>
          <p:nvPr/>
        </p:nvSpPr>
        <p:spPr bwMode="auto">
          <a:xfrm>
            <a:off x="138113" y="560388"/>
            <a:ext cx="24653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1" charset="-122"/>
              </a:rPr>
              <a:t>3</a:t>
            </a:r>
            <a:r>
              <a:rPr lang="zh-CN" altLang="en-US" sz="4400">
                <a:ea typeface="隶书" pitchFamily="1" charset="-122"/>
              </a:rPr>
              <a:t>、结果</a:t>
            </a:r>
          </a:p>
        </p:txBody>
      </p:sp>
      <p:sp>
        <p:nvSpPr>
          <p:cNvPr id="30732" name="文本框 30731"/>
          <p:cNvSpPr txBox="1"/>
          <p:nvPr/>
        </p:nvSpPr>
        <p:spPr>
          <a:xfrm>
            <a:off x="933450" y="1314450"/>
            <a:ext cx="59118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战争终以清朝的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失败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结束。</a:t>
            </a:r>
          </a:p>
        </p:txBody>
      </p:sp>
      <p:sp>
        <p:nvSpPr>
          <p:cNvPr id="17411" name="文本框 30723"/>
          <p:cNvSpPr txBox="1"/>
          <p:nvPr/>
        </p:nvSpPr>
        <p:spPr>
          <a:xfrm>
            <a:off x="249238" y="1963738"/>
            <a:ext cx="669925" cy="1368425"/>
          </a:xfrm>
          <a:prstGeom prst="rect">
            <a:avLst/>
          </a:prstGeom>
          <a:pattFill prst="horzBrick">
            <a:fgClr>
              <a:schemeClr val="tx1">
                <a:alpha val="17998"/>
              </a:schemeClr>
            </a:fgClr>
            <a:bgClr>
              <a:schemeClr val="bg1">
                <a:alpha val="17998"/>
              </a:schemeClr>
            </a:bgClr>
          </a:pattFill>
          <a:ln w="76200" cap="flat" cmpd="sng">
            <a:pattFill prst="horzBrick">
              <a:fgClr>
                <a:srgbClr val="800000"/>
              </a:fgClr>
              <a:bgClr>
                <a:schemeClr val="bg1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中圆体" charset="0"/>
              </a:rPr>
              <a:t>想一想</a:t>
            </a:r>
          </a:p>
        </p:txBody>
      </p:sp>
      <p:sp>
        <p:nvSpPr>
          <p:cNvPr id="30723" name="文本框 30722"/>
          <p:cNvSpPr txBox="1"/>
          <p:nvPr/>
        </p:nvSpPr>
        <p:spPr>
          <a:xfrm>
            <a:off x="1147763" y="2139950"/>
            <a:ext cx="627856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CS中黑" charset="0"/>
              </a:rPr>
              <a:t>清政府失败的原因有哪些？</a:t>
            </a:r>
          </a:p>
        </p:txBody>
      </p:sp>
      <p:sp>
        <p:nvSpPr>
          <p:cNvPr id="51208" name="Text Box 5"/>
          <p:cNvSpPr txBox="1">
            <a:spLocks noChangeArrowheads="1"/>
          </p:cNvSpPr>
          <p:nvPr/>
        </p:nvSpPr>
        <p:spPr bwMode="auto">
          <a:xfrm>
            <a:off x="917575" y="2871788"/>
            <a:ext cx="839787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600" b="1">
                <a:latin typeface="宋体" pitchFamily="2" charset="-122"/>
              </a:rPr>
              <a:t>1.</a:t>
            </a:r>
            <a:r>
              <a:rPr lang="zh-CN" altLang="en-US" sz="2600" b="1">
                <a:latin typeface="宋体" pitchFamily="2" charset="-122"/>
              </a:rPr>
              <a:t>清朝统治者昏庸愚昧，对内敌视人民，对外妥协投降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600" b="1">
                <a:latin typeface="宋体" pitchFamily="2" charset="-122"/>
                <a:sym typeface="宋体" pitchFamily="2" charset="-122"/>
              </a:rPr>
              <a:t>2.</a:t>
            </a:r>
            <a:r>
              <a:rPr lang="zh-CN" altLang="en-US" sz="2600" b="1">
                <a:latin typeface="宋体" pitchFamily="2" charset="-122"/>
                <a:sym typeface="宋体" pitchFamily="2" charset="-122"/>
              </a:rPr>
              <a:t>经济落后，武器落后等</a:t>
            </a:r>
          </a:p>
        </p:txBody>
      </p:sp>
      <p:sp>
        <p:nvSpPr>
          <p:cNvPr id="52226" name="矩形 52225"/>
          <p:cNvSpPr>
            <a:spLocks noChangeArrowheads="1"/>
          </p:cNvSpPr>
          <p:nvPr/>
        </p:nvSpPr>
        <p:spPr bwMode="auto">
          <a:xfrm>
            <a:off x="246063" y="4070350"/>
            <a:ext cx="8731250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客观原因</a:t>
            </a:r>
            <a:r>
              <a:rPr lang="en-US" altLang="zh-CN" sz="4000">
                <a:latin typeface="华文中宋" pitchFamily="2" charset="-122"/>
                <a:ea typeface="华文中宋" pitchFamily="2" charset="-122"/>
              </a:rPr>
              <a:t>── </a:t>
            </a:r>
            <a:r>
              <a:rPr lang="zh-CN" altLang="en-US" sz="4000">
                <a:latin typeface="楷体_GB2312" pitchFamily="1" charset="-122"/>
                <a:ea typeface="楷体_GB2312" pitchFamily="1" charset="-122"/>
              </a:rPr>
              <a:t>英国综合国力强大</a:t>
            </a:r>
          </a:p>
          <a:p>
            <a:pPr indent="304800" algn="just">
              <a:lnSpc>
                <a:spcPct val="150000"/>
              </a:lnSpc>
            </a:pPr>
            <a:r>
              <a:rPr lang="zh-CN" altLang="en-US" sz="4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根本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原因</a:t>
            </a:r>
            <a:r>
              <a:rPr lang="en-US" altLang="zh-CN" sz="4000">
                <a:latin typeface="华文中宋" pitchFamily="2" charset="-122"/>
                <a:ea typeface="华文中宋" pitchFamily="2" charset="-122"/>
              </a:rPr>
              <a:t>──</a:t>
            </a:r>
            <a:r>
              <a:rPr lang="zh-CN" altLang="en-US" sz="4000">
                <a:latin typeface="宋体" pitchFamily="2" charset="-122"/>
                <a:ea typeface="楷体_GB2312" pitchFamily="1" charset="-122"/>
              </a:rPr>
              <a:t>中国落后的封建制度</a:t>
            </a:r>
            <a:endParaRPr lang="zh-CN" altLang="en-US" sz="4000">
              <a:latin typeface="Times New Roman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/>
      <p:bldP spid="30732" grpId="0"/>
      <p:bldP spid="17411" grpId="0" bldLvl="0" animBg="1"/>
      <p:bldP spid="30723" grpId="0"/>
      <p:bldP spid="51208" grpId="0"/>
      <p:bldP spid="5222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7197"/>
          <p:cNvSpPr>
            <a:spLocks noChangeArrowheads="1"/>
          </p:cNvSpPr>
          <p:nvPr/>
        </p:nvSpPr>
        <p:spPr bwMode="auto">
          <a:xfrm>
            <a:off x="7938" y="523875"/>
            <a:ext cx="500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三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《南京条约》的签订</a:t>
            </a:r>
          </a:p>
        </p:txBody>
      </p:sp>
      <p:sp>
        <p:nvSpPr>
          <p:cNvPr id="18434" name="文本框 43010"/>
          <p:cNvSpPr txBox="1">
            <a:spLocks noChangeArrowheads="1"/>
          </p:cNvSpPr>
          <p:nvPr/>
        </p:nvSpPr>
        <p:spPr bwMode="auto">
          <a:xfrm>
            <a:off x="109538" y="1149350"/>
            <a:ext cx="2952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ea typeface="隶书" pitchFamily="1" charset="-122"/>
              </a:rPr>
              <a:t>1、时间：</a:t>
            </a:r>
          </a:p>
        </p:txBody>
      </p:sp>
      <p:sp>
        <p:nvSpPr>
          <p:cNvPr id="37890" name="文本框 37889"/>
          <p:cNvSpPr txBox="1"/>
          <p:nvPr/>
        </p:nvSpPr>
        <p:spPr>
          <a:xfrm>
            <a:off x="203200" y="1814513"/>
            <a:ext cx="8848725" cy="1676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黑体" pitchFamily="49" charset="-122"/>
                <a:ea typeface="黑体" pitchFamily="49" charset="-122"/>
              </a:rPr>
              <a:t>   1842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月，清政府被迫与英国签订了中国近代历史上</a:t>
            </a:r>
            <a:r>
              <a:rPr lang="zh-CN" altLang="en-US" sz="32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第一个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丧权辱国的不平等条约</a:t>
            </a:r>
            <a:r>
              <a:rPr lang="en-US" altLang="zh-CN" sz="3200">
                <a:latin typeface="黑体" pitchFamily="49" charset="-122"/>
                <a:ea typeface="黑体" pitchFamily="49" charset="-122"/>
              </a:rPr>
              <a:t>——</a:t>
            </a:r>
            <a:r>
              <a:rPr lang="en-US" altLang="zh-CN" sz="4000">
                <a:solidFill>
                  <a:srgbClr val="FF0000"/>
                </a:solidFill>
                <a:latin typeface="长城新艺体" charset="0"/>
              </a:rPr>
              <a:t>《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长城新艺体" charset="0"/>
              </a:rPr>
              <a:t>南京条约</a:t>
            </a:r>
            <a:r>
              <a:rPr lang="en-US" altLang="zh-CN" sz="4000">
                <a:solidFill>
                  <a:srgbClr val="FF0000"/>
                </a:solidFill>
                <a:latin typeface="长城新艺体" charset="0"/>
              </a:rPr>
              <a:t>》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18436" name="图片 37890" descr="中英《南京条约》签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413" y="3498850"/>
            <a:ext cx="84232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43010"/>
          <p:cNvSpPr txBox="1">
            <a:spLocks noChangeArrowheads="1"/>
          </p:cNvSpPr>
          <p:nvPr/>
        </p:nvSpPr>
        <p:spPr bwMode="auto">
          <a:xfrm>
            <a:off x="-36513" y="504825"/>
            <a:ext cx="295275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1" charset="-122"/>
              </a:rPr>
              <a:t>2</a:t>
            </a:r>
            <a:r>
              <a:rPr lang="zh-CN" altLang="en-US" sz="4400">
                <a:ea typeface="隶书" pitchFamily="1" charset="-122"/>
              </a:rPr>
              <a:t>、内容：</a:t>
            </a:r>
          </a:p>
        </p:txBody>
      </p:sp>
      <p:sp>
        <p:nvSpPr>
          <p:cNvPr id="38914" name="文本框 38913"/>
          <p:cNvSpPr txBox="1">
            <a:spLocks noChangeArrowheads="1"/>
          </p:cNvSpPr>
          <p:nvPr/>
        </p:nvSpPr>
        <p:spPr bwMode="auto">
          <a:xfrm>
            <a:off x="565150" y="1592263"/>
            <a:ext cx="1584325" cy="617537"/>
          </a:xfrm>
          <a:prstGeom prst="rect">
            <a:avLst/>
          </a:prstGeom>
          <a:solidFill>
            <a:srgbClr val="CCFFCC"/>
          </a:solidFill>
          <a:ln w="38100">
            <a:solidFill>
              <a:srgbClr val="3399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割地</a:t>
            </a:r>
          </a:p>
        </p:txBody>
      </p:sp>
      <p:sp>
        <p:nvSpPr>
          <p:cNvPr id="38915" name="文本框 38914"/>
          <p:cNvSpPr txBox="1">
            <a:spLocks noChangeArrowheads="1"/>
          </p:cNvSpPr>
          <p:nvPr/>
        </p:nvSpPr>
        <p:spPr bwMode="auto">
          <a:xfrm>
            <a:off x="565150" y="2889250"/>
            <a:ext cx="1368425" cy="617538"/>
          </a:xfrm>
          <a:prstGeom prst="rect">
            <a:avLst/>
          </a:prstGeom>
          <a:solidFill>
            <a:srgbClr val="FFCC99"/>
          </a:solidFill>
          <a:ln w="38100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赔款</a:t>
            </a:r>
          </a:p>
        </p:txBody>
      </p:sp>
      <p:sp>
        <p:nvSpPr>
          <p:cNvPr id="38916" name="文本框 38915"/>
          <p:cNvSpPr txBox="1">
            <a:spLocks noChangeArrowheads="1"/>
          </p:cNvSpPr>
          <p:nvPr/>
        </p:nvSpPr>
        <p:spPr bwMode="auto">
          <a:xfrm>
            <a:off x="565150" y="4256088"/>
            <a:ext cx="1871663" cy="617537"/>
          </a:xfrm>
          <a:prstGeom prst="rect">
            <a:avLst/>
          </a:prstGeom>
          <a:solidFill>
            <a:srgbClr val="CCFFFF"/>
          </a:solidFill>
          <a:ln w="38100">
            <a:solidFill>
              <a:srgbClr val="00CC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五口通商</a:t>
            </a:r>
          </a:p>
        </p:txBody>
      </p:sp>
      <p:sp>
        <p:nvSpPr>
          <p:cNvPr id="38917" name="文本框 38916"/>
          <p:cNvSpPr txBox="1">
            <a:spLocks noChangeArrowheads="1"/>
          </p:cNvSpPr>
          <p:nvPr/>
        </p:nvSpPr>
        <p:spPr bwMode="auto">
          <a:xfrm>
            <a:off x="565150" y="5624513"/>
            <a:ext cx="2016125" cy="617537"/>
          </a:xfrm>
          <a:prstGeom prst="rect">
            <a:avLst/>
          </a:prstGeom>
          <a:solidFill>
            <a:srgbClr val="CCCCFF"/>
          </a:solidFill>
          <a:ln w="38100">
            <a:solidFill>
              <a:srgbClr val="CC99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协定关税</a:t>
            </a:r>
          </a:p>
        </p:txBody>
      </p:sp>
      <p:sp>
        <p:nvSpPr>
          <p:cNvPr id="38918" name="文本框 38917"/>
          <p:cNvSpPr txBox="1">
            <a:spLocks noChangeArrowheads="1"/>
          </p:cNvSpPr>
          <p:nvPr/>
        </p:nvSpPr>
        <p:spPr bwMode="auto">
          <a:xfrm>
            <a:off x="2436813" y="1592263"/>
            <a:ext cx="1657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香港岛</a:t>
            </a:r>
          </a:p>
        </p:txBody>
      </p:sp>
      <p:sp>
        <p:nvSpPr>
          <p:cNvPr id="38919" name="文本框 38918"/>
          <p:cNvSpPr txBox="1">
            <a:spLocks noChangeArrowheads="1"/>
          </p:cNvSpPr>
          <p:nvPr/>
        </p:nvSpPr>
        <p:spPr bwMode="auto">
          <a:xfrm>
            <a:off x="2292350" y="2960688"/>
            <a:ext cx="20875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2100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万银元</a:t>
            </a:r>
          </a:p>
        </p:txBody>
      </p:sp>
      <p:sp>
        <p:nvSpPr>
          <p:cNvPr id="38920" name="文本框 38919"/>
          <p:cNvSpPr txBox="1">
            <a:spLocks noChangeArrowheads="1"/>
          </p:cNvSpPr>
          <p:nvPr/>
        </p:nvSpPr>
        <p:spPr bwMode="auto">
          <a:xfrm>
            <a:off x="2724150" y="4184650"/>
            <a:ext cx="3600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广州、厦门、福州、宁波、上海</a:t>
            </a:r>
          </a:p>
        </p:txBody>
      </p:sp>
      <p:sp>
        <p:nvSpPr>
          <p:cNvPr id="38921" name="云形标注 38920"/>
          <p:cNvSpPr>
            <a:spLocks noChangeArrowheads="1"/>
          </p:cNvSpPr>
          <p:nvPr/>
        </p:nvSpPr>
        <p:spPr bwMode="auto">
          <a:xfrm>
            <a:off x="4813300" y="1120775"/>
            <a:ext cx="4105275" cy="1336675"/>
          </a:xfrm>
          <a:prstGeom prst="cloudCallout">
            <a:avLst>
              <a:gd name="adj1" fmla="val -72884"/>
              <a:gd name="adj2" fmla="val 46829"/>
            </a:avLst>
          </a:prstGeom>
          <a:solidFill>
            <a:srgbClr val="CCFF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200">
                <a:ea typeface="楷体_GB2312" pitchFamily="1" charset="-122"/>
              </a:rPr>
              <a:t>割地对中国有什么危害？</a:t>
            </a:r>
          </a:p>
        </p:txBody>
      </p:sp>
      <p:sp>
        <p:nvSpPr>
          <p:cNvPr id="38922" name="云形标注 38921"/>
          <p:cNvSpPr>
            <a:spLocks noChangeArrowheads="1"/>
          </p:cNvSpPr>
          <p:nvPr/>
        </p:nvSpPr>
        <p:spPr bwMode="auto">
          <a:xfrm>
            <a:off x="4953000" y="4473575"/>
            <a:ext cx="4127500" cy="1539875"/>
          </a:xfrm>
          <a:prstGeom prst="cloudCallout">
            <a:avLst>
              <a:gd name="adj1" fmla="val -57491"/>
              <a:gd name="adj2" fmla="val 5005"/>
            </a:avLst>
          </a:prstGeom>
          <a:solidFill>
            <a:srgbClr val="CC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200">
                <a:ea typeface="楷体_GB2312" pitchFamily="1" charset="-122"/>
              </a:rPr>
              <a:t>通商是不是平等互利的？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ldLvl="0" animBg="1"/>
      <p:bldP spid="38915" grpId="0" bldLvl="0" animBg="1"/>
      <p:bldP spid="38916" grpId="0" bldLvl="0" animBg="1"/>
      <p:bldP spid="38917" grpId="0" bldLvl="0" animBg="1"/>
      <p:bldP spid="38918" grpId="0"/>
      <p:bldP spid="38919" grpId="0"/>
      <p:bldP spid="38920" grpId="0"/>
      <p:bldP spid="38921" grpId="0" bldLvl="0" animBg="1"/>
      <p:bldP spid="389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图片 43011" descr="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-9525"/>
            <a:ext cx="9144000" cy="651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流程图: 联系 43012"/>
          <p:cNvSpPr>
            <a:spLocks noChangeArrowheads="1"/>
          </p:cNvSpPr>
          <p:nvPr/>
        </p:nvSpPr>
        <p:spPr bwMode="auto">
          <a:xfrm>
            <a:off x="3527425" y="4797425"/>
            <a:ext cx="1944688" cy="936625"/>
          </a:xfrm>
          <a:prstGeom prst="flowChartConnector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cs typeface="Arial" pitchFamily="34" charset="0"/>
            </a:endParaRPr>
          </a:p>
        </p:txBody>
      </p:sp>
      <p:sp>
        <p:nvSpPr>
          <p:cNvPr id="43014" name="文本框 43013"/>
          <p:cNvSpPr txBox="1">
            <a:spLocks noChangeArrowheads="1"/>
          </p:cNvSpPr>
          <p:nvPr/>
        </p:nvSpPr>
        <p:spPr bwMode="auto">
          <a:xfrm>
            <a:off x="2303463" y="404813"/>
            <a:ext cx="6624637" cy="7112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破坏了中国领土和主权完整</a:t>
            </a:r>
          </a:p>
        </p:txBody>
      </p:sp>
      <p:sp>
        <p:nvSpPr>
          <p:cNvPr id="43015" name="Text Box 22"/>
          <p:cNvSpPr txBox="1">
            <a:spLocks noChangeArrowheads="1"/>
          </p:cNvSpPr>
          <p:nvPr/>
        </p:nvSpPr>
        <p:spPr bwMode="auto">
          <a:xfrm>
            <a:off x="4067175" y="5049838"/>
            <a:ext cx="990600" cy="406400"/>
          </a:xfrm>
          <a:prstGeom prst="rect">
            <a:avLst/>
          </a:prstGeom>
          <a:solidFill>
            <a:srgbClr val="CCFFFF">
              <a:alpha val="70000"/>
            </a:srgbClr>
          </a:solidFill>
          <a:ln w="9525">
            <a:solidFill>
              <a:srgbClr val="3333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CC"/>
                </a:solidFill>
                <a:ea typeface="黑体" pitchFamily="49" charset="-122"/>
              </a:rPr>
              <a:t>香港岛</a:t>
            </a:r>
          </a:p>
        </p:txBody>
      </p:sp>
      <p:sp>
        <p:nvSpPr>
          <p:cNvPr id="43016" name="Text Box 23"/>
          <p:cNvSpPr txBox="1">
            <a:spLocks noChangeArrowheads="1"/>
          </p:cNvSpPr>
          <p:nvPr/>
        </p:nvSpPr>
        <p:spPr bwMode="auto">
          <a:xfrm>
            <a:off x="2663825" y="2852738"/>
            <a:ext cx="838200" cy="406400"/>
          </a:xfrm>
          <a:prstGeom prst="rect">
            <a:avLst/>
          </a:prstGeom>
          <a:solidFill>
            <a:srgbClr val="CCFFFF">
              <a:alpha val="70000"/>
            </a:srgbClr>
          </a:solidFill>
          <a:ln w="9525">
            <a:solidFill>
              <a:srgbClr val="3333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CC"/>
                </a:solidFill>
                <a:ea typeface="黑体" pitchFamily="49" charset="-122"/>
              </a:rPr>
              <a:t>新界</a:t>
            </a:r>
          </a:p>
        </p:txBody>
      </p:sp>
      <p:sp>
        <p:nvSpPr>
          <p:cNvPr id="43017" name="Text Box 24"/>
          <p:cNvSpPr txBox="1">
            <a:spLocks noChangeArrowheads="1"/>
          </p:cNvSpPr>
          <p:nvPr/>
        </p:nvSpPr>
        <p:spPr bwMode="auto">
          <a:xfrm>
            <a:off x="4932363" y="4221163"/>
            <a:ext cx="1295400" cy="406400"/>
          </a:xfrm>
          <a:prstGeom prst="rect">
            <a:avLst/>
          </a:prstGeom>
          <a:solidFill>
            <a:srgbClr val="CCFFFF">
              <a:alpha val="70000"/>
            </a:srgbClr>
          </a:solidFill>
          <a:ln w="9525">
            <a:solidFill>
              <a:srgbClr val="3333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CC"/>
                </a:solidFill>
                <a:ea typeface="黑体" pitchFamily="49" charset="-122"/>
              </a:rPr>
              <a:t>九龙半岛</a:t>
            </a:r>
          </a:p>
        </p:txBody>
      </p:sp>
      <p:sp>
        <p:nvSpPr>
          <p:cNvPr id="43018" name="流程图: 联系 43017"/>
          <p:cNvSpPr>
            <a:spLocks noChangeArrowheads="1"/>
          </p:cNvSpPr>
          <p:nvPr/>
        </p:nvSpPr>
        <p:spPr bwMode="auto">
          <a:xfrm>
            <a:off x="250825" y="1701800"/>
            <a:ext cx="7705725" cy="5084763"/>
          </a:xfrm>
          <a:prstGeom prst="flowChartConnector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cs typeface="Arial" pitchFamily="34" charset="0"/>
            </a:endParaRPr>
          </a:p>
        </p:txBody>
      </p:sp>
      <p:sp>
        <p:nvSpPr>
          <p:cNvPr id="43019" name="云形标注 43018"/>
          <p:cNvSpPr>
            <a:spLocks noChangeArrowheads="1"/>
          </p:cNvSpPr>
          <p:nvPr/>
        </p:nvSpPr>
        <p:spPr bwMode="auto">
          <a:xfrm>
            <a:off x="5245100" y="5481638"/>
            <a:ext cx="4224338" cy="1304925"/>
          </a:xfrm>
          <a:prstGeom prst="cloudCallout">
            <a:avLst>
              <a:gd name="adj1" fmla="val -66153"/>
              <a:gd name="adj2" fmla="val -30778"/>
            </a:avLst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200">
                <a:solidFill>
                  <a:srgbClr val="FF3300"/>
                </a:solidFill>
                <a:ea typeface="黑体" pitchFamily="49" charset="-122"/>
              </a:rPr>
              <a:t>割地对中国有什么危害？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bldLvl="0" animBg="1"/>
      <p:bldP spid="43015" grpId="0" bldLvl="0" animBg="1"/>
      <p:bldP spid="43016" grpId="0" bldLvl="0" animBg="1"/>
      <p:bldP spid="43017" grpId="0" bldLvl="0" animBg="1"/>
      <p:bldP spid="430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组合 2"/>
          <p:cNvGrpSpPr>
            <a:grpSpLocks/>
          </p:cNvGrpSpPr>
          <p:nvPr/>
        </p:nvGrpSpPr>
        <p:grpSpPr bwMode="auto">
          <a:xfrm>
            <a:off x="9525" y="517525"/>
            <a:ext cx="2065338" cy="536575"/>
            <a:chOff x="284" y="878"/>
            <a:chExt cx="3253" cy="844"/>
          </a:xfrm>
        </p:grpSpPr>
        <p:pic>
          <p:nvPicPr>
            <p:cNvPr id="3074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5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pic>
        <p:nvPicPr>
          <p:cNvPr id="3076" name="图片 14338" descr="world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88" y="973138"/>
            <a:ext cx="9144001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线形标注 2(无边框) 14339"/>
          <p:cNvSpPr/>
          <p:nvPr/>
        </p:nvSpPr>
        <p:spPr>
          <a:xfrm>
            <a:off x="5487988" y="1236663"/>
            <a:ext cx="1193800" cy="641350"/>
          </a:xfrm>
          <a:prstGeom prst="callout2">
            <a:avLst>
              <a:gd name="adj1" fmla="val 17560"/>
              <a:gd name="adj2" fmla="val -6384"/>
              <a:gd name="adj3" fmla="val 17560"/>
              <a:gd name="adj4" fmla="val -79787"/>
              <a:gd name="adj5" fmla="val 223171"/>
              <a:gd name="adj6" fmla="val -153190"/>
            </a:avLst>
          </a:prstGeom>
          <a:solidFill>
            <a:schemeClr val="accent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TW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DFKai-SB" panose="03000509000000000000" pitchFamily="1" charset="-120"/>
                <a:cs typeface="+mn-ea"/>
              </a:rPr>
              <a:t>中</a:t>
            </a: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DFKai-SB" panose="03000509000000000000" pitchFamily="1" charset="-120"/>
                <a:cs typeface="+mn-ea"/>
              </a:rPr>
              <a:t>国</a:t>
            </a:r>
            <a:endParaRPr lang="zh-CN" altLang="en-US" sz="36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DFKai-SB" panose="03000509000000000000" pitchFamily="1" charset="-120"/>
            </a:endParaRPr>
          </a:p>
        </p:txBody>
      </p:sp>
      <p:sp>
        <p:nvSpPr>
          <p:cNvPr id="14341" name="线形标注 2(无边框) 14340"/>
          <p:cNvSpPr/>
          <p:nvPr/>
        </p:nvSpPr>
        <p:spPr>
          <a:xfrm>
            <a:off x="2417763" y="1128713"/>
            <a:ext cx="1219200" cy="639762"/>
          </a:xfrm>
          <a:prstGeom prst="callout2">
            <a:avLst>
              <a:gd name="adj1" fmla="val 17560"/>
              <a:gd name="adj2" fmla="val -6250"/>
              <a:gd name="adj3" fmla="val 17560"/>
              <a:gd name="adj4" fmla="val -71486"/>
              <a:gd name="adj5" fmla="val 169269"/>
              <a:gd name="adj6" fmla="val -136847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dist"/>
            <a:r>
              <a:rPr lang="zh-TW" altLang="en-US" sz="3600" b="1" noProof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DFKai-SB" panose="03000509000000000000" pitchFamily="1" charset="-120"/>
                <a:cs typeface="+mn-ea"/>
              </a:rPr>
              <a:t>英</a:t>
            </a:r>
            <a:r>
              <a:rPr lang="zh-CN" altLang="en-US" sz="3600" b="1" noProof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DFKai-SB" panose="03000509000000000000" pitchFamily="1" charset="-120"/>
                <a:cs typeface="+mn-ea"/>
              </a:rPr>
              <a:t>国</a:t>
            </a:r>
            <a:endParaRPr lang="zh-CN" altLang="en-US" sz="3600" b="1" noProof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  <a:ea typeface="DFKai-SB" panose="03000509000000000000" pitchFamily="1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1434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4033"/>
          <p:cNvSpPr txBox="1"/>
          <p:nvPr/>
        </p:nvSpPr>
        <p:spPr>
          <a:xfrm>
            <a:off x="1681163" y="2346325"/>
            <a:ext cx="5715000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noProof="1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ea"/>
              </a:rPr>
              <a:t>2100</a:t>
            </a:r>
            <a:r>
              <a:rPr lang="zh-CN" altLang="en-US" sz="3200" noProof="1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ea"/>
              </a:rPr>
              <a:t>万银元</a:t>
            </a:r>
            <a:r>
              <a:rPr lang="zh-CN" altLang="en-US" sz="280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约合</a:t>
            </a:r>
            <a:endParaRPr lang="zh-CN" altLang="en-US" sz="2800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44035" name="矩形 44034"/>
          <p:cNvSpPr/>
          <p:nvPr/>
        </p:nvSpPr>
        <p:spPr>
          <a:xfrm>
            <a:off x="2052638" y="4329113"/>
            <a:ext cx="5292725" cy="579437"/>
          </a:xfrm>
          <a:prstGeom prst="rect">
            <a:avLst/>
          </a:prstGeom>
          <a:solidFill>
            <a:srgbClr val="FFFF99"/>
          </a:solidFill>
          <a:ln w="9525">
            <a:noFill/>
          </a:ln>
          <a:effectLst>
            <a:prstShdw prst="shdw17" dist="17961" dir="2699999">
              <a:srgbClr val="FFFF99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清政府全年财政收入的</a:t>
            </a:r>
            <a:r>
              <a:rPr lang="en-US" altLang="zh-CN" sz="32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1/3</a:t>
            </a:r>
            <a:endParaRPr lang="en-US" altLang="zh-CN" sz="32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4036" name="矩形 44035"/>
          <p:cNvSpPr/>
          <p:nvPr/>
        </p:nvSpPr>
        <p:spPr>
          <a:xfrm>
            <a:off x="1547813" y="1304925"/>
            <a:ext cx="502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noProof="1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ea"/>
              </a:rPr>
              <a:t>1</a:t>
            </a:r>
            <a:r>
              <a:rPr lang="zh-CN" altLang="en-US" sz="3200" noProof="1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ea"/>
              </a:rPr>
              <a:t>个银元</a:t>
            </a:r>
            <a:r>
              <a:rPr lang="zh-CN" altLang="en-US" sz="280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约合</a:t>
            </a:r>
            <a:r>
              <a:rPr lang="en-US" altLang="zh-CN" sz="3200" noProof="1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ea"/>
              </a:rPr>
              <a:t>0.73</a:t>
            </a:r>
            <a:r>
              <a:rPr lang="zh-CN" altLang="en-US" sz="3200" noProof="1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ea"/>
              </a:rPr>
              <a:t>两白银</a:t>
            </a:r>
            <a:endParaRPr lang="zh-CN" altLang="en-US" sz="3200" noProof="1">
              <a:effectLst>
                <a:outerShdw blurRad="38100" dist="38100" dir="2700000">
                  <a:srgbClr val="FFFFFF"/>
                </a:outerShdw>
              </a:effectLst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4037" name="直接连接符 44036"/>
          <p:cNvSpPr>
            <a:spLocks noChangeShapeType="1"/>
          </p:cNvSpPr>
          <p:nvPr/>
        </p:nvSpPr>
        <p:spPr bwMode="auto">
          <a:xfrm>
            <a:off x="4348163" y="2886075"/>
            <a:ext cx="0" cy="1447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8" name="文本框 44037"/>
          <p:cNvSpPr txBox="1"/>
          <p:nvPr/>
        </p:nvSpPr>
        <p:spPr>
          <a:xfrm>
            <a:off x="3814763" y="2962275"/>
            <a:ext cx="611187" cy="1524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相当于</a:t>
            </a:r>
            <a:endParaRPr lang="zh-CN" altLang="en-US" sz="2800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44039" name="矩形 44038"/>
          <p:cNvSpPr/>
          <p:nvPr/>
        </p:nvSpPr>
        <p:spPr>
          <a:xfrm>
            <a:off x="4572000" y="2382838"/>
            <a:ext cx="2644775" cy="5889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en-US" altLang="zh-CN" sz="3200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ea"/>
              </a:rPr>
              <a:t>1533</a:t>
            </a:r>
            <a:r>
              <a:rPr lang="zh-CN" altLang="en-US" sz="3200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ea"/>
              </a:rPr>
              <a:t>万两白银</a:t>
            </a:r>
            <a:endParaRPr lang="zh-CN" altLang="en-US" sz="3200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pic>
        <p:nvPicPr>
          <p:cNvPr id="21511" name="图片 44039" descr="201304161257468862336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2232025"/>
            <a:ext cx="14763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图片 44040" descr="t012a590e507187872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792018" flipV="1">
            <a:off x="179388" y="793750"/>
            <a:ext cx="147637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图片 44041" descr="152670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27800" y="615950"/>
            <a:ext cx="2616200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3" name="云形标注 44042"/>
          <p:cNvSpPr>
            <a:spLocks noChangeArrowheads="1"/>
          </p:cNvSpPr>
          <p:nvPr/>
        </p:nvSpPr>
        <p:spPr bwMode="auto">
          <a:xfrm>
            <a:off x="4535488" y="4906963"/>
            <a:ext cx="3997325" cy="1403350"/>
          </a:xfrm>
          <a:prstGeom prst="cloudCallout">
            <a:avLst>
              <a:gd name="adj1" fmla="val -47023"/>
              <a:gd name="adj2" fmla="val -225111"/>
            </a:avLst>
          </a:prstGeom>
          <a:solidFill>
            <a:srgbClr val="FFCC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200">
                <a:ea typeface="楷体_GB2312" pitchFamily="1" charset="-122"/>
              </a:rPr>
              <a:t>赔款加重谁的负担？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 animBg="1"/>
      <p:bldP spid="44037" grpId="0" animBg="1"/>
      <p:bldP spid="44038" grpId="0"/>
      <p:bldP spid="44039" grpId="0" bldLvl="0" animBg="1"/>
      <p:bldP spid="4404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45057"/>
          <p:cNvSpPr>
            <a:spLocks noChangeArrowheads="1"/>
          </p:cNvSpPr>
          <p:nvPr/>
        </p:nvSpPr>
        <p:spPr bwMode="auto">
          <a:xfrm>
            <a:off x="0" y="0"/>
            <a:ext cx="9144000" cy="6884988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cs typeface="Arial" pitchFamily="34" charset="0"/>
            </a:endParaRPr>
          </a:p>
        </p:txBody>
      </p:sp>
      <p:grpSp>
        <p:nvGrpSpPr>
          <p:cNvPr id="22530" name="组合 45058"/>
          <p:cNvGrpSpPr>
            <a:grpSpLocks/>
          </p:cNvGrpSpPr>
          <p:nvPr/>
        </p:nvGrpSpPr>
        <p:grpSpPr bwMode="auto">
          <a:xfrm>
            <a:off x="2016125" y="0"/>
            <a:ext cx="5791200" cy="6858000"/>
            <a:chOff x="0" y="0"/>
            <a:chExt cx="2973" cy="4320"/>
          </a:xfrm>
        </p:grpSpPr>
        <p:pic>
          <p:nvPicPr>
            <p:cNvPr id="22531" name="图片 45059" descr="未标题-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973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2" name="文本框 45060"/>
            <p:cNvSpPr txBox="1">
              <a:spLocks noChangeArrowheads="1"/>
            </p:cNvSpPr>
            <p:nvPr/>
          </p:nvSpPr>
          <p:spPr bwMode="auto">
            <a:xfrm>
              <a:off x="480" y="3456"/>
              <a:ext cx="3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广州</a:t>
              </a:r>
            </a:p>
          </p:txBody>
        </p:sp>
        <p:sp>
          <p:nvSpPr>
            <p:cNvPr id="22533" name="文本框 45061"/>
            <p:cNvSpPr txBox="1">
              <a:spLocks noChangeArrowheads="1"/>
            </p:cNvSpPr>
            <p:nvPr/>
          </p:nvSpPr>
          <p:spPr bwMode="auto">
            <a:xfrm>
              <a:off x="384" y="3648"/>
              <a:ext cx="38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>
                  <a:latin typeface="Times New Roman" pitchFamily="18" charset="0"/>
                </a:rPr>
                <a:t>   </a:t>
              </a:r>
              <a:r>
                <a:rPr lang="zh-CN" altLang="en-US" sz="1000">
                  <a:latin typeface="Times New Roman" pitchFamily="18" charset="0"/>
                </a:rPr>
                <a:t>澳门（萄占</a:t>
              </a:r>
              <a:r>
                <a:rPr lang="en-US" altLang="zh-CN" sz="1000">
                  <a:latin typeface="Times New Roman" pitchFamily="18" charset="0"/>
                </a:rPr>
                <a:t>)</a:t>
              </a:r>
            </a:p>
          </p:txBody>
        </p:sp>
        <p:sp>
          <p:nvSpPr>
            <p:cNvPr id="22534" name="文本框 45062"/>
            <p:cNvSpPr txBox="1">
              <a:spLocks noChangeArrowheads="1"/>
            </p:cNvSpPr>
            <p:nvPr/>
          </p:nvSpPr>
          <p:spPr bwMode="auto">
            <a:xfrm>
              <a:off x="864" y="3590"/>
              <a:ext cx="52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>
                  <a:latin typeface="Times New Roman" pitchFamily="18" charset="0"/>
                </a:rPr>
                <a:t>九龙司</a:t>
              </a:r>
            </a:p>
          </p:txBody>
        </p:sp>
        <p:sp>
          <p:nvSpPr>
            <p:cNvPr id="22535" name="文本框 45063"/>
            <p:cNvSpPr txBox="1">
              <a:spLocks noChangeArrowheads="1"/>
            </p:cNvSpPr>
            <p:nvPr/>
          </p:nvSpPr>
          <p:spPr bwMode="auto">
            <a:xfrm>
              <a:off x="768" y="3792"/>
              <a:ext cx="4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0">
                  <a:latin typeface="Times New Roman" pitchFamily="18" charset="0"/>
                </a:rPr>
                <a:t>   </a:t>
              </a:r>
              <a:r>
                <a:rPr lang="zh-CN" altLang="en-US" sz="1000">
                  <a:latin typeface="Times New Roman" pitchFamily="18" charset="0"/>
                </a:rPr>
                <a:t>香港（英占）</a:t>
              </a:r>
            </a:p>
          </p:txBody>
        </p:sp>
        <p:sp>
          <p:nvSpPr>
            <p:cNvPr id="22536" name="文本框 45064"/>
            <p:cNvSpPr txBox="1">
              <a:spLocks noChangeArrowheads="1"/>
            </p:cNvSpPr>
            <p:nvPr/>
          </p:nvSpPr>
          <p:spPr bwMode="auto">
            <a:xfrm>
              <a:off x="0" y="4070"/>
              <a:ext cx="52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琼州</a:t>
              </a:r>
            </a:p>
          </p:txBody>
        </p:sp>
        <p:sp>
          <p:nvSpPr>
            <p:cNvPr id="22537" name="文本框 45065"/>
            <p:cNvSpPr txBox="1">
              <a:spLocks noChangeArrowheads="1"/>
            </p:cNvSpPr>
            <p:nvPr/>
          </p:nvSpPr>
          <p:spPr bwMode="auto">
            <a:xfrm>
              <a:off x="2304" y="3062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淡水</a:t>
              </a:r>
            </a:p>
          </p:txBody>
        </p:sp>
        <p:sp>
          <p:nvSpPr>
            <p:cNvPr id="22538" name="文本框 45066"/>
            <p:cNvSpPr txBox="1">
              <a:spLocks noChangeArrowheads="1"/>
            </p:cNvSpPr>
            <p:nvPr/>
          </p:nvSpPr>
          <p:spPr bwMode="auto">
            <a:xfrm>
              <a:off x="2112" y="3504"/>
              <a:ext cx="48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台湾</a:t>
              </a:r>
            </a:p>
          </p:txBody>
        </p:sp>
        <p:sp>
          <p:nvSpPr>
            <p:cNvPr id="22539" name="文本框 45067"/>
            <p:cNvSpPr txBox="1">
              <a:spLocks noChangeArrowheads="1"/>
            </p:cNvSpPr>
            <p:nvPr/>
          </p:nvSpPr>
          <p:spPr bwMode="auto">
            <a:xfrm>
              <a:off x="1440" y="3206"/>
              <a:ext cx="38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厦门</a:t>
              </a:r>
            </a:p>
          </p:txBody>
        </p:sp>
        <p:sp>
          <p:nvSpPr>
            <p:cNvPr id="22540" name="文本框 45068"/>
            <p:cNvSpPr txBox="1">
              <a:spLocks noChangeArrowheads="1"/>
            </p:cNvSpPr>
            <p:nvPr/>
          </p:nvSpPr>
          <p:spPr bwMode="auto">
            <a:xfrm>
              <a:off x="1680" y="2918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福州</a:t>
              </a:r>
            </a:p>
          </p:txBody>
        </p:sp>
        <p:sp>
          <p:nvSpPr>
            <p:cNvPr id="22541" name="文本框 45069"/>
            <p:cNvSpPr txBox="1">
              <a:spLocks noChangeArrowheads="1"/>
            </p:cNvSpPr>
            <p:nvPr/>
          </p:nvSpPr>
          <p:spPr bwMode="auto">
            <a:xfrm>
              <a:off x="2304" y="2112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>
                  <a:latin typeface="Times New Roman" pitchFamily="18" charset="0"/>
                </a:rPr>
                <a:t>宁波</a:t>
              </a:r>
            </a:p>
          </p:txBody>
        </p:sp>
        <p:sp>
          <p:nvSpPr>
            <p:cNvPr id="22542" name="文本框 45070"/>
            <p:cNvSpPr txBox="1">
              <a:spLocks noChangeArrowheads="1"/>
            </p:cNvSpPr>
            <p:nvPr/>
          </p:nvSpPr>
          <p:spPr bwMode="auto">
            <a:xfrm>
              <a:off x="2016" y="1872"/>
              <a:ext cx="4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上海</a:t>
              </a:r>
            </a:p>
          </p:txBody>
        </p:sp>
        <p:sp>
          <p:nvSpPr>
            <p:cNvPr id="22543" name="文本框 45071"/>
            <p:cNvSpPr txBox="1">
              <a:spLocks noChangeArrowheads="1"/>
            </p:cNvSpPr>
            <p:nvPr/>
          </p:nvSpPr>
          <p:spPr bwMode="auto">
            <a:xfrm>
              <a:off x="1920" y="1670"/>
              <a:ext cx="52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镇江</a:t>
              </a:r>
            </a:p>
          </p:txBody>
        </p:sp>
        <p:sp>
          <p:nvSpPr>
            <p:cNvPr id="22544" name="文本框 45072"/>
            <p:cNvSpPr txBox="1">
              <a:spLocks noChangeArrowheads="1"/>
            </p:cNvSpPr>
            <p:nvPr/>
          </p:nvSpPr>
          <p:spPr bwMode="auto">
            <a:xfrm>
              <a:off x="1584" y="1680"/>
              <a:ext cx="38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南京</a:t>
              </a:r>
            </a:p>
          </p:txBody>
        </p:sp>
        <p:sp>
          <p:nvSpPr>
            <p:cNvPr id="22545" name="文本框 45073"/>
            <p:cNvSpPr txBox="1">
              <a:spLocks noChangeArrowheads="1"/>
            </p:cNvSpPr>
            <p:nvPr/>
          </p:nvSpPr>
          <p:spPr bwMode="auto">
            <a:xfrm>
              <a:off x="1152" y="2150"/>
              <a:ext cx="4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九江</a:t>
              </a:r>
            </a:p>
          </p:txBody>
        </p:sp>
        <p:sp>
          <p:nvSpPr>
            <p:cNvPr id="22546" name="文本框 45074"/>
            <p:cNvSpPr txBox="1">
              <a:spLocks noChangeArrowheads="1"/>
            </p:cNvSpPr>
            <p:nvPr/>
          </p:nvSpPr>
          <p:spPr bwMode="auto">
            <a:xfrm>
              <a:off x="912" y="1958"/>
              <a:ext cx="38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汉口</a:t>
              </a:r>
            </a:p>
          </p:txBody>
        </p:sp>
        <p:sp>
          <p:nvSpPr>
            <p:cNvPr id="22547" name="文本框 45075"/>
            <p:cNvSpPr txBox="1">
              <a:spLocks noChangeArrowheads="1"/>
            </p:cNvSpPr>
            <p:nvPr/>
          </p:nvSpPr>
          <p:spPr bwMode="auto">
            <a:xfrm>
              <a:off x="1920" y="720"/>
              <a:ext cx="43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烟台</a:t>
              </a:r>
            </a:p>
            <a:p>
              <a:pPr>
                <a:spcBef>
                  <a:spcPct val="50000"/>
                </a:spcBef>
              </a:pPr>
              <a:endParaRPr lang="zh-CN" altLang="en-US" sz="1000" u="sng">
                <a:latin typeface="Times New Roman" pitchFamily="18" charset="0"/>
              </a:endParaRPr>
            </a:p>
          </p:txBody>
        </p:sp>
        <p:sp>
          <p:nvSpPr>
            <p:cNvPr id="22548" name="文本框 45076"/>
            <p:cNvSpPr txBox="1">
              <a:spLocks noChangeArrowheads="1"/>
            </p:cNvSpPr>
            <p:nvPr/>
          </p:nvSpPr>
          <p:spPr bwMode="auto">
            <a:xfrm>
              <a:off x="1152" y="67"/>
              <a:ext cx="43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>
                  <a:solidFill>
                    <a:srgbClr val="800000"/>
                  </a:solidFill>
                  <a:latin typeface="Times New Roman" pitchFamily="18" charset="0"/>
                </a:rPr>
                <a:t>北京</a:t>
              </a:r>
            </a:p>
          </p:txBody>
        </p:sp>
        <p:sp>
          <p:nvSpPr>
            <p:cNvPr id="22549" name="文本框 45077"/>
            <p:cNvSpPr txBox="1">
              <a:spLocks noChangeArrowheads="1"/>
            </p:cNvSpPr>
            <p:nvPr/>
          </p:nvSpPr>
          <p:spPr bwMode="auto">
            <a:xfrm>
              <a:off x="2304" y="48"/>
              <a:ext cx="4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 u="sng">
                  <a:latin typeface="Times New Roman" pitchFamily="18" charset="0"/>
                </a:rPr>
                <a:t>营口</a:t>
              </a:r>
            </a:p>
          </p:txBody>
        </p:sp>
        <p:sp>
          <p:nvSpPr>
            <p:cNvPr id="22550" name="文本框 45078"/>
            <p:cNvSpPr txBox="1">
              <a:spLocks noChangeArrowheads="1"/>
            </p:cNvSpPr>
            <p:nvPr/>
          </p:nvSpPr>
          <p:spPr bwMode="auto">
            <a:xfrm>
              <a:off x="2256" y="1123"/>
              <a:ext cx="6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>
                  <a:latin typeface="Times New Roman" pitchFamily="18" charset="0"/>
                </a:rPr>
                <a:t>黄          海</a:t>
              </a:r>
            </a:p>
          </p:txBody>
        </p:sp>
        <p:sp>
          <p:nvSpPr>
            <p:cNvPr id="22551" name="文本框 45079"/>
            <p:cNvSpPr txBox="1">
              <a:spLocks noChangeArrowheads="1"/>
            </p:cNvSpPr>
            <p:nvPr/>
          </p:nvSpPr>
          <p:spPr bwMode="auto">
            <a:xfrm>
              <a:off x="2592" y="2304"/>
              <a:ext cx="240" cy="173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>
                  <a:latin typeface="Times New Roman" pitchFamily="18" charset="0"/>
                </a:rPr>
                <a:t>东</a:t>
              </a:r>
            </a:p>
          </p:txBody>
        </p:sp>
        <p:sp>
          <p:nvSpPr>
            <p:cNvPr id="22552" name="文本框 45080"/>
            <p:cNvSpPr txBox="1">
              <a:spLocks noChangeArrowheads="1"/>
            </p:cNvSpPr>
            <p:nvPr/>
          </p:nvSpPr>
          <p:spPr bwMode="auto">
            <a:xfrm>
              <a:off x="2592" y="2755"/>
              <a:ext cx="240" cy="173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>
                  <a:latin typeface="Times New Roman" pitchFamily="18" charset="0"/>
                </a:rPr>
                <a:t>海</a:t>
              </a:r>
            </a:p>
          </p:txBody>
        </p:sp>
        <p:sp>
          <p:nvSpPr>
            <p:cNvPr id="22553" name="文本框 45081"/>
            <p:cNvSpPr txBox="1">
              <a:spLocks noChangeArrowheads="1"/>
            </p:cNvSpPr>
            <p:nvPr/>
          </p:nvSpPr>
          <p:spPr bwMode="auto">
            <a:xfrm>
              <a:off x="480" y="336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>
                  <a:latin typeface="Times New Roman" pitchFamily="18" charset="0"/>
                </a:rPr>
                <a:t>黄</a:t>
              </a:r>
            </a:p>
          </p:txBody>
        </p:sp>
        <p:sp>
          <p:nvSpPr>
            <p:cNvPr id="22554" name="文本框 45082"/>
            <p:cNvSpPr txBox="1">
              <a:spLocks noChangeArrowheads="1"/>
            </p:cNvSpPr>
            <p:nvPr/>
          </p:nvSpPr>
          <p:spPr bwMode="auto">
            <a:xfrm>
              <a:off x="336" y="998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>
                  <a:latin typeface="Times New Roman" pitchFamily="18" charset="0"/>
                </a:rPr>
                <a:t>河</a:t>
              </a:r>
            </a:p>
          </p:txBody>
        </p:sp>
        <p:sp>
          <p:nvSpPr>
            <p:cNvPr id="22555" name="文本框 45083"/>
            <p:cNvSpPr txBox="1">
              <a:spLocks noChangeArrowheads="1"/>
            </p:cNvSpPr>
            <p:nvPr/>
          </p:nvSpPr>
          <p:spPr bwMode="auto">
            <a:xfrm>
              <a:off x="1296" y="960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>
                  <a:latin typeface="Times New Roman" pitchFamily="18" charset="0"/>
                </a:rPr>
                <a:t>运</a:t>
              </a:r>
            </a:p>
          </p:txBody>
        </p:sp>
        <p:sp>
          <p:nvSpPr>
            <p:cNvPr id="22556" name="文本框 45084"/>
            <p:cNvSpPr txBox="1">
              <a:spLocks noChangeArrowheads="1"/>
            </p:cNvSpPr>
            <p:nvPr/>
          </p:nvSpPr>
          <p:spPr bwMode="auto">
            <a:xfrm>
              <a:off x="1708" y="1382"/>
              <a:ext cx="21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>
                  <a:latin typeface="Times New Roman" pitchFamily="18" charset="0"/>
                </a:rPr>
                <a:t>河</a:t>
              </a:r>
            </a:p>
          </p:txBody>
        </p:sp>
        <p:sp>
          <p:nvSpPr>
            <p:cNvPr id="22557" name="文本框 45085"/>
            <p:cNvSpPr txBox="1">
              <a:spLocks noChangeArrowheads="1"/>
            </p:cNvSpPr>
            <p:nvPr/>
          </p:nvSpPr>
          <p:spPr bwMode="auto">
            <a:xfrm>
              <a:off x="1536" y="1872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>
                  <a:latin typeface="Times New Roman" pitchFamily="18" charset="0"/>
                </a:rPr>
                <a:t>长</a:t>
              </a:r>
            </a:p>
          </p:txBody>
        </p:sp>
        <p:sp>
          <p:nvSpPr>
            <p:cNvPr id="22558" name="文本框 45086"/>
            <p:cNvSpPr txBox="1">
              <a:spLocks noChangeArrowheads="1"/>
            </p:cNvSpPr>
            <p:nvPr/>
          </p:nvSpPr>
          <p:spPr bwMode="auto">
            <a:xfrm>
              <a:off x="1440" y="1968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0">
                  <a:latin typeface="Times New Roman" pitchFamily="18" charset="0"/>
                </a:rPr>
                <a:t>江</a:t>
              </a:r>
            </a:p>
          </p:txBody>
        </p:sp>
        <p:sp>
          <p:nvSpPr>
            <p:cNvPr id="22559" name="文本框 45087"/>
            <p:cNvSpPr txBox="1">
              <a:spLocks noChangeArrowheads="1"/>
            </p:cNvSpPr>
            <p:nvPr/>
          </p:nvSpPr>
          <p:spPr bwMode="auto">
            <a:xfrm>
              <a:off x="1152" y="3427"/>
              <a:ext cx="33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u="sng">
                  <a:latin typeface="Times New Roman" pitchFamily="18" charset="0"/>
                </a:rPr>
                <a:t>汕头</a:t>
              </a:r>
            </a:p>
          </p:txBody>
        </p:sp>
        <p:sp>
          <p:nvSpPr>
            <p:cNvPr id="22560" name="文本框 45088"/>
            <p:cNvSpPr txBox="1">
              <a:spLocks noChangeArrowheads="1"/>
            </p:cNvSpPr>
            <p:nvPr/>
          </p:nvSpPr>
          <p:spPr bwMode="auto">
            <a:xfrm>
              <a:off x="1152" y="336"/>
              <a:ext cx="33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u="sng">
                  <a:latin typeface="Times New Roman" pitchFamily="18" charset="0"/>
                </a:rPr>
                <a:t>天津</a:t>
              </a:r>
            </a:p>
          </p:txBody>
        </p:sp>
        <p:sp>
          <p:nvSpPr>
            <p:cNvPr id="22561" name="文本框 45089"/>
            <p:cNvSpPr txBox="1">
              <a:spLocks noChangeArrowheads="1"/>
            </p:cNvSpPr>
            <p:nvPr/>
          </p:nvSpPr>
          <p:spPr bwMode="auto">
            <a:xfrm>
              <a:off x="1920" y="2064"/>
              <a:ext cx="43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1200" u="sng">
                <a:latin typeface="Times New Roman" pitchFamily="18" charset="0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5795963" y="2708275"/>
            <a:ext cx="1512887" cy="609600"/>
            <a:chOff x="0" y="0"/>
            <a:chExt cx="528" cy="384"/>
          </a:xfrm>
        </p:grpSpPr>
        <p:sp>
          <p:nvSpPr>
            <p:cNvPr id="22563" name="椭圆 45091"/>
            <p:cNvSpPr>
              <a:spLocks noChangeArrowheads="1"/>
            </p:cNvSpPr>
            <p:nvPr/>
          </p:nvSpPr>
          <p:spPr bwMode="auto">
            <a:xfrm>
              <a:off x="0" y="48"/>
              <a:ext cx="384" cy="336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Arial" pitchFamily="34" charset="0"/>
              </a:endParaRPr>
            </a:p>
          </p:txBody>
        </p:sp>
        <p:sp>
          <p:nvSpPr>
            <p:cNvPr id="22564" name="文本框 45092"/>
            <p:cNvSpPr txBox="1">
              <a:spLocks noChangeArrowheads="1"/>
            </p:cNvSpPr>
            <p:nvPr/>
          </p:nvSpPr>
          <p:spPr bwMode="auto">
            <a:xfrm>
              <a:off x="0" y="0"/>
              <a:ext cx="52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chemeClr val="bg1"/>
                  </a:solidFill>
                  <a:latin typeface="Tahoma" pitchFamily="34" charset="0"/>
                  <a:ea typeface="华文新魏" pitchFamily="2" charset="-122"/>
                </a:rPr>
                <a:t>上海</a:t>
              </a: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6372225" y="3465513"/>
            <a:ext cx="1044575" cy="609600"/>
            <a:chOff x="0" y="0"/>
            <a:chExt cx="432" cy="384"/>
          </a:xfrm>
        </p:grpSpPr>
        <p:sp>
          <p:nvSpPr>
            <p:cNvPr id="22566" name="椭圆 45094"/>
            <p:cNvSpPr>
              <a:spLocks noChangeArrowheads="1"/>
            </p:cNvSpPr>
            <p:nvPr/>
          </p:nvSpPr>
          <p:spPr bwMode="auto">
            <a:xfrm>
              <a:off x="0" y="48"/>
              <a:ext cx="384" cy="336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Arial" pitchFamily="34" charset="0"/>
              </a:endParaRPr>
            </a:p>
          </p:txBody>
        </p:sp>
        <p:sp>
          <p:nvSpPr>
            <p:cNvPr id="22567" name="文本框 45095"/>
            <p:cNvSpPr txBox="1">
              <a:spLocks noChangeArrowheads="1"/>
            </p:cNvSpPr>
            <p:nvPr/>
          </p:nvSpPr>
          <p:spPr bwMode="auto">
            <a:xfrm>
              <a:off x="0" y="0"/>
              <a:ext cx="43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chemeClr val="bg1"/>
                  </a:solidFill>
                  <a:latin typeface="Tahoma" pitchFamily="34" charset="0"/>
                  <a:ea typeface="华文新魏" pitchFamily="2" charset="-122"/>
                </a:rPr>
                <a:t>宁波</a:t>
              </a: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5219700" y="4508500"/>
            <a:ext cx="1189038" cy="609600"/>
            <a:chOff x="0" y="0"/>
            <a:chExt cx="432" cy="384"/>
          </a:xfrm>
        </p:grpSpPr>
        <p:sp>
          <p:nvSpPr>
            <p:cNvPr id="22569" name="椭圆 45097"/>
            <p:cNvSpPr>
              <a:spLocks noChangeArrowheads="1"/>
            </p:cNvSpPr>
            <p:nvPr/>
          </p:nvSpPr>
          <p:spPr bwMode="auto">
            <a:xfrm>
              <a:off x="0" y="48"/>
              <a:ext cx="384" cy="336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Arial" pitchFamily="34" charset="0"/>
              </a:endParaRPr>
            </a:p>
          </p:txBody>
        </p:sp>
        <p:sp>
          <p:nvSpPr>
            <p:cNvPr id="22570" name="文本框 45098"/>
            <p:cNvSpPr txBox="1">
              <a:spLocks noChangeArrowheads="1"/>
            </p:cNvSpPr>
            <p:nvPr/>
          </p:nvSpPr>
          <p:spPr bwMode="auto">
            <a:xfrm>
              <a:off x="0" y="0"/>
              <a:ext cx="43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chemeClr val="bg1"/>
                  </a:solidFill>
                  <a:latin typeface="Tahoma" pitchFamily="34" charset="0"/>
                  <a:ea typeface="华文新魏" pitchFamily="2" charset="-122"/>
                </a:rPr>
                <a:t>福州</a:t>
              </a: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4643438" y="5084763"/>
            <a:ext cx="1044575" cy="609600"/>
            <a:chOff x="0" y="0"/>
            <a:chExt cx="480" cy="384"/>
          </a:xfrm>
        </p:grpSpPr>
        <p:sp>
          <p:nvSpPr>
            <p:cNvPr id="22572" name="椭圆 45100"/>
            <p:cNvSpPr>
              <a:spLocks noChangeArrowheads="1"/>
            </p:cNvSpPr>
            <p:nvPr/>
          </p:nvSpPr>
          <p:spPr bwMode="auto">
            <a:xfrm>
              <a:off x="0" y="48"/>
              <a:ext cx="384" cy="336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Arial" pitchFamily="34" charset="0"/>
              </a:endParaRPr>
            </a:p>
          </p:txBody>
        </p:sp>
        <p:sp>
          <p:nvSpPr>
            <p:cNvPr id="22573" name="文本框 45101"/>
            <p:cNvSpPr txBox="1">
              <a:spLocks noChangeArrowheads="1"/>
            </p:cNvSpPr>
            <p:nvPr/>
          </p:nvSpPr>
          <p:spPr bwMode="auto">
            <a:xfrm>
              <a:off x="0" y="0"/>
              <a:ext cx="48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chemeClr val="bg1"/>
                  </a:solidFill>
                  <a:latin typeface="Tahoma" pitchFamily="34" charset="0"/>
                  <a:ea typeface="华文新魏" pitchFamily="2" charset="-122"/>
                </a:rPr>
                <a:t>厦门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2843213" y="5300663"/>
            <a:ext cx="900112" cy="609600"/>
            <a:chOff x="0" y="0"/>
            <a:chExt cx="384" cy="384"/>
          </a:xfrm>
        </p:grpSpPr>
        <p:sp>
          <p:nvSpPr>
            <p:cNvPr id="22575" name="椭圆 45103"/>
            <p:cNvSpPr>
              <a:spLocks noChangeArrowheads="1"/>
            </p:cNvSpPr>
            <p:nvPr/>
          </p:nvSpPr>
          <p:spPr bwMode="auto">
            <a:xfrm>
              <a:off x="0" y="48"/>
              <a:ext cx="384" cy="336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Arial" pitchFamily="34" charset="0"/>
              </a:endParaRPr>
            </a:p>
          </p:txBody>
        </p:sp>
        <p:sp>
          <p:nvSpPr>
            <p:cNvPr id="22576" name="文本框 45104"/>
            <p:cNvSpPr txBox="1">
              <a:spLocks noChangeArrowheads="1"/>
            </p:cNvSpPr>
            <p:nvPr/>
          </p:nvSpPr>
          <p:spPr bwMode="auto">
            <a:xfrm>
              <a:off x="0" y="0"/>
              <a:ext cx="3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chemeClr val="bg1"/>
                  </a:solidFill>
                  <a:latin typeface="Tahoma" pitchFamily="34" charset="0"/>
                  <a:ea typeface="华文新魏" pitchFamily="2" charset="-122"/>
                </a:rPr>
                <a:t>广州</a:t>
              </a:r>
            </a:p>
          </p:txBody>
        </p:sp>
      </p:grp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215900" y="727075"/>
            <a:ext cx="1412875" cy="5472113"/>
          </a:xfrm>
          <a:prstGeom prst="rect">
            <a:avLst/>
          </a:prstGeom>
          <a:noFill/>
          <a:ln w="9525">
            <a:solidFill>
              <a:srgbClr val="D6FAA2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accent2"/>
                </a:solidFill>
                <a:ea typeface="黑体" pitchFamily="49" charset="-122"/>
              </a:rPr>
              <a:t>五处通商口岸在地理位置上有何特点？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956550" y="0"/>
            <a:ext cx="671513" cy="68580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FFCABD">
                <a:gamma/>
                <a:shade val="60000"/>
                <a:invGamma/>
              </a:srgbClr>
            </a:prstShdw>
          </a:effec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noProof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隶书" panose="02010509060101010101" pitchFamily="1" charset="-122"/>
                <a:cs typeface="+mn-ea"/>
              </a:rPr>
              <a:t>开放的五处通商口岸</a:t>
            </a:r>
            <a:endParaRPr lang="zh-CN" altLang="en-US" sz="3200" noProof="1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1871663" y="333375"/>
            <a:ext cx="6824662" cy="10064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4000">
                <a:solidFill>
                  <a:srgbClr val="FF3300"/>
                </a:solidFill>
                <a:ea typeface="黑体" pitchFamily="49" charset="-122"/>
              </a:rPr>
              <a:t>危害：我国东南沿海门户大开！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表格 39937"/>
          <p:cNvGraphicFramePr/>
          <p:nvPr/>
        </p:nvGraphicFramePr>
        <p:xfrm>
          <a:off x="287338" y="765175"/>
          <a:ext cx="8605838" cy="5113338"/>
        </p:xfrm>
        <a:graphic>
          <a:graphicData uri="http://schemas.openxmlformats.org/drawingml/2006/table">
            <a:tbl>
              <a:tblPr/>
              <a:tblGrid>
                <a:gridCol w="723900"/>
                <a:gridCol w="3452813"/>
                <a:gridCol w="4429125"/>
              </a:tblGrid>
              <a:tr h="936625">
                <a:tc gridSpan="2"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主要内容</a:t>
                      </a:r>
                    </a:p>
                  </a:txBody>
                  <a:tcPr anchor="ctr">
                    <a:lnL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对中国的主要危害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755650">
                <a:tc rowSpan="4"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《</a:t>
                      </a:r>
                      <a:r>
                        <a:rPr lang="zh-CN" altLang="en-US" b="1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南京条约</a:t>
                      </a:r>
                      <a:r>
                        <a:rPr lang="en-US" altLang="zh-CN" b="1"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》1842</a:t>
                      </a:r>
                      <a:endParaRPr lang="zh-CN" altLang="en-US" b="1"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vert="eaVert" anchor="ctr">
                    <a:lnL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  <a:ea typeface="华文中宋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79216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  <a:ea typeface="华文中宋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6208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ct val="50000"/>
                        </a:spcBef>
                        <a:buNone/>
                      </a:pPr>
                      <a:endParaRPr lang="zh-CN" altLang="en-US" b="1">
                        <a:ea typeface="华文中宋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00806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  <a:ea typeface="华文中宋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9960" name="矩形 39959"/>
          <p:cNvSpPr>
            <a:spLocks noChangeArrowheads="1"/>
          </p:cNvSpPr>
          <p:nvPr/>
        </p:nvSpPr>
        <p:spPr bwMode="auto">
          <a:xfrm>
            <a:off x="1908175" y="2636838"/>
            <a:ext cx="2520950" cy="5191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>
                <a:solidFill>
                  <a:srgbClr val="0000FF"/>
                </a:solidFill>
              </a:rPr>
              <a:t>2100</a:t>
            </a:r>
            <a:r>
              <a:rPr lang="zh-CN" altLang="en-US" sz="2800">
                <a:solidFill>
                  <a:srgbClr val="0000FF"/>
                </a:solidFill>
              </a:rPr>
              <a:t>万</a:t>
            </a:r>
            <a:r>
              <a:rPr lang="zh-CN" altLang="en-US" sz="2800">
                <a:solidFill>
                  <a:srgbClr val="FF3300"/>
                </a:solidFill>
              </a:rPr>
              <a:t>银元</a:t>
            </a:r>
            <a:r>
              <a:rPr lang="zh-CN" altLang="en-US" sz="2800">
                <a:solidFill>
                  <a:srgbClr val="FFFF00"/>
                </a:solidFill>
              </a:rPr>
              <a:t>）</a:t>
            </a:r>
          </a:p>
        </p:txBody>
      </p:sp>
      <p:sp>
        <p:nvSpPr>
          <p:cNvPr id="39961" name="矩形 39960"/>
          <p:cNvSpPr>
            <a:spLocks noChangeArrowheads="1"/>
          </p:cNvSpPr>
          <p:nvPr/>
        </p:nvSpPr>
        <p:spPr bwMode="auto">
          <a:xfrm>
            <a:off x="1979613" y="1844675"/>
            <a:ext cx="1620837" cy="5191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0000FF"/>
                </a:solidFill>
                <a:ea typeface="黑体" pitchFamily="49" charset="-122"/>
              </a:rPr>
              <a:t>香港岛</a:t>
            </a:r>
          </a:p>
        </p:txBody>
      </p:sp>
      <p:sp>
        <p:nvSpPr>
          <p:cNvPr id="39962" name="矩形 39961"/>
          <p:cNvSpPr>
            <a:spLocks noChangeArrowheads="1"/>
          </p:cNvSpPr>
          <p:nvPr/>
        </p:nvSpPr>
        <p:spPr bwMode="auto">
          <a:xfrm>
            <a:off x="1116013" y="5121275"/>
            <a:ext cx="1943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CC0000"/>
                </a:solidFill>
                <a:ea typeface="黑体" pitchFamily="49" charset="-122"/>
              </a:rPr>
              <a:t>协定关税</a:t>
            </a:r>
            <a:endParaRPr lang="zh-CN" altLang="en-US" sz="2800">
              <a:solidFill>
                <a:schemeClr val="tx2"/>
              </a:solidFill>
              <a:ea typeface="黑体" pitchFamily="49" charset="-122"/>
            </a:endParaRPr>
          </a:p>
        </p:txBody>
      </p:sp>
      <p:sp>
        <p:nvSpPr>
          <p:cNvPr id="23578" name="矩形 39962"/>
          <p:cNvSpPr>
            <a:spLocks noChangeArrowheads="1"/>
          </p:cNvSpPr>
          <p:nvPr/>
        </p:nvSpPr>
        <p:spPr bwMode="auto">
          <a:xfrm>
            <a:off x="4932363" y="2492375"/>
            <a:ext cx="34559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ea typeface="黑体" pitchFamily="49" charset="-122"/>
              </a:rPr>
              <a:t>加剧人民</a:t>
            </a:r>
            <a:r>
              <a:rPr lang="zh-CN" altLang="en-US" sz="2800">
                <a:solidFill>
                  <a:srgbClr val="FF3300"/>
                </a:solidFill>
                <a:ea typeface="黑体" pitchFamily="49" charset="-122"/>
              </a:rPr>
              <a:t>负担</a:t>
            </a:r>
            <a:r>
              <a:rPr lang="zh-CN" altLang="en-US" sz="2800">
                <a:ea typeface="黑体" pitchFamily="49" charset="-122"/>
              </a:rPr>
              <a:t>加重</a:t>
            </a:r>
          </a:p>
        </p:txBody>
      </p:sp>
      <p:sp>
        <p:nvSpPr>
          <p:cNvPr id="23579" name="矩形 39963"/>
          <p:cNvSpPr>
            <a:spLocks noChangeArrowheads="1"/>
          </p:cNvSpPr>
          <p:nvPr/>
        </p:nvSpPr>
        <p:spPr bwMode="auto">
          <a:xfrm>
            <a:off x="4500563" y="1773238"/>
            <a:ext cx="4284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chemeClr val="tx2"/>
                </a:solidFill>
              </a:rPr>
              <a:t>破坏了</a:t>
            </a:r>
            <a:r>
              <a:rPr lang="zh-CN" altLang="en-US" sz="2800">
                <a:solidFill>
                  <a:srgbClr val="CC0000"/>
                </a:solidFill>
              </a:rPr>
              <a:t>领土</a:t>
            </a:r>
            <a:r>
              <a:rPr lang="zh-CN" altLang="en-US" sz="2800">
                <a:solidFill>
                  <a:schemeClr val="tx2"/>
                </a:solidFill>
              </a:rPr>
              <a:t>完整和主权</a:t>
            </a:r>
          </a:p>
        </p:txBody>
      </p:sp>
      <p:sp>
        <p:nvSpPr>
          <p:cNvPr id="23580" name="矩形 39964"/>
          <p:cNvSpPr>
            <a:spLocks noChangeArrowheads="1"/>
          </p:cNvSpPr>
          <p:nvPr/>
        </p:nvSpPr>
        <p:spPr bwMode="auto">
          <a:xfrm>
            <a:off x="4859338" y="4868863"/>
            <a:ext cx="37814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chemeClr val="tx2"/>
                </a:solidFill>
              </a:rPr>
              <a:t>破坏了</a:t>
            </a:r>
            <a:r>
              <a:rPr lang="zh-CN" altLang="en-US" sz="2800">
                <a:solidFill>
                  <a:srgbClr val="CC0000"/>
                </a:solidFill>
              </a:rPr>
              <a:t>关税</a:t>
            </a:r>
            <a:r>
              <a:rPr lang="zh-CN" altLang="en-US" sz="2800">
                <a:solidFill>
                  <a:schemeClr val="tx2"/>
                </a:solidFill>
              </a:rPr>
              <a:t>主权；</a:t>
            </a:r>
            <a:r>
              <a:rPr lang="zh-CN" altLang="en-US" sz="2800">
                <a:ea typeface="黑体" pitchFamily="49" charset="-122"/>
              </a:rPr>
              <a:t>有利于西方国家</a:t>
            </a:r>
            <a:r>
              <a:rPr lang="zh-CN" altLang="en-US" sz="2800">
                <a:solidFill>
                  <a:srgbClr val="FF3300"/>
                </a:solidFill>
                <a:ea typeface="黑体" pitchFamily="49" charset="-122"/>
              </a:rPr>
              <a:t>倾销商品</a:t>
            </a:r>
            <a:endParaRPr lang="zh-CN" altLang="en-US" sz="2800">
              <a:ea typeface="黑体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2400">
              <a:solidFill>
                <a:schemeClr val="tx2"/>
              </a:solidFill>
            </a:endParaRPr>
          </a:p>
        </p:txBody>
      </p:sp>
      <p:sp>
        <p:nvSpPr>
          <p:cNvPr id="39966" name="文本框 39965"/>
          <p:cNvSpPr txBox="1">
            <a:spLocks noChangeArrowheads="1"/>
          </p:cNvSpPr>
          <p:nvPr/>
        </p:nvSpPr>
        <p:spPr bwMode="auto">
          <a:xfrm>
            <a:off x="1042988" y="1792288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CC0000"/>
                </a:solidFill>
                <a:ea typeface="黑体" pitchFamily="49" charset="-122"/>
              </a:rPr>
              <a:t>割地</a:t>
            </a:r>
          </a:p>
        </p:txBody>
      </p:sp>
      <p:sp>
        <p:nvSpPr>
          <p:cNvPr id="39967" name="文本框 39966"/>
          <p:cNvSpPr txBox="1">
            <a:spLocks noChangeArrowheads="1"/>
          </p:cNvSpPr>
          <p:nvPr/>
        </p:nvSpPr>
        <p:spPr bwMode="auto">
          <a:xfrm>
            <a:off x="1079500" y="2584450"/>
            <a:ext cx="898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CC0000"/>
                </a:solidFill>
                <a:ea typeface="黑体" pitchFamily="49" charset="-122"/>
              </a:rPr>
              <a:t>赔款</a:t>
            </a:r>
          </a:p>
        </p:txBody>
      </p:sp>
      <p:sp>
        <p:nvSpPr>
          <p:cNvPr id="39968" name="文本框 39967"/>
          <p:cNvSpPr txBox="1">
            <a:spLocks noChangeArrowheads="1"/>
          </p:cNvSpPr>
          <p:nvPr/>
        </p:nvSpPr>
        <p:spPr bwMode="auto">
          <a:xfrm>
            <a:off x="1008063" y="3629025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CC0000"/>
                </a:solidFill>
                <a:ea typeface="黑体" pitchFamily="49" charset="-122"/>
              </a:rPr>
              <a:t>五口通商</a:t>
            </a:r>
          </a:p>
        </p:txBody>
      </p:sp>
      <p:sp>
        <p:nvSpPr>
          <p:cNvPr id="23584" name="文本框 39968"/>
          <p:cNvSpPr txBox="1">
            <a:spLocks noChangeArrowheads="1"/>
          </p:cNvSpPr>
          <p:nvPr/>
        </p:nvSpPr>
        <p:spPr bwMode="auto">
          <a:xfrm>
            <a:off x="4572000" y="3860800"/>
            <a:ext cx="4032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ea typeface="黑体" pitchFamily="49" charset="-122"/>
              </a:rPr>
              <a:t>我国</a:t>
            </a:r>
            <a:r>
              <a:rPr lang="zh-CN" altLang="en-US" sz="2800">
                <a:solidFill>
                  <a:srgbClr val="FF3300"/>
                </a:solidFill>
                <a:ea typeface="黑体" pitchFamily="49" charset="-122"/>
              </a:rPr>
              <a:t>东南沿海</a:t>
            </a:r>
            <a:r>
              <a:rPr lang="zh-CN" altLang="en-US" sz="2800">
                <a:ea typeface="黑体" pitchFamily="49" charset="-122"/>
              </a:rPr>
              <a:t>门户大开</a:t>
            </a:r>
          </a:p>
        </p:txBody>
      </p:sp>
      <p:sp>
        <p:nvSpPr>
          <p:cNvPr id="39970" name="文本框 39969"/>
          <p:cNvSpPr txBox="1">
            <a:spLocks noChangeArrowheads="1"/>
          </p:cNvSpPr>
          <p:nvPr/>
        </p:nvSpPr>
        <p:spPr bwMode="auto">
          <a:xfrm>
            <a:off x="2087563" y="4257675"/>
            <a:ext cx="2160587" cy="5191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ea typeface="黑体" pitchFamily="49" charset="-122"/>
              </a:rPr>
              <a:t>广厦福宁上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0" grpId="0" bldLvl="0" animBg="1"/>
      <p:bldP spid="39961" grpId="0" bldLvl="0" animBg="1"/>
      <p:bldP spid="39962" grpId="0"/>
      <p:bldP spid="39966" grpId="0"/>
      <p:bldP spid="39967" grpId="0"/>
      <p:bldP spid="39968" grpId="0"/>
      <p:bldP spid="3997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文本框 37891" descr="羊皮纸"/>
          <p:cNvSpPr txBox="1">
            <a:spLocks noChangeArrowheads="1"/>
          </p:cNvSpPr>
          <p:nvPr/>
        </p:nvSpPr>
        <p:spPr bwMode="auto">
          <a:xfrm>
            <a:off x="152400" y="1020763"/>
            <a:ext cx="4313238" cy="4557712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</a:rPr>
              <a:t/>
            </a:r>
            <a:br>
              <a:rPr lang="zh-CN" altLang="en-US" sz="3300" b="1">
                <a:solidFill>
                  <a:srgbClr val="FF0000"/>
                </a:solidFill>
              </a:rPr>
            </a:br>
            <a:r>
              <a:rPr lang="zh-CN" altLang="en-US" sz="3300" b="1">
                <a:solidFill>
                  <a:srgbClr val="FF0000"/>
                </a:solidFill>
              </a:rPr>
              <a:t>1</a:t>
            </a:r>
            <a:r>
              <a:rPr lang="en-US" altLang="zh-CN" sz="3300" b="1">
                <a:solidFill>
                  <a:srgbClr val="FF0000"/>
                </a:solidFill>
              </a:rPr>
              <a:t>843</a:t>
            </a:r>
            <a:r>
              <a:rPr lang="zh-CN" altLang="en-US" sz="3300" b="1">
                <a:solidFill>
                  <a:srgbClr val="FF0000"/>
                </a:solidFill>
              </a:rPr>
              <a:t>年，中英</a:t>
            </a:r>
            <a:r>
              <a:rPr lang="en-US" altLang="zh-CN" sz="4000" b="1">
                <a:solidFill>
                  <a:srgbClr val="990000"/>
                </a:solidFill>
              </a:rPr>
              <a:t>《</a:t>
            </a:r>
            <a:r>
              <a:rPr lang="zh-CN" altLang="en-US" sz="4000" b="1">
                <a:solidFill>
                  <a:srgbClr val="990000"/>
                </a:solidFill>
              </a:rPr>
              <a:t>虎门条约</a:t>
            </a:r>
            <a:r>
              <a:rPr lang="en-US" altLang="zh-CN" sz="4000" b="1">
                <a:solidFill>
                  <a:srgbClr val="990000"/>
                </a:solidFill>
              </a:rPr>
              <a:t>》</a:t>
            </a:r>
            <a:endParaRPr lang="zh-CN" altLang="en-US" sz="4000" b="1">
              <a:solidFill>
                <a:srgbClr val="99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1" charset="-122"/>
              </a:rPr>
              <a:t>领事裁判权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1" charset="-122"/>
              </a:rPr>
              <a:t>片面最惠国待遇</a:t>
            </a:r>
            <a:endParaRPr lang="zh-CN" altLang="en-US" sz="4000" b="1">
              <a:solidFill>
                <a:srgbClr val="FF0000"/>
              </a:solidFill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1" charset="-122"/>
              </a:rPr>
              <a:t>通商口岸租地建房</a:t>
            </a:r>
          </a:p>
        </p:txBody>
      </p:sp>
      <p:sp>
        <p:nvSpPr>
          <p:cNvPr id="2" name="文本框 1" descr="羊皮纸"/>
          <p:cNvSpPr txBox="1">
            <a:spLocks noChangeArrowheads="1"/>
          </p:cNvSpPr>
          <p:nvPr/>
        </p:nvSpPr>
        <p:spPr bwMode="auto">
          <a:xfrm>
            <a:off x="4570413" y="1028700"/>
            <a:ext cx="4313237" cy="4846638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</a:rPr>
              <a:t/>
            </a:r>
            <a:br>
              <a:rPr lang="zh-CN" altLang="en-US" sz="3300" b="1">
                <a:solidFill>
                  <a:srgbClr val="FF0000"/>
                </a:solidFill>
              </a:rPr>
            </a:br>
            <a:r>
              <a:rPr lang="zh-CN" altLang="en-US" sz="3300" b="1">
                <a:solidFill>
                  <a:srgbClr val="FF0000"/>
                </a:solidFill>
              </a:rPr>
              <a:t>1</a:t>
            </a:r>
            <a:r>
              <a:rPr lang="en-US" altLang="zh-CN" sz="3300" b="1">
                <a:solidFill>
                  <a:srgbClr val="FF0000"/>
                </a:solidFill>
              </a:rPr>
              <a:t>844</a:t>
            </a:r>
            <a:r>
              <a:rPr lang="zh-CN" altLang="en-US" sz="3300" b="1">
                <a:solidFill>
                  <a:srgbClr val="FF0000"/>
                </a:solidFill>
              </a:rPr>
              <a:t>年，中美《望厦条约》、中法《黄埔条约》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 pitchFamily="1" charset="-122"/>
              </a:rPr>
              <a:t>美国和英国除享受英国在华取得的各种权益外，还扩大了侵略权益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43010"/>
          <p:cNvSpPr txBox="1">
            <a:spLocks noChangeArrowheads="1"/>
          </p:cNvSpPr>
          <p:nvPr/>
        </p:nvSpPr>
        <p:spPr bwMode="auto">
          <a:xfrm>
            <a:off x="-36513" y="504825"/>
            <a:ext cx="295275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1" charset="-122"/>
              </a:rPr>
              <a:t>3</a:t>
            </a:r>
            <a:r>
              <a:rPr lang="zh-CN" altLang="en-US" sz="4400">
                <a:ea typeface="隶书" pitchFamily="1" charset="-122"/>
              </a:rPr>
              <a:t>、影响：</a:t>
            </a:r>
          </a:p>
        </p:txBody>
      </p:sp>
      <p:sp>
        <p:nvSpPr>
          <p:cNvPr id="47106" name="文本框 47105"/>
          <p:cNvSpPr txBox="1"/>
          <p:nvPr/>
        </p:nvSpPr>
        <p:spPr>
          <a:xfrm>
            <a:off x="971550" y="3500438"/>
            <a:ext cx="3419475" cy="25304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49" charset="-122"/>
                <a:cs typeface="+mn-ea"/>
              </a:rPr>
              <a:t>形式上独立，但受外国列强控制，丧失部分主权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ea typeface="黑体" panose="02010600030101010101" pitchFamily="49" charset="-122"/>
            </a:endParaRPr>
          </a:p>
        </p:txBody>
      </p:sp>
      <p:sp>
        <p:nvSpPr>
          <p:cNvPr id="47107" name="文本框 47106"/>
          <p:cNvSpPr txBox="1"/>
          <p:nvPr/>
        </p:nvSpPr>
        <p:spPr>
          <a:xfrm>
            <a:off x="4967288" y="3789363"/>
            <a:ext cx="3960812" cy="192087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noProof="1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49" charset="-122"/>
                <a:cs typeface="+mn-ea"/>
              </a:rPr>
              <a:t>保留封建主义，但一定程度上发展了资本主义</a:t>
            </a:r>
            <a:endParaRPr lang="zh-CN" altLang="en-US" sz="4000" b="1" noProof="1">
              <a:effectLst>
                <a:outerShdw blurRad="38100" dist="38100" dir="2700000">
                  <a:srgbClr val="FFFFFF"/>
                </a:outerShdw>
              </a:effectLst>
              <a:ea typeface="黑体" panose="02010600030101010101" pitchFamily="49" charset="-122"/>
            </a:endParaRPr>
          </a:p>
        </p:txBody>
      </p:sp>
      <p:sp>
        <p:nvSpPr>
          <p:cNvPr id="25604" name="矩形 47107"/>
          <p:cNvSpPr>
            <a:spLocks noChangeArrowheads="1"/>
          </p:cNvSpPr>
          <p:nvPr/>
        </p:nvSpPr>
        <p:spPr bwMode="auto">
          <a:xfrm>
            <a:off x="223838" y="549275"/>
            <a:ext cx="892016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endParaRPr lang="zh-CN" altLang="en-US" sz="4000">
              <a:solidFill>
                <a:srgbClr val="0000FF"/>
              </a:solidFill>
              <a:ea typeface="黑体" pitchFamily="49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4000">
                <a:ea typeface="黑体" pitchFamily="49" charset="-122"/>
              </a:rPr>
              <a:t>中国</a:t>
            </a:r>
            <a:r>
              <a:rPr lang="zh-CN" altLang="en-US" sz="4000">
                <a:solidFill>
                  <a:srgbClr val="CC3300"/>
                </a:solidFill>
                <a:ea typeface="黑体" pitchFamily="49" charset="-122"/>
              </a:rPr>
              <a:t>开始</a:t>
            </a:r>
            <a:r>
              <a:rPr lang="zh-CN" altLang="en-US" sz="4000">
                <a:ea typeface="黑体" pitchFamily="49" charset="-122"/>
              </a:rPr>
              <a:t>从封建社会变为半殖民地半封建社会。鸦片战争成为中近史的</a:t>
            </a:r>
            <a:r>
              <a:rPr lang="zh-CN" altLang="en-US" sz="4000">
                <a:solidFill>
                  <a:schemeClr val="folHlink"/>
                </a:solidFill>
                <a:ea typeface="黑体" pitchFamily="49" charset="-122"/>
              </a:rPr>
              <a:t>开端</a:t>
            </a:r>
            <a:r>
              <a:rPr lang="zh-CN" altLang="en-US" sz="4000">
                <a:ea typeface="黑体" pitchFamily="49" charset="-122"/>
              </a:rPr>
              <a:t>。</a:t>
            </a:r>
          </a:p>
        </p:txBody>
      </p:sp>
      <p:sp>
        <p:nvSpPr>
          <p:cNvPr id="47109" name="直接连接符 47108"/>
          <p:cNvSpPr>
            <a:spLocks noChangeShapeType="1"/>
          </p:cNvSpPr>
          <p:nvPr/>
        </p:nvSpPr>
        <p:spPr bwMode="auto">
          <a:xfrm>
            <a:off x="5913438" y="1900238"/>
            <a:ext cx="1873250" cy="0"/>
          </a:xfrm>
          <a:prstGeom prst="line">
            <a:avLst/>
          </a:prstGeom>
          <a:noFill/>
          <a:ln w="57150">
            <a:solidFill>
              <a:srgbClr val="CC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0" name="直接连接符 47109"/>
          <p:cNvSpPr>
            <a:spLocks noChangeShapeType="1"/>
          </p:cNvSpPr>
          <p:nvPr/>
        </p:nvSpPr>
        <p:spPr bwMode="auto">
          <a:xfrm flipV="1">
            <a:off x="7831138" y="1897063"/>
            <a:ext cx="1331912" cy="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1" name="上箭头 47110"/>
          <p:cNvSpPr>
            <a:spLocks noChangeArrowheads="1"/>
          </p:cNvSpPr>
          <p:nvPr/>
        </p:nvSpPr>
        <p:spPr bwMode="auto">
          <a:xfrm rot="-10168669">
            <a:off x="8159750" y="1949450"/>
            <a:ext cx="433388" cy="1871663"/>
          </a:xfrm>
          <a:prstGeom prst="upArrow">
            <a:avLst>
              <a:gd name="adj1" fmla="val 50000"/>
              <a:gd name="adj2" fmla="val 1077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cs typeface="Arial" pitchFamily="34" charset="0"/>
            </a:endParaRPr>
          </a:p>
        </p:txBody>
      </p:sp>
      <p:sp>
        <p:nvSpPr>
          <p:cNvPr id="47112" name="下箭头 47111"/>
          <p:cNvSpPr>
            <a:spLocks noChangeArrowheads="1"/>
          </p:cNvSpPr>
          <p:nvPr/>
        </p:nvSpPr>
        <p:spPr bwMode="auto">
          <a:xfrm rot="2709502">
            <a:off x="4903788" y="1574800"/>
            <a:ext cx="431800" cy="2622550"/>
          </a:xfrm>
          <a:prstGeom prst="downArrow">
            <a:avLst>
              <a:gd name="adj1" fmla="val 50000"/>
              <a:gd name="adj2" fmla="val 853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ldLvl="0" animBg="1"/>
      <p:bldP spid="25604" grpId="0" build="p"/>
      <p:bldP spid="47109" grpId="0" animBg="1"/>
      <p:bldP spid="471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表格 53249"/>
          <p:cNvGraphicFramePr/>
          <p:nvPr/>
        </p:nvGraphicFramePr>
        <p:xfrm>
          <a:off x="6350" y="1649413"/>
          <a:ext cx="8964613" cy="3079750"/>
        </p:xfrm>
        <a:graphic>
          <a:graphicData uri="http://schemas.openxmlformats.org/drawingml/2006/table">
            <a:tbl>
              <a:tblPr/>
              <a:tblGrid>
                <a:gridCol w="1331913"/>
                <a:gridCol w="2376487"/>
                <a:gridCol w="5256213"/>
              </a:tblGrid>
              <a:tr h="576263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/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b="1">
                          <a:ea typeface="楷体_GB2312" panose="02010609030101010101" pitchFamily="1" charset="-122"/>
                        </a:rPr>
                        <a:t>战    前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b="1">
                          <a:ea typeface="楷体_GB2312" panose="02010609030101010101" pitchFamily="1" charset="-122"/>
                        </a:rPr>
                        <a:t>战           后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b="1">
                          <a:ea typeface="楷体_GB2312" panose="02010609030101010101" pitchFamily="1" charset="-122"/>
                        </a:rPr>
                        <a:t>社会性质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200" b="1"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200" b="1"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</a:tr>
              <a:tr h="1258887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b="1">
                          <a:ea typeface="楷体_GB2312" panose="02010609030101010101" pitchFamily="1" charset="-122"/>
                        </a:rPr>
                        <a:t>社会主要    矛       盾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200" b="1"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200" b="1"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200" b="1">
                          <a:ea typeface="楷体_GB2312" panose="02010609030101010101" pitchFamily="1" charset="-122"/>
                        </a:rPr>
                        <a:t>革命任务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200" b="1"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200" b="1">
                        <a:ea typeface="楷体_GB2312" panose="02010609030101010101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3273" name="矩形 53272"/>
          <p:cNvSpPr>
            <a:spLocks noChangeArrowheads="1"/>
          </p:cNvSpPr>
          <p:nvPr/>
        </p:nvSpPr>
        <p:spPr bwMode="auto">
          <a:xfrm>
            <a:off x="1482725" y="2224088"/>
            <a:ext cx="1822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Times New Roman" pitchFamily="18" charset="0"/>
                <a:ea typeface="楷体_GB2312" pitchFamily="1" charset="-122"/>
              </a:rPr>
              <a:t>封建社会</a:t>
            </a:r>
          </a:p>
        </p:txBody>
      </p:sp>
      <p:sp>
        <p:nvSpPr>
          <p:cNvPr id="53274" name="矩形 53273"/>
          <p:cNvSpPr>
            <a:spLocks noChangeArrowheads="1"/>
          </p:cNvSpPr>
          <p:nvPr/>
        </p:nvSpPr>
        <p:spPr bwMode="auto">
          <a:xfrm>
            <a:off x="4867275" y="2224088"/>
            <a:ext cx="3343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u="sng">
                <a:solidFill>
                  <a:srgbClr val="FF3300"/>
                </a:solidFill>
                <a:latin typeface="Times New Roman" pitchFamily="18" charset="0"/>
                <a:ea typeface="楷体_GB2312" pitchFamily="1" charset="-122"/>
              </a:rPr>
              <a:t>半殖民地半封建社会</a:t>
            </a:r>
          </a:p>
        </p:txBody>
      </p:sp>
      <p:sp>
        <p:nvSpPr>
          <p:cNvPr id="53275" name="矩形 53274"/>
          <p:cNvSpPr>
            <a:spLocks noChangeArrowheads="1"/>
          </p:cNvSpPr>
          <p:nvPr/>
        </p:nvSpPr>
        <p:spPr bwMode="auto">
          <a:xfrm>
            <a:off x="1338263" y="2801938"/>
            <a:ext cx="30956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Times New Roman" pitchFamily="18" charset="0"/>
                <a:ea typeface="楷体_GB2312" pitchFamily="1" charset="-122"/>
              </a:rPr>
              <a:t>地主阶级与农民</a:t>
            </a:r>
          </a:p>
          <a:p>
            <a:r>
              <a:rPr lang="zh-CN" altLang="en-US" sz="2400">
                <a:latin typeface="Times New Roman" pitchFamily="18" charset="0"/>
                <a:ea typeface="楷体_GB2312" pitchFamily="1" charset="-122"/>
              </a:rPr>
              <a:t>阶级的矛盾</a:t>
            </a:r>
          </a:p>
          <a:p>
            <a:r>
              <a:rPr lang="zh-CN" altLang="en-US" sz="2400">
                <a:latin typeface="Times New Roman" pitchFamily="18" charset="0"/>
                <a:ea typeface="楷体_GB2312" pitchFamily="1" charset="-122"/>
              </a:rPr>
              <a:t>（即</a:t>
            </a:r>
            <a:r>
              <a:rPr lang="zh-CN" altLang="en-US" sz="2400">
                <a:solidFill>
                  <a:srgbClr val="FF3300"/>
                </a:solidFill>
                <a:latin typeface="Times New Roman" pitchFamily="18" charset="0"/>
                <a:ea typeface="楷体_GB2312" pitchFamily="1" charset="-122"/>
              </a:rPr>
              <a:t>阶级矛盾</a:t>
            </a:r>
            <a:r>
              <a:rPr lang="zh-CN" altLang="en-US" sz="2400">
                <a:latin typeface="Times New Roman" pitchFamily="18" charset="0"/>
                <a:ea typeface="楷体_GB2312" pitchFamily="1" charset="-122"/>
              </a:rPr>
              <a:t>）</a:t>
            </a:r>
          </a:p>
        </p:txBody>
      </p:sp>
      <p:sp>
        <p:nvSpPr>
          <p:cNvPr id="53276" name="矩形 53275"/>
          <p:cNvSpPr>
            <a:spLocks noChangeArrowheads="1"/>
          </p:cNvSpPr>
          <p:nvPr/>
        </p:nvSpPr>
        <p:spPr bwMode="auto">
          <a:xfrm>
            <a:off x="3643313" y="2986088"/>
            <a:ext cx="53927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Times New Roman" pitchFamily="18" charset="0"/>
                <a:ea typeface="楷体_GB2312" pitchFamily="1" charset="-122"/>
              </a:rPr>
              <a:t>增加了中华民族与资本主义列强的矛盾</a:t>
            </a:r>
          </a:p>
          <a:p>
            <a:r>
              <a:rPr lang="zh-CN" altLang="en-US" sz="2400">
                <a:latin typeface="Times New Roman" pitchFamily="18" charset="0"/>
                <a:ea typeface="楷体_GB2312" pitchFamily="1" charset="-122"/>
              </a:rPr>
              <a:t>（既有阶级矛盾又有民族矛盾）</a:t>
            </a:r>
          </a:p>
        </p:txBody>
      </p:sp>
      <p:sp>
        <p:nvSpPr>
          <p:cNvPr id="53277" name="矩形 53276"/>
          <p:cNvSpPr>
            <a:spLocks noChangeArrowheads="1"/>
          </p:cNvSpPr>
          <p:nvPr/>
        </p:nvSpPr>
        <p:spPr bwMode="auto">
          <a:xfrm>
            <a:off x="762000" y="4097338"/>
            <a:ext cx="36004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200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rPr>
              <a:t>反封</a:t>
            </a:r>
            <a:r>
              <a:rPr lang="zh-CN" altLang="en-US" sz="2200">
                <a:latin typeface="Times New Roman" pitchFamily="18" charset="0"/>
                <a:ea typeface="楷体_GB2312" pitchFamily="1" charset="-122"/>
              </a:rPr>
              <a:t>建</a:t>
            </a:r>
          </a:p>
        </p:txBody>
      </p:sp>
      <p:sp>
        <p:nvSpPr>
          <p:cNvPr id="53278" name="矩形 53277"/>
          <p:cNvSpPr>
            <a:spLocks noChangeArrowheads="1"/>
          </p:cNvSpPr>
          <p:nvPr/>
        </p:nvSpPr>
        <p:spPr bwMode="auto">
          <a:xfrm>
            <a:off x="3786188" y="3954463"/>
            <a:ext cx="45370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3300"/>
                </a:solidFill>
                <a:latin typeface="Times New Roman" pitchFamily="18" charset="0"/>
                <a:ea typeface="楷体_GB2312" pitchFamily="1" charset="-122"/>
              </a:rPr>
              <a:t>既</a:t>
            </a:r>
            <a:r>
              <a:rPr lang="zh-CN" altLang="en-US" sz="2200">
                <a:latin typeface="Times New Roman" pitchFamily="18" charset="0"/>
                <a:ea typeface="楷体_GB2312" pitchFamily="1" charset="-122"/>
              </a:rPr>
              <a:t>反</a:t>
            </a:r>
            <a:r>
              <a:rPr lang="zh-CN" altLang="en-US" sz="2200">
                <a:latin typeface="黑体" pitchFamily="49" charset="-122"/>
                <a:ea typeface="黑体" pitchFamily="49" charset="-122"/>
              </a:rPr>
              <a:t>封建，</a:t>
            </a:r>
          </a:p>
          <a:p>
            <a:r>
              <a:rPr lang="zh-CN" altLang="en-US" sz="2400">
                <a:solidFill>
                  <a:srgbClr val="FF3300"/>
                </a:solidFill>
                <a:latin typeface="Times New Roman" pitchFamily="18" charset="0"/>
                <a:ea typeface="楷体_GB2312" pitchFamily="1" charset="-122"/>
              </a:rPr>
              <a:t>又</a:t>
            </a:r>
            <a:r>
              <a:rPr lang="zh-CN" altLang="en-US" sz="2200">
                <a:latin typeface="Times New Roman" pitchFamily="18" charset="0"/>
                <a:ea typeface="楷体_GB2312" pitchFamily="1" charset="-122"/>
              </a:rPr>
              <a:t>反</a:t>
            </a:r>
            <a:r>
              <a:rPr lang="zh-CN" altLang="en-US" sz="220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侵略</a:t>
            </a:r>
          </a:p>
          <a:p>
            <a:endParaRPr lang="zh-CN" altLang="en-US" sz="2200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3279" name="矩形 53278"/>
          <p:cNvSpPr>
            <a:spLocks noChangeArrowheads="1"/>
          </p:cNvSpPr>
          <p:nvPr/>
        </p:nvSpPr>
        <p:spPr bwMode="auto">
          <a:xfrm>
            <a:off x="4578350" y="3017838"/>
            <a:ext cx="480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33CC"/>
                </a:solidFill>
                <a:latin typeface="Times New Roman" pitchFamily="18" charset="0"/>
                <a:ea typeface="楷体_GB2312" pitchFamily="1" charset="-122"/>
              </a:rPr>
              <a:t>中华民族与资本主义列强的矛盾</a:t>
            </a:r>
            <a:r>
              <a:rPr lang="en-US" altLang="zh-CN" sz="2400">
                <a:solidFill>
                  <a:srgbClr val="FF33CC"/>
                </a:solidFill>
                <a:latin typeface="Times New Roman" pitchFamily="18" charset="0"/>
                <a:ea typeface="楷体_GB2312" pitchFamily="1" charset="-122"/>
              </a:rPr>
              <a:t>,</a:t>
            </a:r>
          </a:p>
        </p:txBody>
      </p:sp>
      <p:sp>
        <p:nvSpPr>
          <p:cNvPr id="53280" name="矩形 53279" descr="纸莎草纸"/>
          <p:cNvSpPr/>
          <p:nvPr/>
        </p:nvSpPr>
        <p:spPr>
          <a:xfrm>
            <a:off x="690563" y="5554663"/>
            <a:ext cx="7743825" cy="641350"/>
          </a:xfrm>
          <a:prstGeom prst="rect">
            <a:avLst/>
          </a:prstGeom>
          <a:blipFill rotWithShape="0">
            <a:blip r:embed="rId2" cstate="print"/>
          </a:blipFill>
          <a:ln w="9525">
            <a:noFill/>
          </a:ln>
          <a:effectLst>
            <a:prstShdw prst="shdw17" dist="17961" dir="2699999">
              <a:srgbClr val="FFFFFF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anose="02010609030101010101" pitchFamily="1" charset="-122"/>
                <a:cs typeface="+mn-ea"/>
              </a:rPr>
              <a:t>中国近代史开始（</a:t>
            </a:r>
            <a:r>
              <a:rPr lang="en-US" altLang="zh-CN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anose="02010609030101010101" pitchFamily="1" charset="-122"/>
                <a:cs typeface="+mn-ea"/>
              </a:rPr>
              <a:t>1840</a:t>
            </a:r>
            <a:r>
              <a:rPr lang="zh-CN" altLang="en-US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anose="02010609030101010101" pitchFamily="1" charset="-122"/>
                <a:cs typeface="+mn-ea"/>
              </a:rPr>
              <a:t>年</a:t>
            </a:r>
            <a:r>
              <a:rPr lang="en-US" altLang="zh-CN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anose="02010609030101010101" pitchFamily="1" charset="-122"/>
                <a:cs typeface="+mn-ea"/>
              </a:rPr>
              <a:t>-1949</a:t>
            </a:r>
            <a:r>
              <a:rPr lang="zh-CN" altLang="en-US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楷体_GB2312" panose="02010609030101010101" pitchFamily="1" charset="-122"/>
                <a:cs typeface="+mn-ea"/>
              </a:rPr>
              <a:t>年）</a:t>
            </a:r>
            <a:endParaRPr lang="zh-CN" altLang="en-US" sz="3600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53281" name="直接连接符 53280"/>
          <p:cNvSpPr>
            <a:spLocks noChangeShapeType="1"/>
          </p:cNvSpPr>
          <p:nvPr/>
        </p:nvSpPr>
        <p:spPr bwMode="auto">
          <a:xfrm>
            <a:off x="3714750" y="4818063"/>
            <a:ext cx="0" cy="720725"/>
          </a:xfrm>
          <a:prstGeom prst="line">
            <a:avLst/>
          </a:prstGeom>
          <a:noFill/>
          <a:ln w="63500">
            <a:solidFill>
              <a:schemeClr val="accent2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6" name="文本框 53271"/>
          <p:cNvSpPr txBox="1">
            <a:spLocks noChangeArrowheads="1"/>
          </p:cNvSpPr>
          <p:nvPr/>
        </p:nvSpPr>
        <p:spPr bwMode="auto">
          <a:xfrm>
            <a:off x="146050" y="609600"/>
            <a:ext cx="7464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>
                <a:latin typeface="Times New Roman" pitchFamily="18" charset="0"/>
                <a:ea typeface="隶书" pitchFamily="1" charset="-122"/>
              </a:rPr>
              <a:t>鸦片战争后，中国社会的变化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5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3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3" grpId="0"/>
      <p:bldP spid="53274" grpId="0"/>
      <p:bldP spid="53275" grpId="0"/>
      <p:bldP spid="53276" grpId="0"/>
      <p:bldP spid="53277" grpId="0"/>
      <p:bldP spid="53278" grpId="0"/>
      <p:bldP spid="53279" grpId="0"/>
      <p:bldP spid="53280" grpId="0" bldLvl="0" animBg="1"/>
      <p:bldP spid="5328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左大括号 53249"/>
          <p:cNvSpPr>
            <a:spLocks/>
          </p:cNvSpPr>
          <p:nvPr/>
        </p:nvSpPr>
        <p:spPr bwMode="auto">
          <a:xfrm>
            <a:off x="1187450" y="1625600"/>
            <a:ext cx="215900" cy="4573588"/>
          </a:xfrm>
          <a:prstGeom prst="leftBrace">
            <a:avLst>
              <a:gd name="adj1" fmla="val 17564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1" name="左大括号 53250"/>
          <p:cNvSpPr>
            <a:spLocks/>
          </p:cNvSpPr>
          <p:nvPr/>
        </p:nvSpPr>
        <p:spPr bwMode="auto">
          <a:xfrm>
            <a:off x="2555875" y="1479550"/>
            <a:ext cx="228600" cy="930275"/>
          </a:xfrm>
          <a:prstGeom prst="leftBrace">
            <a:avLst>
              <a:gd name="adj1" fmla="val 3374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2" name="左大括号 53251"/>
          <p:cNvSpPr>
            <a:spLocks/>
          </p:cNvSpPr>
          <p:nvPr/>
        </p:nvSpPr>
        <p:spPr bwMode="auto">
          <a:xfrm>
            <a:off x="2590800" y="2844800"/>
            <a:ext cx="228600" cy="1447800"/>
          </a:xfrm>
          <a:prstGeom prst="leftBrace">
            <a:avLst>
              <a:gd name="adj1" fmla="val 5251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3" name="左大括号 53252"/>
          <p:cNvSpPr>
            <a:spLocks/>
          </p:cNvSpPr>
          <p:nvPr/>
        </p:nvSpPr>
        <p:spPr bwMode="auto">
          <a:xfrm>
            <a:off x="2590800" y="4486275"/>
            <a:ext cx="109538" cy="928688"/>
          </a:xfrm>
          <a:prstGeom prst="leftBrace">
            <a:avLst>
              <a:gd name="adj1" fmla="val 7029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4" name="文本框 53253"/>
          <p:cNvSpPr txBox="1">
            <a:spLocks noChangeArrowheads="1"/>
          </p:cNvSpPr>
          <p:nvPr/>
        </p:nvSpPr>
        <p:spPr bwMode="auto">
          <a:xfrm>
            <a:off x="420688" y="2609850"/>
            <a:ext cx="687387" cy="25304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40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鸦片战争</a:t>
            </a:r>
          </a:p>
        </p:txBody>
      </p:sp>
      <p:sp>
        <p:nvSpPr>
          <p:cNvPr id="53255" name="文本框 53254"/>
          <p:cNvSpPr txBox="1"/>
          <p:nvPr/>
        </p:nvSpPr>
        <p:spPr>
          <a:xfrm>
            <a:off x="1476375" y="1620838"/>
            <a:ext cx="1008063" cy="528637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起因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56" name="文本框 53255"/>
          <p:cNvSpPr txBox="1"/>
          <p:nvPr/>
        </p:nvSpPr>
        <p:spPr>
          <a:xfrm>
            <a:off x="2930525" y="1317625"/>
            <a:ext cx="2032000" cy="5397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为了扩大市场</a:t>
            </a:r>
            <a:endParaRPr lang="zh-CN" altLang="en-US" sz="2400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57" name="文本框 53256"/>
          <p:cNvSpPr txBox="1"/>
          <p:nvPr/>
        </p:nvSpPr>
        <p:spPr>
          <a:xfrm>
            <a:off x="3024188" y="1981200"/>
            <a:ext cx="2333625" cy="457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中国的禁烟运动</a:t>
            </a:r>
            <a:endParaRPr lang="zh-CN" altLang="en-US" sz="2400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58" name="文本框 53257"/>
          <p:cNvSpPr txBox="1"/>
          <p:nvPr/>
        </p:nvSpPr>
        <p:spPr>
          <a:xfrm>
            <a:off x="5087938" y="1330325"/>
            <a:ext cx="1800225" cy="527050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华文行楷" panose="02010800040101010101" pitchFamily="2" charset="-122"/>
                <a:cs typeface="+mn-ea"/>
              </a:rPr>
              <a:t>根本原因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53259" name="文本框 53258"/>
          <p:cNvSpPr txBox="1"/>
          <p:nvPr/>
        </p:nvSpPr>
        <p:spPr>
          <a:xfrm>
            <a:off x="5364163" y="1916113"/>
            <a:ext cx="1800225" cy="528637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华文行楷" panose="02010800040101010101" pitchFamily="2" charset="-122"/>
                <a:cs typeface="+mn-ea"/>
              </a:rPr>
              <a:t>直接原因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53260" name="文本框 53259"/>
          <p:cNvSpPr txBox="1"/>
          <p:nvPr/>
        </p:nvSpPr>
        <p:spPr>
          <a:xfrm>
            <a:off x="2987675" y="2598738"/>
            <a:ext cx="831850" cy="457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爆发</a:t>
            </a:r>
            <a:endParaRPr lang="zh-CN" altLang="en-US" sz="2400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61" name="文本框 53260"/>
          <p:cNvSpPr txBox="1"/>
          <p:nvPr/>
        </p:nvSpPr>
        <p:spPr>
          <a:xfrm>
            <a:off x="3916363" y="2566988"/>
            <a:ext cx="1800225" cy="466725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隶书" panose="02010509060101010101" pitchFamily="1" charset="-122"/>
                <a:cs typeface="+mn-ea"/>
              </a:rPr>
              <a:t>（</a:t>
            </a:r>
            <a:r>
              <a:rPr lang="en-US" altLang="zh-CN" sz="24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隶书" panose="02010509060101010101" pitchFamily="1" charset="-122"/>
                <a:cs typeface="+mn-ea"/>
              </a:rPr>
              <a:t>1840.6</a:t>
            </a:r>
            <a:r>
              <a:rPr lang="zh-CN" altLang="en-US" sz="24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隶书" panose="02010509060101010101" pitchFamily="1" charset="-122"/>
                <a:cs typeface="+mn-ea"/>
              </a:rPr>
              <a:t>）</a:t>
            </a:r>
            <a:endParaRPr lang="zh-CN" altLang="en-US" sz="24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53262" name="文本框 53261"/>
          <p:cNvSpPr txBox="1"/>
          <p:nvPr/>
        </p:nvSpPr>
        <p:spPr>
          <a:xfrm>
            <a:off x="2987675" y="3175000"/>
            <a:ext cx="1450975" cy="457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第一阶段</a:t>
            </a:r>
            <a:endParaRPr lang="zh-CN" altLang="en-US" sz="2400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63" name="文本框 53262"/>
          <p:cNvSpPr txBox="1"/>
          <p:nvPr/>
        </p:nvSpPr>
        <p:spPr>
          <a:xfrm>
            <a:off x="3014663" y="3797300"/>
            <a:ext cx="1430337" cy="457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第二阶段</a:t>
            </a:r>
            <a:endParaRPr lang="zh-CN" altLang="en-US" sz="2400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64" name="文本框 53263"/>
          <p:cNvSpPr txBox="1"/>
          <p:nvPr/>
        </p:nvSpPr>
        <p:spPr>
          <a:xfrm>
            <a:off x="2843213" y="4440238"/>
            <a:ext cx="857250" cy="457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战败</a:t>
            </a:r>
            <a:endParaRPr lang="zh-CN" altLang="en-US" sz="2400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65" name="文本框 53264"/>
          <p:cNvSpPr txBox="1"/>
          <p:nvPr/>
        </p:nvSpPr>
        <p:spPr>
          <a:xfrm>
            <a:off x="2857500" y="5054600"/>
            <a:ext cx="2992438" cy="4603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n-US" altLang="zh-CN" sz="2400" noProof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《</a:t>
            </a:r>
            <a:r>
              <a:rPr lang="zh-CN" altLang="en-US" sz="2400" noProof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南京条约</a:t>
            </a:r>
            <a:r>
              <a:rPr lang="en-US" altLang="zh-CN" sz="2400" noProof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》</a:t>
            </a:r>
            <a:r>
              <a:rPr lang="zh-CN" altLang="en-US" sz="240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的签订</a:t>
            </a:r>
            <a:endParaRPr lang="en-US" altLang="zh-CN" sz="2400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  <a:cs typeface="+mn-ea"/>
            </a:endParaRPr>
          </a:p>
        </p:txBody>
      </p:sp>
      <p:sp>
        <p:nvSpPr>
          <p:cNvPr id="53266" name="文本框 53265"/>
          <p:cNvSpPr txBox="1"/>
          <p:nvPr/>
        </p:nvSpPr>
        <p:spPr>
          <a:xfrm>
            <a:off x="2843213" y="5775325"/>
            <a:ext cx="3255962" cy="4572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开始沦为半殖半封社会</a:t>
            </a:r>
            <a:endParaRPr lang="zh-CN" altLang="en-US" sz="2400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67" name="文本框 53266"/>
          <p:cNvSpPr txBox="1"/>
          <p:nvPr/>
        </p:nvSpPr>
        <p:spPr>
          <a:xfrm>
            <a:off x="1476375" y="3390900"/>
            <a:ext cx="1008063" cy="528638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经过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68" name="文本框 53267"/>
          <p:cNvSpPr txBox="1"/>
          <p:nvPr/>
        </p:nvSpPr>
        <p:spPr>
          <a:xfrm>
            <a:off x="1476375" y="4694238"/>
            <a:ext cx="1008063" cy="528637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结果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69" name="文本框 53268"/>
          <p:cNvSpPr txBox="1"/>
          <p:nvPr/>
        </p:nvSpPr>
        <p:spPr>
          <a:xfrm>
            <a:off x="1476375" y="5630863"/>
            <a:ext cx="1008063" cy="528637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影响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grpSp>
        <p:nvGrpSpPr>
          <p:cNvPr id="27669" name="组合 2"/>
          <p:cNvGrpSpPr>
            <a:grpSpLocks/>
          </p:cNvGrpSpPr>
          <p:nvPr/>
        </p:nvGrpSpPr>
        <p:grpSpPr bwMode="auto">
          <a:xfrm>
            <a:off x="168275" y="557213"/>
            <a:ext cx="2065338" cy="536575"/>
            <a:chOff x="284" y="878"/>
            <a:chExt cx="3254" cy="845"/>
          </a:xfrm>
        </p:grpSpPr>
        <p:pic>
          <p:nvPicPr>
            <p:cNvPr id="27670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71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 bldLvl="0" animBg="1"/>
      <p:bldP spid="53255" grpId="0" bldLvl="0" animBg="1"/>
      <p:bldP spid="53256" grpId="0" bldLvl="0" animBg="1"/>
      <p:bldP spid="53257" grpId="0" bldLvl="0" animBg="1"/>
      <p:bldP spid="53258" grpId="0" bldLvl="0" animBg="1"/>
      <p:bldP spid="53259" grpId="0" bldLvl="0" animBg="1"/>
      <p:bldP spid="53260" grpId="0" bldLvl="0" animBg="1"/>
      <p:bldP spid="53261" grpId="0" bldLvl="0" animBg="1"/>
      <p:bldP spid="53262" grpId="0" bldLvl="0" animBg="1"/>
      <p:bldP spid="53263" grpId="0" bldLvl="0" animBg="1"/>
      <p:bldP spid="53264" grpId="0" bldLvl="0" animBg="1"/>
      <p:bldP spid="53265" grpId="0" bldLvl="0" animBg="1"/>
      <p:bldP spid="53266" grpId="0" bldLvl="0" animBg="1"/>
      <p:bldP spid="53267" grpId="0" bldLvl="0" animBg="1"/>
      <p:bldP spid="53268" grpId="0" bldLvl="0" animBg="1"/>
      <p:bldP spid="5326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2"/>
          <p:cNvGrpSpPr>
            <a:grpSpLocks/>
          </p:cNvGrpSpPr>
          <p:nvPr/>
        </p:nvGrpSpPr>
        <p:grpSpPr bwMode="auto">
          <a:xfrm>
            <a:off x="180975" y="557213"/>
            <a:ext cx="2065338" cy="536575"/>
            <a:chOff x="284" y="878"/>
            <a:chExt cx="3254" cy="845"/>
          </a:xfrm>
        </p:grpSpPr>
        <p:pic>
          <p:nvPicPr>
            <p:cNvPr id="28674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5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随堂演练</a:t>
              </a:r>
            </a:p>
          </p:txBody>
        </p:sp>
      </p:grpSp>
      <p:sp>
        <p:nvSpPr>
          <p:cNvPr id="28676" name="文本框 54273"/>
          <p:cNvSpPr txBox="1">
            <a:spLocks noChangeArrowheads="1"/>
          </p:cNvSpPr>
          <p:nvPr/>
        </p:nvSpPr>
        <p:spPr bwMode="auto">
          <a:xfrm>
            <a:off x="227013" y="1260475"/>
            <a:ext cx="8640762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  <a:sym typeface="宋体" pitchFamily="2" charset="-122"/>
              </a:rPr>
              <a:t>1.“列强的炮声惊醒了清王朝的美梦，中华民族的屈辱史和抗争史——中国近代史开始了”。“列强的炮声”指的是（    ）</a:t>
            </a:r>
          </a:p>
          <a:p>
            <a:r>
              <a:rPr lang="zh-CN" altLang="en-US" sz="2800">
                <a:latin typeface="宋体" pitchFamily="2" charset="-122"/>
                <a:sym typeface="宋体" pitchFamily="2" charset="-122"/>
              </a:rPr>
              <a:t>A.虎门销烟                 B.炮轰广州城</a:t>
            </a:r>
          </a:p>
          <a:p>
            <a:r>
              <a:rPr lang="zh-CN" altLang="en-US" sz="2800">
                <a:latin typeface="宋体" pitchFamily="2" charset="-122"/>
                <a:sym typeface="宋体" pitchFamily="2" charset="-122"/>
              </a:rPr>
              <a:t>C.鸦片战争                 D.三元里抗英</a:t>
            </a:r>
          </a:p>
          <a:p>
            <a:r>
              <a:rPr lang="zh-CN" altLang="en-US" sz="2800">
                <a:latin typeface="宋体" pitchFamily="2" charset="-122"/>
                <a:sym typeface="宋体" pitchFamily="2" charset="-122"/>
              </a:rPr>
              <a:t>2.我国首部禁毒法于2008年6月1日起开始实施。历史上，国际联盟把虎门销烟开始的6月3日定为“国际禁烟日”。1987年联合国又把虎门销烟完成的翌日6月26日定为“国际禁毒日”，它们的确定都是为了纪念被誉为“全球禁毒第一人”的（    ）</a:t>
            </a:r>
          </a:p>
          <a:p>
            <a:r>
              <a:rPr lang="zh-CN" altLang="en-US" sz="2800">
                <a:latin typeface="宋体" pitchFamily="2" charset="-122"/>
                <a:sym typeface="宋体" pitchFamily="2" charset="-122"/>
              </a:rPr>
              <a:t>A.关天培  B.林则徐  C.左宗棠   D.邓世昌</a:t>
            </a:r>
          </a:p>
        </p:txBody>
      </p:sp>
      <p:sp>
        <p:nvSpPr>
          <p:cNvPr id="2" name="矩形 1"/>
          <p:cNvSpPr/>
          <p:nvPr/>
        </p:nvSpPr>
        <p:spPr>
          <a:xfrm>
            <a:off x="2360927" y="1650365"/>
            <a:ext cx="1027433" cy="11887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C</a:t>
            </a:r>
            <a:r>
              <a:rPr lang="zh-CN" altLang="en-US" sz="72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   </a:t>
            </a:r>
            <a:endParaRPr lang="zh-CN" altLang="en-US" sz="7200" b="1" noProof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43777" y="4726304"/>
            <a:ext cx="1027433" cy="11887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B</a:t>
            </a:r>
            <a:r>
              <a:rPr lang="zh-CN" altLang="en-US" sz="72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   </a:t>
            </a:r>
            <a:endParaRPr lang="zh-CN" altLang="en-US" sz="7200" b="1" noProof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55297"/>
          <p:cNvSpPr txBox="1">
            <a:spLocks noChangeArrowheads="1"/>
          </p:cNvSpPr>
          <p:nvPr/>
        </p:nvSpPr>
        <p:spPr bwMode="auto">
          <a:xfrm>
            <a:off x="358775" y="609600"/>
            <a:ext cx="8640763" cy="57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3.有专家说：“条约中有三项规定对中国的危害最大——核定关税、治外法权和最惠国待遇。中国人同意这些条款部分是出于权宜之计，部分是由于不懂国际法和国家主权概念。”“这些条款”出自（    ）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A.《南京条约》及其附件   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B.《望厦条约》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C.《黄埔条约》			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D.《尼布楚条约》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4.下列不属于中国在《南京条约》中被迫开放的第一批通商口岸的是（    ）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A．南京　            B．上海　 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C．广州　            D．福州</a:t>
            </a:r>
          </a:p>
        </p:txBody>
      </p:sp>
      <p:sp>
        <p:nvSpPr>
          <p:cNvPr id="2" name="矩形 1"/>
          <p:cNvSpPr/>
          <p:nvPr/>
        </p:nvSpPr>
        <p:spPr>
          <a:xfrm>
            <a:off x="7389494" y="1808480"/>
            <a:ext cx="1027431" cy="11887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A</a:t>
            </a:r>
            <a:r>
              <a:rPr lang="zh-CN" altLang="en-US" sz="72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   </a:t>
            </a:r>
            <a:endParaRPr lang="zh-CN" altLang="en-US" sz="7200" b="1" noProof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59760" y="4607560"/>
            <a:ext cx="1027430" cy="118871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A</a:t>
            </a:r>
            <a:r>
              <a:rPr lang="zh-CN" altLang="en-US" sz="72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   </a:t>
            </a:r>
            <a:endParaRPr lang="zh-CN" altLang="en-US" sz="7200" b="1" noProof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56321"/>
          <p:cNvSpPr txBox="1">
            <a:spLocks noChangeArrowheads="1"/>
          </p:cNvSpPr>
          <p:nvPr/>
        </p:nvSpPr>
        <p:spPr bwMode="auto">
          <a:xfrm>
            <a:off x="161925" y="465138"/>
            <a:ext cx="8929688" cy="572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5.史学家陈旭麓认为鸦片战争是中国历史的一块界碑。这是因为，鸦片战争（    ）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A.揭开了国近代史的序幕  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B.激化了国社会的矛盾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C.使国完沦为半殖民地半封建社会  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D.标志着新民主主义革命的开端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6.“竹枪一杆，打得妻离子散，未闻炝声震天；铜灯半盏，烧尽田地房廊，不见烟火冲天。”这段俗语反映了中国近代一段惨痛的历史，它的现实意义在于告诫我们应（    ）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A.远离毒品，珍爱生命    B.家庭和睦，相亲相爱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C.珍惜土地，保护环境    D.反对战争，热爱和平</a:t>
            </a:r>
          </a:p>
        </p:txBody>
      </p:sp>
      <p:sp>
        <p:nvSpPr>
          <p:cNvPr id="2" name="矩形 1"/>
          <p:cNvSpPr/>
          <p:nvPr/>
        </p:nvSpPr>
        <p:spPr>
          <a:xfrm>
            <a:off x="3677919" y="795019"/>
            <a:ext cx="1027431" cy="11887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A</a:t>
            </a:r>
            <a:r>
              <a:rPr lang="zh-CN" altLang="en-US" sz="72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   </a:t>
            </a:r>
            <a:endParaRPr lang="zh-CN" altLang="en-US" sz="7200" b="1" noProof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1685" y="4401819"/>
            <a:ext cx="1027430" cy="11887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A</a:t>
            </a:r>
            <a:r>
              <a:rPr lang="zh-CN" altLang="en-US" sz="7200" b="1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宋体" panose="02010600030101010101" pitchFamily="2" charset="-122"/>
                <a:cs typeface="+mn-ea"/>
                <a:sym typeface="宋体" panose="02010600030101010101" pitchFamily="2" charset="-122"/>
              </a:rPr>
              <a:t>   </a:t>
            </a:r>
            <a:endParaRPr lang="zh-CN" altLang="en-US" sz="7200" b="1" noProof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>
            <a:spLocks noChangeArrowheads="1"/>
          </p:cNvSpPr>
          <p:nvPr/>
        </p:nvSpPr>
        <p:spPr bwMode="auto">
          <a:xfrm>
            <a:off x="1974850" y="720725"/>
            <a:ext cx="7235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鸦片战争前夕的中国和英国</a:t>
            </a:r>
          </a:p>
        </p:txBody>
      </p:sp>
      <p:graphicFrame>
        <p:nvGraphicFramePr>
          <p:cNvPr id="9219" name="表格 9218"/>
          <p:cNvGraphicFramePr/>
          <p:nvPr/>
        </p:nvGraphicFramePr>
        <p:xfrm>
          <a:off x="250825" y="1903413"/>
          <a:ext cx="8424863" cy="4252532"/>
        </p:xfrm>
        <a:graphic>
          <a:graphicData uri="http://schemas.openxmlformats.org/drawingml/2006/table">
            <a:tbl>
              <a:tblPr/>
              <a:tblGrid>
                <a:gridCol w="1152525"/>
                <a:gridCol w="3744913"/>
                <a:gridCol w="3527425"/>
              </a:tblGrid>
              <a:tr h="56197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b="1"/>
                    </a:p>
                  </a:txBody>
                  <a:tcPr marL="90000" marR="90000" marT="46800" marB="46800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隶书" panose="02010509060101010101" pitchFamily="1" charset="-122"/>
                          <a:ea typeface="隶书" panose="02010509060101010101" pitchFamily="1" charset="-122"/>
                        </a:rPr>
                        <a:t>中   国</a:t>
                      </a:r>
                    </a:p>
                  </a:txBody>
                  <a:tcPr marL="90000" marR="90000" marT="46800" marB="468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隶书" panose="02010509060101010101" pitchFamily="1" charset="-122"/>
                          <a:ea typeface="隶书" panose="02010509060101010101" pitchFamily="1" charset="-122"/>
                        </a:rPr>
                        <a:t>英   国</a:t>
                      </a:r>
                    </a:p>
                  </a:txBody>
                  <a:tcPr marL="90000" marR="90000" marT="46800" marB="4680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ea typeface="黑体" panose="02010600030101010101" pitchFamily="49" charset="-122"/>
                        </a:rPr>
                        <a:t>政治</a:t>
                      </a:r>
                    </a:p>
                  </a:txBody>
                  <a:tcPr marL="90000" marR="90000" marT="46800" marB="46800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800" b="1" i="1"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942975"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ea typeface="黑体" panose="02010600030101010101" pitchFamily="49" charset="-122"/>
                        </a:rPr>
                        <a:t>经济</a:t>
                      </a:r>
                    </a:p>
                  </a:txBody>
                  <a:tcPr marL="90000" marR="90000" marT="46800" marB="46800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800" b="1" i="1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ea typeface="黑体" panose="02010600030101010101" pitchFamily="49" charset="-122"/>
                        </a:rPr>
                        <a:t>军事</a:t>
                      </a:r>
                    </a:p>
                  </a:txBody>
                  <a:tcPr marL="90000" marR="90000" marT="46800" marB="46800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 i="1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598487"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ea typeface="黑体" panose="02010600030101010101" pitchFamily="49" charset="-122"/>
                        </a:rPr>
                        <a:t>外交</a:t>
                      </a:r>
                    </a:p>
                  </a:txBody>
                  <a:tcPr marL="90000" marR="90000" marT="46800" marB="46800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5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 i="1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917575"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ea typeface="黑体" panose="02010600030101010101" pitchFamily="49" charset="-122"/>
                        </a:rPr>
                        <a:t>综合</a:t>
                      </a:r>
                    </a:p>
                  </a:txBody>
                  <a:tcPr marL="90000" marR="90000" marT="46800" marB="46800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 i="1"/>
                    </a:p>
                  </a:txBody>
                  <a:tcPr marL="90000" marR="90000" marT="46800" marB="4680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249" name="矩形 9248"/>
          <p:cNvSpPr>
            <a:spLocks noChangeArrowheads="1"/>
          </p:cNvSpPr>
          <p:nvPr/>
        </p:nvSpPr>
        <p:spPr bwMode="auto">
          <a:xfrm>
            <a:off x="1403350" y="2625725"/>
            <a:ext cx="38163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封建主义</a:t>
            </a:r>
            <a:r>
              <a:rPr lang="en-US" altLang="zh-CN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日益腐败</a:t>
            </a:r>
          </a:p>
        </p:txBody>
      </p:sp>
      <p:sp>
        <p:nvSpPr>
          <p:cNvPr id="9250" name="矩形 9249"/>
          <p:cNvSpPr>
            <a:spLocks noChangeArrowheads="1"/>
          </p:cNvSpPr>
          <p:nvPr/>
        </p:nvSpPr>
        <p:spPr bwMode="auto">
          <a:xfrm>
            <a:off x="5148263" y="2446338"/>
            <a:ext cx="3492500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先进的资本主义</a:t>
            </a:r>
            <a:b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国家</a:t>
            </a:r>
          </a:p>
        </p:txBody>
      </p:sp>
      <p:sp>
        <p:nvSpPr>
          <p:cNvPr id="9251" name="矩形 9250"/>
          <p:cNvSpPr>
            <a:spLocks noChangeArrowheads="1"/>
          </p:cNvSpPr>
          <p:nvPr/>
        </p:nvSpPr>
        <p:spPr bwMode="auto">
          <a:xfrm>
            <a:off x="1803400" y="3206750"/>
            <a:ext cx="2671763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落后的自然经济</a:t>
            </a:r>
            <a:br>
              <a:rPr lang="zh-CN" altLang="en-US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财政入不敷出</a:t>
            </a:r>
          </a:p>
        </p:txBody>
      </p:sp>
      <p:sp>
        <p:nvSpPr>
          <p:cNvPr id="9252" name="矩形 9251"/>
          <p:cNvSpPr>
            <a:spLocks noChangeArrowheads="1"/>
          </p:cNvSpPr>
          <p:nvPr/>
        </p:nvSpPr>
        <p:spPr bwMode="auto">
          <a:xfrm>
            <a:off x="4932363" y="3206750"/>
            <a:ext cx="3816350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完成了工业革命</a:t>
            </a:r>
          </a:p>
          <a:p>
            <a:pPr algn="ctr">
              <a:lnSpc>
                <a:spcPct val="8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商品经济发达</a:t>
            </a:r>
          </a:p>
        </p:txBody>
      </p:sp>
      <p:sp>
        <p:nvSpPr>
          <p:cNvPr id="9253" name="矩形 9252"/>
          <p:cNvSpPr>
            <a:spLocks noChangeArrowheads="1"/>
          </p:cNvSpPr>
          <p:nvPr/>
        </p:nvSpPr>
        <p:spPr bwMode="auto">
          <a:xfrm>
            <a:off x="1979613" y="4071938"/>
            <a:ext cx="262890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装备陈旧</a:t>
            </a:r>
          </a:p>
        </p:txBody>
      </p:sp>
      <p:sp>
        <p:nvSpPr>
          <p:cNvPr id="9254" name="矩形 9253"/>
          <p:cNvSpPr>
            <a:spLocks noChangeArrowheads="1"/>
          </p:cNvSpPr>
          <p:nvPr/>
        </p:nvSpPr>
        <p:spPr bwMode="auto">
          <a:xfrm>
            <a:off x="5867400" y="4071938"/>
            <a:ext cx="1604963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船坚炮利</a:t>
            </a:r>
          </a:p>
        </p:txBody>
      </p:sp>
      <p:sp>
        <p:nvSpPr>
          <p:cNvPr id="9255" name="矩形 9254"/>
          <p:cNvSpPr>
            <a:spLocks noChangeArrowheads="1"/>
          </p:cNvSpPr>
          <p:nvPr/>
        </p:nvSpPr>
        <p:spPr bwMode="auto">
          <a:xfrm>
            <a:off x="1403350" y="4651375"/>
            <a:ext cx="3673475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闭关锁国</a:t>
            </a:r>
            <a:r>
              <a:rPr lang="en-US" altLang="zh-CN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愚昧无知</a:t>
            </a:r>
          </a:p>
        </p:txBody>
      </p:sp>
      <p:sp>
        <p:nvSpPr>
          <p:cNvPr id="9256" name="矩形 9255"/>
          <p:cNvSpPr>
            <a:spLocks noChangeArrowheads="1"/>
          </p:cNvSpPr>
          <p:nvPr/>
        </p:nvSpPr>
        <p:spPr bwMode="auto">
          <a:xfrm>
            <a:off x="5795963" y="4579938"/>
            <a:ext cx="1604962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殖民扩张</a:t>
            </a:r>
          </a:p>
        </p:txBody>
      </p:sp>
      <p:sp>
        <p:nvSpPr>
          <p:cNvPr id="9257" name="矩形 9256"/>
          <p:cNvSpPr>
            <a:spLocks noChangeArrowheads="1"/>
          </p:cNvSpPr>
          <p:nvPr/>
        </p:nvSpPr>
        <p:spPr bwMode="auto">
          <a:xfrm>
            <a:off x="1476375" y="5373688"/>
            <a:ext cx="34559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i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统治危机四伏</a:t>
            </a:r>
          </a:p>
        </p:txBody>
      </p:sp>
      <p:sp>
        <p:nvSpPr>
          <p:cNvPr id="9258" name="矩形 9257"/>
          <p:cNvSpPr>
            <a:spLocks noChangeArrowheads="1"/>
          </p:cNvSpPr>
          <p:nvPr/>
        </p:nvSpPr>
        <p:spPr bwMode="auto">
          <a:xfrm>
            <a:off x="5795963" y="5373688"/>
            <a:ext cx="16049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迅速崛起</a:t>
            </a:r>
          </a:p>
        </p:txBody>
      </p:sp>
      <p:sp>
        <p:nvSpPr>
          <p:cNvPr id="9259" name="文本框 9258"/>
          <p:cNvSpPr txBox="1">
            <a:spLocks noChangeArrowheads="1"/>
          </p:cNvSpPr>
          <p:nvPr/>
        </p:nvSpPr>
        <p:spPr bwMode="auto">
          <a:xfrm>
            <a:off x="0" y="746125"/>
            <a:ext cx="2124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itchFamily="18" charset="0"/>
                <a:ea typeface="隶书" pitchFamily="1" charset="-122"/>
              </a:rPr>
              <a:t>说一说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49" grpId="0"/>
      <p:bldP spid="9250" grpId="0"/>
      <p:bldP spid="9251" grpId="0"/>
      <p:bldP spid="9252" grpId="0"/>
      <p:bldP spid="9253" grpId="0"/>
      <p:bldP spid="9254" grpId="0"/>
      <p:bldP spid="9255" grpId="0"/>
      <p:bldP spid="9256" grpId="0"/>
      <p:bldP spid="9257" grpId="0"/>
      <p:bldP spid="9258" grpId="0"/>
      <p:bldP spid="92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2"/>
          <p:cNvGrpSpPr>
            <a:grpSpLocks/>
          </p:cNvGrpSpPr>
          <p:nvPr/>
        </p:nvGrpSpPr>
        <p:grpSpPr bwMode="auto">
          <a:xfrm>
            <a:off x="180975" y="557213"/>
            <a:ext cx="2065338" cy="536575"/>
            <a:chOff x="284" y="878"/>
            <a:chExt cx="3254" cy="845"/>
          </a:xfrm>
        </p:grpSpPr>
        <p:pic>
          <p:nvPicPr>
            <p:cNvPr id="5122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3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</p:grp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152400" y="1752600"/>
            <a:ext cx="9043988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3200" b="1">
                <a:latin typeface="宋体" pitchFamily="2" charset="-122"/>
                <a:sym typeface="宋体" pitchFamily="2" charset="-122"/>
              </a:rPr>
              <a:t>1.</a:t>
            </a:r>
            <a:r>
              <a:rPr lang="zh-CN" altLang="en-US" sz="3200" b="1">
                <a:latin typeface="宋体" pitchFamily="2" charset="-122"/>
                <a:sym typeface="宋体" pitchFamily="2" charset="-122"/>
              </a:rPr>
              <a:t>了解林则徐禁烟的原因和虎门销烟</a:t>
            </a:r>
            <a:endParaRPr lang="en-US" altLang="zh-CN" sz="3200" b="1">
              <a:latin typeface="宋体" pitchFamily="2" charset="-122"/>
              <a:sym typeface="宋体" pitchFamily="2" charset="-122"/>
            </a:endParaRPr>
          </a:p>
          <a:p>
            <a:pPr marL="457200" indent="-457200">
              <a:lnSpc>
                <a:spcPct val="190000"/>
              </a:lnSpc>
            </a:pPr>
            <a:r>
              <a:rPr lang="en-US" altLang="zh-CN" sz="3200" b="1">
                <a:latin typeface="宋体" pitchFamily="2" charset="-122"/>
              </a:rPr>
              <a:t>2</a:t>
            </a:r>
            <a:r>
              <a:rPr lang="zh-CN" altLang="en-US" sz="3200" b="1">
                <a:latin typeface="宋体" pitchFamily="2" charset="-122"/>
              </a:rPr>
              <a:t>.</a:t>
            </a:r>
            <a:r>
              <a:rPr lang="zh-CN" altLang="en-US" sz="3200" b="1">
                <a:latin typeface="Times New Roman" pitchFamily="18" charset="0"/>
              </a:rPr>
              <a:t>知道鸦片战争的经过、结果及《南京条约》的内容</a:t>
            </a:r>
            <a:endParaRPr lang="zh-CN" altLang="en-US" sz="3200" b="1">
              <a:latin typeface="宋体" pitchFamily="2" charset="-122"/>
            </a:endParaRPr>
          </a:p>
          <a:p>
            <a:pPr marL="457200" indent="-457200">
              <a:lnSpc>
                <a:spcPct val="190000"/>
              </a:lnSpc>
            </a:pPr>
            <a:r>
              <a:rPr lang="en-US" altLang="zh-CN" sz="3200" b="1">
                <a:latin typeface="宋体" pitchFamily="2" charset="-122"/>
              </a:rPr>
              <a:t>3.</a:t>
            </a:r>
            <a:r>
              <a:rPr lang="zh-CN" altLang="en-US" sz="3200" b="1">
                <a:latin typeface="宋体" pitchFamily="2" charset="-122"/>
              </a:rPr>
              <a:t>认识鸦片战争对中国近代社会的影响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7197"/>
          <p:cNvSpPr>
            <a:spLocks noChangeArrowheads="1"/>
          </p:cNvSpPr>
          <p:nvPr/>
        </p:nvSpPr>
        <p:spPr bwMode="auto">
          <a:xfrm>
            <a:off x="34925" y="1103313"/>
            <a:ext cx="546258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一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</a:t>
            </a:r>
            <a:r>
              <a:rPr lang="zh-CN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鸦片走私与林则徐禁烟</a:t>
            </a:r>
          </a:p>
        </p:txBody>
      </p:sp>
      <p:grpSp>
        <p:nvGrpSpPr>
          <p:cNvPr id="6146" name="组合 2"/>
          <p:cNvGrpSpPr>
            <a:grpSpLocks/>
          </p:cNvGrpSpPr>
          <p:nvPr/>
        </p:nvGrpSpPr>
        <p:grpSpPr bwMode="auto">
          <a:xfrm>
            <a:off x="180975" y="557213"/>
            <a:ext cx="2065338" cy="536575"/>
            <a:chOff x="284" y="878"/>
            <a:chExt cx="3254" cy="845"/>
          </a:xfrm>
        </p:grpSpPr>
        <p:pic>
          <p:nvPicPr>
            <p:cNvPr id="6147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8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新课讲授</a:t>
              </a:r>
            </a:p>
          </p:txBody>
        </p:sp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043113" y="3776663"/>
            <a:ext cx="2628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呢绒、布匹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22525" y="2473325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茶叶、生丝等</a:t>
            </a: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 flipH="1">
            <a:off x="1698625" y="3063875"/>
            <a:ext cx="4968875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1782763" y="3736975"/>
            <a:ext cx="4968875" cy="1588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983038" y="3773488"/>
            <a:ext cx="3244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（很难卖出去 ）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757738" y="2416175"/>
            <a:ext cx="2224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（很畅销）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6675" y="4743450"/>
            <a:ext cx="8748713" cy="7016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49" charset="-122"/>
                <a:ea typeface="黑体" pitchFamily="49" charset="-122"/>
              </a:rPr>
              <a:t>贸易结果：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332038" y="4752975"/>
            <a:ext cx="4260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许多白银流入中国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157" name="矩形 13326"/>
          <p:cNvSpPr>
            <a:spLocks noChangeArrowheads="1"/>
          </p:cNvSpPr>
          <p:nvPr/>
        </p:nvSpPr>
        <p:spPr bwMode="auto">
          <a:xfrm>
            <a:off x="258763" y="2524125"/>
            <a:ext cx="1098550" cy="1774825"/>
          </a:xfrm>
          <a:prstGeom prst="rect">
            <a:avLst/>
          </a:prstGeom>
          <a:solidFill>
            <a:srgbClr val="99CCFF"/>
          </a:solidFill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>
                <a:ea typeface="黑体" pitchFamily="49" charset="-122"/>
              </a:rPr>
              <a:t>英国</a:t>
            </a:r>
          </a:p>
        </p:txBody>
      </p:sp>
      <p:sp>
        <p:nvSpPr>
          <p:cNvPr id="6158" name="文本框 13327"/>
          <p:cNvSpPr txBox="1">
            <a:spLocks noChangeArrowheads="1"/>
          </p:cNvSpPr>
          <p:nvPr/>
        </p:nvSpPr>
        <p:spPr bwMode="auto">
          <a:xfrm>
            <a:off x="6991350" y="2487613"/>
            <a:ext cx="1295400" cy="1774825"/>
          </a:xfrm>
          <a:prstGeom prst="rect">
            <a:avLst/>
          </a:prstGeom>
          <a:solidFill>
            <a:srgbClr val="FFCC99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>
                <a:ea typeface="黑体" pitchFamily="49" charset="-122"/>
              </a:rPr>
              <a:t>中国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403975" y="4779963"/>
            <a:ext cx="22669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>
                <a:ea typeface="黑体" pitchFamily="49" charset="-122"/>
              </a:rPr>
              <a:t>（</a:t>
            </a:r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出超</a:t>
            </a:r>
            <a:r>
              <a:rPr lang="zh-CN" altLang="en-US" sz="3000">
                <a:ea typeface="黑体" pitchFamily="49" charset="-122"/>
              </a:rPr>
              <a:t>地位）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4475" y="1750060"/>
            <a:ext cx="214439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1.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鸦片走私</a:t>
            </a:r>
          </a:p>
        </p:txBody>
      </p:sp>
      <p:sp>
        <p:nvSpPr>
          <p:cNvPr id="13322" name="矩形 13321"/>
          <p:cNvSpPr>
            <a:spLocks noChangeArrowheads="1"/>
          </p:cNvSpPr>
          <p:nvPr/>
        </p:nvSpPr>
        <p:spPr bwMode="auto">
          <a:xfrm>
            <a:off x="74613" y="5649913"/>
            <a:ext cx="1873250" cy="579437"/>
          </a:xfrm>
          <a:prstGeom prst="rect">
            <a:avLst/>
          </a:prstGeom>
          <a:solidFill>
            <a:schemeClr val="bg1"/>
          </a:solidFill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i="1">
                <a:latin typeface="黑体" pitchFamily="49" charset="-122"/>
                <a:ea typeface="黑体" pitchFamily="49" charset="-122"/>
              </a:rPr>
              <a:t>正常贸易</a:t>
            </a:r>
          </a:p>
        </p:txBody>
      </p:sp>
      <p:sp>
        <p:nvSpPr>
          <p:cNvPr id="13323" name="右箭头 13322"/>
          <p:cNvSpPr>
            <a:spLocks noChangeArrowheads="1"/>
          </p:cNvSpPr>
          <p:nvPr/>
        </p:nvSpPr>
        <p:spPr bwMode="auto">
          <a:xfrm>
            <a:off x="2090738" y="5727700"/>
            <a:ext cx="682625" cy="354013"/>
          </a:xfrm>
          <a:prstGeom prst="rightArrow">
            <a:avLst>
              <a:gd name="adj1" fmla="val 50000"/>
              <a:gd name="adj2" fmla="val 4731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4" name="矩形 13323"/>
          <p:cNvSpPr>
            <a:spLocks noChangeArrowheads="1" noChangeShapeType="1" noTextEdit="1"/>
          </p:cNvSpPr>
          <p:nvPr/>
        </p:nvSpPr>
        <p:spPr bwMode="auto">
          <a:xfrm>
            <a:off x="2846388" y="5624513"/>
            <a:ext cx="2700337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英国无法获利</a:t>
            </a:r>
          </a:p>
        </p:txBody>
      </p:sp>
      <p:sp>
        <p:nvSpPr>
          <p:cNvPr id="13325" name="右箭头 13324"/>
          <p:cNvSpPr>
            <a:spLocks noChangeArrowheads="1"/>
          </p:cNvSpPr>
          <p:nvPr/>
        </p:nvSpPr>
        <p:spPr bwMode="auto">
          <a:xfrm>
            <a:off x="5691188" y="5729288"/>
            <a:ext cx="755650" cy="423862"/>
          </a:xfrm>
          <a:prstGeom prst="rightArrow">
            <a:avLst>
              <a:gd name="adj1" fmla="val 50000"/>
              <a:gd name="adj2" fmla="val 43719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6" name="矩形 13325"/>
          <p:cNvSpPr>
            <a:spLocks noChangeArrowheads="1" noChangeShapeType="1" noTextEdit="1"/>
          </p:cNvSpPr>
          <p:nvPr/>
        </p:nvSpPr>
        <p:spPr bwMode="auto">
          <a:xfrm>
            <a:off x="6554788" y="5588000"/>
            <a:ext cx="2052637" cy="588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鸦片贸易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/>
      <p:bldP spid="10" grpId="0"/>
      <p:bldP spid="11" grpId="0" bldLvl="0" animBg="1"/>
      <p:bldP spid="12" grpId="0"/>
      <p:bldP spid="13322" grpId="0" bldLvl="0" animBg="1"/>
      <p:bldP spid="13324" grpId="0" animBg="1"/>
      <p:bldP spid="133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82947"/>
          <p:cNvSpPr txBox="1">
            <a:spLocks noChangeArrowheads="1"/>
          </p:cNvSpPr>
          <p:nvPr/>
        </p:nvSpPr>
        <p:spPr bwMode="auto">
          <a:xfrm>
            <a:off x="0" y="985838"/>
            <a:ext cx="3632200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CC0000"/>
                </a:solidFill>
                <a:latin typeface="Times New Roman" pitchFamily="18" charset="0"/>
                <a:ea typeface="黑体" pitchFamily="49" charset="-122"/>
              </a:rPr>
              <a:t>鸦片</a:t>
            </a:r>
            <a:r>
              <a:rPr lang="zh-CN" altLang="en-US" sz="3600" b="1">
                <a:latin typeface="文鼎中楷简" charset="0"/>
              </a:rPr>
              <a:t>俗称大烟、烟土、阿片或阿芙蓉，是一种毒品。本为医学上的一种麻醉性镇痛药，是从一种草本植物</a:t>
            </a:r>
            <a:r>
              <a:rPr lang="en-US" altLang="zh-CN" sz="3600" b="1">
                <a:latin typeface="文鼎中楷简" charset="0"/>
              </a:rPr>
              <a:t>――</a:t>
            </a:r>
            <a:r>
              <a:rPr lang="zh-CN" altLang="en-US" sz="3600" b="1">
                <a:latin typeface="文鼎中楷简" charset="0"/>
              </a:rPr>
              <a:t>罂粟中提炼出来的。</a:t>
            </a:r>
            <a:r>
              <a:rPr lang="zh-CN" altLang="en-US" sz="3600" b="1"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pic>
        <p:nvPicPr>
          <p:cNvPr id="83973" name="图片 83972" descr="美丽的罂粟花(壁纸25)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9050" y="511175"/>
            <a:ext cx="4273550" cy="320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文本框 3"/>
          <p:cNvSpPr txBox="1">
            <a:spLocks noChangeArrowheads="1"/>
          </p:cNvSpPr>
          <p:nvPr/>
        </p:nvSpPr>
        <p:spPr bwMode="auto">
          <a:xfrm>
            <a:off x="8085138" y="701675"/>
            <a:ext cx="669925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文鼎中楷简" charset="0"/>
              </a:rPr>
              <a:t>美丽的罂粟花</a:t>
            </a:r>
          </a:p>
        </p:txBody>
      </p:sp>
      <p:pic>
        <p:nvPicPr>
          <p:cNvPr id="7172" name="图片 82949" descr="3790312e8c03a2434fc226e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08413" y="3741738"/>
            <a:ext cx="4351337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文本框 4"/>
          <p:cNvSpPr txBox="1">
            <a:spLocks noChangeArrowheads="1"/>
          </p:cNvSpPr>
          <p:nvPr/>
        </p:nvSpPr>
        <p:spPr bwMode="auto">
          <a:xfrm>
            <a:off x="8132763" y="3868738"/>
            <a:ext cx="669925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文鼎中楷简" charset="0"/>
              </a:rPr>
              <a:t>罪恶的鸦片膏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7169" grpId="1"/>
      <p:bldP spid="7171" grpId="0"/>
      <p:bldP spid="71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/>
          </p:cNvSpPr>
          <p:nvPr/>
        </p:nvSpPr>
        <p:spPr>
          <a:xfrm>
            <a:off x="457200" y="333375"/>
            <a:ext cx="8458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dist"/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CS中黑" charset="0"/>
              </a:rPr>
              <a:t>英国向中国输入鸦片数量激增表</a:t>
            </a:r>
          </a:p>
        </p:txBody>
      </p:sp>
      <p:graphicFrame>
        <p:nvGraphicFramePr>
          <p:cNvPr id="8194" name="Object 3"/>
          <p:cNvGraphicFramePr>
            <a:graphicFrameLocks noGrp="1" noChangeAspect="1"/>
          </p:cNvGraphicFramePr>
          <p:nvPr>
            <p:ph type="chart" idx="4294967295"/>
          </p:nvPr>
        </p:nvGraphicFramePr>
        <p:xfrm>
          <a:off x="755650" y="1268413"/>
          <a:ext cx="7902575" cy="3841750"/>
        </p:xfrm>
        <a:graphic>
          <a:graphicData uri="http://schemas.openxmlformats.org/presentationml/2006/ole">
            <p:oleObj spid="_x0000_s8194" r:id="rId3" imgW="9000000" imgH="4364640" progId="MSGraph.Chart.8">
              <p:embed/>
            </p:oleObj>
          </a:graphicData>
        </a:graphic>
      </p:graphicFrame>
      <p:sp>
        <p:nvSpPr>
          <p:cNvPr id="8195" name="Line 4"/>
          <p:cNvSpPr>
            <a:spLocks noChangeShapeType="1"/>
          </p:cNvSpPr>
          <p:nvPr/>
        </p:nvSpPr>
        <p:spPr bwMode="auto">
          <a:xfrm flipV="1">
            <a:off x="2195513" y="4005263"/>
            <a:ext cx="936625" cy="300037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6" name="Line 5"/>
          <p:cNvSpPr>
            <a:spLocks noChangeShapeType="1"/>
          </p:cNvSpPr>
          <p:nvPr/>
        </p:nvSpPr>
        <p:spPr bwMode="auto">
          <a:xfrm flipV="1">
            <a:off x="3203575" y="3733800"/>
            <a:ext cx="987425" cy="271463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7" name="Line 6"/>
          <p:cNvSpPr>
            <a:spLocks noChangeShapeType="1"/>
          </p:cNvSpPr>
          <p:nvPr/>
        </p:nvSpPr>
        <p:spPr bwMode="auto">
          <a:xfrm flipV="1">
            <a:off x="4191000" y="3124200"/>
            <a:ext cx="1143000" cy="60960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8" name="Line 7"/>
          <p:cNvSpPr>
            <a:spLocks noChangeShapeType="1"/>
          </p:cNvSpPr>
          <p:nvPr/>
        </p:nvSpPr>
        <p:spPr bwMode="auto">
          <a:xfrm flipV="1">
            <a:off x="5334000" y="2133600"/>
            <a:ext cx="1038225" cy="99060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1905000" y="38100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4000</a:t>
            </a:r>
          </a:p>
        </p:txBody>
      </p:sp>
      <p:sp>
        <p:nvSpPr>
          <p:cNvPr id="8200" name="Text Box 9"/>
          <p:cNvSpPr txBox="1">
            <a:spLocks noChangeArrowheads="1"/>
          </p:cNvSpPr>
          <p:nvPr/>
        </p:nvSpPr>
        <p:spPr bwMode="auto">
          <a:xfrm>
            <a:off x="2700338" y="36449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7889</a:t>
            </a:r>
          </a:p>
        </p:txBody>
      </p:sp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3505200" y="33528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12576</a:t>
            </a:r>
          </a:p>
        </p:txBody>
      </p:sp>
      <p:sp>
        <p:nvSpPr>
          <p:cNvPr id="8202" name="Text Box 11"/>
          <p:cNvSpPr txBox="1">
            <a:spLocks noChangeArrowheads="1"/>
          </p:cNvSpPr>
          <p:nvPr/>
        </p:nvSpPr>
        <p:spPr bwMode="auto">
          <a:xfrm>
            <a:off x="4419600" y="28194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20331</a:t>
            </a:r>
          </a:p>
        </p:txBody>
      </p:sp>
      <p:sp>
        <p:nvSpPr>
          <p:cNvPr id="8203" name="Text Box 12"/>
          <p:cNvSpPr txBox="1">
            <a:spLocks noChangeArrowheads="1"/>
          </p:cNvSpPr>
          <p:nvPr/>
        </p:nvSpPr>
        <p:spPr bwMode="auto">
          <a:xfrm>
            <a:off x="5410200" y="18288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35445</a:t>
            </a:r>
          </a:p>
        </p:txBody>
      </p:sp>
      <p:sp>
        <p:nvSpPr>
          <p:cNvPr id="8204" name="Text Box 13"/>
          <p:cNvSpPr txBox="1">
            <a:spLocks noChangeArrowheads="1"/>
          </p:cNvSpPr>
          <p:nvPr/>
        </p:nvSpPr>
        <p:spPr bwMode="auto">
          <a:xfrm>
            <a:off x="6858000" y="13716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40200</a:t>
            </a:r>
          </a:p>
        </p:txBody>
      </p:sp>
      <p:sp>
        <p:nvSpPr>
          <p:cNvPr id="8205" name="Line 14"/>
          <p:cNvSpPr>
            <a:spLocks noChangeShapeType="1"/>
          </p:cNvSpPr>
          <p:nvPr/>
        </p:nvSpPr>
        <p:spPr bwMode="auto">
          <a:xfrm flipV="1">
            <a:off x="6372225" y="1844675"/>
            <a:ext cx="1223963" cy="288925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3" name="Text Box 15"/>
          <p:cNvSpPr txBox="1"/>
          <p:nvPr/>
        </p:nvSpPr>
        <p:spPr>
          <a:xfrm>
            <a:off x="509588" y="5229225"/>
            <a:ext cx="785018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cs typeface="+mn-ea"/>
              </a:rPr>
              <a:t>    吸毒人数：约</a:t>
            </a:r>
            <a:r>
              <a:rPr lang="en-US" altLang="x-none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cs typeface="+mn-ea"/>
              </a:rPr>
              <a:t>200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cs typeface="+mn-ea"/>
              </a:rPr>
              <a:t>万</a:t>
            </a:r>
            <a:endParaRPr lang="zh-CN" altLang="en-US" sz="32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cs typeface="+mn-ea"/>
              </a:rPr>
              <a:t>      </a:t>
            </a:r>
          </a:p>
        </p:txBody>
      </p:sp>
      <p:sp>
        <p:nvSpPr>
          <p:cNvPr id="17424" name="矩形 17423"/>
          <p:cNvSpPr/>
          <p:nvPr/>
        </p:nvSpPr>
        <p:spPr>
          <a:xfrm>
            <a:off x="871538" y="5735638"/>
            <a:ext cx="7969250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掠夺白银：约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亿两（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1800---1840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年）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/>
      <p:bldP spid="174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 descr="鸦片战争后，普通的鸦片烟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8" y="528638"/>
            <a:ext cx="9144001" cy="539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矩形 26626"/>
          <p:cNvSpPr>
            <a:spLocks noChangeArrowheads="1"/>
          </p:cNvSpPr>
          <p:nvPr/>
        </p:nvSpPr>
        <p:spPr bwMode="auto">
          <a:xfrm>
            <a:off x="3128963" y="5921375"/>
            <a:ext cx="39322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600">
                <a:latin typeface="文鼎CS中黑" charset="0"/>
              </a:rPr>
              <a:t>鸦片烟馆里的烟民</a:t>
            </a:r>
            <a:r>
              <a:rPr lang="zh-CN" altLang="en-US" sz="3600">
                <a:solidFill>
                  <a:srgbClr val="0000FF"/>
                </a:solidFill>
                <a:latin typeface="中圆体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62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横卷形 30721"/>
          <p:cNvSpPr/>
          <p:nvPr/>
        </p:nvSpPr>
        <p:spPr>
          <a:xfrm>
            <a:off x="252413" y="474663"/>
            <a:ext cx="8785225" cy="2376487"/>
          </a:xfrm>
          <a:prstGeom prst="horizontalScroll">
            <a:avLst>
              <a:gd name="adj" fmla="val 7028"/>
            </a:avLst>
          </a:prstGeom>
          <a:solidFill>
            <a:srgbClr val="FFFF99">
              <a:alpha val="95999"/>
            </a:srgbClr>
          </a:solidFill>
          <a:ln w="15875" cap="flat" cmpd="sng">
            <a:solidFill>
              <a:srgbClr val="FF99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10000"/>
              </a:lnSpc>
            </a:pPr>
            <a:r>
              <a:rPr lang="zh-CN" altLang="en-US" sz="2800" b="1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（鸦片）槁人形骸，蛊人心志，丧人身家，实生</a:t>
            </a:r>
            <a:endParaRPr lang="zh-CN" altLang="en-US" sz="2800" b="1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r>
              <a:rPr lang="zh-CN" altLang="en-US" sz="2800" b="1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命以来未有之大患，其祸烈于洪水猛兽。</a:t>
            </a:r>
            <a:endParaRPr lang="zh-CN" altLang="en-US" sz="2800" b="1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r>
              <a:rPr lang="zh-CN" altLang="en-US" sz="2800" b="1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　　　　　　　　　　　             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——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cs typeface="+mn-ea"/>
              </a:rPr>
              <a:t>魏 源</a:t>
            </a:r>
            <a:r>
              <a:rPr lang="zh-CN" altLang="en-US" sz="2800" b="1" noProof="1">
                <a:solidFill>
                  <a:srgbClr val="6666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 </a:t>
            </a:r>
            <a:r>
              <a:rPr lang="zh-CN" altLang="en-US" sz="2800" b="1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　　</a:t>
            </a:r>
            <a:endParaRPr lang="zh-CN" altLang="en-US" sz="2800" b="1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371475" y="2798763"/>
            <a:ext cx="84994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i="1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隶书" panose="02010509060101010101" pitchFamily="1" charset="-122"/>
                <a:cs typeface="+mn-ea"/>
              </a:rPr>
              <a:t>鸦片走私给中国带来了什么危害？</a:t>
            </a:r>
            <a:endParaRPr lang="zh-CN" altLang="en-US" sz="4000" i="1" noProof="1">
              <a:solidFill>
                <a:srgbClr val="800000"/>
              </a:solidFill>
              <a:effectLst>
                <a:outerShdw blurRad="38100" dist="38100" dir="2700000">
                  <a:srgbClr val="000000"/>
                </a:outerShdw>
              </a:effectLst>
              <a:ea typeface="隶书" panose="02010509060101010101" pitchFamily="1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346075" y="3627438"/>
            <a:ext cx="8732838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①白银大量外流</a:t>
            </a:r>
            <a:r>
              <a:rPr lang="en-US" altLang="zh-CN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,</a:t>
            </a:r>
            <a:r>
              <a:rPr lang="zh-CN" alt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直接威胁到清政府的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财政</a:t>
            </a:r>
          </a:p>
        </p:txBody>
      </p:sp>
      <p:sp>
        <p:nvSpPr>
          <p:cNvPr id="30726" name="矩形 30725"/>
          <p:cNvSpPr/>
          <p:nvPr/>
        </p:nvSpPr>
        <p:spPr>
          <a:xfrm>
            <a:off x="333375" y="4568825"/>
            <a:ext cx="8972550" cy="11890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②官员、士兵吸食鸦片，严重摧残了他们的体质，更导致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政治腐败</a:t>
            </a:r>
            <a:r>
              <a:rPr lang="zh-CN" alt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和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军队战斗力</a:t>
            </a:r>
            <a:r>
              <a:rPr lang="zh-CN" alt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削弱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75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75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  <p:bldP spid="30723" grpId="0"/>
      <p:bldP spid="30725" grpId="0"/>
      <p:bldP spid="3072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2102</Words>
  <Characters>0</Characters>
  <Application/>
  <DocSecurity>0</DocSecurity>
  <PresentationFormat/>
  <Lines>0</Lines>
  <Paragraphs>254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Calibri</vt:lpstr>
      <vt:lpstr>黑体</vt:lpstr>
      <vt:lpstr>Times New Roman</vt:lpstr>
      <vt:lpstr>DFKai-SB</vt:lpstr>
      <vt:lpstr>隶书</vt:lpstr>
      <vt:lpstr>楷体_GB2312</vt:lpstr>
      <vt:lpstr>全新硬笔楷书简</vt:lpstr>
      <vt:lpstr>华文楷体</vt:lpstr>
      <vt:lpstr>华文隶书</vt:lpstr>
      <vt:lpstr>华文中宋</vt:lpstr>
      <vt:lpstr>仿宋_GB2312</vt:lpstr>
      <vt:lpstr>中圆体</vt:lpstr>
      <vt:lpstr>Tahoma</vt:lpstr>
      <vt:lpstr>Verdana</vt:lpstr>
      <vt:lpstr>长城新艺体</vt:lpstr>
      <vt:lpstr>华文新魏</vt:lpstr>
      <vt:lpstr>方正姚体</vt:lpstr>
      <vt:lpstr>华文行楷</vt:lpstr>
      <vt:lpstr>文鼎中楷简</vt:lpstr>
      <vt:lpstr>文鼎CS中黑</vt:lpstr>
      <vt:lpstr>文鼎CS大黑</vt:lpstr>
      <vt:lpstr>文鼎新艺体简</vt:lpstr>
      <vt:lpstr>華康隸書體</vt:lpstr>
      <vt:lpstr>Microsoft JhengHei</vt:lpstr>
      <vt:lpstr>默认设计模板</vt:lpstr>
      <vt:lpstr>Microsoft Graph 图表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2017-05-23T06:00:13Z</dcterms:created>
  <dcterms:modified xsi:type="dcterms:W3CDTF">2018-08-12T02:50:47Z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