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98" r:id="rId5"/>
    <p:sldId id="299" r:id="rId6"/>
    <p:sldId id="30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02" r:id="rId16"/>
    <p:sldId id="300" r:id="rId17"/>
    <p:sldId id="285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77" d="100"/>
          <a:sy n="77" d="100"/>
        </p:scale>
        <p:origin x="-90" y="-750"/>
      </p:cViewPr>
      <p:guideLst>
        <p:guide orient="horz" pos="2160"/>
        <p:guide pos="29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FD3885-66E4-483B-A81E-314537ADBF9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C0EB38-16EB-4A16-987A-D366F36B91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D9C9DE-8E65-424E-B3BD-B937F5F7504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338AC0-410F-4070-8A26-4EB54FAE22C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5BCC85-46B4-4382-B763-53616762061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C689B1-695C-4D95-A004-A984E33AFB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44581-6A3D-4C7B-971E-93593D904C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5E6BC7-E3EC-450A-9BDD-73084B07642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23FCD2-7E7E-4E36-A868-D9C086F10C2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C97FB5E-2898-4D9C-895F-DB1D219EDDE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2B6020-1E37-48D5-8F02-22B65611BC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60A2E49-F777-4E3A-92A1-19C2E7DF085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2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395288" y="2865438"/>
            <a:ext cx="8424862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第一单元 </a:t>
            </a:r>
          </a:p>
          <a:p>
            <a:pPr algn="ctr">
              <a:lnSpc>
                <a:spcPct val="70000"/>
              </a:lnSpc>
            </a:pPr>
            <a:endParaRPr lang="zh-CN" altLang="en-US" sz="48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ct val="70000"/>
              </a:lnSpc>
            </a:pPr>
            <a:r>
              <a:rPr lang="zh-CN" altLang="en-US" sz="4800" b="1">
                <a:solidFill>
                  <a:srgbClr val="070707"/>
                </a:solidFill>
                <a:latin typeface="黑体" pitchFamily="49" charset="-122"/>
                <a:ea typeface="黑体" pitchFamily="49" charset="-122"/>
              </a:rPr>
              <a:t>中国开始沦为半殖民地半封建社会</a:t>
            </a:r>
            <a:endParaRPr lang="en-US" altLang="zh-CN" sz="6000" b="1">
              <a:solidFill>
                <a:srgbClr val="07070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2506663" y="5226050"/>
            <a:ext cx="4473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  第二次鸦片战争</a:t>
            </a:r>
            <a:endParaRPr lang="en-US" altLang="zh-CN" sz="32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2" name="Text Box 33"/>
          <p:cNvSpPr txBox="1">
            <a:spLocks noChangeArrowheads="1"/>
          </p:cNvSpPr>
          <p:nvPr/>
        </p:nvSpPr>
        <p:spPr bwMode="auto">
          <a:xfrm>
            <a:off x="5010150" y="809625"/>
            <a:ext cx="3954463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八年级历史上册（R</a:t>
            </a:r>
            <a:r>
              <a:rPr lang="en-US" altLang="zh-CN" sz="2400" b="1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）</a:t>
            </a: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黑体" pitchFamily="49" charset="-122"/>
                <a:ea typeface="黑体" pitchFamily="49" charset="-122"/>
              </a:rPr>
              <a:t>教学课件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7197"/>
          <p:cNvSpPr>
            <a:spLocks noChangeArrowheads="1"/>
          </p:cNvSpPr>
          <p:nvPr/>
        </p:nvSpPr>
        <p:spPr bwMode="auto">
          <a:xfrm>
            <a:off x="9525" y="511175"/>
            <a:ext cx="63817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三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沙俄侵占中国北方大片领土</a:t>
            </a: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163513" y="1173163"/>
            <a:ext cx="87503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  </a:t>
            </a:r>
            <a:r>
              <a:rPr lang="zh-CN" altLang="en-US" sz="2800" b="1">
                <a:latin typeface="文鼎中楷简" charset="0"/>
              </a:rPr>
              <a:t>第二次鸦片战争前后，沙俄强迫清政府签订一系列不平等条约，共割占了中国东北和西北</a:t>
            </a:r>
            <a:r>
              <a:rPr lang="en-US" altLang="zh-CN" sz="2800" b="1">
                <a:latin typeface="文鼎中楷简" charset="0"/>
              </a:rPr>
              <a:t>150</a:t>
            </a:r>
            <a:r>
              <a:rPr lang="zh-CN" altLang="en-US" sz="2800" b="1">
                <a:latin typeface="文鼎中楷简" charset="0"/>
              </a:rPr>
              <a:t>多万平方千米领土。</a:t>
            </a:r>
          </a:p>
        </p:txBody>
      </p:sp>
      <p:pic>
        <p:nvPicPr>
          <p:cNvPr id="26627" name="图片 18443" descr="e"/>
          <p:cNvPicPr>
            <a:picLocks noChangeAspect="1" noChangeArrowheads="1"/>
          </p:cNvPicPr>
          <p:nvPr/>
        </p:nvPicPr>
        <p:blipFill>
          <a:blip r:embed="rId3" cstate="print">
            <a:lum bright="-6000" contrast="18000"/>
          </a:blip>
          <a:srcRect/>
          <a:stretch>
            <a:fillRect/>
          </a:stretch>
        </p:blipFill>
        <p:spPr bwMode="auto">
          <a:xfrm>
            <a:off x="1128713" y="2090738"/>
            <a:ext cx="7507287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8433"/>
          <p:cNvGrpSpPr>
            <a:grpSpLocks/>
          </p:cNvGrpSpPr>
          <p:nvPr/>
        </p:nvGrpSpPr>
        <p:grpSpPr bwMode="auto">
          <a:xfrm>
            <a:off x="76200" y="682625"/>
            <a:ext cx="6629400" cy="2363788"/>
            <a:chOff x="0" y="0"/>
            <a:chExt cx="4848" cy="1728"/>
          </a:xfrm>
        </p:grpSpPr>
        <p:pic>
          <p:nvPicPr>
            <p:cNvPr id="12290" name="图片 18434" descr="15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3264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1" name="文本框 18435"/>
            <p:cNvSpPr txBox="1">
              <a:spLocks noChangeArrowheads="1"/>
            </p:cNvSpPr>
            <p:nvPr/>
          </p:nvSpPr>
          <p:spPr bwMode="auto">
            <a:xfrm>
              <a:off x="2784" y="624"/>
              <a:ext cx="206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latin typeface="Times New Roman" pitchFamily="18" charset="0"/>
                  <a:ea typeface="黑体" pitchFamily="49" charset="-122"/>
                </a:rPr>
                <a:t>平方公里</a:t>
              </a:r>
              <a:endParaRPr lang="zh-CN" altLang="en-US" sz="2400">
                <a:latin typeface="Times New Roman" pitchFamily="18" charset="0"/>
              </a:endParaRPr>
            </a:p>
          </p:txBody>
        </p:sp>
      </p:grpSp>
      <p:sp>
        <p:nvSpPr>
          <p:cNvPr id="18437" name="文本框 18436"/>
          <p:cNvSpPr txBox="1">
            <a:spLocks noChangeArrowheads="1"/>
          </p:cNvSpPr>
          <p:nvPr/>
        </p:nvSpPr>
        <p:spPr bwMode="auto">
          <a:xfrm>
            <a:off x="381000" y="3959225"/>
            <a:ext cx="8458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</a:rPr>
              <a:t>        </a:t>
            </a:r>
            <a:r>
              <a:rPr lang="zh-CN" altLang="en-US" sz="3600" b="1">
                <a:latin typeface="Times New Roman" pitchFamily="18" charset="0"/>
              </a:rPr>
              <a:t>俄国从十九世纪五十年代末开始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通过一系列不平等条约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割了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150</a:t>
            </a:r>
            <a:r>
              <a:rPr lang="zh-CN" altLang="en-US" sz="3600" b="1">
                <a:latin typeface="Times New Roman" pitchFamily="18" charset="0"/>
              </a:rPr>
              <a:t>多万平方公里的中国领土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zh-CN" altLang="en-US" sz="3600" b="1">
                <a:latin typeface="Times New Roman" pitchFamily="18" charset="0"/>
              </a:rPr>
              <a:t>相当于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15</a:t>
            </a:r>
            <a:r>
              <a:rPr lang="zh-CN" altLang="en-US" sz="3600" b="1">
                <a:latin typeface="Times New Roman" pitchFamily="18" charset="0"/>
              </a:rPr>
              <a:t>个浙江省的面积</a:t>
            </a:r>
            <a:r>
              <a:rPr lang="en-US" altLang="zh-CN" sz="3600" b="1">
                <a:latin typeface="Times New Roman" pitchFamily="18" charset="0"/>
              </a:rPr>
              <a:t>,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3</a:t>
            </a:r>
            <a:r>
              <a:rPr lang="zh-CN" altLang="en-US" sz="3600" b="1">
                <a:latin typeface="Times New Roman" pitchFamily="18" charset="0"/>
              </a:rPr>
              <a:t>个法国，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12</a:t>
            </a:r>
            <a:r>
              <a:rPr lang="zh-CN" altLang="en-US" sz="3600" b="1">
                <a:latin typeface="Times New Roman" pitchFamily="18" charset="0"/>
              </a:rPr>
              <a:t>个捷克斯洛伐克！</a:t>
            </a:r>
          </a:p>
        </p:txBody>
      </p:sp>
      <p:sp>
        <p:nvSpPr>
          <p:cNvPr id="18438" name="文本框 18437"/>
          <p:cNvSpPr txBox="1">
            <a:spLocks noChangeArrowheads="1"/>
          </p:cNvSpPr>
          <p:nvPr/>
        </p:nvSpPr>
        <p:spPr bwMode="auto">
          <a:xfrm>
            <a:off x="76200" y="2892425"/>
            <a:ext cx="8991600" cy="10668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文鼎CS大黑" charset="0"/>
              </a:rPr>
              <a:t>马克思说</a:t>
            </a:r>
            <a:r>
              <a:rPr lang="en-US" altLang="zh-CN" sz="2800" b="1">
                <a:latin typeface="文鼎CS大黑" charset="0"/>
              </a:rPr>
              <a:t>:"</a:t>
            </a:r>
            <a:r>
              <a:rPr lang="zh-CN" altLang="en-US" sz="2800" b="1">
                <a:latin typeface="文鼎CS大黑" charset="0"/>
              </a:rPr>
              <a:t>在第二次鸦片战争中</a:t>
            </a:r>
            <a:r>
              <a:rPr lang="en-US" altLang="zh-CN" sz="2800" b="1">
                <a:latin typeface="文鼎CS大黑" charset="0"/>
              </a:rPr>
              <a:t>,</a:t>
            </a:r>
            <a:r>
              <a:rPr lang="zh-CN" altLang="en-US" sz="2800" b="1">
                <a:latin typeface="文鼎CS大黑" charset="0"/>
              </a:rPr>
              <a:t>俄国不花费一文钱</a:t>
            </a:r>
            <a:r>
              <a:rPr lang="en-US" altLang="zh-CN" sz="2800" b="1">
                <a:latin typeface="文鼎CS大黑" charset="0"/>
              </a:rPr>
              <a:t>,</a:t>
            </a:r>
            <a:r>
              <a:rPr lang="zh-CN" altLang="en-US" sz="2800" b="1">
                <a:latin typeface="文鼎CS大黑" charset="0"/>
              </a:rPr>
              <a:t>不发动一兵一卒</a:t>
            </a:r>
            <a:r>
              <a:rPr lang="en-US" altLang="zh-CN" sz="2800" b="1">
                <a:latin typeface="文鼎CS大黑" charset="0"/>
              </a:rPr>
              <a:t>,</a:t>
            </a:r>
            <a:r>
              <a:rPr lang="zh-CN" altLang="en-US" sz="2800" b="1">
                <a:latin typeface="文鼎CS大黑" charset="0"/>
              </a:rPr>
              <a:t>而比任何一个参战国得到了更多的好处</a:t>
            </a:r>
            <a:r>
              <a:rPr lang="en-US" altLang="zh-CN" sz="2800" b="1">
                <a:latin typeface="文鼎CS大黑" charset="0"/>
              </a:rPr>
              <a:t>."</a:t>
            </a:r>
            <a:r>
              <a:rPr lang="en-US" altLang="zh-CN" sz="3600" b="1">
                <a:latin typeface="文鼎CS大黑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3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文本框 62466"/>
          <p:cNvSpPr txBox="1"/>
          <p:nvPr/>
        </p:nvSpPr>
        <p:spPr>
          <a:xfrm>
            <a:off x="1273175" y="647700"/>
            <a:ext cx="6172200" cy="822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0" tIns="0" rIns="0" bIns="0" anchorCtr="1">
            <a:spAutoFit/>
          </a:bodyPr>
          <a:lstStyle/>
          <a:p>
            <a:pPr algn="ctr"/>
            <a:r>
              <a:rPr lang="zh-CN" altLang="en-US" sz="5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文鼎CS大黑" charset="0"/>
              </a:rPr>
              <a:t>第二次鸦片战争影响</a:t>
            </a:r>
          </a:p>
        </p:txBody>
      </p:sp>
      <p:sp>
        <p:nvSpPr>
          <p:cNvPr id="62473" name="矩形 62472"/>
          <p:cNvSpPr>
            <a:spLocks noChangeArrowheads="1"/>
          </p:cNvSpPr>
          <p:nvPr/>
        </p:nvSpPr>
        <p:spPr bwMode="auto">
          <a:xfrm>
            <a:off x="34925" y="1628775"/>
            <a:ext cx="9028113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8000"/>
                </a:solidFill>
                <a:latin typeface="华文楷体" charset="-122"/>
                <a:ea typeface="华文楷体" charset="-122"/>
              </a:rPr>
              <a:t>        </a:t>
            </a:r>
            <a:r>
              <a:rPr lang="en-US" altLang="zh-CN" sz="5400" b="1">
                <a:solidFill>
                  <a:srgbClr val="008000"/>
                </a:solidFill>
                <a:latin typeface="文鼎中特广告体" charset="-122"/>
                <a:ea typeface="文鼎中特广告体" charset="-122"/>
              </a:rPr>
              <a:t> </a:t>
            </a:r>
            <a:r>
              <a:rPr lang="zh-CN" altLang="en-US" sz="4800" b="1">
                <a:latin typeface="文鼎中楷简" charset="0"/>
              </a:rPr>
              <a:t>使中国丧失了更多主权，英国、法国、美国等西方侵略势力由东南沿海一带深入到长江中下游地区，沙俄侵占中国北方大片领土。</a:t>
            </a:r>
            <a:r>
              <a:rPr lang="zh-CN" altLang="en-US" sz="4800" b="1">
                <a:solidFill>
                  <a:srgbClr val="CC0000"/>
                </a:solidFill>
                <a:latin typeface="文鼎中楷简" charset="0"/>
              </a:rPr>
              <a:t>中国的半殖民地化程度进一步加深。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73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14338" name="图片 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39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课堂小结</a:t>
              </a:r>
            </a:p>
          </p:txBody>
        </p:sp>
      </p:grpSp>
      <p:sp>
        <p:nvSpPr>
          <p:cNvPr id="53254" name="文本框 53253"/>
          <p:cNvSpPr txBox="1">
            <a:spLocks noChangeArrowheads="1"/>
          </p:cNvSpPr>
          <p:nvPr/>
        </p:nvSpPr>
        <p:spPr bwMode="auto">
          <a:xfrm>
            <a:off x="66675" y="1871663"/>
            <a:ext cx="687388" cy="3932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latin typeface="文鼎CS大黑" charset="0"/>
              </a:rPr>
              <a:t>第二次鸦片战争</a:t>
            </a:r>
          </a:p>
        </p:txBody>
      </p:sp>
      <p:sp>
        <p:nvSpPr>
          <p:cNvPr id="53250" name="左大括号 53249"/>
          <p:cNvSpPr>
            <a:spLocks/>
          </p:cNvSpPr>
          <p:nvPr/>
        </p:nvSpPr>
        <p:spPr bwMode="auto">
          <a:xfrm>
            <a:off x="844550" y="1493838"/>
            <a:ext cx="215900" cy="4573587"/>
          </a:xfrm>
          <a:prstGeom prst="leftBrace">
            <a:avLst>
              <a:gd name="adj1" fmla="val 17564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255" name="文本框 53254"/>
          <p:cNvSpPr txBox="1"/>
          <p:nvPr/>
        </p:nvSpPr>
        <p:spPr>
          <a:xfrm>
            <a:off x="1146175" y="1357313"/>
            <a:ext cx="1008063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起因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7" name="文本框 53266"/>
          <p:cNvSpPr txBox="1"/>
          <p:nvPr/>
        </p:nvSpPr>
        <p:spPr>
          <a:xfrm>
            <a:off x="1160463" y="2324100"/>
            <a:ext cx="1008062" cy="519113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时间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8" name="文本框 53267"/>
          <p:cNvSpPr txBox="1"/>
          <p:nvPr/>
        </p:nvSpPr>
        <p:spPr>
          <a:xfrm>
            <a:off x="1135063" y="4656138"/>
            <a:ext cx="1008062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结果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3269" name="文本框 53268"/>
          <p:cNvSpPr txBox="1"/>
          <p:nvPr/>
        </p:nvSpPr>
        <p:spPr>
          <a:xfrm>
            <a:off x="1081088" y="5748338"/>
            <a:ext cx="1008062" cy="528637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影响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2525" y="3540125"/>
            <a:ext cx="1101725" cy="517525"/>
          </a:xfrm>
          <a:prstGeom prst="rect">
            <a:avLst/>
          </a:prstGeom>
          <a:solidFill>
            <a:srgbClr val="00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2800" noProof="1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2" charset="0"/>
                <a:ea typeface="方正姚体" panose="02010601030101010101" pitchFamily="2" charset="-122"/>
                <a:cs typeface="+mn-ea"/>
              </a:rPr>
              <a:t>经过</a:t>
            </a:r>
            <a:endParaRPr lang="zh-CN" altLang="en-US" sz="2800" noProof="1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2" charset="0"/>
              <a:ea typeface="方正姚体" panose="02010601030101010101" pitchFamily="2" charset="-122"/>
            </a:endParaRPr>
          </a:p>
        </p:txBody>
      </p:sp>
      <p:sp>
        <p:nvSpPr>
          <p:cNvPr id="5126" name="矩形 7178"/>
          <p:cNvSpPr>
            <a:spLocks noChangeArrowheads="1"/>
          </p:cNvSpPr>
          <p:nvPr/>
        </p:nvSpPr>
        <p:spPr bwMode="auto">
          <a:xfrm>
            <a:off x="2339975" y="1343025"/>
            <a:ext cx="639603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进一步打开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中国市场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，扩大侵略权益。</a:t>
            </a:r>
          </a:p>
        </p:txBody>
      </p:sp>
      <p:sp>
        <p:nvSpPr>
          <p:cNvPr id="6146" name="矩形 9225"/>
          <p:cNvSpPr>
            <a:spLocks noChangeArrowheads="1"/>
          </p:cNvSpPr>
          <p:nvPr/>
        </p:nvSpPr>
        <p:spPr bwMode="auto">
          <a:xfrm>
            <a:off x="2536825" y="2351088"/>
            <a:ext cx="26892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1856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—1860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</a:t>
            </a:r>
          </a:p>
        </p:txBody>
      </p:sp>
      <p:sp>
        <p:nvSpPr>
          <p:cNvPr id="53251" name="左大括号 53250"/>
          <p:cNvSpPr>
            <a:spLocks/>
          </p:cNvSpPr>
          <p:nvPr/>
        </p:nvSpPr>
        <p:spPr bwMode="auto">
          <a:xfrm>
            <a:off x="2292350" y="3322638"/>
            <a:ext cx="136525" cy="969962"/>
          </a:xfrm>
          <a:prstGeom prst="leftBrace">
            <a:avLst>
              <a:gd name="adj1" fmla="val 3371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469" name="文本框 62468"/>
          <p:cNvSpPr txBox="1">
            <a:spLocks noChangeArrowheads="1"/>
          </p:cNvSpPr>
          <p:nvPr/>
        </p:nvSpPr>
        <p:spPr bwMode="auto">
          <a:xfrm>
            <a:off x="2478088" y="3157538"/>
            <a:ext cx="6002337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1856年，占领广州。1858年逼近天津。</a:t>
            </a:r>
            <a:endParaRPr lang="zh-CN" altLang="en-US" sz="2800" b="1">
              <a:latin typeface="创艺简仿宋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435225" y="3968750"/>
            <a:ext cx="34353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1860年，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火烧圆明园</a:t>
            </a:r>
          </a:p>
        </p:txBody>
      </p:sp>
      <p:sp>
        <p:nvSpPr>
          <p:cNvPr id="9" name="矩形 7178"/>
          <p:cNvSpPr>
            <a:spLocks noChangeArrowheads="1"/>
          </p:cNvSpPr>
          <p:nvPr/>
        </p:nvSpPr>
        <p:spPr bwMode="auto">
          <a:xfrm>
            <a:off x="2230438" y="4497388"/>
            <a:ext cx="6396037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失败，签订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《天津条约》《北京条约》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沙俄占领中国北方大片领土。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390775" y="5819775"/>
            <a:ext cx="56213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文鼎中楷简" charset="0"/>
              </a:rPr>
              <a:t>中国的半殖民地化程度进一步加深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 bldLvl="0" animBg="1"/>
      <p:bldP spid="53255" grpId="0" bldLvl="0" animBg="1"/>
      <p:bldP spid="53267" grpId="0" bldLvl="0" animBg="1"/>
      <p:bldP spid="53268" grpId="0" bldLvl="0" animBg="1"/>
      <p:bldP spid="53269" grpId="0" bldLvl="0" animBg="1"/>
      <p:bldP spid="7" grpId="0" bldLvl="0" animBg="1"/>
      <p:bldP spid="5126" grpId="0"/>
      <p:bldP spid="6146" grpId="0"/>
      <p:bldP spid="62469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15362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3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随堂演练</a:t>
              </a:r>
            </a:p>
          </p:txBody>
        </p:sp>
      </p:grpSp>
      <p:sp>
        <p:nvSpPr>
          <p:cNvPr id="15364" name="文本框 33794"/>
          <p:cNvSpPr txBox="1">
            <a:spLocks noChangeArrowheads="1"/>
          </p:cNvSpPr>
          <p:nvPr/>
        </p:nvSpPr>
        <p:spPr bwMode="auto">
          <a:xfrm>
            <a:off x="230188" y="1344613"/>
            <a:ext cx="8761412" cy="427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1.策划发动第二次鸦片战争的国家是（     ） 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A.英、法　　         B.英、法、俄　　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C.英、法、美　　     D.英、法、美、俄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2.在第二次鸦片战争中，充当“帮凶”，且又单独“作案”的国家是（     ）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A.英国               B.俄国         </a:t>
            </a:r>
          </a:p>
          <a:p>
            <a:pPr>
              <a:lnSpc>
                <a:spcPct val="14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C.法国               D.美国</a:t>
            </a:r>
            <a:endParaRPr lang="zh-CN" altLang="en-US" sz="2800" b="1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796" name="文本框 33795"/>
          <p:cNvSpPr txBox="1">
            <a:spLocks noChangeArrowheads="1"/>
          </p:cNvSpPr>
          <p:nvPr/>
        </p:nvSpPr>
        <p:spPr bwMode="auto">
          <a:xfrm>
            <a:off x="6578600" y="1252538"/>
            <a:ext cx="825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D</a:t>
            </a:r>
          </a:p>
        </p:txBody>
      </p:sp>
      <p:sp>
        <p:nvSpPr>
          <p:cNvPr id="33797" name="文本框 33796"/>
          <p:cNvSpPr txBox="1">
            <a:spLocks noChangeArrowheads="1"/>
          </p:cNvSpPr>
          <p:nvPr/>
        </p:nvSpPr>
        <p:spPr bwMode="auto">
          <a:xfrm>
            <a:off x="3702050" y="3659188"/>
            <a:ext cx="823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/>
      <p:bldP spid="3379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34817"/>
          <p:cNvSpPr txBox="1">
            <a:spLocks noChangeArrowheads="1"/>
          </p:cNvSpPr>
          <p:nvPr/>
        </p:nvSpPr>
        <p:spPr bwMode="auto">
          <a:xfrm>
            <a:off x="230188" y="573088"/>
            <a:ext cx="8761412" cy="563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3.有人说：“在第二次鸦片战争中，俄国不需花费一文一钱，不必动用一兵一卒，而能比任何一个国家得到更多的好处。”这里“更多的好处”指（     ）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A.得到巨额赔款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B.割占中国150多万平方公里土地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C.强迫清政府开放数处通商口岸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D.从中国抢走无数珍宝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4.中国近代史上割地最多的不平等条约是（   ）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A.中英《南京条约》      B.中俄《瑷珲条约》     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C.中俄《北京条约》      D.中俄《尼布楚条约》</a:t>
            </a:r>
          </a:p>
        </p:txBody>
      </p:sp>
      <p:sp>
        <p:nvSpPr>
          <p:cNvPr id="34819" name="文本框 34818"/>
          <p:cNvSpPr txBox="1">
            <a:spLocks noChangeArrowheads="1"/>
          </p:cNvSpPr>
          <p:nvPr/>
        </p:nvSpPr>
        <p:spPr bwMode="auto">
          <a:xfrm>
            <a:off x="7265988" y="1795463"/>
            <a:ext cx="8239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B</a:t>
            </a:r>
            <a:endParaRPr lang="zh-CN" altLang="en-US"/>
          </a:p>
        </p:txBody>
      </p:sp>
      <p:sp>
        <p:nvSpPr>
          <p:cNvPr id="34820" name="文本框 34819"/>
          <p:cNvSpPr txBox="1">
            <a:spLocks noChangeArrowheads="1"/>
          </p:cNvSpPr>
          <p:nvPr/>
        </p:nvSpPr>
        <p:spPr bwMode="auto">
          <a:xfrm>
            <a:off x="7134225" y="4514850"/>
            <a:ext cx="8255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B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ldLvl="0"/>
      <p:bldP spid="34820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35841"/>
          <p:cNvSpPr txBox="1">
            <a:spLocks noChangeArrowheads="1"/>
          </p:cNvSpPr>
          <p:nvPr/>
        </p:nvSpPr>
        <p:spPr bwMode="auto">
          <a:xfrm>
            <a:off x="230188" y="723900"/>
            <a:ext cx="87614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b="1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宋体" pitchFamily="2" charset="-122"/>
                <a:sym typeface="宋体" pitchFamily="2" charset="-122"/>
              </a:rPr>
              <a:t>5</a:t>
            </a: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.之所以说第二次鸦片战争是第一次鸦片战争的继续，主要是因为（     ）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A.两次战争的性质相同    B.两次战争的规模相同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itchFamily="2" charset="-122"/>
                <a:sym typeface="宋体" pitchFamily="2" charset="-122"/>
              </a:rPr>
              <a:t>C.发动战争的国家相同    D.挑起战争的借口相同</a:t>
            </a:r>
          </a:p>
        </p:txBody>
      </p:sp>
      <p:sp>
        <p:nvSpPr>
          <p:cNvPr id="35844" name="文本框 35843"/>
          <p:cNvSpPr txBox="1">
            <a:spLocks noChangeArrowheads="1"/>
          </p:cNvSpPr>
          <p:nvPr/>
        </p:nvSpPr>
        <p:spPr bwMode="auto">
          <a:xfrm>
            <a:off x="2535238" y="2125663"/>
            <a:ext cx="8255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A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3" name="组合 2"/>
          <p:cNvGrpSpPr>
            <a:grpSpLocks/>
          </p:cNvGrpSpPr>
          <p:nvPr/>
        </p:nvGrpSpPr>
        <p:grpSpPr bwMode="auto">
          <a:xfrm>
            <a:off x="9525" y="517525"/>
            <a:ext cx="2065338" cy="536575"/>
            <a:chOff x="284" y="878"/>
            <a:chExt cx="3253" cy="844"/>
          </a:xfrm>
        </p:grpSpPr>
        <p:pic>
          <p:nvPicPr>
            <p:cNvPr id="3074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5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</a:p>
          </p:txBody>
        </p:sp>
      </p:grpSp>
      <p:pic>
        <p:nvPicPr>
          <p:cNvPr id="3076" name="图片 4097" descr="20061102053031198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1054100"/>
            <a:ext cx="81883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矩形 7172"/>
          <p:cNvSpPr>
            <a:spLocks noChangeArrowheads="1"/>
          </p:cNvSpPr>
          <p:nvPr/>
        </p:nvSpPr>
        <p:spPr bwMode="auto">
          <a:xfrm>
            <a:off x="-4763" y="5549900"/>
            <a:ext cx="9147176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黑体" pitchFamily="49" charset="-122"/>
              </a:rPr>
              <a:t>观看电影《圆明园》，思考：英法联军为什么要抢劫、焚毁圆明园？中国在这次战争中还丧失了哪些领土和主权？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2"/>
          <p:cNvGrpSpPr>
            <a:grpSpLocks/>
          </p:cNvGrpSpPr>
          <p:nvPr/>
        </p:nvGrpSpPr>
        <p:grpSpPr bwMode="auto">
          <a:xfrm>
            <a:off x="180975" y="569913"/>
            <a:ext cx="2065338" cy="536575"/>
            <a:chOff x="284" y="878"/>
            <a:chExt cx="3254" cy="845"/>
          </a:xfrm>
        </p:grpSpPr>
        <p:pic>
          <p:nvPicPr>
            <p:cNvPr id="4098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9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zh-CN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sp>
        <p:nvSpPr>
          <p:cNvPr id="51208" name="Text Box 5"/>
          <p:cNvSpPr txBox="1">
            <a:spLocks noChangeArrowheads="1"/>
          </p:cNvSpPr>
          <p:nvPr/>
        </p:nvSpPr>
        <p:spPr bwMode="auto">
          <a:xfrm>
            <a:off x="257175" y="1397000"/>
            <a:ext cx="8569325" cy="394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200" b="1">
                <a:latin typeface="宋体" pitchFamily="2" charset="-122"/>
                <a:sym typeface="宋体" pitchFamily="2" charset="-122"/>
              </a:rPr>
              <a:t>知道第二次鸦片战争爆发的目的、导火线、过程和结果。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3200" b="1">
                <a:latin typeface="宋体" pitchFamily="2" charset="-122"/>
              </a:rPr>
              <a:t>2</a:t>
            </a:r>
            <a:r>
              <a:rPr lang="zh-CN" altLang="en-US" sz="3200" b="1">
                <a:latin typeface="宋体" pitchFamily="2" charset="-122"/>
              </a:rPr>
              <a:t>.知道《天津条约》和《北京条约》的内容以及沙俄侵占中国北方大片领土。</a:t>
            </a:r>
          </a:p>
          <a:p>
            <a:pPr marL="457200" indent="-457200">
              <a:lnSpc>
                <a:spcPct val="190000"/>
              </a:lnSpc>
            </a:pPr>
            <a:r>
              <a:rPr lang="en-US" altLang="zh-CN" sz="3200" b="1">
                <a:latin typeface="宋体" pitchFamily="2" charset="-122"/>
              </a:rPr>
              <a:t>3.</a:t>
            </a:r>
            <a:r>
              <a:rPr lang="zh-CN" altLang="en-US" sz="3200" b="1">
                <a:latin typeface="宋体" pitchFamily="2" charset="-122"/>
              </a:rPr>
              <a:t>认识第二次鸦片战争对中国近代社会的影响。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2"/>
          <p:cNvGrpSpPr>
            <a:grpSpLocks/>
          </p:cNvGrpSpPr>
          <p:nvPr/>
        </p:nvGrpSpPr>
        <p:grpSpPr bwMode="auto">
          <a:xfrm>
            <a:off x="180975" y="557213"/>
            <a:ext cx="2065338" cy="536575"/>
            <a:chOff x="284" y="878"/>
            <a:chExt cx="3254" cy="845"/>
          </a:xfrm>
        </p:grpSpPr>
        <p:pic>
          <p:nvPicPr>
            <p:cNvPr id="5122" name="图片 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5" y="878"/>
              <a:ext cx="3133" cy="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3" name="文本框 2"/>
            <p:cNvSpPr txBox="1">
              <a:spLocks noChangeArrowheads="1"/>
            </p:cNvSpPr>
            <p:nvPr/>
          </p:nvSpPr>
          <p:spPr bwMode="auto">
            <a:xfrm>
              <a:off x="284" y="878"/>
              <a:ext cx="2700" cy="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70C0"/>
                  </a:solidFill>
                  <a:latin typeface="黑体" pitchFamily="49" charset="-122"/>
                  <a:ea typeface="黑体" pitchFamily="49" charset="-122"/>
                </a:rPr>
                <a:t>新课讲授</a:t>
              </a:r>
            </a:p>
          </p:txBody>
        </p:sp>
      </p:grpSp>
      <p:sp>
        <p:nvSpPr>
          <p:cNvPr id="5124" name="矩形 7197"/>
          <p:cNvSpPr>
            <a:spLocks noChangeArrowheads="1"/>
          </p:cNvSpPr>
          <p:nvPr/>
        </p:nvSpPr>
        <p:spPr bwMode="auto">
          <a:xfrm>
            <a:off x="47625" y="1116013"/>
            <a:ext cx="54641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一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英法再次发动侵华战争</a:t>
            </a:r>
          </a:p>
        </p:txBody>
      </p:sp>
      <p:sp>
        <p:nvSpPr>
          <p:cNvPr id="5125" name="矩形 7174"/>
          <p:cNvSpPr>
            <a:spLocks noChangeArrowheads="1"/>
          </p:cNvSpPr>
          <p:nvPr/>
        </p:nvSpPr>
        <p:spPr bwMode="auto">
          <a:xfrm>
            <a:off x="77788" y="1962150"/>
            <a:ext cx="1379537" cy="481013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目的：</a:t>
            </a:r>
          </a:p>
        </p:txBody>
      </p:sp>
      <p:sp>
        <p:nvSpPr>
          <p:cNvPr id="5126" name="矩形 7178"/>
          <p:cNvSpPr>
            <a:spLocks noChangeArrowheads="1"/>
          </p:cNvSpPr>
          <p:nvPr/>
        </p:nvSpPr>
        <p:spPr bwMode="auto">
          <a:xfrm>
            <a:off x="1616075" y="1751013"/>
            <a:ext cx="7421563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西方列强不满足既得利益，企图进一步</a:t>
            </a:r>
            <a:r>
              <a:rPr lang="zh-CN" altLang="en-US" sz="28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打开中国市场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，扩大侵略权益。</a:t>
            </a:r>
          </a:p>
        </p:txBody>
      </p:sp>
      <p:sp>
        <p:nvSpPr>
          <p:cNvPr id="5127" name="Text Box 4"/>
          <p:cNvSpPr txBox="1">
            <a:spLocks noChangeArrowheads="1"/>
          </p:cNvSpPr>
          <p:nvPr/>
        </p:nvSpPr>
        <p:spPr bwMode="auto">
          <a:xfrm>
            <a:off x="2930525" y="4570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128" name="Oval 5"/>
          <p:cNvSpPr>
            <a:spLocks noChangeArrowheads="1"/>
          </p:cNvSpPr>
          <p:nvPr/>
        </p:nvSpPr>
        <p:spPr bwMode="auto">
          <a:xfrm>
            <a:off x="539750" y="3141663"/>
            <a:ext cx="1584325" cy="1008062"/>
          </a:xfrm>
          <a:prstGeom prst="ellipse">
            <a:avLst/>
          </a:prstGeom>
          <a:gradFill rotWithShape="1">
            <a:gsLst>
              <a:gs pos="0">
                <a:srgbClr val="FFFF99">
                  <a:alpha val="1999"/>
                </a:srgbClr>
              </a:gs>
              <a:gs pos="100000">
                <a:srgbClr val="660066">
                  <a:alpha val="45998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英法</a:t>
            </a:r>
          </a:p>
        </p:txBody>
      </p:sp>
      <p:sp>
        <p:nvSpPr>
          <p:cNvPr id="5129" name="Oval 6"/>
          <p:cNvSpPr>
            <a:spLocks noChangeArrowheads="1"/>
          </p:cNvSpPr>
          <p:nvPr/>
        </p:nvSpPr>
        <p:spPr bwMode="auto">
          <a:xfrm>
            <a:off x="7164388" y="3141663"/>
            <a:ext cx="1584325" cy="958850"/>
          </a:xfrm>
          <a:prstGeom prst="ellipse">
            <a:avLst/>
          </a:prstGeom>
          <a:gradFill rotWithShape="0">
            <a:gsLst>
              <a:gs pos="0">
                <a:srgbClr val="FFFF66">
                  <a:alpha val="26999"/>
                </a:srgbClr>
              </a:gs>
              <a:gs pos="100000">
                <a:srgbClr val="FF0000">
                  <a:alpha val="59998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中国</a:t>
            </a:r>
          </a:p>
        </p:txBody>
      </p:sp>
      <p:sp>
        <p:nvSpPr>
          <p:cNvPr id="6159" name="AutoShape 18"/>
          <p:cNvSpPr>
            <a:spLocks noChangeArrowheads="1"/>
          </p:cNvSpPr>
          <p:nvPr/>
        </p:nvSpPr>
        <p:spPr bwMode="auto">
          <a:xfrm>
            <a:off x="3492500" y="4556125"/>
            <a:ext cx="2808288" cy="1223963"/>
          </a:xfrm>
          <a:prstGeom prst="irregularSeal1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400" b="1"/>
              <a:t>战争</a:t>
            </a:r>
          </a:p>
        </p:txBody>
      </p:sp>
      <p:sp>
        <p:nvSpPr>
          <p:cNvPr id="6160" name="AutoShape 19"/>
          <p:cNvSpPr>
            <a:spLocks noChangeArrowheads="1"/>
          </p:cNvSpPr>
          <p:nvPr/>
        </p:nvSpPr>
        <p:spPr bwMode="auto">
          <a:xfrm rot="3201455">
            <a:off x="6775450" y="3889375"/>
            <a:ext cx="142875" cy="1958975"/>
          </a:xfrm>
          <a:prstGeom prst="downArrow">
            <a:avLst>
              <a:gd name="adj1" fmla="val 50000"/>
              <a:gd name="adj2" fmla="val 34252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6161" name="AutoShape 21"/>
          <p:cNvSpPr>
            <a:spLocks noChangeArrowheads="1"/>
          </p:cNvSpPr>
          <p:nvPr/>
        </p:nvSpPr>
        <p:spPr bwMode="auto">
          <a:xfrm rot="17885387" flipH="1">
            <a:off x="2637631" y="3769520"/>
            <a:ext cx="117475" cy="2068512"/>
          </a:xfrm>
          <a:prstGeom prst="downArrow">
            <a:avLst>
              <a:gd name="adj1" fmla="val 50000"/>
              <a:gd name="adj2" fmla="val 439877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/>
          </a:p>
        </p:txBody>
      </p:sp>
      <p:grpSp>
        <p:nvGrpSpPr>
          <p:cNvPr id="6162" name="Group 22"/>
          <p:cNvGrpSpPr>
            <a:grpSpLocks/>
          </p:cNvGrpSpPr>
          <p:nvPr/>
        </p:nvGrpSpPr>
        <p:grpSpPr bwMode="auto">
          <a:xfrm>
            <a:off x="1476375" y="4149725"/>
            <a:ext cx="2051050" cy="1223963"/>
            <a:chOff x="0" y="0"/>
            <a:chExt cx="1043" cy="771"/>
          </a:xfrm>
        </p:grpSpPr>
        <p:sp>
          <p:nvSpPr>
            <p:cNvPr id="5134" name="Rectangle 23"/>
            <p:cNvSpPr>
              <a:spLocks noChangeArrowheads="1"/>
            </p:cNvSpPr>
            <p:nvPr/>
          </p:nvSpPr>
          <p:spPr bwMode="auto">
            <a:xfrm rot="1682407">
              <a:off x="226" y="0"/>
              <a:ext cx="817" cy="4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亚罗号事件</a:t>
              </a:r>
            </a:p>
          </p:txBody>
        </p:sp>
        <p:sp>
          <p:nvSpPr>
            <p:cNvPr id="5135" name="Rectangle 24"/>
            <p:cNvSpPr>
              <a:spLocks noChangeArrowheads="1"/>
            </p:cNvSpPr>
            <p:nvPr/>
          </p:nvSpPr>
          <p:spPr bwMode="auto">
            <a:xfrm rot="1623519">
              <a:off x="0" y="181"/>
              <a:ext cx="907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/>
                <a:t>马神甫事件</a:t>
              </a:r>
            </a:p>
          </p:txBody>
        </p:sp>
      </p:grpSp>
      <p:sp>
        <p:nvSpPr>
          <p:cNvPr id="6165" name="AutoShape 27"/>
          <p:cNvSpPr>
            <a:spLocks noChangeArrowheads="1"/>
          </p:cNvSpPr>
          <p:nvPr/>
        </p:nvSpPr>
        <p:spPr bwMode="auto">
          <a:xfrm flipV="1">
            <a:off x="5435600" y="3573463"/>
            <a:ext cx="1584325" cy="144462"/>
          </a:xfrm>
          <a:prstGeom prst="leftArrow">
            <a:avLst>
              <a:gd name="adj1" fmla="val 50000"/>
              <a:gd name="adj2" fmla="val 27397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6" name="Text Box 28"/>
          <p:cNvSpPr txBox="1">
            <a:spLocks noChangeArrowheads="1"/>
          </p:cNvSpPr>
          <p:nvPr/>
        </p:nvSpPr>
        <p:spPr bwMode="auto">
          <a:xfrm>
            <a:off x="6011863" y="3141663"/>
            <a:ext cx="1447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拒绝</a:t>
            </a:r>
          </a:p>
        </p:txBody>
      </p:sp>
      <p:sp>
        <p:nvSpPr>
          <p:cNvPr id="6167" name="AutoShape 30"/>
          <p:cNvSpPr>
            <a:spLocks noChangeArrowheads="1"/>
          </p:cNvSpPr>
          <p:nvPr/>
        </p:nvSpPr>
        <p:spPr bwMode="auto">
          <a:xfrm>
            <a:off x="2268538" y="3573463"/>
            <a:ext cx="1536700" cy="142875"/>
          </a:xfrm>
          <a:prstGeom prst="rightArrow">
            <a:avLst>
              <a:gd name="adj1" fmla="val 50000"/>
              <a:gd name="adj2" fmla="val 268690"/>
            </a:avLst>
          </a:prstGeom>
          <a:solidFill>
            <a:srgbClr val="6600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68" name="Text Box 31"/>
          <p:cNvSpPr txBox="1">
            <a:spLocks noChangeArrowheads="1"/>
          </p:cNvSpPr>
          <p:nvPr/>
        </p:nvSpPr>
        <p:spPr bwMode="auto">
          <a:xfrm>
            <a:off x="2555875" y="3141663"/>
            <a:ext cx="129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提出</a:t>
            </a:r>
          </a:p>
        </p:txBody>
      </p:sp>
      <p:sp>
        <p:nvSpPr>
          <p:cNvPr id="6171" name="AutoShape 35"/>
          <p:cNvSpPr>
            <a:spLocks/>
          </p:cNvSpPr>
          <p:nvPr/>
        </p:nvSpPr>
        <p:spPr bwMode="auto">
          <a:xfrm>
            <a:off x="531813" y="5148263"/>
            <a:ext cx="1258887" cy="609600"/>
          </a:xfrm>
          <a:prstGeom prst="callout1">
            <a:avLst>
              <a:gd name="adj1" fmla="val 16616"/>
              <a:gd name="adj2" fmla="val 104921"/>
              <a:gd name="adj3" fmla="val -34375"/>
              <a:gd name="adj4" fmla="val 128000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文鼎中特广告体" charset="-122"/>
                <a:ea typeface="文鼎中特广告体" charset="-122"/>
              </a:rPr>
              <a:t>借口</a:t>
            </a:r>
          </a:p>
        </p:txBody>
      </p:sp>
      <p:sp>
        <p:nvSpPr>
          <p:cNvPr id="6172" name="Text Box 3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339975" y="3716338"/>
            <a:ext cx="1828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Verdana" pitchFamily="34" charset="0"/>
                <a:ea typeface="黑体" pitchFamily="49" charset="-122"/>
              </a:rPr>
              <a:t>扩大权益</a:t>
            </a:r>
          </a:p>
        </p:txBody>
      </p:sp>
      <p:sp>
        <p:nvSpPr>
          <p:cNvPr id="6173" name="Text Box 37"/>
          <p:cNvSpPr txBox="1">
            <a:spLocks noChangeArrowheads="1"/>
          </p:cNvSpPr>
          <p:nvPr/>
        </p:nvSpPr>
        <p:spPr bwMode="auto">
          <a:xfrm>
            <a:off x="5508625" y="3716338"/>
            <a:ext cx="2813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FF"/>
                </a:solidFill>
                <a:latin typeface="Verdana" pitchFamily="34" charset="0"/>
                <a:ea typeface="黑体" pitchFamily="49" charset="-122"/>
              </a:rPr>
              <a:t>担心危及统治</a:t>
            </a:r>
          </a:p>
        </p:txBody>
      </p:sp>
      <p:sp>
        <p:nvSpPr>
          <p:cNvPr id="6174" name="Text Box 39"/>
          <p:cNvSpPr txBox="1">
            <a:spLocks noChangeArrowheads="1"/>
          </p:cNvSpPr>
          <p:nvPr/>
        </p:nvSpPr>
        <p:spPr bwMode="auto">
          <a:xfrm>
            <a:off x="3203575" y="5749925"/>
            <a:ext cx="3222625" cy="579438"/>
          </a:xfrm>
          <a:prstGeom prst="rect">
            <a:avLst/>
          </a:prstGeom>
          <a:solidFill>
            <a:srgbClr val="CC99FF">
              <a:alpha val="4200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00FF"/>
                </a:solidFill>
                <a:latin typeface="Verdana" pitchFamily="34" charset="0"/>
                <a:ea typeface="黑体" pitchFamily="49" charset="-122"/>
              </a:rPr>
              <a:t>迫使清政府屈服</a:t>
            </a:r>
          </a:p>
        </p:txBody>
      </p:sp>
      <p:grpSp>
        <p:nvGrpSpPr>
          <p:cNvPr id="6175" name="Group 46"/>
          <p:cNvGrpSpPr>
            <a:grpSpLocks/>
          </p:cNvGrpSpPr>
          <p:nvPr/>
        </p:nvGrpSpPr>
        <p:grpSpPr bwMode="auto">
          <a:xfrm>
            <a:off x="3924300" y="3068638"/>
            <a:ext cx="1439863" cy="1008062"/>
            <a:chOff x="0" y="0"/>
            <a:chExt cx="907" cy="635"/>
          </a:xfrm>
        </p:grpSpPr>
        <p:sp>
          <p:nvSpPr>
            <p:cNvPr id="5145" name="AutoShape 41"/>
            <p:cNvSpPr>
              <a:spLocks noChangeArrowheads="1"/>
            </p:cNvSpPr>
            <p:nvPr/>
          </p:nvSpPr>
          <p:spPr bwMode="auto">
            <a:xfrm>
              <a:off x="0" y="0"/>
              <a:ext cx="907" cy="635"/>
            </a:xfrm>
            <a:prstGeom prst="horizontalScroll">
              <a:avLst>
                <a:gd name="adj" fmla="val 1250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46" name="Text Box 42"/>
            <p:cNvSpPr txBox="1">
              <a:spLocks noChangeArrowheads="1"/>
            </p:cNvSpPr>
            <p:nvPr/>
          </p:nvSpPr>
          <p:spPr bwMode="auto">
            <a:xfrm>
              <a:off x="136" y="136"/>
              <a:ext cx="63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修约</a:t>
              </a:r>
            </a:p>
          </p:txBody>
        </p:sp>
      </p:grpSp>
      <p:sp>
        <p:nvSpPr>
          <p:cNvPr id="6178" name="AutoShape 47"/>
          <p:cNvSpPr>
            <a:spLocks noChangeArrowheads="1"/>
          </p:cNvSpPr>
          <p:nvPr/>
        </p:nvSpPr>
        <p:spPr bwMode="auto">
          <a:xfrm>
            <a:off x="3702050" y="2682875"/>
            <a:ext cx="1943100" cy="1727200"/>
          </a:xfrm>
          <a:prstGeom prst="star16">
            <a:avLst>
              <a:gd name="adj" fmla="val 375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79" name="Text Box 48"/>
          <p:cNvSpPr txBox="1">
            <a:spLocks noChangeArrowheads="1"/>
          </p:cNvSpPr>
          <p:nvPr/>
        </p:nvSpPr>
        <p:spPr bwMode="auto">
          <a:xfrm>
            <a:off x="3995738" y="3141663"/>
            <a:ext cx="14398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ea typeface="黑体" pitchFamily="49" charset="-122"/>
              </a:rPr>
              <a:t>矛盾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  <p:bldP spid="5126" grpId="0"/>
      <p:bldP spid="6159" grpId="0" bldLvl="0" animBg="1"/>
      <p:bldP spid="6160" grpId="0" bldLvl="0" animBg="1"/>
      <p:bldP spid="6161" grpId="0" bldLvl="0" animBg="1"/>
      <p:bldP spid="6165" grpId="0" bldLvl="0" animBg="1"/>
      <p:bldP spid="6166" grpId="0"/>
      <p:bldP spid="6167" grpId="0" bldLvl="0" animBg="1"/>
      <p:bldP spid="6168" grpId="0"/>
      <p:bldP spid="6171" grpId="0" bldLvl="0" animBg="1"/>
      <p:bldP spid="6172" grpId="0"/>
      <p:bldP spid="6173" grpId="0"/>
      <p:bldP spid="6174" grpId="0" bldLvl="0" animBg="1"/>
      <p:bldP spid="6178" grpId="0" bldLvl="0" animBg="1"/>
      <p:bldP spid="617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7174"/>
          <p:cNvSpPr>
            <a:spLocks noChangeArrowheads="1"/>
          </p:cNvSpPr>
          <p:nvPr/>
        </p:nvSpPr>
        <p:spPr bwMode="auto">
          <a:xfrm>
            <a:off x="77788" y="565150"/>
            <a:ext cx="1379537" cy="482600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时间：</a:t>
            </a:r>
          </a:p>
        </p:txBody>
      </p:sp>
      <p:sp>
        <p:nvSpPr>
          <p:cNvPr id="6146" name="矩形 9225"/>
          <p:cNvSpPr>
            <a:spLocks noChangeArrowheads="1"/>
          </p:cNvSpPr>
          <p:nvPr/>
        </p:nvSpPr>
        <p:spPr bwMode="auto">
          <a:xfrm>
            <a:off x="1852613" y="573088"/>
            <a:ext cx="26892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1856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—1860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年</a:t>
            </a:r>
          </a:p>
        </p:txBody>
      </p:sp>
      <p:sp>
        <p:nvSpPr>
          <p:cNvPr id="6147" name="矩形 3"/>
          <p:cNvSpPr>
            <a:spLocks noChangeArrowheads="1"/>
          </p:cNvSpPr>
          <p:nvPr/>
        </p:nvSpPr>
        <p:spPr bwMode="auto">
          <a:xfrm>
            <a:off x="73025" y="1982788"/>
            <a:ext cx="1379538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经过：</a:t>
            </a:r>
          </a:p>
        </p:txBody>
      </p:sp>
      <p:sp>
        <p:nvSpPr>
          <p:cNvPr id="62468" name="文本框 62467"/>
          <p:cNvSpPr txBox="1">
            <a:spLocks noChangeArrowheads="1"/>
          </p:cNvSpPr>
          <p:nvPr/>
        </p:nvSpPr>
        <p:spPr bwMode="auto">
          <a:xfrm>
            <a:off x="292100" y="2587625"/>
            <a:ext cx="844708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zh-CN" altLang="en-US" sz="2800" b="1">
                <a:solidFill>
                  <a:srgbClr val="663300"/>
                </a:solidFill>
                <a:latin typeface="文鼎中楷简" charset="0"/>
              </a:rPr>
              <a:t>爆发标志：</a:t>
            </a:r>
            <a:r>
              <a:rPr lang="en-US" sz="2800" b="1">
                <a:latin typeface="文鼎中楷简" charset="0"/>
              </a:rPr>
              <a:t>1856</a:t>
            </a:r>
            <a:r>
              <a:rPr lang="zh-CN" altLang="en-US" sz="2800" b="1">
                <a:latin typeface="文鼎中楷简" charset="0"/>
              </a:rPr>
              <a:t>年</a:t>
            </a:r>
            <a:r>
              <a:rPr lang="en-US" sz="2800" b="1">
                <a:latin typeface="文鼎中楷简" charset="0"/>
              </a:rPr>
              <a:t>10</a:t>
            </a:r>
            <a:r>
              <a:rPr lang="zh-CN" altLang="en-US" sz="2800" b="1">
                <a:latin typeface="文鼎中楷简" charset="0"/>
              </a:rPr>
              <a:t>月，英军炮轰广州，挑起战争。</a:t>
            </a:r>
            <a:r>
              <a:rPr lang="zh-CN" altLang="en-US" sz="2400" b="1">
                <a:latin typeface="华文彩云" pitchFamily="2" charset="-122"/>
                <a:ea typeface="华文彩云" pitchFamily="2" charset="-122"/>
              </a:rPr>
              <a:t> </a:t>
            </a:r>
          </a:p>
        </p:txBody>
      </p:sp>
      <p:sp>
        <p:nvSpPr>
          <p:cNvPr id="62469" name="文本框 62468"/>
          <p:cNvSpPr txBox="1">
            <a:spLocks noChangeArrowheads="1"/>
          </p:cNvSpPr>
          <p:nvPr/>
        </p:nvSpPr>
        <p:spPr bwMode="auto">
          <a:xfrm>
            <a:off x="279400" y="3079750"/>
            <a:ext cx="8462963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</a:t>
            </a:r>
            <a:r>
              <a:rPr lang="zh-CN" altLang="en-US" sz="2800" b="1">
                <a:latin typeface="文鼎中楷简" charset="0"/>
              </a:rPr>
              <a:t>1856年10月～1858年6月，攻陷广州，逼近天津，威胁北京。1858年，清政府被迫签订《天津条约》。</a:t>
            </a:r>
          </a:p>
        </p:txBody>
      </p:sp>
      <p:sp>
        <p:nvSpPr>
          <p:cNvPr id="6150" name="矩形 4"/>
          <p:cNvSpPr>
            <a:spLocks noChangeArrowheads="1"/>
          </p:cNvSpPr>
          <p:nvPr/>
        </p:nvSpPr>
        <p:spPr bwMode="auto">
          <a:xfrm>
            <a:off x="68263" y="1306513"/>
            <a:ext cx="1735137" cy="481012"/>
          </a:xfrm>
          <a:prstGeom prst="rect">
            <a:avLst/>
          </a:prstGeom>
          <a:noFill/>
          <a:ln w="38100">
            <a:solidFill>
              <a:srgbClr val="00CC00"/>
            </a:solidFill>
            <a:bevel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侵略者：</a:t>
            </a:r>
          </a:p>
        </p:txBody>
      </p:sp>
      <p:sp>
        <p:nvSpPr>
          <p:cNvPr id="6151" name="矩形 9224"/>
          <p:cNvSpPr>
            <a:spLocks noChangeArrowheads="1"/>
          </p:cNvSpPr>
          <p:nvPr/>
        </p:nvSpPr>
        <p:spPr bwMode="auto">
          <a:xfrm>
            <a:off x="2155825" y="1265238"/>
            <a:ext cx="586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主犯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英法联军 </a:t>
            </a:r>
            <a:r>
              <a:rPr lang="zh-CN" altLang="en-US" sz="28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从犯</a:t>
            </a:r>
            <a:r>
              <a:rPr lang="en-US" altLang="zh-CN" sz="2800" b="1">
                <a:latin typeface="楷体_GB2312" pitchFamily="1" charset="-122"/>
                <a:ea typeface="楷体_GB2312" pitchFamily="1" charset="-122"/>
              </a:rPr>
              <a:t>—</a:t>
            </a:r>
            <a:r>
              <a:rPr lang="zh-CN" altLang="en-US" sz="2800" b="1">
                <a:latin typeface="楷体_GB2312" pitchFamily="1" charset="-122"/>
                <a:ea typeface="楷体_GB2312" pitchFamily="1" charset="-122"/>
              </a:rPr>
              <a:t>俄国、美国</a:t>
            </a:r>
          </a:p>
        </p:txBody>
      </p:sp>
      <p:graphicFrame>
        <p:nvGraphicFramePr>
          <p:cNvPr id="6" name="表格 5"/>
          <p:cNvGraphicFramePr/>
          <p:nvPr/>
        </p:nvGraphicFramePr>
        <p:xfrm>
          <a:off x="212725" y="4232275"/>
          <a:ext cx="8808085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50"/>
                <a:gridCol w="7023735"/>
              </a:tblGrid>
              <a:tr h="1798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文鼎CS大黑" panose="02010609010101010101" charset="0"/>
                          <a:ea typeface="文鼎CS大黑" panose="02010609010101010101" charset="0"/>
                        </a:rPr>
                        <a:t>《天津条约》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①外国公使进驻北京；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②增开汉口、南京等十处为通商口岸；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③外国商船和军舰可以在长江各口岸自由航行等特权。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 animBg="1"/>
      <p:bldP spid="6146" grpId="0"/>
      <p:bldP spid="6147" grpId="0" animBg="1"/>
      <p:bldP spid="62468" grpId="0"/>
      <p:bldP spid="62469" grpId="0"/>
      <p:bldP spid="6150" grpId="0" animBg="1"/>
      <p:bldP spid="61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矩形 7197"/>
          <p:cNvSpPr>
            <a:spLocks noChangeArrowheads="1"/>
          </p:cNvSpPr>
          <p:nvPr/>
        </p:nvSpPr>
        <p:spPr bwMode="auto">
          <a:xfrm>
            <a:off x="9525" y="511175"/>
            <a:ext cx="7758113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二</a:t>
            </a:r>
            <a:r>
              <a:rPr lang="en-US" altLang="zh-CN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.</a:t>
            </a:r>
            <a:r>
              <a:rPr lang="zh-CN" altLang="en-US" sz="36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火烧圆明园与《北京条约》的签订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6365" y="1170305"/>
            <a:ext cx="261747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1.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火烧圆明园</a:t>
            </a: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149225" y="1871663"/>
            <a:ext cx="8974138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</a:t>
            </a:r>
            <a:r>
              <a:rPr lang="en-US" altLang="zh-CN" sz="2800" b="1">
                <a:latin typeface="创艺简仿宋" charset="0"/>
              </a:rPr>
              <a:t> </a:t>
            </a:r>
            <a:r>
              <a:rPr lang="zh-CN" altLang="en-US" sz="2800" b="1">
                <a:latin typeface="文鼎中楷简" charset="0"/>
              </a:rPr>
              <a:t>1860年英法联军再次占领天津，进逼北京。</a:t>
            </a:r>
            <a:r>
              <a:rPr lang="en-US" altLang="zh-CN" sz="2800" b="1">
                <a:latin typeface="文鼎中楷简" charset="0"/>
              </a:rPr>
              <a:t>10</a:t>
            </a:r>
            <a:r>
              <a:rPr lang="zh-CN" altLang="en-US" sz="2800" b="1">
                <a:latin typeface="文鼎中楷简" charset="0"/>
              </a:rPr>
              <a:t>月英法联军攻占北京，抢劫皇家园林圆明园，并放火烧毁。</a:t>
            </a:r>
          </a:p>
        </p:txBody>
      </p:sp>
      <p:pic>
        <p:nvPicPr>
          <p:cNvPr id="7172" name="图片 3" descr="焚毁前的北京圆明园景致之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2679700"/>
            <a:ext cx="4356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图片 4" descr="ti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50" y="2733675"/>
            <a:ext cx="5138738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624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2770" descr="大水法后面的远瀛观的门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1363" y="504825"/>
            <a:ext cx="4552950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图片 32771" descr="圆明园中仅存的残桥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4225" y="3536950"/>
            <a:ext cx="3995738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32772" descr="一进入遗址区，就残破的荒凉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725" y="3160713"/>
            <a:ext cx="2930525" cy="335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114300" y="4238625"/>
            <a:ext cx="6699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3200">
                <a:latin typeface="微软简粗黑" charset="0"/>
              </a:rPr>
              <a:t>残垣断壁</a:t>
            </a:r>
          </a:p>
        </p:txBody>
      </p:sp>
      <p:pic>
        <p:nvPicPr>
          <p:cNvPr id="8197" name="图片 4" descr="timg (1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" y="457200"/>
            <a:ext cx="4591050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0325" y="551815"/>
            <a:ext cx="4142740" cy="5791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2.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《北京条约》的签订</a:t>
            </a:r>
          </a:p>
        </p:txBody>
      </p:sp>
      <p:sp>
        <p:nvSpPr>
          <p:cNvPr id="62470" name="文本框 62469"/>
          <p:cNvSpPr txBox="1">
            <a:spLocks noChangeArrowheads="1"/>
          </p:cNvSpPr>
          <p:nvPr/>
        </p:nvSpPr>
        <p:spPr bwMode="auto">
          <a:xfrm>
            <a:off x="215900" y="1185863"/>
            <a:ext cx="85407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 </a:t>
            </a:r>
            <a:r>
              <a:rPr lang="zh-CN" altLang="en-US" sz="2800" b="1">
                <a:latin typeface="文鼎中楷简" charset="0"/>
              </a:rPr>
              <a:t>1860年英法联军占领安定门，控制北京城，迫使清政府签订《北京条约》。</a:t>
            </a:r>
          </a:p>
        </p:txBody>
      </p:sp>
      <p:graphicFrame>
        <p:nvGraphicFramePr>
          <p:cNvPr id="6" name="表格 5"/>
          <p:cNvGraphicFramePr/>
          <p:nvPr/>
        </p:nvGraphicFramePr>
        <p:xfrm>
          <a:off x="119063" y="4679950"/>
          <a:ext cx="8808085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50"/>
                <a:gridCol w="7023735"/>
              </a:tblGrid>
              <a:tr h="1798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600">
                          <a:solidFill>
                            <a:srgbClr val="FF0000"/>
                          </a:solidFill>
                          <a:latin typeface="文鼎CS大黑" panose="02010609010101010101" charset="0"/>
                          <a:ea typeface="文鼎CS大黑" panose="02010609010101010101" charset="0"/>
                        </a:rPr>
                        <a:t>《北京条约》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①清政府承认《天津条约》继续有效；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②增开天津为商埠。</a:t>
                      </a: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③割九龙司地方一区给英国；</a:t>
                      </a:r>
                    </a:p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文鼎中楷简" panose="02010609010101010101" charset="0"/>
                          <a:ea typeface="文鼎中楷简" panose="02010609010101010101" charset="0"/>
                          <a:cs typeface="创艺简行楷" charset="0"/>
                        </a:rPr>
                        <a:t>④赔款额大幅增加。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图片 1" descr="tim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151063"/>
            <a:ext cx="86868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"/>
          <p:cNvGrpSpPr>
            <a:grpSpLocks/>
          </p:cNvGrpSpPr>
          <p:nvPr/>
        </p:nvGrpSpPr>
        <p:grpSpPr bwMode="auto">
          <a:xfrm>
            <a:off x="139700" y="619125"/>
            <a:ext cx="2409825" cy="687388"/>
            <a:chOff x="283" y="575"/>
            <a:chExt cx="3795" cy="1082"/>
          </a:xfrm>
        </p:grpSpPr>
        <p:pic>
          <p:nvPicPr>
            <p:cNvPr id="10242" name="图片 8205" descr="13240475_221319465105_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3" y="575"/>
              <a:ext cx="1578" cy="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3" name="矩形 8201"/>
            <p:cNvSpPr>
              <a:spLocks noChangeArrowheads="1"/>
            </p:cNvSpPr>
            <p:nvPr/>
          </p:nvSpPr>
          <p:spPr bwMode="auto">
            <a:xfrm>
              <a:off x="1618" y="689"/>
              <a:ext cx="2460" cy="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700" b="1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</a:rPr>
                <a:t>拓展延伸</a:t>
              </a:r>
            </a:p>
          </p:txBody>
        </p:sp>
        <p:sp>
          <p:nvSpPr>
            <p:cNvPr id="10244" name="直接连接符 8202"/>
            <p:cNvSpPr>
              <a:spLocks noChangeShapeType="1"/>
            </p:cNvSpPr>
            <p:nvPr/>
          </p:nvSpPr>
          <p:spPr bwMode="auto">
            <a:xfrm>
              <a:off x="1780" y="1500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45" name="直接连接符 8203"/>
            <p:cNvSpPr>
              <a:spLocks noChangeShapeType="1"/>
            </p:cNvSpPr>
            <p:nvPr/>
          </p:nvSpPr>
          <p:spPr bwMode="auto">
            <a:xfrm>
              <a:off x="1803" y="795"/>
              <a:ext cx="2155" cy="0"/>
            </a:xfrm>
            <a:prstGeom prst="line">
              <a:avLst/>
            </a:prstGeom>
            <a:noFill/>
            <a:ln w="76200" cmpd="tri">
              <a:solidFill>
                <a:srgbClr val="99CC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6" name="文本框 11290"/>
          <p:cNvSpPr txBox="1">
            <a:spLocks noChangeArrowheads="1"/>
          </p:cNvSpPr>
          <p:nvPr/>
        </p:nvSpPr>
        <p:spPr bwMode="auto">
          <a:xfrm>
            <a:off x="3400425" y="720725"/>
            <a:ext cx="34686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zh-CN" altLang="en-US" sz="3600" b="1">
                <a:latin typeface="文鼎CS大隶书" charset="0"/>
              </a:rPr>
              <a:t>总理衙门的设置</a:t>
            </a:r>
          </a:p>
        </p:txBody>
      </p:sp>
      <p:pic>
        <p:nvPicPr>
          <p:cNvPr id="10247" name="图片 3" descr="timg (2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700" y="1682750"/>
            <a:ext cx="5043488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文本框 62468"/>
          <p:cNvSpPr txBox="1">
            <a:spLocks noChangeArrowheads="1"/>
          </p:cNvSpPr>
          <p:nvPr/>
        </p:nvSpPr>
        <p:spPr bwMode="auto">
          <a:xfrm>
            <a:off x="5635625" y="2012950"/>
            <a:ext cx="3171825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solidFill>
                  <a:srgbClr val="CC0000"/>
                </a:solidFill>
                <a:latin typeface="创艺简仿宋" charset="0"/>
              </a:rPr>
              <a:t>       </a:t>
            </a:r>
            <a:r>
              <a:rPr lang="en-US" altLang="zh-CN" sz="2800" b="1">
                <a:latin typeface="文鼎中楷简" charset="0"/>
              </a:rPr>
              <a:t>1861</a:t>
            </a:r>
            <a:r>
              <a:rPr lang="zh-CN" altLang="en-US" sz="2800" b="1">
                <a:latin typeface="文鼎中楷简" charset="0"/>
              </a:rPr>
              <a:t>年，清政府为适应形势的变化，设立了总理各国事务衙门，简称</a:t>
            </a:r>
            <a:r>
              <a:rPr lang="en-US" altLang="zh-CN" sz="2800" b="1">
                <a:latin typeface="文鼎中楷简" charset="0"/>
              </a:rPr>
              <a:t>“</a:t>
            </a:r>
            <a:r>
              <a:rPr lang="zh-CN" altLang="en-US" sz="2800" b="1">
                <a:latin typeface="文鼎中楷简" charset="0"/>
              </a:rPr>
              <a:t>总理衙门</a:t>
            </a:r>
            <a:r>
              <a:rPr lang="en-US" altLang="zh-CN" sz="2800" b="1">
                <a:latin typeface="文鼎中楷简" charset="0"/>
              </a:rPr>
              <a:t>”</a:t>
            </a:r>
            <a:r>
              <a:rPr lang="zh-CN" altLang="en-US" sz="2800" b="1">
                <a:latin typeface="文鼎中楷简" charset="0"/>
              </a:rPr>
              <a:t>。它负责办理对外交涉以及通商、海关等事务，是清政府一个权力很大的中枢机构。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62469" grpId="1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1356</Words>
  <Characters>0</Characters>
  <Application/>
  <DocSecurity>0</DocSecurity>
  <PresentationFormat/>
  <Lines>0</Lines>
  <Paragraphs>99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Calibri</vt:lpstr>
      <vt:lpstr>黑体</vt:lpstr>
      <vt:lpstr>Times New Roman</vt:lpstr>
      <vt:lpstr>DFKai-SB</vt:lpstr>
      <vt:lpstr>隶书</vt:lpstr>
      <vt:lpstr>楷体_GB2312</vt:lpstr>
      <vt:lpstr>全新硬笔楷书简</vt:lpstr>
      <vt:lpstr>华文楷体</vt:lpstr>
      <vt:lpstr>华文隶书</vt:lpstr>
      <vt:lpstr>华文中宋</vt:lpstr>
      <vt:lpstr>仿宋_GB2312</vt:lpstr>
      <vt:lpstr>中圆体</vt:lpstr>
      <vt:lpstr>Tahoma</vt:lpstr>
      <vt:lpstr>Verdana</vt:lpstr>
      <vt:lpstr>长城新艺体</vt:lpstr>
      <vt:lpstr>华文新魏</vt:lpstr>
      <vt:lpstr>方正姚体</vt:lpstr>
      <vt:lpstr>华文行楷</vt:lpstr>
      <vt:lpstr>华文琥珀</vt:lpstr>
      <vt:lpstr>华文彩云</vt:lpstr>
      <vt:lpstr>创艺简仿宋</vt:lpstr>
      <vt:lpstr>宋体-PUA</vt:lpstr>
      <vt:lpstr>宋体-方正超大字符集</vt:lpstr>
      <vt:lpstr>文鼎CS大隶书</vt:lpstr>
      <vt:lpstr>创艺简行楷</vt:lpstr>
      <vt:lpstr>仿宋繁体</vt:lpstr>
      <vt:lpstr>创艺繁楷体</vt:lpstr>
      <vt:lpstr>华文宋体</vt:lpstr>
      <vt:lpstr>微软简粗黑</vt:lpstr>
      <vt:lpstr>文鼎中特广告体</vt:lpstr>
      <vt:lpstr>魏碑体</vt:lpstr>
      <vt:lpstr>文鼎中楷简</vt:lpstr>
      <vt:lpstr>文鼎CS大黑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cp:revision/>
  <dcterms:created xsi:type="dcterms:W3CDTF">2017-05-23T06:00:13Z</dcterms:created>
  <dcterms:modified xsi:type="dcterms:W3CDTF">2018-08-12T02:50:47Z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