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14" r:id="rId4"/>
    <p:sldId id="315" r:id="rId5"/>
    <p:sldId id="316" r:id="rId6"/>
    <p:sldId id="317" r:id="rId7"/>
    <p:sldId id="318" r:id="rId8"/>
    <p:sldId id="297" r:id="rId9"/>
    <p:sldId id="320" r:id="rId10"/>
    <p:sldId id="319" r:id="rId11"/>
    <p:sldId id="322" r:id="rId12"/>
    <p:sldId id="321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-90" y="-750"/>
      </p:cViewPr>
      <p:guideLst>
        <p:guide orient="horz" pos="2161"/>
        <p:guide pos="29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BB5F8C-337E-4A36-A1B2-2E3E164F822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0E401C-99C5-4E40-8564-54220A6EEF8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4F17AC-23D7-4F68-A086-5CCF9724F50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8FEEE1-141D-454D-A2C1-BF57A5394B3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854E8F-2E67-48FA-8FD5-21F863E63B1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9923CB-F8E6-4A3B-AAA8-4423F0D859D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B75778-6DF9-4052-87BE-F6FE0936649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E8736-FCB8-4233-8E5E-E8DB311429F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753C96-A4CD-4F94-B9A4-9C58AD32655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FF235F-AEB0-44BC-ADDA-BCE0902367C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CE1B53-B7F6-4145-9883-D8CDD775942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519BF46-838B-4777-B195-2B05E55BFDD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395288" y="2865438"/>
            <a:ext cx="8424862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4800" b="1">
                <a:solidFill>
                  <a:srgbClr val="070707"/>
                </a:solidFill>
                <a:latin typeface="黑体" pitchFamily="49" charset="-122"/>
                <a:ea typeface="黑体" pitchFamily="49" charset="-122"/>
              </a:rPr>
              <a:t>第一单元 </a:t>
            </a:r>
          </a:p>
          <a:p>
            <a:pPr algn="ctr">
              <a:lnSpc>
                <a:spcPct val="70000"/>
              </a:lnSpc>
            </a:pPr>
            <a:endParaRPr lang="zh-CN" altLang="en-US" sz="4800" b="1">
              <a:solidFill>
                <a:srgbClr val="070707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70000"/>
              </a:lnSpc>
            </a:pPr>
            <a:r>
              <a:rPr lang="zh-CN" altLang="en-US" sz="4800" b="1">
                <a:solidFill>
                  <a:srgbClr val="070707"/>
                </a:solidFill>
                <a:latin typeface="黑体" pitchFamily="49" charset="-122"/>
                <a:ea typeface="黑体" pitchFamily="49" charset="-122"/>
              </a:rPr>
              <a:t>中国开始沦为半殖民地半封建社会</a:t>
            </a:r>
            <a:endParaRPr lang="en-US" altLang="zh-CN" sz="6000" b="1">
              <a:solidFill>
                <a:srgbClr val="07070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2711450" y="5226050"/>
            <a:ext cx="406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 太平天国运动</a:t>
            </a:r>
            <a:endParaRPr lang="en-US" altLang="zh-CN" sz="32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52" name="Text Box 33"/>
          <p:cNvSpPr txBox="1">
            <a:spLocks noChangeArrowheads="1"/>
          </p:cNvSpPr>
          <p:nvPr/>
        </p:nvSpPr>
        <p:spPr bwMode="auto">
          <a:xfrm>
            <a:off x="5010150" y="809625"/>
            <a:ext cx="3954463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八年级历史上册（R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</a:t>
            </a: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教学课件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2" descr="太平天国西征地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6363"/>
            <a:ext cx="8458200" cy="614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Text Box 3"/>
          <p:cNvSpPr txBox="1">
            <a:spLocks noChangeArrowheads="1"/>
          </p:cNvSpPr>
          <p:nvPr/>
        </p:nvSpPr>
        <p:spPr bwMode="auto">
          <a:xfrm>
            <a:off x="2635250" y="6172200"/>
            <a:ext cx="384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太平军西征形势图</a:t>
            </a:r>
          </a:p>
        </p:txBody>
      </p:sp>
      <p:sp>
        <p:nvSpPr>
          <p:cNvPr id="144388" name="Freeform 4"/>
          <p:cNvSpPr>
            <a:spLocks noChangeArrowheads="1"/>
          </p:cNvSpPr>
          <p:nvPr/>
        </p:nvSpPr>
        <p:spPr bwMode="auto">
          <a:xfrm>
            <a:off x="4800600" y="3581400"/>
            <a:ext cx="1219200" cy="838200"/>
          </a:xfrm>
          <a:custGeom>
            <a:avLst/>
            <a:gdLst/>
            <a:ahLst/>
            <a:cxnLst>
              <a:cxn ang="0">
                <a:pos x="720" y="0"/>
              </a:cxn>
              <a:cxn ang="0">
                <a:pos x="624" y="144"/>
              </a:cxn>
              <a:cxn ang="0">
                <a:pos x="528" y="192"/>
              </a:cxn>
              <a:cxn ang="0">
                <a:pos x="432" y="288"/>
              </a:cxn>
              <a:cxn ang="0">
                <a:pos x="288" y="384"/>
              </a:cxn>
              <a:cxn ang="0">
                <a:pos x="0" y="480"/>
              </a:cxn>
            </a:cxnLst>
            <a:rect l="0" t="0" r="r" b="b"/>
            <a:pathLst>
              <a:path w="720" h="480">
                <a:moveTo>
                  <a:pt x="720" y="0"/>
                </a:moveTo>
                <a:cubicBezTo>
                  <a:pt x="688" y="56"/>
                  <a:pt x="656" y="112"/>
                  <a:pt x="624" y="144"/>
                </a:cubicBezTo>
                <a:cubicBezTo>
                  <a:pt x="592" y="176"/>
                  <a:pt x="560" y="168"/>
                  <a:pt x="528" y="192"/>
                </a:cubicBezTo>
                <a:cubicBezTo>
                  <a:pt x="496" y="216"/>
                  <a:pt x="472" y="256"/>
                  <a:pt x="432" y="288"/>
                </a:cubicBezTo>
                <a:cubicBezTo>
                  <a:pt x="392" y="320"/>
                  <a:pt x="360" y="352"/>
                  <a:pt x="288" y="384"/>
                </a:cubicBezTo>
                <a:cubicBezTo>
                  <a:pt x="216" y="416"/>
                  <a:pt x="48" y="464"/>
                  <a:pt x="0" y="480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389" name="Line 5"/>
          <p:cNvSpPr>
            <a:spLocks noChangeShapeType="1"/>
          </p:cNvSpPr>
          <p:nvPr/>
        </p:nvSpPr>
        <p:spPr bwMode="auto">
          <a:xfrm flipH="1">
            <a:off x="4648200" y="4343400"/>
            <a:ext cx="381000" cy="1524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390" name="Freeform 6"/>
          <p:cNvSpPr>
            <a:spLocks noChangeArrowheads="1"/>
          </p:cNvSpPr>
          <p:nvPr/>
        </p:nvSpPr>
        <p:spPr bwMode="auto">
          <a:xfrm>
            <a:off x="4572000" y="4584700"/>
            <a:ext cx="185738" cy="517525"/>
          </a:xfrm>
          <a:custGeom>
            <a:avLst/>
            <a:gdLst/>
            <a:ahLst/>
            <a:cxnLst>
              <a:cxn ang="0">
                <a:pos x="117" y="0"/>
              </a:cxn>
              <a:cxn ang="0">
                <a:pos x="83" y="151"/>
              </a:cxn>
              <a:cxn ang="0">
                <a:pos x="17" y="301"/>
              </a:cxn>
              <a:cxn ang="0">
                <a:pos x="0" y="326"/>
              </a:cxn>
            </a:cxnLst>
            <a:rect l="0" t="0" r="r" b="b"/>
            <a:pathLst>
              <a:path w="117" h="326">
                <a:moveTo>
                  <a:pt x="117" y="0"/>
                </a:moveTo>
                <a:cubicBezTo>
                  <a:pt x="111" y="56"/>
                  <a:pt x="101" y="100"/>
                  <a:pt x="83" y="151"/>
                </a:cubicBezTo>
                <a:cubicBezTo>
                  <a:pt x="75" y="211"/>
                  <a:pt x="70" y="265"/>
                  <a:pt x="17" y="301"/>
                </a:cubicBezTo>
                <a:cubicBezTo>
                  <a:pt x="11" y="309"/>
                  <a:pt x="0" y="326"/>
                  <a:pt x="0" y="326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391" name="Freeform 7"/>
          <p:cNvSpPr>
            <a:spLocks noChangeArrowheads="1"/>
          </p:cNvSpPr>
          <p:nvPr/>
        </p:nvSpPr>
        <p:spPr bwMode="auto">
          <a:xfrm>
            <a:off x="4121150" y="5102225"/>
            <a:ext cx="450850" cy="533400"/>
          </a:xfrm>
          <a:custGeom>
            <a:avLst/>
            <a:gdLst/>
            <a:ahLst/>
            <a:cxnLst>
              <a:cxn ang="0">
                <a:pos x="284" y="0"/>
              </a:cxn>
              <a:cxn ang="0">
                <a:pos x="192" y="75"/>
              </a:cxn>
              <a:cxn ang="0">
                <a:pos x="117" y="167"/>
              </a:cxn>
              <a:cxn ang="0">
                <a:pos x="100" y="192"/>
              </a:cxn>
              <a:cxn ang="0">
                <a:pos x="75" y="209"/>
              </a:cxn>
              <a:cxn ang="0">
                <a:pos x="42" y="259"/>
              </a:cxn>
              <a:cxn ang="0">
                <a:pos x="17" y="309"/>
              </a:cxn>
              <a:cxn ang="0">
                <a:pos x="9" y="334"/>
              </a:cxn>
              <a:cxn ang="0">
                <a:pos x="0" y="334"/>
              </a:cxn>
            </a:cxnLst>
            <a:rect l="0" t="0" r="r" b="b"/>
            <a:pathLst>
              <a:path w="284" h="336">
                <a:moveTo>
                  <a:pt x="284" y="0"/>
                </a:moveTo>
                <a:cubicBezTo>
                  <a:pt x="241" y="14"/>
                  <a:pt x="228" y="51"/>
                  <a:pt x="192" y="75"/>
                </a:cubicBezTo>
                <a:cubicBezTo>
                  <a:pt x="166" y="114"/>
                  <a:pt x="154" y="142"/>
                  <a:pt x="117" y="167"/>
                </a:cubicBezTo>
                <a:cubicBezTo>
                  <a:pt x="111" y="175"/>
                  <a:pt x="107" y="185"/>
                  <a:pt x="100" y="192"/>
                </a:cubicBezTo>
                <a:cubicBezTo>
                  <a:pt x="93" y="199"/>
                  <a:pt x="82" y="201"/>
                  <a:pt x="75" y="209"/>
                </a:cubicBezTo>
                <a:cubicBezTo>
                  <a:pt x="62" y="224"/>
                  <a:pt x="42" y="259"/>
                  <a:pt x="42" y="259"/>
                </a:cubicBezTo>
                <a:cubicBezTo>
                  <a:pt x="22" y="322"/>
                  <a:pt x="49" y="245"/>
                  <a:pt x="17" y="309"/>
                </a:cubicBezTo>
                <a:cubicBezTo>
                  <a:pt x="13" y="317"/>
                  <a:pt x="14" y="327"/>
                  <a:pt x="9" y="334"/>
                </a:cubicBezTo>
                <a:cubicBezTo>
                  <a:pt x="7" y="336"/>
                  <a:pt x="3" y="334"/>
                  <a:pt x="0" y="334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392" name="Line 8"/>
          <p:cNvSpPr>
            <a:spLocks noChangeShapeType="1"/>
          </p:cNvSpPr>
          <p:nvPr/>
        </p:nvSpPr>
        <p:spPr bwMode="auto">
          <a:xfrm flipH="1">
            <a:off x="4114800" y="5486400"/>
            <a:ext cx="76200" cy="152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393" name="Line 9"/>
          <p:cNvSpPr>
            <a:spLocks noChangeShapeType="1"/>
          </p:cNvSpPr>
          <p:nvPr/>
        </p:nvSpPr>
        <p:spPr bwMode="auto">
          <a:xfrm flipH="1" flipV="1">
            <a:off x="3810000" y="5105400"/>
            <a:ext cx="76200" cy="4572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394" name="Line 10"/>
          <p:cNvSpPr>
            <a:spLocks noChangeShapeType="1"/>
          </p:cNvSpPr>
          <p:nvPr/>
        </p:nvSpPr>
        <p:spPr bwMode="auto">
          <a:xfrm flipV="1">
            <a:off x="4038600" y="4419600"/>
            <a:ext cx="457200" cy="5334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395" name="Line 11"/>
          <p:cNvSpPr>
            <a:spLocks noChangeShapeType="1"/>
          </p:cNvSpPr>
          <p:nvPr/>
        </p:nvSpPr>
        <p:spPr bwMode="auto">
          <a:xfrm flipV="1">
            <a:off x="4572000" y="3733800"/>
            <a:ext cx="304800" cy="6096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396" name="Freeform 12"/>
          <p:cNvSpPr>
            <a:spLocks noChangeArrowheads="1"/>
          </p:cNvSpPr>
          <p:nvPr/>
        </p:nvSpPr>
        <p:spPr bwMode="auto">
          <a:xfrm>
            <a:off x="2936875" y="4240213"/>
            <a:ext cx="985838" cy="584200"/>
          </a:xfrm>
          <a:custGeom>
            <a:avLst/>
            <a:gdLst/>
            <a:ahLst/>
            <a:cxnLst>
              <a:cxn ang="0">
                <a:pos x="621" y="368"/>
              </a:cxn>
              <a:cxn ang="0">
                <a:pos x="613" y="334"/>
              </a:cxn>
              <a:cxn ang="0">
                <a:pos x="512" y="267"/>
              </a:cxn>
              <a:cxn ang="0">
                <a:pos x="462" y="251"/>
              </a:cxn>
              <a:cxn ang="0">
                <a:pos x="412" y="217"/>
              </a:cxn>
              <a:cxn ang="0">
                <a:pos x="387" y="201"/>
              </a:cxn>
              <a:cxn ang="0">
                <a:pos x="354" y="167"/>
              </a:cxn>
              <a:cxn ang="0">
                <a:pos x="312" y="134"/>
              </a:cxn>
              <a:cxn ang="0">
                <a:pos x="287" y="117"/>
              </a:cxn>
              <a:cxn ang="0">
                <a:pos x="254" y="109"/>
              </a:cxn>
              <a:cxn ang="0">
                <a:pos x="204" y="75"/>
              </a:cxn>
              <a:cxn ang="0">
                <a:pos x="28" y="25"/>
              </a:cxn>
              <a:cxn ang="0">
                <a:pos x="28" y="0"/>
              </a:cxn>
            </a:cxnLst>
            <a:rect l="0" t="0" r="r" b="b"/>
            <a:pathLst>
              <a:path w="621" h="368">
                <a:moveTo>
                  <a:pt x="621" y="368"/>
                </a:moveTo>
                <a:cubicBezTo>
                  <a:pt x="618" y="357"/>
                  <a:pt x="621" y="343"/>
                  <a:pt x="613" y="334"/>
                </a:cubicBezTo>
                <a:cubicBezTo>
                  <a:pt x="592" y="310"/>
                  <a:pt x="540" y="286"/>
                  <a:pt x="512" y="267"/>
                </a:cubicBezTo>
                <a:cubicBezTo>
                  <a:pt x="498" y="257"/>
                  <a:pt x="462" y="251"/>
                  <a:pt x="462" y="251"/>
                </a:cubicBezTo>
                <a:cubicBezTo>
                  <a:pt x="445" y="240"/>
                  <a:pt x="429" y="228"/>
                  <a:pt x="412" y="217"/>
                </a:cubicBezTo>
                <a:cubicBezTo>
                  <a:pt x="404" y="212"/>
                  <a:pt x="387" y="201"/>
                  <a:pt x="387" y="201"/>
                </a:cubicBezTo>
                <a:cubicBezTo>
                  <a:pt x="370" y="148"/>
                  <a:pt x="394" y="199"/>
                  <a:pt x="354" y="167"/>
                </a:cubicBezTo>
                <a:cubicBezTo>
                  <a:pt x="302" y="125"/>
                  <a:pt x="372" y="153"/>
                  <a:pt x="312" y="134"/>
                </a:cubicBezTo>
                <a:cubicBezTo>
                  <a:pt x="304" y="128"/>
                  <a:pt x="296" y="121"/>
                  <a:pt x="287" y="117"/>
                </a:cubicBezTo>
                <a:cubicBezTo>
                  <a:pt x="277" y="113"/>
                  <a:pt x="264" y="114"/>
                  <a:pt x="254" y="109"/>
                </a:cubicBezTo>
                <a:cubicBezTo>
                  <a:pt x="236" y="100"/>
                  <a:pt x="204" y="75"/>
                  <a:pt x="204" y="75"/>
                </a:cubicBezTo>
                <a:cubicBezTo>
                  <a:pt x="170" y="25"/>
                  <a:pt x="85" y="34"/>
                  <a:pt x="28" y="25"/>
                </a:cubicBezTo>
                <a:cubicBezTo>
                  <a:pt x="0" y="15"/>
                  <a:pt x="46" y="0"/>
                  <a:pt x="28" y="0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397" name="Line 13"/>
          <p:cNvSpPr>
            <a:spLocks noChangeShapeType="1"/>
          </p:cNvSpPr>
          <p:nvPr/>
        </p:nvSpPr>
        <p:spPr bwMode="auto">
          <a:xfrm flipH="1">
            <a:off x="2590800" y="4267200"/>
            <a:ext cx="381000" cy="762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398" name="Freeform 14"/>
          <p:cNvSpPr>
            <a:spLocks noChangeArrowheads="1"/>
          </p:cNvSpPr>
          <p:nvPr/>
        </p:nvSpPr>
        <p:spPr bwMode="auto">
          <a:xfrm>
            <a:off x="1828800" y="4359275"/>
            <a:ext cx="676275" cy="742950"/>
          </a:xfrm>
          <a:custGeom>
            <a:avLst/>
            <a:gdLst/>
            <a:ahLst/>
            <a:cxnLst>
              <a:cxn ang="0">
                <a:pos x="426" y="0"/>
              </a:cxn>
              <a:cxn ang="0">
                <a:pos x="317" y="51"/>
              </a:cxn>
              <a:cxn ang="0">
                <a:pos x="240" y="86"/>
              </a:cxn>
              <a:cxn ang="0">
                <a:pos x="192" y="134"/>
              </a:cxn>
              <a:cxn ang="0">
                <a:pos x="144" y="182"/>
              </a:cxn>
              <a:cxn ang="0">
                <a:pos x="96" y="230"/>
              </a:cxn>
              <a:cxn ang="0">
                <a:pos x="48" y="326"/>
              </a:cxn>
              <a:cxn ang="0">
                <a:pos x="0" y="468"/>
              </a:cxn>
            </a:cxnLst>
            <a:rect l="0" t="0" r="r" b="b"/>
            <a:pathLst>
              <a:path w="426" h="468">
                <a:moveTo>
                  <a:pt x="426" y="0"/>
                </a:moveTo>
                <a:cubicBezTo>
                  <a:pt x="408" y="8"/>
                  <a:pt x="348" y="37"/>
                  <a:pt x="317" y="51"/>
                </a:cubicBezTo>
                <a:cubicBezTo>
                  <a:pt x="286" y="65"/>
                  <a:pt x="261" y="72"/>
                  <a:pt x="240" y="86"/>
                </a:cubicBezTo>
                <a:cubicBezTo>
                  <a:pt x="219" y="100"/>
                  <a:pt x="208" y="118"/>
                  <a:pt x="192" y="134"/>
                </a:cubicBezTo>
                <a:cubicBezTo>
                  <a:pt x="176" y="150"/>
                  <a:pt x="160" y="166"/>
                  <a:pt x="144" y="182"/>
                </a:cubicBezTo>
                <a:cubicBezTo>
                  <a:pt x="128" y="198"/>
                  <a:pt x="112" y="206"/>
                  <a:pt x="96" y="230"/>
                </a:cubicBezTo>
                <a:cubicBezTo>
                  <a:pt x="80" y="254"/>
                  <a:pt x="64" y="286"/>
                  <a:pt x="48" y="326"/>
                </a:cubicBezTo>
                <a:cubicBezTo>
                  <a:pt x="32" y="366"/>
                  <a:pt x="10" y="439"/>
                  <a:pt x="0" y="468"/>
                </a:cubicBezTo>
              </a:path>
            </a:pathLst>
          </a:cu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399" name="Line 15"/>
          <p:cNvSpPr>
            <a:spLocks noChangeShapeType="1"/>
          </p:cNvSpPr>
          <p:nvPr/>
        </p:nvSpPr>
        <p:spPr bwMode="auto">
          <a:xfrm flipH="1">
            <a:off x="1828800" y="4800600"/>
            <a:ext cx="15240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00" name="Freeform 16"/>
          <p:cNvSpPr>
            <a:spLocks noChangeArrowheads="1"/>
          </p:cNvSpPr>
          <p:nvPr/>
        </p:nvSpPr>
        <p:spPr bwMode="auto">
          <a:xfrm>
            <a:off x="1335088" y="5367338"/>
            <a:ext cx="666750" cy="569912"/>
          </a:xfrm>
          <a:custGeom>
            <a:avLst/>
            <a:gdLst/>
            <a:ahLst/>
            <a:cxnLst>
              <a:cxn ang="0">
                <a:pos x="420" y="0"/>
              </a:cxn>
              <a:cxn ang="0">
                <a:pos x="369" y="108"/>
              </a:cxn>
              <a:cxn ang="0">
                <a:pos x="127" y="217"/>
              </a:cxn>
              <a:cxn ang="0">
                <a:pos x="19" y="242"/>
              </a:cxn>
              <a:cxn ang="0">
                <a:pos x="19" y="284"/>
              </a:cxn>
              <a:cxn ang="0">
                <a:pos x="111" y="359"/>
              </a:cxn>
            </a:cxnLst>
            <a:rect l="0" t="0" r="r" b="b"/>
            <a:pathLst>
              <a:path w="420" h="359">
                <a:moveTo>
                  <a:pt x="420" y="0"/>
                </a:moveTo>
                <a:cubicBezTo>
                  <a:pt x="407" y="47"/>
                  <a:pt x="411" y="81"/>
                  <a:pt x="369" y="108"/>
                </a:cubicBezTo>
                <a:cubicBezTo>
                  <a:pt x="316" y="190"/>
                  <a:pt x="216" y="207"/>
                  <a:pt x="127" y="217"/>
                </a:cubicBezTo>
                <a:cubicBezTo>
                  <a:pt x="102" y="225"/>
                  <a:pt x="44" y="234"/>
                  <a:pt x="19" y="242"/>
                </a:cubicBezTo>
                <a:cubicBezTo>
                  <a:pt x="0" y="255"/>
                  <a:pt x="19" y="257"/>
                  <a:pt x="19" y="284"/>
                </a:cubicBezTo>
                <a:cubicBezTo>
                  <a:pt x="19" y="306"/>
                  <a:pt x="111" y="359"/>
                  <a:pt x="111" y="359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01" name="Line 17"/>
          <p:cNvSpPr>
            <a:spLocks noChangeShapeType="1"/>
          </p:cNvSpPr>
          <p:nvPr/>
        </p:nvSpPr>
        <p:spPr bwMode="auto">
          <a:xfrm>
            <a:off x="1371600" y="5867400"/>
            <a:ext cx="381000" cy="2286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02" name="Freeform 18"/>
          <p:cNvSpPr>
            <a:spLocks noChangeArrowheads="1"/>
          </p:cNvSpPr>
          <p:nvPr/>
        </p:nvSpPr>
        <p:spPr bwMode="auto">
          <a:xfrm>
            <a:off x="5610225" y="3049588"/>
            <a:ext cx="1042988" cy="820737"/>
          </a:xfrm>
          <a:custGeom>
            <a:avLst/>
            <a:gdLst/>
            <a:ahLst/>
            <a:cxnLst>
              <a:cxn ang="0">
                <a:pos x="348" y="16"/>
              </a:cxn>
              <a:cxn ang="0">
                <a:pos x="122" y="16"/>
              </a:cxn>
              <a:cxn ang="0">
                <a:pos x="72" y="32"/>
              </a:cxn>
              <a:cxn ang="0">
                <a:pos x="72" y="124"/>
              </a:cxn>
              <a:cxn ang="0">
                <a:pos x="64" y="216"/>
              </a:cxn>
              <a:cxn ang="0">
                <a:pos x="14" y="249"/>
              </a:cxn>
              <a:cxn ang="0">
                <a:pos x="39" y="333"/>
              </a:cxn>
              <a:cxn ang="0">
                <a:pos x="106" y="375"/>
              </a:cxn>
              <a:cxn ang="0">
                <a:pos x="172" y="408"/>
              </a:cxn>
              <a:cxn ang="0">
                <a:pos x="197" y="441"/>
              </a:cxn>
              <a:cxn ang="0">
                <a:pos x="273" y="517"/>
              </a:cxn>
              <a:cxn ang="0">
                <a:pos x="281" y="375"/>
              </a:cxn>
              <a:cxn ang="0">
                <a:pos x="289" y="350"/>
              </a:cxn>
              <a:cxn ang="0">
                <a:pos x="348" y="341"/>
              </a:cxn>
              <a:cxn ang="0">
                <a:pos x="465" y="350"/>
              </a:cxn>
              <a:cxn ang="0">
                <a:pos x="490" y="366"/>
              </a:cxn>
              <a:cxn ang="0">
                <a:pos x="548" y="358"/>
              </a:cxn>
              <a:cxn ang="0">
                <a:pos x="598" y="341"/>
              </a:cxn>
              <a:cxn ang="0">
                <a:pos x="657" y="241"/>
              </a:cxn>
              <a:cxn ang="0">
                <a:pos x="523" y="224"/>
              </a:cxn>
              <a:cxn ang="0">
                <a:pos x="498" y="66"/>
              </a:cxn>
              <a:cxn ang="0">
                <a:pos x="348" y="16"/>
              </a:cxn>
            </a:cxnLst>
            <a:rect l="0" t="0" r="r" b="b"/>
            <a:pathLst>
              <a:path w="657" h="517">
                <a:moveTo>
                  <a:pt x="348" y="16"/>
                </a:moveTo>
                <a:cubicBezTo>
                  <a:pt x="245" y="6"/>
                  <a:pt x="238" y="0"/>
                  <a:pt x="122" y="16"/>
                </a:cubicBezTo>
                <a:cubicBezTo>
                  <a:pt x="105" y="18"/>
                  <a:pt x="72" y="32"/>
                  <a:pt x="72" y="32"/>
                </a:cubicBezTo>
                <a:cubicBezTo>
                  <a:pt x="47" y="70"/>
                  <a:pt x="59" y="83"/>
                  <a:pt x="72" y="124"/>
                </a:cubicBezTo>
                <a:cubicBezTo>
                  <a:pt x="69" y="155"/>
                  <a:pt x="77" y="188"/>
                  <a:pt x="64" y="216"/>
                </a:cubicBezTo>
                <a:cubicBezTo>
                  <a:pt x="56" y="234"/>
                  <a:pt x="14" y="249"/>
                  <a:pt x="14" y="249"/>
                </a:cubicBezTo>
                <a:cubicBezTo>
                  <a:pt x="0" y="289"/>
                  <a:pt x="10" y="304"/>
                  <a:pt x="39" y="333"/>
                </a:cubicBezTo>
                <a:cubicBezTo>
                  <a:pt x="52" y="375"/>
                  <a:pt x="68" y="361"/>
                  <a:pt x="106" y="375"/>
                </a:cubicBezTo>
                <a:cubicBezTo>
                  <a:pt x="144" y="435"/>
                  <a:pt x="89" y="363"/>
                  <a:pt x="172" y="408"/>
                </a:cubicBezTo>
                <a:cubicBezTo>
                  <a:pt x="184" y="415"/>
                  <a:pt x="187" y="431"/>
                  <a:pt x="197" y="441"/>
                </a:cubicBezTo>
                <a:cubicBezTo>
                  <a:pt x="225" y="469"/>
                  <a:pt x="250" y="484"/>
                  <a:pt x="273" y="517"/>
                </a:cubicBezTo>
                <a:cubicBezTo>
                  <a:pt x="312" y="456"/>
                  <a:pt x="281" y="515"/>
                  <a:pt x="281" y="375"/>
                </a:cubicBezTo>
                <a:cubicBezTo>
                  <a:pt x="281" y="366"/>
                  <a:pt x="281" y="354"/>
                  <a:pt x="289" y="350"/>
                </a:cubicBezTo>
                <a:cubicBezTo>
                  <a:pt x="307" y="341"/>
                  <a:pt x="328" y="344"/>
                  <a:pt x="348" y="341"/>
                </a:cubicBezTo>
                <a:cubicBezTo>
                  <a:pt x="387" y="344"/>
                  <a:pt x="426" y="343"/>
                  <a:pt x="465" y="350"/>
                </a:cubicBezTo>
                <a:cubicBezTo>
                  <a:pt x="475" y="352"/>
                  <a:pt x="480" y="365"/>
                  <a:pt x="490" y="366"/>
                </a:cubicBezTo>
                <a:cubicBezTo>
                  <a:pt x="509" y="368"/>
                  <a:pt x="529" y="361"/>
                  <a:pt x="548" y="358"/>
                </a:cubicBezTo>
                <a:cubicBezTo>
                  <a:pt x="551" y="357"/>
                  <a:pt x="596" y="343"/>
                  <a:pt x="598" y="341"/>
                </a:cubicBezTo>
                <a:cubicBezTo>
                  <a:pt x="624" y="315"/>
                  <a:pt x="644" y="276"/>
                  <a:pt x="657" y="241"/>
                </a:cubicBezTo>
                <a:cubicBezTo>
                  <a:pt x="636" y="164"/>
                  <a:pt x="583" y="205"/>
                  <a:pt x="523" y="224"/>
                </a:cubicBezTo>
                <a:cubicBezTo>
                  <a:pt x="510" y="184"/>
                  <a:pt x="516" y="89"/>
                  <a:pt x="498" y="66"/>
                </a:cubicBezTo>
                <a:cubicBezTo>
                  <a:pt x="465" y="23"/>
                  <a:pt x="396" y="16"/>
                  <a:pt x="348" y="16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03" name="Freeform 19"/>
          <p:cNvSpPr>
            <a:spLocks noChangeArrowheads="1"/>
          </p:cNvSpPr>
          <p:nvPr/>
        </p:nvSpPr>
        <p:spPr bwMode="auto">
          <a:xfrm>
            <a:off x="4651375" y="3379788"/>
            <a:ext cx="3697288" cy="2847975"/>
          </a:xfrm>
          <a:custGeom>
            <a:avLst/>
            <a:gdLst/>
            <a:ahLst/>
            <a:cxnLst>
              <a:cxn ang="0">
                <a:pos x="159" y="918"/>
              </a:cxn>
              <a:cxn ang="0">
                <a:pos x="292" y="1085"/>
              </a:cxn>
              <a:cxn ang="0">
                <a:pos x="451" y="1168"/>
              </a:cxn>
              <a:cxn ang="0">
                <a:pos x="601" y="1244"/>
              </a:cxn>
              <a:cxn ang="0">
                <a:pos x="660" y="1344"/>
              </a:cxn>
              <a:cxn ang="0">
                <a:pos x="785" y="1502"/>
              </a:cxn>
              <a:cxn ang="0">
                <a:pos x="843" y="1561"/>
              </a:cxn>
              <a:cxn ang="0">
                <a:pos x="1060" y="1669"/>
              </a:cxn>
              <a:cxn ang="0">
                <a:pos x="968" y="1794"/>
              </a:cxn>
              <a:cxn ang="0">
                <a:pos x="1002" y="1736"/>
              </a:cxn>
              <a:cxn ang="0">
                <a:pos x="1269" y="1669"/>
              </a:cxn>
              <a:cxn ang="0">
                <a:pos x="1611" y="1711"/>
              </a:cxn>
              <a:cxn ang="0">
                <a:pos x="1703" y="1761"/>
              </a:cxn>
              <a:cxn ang="0">
                <a:pos x="1628" y="1736"/>
              </a:cxn>
              <a:cxn ang="0">
                <a:pos x="1770" y="1728"/>
              </a:cxn>
              <a:cxn ang="0">
                <a:pos x="1878" y="1527"/>
              </a:cxn>
              <a:cxn ang="0">
                <a:pos x="2062" y="1436"/>
              </a:cxn>
              <a:cxn ang="0">
                <a:pos x="2187" y="1444"/>
              </a:cxn>
              <a:cxn ang="0">
                <a:pos x="2212" y="1285"/>
              </a:cxn>
              <a:cxn ang="0">
                <a:pos x="2179" y="1152"/>
              </a:cxn>
              <a:cxn ang="0">
                <a:pos x="2104" y="1077"/>
              </a:cxn>
              <a:cxn ang="0">
                <a:pos x="2321" y="1060"/>
              </a:cxn>
              <a:cxn ang="0">
                <a:pos x="2179" y="960"/>
              </a:cxn>
              <a:cxn ang="0">
                <a:pos x="2262" y="901"/>
              </a:cxn>
              <a:cxn ang="0">
                <a:pos x="2304" y="801"/>
              </a:cxn>
              <a:cxn ang="0">
                <a:pos x="2104" y="734"/>
              </a:cxn>
              <a:cxn ang="0">
                <a:pos x="2004" y="701"/>
              </a:cxn>
              <a:cxn ang="0">
                <a:pos x="1678" y="751"/>
              </a:cxn>
              <a:cxn ang="0">
                <a:pos x="1578" y="693"/>
              </a:cxn>
              <a:cxn ang="0">
                <a:pos x="1845" y="601"/>
              </a:cxn>
              <a:cxn ang="0">
                <a:pos x="1937" y="534"/>
              </a:cxn>
              <a:cxn ang="0">
                <a:pos x="1979" y="492"/>
              </a:cxn>
              <a:cxn ang="0">
                <a:pos x="2104" y="417"/>
              </a:cxn>
              <a:cxn ang="0">
                <a:pos x="2145" y="384"/>
              </a:cxn>
              <a:cxn ang="0">
                <a:pos x="2062" y="292"/>
              </a:cxn>
              <a:cxn ang="0">
                <a:pos x="1553" y="75"/>
              </a:cxn>
              <a:cxn ang="0">
                <a:pos x="1428" y="0"/>
              </a:cxn>
              <a:cxn ang="0">
                <a:pos x="1261" y="83"/>
              </a:cxn>
              <a:cxn ang="0">
                <a:pos x="1486" y="175"/>
              </a:cxn>
              <a:cxn ang="0">
                <a:pos x="1511" y="350"/>
              </a:cxn>
              <a:cxn ang="0">
                <a:pos x="1269" y="425"/>
              </a:cxn>
              <a:cxn ang="0">
                <a:pos x="793" y="217"/>
              </a:cxn>
              <a:cxn ang="0">
                <a:pos x="643" y="142"/>
              </a:cxn>
              <a:cxn ang="0">
                <a:pos x="551" y="309"/>
              </a:cxn>
              <a:cxn ang="0">
                <a:pos x="309" y="450"/>
              </a:cxn>
              <a:cxn ang="0">
                <a:pos x="234" y="517"/>
              </a:cxn>
              <a:cxn ang="0">
                <a:pos x="17" y="634"/>
              </a:cxn>
              <a:cxn ang="0">
                <a:pos x="109" y="709"/>
              </a:cxn>
            </a:cxnLst>
            <a:rect l="0" t="0" r="r" b="b"/>
            <a:pathLst>
              <a:path w="2329" h="1794">
                <a:moveTo>
                  <a:pt x="67" y="684"/>
                </a:moveTo>
                <a:cubicBezTo>
                  <a:pt x="208" y="714"/>
                  <a:pt x="53" y="846"/>
                  <a:pt x="159" y="918"/>
                </a:cubicBezTo>
                <a:cubicBezTo>
                  <a:pt x="181" y="952"/>
                  <a:pt x="216" y="980"/>
                  <a:pt x="251" y="1001"/>
                </a:cubicBezTo>
                <a:cubicBezTo>
                  <a:pt x="290" y="1062"/>
                  <a:pt x="279" y="1032"/>
                  <a:pt x="292" y="1085"/>
                </a:cubicBezTo>
                <a:cubicBezTo>
                  <a:pt x="302" y="1200"/>
                  <a:pt x="279" y="1176"/>
                  <a:pt x="351" y="1202"/>
                </a:cubicBezTo>
                <a:cubicBezTo>
                  <a:pt x="394" y="1194"/>
                  <a:pt x="413" y="1182"/>
                  <a:pt x="451" y="1168"/>
                </a:cubicBezTo>
                <a:cubicBezTo>
                  <a:pt x="497" y="1174"/>
                  <a:pt x="540" y="1179"/>
                  <a:pt x="584" y="1193"/>
                </a:cubicBezTo>
                <a:cubicBezTo>
                  <a:pt x="590" y="1210"/>
                  <a:pt x="592" y="1228"/>
                  <a:pt x="601" y="1244"/>
                </a:cubicBezTo>
                <a:cubicBezTo>
                  <a:pt x="611" y="1262"/>
                  <a:pt x="635" y="1294"/>
                  <a:pt x="635" y="1294"/>
                </a:cubicBezTo>
                <a:cubicBezTo>
                  <a:pt x="664" y="1385"/>
                  <a:pt x="617" y="1247"/>
                  <a:pt x="660" y="1344"/>
                </a:cubicBezTo>
                <a:cubicBezTo>
                  <a:pt x="677" y="1382"/>
                  <a:pt x="679" y="1438"/>
                  <a:pt x="710" y="1469"/>
                </a:cubicBezTo>
                <a:cubicBezTo>
                  <a:pt x="729" y="1488"/>
                  <a:pt x="785" y="1502"/>
                  <a:pt x="785" y="1502"/>
                </a:cubicBezTo>
                <a:cubicBezTo>
                  <a:pt x="802" y="1513"/>
                  <a:pt x="818" y="1525"/>
                  <a:pt x="835" y="1536"/>
                </a:cubicBezTo>
                <a:cubicBezTo>
                  <a:pt x="842" y="1541"/>
                  <a:pt x="839" y="1553"/>
                  <a:pt x="843" y="1561"/>
                </a:cubicBezTo>
                <a:cubicBezTo>
                  <a:pt x="865" y="1600"/>
                  <a:pt x="907" y="1680"/>
                  <a:pt x="952" y="1694"/>
                </a:cubicBezTo>
                <a:cubicBezTo>
                  <a:pt x="994" y="1688"/>
                  <a:pt x="1022" y="1683"/>
                  <a:pt x="1060" y="1669"/>
                </a:cubicBezTo>
                <a:cubicBezTo>
                  <a:pt x="1052" y="1694"/>
                  <a:pt x="1035" y="1733"/>
                  <a:pt x="1019" y="1753"/>
                </a:cubicBezTo>
                <a:cubicBezTo>
                  <a:pt x="1005" y="1770"/>
                  <a:pt x="983" y="1779"/>
                  <a:pt x="968" y="1794"/>
                </a:cubicBezTo>
                <a:cubicBezTo>
                  <a:pt x="963" y="1777"/>
                  <a:pt x="948" y="1744"/>
                  <a:pt x="968" y="1728"/>
                </a:cubicBezTo>
                <a:cubicBezTo>
                  <a:pt x="977" y="1721"/>
                  <a:pt x="991" y="1733"/>
                  <a:pt x="1002" y="1736"/>
                </a:cubicBezTo>
                <a:cubicBezTo>
                  <a:pt x="1051" y="1724"/>
                  <a:pt x="1103" y="1704"/>
                  <a:pt x="1152" y="1694"/>
                </a:cubicBezTo>
                <a:cubicBezTo>
                  <a:pt x="1194" y="1686"/>
                  <a:pt x="1229" y="1683"/>
                  <a:pt x="1269" y="1669"/>
                </a:cubicBezTo>
                <a:cubicBezTo>
                  <a:pt x="1325" y="1672"/>
                  <a:pt x="1380" y="1673"/>
                  <a:pt x="1436" y="1678"/>
                </a:cubicBezTo>
                <a:cubicBezTo>
                  <a:pt x="1494" y="1683"/>
                  <a:pt x="1552" y="1704"/>
                  <a:pt x="1611" y="1711"/>
                </a:cubicBezTo>
                <a:cubicBezTo>
                  <a:pt x="1636" y="1719"/>
                  <a:pt x="1661" y="1728"/>
                  <a:pt x="1686" y="1736"/>
                </a:cubicBezTo>
                <a:cubicBezTo>
                  <a:pt x="1692" y="1744"/>
                  <a:pt x="1707" y="1752"/>
                  <a:pt x="1703" y="1761"/>
                </a:cubicBezTo>
                <a:cubicBezTo>
                  <a:pt x="1699" y="1769"/>
                  <a:pt x="1686" y="1756"/>
                  <a:pt x="1678" y="1753"/>
                </a:cubicBezTo>
                <a:cubicBezTo>
                  <a:pt x="1612" y="1730"/>
                  <a:pt x="1694" y="1757"/>
                  <a:pt x="1628" y="1736"/>
                </a:cubicBezTo>
                <a:cubicBezTo>
                  <a:pt x="1669" y="1763"/>
                  <a:pt x="1684" y="1772"/>
                  <a:pt x="1728" y="1786"/>
                </a:cubicBezTo>
                <a:cubicBezTo>
                  <a:pt x="1767" y="1774"/>
                  <a:pt x="1757" y="1764"/>
                  <a:pt x="1770" y="1728"/>
                </a:cubicBezTo>
                <a:cubicBezTo>
                  <a:pt x="1750" y="1671"/>
                  <a:pt x="1740" y="1606"/>
                  <a:pt x="1795" y="1569"/>
                </a:cubicBezTo>
                <a:cubicBezTo>
                  <a:pt x="1821" y="1530"/>
                  <a:pt x="1837" y="1542"/>
                  <a:pt x="1878" y="1527"/>
                </a:cubicBezTo>
                <a:cubicBezTo>
                  <a:pt x="1919" y="1486"/>
                  <a:pt x="1973" y="1447"/>
                  <a:pt x="2029" y="1427"/>
                </a:cubicBezTo>
                <a:cubicBezTo>
                  <a:pt x="2040" y="1430"/>
                  <a:pt x="2051" y="1433"/>
                  <a:pt x="2062" y="1436"/>
                </a:cubicBezTo>
                <a:cubicBezTo>
                  <a:pt x="2079" y="1441"/>
                  <a:pt x="2112" y="1452"/>
                  <a:pt x="2112" y="1452"/>
                </a:cubicBezTo>
                <a:cubicBezTo>
                  <a:pt x="2137" y="1449"/>
                  <a:pt x="2167" y="1459"/>
                  <a:pt x="2187" y="1444"/>
                </a:cubicBezTo>
                <a:cubicBezTo>
                  <a:pt x="2214" y="1424"/>
                  <a:pt x="2145" y="1352"/>
                  <a:pt x="2145" y="1352"/>
                </a:cubicBezTo>
                <a:cubicBezTo>
                  <a:pt x="2157" y="1295"/>
                  <a:pt x="2157" y="1300"/>
                  <a:pt x="2212" y="1285"/>
                </a:cubicBezTo>
                <a:cubicBezTo>
                  <a:pt x="2201" y="1252"/>
                  <a:pt x="2196" y="1238"/>
                  <a:pt x="2162" y="1227"/>
                </a:cubicBezTo>
                <a:cubicBezTo>
                  <a:pt x="2166" y="1216"/>
                  <a:pt x="2205" y="1161"/>
                  <a:pt x="2179" y="1152"/>
                </a:cubicBezTo>
                <a:cubicBezTo>
                  <a:pt x="2150" y="1142"/>
                  <a:pt x="2118" y="1146"/>
                  <a:pt x="2087" y="1143"/>
                </a:cubicBezTo>
                <a:cubicBezTo>
                  <a:pt x="2087" y="1141"/>
                  <a:pt x="2096" y="1085"/>
                  <a:pt x="2104" y="1077"/>
                </a:cubicBezTo>
                <a:cubicBezTo>
                  <a:pt x="2120" y="1061"/>
                  <a:pt x="2166" y="1059"/>
                  <a:pt x="2187" y="1052"/>
                </a:cubicBezTo>
                <a:cubicBezTo>
                  <a:pt x="2244" y="1060"/>
                  <a:pt x="2265" y="1069"/>
                  <a:pt x="2321" y="1060"/>
                </a:cubicBezTo>
                <a:cubicBezTo>
                  <a:pt x="2324" y="1043"/>
                  <a:pt x="2329" y="1027"/>
                  <a:pt x="2329" y="1010"/>
                </a:cubicBezTo>
                <a:cubicBezTo>
                  <a:pt x="2329" y="903"/>
                  <a:pt x="2306" y="952"/>
                  <a:pt x="2179" y="960"/>
                </a:cubicBezTo>
                <a:cubicBezTo>
                  <a:pt x="2144" y="971"/>
                  <a:pt x="2133" y="970"/>
                  <a:pt x="2120" y="935"/>
                </a:cubicBezTo>
                <a:cubicBezTo>
                  <a:pt x="2169" y="930"/>
                  <a:pt x="2223" y="936"/>
                  <a:pt x="2262" y="901"/>
                </a:cubicBezTo>
                <a:cubicBezTo>
                  <a:pt x="2280" y="885"/>
                  <a:pt x="2312" y="851"/>
                  <a:pt x="2312" y="851"/>
                </a:cubicBezTo>
                <a:cubicBezTo>
                  <a:pt x="2309" y="834"/>
                  <a:pt x="2312" y="816"/>
                  <a:pt x="2304" y="801"/>
                </a:cubicBezTo>
                <a:cubicBezTo>
                  <a:pt x="2301" y="796"/>
                  <a:pt x="2247" y="787"/>
                  <a:pt x="2237" y="784"/>
                </a:cubicBezTo>
                <a:cubicBezTo>
                  <a:pt x="2192" y="772"/>
                  <a:pt x="2145" y="755"/>
                  <a:pt x="2104" y="734"/>
                </a:cubicBezTo>
                <a:cubicBezTo>
                  <a:pt x="2095" y="730"/>
                  <a:pt x="2088" y="721"/>
                  <a:pt x="2079" y="718"/>
                </a:cubicBezTo>
                <a:cubicBezTo>
                  <a:pt x="2055" y="710"/>
                  <a:pt x="2028" y="709"/>
                  <a:pt x="2004" y="701"/>
                </a:cubicBezTo>
                <a:cubicBezTo>
                  <a:pt x="1947" y="708"/>
                  <a:pt x="1892" y="716"/>
                  <a:pt x="1837" y="734"/>
                </a:cubicBezTo>
                <a:cubicBezTo>
                  <a:pt x="1779" y="773"/>
                  <a:pt x="1764" y="757"/>
                  <a:pt x="1678" y="751"/>
                </a:cubicBezTo>
                <a:cubicBezTo>
                  <a:pt x="1633" y="737"/>
                  <a:pt x="1662" y="749"/>
                  <a:pt x="1603" y="709"/>
                </a:cubicBezTo>
                <a:cubicBezTo>
                  <a:pt x="1595" y="704"/>
                  <a:pt x="1578" y="693"/>
                  <a:pt x="1578" y="693"/>
                </a:cubicBezTo>
                <a:cubicBezTo>
                  <a:pt x="1598" y="607"/>
                  <a:pt x="1703" y="646"/>
                  <a:pt x="1787" y="642"/>
                </a:cubicBezTo>
                <a:cubicBezTo>
                  <a:pt x="1868" y="616"/>
                  <a:pt x="1820" y="646"/>
                  <a:pt x="1845" y="601"/>
                </a:cubicBezTo>
                <a:cubicBezTo>
                  <a:pt x="1855" y="583"/>
                  <a:pt x="1867" y="568"/>
                  <a:pt x="1878" y="551"/>
                </a:cubicBezTo>
                <a:cubicBezTo>
                  <a:pt x="1889" y="534"/>
                  <a:pt x="1918" y="540"/>
                  <a:pt x="1937" y="534"/>
                </a:cubicBezTo>
                <a:cubicBezTo>
                  <a:pt x="1945" y="528"/>
                  <a:pt x="1955" y="524"/>
                  <a:pt x="1962" y="517"/>
                </a:cubicBezTo>
                <a:cubicBezTo>
                  <a:pt x="1969" y="510"/>
                  <a:pt x="1971" y="499"/>
                  <a:pt x="1979" y="492"/>
                </a:cubicBezTo>
                <a:cubicBezTo>
                  <a:pt x="2062" y="420"/>
                  <a:pt x="1999" y="481"/>
                  <a:pt x="2054" y="450"/>
                </a:cubicBezTo>
                <a:cubicBezTo>
                  <a:pt x="2071" y="440"/>
                  <a:pt x="2104" y="417"/>
                  <a:pt x="2104" y="417"/>
                </a:cubicBezTo>
                <a:cubicBezTo>
                  <a:pt x="2109" y="409"/>
                  <a:pt x="2112" y="398"/>
                  <a:pt x="2120" y="392"/>
                </a:cubicBezTo>
                <a:cubicBezTo>
                  <a:pt x="2127" y="387"/>
                  <a:pt x="2139" y="390"/>
                  <a:pt x="2145" y="384"/>
                </a:cubicBezTo>
                <a:cubicBezTo>
                  <a:pt x="2147" y="382"/>
                  <a:pt x="2161" y="336"/>
                  <a:pt x="2162" y="334"/>
                </a:cubicBezTo>
                <a:cubicBezTo>
                  <a:pt x="2127" y="299"/>
                  <a:pt x="2107" y="306"/>
                  <a:pt x="2062" y="292"/>
                </a:cubicBezTo>
                <a:cubicBezTo>
                  <a:pt x="1988" y="241"/>
                  <a:pt x="1932" y="222"/>
                  <a:pt x="1853" y="183"/>
                </a:cubicBezTo>
                <a:cubicBezTo>
                  <a:pt x="1758" y="135"/>
                  <a:pt x="1659" y="95"/>
                  <a:pt x="1553" y="75"/>
                </a:cubicBezTo>
                <a:cubicBezTo>
                  <a:pt x="1538" y="60"/>
                  <a:pt x="1528" y="39"/>
                  <a:pt x="1511" y="25"/>
                </a:cubicBezTo>
                <a:cubicBezTo>
                  <a:pt x="1492" y="9"/>
                  <a:pt x="1452" y="8"/>
                  <a:pt x="1428" y="0"/>
                </a:cubicBezTo>
                <a:cubicBezTo>
                  <a:pt x="1386" y="6"/>
                  <a:pt x="1358" y="11"/>
                  <a:pt x="1319" y="25"/>
                </a:cubicBezTo>
                <a:cubicBezTo>
                  <a:pt x="1281" y="82"/>
                  <a:pt x="1305" y="69"/>
                  <a:pt x="1261" y="83"/>
                </a:cubicBezTo>
                <a:cubicBezTo>
                  <a:pt x="1250" y="100"/>
                  <a:pt x="1209" y="124"/>
                  <a:pt x="1227" y="133"/>
                </a:cubicBezTo>
                <a:cubicBezTo>
                  <a:pt x="1306" y="172"/>
                  <a:pt x="1400" y="170"/>
                  <a:pt x="1486" y="175"/>
                </a:cubicBezTo>
                <a:cubicBezTo>
                  <a:pt x="1495" y="202"/>
                  <a:pt x="1510" y="223"/>
                  <a:pt x="1519" y="250"/>
                </a:cubicBezTo>
                <a:cubicBezTo>
                  <a:pt x="1486" y="302"/>
                  <a:pt x="1511" y="251"/>
                  <a:pt x="1511" y="350"/>
                </a:cubicBezTo>
                <a:cubicBezTo>
                  <a:pt x="1511" y="372"/>
                  <a:pt x="1506" y="395"/>
                  <a:pt x="1503" y="417"/>
                </a:cubicBezTo>
                <a:cubicBezTo>
                  <a:pt x="1426" y="405"/>
                  <a:pt x="1347" y="420"/>
                  <a:pt x="1269" y="425"/>
                </a:cubicBezTo>
                <a:cubicBezTo>
                  <a:pt x="1138" y="421"/>
                  <a:pt x="1006" y="428"/>
                  <a:pt x="877" y="400"/>
                </a:cubicBezTo>
                <a:cubicBezTo>
                  <a:pt x="854" y="336"/>
                  <a:pt x="854" y="256"/>
                  <a:pt x="793" y="217"/>
                </a:cubicBezTo>
                <a:cubicBezTo>
                  <a:pt x="765" y="176"/>
                  <a:pt x="738" y="172"/>
                  <a:pt x="693" y="158"/>
                </a:cubicBezTo>
                <a:cubicBezTo>
                  <a:pt x="676" y="153"/>
                  <a:pt x="643" y="142"/>
                  <a:pt x="643" y="142"/>
                </a:cubicBezTo>
                <a:cubicBezTo>
                  <a:pt x="596" y="172"/>
                  <a:pt x="608" y="214"/>
                  <a:pt x="584" y="258"/>
                </a:cubicBezTo>
                <a:cubicBezTo>
                  <a:pt x="574" y="276"/>
                  <a:pt x="551" y="309"/>
                  <a:pt x="551" y="309"/>
                </a:cubicBezTo>
                <a:cubicBezTo>
                  <a:pt x="533" y="366"/>
                  <a:pt x="461" y="380"/>
                  <a:pt x="409" y="392"/>
                </a:cubicBezTo>
                <a:cubicBezTo>
                  <a:pt x="374" y="415"/>
                  <a:pt x="347" y="438"/>
                  <a:pt x="309" y="450"/>
                </a:cubicBezTo>
                <a:cubicBezTo>
                  <a:pt x="292" y="506"/>
                  <a:pt x="316" y="453"/>
                  <a:pt x="276" y="484"/>
                </a:cubicBezTo>
                <a:cubicBezTo>
                  <a:pt x="222" y="527"/>
                  <a:pt x="297" y="497"/>
                  <a:pt x="234" y="517"/>
                </a:cubicBezTo>
                <a:cubicBezTo>
                  <a:pt x="214" y="546"/>
                  <a:pt x="200" y="556"/>
                  <a:pt x="167" y="567"/>
                </a:cubicBezTo>
                <a:cubicBezTo>
                  <a:pt x="118" y="600"/>
                  <a:pt x="73" y="616"/>
                  <a:pt x="17" y="634"/>
                </a:cubicBezTo>
                <a:cubicBezTo>
                  <a:pt x="0" y="681"/>
                  <a:pt x="0" y="688"/>
                  <a:pt x="8" y="743"/>
                </a:cubicBezTo>
                <a:cubicBezTo>
                  <a:pt x="37" y="701"/>
                  <a:pt x="62" y="709"/>
                  <a:pt x="109" y="709"/>
                </a:cubicBezTo>
              </a:path>
            </a:pathLst>
          </a:custGeom>
          <a:solidFill>
            <a:srgbClr val="FF3300">
              <a:alpha val="50194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04" name="Freeform 20"/>
          <p:cNvSpPr>
            <a:spLocks noChangeArrowheads="1"/>
          </p:cNvSpPr>
          <p:nvPr/>
        </p:nvSpPr>
        <p:spPr bwMode="auto">
          <a:xfrm>
            <a:off x="3330575" y="4419600"/>
            <a:ext cx="3290888" cy="1849438"/>
          </a:xfrm>
          <a:custGeom>
            <a:avLst/>
            <a:gdLst/>
            <a:ahLst/>
            <a:cxnLst>
              <a:cxn ang="0">
                <a:pos x="974" y="44"/>
              </a:cxn>
              <a:cxn ang="0">
                <a:pos x="1018" y="149"/>
              </a:cxn>
              <a:cxn ang="0">
                <a:pos x="1052" y="201"/>
              </a:cxn>
              <a:cxn ang="0">
                <a:pos x="1088" y="253"/>
              </a:cxn>
              <a:cxn ang="0">
                <a:pos x="1122" y="297"/>
              </a:cxn>
              <a:cxn ang="0">
                <a:pos x="1166" y="411"/>
              </a:cxn>
              <a:cxn ang="0">
                <a:pos x="1218" y="524"/>
              </a:cxn>
              <a:cxn ang="0">
                <a:pos x="1445" y="516"/>
              </a:cxn>
              <a:cxn ang="0">
                <a:pos x="1262" y="524"/>
              </a:cxn>
              <a:cxn ang="0">
                <a:pos x="1270" y="498"/>
              </a:cxn>
              <a:cxn ang="0">
                <a:pos x="1419" y="464"/>
              </a:cxn>
              <a:cxn ang="0">
                <a:pos x="1593" y="533"/>
              </a:cxn>
              <a:cxn ang="0">
                <a:pos x="1733" y="638"/>
              </a:cxn>
              <a:cxn ang="0">
                <a:pos x="1907" y="751"/>
              </a:cxn>
              <a:cxn ang="0">
                <a:pos x="1986" y="830"/>
              </a:cxn>
              <a:cxn ang="0">
                <a:pos x="2012" y="892"/>
              </a:cxn>
              <a:cxn ang="0">
                <a:pos x="2047" y="1014"/>
              </a:cxn>
              <a:cxn ang="0">
                <a:pos x="2064" y="1145"/>
              </a:cxn>
              <a:cxn ang="0">
                <a:pos x="2068" y="1131"/>
              </a:cxn>
              <a:cxn ang="0">
                <a:pos x="2059" y="1148"/>
              </a:cxn>
              <a:cxn ang="0">
                <a:pos x="2017" y="1139"/>
              </a:cxn>
              <a:cxn ang="0">
                <a:pos x="2064" y="1135"/>
              </a:cxn>
              <a:cxn ang="0">
                <a:pos x="2038" y="1145"/>
              </a:cxn>
              <a:cxn ang="0">
                <a:pos x="2012" y="1153"/>
              </a:cxn>
              <a:cxn ang="0">
                <a:pos x="1078" y="1127"/>
              </a:cxn>
              <a:cxn ang="0">
                <a:pos x="843" y="1135"/>
              </a:cxn>
              <a:cxn ang="0">
                <a:pos x="869" y="1145"/>
              </a:cxn>
              <a:cxn ang="0">
                <a:pos x="840" y="1148"/>
              </a:cxn>
              <a:cxn ang="0">
                <a:pos x="423" y="1148"/>
              </a:cxn>
              <a:cxn ang="0">
                <a:pos x="15" y="1119"/>
              </a:cxn>
              <a:cxn ang="0">
                <a:pos x="22" y="1131"/>
              </a:cxn>
              <a:cxn ang="0">
                <a:pos x="49" y="1145"/>
              </a:cxn>
              <a:cxn ang="0">
                <a:pos x="85" y="1135"/>
              </a:cxn>
              <a:cxn ang="0">
                <a:pos x="137" y="1101"/>
              </a:cxn>
              <a:cxn ang="0">
                <a:pos x="145" y="1075"/>
              </a:cxn>
              <a:cxn ang="0">
                <a:pos x="171" y="1057"/>
              </a:cxn>
              <a:cxn ang="0">
                <a:pos x="233" y="988"/>
              </a:cxn>
              <a:cxn ang="0">
                <a:pos x="302" y="918"/>
              </a:cxn>
              <a:cxn ang="0">
                <a:pos x="364" y="821"/>
              </a:cxn>
              <a:cxn ang="0">
                <a:pos x="407" y="691"/>
              </a:cxn>
              <a:cxn ang="0">
                <a:pos x="442" y="638"/>
              </a:cxn>
              <a:cxn ang="0">
                <a:pos x="450" y="612"/>
              </a:cxn>
              <a:cxn ang="0">
                <a:pos x="460" y="586"/>
              </a:cxn>
              <a:cxn ang="0">
                <a:pos x="476" y="533"/>
              </a:cxn>
              <a:cxn ang="0">
                <a:pos x="503" y="359"/>
              </a:cxn>
              <a:cxn ang="0">
                <a:pos x="556" y="323"/>
              </a:cxn>
              <a:cxn ang="0">
                <a:pos x="582" y="306"/>
              </a:cxn>
              <a:cxn ang="0">
                <a:pos x="730" y="210"/>
              </a:cxn>
              <a:cxn ang="0">
                <a:pos x="773" y="175"/>
              </a:cxn>
              <a:cxn ang="0">
                <a:pos x="817" y="122"/>
              </a:cxn>
              <a:cxn ang="0">
                <a:pos x="904" y="0"/>
              </a:cxn>
              <a:cxn ang="0">
                <a:pos x="983" y="52"/>
              </a:cxn>
              <a:cxn ang="0">
                <a:pos x="974" y="44"/>
              </a:cxn>
            </a:cxnLst>
            <a:rect l="0" t="0" r="r" b="b"/>
            <a:pathLst>
              <a:path w="2073" h="1165">
                <a:moveTo>
                  <a:pt x="974" y="44"/>
                </a:moveTo>
                <a:cubicBezTo>
                  <a:pt x="982" y="91"/>
                  <a:pt x="978" y="121"/>
                  <a:pt x="1018" y="149"/>
                </a:cubicBezTo>
                <a:cubicBezTo>
                  <a:pt x="1033" y="198"/>
                  <a:pt x="1014" y="154"/>
                  <a:pt x="1052" y="201"/>
                </a:cubicBezTo>
                <a:cubicBezTo>
                  <a:pt x="1065" y="218"/>
                  <a:pt x="1088" y="253"/>
                  <a:pt x="1088" y="253"/>
                </a:cubicBezTo>
                <a:cubicBezTo>
                  <a:pt x="1107" y="316"/>
                  <a:pt x="1078" y="243"/>
                  <a:pt x="1122" y="297"/>
                </a:cubicBezTo>
                <a:cubicBezTo>
                  <a:pt x="1140" y="318"/>
                  <a:pt x="1150" y="380"/>
                  <a:pt x="1166" y="411"/>
                </a:cubicBezTo>
                <a:cubicBezTo>
                  <a:pt x="1175" y="457"/>
                  <a:pt x="1178" y="497"/>
                  <a:pt x="1218" y="524"/>
                </a:cubicBezTo>
                <a:cubicBezTo>
                  <a:pt x="1293" y="521"/>
                  <a:pt x="1370" y="516"/>
                  <a:pt x="1445" y="516"/>
                </a:cubicBezTo>
                <a:cubicBezTo>
                  <a:pt x="1505" y="516"/>
                  <a:pt x="1323" y="531"/>
                  <a:pt x="1262" y="524"/>
                </a:cubicBezTo>
                <a:cubicBezTo>
                  <a:pt x="1253" y="523"/>
                  <a:pt x="1263" y="503"/>
                  <a:pt x="1270" y="498"/>
                </a:cubicBezTo>
                <a:cubicBezTo>
                  <a:pt x="1299" y="475"/>
                  <a:pt x="1385" y="469"/>
                  <a:pt x="1419" y="464"/>
                </a:cubicBezTo>
                <a:cubicBezTo>
                  <a:pt x="1495" y="424"/>
                  <a:pt x="1538" y="485"/>
                  <a:pt x="1593" y="533"/>
                </a:cubicBezTo>
                <a:cubicBezTo>
                  <a:pt x="1638" y="571"/>
                  <a:pt x="1686" y="605"/>
                  <a:pt x="1733" y="638"/>
                </a:cubicBezTo>
                <a:cubicBezTo>
                  <a:pt x="1793" y="681"/>
                  <a:pt x="1832" y="734"/>
                  <a:pt x="1907" y="751"/>
                </a:cubicBezTo>
                <a:cubicBezTo>
                  <a:pt x="1941" y="773"/>
                  <a:pt x="1961" y="797"/>
                  <a:pt x="1986" y="830"/>
                </a:cubicBezTo>
                <a:cubicBezTo>
                  <a:pt x="2009" y="929"/>
                  <a:pt x="1977" y="809"/>
                  <a:pt x="2012" y="892"/>
                </a:cubicBezTo>
                <a:cubicBezTo>
                  <a:pt x="2030" y="933"/>
                  <a:pt x="2021" y="975"/>
                  <a:pt x="2047" y="1014"/>
                </a:cubicBezTo>
                <a:cubicBezTo>
                  <a:pt x="2061" y="1108"/>
                  <a:pt x="2049" y="1026"/>
                  <a:pt x="2064" y="1145"/>
                </a:cubicBezTo>
                <a:cubicBezTo>
                  <a:pt x="2067" y="1165"/>
                  <a:pt x="2073" y="1111"/>
                  <a:pt x="2068" y="1131"/>
                </a:cubicBezTo>
                <a:cubicBezTo>
                  <a:pt x="2065" y="1141"/>
                  <a:pt x="2068" y="1154"/>
                  <a:pt x="2059" y="1148"/>
                </a:cubicBezTo>
                <a:cubicBezTo>
                  <a:pt x="2043" y="1139"/>
                  <a:pt x="2017" y="1139"/>
                  <a:pt x="2017" y="1139"/>
                </a:cubicBezTo>
                <a:cubicBezTo>
                  <a:pt x="2025" y="1106"/>
                  <a:pt x="2008" y="1097"/>
                  <a:pt x="2064" y="1135"/>
                </a:cubicBezTo>
                <a:cubicBezTo>
                  <a:pt x="2072" y="1141"/>
                  <a:pt x="2047" y="1142"/>
                  <a:pt x="2038" y="1145"/>
                </a:cubicBezTo>
                <a:cubicBezTo>
                  <a:pt x="2030" y="1148"/>
                  <a:pt x="2021" y="1150"/>
                  <a:pt x="2012" y="1153"/>
                </a:cubicBezTo>
                <a:cubicBezTo>
                  <a:pt x="1702" y="1139"/>
                  <a:pt x="1390" y="1138"/>
                  <a:pt x="1078" y="1127"/>
                </a:cubicBezTo>
                <a:cubicBezTo>
                  <a:pt x="1000" y="1130"/>
                  <a:pt x="921" y="1129"/>
                  <a:pt x="843" y="1135"/>
                </a:cubicBezTo>
                <a:cubicBezTo>
                  <a:pt x="834" y="1136"/>
                  <a:pt x="869" y="1135"/>
                  <a:pt x="869" y="1145"/>
                </a:cubicBezTo>
                <a:cubicBezTo>
                  <a:pt x="869" y="1155"/>
                  <a:pt x="848" y="1141"/>
                  <a:pt x="840" y="1148"/>
                </a:cubicBezTo>
                <a:cubicBezTo>
                  <a:pt x="695" y="1132"/>
                  <a:pt x="570" y="1161"/>
                  <a:pt x="423" y="1148"/>
                </a:cubicBezTo>
                <a:cubicBezTo>
                  <a:pt x="293" y="1151"/>
                  <a:pt x="144" y="1101"/>
                  <a:pt x="15" y="1119"/>
                </a:cubicBezTo>
                <a:cubicBezTo>
                  <a:pt x="0" y="1121"/>
                  <a:pt x="10" y="1121"/>
                  <a:pt x="22" y="1131"/>
                </a:cubicBezTo>
                <a:cubicBezTo>
                  <a:pt x="30" y="1137"/>
                  <a:pt x="40" y="1149"/>
                  <a:pt x="49" y="1145"/>
                </a:cubicBezTo>
                <a:cubicBezTo>
                  <a:pt x="61" y="1140"/>
                  <a:pt x="73" y="1139"/>
                  <a:pt x="85" y="1135"/>
                </a:cubicBezTo>
                <a:cubicBezTo>
                  <a:pt x="102" y="1124"/>
                  <a:pt x="119" y="1112"/>
                  <a:pt x="137" y="1101"/>
                </a:cubicBezTo>
                <a:cubicBezTo>
                  <a:pt x="144" y="1096"/>
                  <a:pt x="140" y="1082"/>
                  <a:pt x="145" y="1075"/>
                </a:cubicBezTo>
                <a:cubicBezTo>
                  <a:pt x="151" y="1066"/>
                  <a:pt x="163" y="1063"/>
                  <a:pt x="171" y="1057"/>
                </a:cubicBezTo>
                <a:cubicBezTo>
                  <a:pt x="185" y="1020"/>
                  <a:pt x="204" y="1012"/>
                  <a:pt x="233" y="988"/>
                </a:cubicBezTo>
                <a:cubicBezTo>
                  <a:pt x="261" y="964"/>
                  <a:pt x="271" y="938"/>
                  <a:pt x="302" y="918"/>
                </a:cubicBezTo>
                <a:cubicBezTo>
                  <a:pt x="316" y="880"/>
                  <a:pt x="331" y="843"/>
                  <a:pt x="364" y="821"/>
                </a:cubicBezTo>
                <a:cubicBezTo>
                  <a:pt x="377" y="780"/>
                  <a:pt x="386" y="729"/>
                  <a:pt x="407" y="691"/>
                </a:cubicBezTo>
                <a:cubicBezTo>
                  <a:pt x="418" y="673"/>
                  <a:pt x="442" y="638"/>
                  <a:pt x="442" y="638"/>
                </a:cubicBezTo>
                <a:cubicBezTo>
                  <a:pt x="445" y="630"/>
                  <a:pt x="447" y="621"/>
                  <a:pt x="450" y="612"/>
                </a:cubicBezTo>
                <a:cubicBezTo>
                  <a:pt x="453" y="604"/>
                  <a:pt x="457" y="594"/>
                  <a:pt x="460" y="586"/>
                </a:cubicBezTo>
                <a:cubicBezTo>
                  <a:pt x="466" y="568"/>
                  <a:pt x="476" y="533"/>
                  <a:pt x="476" y="533"/>
                </a:cubicBezTo>
                <a:cubicBezTo>
                  <a:pt x="464" y="482"/>
                  <a:pt x="458" y="399"/>
                  <a:pt x="503" y="359"/>
                </a:cubicBezTo>
                <a:cubicBezTo>
                  <a:pt x="518" y="344"/>
                  <a:pt x="538" y="335"/>
                  <a:pt x="556" y="323"/>
                </a:cubicBezTo>
                <a:cubicBezTo>
                  <a:pt x="564" y="317"/>
                  <a:pt x="582" y="306"/>
                  <a:pt x="582" y="306"/>
                </a:cubicBezTo>
                <a:cubicBezTo>
                  <a:pt x="615" y="253"/>
                  <a:pt x="679" y="242"/>
                  <a:pt x="730" y="210"/>
                </a:cubicBezTo>
                <a:cubicBezTo>
                  <a:pt x="776" y="139"/>
                  <a:pt x="716" y="221"/>
                  <a:pt x="773" y="175"/>
                </a:cubicBezTo>
                <a:cubicBezTo>
                  <a:pt x="791" y="160"/>
                  <a:pt x="803" y="140"/>
                  <a:pt x="817" y="122"/>
                </a:cubicBezTo>
                <a:cubicBezTo>
                  <a:pt x="849" y="80"/>
                  <a:pt x="859" y="30"/>
                  <a:pt x="904" y="0"/>
                </a:cubicBezTo>
                <a:cubicBezTo>
                  <a:pt x="939" y="9"/>
                  <a:pt x="966" y="17"/>
                  <a:pt x="983" y="52"/>
                </a:cubicBezTo>
                <a:cubicBezTo>
                  <a:pt x="985" y="57"/>
                  <a:pt x="977" y="47"/>
                  <a:pt x="974" y="44"/>
                </a:cubicBezTo>
                <a:close/>
              </a:path>
            </a:pathLst>
          </a:custGeom>
          <a:solidFill>
            <a:srgbClr val="FF3300">
              <a:alpha val="50194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05" name="Freeform 21"/>
          <p:cNvSpPr>
            <a:spLocks noChangeArrowheads="1"/>
          </p:cNvSpPr>
          <p:nvPr/>
        </p:nvSpPr>
        <p:spPr bwMode="auto">
          <a:xfrm>
            <a:off x="3316288" y="4889500"/>
            <a:ext cx="919162" cy="1025525"/>
          </a:xfrm>
          <a:custGeom>
            <a:avLst/>
            <a:gdLst/>
            <a:ahLst/>
            <a:cxnLst>
              <a:cxn ang="0">
                <a:pos x="265" y="643"/>
              </a:cxn>
              <a:cxn ang="0">
                <a:pos x="190" y="635"/>
              </a:cxn>
              <a:cxn ang="0">
                <a:pos x="106" y="543"/>
              </a:cxn>
              <a:cxn ang="0">
                <a:pos x="73" y="493"/>
              </a:cxn>
              <a:cxn ang="0">
                <a:pos x="56" y="468"/>
              </a:cxn>
              <a:cxn ang="0">
                <a:pos x="6" y="376"/>
              </a:cxn>
              <a:cxn ang="0">
                <a:pos x="15" y="326"/>
              </a:cxn>
              <a:cxn ang="0">
                <a:pos x="81" y="334"/>
              </a:cxn>
              <a:cxn ang="0">
                <a:pos x="298" y="326"/>
              </a:cxn>
              <a:cxn ang="0">
                <a:pos x="332" y="134"/>
              </a:cxn>
              <a:cxn ang="0">
                <a:pos x="132" y="42"/>
              </a:cxn>
              <a:cxn ang="0">
                <a:pos x="248" y="0"/>
              </a:cxn>
              <a:cxn ang="0">
                <a:pos x="365" y="17"/>
              </a:cxn>
              <a:cxn ang="0">
                <a:pos x="390" y="34"/>
              </a:cxn>
              <a:cxn ang="0">
                <a:pos x="440" y="50"/>
              </a:cxn>
              <a:cxn ang="0">
                <a:pos x="549" y="42"/>
              </a:cxn>
              <a:cxn ang="0">
                <a:pos x="574" y="50"/>
              </a:cxn>
              <a:cxn ang="0">
                <a:pos x="507" y="101"/>
              </a:cxn>
              <a:cxn ang="0">
                <a:pos x="482" y="151"/>
              </a:cxn>
              <a:cxn ang="0">
                <a:pos x="332" y="635"/>
              </a:cxn>
              <a:cxn ang="0">
                <a:pos x="265" y="643"/>
              </a:cxn>
            </a:cxnLst>
            <a:rect l="0" t="0" r="r" b="b"/>
            <a:pathLst>
              <a:path w="579" h="646">
                <a:moveTo>
                  <a:pt x="265" y="643"/>
                </a:moveTo>
                <a:cubicBezTo>
                  <a:pt x="240" y="640"/>
                  <a:pt x="214" y="641"/>
                  <a:pt x="190" y="635"/>
                </a:cubicBezTo>
                <a:cubicBezTo>
                  <a:pt x="169" y="630"/>
                  <a:pt x="125" y="567"/>
                  <a:pt x="106" y="543"/>
                </a:cubicBezTo>
                <a:cubicBezTo>
                  <a:pt x="94" y="527"/>
                  <a:pt x="84" y="510"/>
                  <a:pt x="73" y="493"/>
                </a:cubicBezTo>
                <a:cubicBezTo>
                  <a:pt x="67" y="485"/>
                  <a:pt x="56" y="468"/>
                  <a:pt x="56" y="468"/>
                </a:cubicBezTo>
                <a:cubicBezTo>
                  <a:pt x="43" y="426"/>
                  <a:pt x="42" y="401"/>
                  <a:pt x="6" y="376"/>
                </a:cubicBezTo>
                <a:cubicBezTo>
                  <a:pt x="9" y="359"/>
                  <a:pt x="0" y="334"/>
                  <a:pt x="15" y="326"/>
                </a:cubicBezTo>
                <a:cubicBezTo>
                  <a:pt x="34" y="315"/>
                  <a:pt x="59" y="334"/>
                  <a:pt x="81" y="334"/>
                </a:cubicBezTo>
                <a:cubicBezTo>
                  <a:pt x="153" y="334"/>
                  <a:pt x="226" y="329"/>
                  <a:pt x="298" y="326"/>
                </a:cubicBezTo>
                <a:cubicBezTo>
                  <a:pt x="312" y="262"/>
                  <a:pt x="317" y="197"/>
                  <a:pt x="332" y="134"/>
                </a:cubicBezTo>
                <a:cubicBezTo>
                  <a:pt x="294" y="14"/>
                  <a:pt x="295" y="51"/>
                  <a:pt x="132" y="42"/>
                </a:cubicBezTo>
                <a:cubicBezTo>
                  <a:pt x="167" y="18"/>
                  <a:pt x="208" y="11"/>
                  <a:pt x="248" y="0"/>
                </a:cubicBezTo>
                <a:cubicBezTo>
                  <a:pt x="263" y="1"/>
                  <a:pt x="335" y="2"/>
                  <a:pt x="365" y="17"/>
                </a:cubicBezTo>
                <a:cubicBezTo>
                  <a:pt x="374" y="22"/>
                  <a:pt x="381" y="30"/>
                  <a:pt x="390" y="34"/>
                </a:cubicBezTo>
                <a:cubicBezTo>
                  <a:pt x="406" y="41"/>
                  <a:pt x="440" y="50"/>
                  <a:pt x="440" y="50"/>
                </a:cubicBezTo>
                <a:cubicBezTo>
                  <a:pt x="476" y="47"/>
                  <a:pt x="513" y="42"/>
                  <a:pt x="549" y="42"/>
                </a:cubicBezTo>
                <a:cubicBezTo>
                  <a:pt x="558" y="42"/>
                  <a:pt x="572" y="41"/>
                  <a:pt x="574" y="50"/>
                </a:cubicBezTo>
                <a:cubicBezTo>
                  <a:pt x="579" y="71"/>
                  <a:pt x="519" y="93"/>
                  <a:pt x="507" y="101"/>
                </a:cubicBezTo>
                <a:cubicBezTo>
                  <a:pt x="501" y="119"/>
                  <a:pt x="483" y="132"/>
                  <a:pt x="482" y="151"/>
                </a:cubicBezTo>
                <a:cubicBezTo>
                  <a:pt x="471" y="306"/>
                  <a:pt x="540" y="575"/>
                  <a:pt x="332" y="635"/>
                </a:cubicBezTo>
                <a:cubicBezTo>
                  <a:pt x="295" y="646"/>
                  <a:pt x="302" y="643"/>
                  <a:pt x="265" y="643"/>
                </a:cubicBezTo>
                <a:close/>
              </a:path>
            </a:pathLst>
          </a:custGeom>
          <a:solidFill>
            <a:srgbClr val="FF3300">
              <a:alpha val="50194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06" name="Freeform 22"/>
          <p:cNvSpPr>
            <a:spLocks noChangeArrowheads="1"/>
          </p:cNvSpPr>
          <p:nvPr/>
        </p:nvSpPr>
        <p:spPr bwMode="auto">
          <a:xfrm>
            <a:off x="2941638" y="2306638"/>
            <a:ext cx="3287712" cy="2760662"/>
          </a:xfrm>
          <a:custGeom>
            <a:avLst/>
            <a:gdLst/>
            <a:ahLst/>
            <a:cxnLst>
              <a:cxn ang="0">
                <a:pos x="760" y="1661"/>
              </a:cxn>
              <a:cxn ang="0">
                <a:pos x="918" y="1619"/>
              </a:cxn>
              <a:cxn ang="0">
                <a:pos x="994" y="1602"/>
              </a:cxn>
              <a:cxn ang="0">
                <a:pos x="1119" y="1552"/>
              </a:cxn>
              <a:cxn ang="0">
                <a:pos x="1236" y="1502"/>
              </a:cxn>
              <a:cxn ang="0">
                <a:pos x="1286" y="1452"/>
              </a:cxn>
              <a:cxn ang="0">
                <a:pos x="1319" y="1402"/>
              </a:cxn>
              <a:cxn ang="0">
                <a:pos x="1369" y="1360"/>
              </a:cxn>
              <a:cxn ang="0">
                <a:pos x="1528" y="1193"/>
              </a:cxn>
              <a:cxn ang="0">
                <a:pos x="1670" y="1010"/>
              </a:cxn>
              <a:cxn ang="0">
                <a:pos x="1720" y="943"/>
              </a:cxn>
              <a:cxn ang="0">
                <a:pos x="1812" y="759"/>
              </a:cxn>
              <a:cxn ang="0">
                <a:pos x="1878" y="634"/>
              </a:cxn>
              <a:cxn ang="0">
                <a:pos x="1887" y="609"/>
              </a:cxn>
              <a:cxn ang="0">
                <a:pos x="1920" y="584"/>
              </a:cxn>
              <a:cxn ang="0">
                <a:pos x="2037" y="500"/>
              </a:cxn>
              <a:cxn ang="0">
                <a:pos x="2045" y="425"/>
              </a:cxn>
              <a:cxn ang="0">
                <a:pos x="2012" y="375"/>
              </a:cxn>
              <a:cxn ang="0">
                <a:pos x="2004" y="350"/>
              </a:cxn>
              <a:cxn ang="0">
                <a:pos x="1812" y="300"/>
              </a:cxn>
              <a:cxn ang="0">
                <a:pos x="1753" y="283"/>
              </a:cxn>
              <a:cxn ang="0">
                <a:pos x="1695" y="225"/>
              </a:cxn>
              <a:cxn ang="0">
                <a:pos x="1570" y="158"/>
              </a:cxn>
              <a:cxn ang="0">
                <a:pos x="1545" y="141"/>
              </a:cxn>
              <a:cxn ang="0">
                <a:pos x="1536" y="116"/>
              </a:cxn>
              <a:cxn ang="0">
                <a:pos x="1486" y="83"/>
              </a:cxn>
              <a:cxn ang="0">
                <a:pos x="1461" y="66"/>
              </a:cxn>
              <a:cxn ang="0">
                <a:pos x="1369" y="75"/>
              </a:cxn>
              <a:cxn ang="0">
                <a:pos x="1277" y="0"/>
              </a:cxn>
              <a:cxn ang="0">
                <a:pos x="1035" y="33"/>
              </a:cxn>
              <a:cxn ang="0">
                <a:pos x="985" y="50"/>
              </a:cxn>
              <a:cxn ang="0">
                <a:pos x="935" y="66"/>
              </a:cxn>
              <a:cxn ang="0">
                <a:pos x="835" y="108"/>
              </a:cxn>
              <a:cxn ang="0">
                <a:pos x="660" y="83"/>
              </a:cxn>
              <a:cxn ang="0">
                <a:pos x="459" y="16"/>
              </a:cxn>
              <a:cxn ang="0">
                <a:pos x="292" y="41"/>
              </a:cxn>
              <a:cxn ang="0">
                <a:pos x="217" y="83"/>
              </a:cxn>
              <a:cxn ang="0">
                <a:pos x="125" y="225"/>
              </a:cxn>
              <a:cxn ang="0">
                <a:pos x="109" y="250"/>
              </a:cxn>
              <a:cxn ang="0">
                <a:pos x="84" y="275"/>
              </a:cxn>
              <a:cxn ang="0">
                <a:pos x="34" y="459"/>
              </a:cxn>
              <a:cxn ang="0">
                <a:pos x="0" y="868"/>
              </a:cxn>
              <a:cxn ang="0">
                <a:pos x="9" y="918"/>
              </a:cxn>
              <a:cxn ang="0">
                <a:pos x="59" y="943"/>
              </a:cxn>
              <a:cxn ang="0">
                <a:pos x="209" y="968"/>
              </a:cxn>
              <a:cxn ang="0">
                <a:pos x="368" y="1035"/>
              </a:cxn>
              <a:cxn ang="0">
                <a:pos x="368" y="1210"/>
              </a:cxn>
              <a:cxn ang="0">
                <a:pos x="459" y="1310"/>
              </a:cxn>
              <a:cxn ang="0">
                <a:pos x="576" y="1344"/>
              </a:cxn>
              <a:cxn ang="0">
                <a:pos x="610" y="1419"/>
              </a:cxn>
              <a:cxn ang="0">
                <a:pos x="626" y="1544"/>
              </a:cxn>
              <a:cxn ang="0">
                <a:pos x="601" y="1686"/>
              </a:cxn>
              <a:cxn ang="0">
                <a:pos x="593" y="1728"/>
              </a:cxn>
              <a:cxn ang="0">
                <a:pos x="651" y="1719"/>
              </a:cxn>
              <a:cxn ang="0">
                <a:pos x="760" y="1686"/>
              </a:cxn>
              <a:cxn ang="0">
                <a:pos x="760" y="1661"/>
              </a:cxn>
            </a:cxnLst>
            <a:rect l="0" t="0" r="r" b="b"/>
            <a:pathLst>
              <a:path w="2071" h="1739">
                <a:moveTo>
                  <a:pt x="760" y="1661"/>
                </a:moveTo>
                <a:cubicBezTo>
                  <a:pt x="813" y="1647"/>
                  <a:pt x="865" y="1632"/>
                  <a:pt x="918" y="1619"/>
                </a:cubicBezTo>
                <a:cubicBezTo>
                  <a:pt x="943" y="1613"/>
                  <a:pt x="994" y="1602"/>
                  <a:pt x="994" y="1602"/>
                </a:cubicBezTo>
                <a:cubicBezTo>
                  <a:pt x="1034" y="1582"/>
                  <a:pt x="1076" y="1563"/>
                  <a:pt x="1119" y="1552"/>
                </a:cubicBezTo>
                <a:cubicBezTo>
                  <a:pt x="1154" y="1530"/>
                  <a:pt x="1197" y="1515"/>
                  <a:pt x="1236" y="1502"/>
                </a:cubicBezTo>
                <a:cubicBezTo>
                  <a:pt x="1253" y="1485"/>
                  <a:pt x="1269" y="1469"/>
                  <a:pt x="1286" y="1452"/>
                </a:cubicBezTo>
                <a:cubicBezTo>
                  <a:pt x="1300" y="1438"/>
                  <a:pt x="1302" y="1413"/>
                  <a:pt x="1319" y="1402"/>
                </a:cubicBezTo>
                <a:cubicBezTo>
                  <a:pt x="1343" y="1385"/>
                  <a:pt x="1349" y="1384"/>
                  <a:pt x="1369" y="1360"/>
                </a:cubicBezTo>
                <a:cubicBezTo>
                  <a:pt x="1417" y="1303"/>
                  <a:pt x="1462" y="1226"/>
                  <a:pt x="1528" y="1193"/>
                </a:cubicBezTo>
                <a:cubicBezTo>
                  <a:pt x="1575" y="1131"/>
                  <a:pt x="1620" y="1069"/>
                  <a:pt x="1670" y="1010"/>
                </a:cubicBezTo>
                <a:cubicBezTo>
                  <a:pt x="1688" y="989"/>
                  <a:pt x="1720" y="943"/>
                  <a:pt x="1720" y="943"/>
                </a:cubicBezTo>
                <a:cubicBezTo>
                  <a:pt x="1733" y="876"/>
                  <a:pt x="1779" y="819"/>
                  <a:pt x="1812" y="759"/>
                </a:cubicBezTo>
                <a:cubicBezTo>
                  <a:pt x="1836" y="716"/>
                  <a:pt x="1850" y="676"/>
                  <a:pt x="1878" y="634"/>
                </a:cubicBezTo>
                <a:cubicBezTo>
                  <a:pt x="1883" y="627"/>
                  <a:pt x="1881" y="616"/>
                  <a:pt x="1887" y="609"/>
                </a:cubicBezTo>
                <a:cubicBezTo>
                  <a:pt x="1896" y="598"/>
                  <a:pt x="1910" y="594"/>
                  <a:pt x="1920" y="584"/>
                </a:cubicBezTo>
                <a:cubicBezTo>
                  <a:pt x="1965" y="539"/>
                  <a:pt x="1974" y="523"/>
                  <a:pt x="2037" y="500"/>
                </a:cubicBezTo>
                <a:cubicBezTo>
                  <a:pt x="2062" y="463"/>
                  <a:pt x="2071" y="463"/>
                  <a:pt x="2045" y="425"/>
                </a:cubicBezTo>
                <a:cubicBezTo>
                  <a:pt x="2026" y="366"/>
                  <a:pt x="2053" y="437"/>
                  <a:pt x="2012" y="375"/>
                </a:cubicBezTo>
                <a:cubicBezTo>
                  <a:pt x="2007" y="368"/>
                  <a:pt x="2009" y="357"/>
                  <a:pt x="2004" y="350"/>
                </a:cubicBezTo>
                <a:cubicBezTo>
                  <a:pt x="1976" y="314"/>
                  <a:pt x="1848" y="304"/>
                  <a:pt x="1812" y="300"/>
                </a:cubicBezTo>
                <a:cubicBezTo>
                  <a:pt x="1809" y="299"/>
                  <a:pt x="1759" y="289"/>
                  <a:pt x="1753" y="283"/>
                </a:cubicBezTo>
                <a:cubicBezTo>
                  <a:pt x="1688" y="217"/>
                  <a:pt x="1751" y="243"/>
                  <a:pt x="1695" y="225"/>
                </a:cubicBezTo>
                <a:cubicBezTo>
                  <a:pt x="1664" y="179"/>
                  <a:pt x="1620" y="174"/>
                  <a:pt x="1570" y="158"/>
                </a:cubicBezTo>
                <a:cubicBezTo>
                  <a:pt x="1562" y="152"/>
                  <a:pt x="1551" y="149"/>
                  <a:pt x="1545" y="141"/>
                </a:cubicBezTo>
                <a:cubicBezTo>
                  <a:pt x="1539" y="134"/>
                  <a:pt x="1542" y="122"/>
                  <a:pt x="1536" y="116"/>
                </a:cubicBezTo>
                <a:cubicBezTo>
                  <a:pt x="1522" y="102"/>
                  <a:pt x="1503" y="94"/>
                  <a:pt x="1486" y="83"/>
                </a:cubicBezTo>
                <a:cubicBezTo>
                  <a:pt x="1478" y="77"/>
                  <a:pt x="1461" y="66"/>
                  <a:pt x="1461" y="66"/>
                </a:cubicBezTo>
                <a:cubicBezTo>
                  <a:pt x="1430" y="69"/>
                  <a:pt x="1400" y="75"/>
                  <a:pt x="1369" y="75"/>
                </a:cubicBezTo>
                <a:cubicBezTo>
                  <a:pt x="1351" y="75"/>
                  <a:pt x="1292" y="15"/>
                  <a:pt x="1277" y="0"/>
                </a:cubicBezTo>
                <a:cubicBezTo>
                  <a:pt x="1172" y="6"/>
                  <a:pt x="1125" y="12"/>
                  <a:pt x="1035" y="33"/>
                </a:cubicBezTo>
                <a:cubicBezTo>
                  <a:pt x="1021" y="36"/>
                  <a:pt x="999" y="45"/>
                  <a:pt x="985" y="50"/>
                </a:cubicBezTo>
                <a:cubicBezTo>
                  <a:pt x="968" y="56"/>
                  <a:pt x="935" y="66"/>
                  <a:pt x="935" y="66"/>
                </a:cubicBezTo>
                <a:cubicBezTo>
                  <a:pt x="904" y="87"/>
                  <a:pt x="871" y="97"/>
                  <a:pt x="835" y="108"/>
                </a:cubicBezTo>
                <a:cubicBezTo>
                  <a:pt x="760" y="103"/>
                  <a:pt x="723" y="103"/>
                  <a:pt x="660" y="83"/>
                </a:cubicBezTo>
                <a:cubicBezTo>
                  <a:pt x="604" y="45"/>
                  <a:pt x="525" y="28"/>
                  <a:pt x="459" y="16"/>
                </a:cubicBezTo>
                <a:cubicBezTo>
                  <a:pt x="401" y="21"/>
                  <a:pt x="347" y="22"/>
                  <a:pt x="292" y="41"/>
                </a:cubicBezTo>
                <a:cubicBezTo>
                  <a:pt x="265" y="50"/>
                  <a:pt x="217" y="83"/>
                  <a:pt x="217" y="83"/>
                </a:cubicBezTo>
                <a:cubicBezTo>
                  <a:pt x="185" y="133"/>
                  <a:pt x="178" y="189"/>
                  <a:pt x="125" y="225"/>
                </a:cubicBezTo>
                <a:cubicBezTo>
                  <a:pt x="120" y="233"/>
                  <a:pt x="115" y="242"/>
                  <a:pt x="109" y="250"/>
                </a:cubicBezTo>
                <a:cubicBezTo>
                  <a:pt x="102" y="259"/>
                  <a:pt x="91" y="265"/>
                  <a:pt x="84" y="275"/>
                </a:cubicBezTo>
                <a:cubicBezTo>
                  <a:pt x="47" y="329"/>
                  <a:pt x="42" y="396"/>
                  <a:pt x="34" y="459"/>
                </a:cubicBezTo>
                <a:cubicBezTo>
                  <a:pt x="28" y="676"/>
                  <a:pt x="40" y="719"/>
                  <a:pt x="0" y="868"/>
                </a:cubicBezTo>
                <a:cubicBezTo>
                  <a:pt x="3" y="885"/>
                  <a:pt x="1" y="903"/>
                  <a:pt x="9" y="918"/>
                </a:cubicBezTo>
                <a:cubicBezTo>
                  <a:pt x="15" y="929"/>
                  <a:pt x="49" y="940"/>
                  <a:pt x="59" y="943"/>
                </a:cubicBezTo>
                <a:cubicBezTo>
                  <a:pt x="111" y="961"/>
                  <a:pt x="150" y="963"/>
                  <a:pt x="209" y="968"/>
                </a:cubicBezTo>
                <a:cubicBezTo>
                  <a:pt x="259" y="1002"/>
                  <a:pt x="312" y="1015"/>
                  <a:pt x="368" y="1035"/>
                </a:cubicBezTo>
                <a:cubicBezTo>
                  <a:pt x="426" y="1093"/>
                  <a:pt x="381" y="1140"/>
                  <a:pt x="368" y="1210"/>
                </a:cubicBezTo>
                <a:cubicBezTo>
                  <a:pt x="379" y="1309"/>
                  <a:pt x="365" y="1297"/>
                  <a:pt x="459" y="1310"/>
                </a:cubicBezTo>
                <a:cubicBezTo>
                  <a:pt x="498" y="1322"/>
                  <a:pt x="537" y="1330"/>
                  <a:pt x="576" y="1344"/>
                </a:cubicBezTo>
                <a:cubicBezTo>
                  <a:pt x="593" y="1369"/>
                  <a:pt x="600" y="1391"/>
                  <a:pt x="610" y="1419"/>
                </a:cubicBezTo>
                <a:cubicBezTo>
                  <a:pt x="580" y="1463"/>
                  <a:pt x="560" y="1523"/>
                  <a:pt x="626" y="1544"/>
                </a:cubicBezTo>
                <a:cubicBezTo>
                  <a:pt x="642" y="1588"/>
                  <a:pt x="612" y="1642"/>
                  <a:pt x="601" y="1686"/>
                </a:cubicBezTo>
                <a:cubicBezTo>
                  <a:pt x="598" y="1700"/>
                  <a:pt x="581" y="1720"/>
                  <a:pt x="593" y="1728"/>
                </a:cubicBezTo>
                <a:cubicBezTo>
                  <a:pt x="609" y="1739"/>
                  <a:pt x="632" y="1722"/>
                  <a:pt x="651" y="1719"/>
                </a:cubicBezTo>
                <a:cubicBezTo>
                  <a:pt x="687" y="1707"/>
                  <a:pt x="724" y="1698"/>
                  <a:pt x="760" y="1686"/>
                </a:cubicBezTo>
                <a:cubicBezTo>
                  <a:pt x="790" y="1645"/>
                  <a:pt x="798" y="1647"/>
                  <a:pt x="760" y="1661"/>
                </a:cubicBezTo>
                <a:close/>
              </a:path>
            </a:pathLst>
          </a:custGeom>
          <a:solidFill>
            <a:srgbClr val="FF3300">
              <a:alpha val="50194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07" name="Freeform 23"/>
          <p:cNvSpPr>
            <a:spLocks noChangeArrowheads="1"/>
          </p:cNvSpPr>
          <p:nvPr/>
        </p:nvSpPr>
        <p:spPr bwMode="auto">
          <a:xfrm>
            <a:off x="2514600" y="3733800"/>
            <a:ext cx="1514475" cy="1287463"/>
          </a:xfrm>
          <a:custGeom>
            <a:avLst/>
            <a:gdLst/>
            <a:ahLst/>
            <a:cxnLst>
              <a:cxn ang="0">
                <a:pos x="598" y="802"/>
              </a:cxn>
              <a:cxn ang="0">
                <a:pos x="256" y="794"/>
              </a:cxn>
              <a:cxn ang="0">
                <a:pos x="214" y="786"/>
              </a:cxn>
              <a:cxn ang="0">
                <a:pos x="205" y="727"/>
              </a:cxn>
              <a:cxn ang="0">
                <a:pos x="147" y="644"/>
              </a:cxn>
              <a:cxn ang="0">
                <a:pos x="130" y="619"/>
              </a:cxn>
              <a:cxn ang="0">
                <a:pos x="105" y="610"/>
              </a:cxn>
              <a:cxn ang="0">
                <a:pos x="72" y="560"/>
              </a:cxn>
              <a:cxn ang="0">
                <a:pos x="38" y="485"/>
              </a:cxn>
              <a:cxn ang="0">
                <a:pos x="22" y="435"/>
              </a:cxn>
              <a:cxn ang="0">
                <a:pos x="5" y="168"/>
              </a:cxn>
              <a:cxn ang="0">
                <a:pos x="13" y="101"/>
              </a:cxn>
              <a:cxn ang="0">
                <a:pos x="164" y="76"/>
              </a:cxn>
              <a:cxn ang="0">
                <a:pos x="214" y="43"/>
              </a:cxn>
              <a:cxn ang="0">
                <a:pos x="239" y="26"/>
              </a:cxn>
              <a:cxn ang="0">
                <a:pos x="256" y="1"/>
              </a:cxn>
              <a:cxn ang="0">
                <a:pos x="306" y="18"/>
              </a:cxn>
              <a:cxn ang="0">
                <a:pos x="431" y="26"/>
              </a:cxn>
              <a:cxn ang="0">
                <a:pos x="589" y="68"/>
              </a:cxn>
              <a:cxn ang="0">
                <a:pos x="681" y="118"/>
              </a:cxn>
              <a:cxn ang="0">
                <a:pos x="815" y="210"/>
              </a:cxn>
              <a:cxn ang="0">
                <a:pos x="832" y="235"/>
              </a:cxn>
              <a:cxn ang="0">
                <a:pos x="857" y="252"/>
              </a:cxn>
              <a:cxn ang="0">
                <a:pos x="865" y="277"/>
              </a:cxn>
              <a:cxn ang="0">
                <a:pos x="923" y="402"/>
              </a:cxn>
              <a:cxn ang="0">
                <a:pos x="932" y="444"/>
              </a:cxn>
              <a:cxn ang="0">
                <a:pos x="948" y="494"/>
              </a:cxn>
              <a:cxn ang="0">
                <a:pos x="907" y="744"/>
              </a:cxn>
              <a:cxn ang="0">
                <a:pos x="882" y="794"/>
              </a:cxn>
              <a:cxn ang="0">
                <a:pos x="832" y="811"/>
              </a:cxn>
              <a:cxn ang="0">
                <a:pos x="598" y="802"/>
              </a:cxn>
            </a:cxnLst>
            <a:rect l="0" t="0" r="r" b="b"/>
            <a:pathLst>
              <a:path w="954" h="811">
                <a:moveTo>
                  <a:pt x="598" y="802"/>
                </a:moveTo>
                <a:cubicBezTo>
                  <a:pt x="455" y="756"/>
                  <a:pt x="565" y="786"/>
                  <a:pt x="256" y="794"/>
                </a:cubicBezTo>
                <a:cubicBezTo>
                  <a:pt x="242" y="791"/>
                  <a:pt x="223" y="797"/>
                  <a:pt x="214" y="786"/>
                </a:cubicBezTo>
                <a:cubicBezTo>
                  <a:pt x="202" y="770"/>
                  <a:pt x="209" y="746"/>
                  <a:pt x="205" y="727"/>
                </a:cubicBezTo>
                <a:cubicBezTo>
                  <a:pt x="195" y="685"/>
                  <a:pt x="188" y="657"/>
                  <a:pt x="147" y="644"/>
                </a:cubicBezTo>
                <a:cubicBezTo>
                  <a:pt x="141" y="636"/>
                  <a:pt x="138" y="625"/>
                  <a:pt x="130" y="619"/>
                </a:cubicBezTo>
                <a:cubicBezTo>
                  <a:pt x="123" y="613"/>
                  <a:pt x="111" y="616"/>
                  <a:pt x="105" y="610"/>
                </a:cubicBezTo>
                <a:cubicBezTo>
                  <a:pt x="91" y="596"/>
                  <a:pt x="72" y="560"/>
                  <a:pt x="72" y="560"/>
                </a:cubicBezTo>
                <a:cubicBezTo>
                  <a:pt x="63" y="532"/>
                  <a:pt x="47" y="512"/>
                  <a:pt x="38" y="485"/>
                </a:cubicBezTo>
                <a:cubicBezTo>
                  <a:pt x="32" y="468"/>
                  <a:pt x="22" y="435"/>
                  <a:pt x="22" y="435"/>
                </a:cubicBezTo>
                <a:cubicBezTo>
                  <a:pt x="7" y="324"/>
                  <a:pt x="5" y="324"/>
                  <a:pt x="5" y="168"/>
                </a:cubicBezTo>
                <a:cubicBezTo>
                  <a:pt x="5" y="146"/>
                  <a:pt x="0" y="119"/>
                  <a:pt x="13" y="101"/>
                </a:cubicBezTo>
                <a:cubicBezTo>
                  <a:pt x="26" y="83"/>
                  <a:pt x="141" y="78"/>
                  <a:pt x="164" y="76"/>
                </a:cubicBezTo>
                <a:cubicBezTo>
                  <a:pt x="181" y="65"/>
                  <a:pt x="197" y="54"/>
                  <a:pt x="214" y="43"/>
                </a:cubicBezTo>
                <a:cubicBezTo>
                  <a:pt x="222" y="37"/>
                  <a:pt x="239" y="26"/>
                  <a:pt x="239" y="26"/>
                </a:cubicBezTo>
                <a:cubicBezTo>
                  <a:pt x="245" y="18"/>
                  <a:pt x="247" y="5"/>
                  <a:pt x="256" y="1"/>
                </a:cubicBezTo>
                <a:cubicBezTo>
                  <a:pt x="258" y="0"/>
                  <a:pt x="304" y="18"/>
                  <a:pt x="306" y="18"/>
                </a:cubicBezTo>
                <a:cubicBezTo>
                  <a:pt x="347" y="23"/>
                  <a:pt x="389" y="23"/>
                  <a:pt x="431" y="26"/>
                </a:cubicBezTo>
                <a:cubicBezTo>
                  <a:pt x="481" y="42"/>
                  <a:pt x="537" y="60"/>
                  <a:pt x="589" y="68"/>
                </a:cubicBezTo>
                <a:cubicBezTo>
                  <a:pt x="619" y="89"/>
                  <a:pt x="650" y="97"/>
                  <a:pt x="681" y="118"/>
                </a:cubicBezTo>
                <a:cubicBezTo>
                  <a:pt x="727" y="148"/>
                  <a:pt x="768" y="182"/>
                  <a:pt x="815" y="210"/>
                </a:cubicBezTo>
                <a:cubicBezTo>
                  <a:pt x="821" y="218"/>
                  <a:pt x="825" y="228"/>
                  <a:pt x="832" y="235"/>
                </a:cubicBezTo>
                <a:cubicBezTo>
                  <a:pt x="839" y="242"/>
                  <a:pt x="851" y="244"/>
                  <a:pt x="857" y="252"/>
                </a:cubicBezTo>
                <a:cubicBezTo>
                  <a:pt x="862" y="259"/>
                  <a:pt x="861" y="269"/>
                  <a:pt x="865" y="277"/>
                </a:cubicBezTo>
                <a:cubicBezTo>
                  <a:pt x="892" y="327"/>
                  <a:pt x="911" y="344"/>
                  <a:pt x="923" y="402"/>
                </a:cubicBezTo>
                <a:cubicBezTo>
                  <a:pt x="926" y="416"/>
                  <a:pt x="928" y="430"/>
                  <a:pt x="932" y="444"/>
                </a:cubicBezTo>
                <a:cubicBezTo>
                  <a:pt x="937" y="461"/>
                  <a:pt x="948" y="494"/>
                  <a:pt x="948" y="494"/>
                </a:cubicBezTo>
                <a:cubicBezTo>
                  <a:pt x="942" y="633"/>
                  <a:pt x="954" y="650"/>
                  <a:pt x="907" y="744"/>
                </a:cubicBezTo>
                <a:cubicBezTo>
                  <a:pt x="898" y="761"/>
                  <a:pt x="899" y="781"/>
                  <a:pt x="882" y="794"/>
                </a:cubicBezTo>
                <a:cubicBezTo>
                  <a:pt x="868" y="805"/>
                  <a:pt x="849" y="805"/>
                  <a:pt x="832" y="811"/>
                </a:cubicBezTo>
                <a:cubicBezTo>
                  <a:pt x="704" y="796"/>
                  <a:pt x="782" y="802"/>
                  <a:pt x="598" y="802"/>
                </a:cubicBezTo>
                <a:close/>
              </a:path>
            </a:pathLst>
          </a:custGeom>
          <a:solidFill>
            <a:srgbClr val="FF3300">
              <a:alpha val="50194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08" name="Freeform 24"/>
          <p:cNvSpPr>
            <a:spLocks noChangeArrowheads="1"/>
          </p:cNvSpPr>
          <p:nvPr/>
        </p:nvSpPr>
        <p:spPr bwMode="auto">
          <a:xfrm>
            <a:off x="381000" y="3429000"/>
            <a:ext cx="2587625" cy="1712913"/>
          </a:xfrm>
          <a:custGeom>
            <a:avLst/>
            <a:gdLst/>
            <a:ahLst/>
            <a:cxnLst>
              <a:cxn ang="0">
                <a:pos x="1361" y="240"/>
              </a:cxn>
              <a:cxn ang="0">
                <a:pos x="1363" y="269"/>
              </a:cxn>
              <a:cxn ang="0">
                <a:pos x="1255" y="219"/>
              </a:cxn>
              <a:cxn ang="0">
                <a:pos x="1179" y="94"/>
              </a:cxn>
              <a:cxn ang="0">
                <a:pos x="1129" y="61"/>
              </a:cxn>
              <a:cxn ang="0">
                <a:pos x="996" y="2"/>
              </a:cxn>
              <a:cxn ang="0">
                <a:pos x="887" y="19"/>
              </a:cxn>
              <a:cxn ang="0">
                <a:pos x="837" y="35"/>
              </a:cxn>
              <a:cxn ang="0">
                <a:pos x="737" y="111"/>
              </a:cxn>
              <a:cxn ang="0">
                <a:pos x="720" y="136"/>
              </a:cxn>
              <a:cxn ang="0">
                <a:pos x="670" y="152"/>
              </a:cxn>
              <a:cxn ang="0">
                <a:pos x="436" y="227"/>
              </a:cxn>
              <a:cxn ang="0">
                <a:pos x="211" y="269"/>
              </a:cxn>
              <a:cxn ang="0">
                <a:pos x="86" y="253"/>
              </a:cxn>
              <a:cxn ang="0">
                <a:pos x="11" y="211"/>
              </a:cxn>
              <a:cxn ang="0">
                <a:pos x="2" y="236"/>
              </a:cxn>
              <a:cxn ang="0">
                <a:pos x="11" y="495"/>
              </a:cxn>
              <a:cxn ang="0">
                <a:pos x="19" y="854"/>
              </a:cxn>
              <a:cxn ang="0">
                <a:pos x="69" y="870"/>
              </a:cxn>
              <a:cxn ang="0">
                <a:pos x="278" y="937"/>
              </a:cxn>
              <a:cxn ang="0">
                <a:pos x="353" y="979"/>
              </a:cxn>
              <a:cxn ang="0">
                <a:pos x="436" y="1004"/>
              </a:cxn>
              <a:cxn ang="0">
                <a:pos x="487" y="1037"/>
              </a:cxn>
              <a:cxn ang="0">
                <a:pos x="512" y="1054"/>
              </a:cxn>
              <a:cxn ang="0">
                <a:pos x="712" y="1021"/>
              </a:cxn>
              <a:cxn ang="0">
                <a:pos x="762" y="995"/>
              </a:cxn>
              <a:cxn ang="0">
                <a:pos x="812" y="979"/>
              </a:cxn>
              <a:cxn ang="0">
                <a:pos x="846" y="987"/>
              </a:cxn>
              <a:cxn ang="0">
                <a:pos x="871" y="1037"/>
              </a:cxn>
              <a:cxn ang="0">
                <a:pos x="912" y="1079"/>
              </a:cxn>
              <a:cxn ang="0">
                <a:pos x="1004" y="1071"/>
              </a:cxn>
              <a:cxn ang="0">
                <a:pos x="1029" y="1054"/>
              </a:cxn>
              <a:cxn ang="0">
                <a:pos x="1104" y="1029"/>
              </a:cxn>
              <a:cxn ang="0">
                <a:pos x="1129" y="1012"/>
              </a:cxn>
              <a:cxn ang="0">
                <a:pos x="1154" y="1004"/>
              </a:cxn>
              <a:cxn ang="0">
                <a:pos x="1204" y="970"/>
              </a:cxn>
              <a:cxn ang="0">
                <a:pos x="1321" y="887"/>
              </a:cxn>
              <a:cxn ang="0">
                <a:pos x="1388" y="820"/>
              </a:cxn>
              <a:cxn ang="0">
                <a:pos x="1455" y="737"/>
              </a:cxn>
              <a:cxn ang="0">
                <a:pos x="1538" y="611"/>
              </a:cxn>
              <a:cxn ang="0">
                <a:pos x="1597" y="478"/>
              </a:cxn>
              <a:cxn ang="0">
                <a:pos x="1630" y="386"/>
              </a:cxn>
              <a:cxn ang="0">
                <a:pos x="1530" y="278"/>
              </a:cxn>
              <a:cxn ang="0">
                <a:pos x="1405" y="253"/>
              </a:cxn>
              <a:cxn ang="0">
                <a:pos x="1361" y="240"/>
              </a:cxn>
            </a:cxnLst>
            <a:rect l="0" t="0" r="r" b="b"/>
            <a:pathLst>
              <a:path w="1630" h="1079">
                <a:moveTo>
                  <a:pt x="1361" y="240"/>
                </a:moveTo>
                <a:cubicBezTo>
                  <a:pt x="1362" y="250"/>
                  <a:pt x="1372" y="266"/>
                  <a:pt x="1363" y="269"/>
                </a:cubicBezTo>
                <a:cubicBezTo>
                  <a:pt x="1336" y="276"/>
                  <a:pt x="1275" y="232"/>
                  <a:pt x="1255" y="219"/>
                </a:cubicBezTo>
                <a:cubicBezTo>
                  <a:pt x="1228" y="179"/>
                  <a:pt x="1207" y="135"/>
                  <a:pt x="1179" y="94"/>
                </a:cubicBezTo>
                <a:cubicBezTo>
                  <a:pt x="1168" y="77"/>
                  <a:pt x="1146" y="72"/>
                  <a:pt x="1129" y="61"/>
                </a:cubicBezTo>
                <a:cubicBezTo>
                  <a:pt x="1088" y="34"/>
                  <a:pt x="1044" y="14"/>
                  <a:pt x="996" y="2"/>
                </a:cubicBezTo>
                <a:cubicBezTo>
                  <a:pt x="885" y="13"/>
                  <a:pt x="944" y="0"/>
                  <a:pt x="887" y="19"/>
                </a:cubicBezTo>
                <a:cubicBezTo>
                  <a:pt x="870" y="25"/>
                  <a:pt x="837" y="35"/>
                  <a:pt x="837" y="35"/>
                </a:cubicBezTo>
                <a:cubicBezTo>
                  <a:pt x="801" y="59"/>
                  <a:pt x="772" y="87"/>
                  <a:pt x="737" y="111"/>
                </a:cubicBezTo>
                <a:cubicBezTo>
                  <a:pt x="731" y="119"/>
                  <a:pt x="729" y="131"/>
                  <a:pt x="720" y="136"/>
                </a:cubicBezTo>
                <a:cubicBezTo>
                  <a:pt x="705" y="145"/>
                  <a:pt x="670" y="152"/>
                  <a:pt x="670" y="152"/>
                </a:cubicBezTo>
                <a:cubicBezTo>
                  <a:pt x="606" y="195"/>
                  <a:pt x="512" y="217"/>
                  <a:pt x="436" y="227"/>
                </a:cubicBezTo>
                <a:cubicBezTo>
                  <a:pt x="364" y="253"/>
                  <a:pt x="287" y="263"/>
                  <a:pt x="211" y="269"/>
                </a:cubicBezTo>
                <a:cubicBezTo>
                  <a:pt x="211" y="269"/>
                  <a:pt x="114" y="269"/>
                  <a:pt x="86" y="253"/>
                </a:cubicBezTo>
                <a:cubicBezTo>
                  <a:pt x="0" y="205"/>
                  <a:pt x="68" y="229"/>
                  <a:pt x="11" y="211"/>
                </a:cubicBezTo>
                <a:cubicBezTo>
                  <a:pt x="8" y="219"/>
                  <a:pt x="2" y="227"/>
                  <a:pt x="2" y="236"/>
                </a:cubicBezTo>
                <a:cubicBezTo>
                  <a:pt x="2" y="322"/>
                  <a:pt x="9" y="409"/>
                  <a:pt x="11" y="495"/>
                </a:cubicBezTo>
                <a:cubicBezTo>
                  <a:pt x="14" y="615"/>
                  <a:pt x="1" y="736"/>
                  <a:pt x="19" y="854"/>
                </a:cubicBezTo>
                <a:cubicBezTo>
                  <a:pt x="22" y="871"/>
                  <a:pt x="69" y="870"/>
                  <a:pt x="69" y="870"/>
                </a:cubicBezTo>
                <a:cubicBezTo>
                  <a:pt x="165" y="935"/>
                  <a:pt x="145" y="927"/>
                  <a:pt x="278" y="937"/>
                </a:cubicBezTo>
                <a:cubicBezTo>
                  <a:pt x="300" y="952"/>
                  <a:pt x="329" y="968"/>
                  <a:pt x="353" y="979"/>
                </a:cubicBezTo>
                <a:cubicBezTo>
                  <a:pt x="379" y="990"/>
                  <a:pt x="410" y="990"/>
                  <a:pt x="436" y="1004"/>
                </a:cubicBezTo>
                <a:cubicBezTo>
                  <a:pt x="454" y="1014"/>
                  <a:pt x="470" y="1026"/>
                  <a:pt x="487" y="1037"/>
                </a:cubicBezTo>
                <a:cubicBezTo>
                  <a:pt x="495" y="1043"/>
                  <a:pt x="512" y="1054"/>
                  <a:pt x="512" y="1054"/>
                </a:cubicBezTo>
                <a:cubicBezTo>
                  <a:pt x="653" y="1046"/>
                  <a:pt x="631" y="1062"/>
                  <a:pt x="712" y="1021"/>
                </a:cubicBezTo>
                <a:cubicBezTo>
                  <a:pt x="729" y="1013"/>
                  <a:pt x="745" y="1003"/>
                  <a:pt x="762" y="995"/>
                </a:cubicBezTo>
                <a:cubicBezTo>
                  <a:pt x="778" y="988"/>
                  <a:pt x="812" y="979"/>
                  <a:pt x="812" y="979"/>
                </a:cubicBezTo>
                <a:cubicBezTo>
                  <a:pt x="823" y="982"/>
                  <a:pt x="836" y="981"/>
                  <a:pt x="846" y="987"/>
                </a:cubicBezTo>
                <a:cubicBezTo>
                  <a:pt x="861" y="997"/>
                  <a:pt x="864" y="1023"/>
                  <a:pt x="871" y="1037"/>
                </a:cubicBezTo>
                <a:cubicBezTo>
                  <a:pt x="885" y="1066"/>
                  <a:pt x="886" y="1061"/>
                  <a:pt x="912" y="1079"/>
                </a:cubicBezTo>
                <a:cubicBezTo>
                  <a:pt x="943" y="1076"/>
                  <a:pt x="974" y="1077"/>
                  <a:pt x="1004" y="1071"/>
                </a:cubicBezTo>
                <a:cubicBezTo>
                  <a:pt x="1014" y="1069"/>
                  <a:pt x="1020" y="1059"/>
                  <a:pt x="1029" y="1054"/>
                </a:cubicBezTo>
                <a:cubicBezTo>
                  <a:pt x="1051" y="1043"/>
                  <a:pt x="1080" y="1037"/>
                  <a:pt x="1104" y="1029"/>
                </a:cubicBezTo>
                <a:cubicBezTo>
                  <a:pt x="1112" y="1023"/>
                  <a:pt x="1120" y="1017"/>
                  <a:pt x="1129" y="1012"/>
                </a:cubicBezTo>
                <a:cubicBezTo>
                  <a:pt x="1137" y="1008"/>
                  <a:pt x="1146" y="1008"/>
                  <a:pt x="1154" y="1004"/>
                </a:cubicBezTo>
                <a:cubicBezTo>
                  <a:pt x="1172" y="994"/>
                  <a:pt x="1204" y="970"/>
                  <a:pt x="1204" y="970"/>
                </a:cubicBezTo>
                <a:cubicBezTo>
                  <a:pt x="1221" y="922"/>
                  <a:pt x="1274" y="898"/>
                  <a:pt x="1321" y="887"/>
                </a:cubicBezTo>
                <a:cubicBezTo>
                  <a:pt x="1345" y="863"/>
                  <a:pt x="1369" y="848"/>
                  <a:pt x="1388" y="820"/>
                </a:cubicBezTo>
                <a:cubicBezTo>
                  <a:pt x="1401" y="779"/>
                  <a:pt x="1415" y="750"/>
                  <a:pt x="1455" y="737"/>
                </a:cubicBezTo>
                <a:cubicBezTo>
                  <a:pt x="1482" y="697"/>
                  <a:pt x="1516" y="655"/>
                  <a:pt x="1538" y="611"/>
                </a:cubicBezTo>
                <a:cubicBezTo>
                  <a:pt x="1559" y="567"/>
                  <a:pt x="1570" y="518"/>
                  <a:pt x="1597" y="478"/>
                </a:cubicBezTo>
                <a:cubicBezTo>
                  <a:pt x="1605" y="445"/>
                  <a:pt x="1620" y="418"/>
                  <a:pt x="1630" y="386"/>
                </a:cubicBezTo>
                <a:cubicBezTo>
                  <a:pt x="1618" y="312"/>
                  <a:pt x="1606" y="297"/>
                  <a:pt x="1530" y="278"/>
                </a:cubicBezTo>
                <a:cubicBezTo>
                  <a:pt x="1478" y="238"/>
                  <a:pt x="1476" y="243"/>
                  <a:pt x="1405" y="253"/>
                </a:cubicBezTo>
                <a:cubicBezTo>
                  <a:pt x="1346" y="272"/>
                  <a:pt x="1351" y="286"/>
                  <a:pt x="1361" y="240"/>
                </a:cubicBezTo>
                <a:close/>
              </a:path>
            </a:pathLst>
          </a:custGeom>
          <a:solidFill>
            <a:srgbClr val="FF3300">
              <a:alpha val="50194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409" name="Freeform 25"/>
          <p:cNvSpPr>
            <a:spLocks noChangeArrowheads="1"/>
          </p:cNvSpPr>
          <p:nvPr/>
        </p:nvSpPr>
        <p:spPr bwMode="auto">
          <a:xfrm>
            <a:off x="320675" y="4356100"/>
            <a:ext cx="3641725" cy="1892300"/>
          </a:xfrm>
          <a:custGeom>
            <a:avLst/>
            <a:gdLst/>
            <a:ahLst/>
            <a:cxnLst>
              <a:cxn ang="0">
                <a:pos x="30" y="276"/>
              </a:cxn>
              <a:cxn ang="0">
                <a:pos x="32" y="316"/>
              </a:cxn>
              <a:cxn ang="0">
                <a:pos x="24" y="587"/>
              </a:cxn>
              <a:cxn ang="0">
                <a:pos x="15" y="669"/>
              </a:cxn>
              <a:cxn ang="0">
                <a:pos x="40" y="990"/>
              </a:cxn>
              <a:cxn ang="0">
                <a:pos x="218" y="973"/>
              </a:cxn>
              <a:cxn ang="0">
                <a:pos x="386" y="948"/>
              </a:cxn>
              <a:cxn ang="0">
                <a:pos x="656" y="908"/>
              </a:cxn>
              <a:cxn ang="0">
                <a:pos x="942" y="899"/>
              </a:cxn>
              <a:cxn ang="0">
                <a:pos x="1000" y="908"/>
              </a:cxn>
              <a:cxn ang="0">
                <a:pos x="1009" y="933"/>
              </a:cxn>
              <a:cxn ang="0">
                <a:pos x="1018" y="1105"/>
              </a:cxn>
              <a:cxn ang="0">
                <a:pos x="1026" y="999"/>
              </a:cxn>
              <a:cxn ang="0">
                <a:pos x="1034" y="891"/>
              </a:cxn>
              <a:cxn ang="0">
                <a:pos x="1093" y="899"/>
              </a:cxn>
              <a:cxn ang="0">
                <a:pos x="1287" y="924"/>
              </a:cxn>
              <a:cxn ang="0">
                <a:pos x="1615" y="916"/>
              </a:cxn>
              <a:cxn ang="0">
                <a:pos x="1641" y="916"/>
              </a:cxn>
              <a:cxn ang="0">
                <a:pos x="1589" y="1122"/>
              </a:cxn>
              <a:cxn ang="0">
                <a:pos x="1136" y="1130"/>
              </a:cxn>
              <a:cxn ang="0">
                <a:pos x="1110" y="1138"/>
              </a:cxn>
              <a:cxn ang="0">
                <a:pos x="1085" y="1155"/>
              </a:cxn>
              <a:cxn ang="0">
                <a:pos x="1110" y="1171"/>
              </a:cxn>
              <a:cxn ang="0">
                <a:pos x="1227" y="1179"/>
              </a:cxn>
              <a:cxn ang="0">
                <a:pos x="1371" y="1171"/>
              </a:cxn>
              <a:cxn ang="0">
                <a:pos x="1977" y="1179"/>
              </a:cxn>
              <a:cxn ang="0">
                <a:pos x="2069" y="1171"/>
              </a:cxn>
              <a:cxn ang="0">
                <a:pos x="2169" y="1179"/>
              </a:cxn>
              <a:cxn ang="0">
                <a:pos x="2244" y="1163"/>
              </a:cxn>
              <a:cxn ang="0">
                <a:pos x="2238" y="982"/>
              </a:cxn>
              <a:cxn ang="0">
                <a:pos x="2145" y="768"/>
              </a:cxn>
              <a:cxn ang="0">
                <a:pos x="2104" y="727"/>
              </a:cxn>
              <a:cxn ang="0">
                <a:pos x="2087" y="702"/>
              </a:cxn>
              <a:cxn ang="0">
                <a:pos x="2002" y="677"/>
              </a:cxn>
              <a:cxn ang="0">
                <a:pos x="1725" y="653"/>
              </a:cxn>
              <a:cxn ang="0">
                <a:pos x="1607" y="645"/>
              </a:cxn>
              <a:cxn ang="0">
                <a:pos x="1599" y="620"/>
              </a:cxn>
              <a:cxn ang="0">
                <a:pos x="1607" y="488"/>
              </a:cxn>
              <a:cxn ang="0">
                <a:pos x="1657" y="266"/>
              </a:cxn>
              <a:cxn ang="0">
                <a:pos x="1649" y="134"/>
              </a:cxn>
              <a:cxn ang="0">
                <a:pos x="1498" y="77"/>
              </a:cxn>
              <a:cxn ang="0">
                <a:pos x="992" y="11"/>
              </a:cxn>
              <a:cxn ang="0">
                <a:pos x="402" y="27"/>
              </a:cxn>
              <a:cxn ang="0">
                <a:pos x="209" y="77"/>
              </a:cxn>
              <a:cxn ang="0">
                <a:pos x="125" y="126"/>
              </a:cxn>
              <a:cxn ang="0">
                <a:pos x="49" y="216"/>
              </a:cxn>
              <a:cxn ang="0">
                <a:pos x="32" y="266"/>
              </a:cxn>
              <a:cxn ang="0">
                <a:pos x="24" y="595"/>
              </a:cxn>
              <a:cxn ang="0">
                <a:pos x="32" y="636"/>
              </a:cxn>
            </a:cxnLst>
            <a:rect l="0" t="0" r="r" b="b"/>
            <a:pathLst>
              <a:path w="2294" h="1192">
                <a:moveTo>
                  <a:pt x="30" y="276"/>
                </a:moveTo>
                <a:cubicBezTo>
                  <a:pt x="72" y="308"/>
                  <a:pt x="36" y="270"/>
                  <a:pt x="32" y="316"/>
                </a:cubicBezTo>
                <a:cubicBezTo>
                  <a:pt x="24" y="405"/>
                  <a:pt x="28" y="496"/>
                  <a:pt x="24" y="587"/>
                </a:cubicBezTo>
                <a:cubicBezTo>
                  <a:pt x="23" y="614"/>
                  <a:pt x="18" y="642"/>
                  <a:pt x="15" y="669"/>
                </a:cubicBezTo>
                <a:cubicBezTo>
                  <a:pt x="33" y="957"/>
                  <a:pt x="17" y="851"/>
                  <a:pt x="40" y="990"/>
                </a:cubicBezTo>
                <a:cubicBezTo>
                  <a:pt x="118" y="965"/>
                  <a:pt x="33" y="990"/>
                  <a:pt x="218" y="973"/>
                </a:cubicBezTo>
                <a:cubicBezTo>
                  <a:pt x="278" y="967"/>
                  <a:pt x="313" y="954"/>
                  <a:pt x="386" y="948"/>
                </a:cubicBezTo>
                <a:cubicBezTo>
                  <a:pt x="474" y="921"/>
                  <a:pt x="565" y="914"/>
                  <a:pt x="656" y="908"/>
                </a:cubicBezTo>
                <a:cubicBezTo>
                  <a:pt x="743" y="877"/>
                  <a:pt x="854" y="895"/>
                  <a:pt x="942" y="899"/>
                </a:cubicBezTo>
                <a:cubicBezTo>
                  <a:pt x="961" y="902"/>
                  <a:pt x="983" y="899"/>
                  <a:pt x="1000" y="908"/>
                </a:cubicBezTo>
                <a:cubicBezTo>
                  <a:pt x="1009" y="912"/>
                  <a:pt x="1008" y="924"/>
                  <a:pt x="1009" y="933"/>
                </a:cubicBezTo>
                <a:cubicBezTo>
                  <a:pt x="1014" y="990"/>
                  <a:pt x="1015" y="1048"/>
                  <a:pt x="1018" y="1105"/>
                </a:cubicBezTo>
                <a:cubicBezTo>
                  <a:pt x="1040" y="1037"/>
                  <a:pt x="1036" y="1073"/>
                  <a:pt x="1026" y="999"/>
                </a:cubicBezTo>
                <a:cubicBezTo>
                  <a:pt x="1029" y="963"/>
                  <a:pt x="1014" y="921"/>
                  <a:pt x="1034" y="891"/>
                </a:cubicBezTo>
                <a:cubicBezTo>
                  <a:pt x="1045" y="875"/>
                  <a:pt x="1073" y="897"/>
                  <a:pt x="1093" y="899"/>
                </a:cubicBezTo>
                <a:cubicBezTo>
                  <a:pt x="1159" y="906"/>
                  <a:pt x="1221" y="915"/>
                  <a:pt x="1287" y="924"/>
                </a:cubicBezTo>
                <a:cubicBezTo>
                  <a:pt x="1396" y="921"/>
                  <a:pt x="1506" y="926"/>
                  <a:pt x="1615" y="916"/>
                </a:cubicBezTo>
                <a:cubicBezTo>
                  <a:pt x="1647" y="913"/>
                  <a:pt x="1619" y="857"/>
                  <a:pt x="1641" y="916"/>
                </a:cubicBezTo>
                <a:cubicBezTo>
                  <a:pt x="1626" y="956"/>
                  <a:pt x="1648" y="1119"/>
                  <a:pt x="1589" y="1122"/>
                </a:cubicBezTo>
                <a:cubicBezTo>
                  <a:pt x="1438" y="1130"/>
                  <a:pt x="1287" y="1127"/>
                  <a:pt x="1136" y="1130"/>
                </a:cubicBezTo>
                <a:cubicBezTo>
                  <a:pt x="1128" y="1133"/>
                  <a:pt x="1118" y="1134"/>
                  <a:pt x="1110" y="1138"/>
                </a:cubicBezTo>
                <a:cubicBezTo>
                  <a:pt x="1101" y="1143"/>
                  <a:pt x="1085" y="1145"/>
                  <a:pt x="1085" y="1155"/>
                </a:cubicBezTo>
                <a:cubicBezTo>
                  <a:pt x="1085" y="1164"/>
                  <a:pt x="1100" y="1169"/>
                  <a:pt x="1110" y="1171"/>
                </a:cubicBezTo>
                <a:cubicBezTo>
                  <a:pt x="1149" y="1178"/>
                  <a:pt x="1188" y="1176"/>
                  <a:pt x="1227" y="1179"/>
                </a:cubicBezTo>
                <a:cubicBezTo>
                  <a:pt x="1277" y="1192"/>
                  <a:pt x="1322" y="1186"/>
                  <a:pt x="1371" y="1171"/>
                </a:cubicBezTo>
                <a:cubicBezTo>
                  <a:pt x="1578" y="1183"/>
                  <a:pt x="1764" y="1185"/>
                  <a:pt x="1977" y="1179"/>
                </a:cubicBezTo>
                <a:cubicBezTo>
                  <a:pt x="2015" y="1166"/>
                  <a:pt x="2030" y="1181"/>
                  <a:pt x="2069" y="1171"/>
                </a:cubicBezTo>
                <a:cubicBezTo>
                  <a:pt x="2098" y="1152"/>
                  <a:pt x="2138" y="1189"/>
                  <a:pt x="2169" y="1179"/>
                </a:cubicBezTo>
                <a:cubicBezTo>
                  <a:pt x="2186" y="1173"/>
                  <a:pt x="2244" y="1163"/>
                  <a:pt x="2244" y="1163"/>
                </a:cubicBezTo>
                <a:cubicBezTo>
                  <a:pt x="2294" y="1130"/>
                  <a:pt x="2231" y="1048"/>
                  <a:pt x="2238" y="982"/>
                </a:cubicBezTo>
                <a:cubicBezTo>
                  <a:pt x="2231" y="891"/>
                  <a:pt x="2229" y="820"/>
                  <a:pt x="2145" y="768"/>
                </a:cubicBezTo>
                <a:cubicBezTo>
                  <a:pt x="2105" y="707"/>
                  <a:pt x="2156" y="778"/>
                  <a:pt x="2104" y="727"/>
                </a:cubicBezTo>
                <a:cubicBezTo>
                  <a:pt x="2097" y="720"/>
                  <a:pt x="2095" y="708"/>
                  <a:pt x="2087" y="702"/>
                </a:cubicBezTo>
                <a:cubicBezTo>
                  <a:pt x="2069" y="690"/>
                  <a:pt x="2023" y="684"/>
                  <a:pt x="2002" y="677"/>
                </a:cubicBezTo>
                <a:cubicBezTo>
                  <a:pt x="1925" y="602"/>
                  <a:pt x="1853" y="648"/>
                  <a:pt x="1725" y="653"/>
                </a:cubicBezTo>
                <a:cubicBezTo>
                  <a:pt x="1685" y="650"/>
                  <a:pt x="1645" y="655"/>
                  <a:pt x="1607" y="645"/>
                </a:cubicBezTo>
                <a:cubicBezTo>
                  <a:pt x="1599" y="643"/>
                  <a:pt x="1599" y="629"/>
                  <a:pt x="1599" y="620"/>
                </a:cubicBezTo>
                <a:cubicBezTo>
                  <a:pt x="1599" y="576"/>
                  <a:pt x="1604" y="532"/>
                  <a:pt x="1607" y="488"/>
                </a:cubicBezTo>
                <a:cubicBezTo>
                  <a:pt x="1615" y="365"/>
                  <a:pt x="1625" y="365"/>
                  <a:pt x="1657" y="266"/>
                </a:cubicBezTo>
                <a:cubicBezTo>
                  <a:pt x="1654" y="222"/>
                  <a:pt x="1658" y="177"/>
                  <a:pt x="1649" y="134"/>
                </a:cubicBezTo>
                <a:cubicBezTo>
                  <a:pt x="1639" y="88"/>
                  <a:pt x="1533" y="87"/>
                  <a:pt x="1498" y="77"/>
                </a:cubicBezTo>
                <a:cubicBezTo>
                  <a:pt x="1336" y="32"/>
                  <a:pt x="1159" y="21"/>
                  <a:pt x="992" y="11"/>
                </a:cubicBezTo>
                <a:cubicBezTo>
                  <a:pt x="942" y="12"/>
                  <a:pt x="579" y="0"/>
                  <a:pt x="402" y="27"/>
                </a:cubicBezTo>
                <a:cubicBezTo>
                  <a:pt x="340" y="36"/>
                  <a:pt x="267" y="52"/>
                  <a:pt x="209" y="77"/>
                </a:cubicBezTo>
                <a:cubicBezTo>
                  <a:pt x="179" y="90"/>
                  <a:pt x="125" y="126"/>
                  <a:pt x="125" y="126"/>
                </a:cubicBezTo>
                <a:cubicBezTo>
                  <a:pt x="101" y="161"/>
                  <a:pt x="65" y="172"/>
                  <a:pt x="49" y="216"/>
                </a:cubicBezTo>
                <a:cubicBezTo>
                  <a:pt x="43" y="233"/>
                  <a:pt x="32" y="266"/>
                  <a:pt x="32" y="266"/>
                </a:cubicBezTo>
                <a:cubicBezTo>
                  <a:pt x="29" y="376"/>
                  <a:pt x="29" y="485"/>
                  <a:pt x="24" y="595"/>
                </a:cubicBezTo>
                <a:cubicBezTo>
                  <a:pt x="22" y="636"/>
                  <a:pt x="0" y="606"/>
                  <a:pt x="32" y="636"/>
                </a:cubicBezTo>
              </a:path>
            </a:pathLst>
          </a:custGeom>
          <a:solidFill>
            <a:srgbClr val="FF3300">
              <a:alpha val="50194"/>
            </a:srgbClr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4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4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4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4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35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44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4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44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4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8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5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44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9" grpId="0" animBg="1"/>
      <p:bldP spid="144392" grpId="0" animBg="1"/>
      <p:bldP spid="144393" grpId="0" animBg="1"/>
      <p:bldP spid="144394" grpId="0" animBg="1"/>
      <p:bldP spid="144395" grpId="0" animBg="1"/>
      <p:bldP spid="144397" grpId="0" animBg="1"/>
      <p:bldP spid="144399" grpId="0" animBg="1"/>
      <p:bldP spid="14440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42" name="Group 34"/>
          <p:cNvGraphicFramePr>
            <a:graphicFrameLocks noGrp="1"/>
          </p:cNvGraphicFramePr>
          <p:nvPr/>
        </p:nvGraphicFramePr>
        <p:xfrm>
          <a:off x="439738" y="900113"/>
          <a:ext cx="8281987" cy="4336733"/>
        </p:xfrm>
        <a:graphic>
          <a:graphicData uri="http://schemas.openxmlformats.org/drawingml/2006/table">
            <a:tbl>
              <a:tblPr/>
              <a:tblGrid>
                <a:gridCol w="2592387"/>
                <a:gridCol w="5689600"/>
              </a:tblGrid>
              <a:tr h="8305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重大事件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历史意义、评价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83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标志太平天国运动的爆发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5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初步建立起政权组织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64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正式建立与清朝对峙的革命政权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5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太平天国军事上进入全盛时期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5432" name="Text Box 24"/>
          <p:cNvSpPr txBox="1">
            <a:spLocks noChangeArrowheads="1"/>
          </p:cNvSpPr>
          <p:nvPr/>
        </p:nvSpPr>
        <p:spPr bwMode="auto">
          <a:xfrm>
            <a:off x="728663" y="1836738"/>
            <a:ext cx="17272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49" charset="-122"/>
              </a:rPr>
              <a:t>金田起义</a:t>
            </a:r>
          </a:p>
        </p:txBody>
      </p:sp>
      <p:sp>
        <p:nvSpPr>
          <p:cNvPr id="52249" name="Text Box 25"/>
          <p:cNvSpPr txBox="1"/>
          <p:nvPr/>
        </p:nvSpPr>
        <p:spPr>
          <a:xfrm>
            <a:off x="728663" y="2828925"/>
            <a:ext cx="18002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49" charset="-122"/>
              </a:rPr>
              <a:t>永安建制</a:t>
            </a:r>
            <a:endParaRPr lang="en-US" altLang="zh-CN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0030101010101" pitchFamily="49" charset="-122"/>
            </a:endParaRPr>
          </a:p>
        </p:txBody>
      </p:sp>
      <p:sp>
        <p:nvSpPr>
          <p:cNvPr id="145434" name="Text Box 26"/>
          <p:cNvSpPr txBox="1">
            <a:spLocks noChangeArrowheads="1"/>
          </p:cNvSpPr>
          <p:nvPr/>
        </p:nvSpPr>
        <p:spPr bwMode="auto">
          <a:xfrm>
            <a:off x="768350" y="3608388"/>
            <a:ext cx="1800225" cy="865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49" charset="-122"/>
              </a:rPr>
              <a:t>占领南京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49" charset="-122"/>
              </a:rPr>
              <a:t>定都天京</a:t>
            </a:r>
          </a:p>
        </p:txBody>
      </p:sp>
      <p:sp>
        <p:nvSpPr>
          <p:cNvPr id="52251" name="Text Box 27"/>
          <p:cNvSpPr txBox="1"/>
          <p:nvPr/>
        </p:nvSpPr>
        <p:spPr>
          <a:xfrm>
            <a:off x="579438" y="4576763"/>
            <a:ext cx="24479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0030101010101" pitchFamily="49" charset="-122"/>
              </a:rPr>
              <a:t>北伐、西征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45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14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32" grpId="0" bldLvl="0" animBg="1"/>
      <p:bldP spid="52249" grpId="0"/>
      <p:bldP spid="145434" grpId="0" bldLvl="0" animBg="1"/>
      <p:bldP spid="522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7197"/>
          <p:cNvSpPr>
            <a:spLocks noChangeArrowheads="1"/>
          </p:cNvSpPr>
          <p:nvPr/>
        </p:nvSpPr>
        <p:spPr bwMode="auto">
          <a:xfrm>
            <a:off x="7938" y="484188"/>
            <a:ext cx="29337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三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.	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天京陷落</a:t>
            </a:r>
          </a:p>
        </p:txBody>
      </p:sp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274638" y="1198563"/>
            <a:ext cx="2051050" cy="481012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天京事变</a:t>
            </a:r>
          </a:p>
        </p:txBody>
      </p:sp>
      <p:sp>
        <p:nvSpPr>
          <p:cNvPr id="145434" name="Text Box 26"/>
          <p:cNvSpPr txBox="1">
            <a:spLocks noChangeArrowheads="1"/>
          </p:cNvSpPr>
          <p:nvPr/>
        </p:nvSpPr>
        <p:spPr bwMode="auto">
          <a:xfrm>
            <a:off x="3651250" y="1173163"/>
            <a:ext cx="2825750" cy="9286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6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1856</a:t>
            </a:r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年</a:t>
            </a: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643313" y="2624138"/>
            <a:ext cx="1346200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洪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130425" y="4551363"/>
            <a:ext cx="533400" cy="592137"/>
          </a:xfrm>
          <a:prstGeom prst="rect">
            <a:avLst/>
          </a:prstGeom>
          <a:noFill/>
          <a:ln w="12700" cap="sq">
            <a:solidFill>
              <a:schemeClr val="accent2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itchFamily="18" charset="0"/>
                <a:ea typeface="黑体" pitchFamily="49" charset="-122"/>
              </a:rPr>
              <a:t>杨</a:t>
            </a:r>
          </a:p>
        </p:txBody>
      </p:sp>
      <p:sp>
        <p:nvSpPr>
          <p:cNvPr id="35845" name="Line 5"/>
          <p:cNvSpPr>
            <a:spLocks noChangeShapeType="1"/>
          </p:cNvSpPr>
          <p:nvPr/>
        </p:nvSpPr>
        <p:spPr bwMode="auto">
          <a:xfrm flipV="1">
            <a:off x="2706688" y="3055938"/>
            <a:ext cx="1008062" cy="1511300"/>
          </a:xfrm>
          <a:prstGeom prst="line">
            <a:avLst/>
          </a:prstGeom>
          <a:noFill/>
          <a:ln w="635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838325" y="3606800"/>
            <a:ext cx="1804988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chemeClr val="hlink"/>
                </a:solidFill>
                <a:latin typeface="Times New Roman" pitchFamily="18" charset="0"/>
              </a:rPr>
              <a:t>（１）</a:t>
            </a:r>
            <a:r>
              <a:rPr lang="zh-CN" altLang="en-US" sz="2800">
                <a:latin typeface="Times New Roman" pitchFamily="18" charset="0"/>
              </a:rPr>
              <a:t>逼</a:t>
            </a:r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 flipH="1">
            <a:off x="3859213" y="3343275"/>
            <a:ext cx="0" cy="1081088"/>
          </a:xfrm>
          <a:prstGeom prst="line">
            <a:avLst/>
          </a:prstGeom>
          <a:noFill/>
          <a:ln w="38100" cap="sq">
            <a:solidFill>
              <a:srgbClr val="800000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3787775" y="4567238"/>
            <a:ext cx="576263" cy="592137"/>
          </a:xfrm>
          <a:prstGeom prst="rect">
            <a:avLst/>
          </a:prstGeom>
          <a:noFill/>
          <a:ln w="12700" cap="sq">
            <a:solidFill>
              <a:srgbClr val="A5002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A50021"/>
                </a:solidFill>
                <a:latin typeface="Times New Roman" pitchFamily="18" charset="0"/>
                <a:ea typeface="黑体" pitchFamily="49" charset="-122"/>
              </a:rPr>
              <a:t>韦</a:t>
            </a:r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auto">
          <a:xfrm flipH="1" flipV="1">
            <a:off x="2635250" y="4838700"/>
            <a:ext cx="1101725" cy="17463"/>
          </a:xfrm>
          <a:prstGeom prst="line">
            <a:avLst/>
          </a:prstGeom>
          <a:noFill/>
          <a:ln w="50800" cap="sq">
            <a:solidFill>
              <a:srgbClr val="FF0000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5299075" y="4551363"/>
            <a:ext cx="609600" cy="592137"/>
          </a:xfrm>
          <a:prstGeom prst="rect">
            <a:avLst/>
          </a:prstGeom>
          <a:noFill/>
          <a:ln w="12700" cap="sq">
            <a:solidFill>
              <a:srgbClr val="FF00FF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66FF"/>
                </a:solidFill>
                <a:latin typeface="Times New Roman" pitchFamily="18" charset="0"/>
                <a:ea typeface="黑体" pitchFamily="49" charset="-122"/>
              </a:rPr>
              <a:t>石</a:t>
            </a:r>
          </a:p>
        </p:txBody>
      </p:sp>
      <p:sp>
        <p:nvSpPr>
          <p:cNvPr id="35851" name="Line 11"/>
          <p:cNvSpPr>
            <a:spLocks noChangeShapeType="1"/>
          </p:cNvSpPr>
          <p:nvPr/>
        </p:nvSpPr>
        <p:spPr bwMode="auto">
          <a:xfrm flipH="1">
            <a:off x="4194175" y="4838700"/>
            <a:ext cx="1104900" cy="17463"/>
          </a:xfrm>
          <a:prstGeom prst="line">
            <a:avLst/>
          </a:prstGeom>
          <a:noFill/>
          <a:ln w="38100" cap="sq">
            <a:solidFill>
              <a:srgbClr val="993366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2419350" y="4927600"/>
            <a:ext cx="1728788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chemeClr val="hlink"/>
                </a:solidFill>
                <a:latin typeface="Times New Roman" pitchFamily="18" charset="0"/>
                <a:ea typeface="楷体_GB2312" pitchFamily="1" charset="-122"/>
              </a:rPr>
              <a:t>（２）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杀</a:t>
            </a:r>
          </a:p>
        </p:txBody>
      </p:sp>
      <p:sp>
        <p:nvSpPr>
          <p:cNvPr id="35853" name="Text Box 13"/>
          <p:cNvSpPr txBox="1">
            <a:spLocks noChangeArrowheads="1"/>
          </p:cNvSpPr>
          <p:nvPr/>
        </p:nvSpPr>
        <p:spPr bwMode="auto">
          <a:xfrm>
            <a:off x="4146550" y="5000625"/>
            <a:ext cx="1182688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chemeClr val="hlink"/>
                </a:solidFill>
                <a:latin typeface="Times New Roman" pitchFamily="18" charset="0"/>
                <a:ea typeface="楷体_GB2312" pitchFamily="1" charset="-122"/>
              </a:rPr>
              <a:t>（４）</a:t>
            </a:r>
            <a:r>
              <a:rPr lang="zh-CN" altLang="en-US" sz="2800">
                <a:solidFill>
                  <a:srgbClr val="CC3399"/>
                </a:solidFill>
                <a:latin typeface="Times New Roman" pitchFamily="18" charset="0"/>
                <a:ea typeface="楷体_GB2312" pitchFamily="1" charset="-122"/>
              </a:rPr>
              <a:t>责</a:t>
            </a:r>
          </a:p>
        </p:txBody>
      </p:sp>
      <p:sp>
        <p:nvSpPr>
          <p:cNvPr id="35854" name="Line 14"/>
          <p:cNvSpPr>
            <a:spLocks noChangeShapeType="1"/>
          </p:cNvSpPr>
          <p:nvPr/>
        </p:nvSpPr>
        <p:spPr bwMode="auto">
          <a:xfrm>
            <a:off x="4219575" y="3127375"/>
            <a:ext cx="1439863" cy="1512888"/>
          </a:xfrm>
          <a:prstGeom prst="line">
            <a:avLst/>
          </a:prstGeom>
          <a:noFill/>
          <a:ln w="50800" cap="sq">
            <a:solidFill>
              <a:srgbClr val="0000FF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5" name="Line 15"/>
          <p:cNvSpPr>
            <a:spLocks noChangeShapeType="1"/>
          </p:cNvSpPr>
          <p:nvPr/>
        </p:nvSpPr>
        <p:spPr bwMode="auto">
          <a:xfrm>
            <a:off x="6019800" y="4856163"/>
            <a:ext cx="1295400" cy="0"/>
          </a:xfrm>
          <a:prstGeom prst="line">
            <a:avLst/>
          </a:prstGeom>
          <a:noFill/>
          <a:ln w="88900" cap="sq">
            <a:solidFill>
              <a:schemeClr val="tx1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6" name="Text Box 16"/>
          <p:cNvSpPr txBox="1">
            <a:spLocks noChangeArrowheads="1"/>
          </p:cNvSpPr>
          <p:nvPr/>
        </p:nvSpPr>
        <p:spPr bwMode="auto">
          <a:xfrm>
            <a:off x="6091238" y="5000625"/>
            <a:ext cx="1584325" cy="5794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chemeClr val="hlink"/>
                </a:solidFill>
                <a:latin typeface="Times New Roman" pitchFamily="18" charset="0"/>
                <a:ea typeface="楷体_GB2312" pitchFamily="1" charset="-122"/>
              </a:rPr>
              <a:t>（６）</a:t>
            </a:r>
            <a:r>
              <a:rPr lang="zh-CN" altLang="en-US" sz="3200">
                <a:latin typeface="Times New Roman" pitchFamily="18" charset="0"/>
                <a:ea typeface="楷体_GB2312" pitchFamily="1" charset="-122"/>
              </a:rPr>
              <a:t>走</a:t>
            </a:r>
          </a:p>
        </p:txBody>
      </p:sp>
      <p:sp>
        <p:nvSpPr>
          <p:cNvPr id="35858" name="Text Box 18"/>
          <p:cNvSpPr txBox="1">
            <a:spLocks noChangeArrowheads="1"/>
          </p:cNvSpPr>
          <p:nvPr/>
        </p:nvSpPr>
        <p:spPr bwMode="auto">
          <a:xfrm>
            <a:off x="4938713" y="3416300"/>
            <a:ext cx="1441450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chemeClr val="hlink"/>
                </a:solidFill>
                <a:latin typeface="Times New Roman" pitchFamily="18" charset="0"/>
              </a:rPr>
              <a:t>（５）</a:t>
            </a:r>
            <a:r>
              <a:rPr lang="zh-CN" altLang="en-US" sz="2800">
                <a:solidFill>
                  <a:srgbClr val="6666FF"/>
                </a:solidFill>
                <a:latin typeface="Times New Roman" pitchFamily="18" charset="0"/>
              </a:rPr>
              <a:t>疑</a:t>
            </a:r>
          </a:p>
        </p:txBody>
      </p:sp>
      <p:sp>
        <p:nvSpPr>
          <p:cNvPr id="35863" name="Text Box 23"/>
          <p:cNvSpPr txBox="1">
            <a:spLocks noChangeArrowheads="1"/>
          </p:cNvSpPr>
          <p:nvPr/>
        </p:nvSpPr>
        <p:spPr bwMode="auto">
          <a:xfrm>
            <a:off x="3859213" y="3703638"/>
            <a:ext cx="1225550" cy="5794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>
                <a:solidFill>
                  <a:schemeClr val="hlink"/>
                </a:solidFill>
                <a:latin typeface="Times New Roman" pitchFamily="18" charset="0"/>
                <a:ea typeface="楷体_GB2312" pitchFamily="1" charset="-122"/>
              </a:rPr>
              <a:t>（３）</a:t>
            </a:r>
            <a:r>
              <a:rPr lang="zh-CN" altLang="en-US" sz="3200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杀</a:t>
            </a:r>
          </a:p>
        </p:txBody>
      </p:sp>
      <p:sp>
        <p:nvSpPr>
          <p:cNvPr id="35866" name="Line 26"/>
          <p:cNvSpPr>
            <a:spLocks noChangeShapeType="1"/>
          </p:cNvSpPr>
          <p:nvPr/>
        </p:nvSpPr>
        <p:spPr bwMode="auto">
          <a:xfrm>
            <a:off x="4075113" y="3343275"/>
            <a:ext cx="0" cy="1152525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4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7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20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20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4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0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145434" grpId="0" bldLvl="0" animBg="1"/>
      <p:bldP spid="35843" grpId="0"/>
      <p:bldP spid="35844" grpId="0" bldLvl="0" animBg="1"/>
      <p:bldP spid="35845" grpId="0" animBg="1"/>
      <p:bldP spid="35846" grpId="0"/>
      <p:bldP spid="35847" grpId="0" animBg="1"/>
      <p:bldP spid="35848" grpId="0" bldLvl="0" animBg="1"/>
      <p:bldP spid="35849" grpId="0" animBg="1"/>
      <p:bldP spid="35850" grpId="0" bldLvl="0" animBg="1"/>
      <p:bldP spid="35851" grpId="0" animBg="1"/>
      <p:bldP spid="35852" grpId="0"/>
      <p:bldP spid="35853" grpId="0"/>
      <p:bldP spid="35854" grpId="0" animBg="1"/>
      <p:bldP spid="35855" grpId="0" animBg="1"/>
      <p:bldP spid="35856" grpId="0"/>
      <p:bldP spid="35858" grpId="0"/>
      <p:bldP spid="35863" grpId="0"/>
      <p:bldP spid="3586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7174"/>
          <p:cNvSpPr>
            <a:spLocks noChangeArrowheads="1"/>
          </p:cNvSpPr>
          <p:nvPr/>
        </p:nvSpPr>
        <p:spPr bwMode="auto">
          <a:xfrm>
            <a:off x="249238" y="631825"/>
            <a:ext cx="2049462" cy="482600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重整国政</a:t>
            </a:r>
          </a:p>
        </p:txBody>
      </p:sp>
      <p:pic>
        <p:nvPicPr>
          <p:cNvPr id="14338" name="图片 54276" descr="4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0450" y="315913"/>
            <a:ext cx="1565275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文本框 54277"/>
          <p:cNvSpPr txBox="1">
            <a:spLocks noChangeArrowheads="1"/>
          </p:cNvSpPr>
          <p:nvPr/>
        </p:nvSpPr>
        <p:spPr bwMode="auto">
          <a:xfrm>
            <a:off x="5103813" y="458788"/>
            <a:ext cx="1249362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文鼎CS大黑" charset="0"/>
              </a:rPr>
              <a:t>天王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文鼎CS大黑" charset="0"/>
              </a:rPr>
              <a:t>洪秀全</a:t>
            </a:r>
          </a:p>
        </p:txBody>
      </p:sp>
      <p:sp>
        <p:nvSpPr>
          <p:cNvPr id="54279" name="左大括号 54278"/>
          <p:cNvSpPr/>
          <p:nvPr/>
        </p:nvSpPr>
        <p:spPr>
          <a:xfrm rot="5400000">
            <a:off x="4141788" y="-1157287"/>
            <a:ext cx="336550" cy="5715000"/>
          </a:xfrm>
          <a:prstGeom prst="leftBrace">
            <a:avLst>
              <a:gd name="adj1" fmla="val 93553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 noProof="1"/>
          </a:p>
        </p:txBody>
      </p:sp>
      <p:pic>
        <p:nvPicPr>
          <p:cNvPr id="54280" name="图片 54279" descr="snapshot20041022011534"/>
          <p:cNvPicPr>
            <a:picLocks noChangeAspect="1" noChangeArrowheads="1"/>
          </p:cNvPicPr>
          <p:nvPr/>
        </p:nvPicPr>
        <p:blipFill>
          <a:blip r:embed="rId3" cstate="print">
            <a:lum bright="18000" contrast="48000"/>
          </a:blip>
          <a:srcRect/>
          <a:stretch>
            <a:fillRect/>
          </a:stretch>
        </p:blipFill>
        <p:spPr bwMode="auto">
          <a:xfrm>
            <a:off x="736600" y="1851025"/>
            <a:ext cx="1498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1" name="图片 54280" descr="snapshot20041022011601"/>
          <p:cNvPicPr>
            <a:picLocks noChangeAspect="1" noChangeArrowheads="1"/>
          </p:cNvPicPr>
          <p:nvPr/>
        </p:nvPicPr>
        <p:blipFill>
          <a:blip r:embed="rId4" cstate="print">
            <a:lum bright="12000" contrast="48000"/>
          </a:blip>
          <a:srcRect/>
          <a:stretch>
            <a:fillRect/>
          </a:stretch>
        </p:blipFill>
        <p:spPr bwMode="auto">
          <a:xfrm>
            <a:off x="3484563" y="1797050"/>
            <a:ext cx="1570037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2" name="图片 54281" descr="snapshot20041022011554"/>
          <p:cNvPicPr>
            <a:picLocks noChangeAspect="1" noChangeArrowheads="1"/>
          </p:cNvPicPr>
          <p:nvPr/>
        </p:nvPicPr>
        <p:blipFill>
          <a:blip r:embed="rId5" cstate="print">
            <a:lum bright="30000" contrast="66000"/>
          </a:blip>
          <a:srcRect/>
          <a:stretch>
            <a:fillRect/>
          </a:stretch>
        </p:blipFill>
        <p:spPr bwMode="auto">
          <a:xfrm>
            <a:off x="6175375" y="1870075"/>
            <a:ext cx="1662113" cy="15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83" name="直接连接符 54282"/>
          <p:cNvSpPr>
            <a:spLocks noChangeShapeType="1"/>
          </p:cNvSpPr>
          <p:nvPr/>
        </p:nvSpPr>
        <p:spPr bwMode="auto">
          <a:xfrm>
            <a:off x="1371600" y="3308350"/>
            <a:ext cx="12700" cy="4984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284" name="左大括号 54283"/>
          <p:cNvSpPr/>
          <p:nvPr/>
        </p:nvSpPr>
        <p:spPr>
          <a:xfrm rot="-5397608">
            <a:off x="5475288" y="2095500"/>
            <a:ext cx="325437" cy="2970213"/>
          </a:xfrm>
          <a:prstGeom prst="leftBrace">
            <a:avLst>
              <a:gd name="adj1" fmla="val 54254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zh-CN" altLang="en-US" noProof="1"/>
          </a:p>
        </p:txBody>
      </p:sp>
      <p:sp>
        <p:nvSpPr>
          <p:cNvPr id="54285" name="文本框 54284"/>
          <p:cNvSpPr txBox="1">
            <a:spLocks noChangeArrowheads="1"/>
          </p:cNvSpPr>
          <p:nvPr/>
        </p:nvSpPr>
        <p:spPr bwMode="auto">
          <a:xfrm>
            <a:off x="4760913" y="3724275"/>
            <a:ext cx="1676400" cy="547688"/>
          </a:xfrm>
          <a:prstGeom prst="rect">
            <a:avLst/>
          </a:prstGeom>
          <a:solidFill>
            <a:srgbClr val="FFCC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军事指挥</a:t>
            </a:r>
          </a:p>
        </p:txBody>
      </p:sp>
      <p:sp>
        <p:nvSpPr>
          <p:cNvPr id="54286" name="文本框 54285"/>
          <p:cNvSpPr txBox="1">
            <a:spLocks noChangeArrowheads="1"/>
          </p:cNvSpPr>
          <p:nvPr/>
        </p:nvSpPr>
        <p:spPr bwMode="auto">
          <a:xfrm>
            <a:off x="492125" y="3756025"/>
            <a:ext cx="1828800" cy="547688"/>
          </a:xfrm>
          <a:prstGeom prst="rect">
            <a:avLst/>
          </a:prstGeom>
          <a:solidFill>
            <a:srgbClr val="FFCC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总理朝政</a:t>
            </a:r>
          </a:p>
        </p:txBody>
      </p:sp>
      <p:sp>
        <p:nvSpPr>
          <p:cNvPr id="54290" name="文本框 54289"/>
          <p:cNvSpPr txBox="1">
            <a:spLocks noChangeArrowheads="1"/>
          </p:cNvSpPr>
          <p:nvPr/>
        </p:nvSpPr>
        <p:spPr bwMode="auto">
          <a:xfrm>
            <a:off x="185738" y="4805363"/>
            <a:ext cx="2476500" cy="547687"/>
          </a:xfrm>
          <a:prstGeom prst="rect">
            <a:avLst/>
          </a:prstGeom>
          <a:solidFill>
            <a:srgbClr val="FFC000"/>
          </a:solidFill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latin typeface="Times New Roman" pitchFamily="18" charset="0"/>
                <a:ea typeface="黑体" pitchFamily="49" charset="-122"/>
              </a:rPr>
              <a:t>《</a:t>
            </a:r>
            <a:r>
              <a:rPr lang="zh-CN" altLang="en-US" sz="2800">
                <a:latin typeface="Times New Roman" pitchFamily="18" charset="0"/>
                <a:ea typeface="黑体" pitchFamily="49" charset="-122"/>
              </a:rPr>
              <a:t>资政新篇</a:t>
            </a:r>
            <a:r>
              <a:rPr lang="en-US" altLang="zh-CN" sz="2800">
                <a:latin typeface="Times New Roman" pitchFamily="18" charset="0"/>
                <a:ea typeface="黑体" pitchFamily="49" charset="-122"/>
              </a:rPr>
              <a:t>》</a:t>
            </a:r>
          </a:p>
        </p:txBody>
      </p:sp>
      <p:sp>
        <p:nvSpPr>
          <p:cNvPr id="4" name="直接连接符 3"/>
          <p:cNvSpPr>
            <a:spLocks noChangeShapeType="1"/>
          </p:cNvSpPr>
          <p:nvPr/>
        </p:nvSpPr>
        <p:spPr bwMode="auto">
          <a:xfrm>
            <a:off x="1339850" y="4330700"/>
            <a:ext cx="14288" cy="4984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34" name="Text Box 26"/>
          <p:cNvSpPr txBox="1">
            <a:spLocks noChangeArrowheads="1"/>
          </p:cNvSpPr>
          <p:nvPr/>
        </p:nvSpPr>
        <p:spPr bwMode="auto">
          <a:xfrm>
            <a:off x="163513" y="5372100"/>
            <a:ext cx="2509837" cy="649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没有实施</a:t>
            </a:r>
          </a:p>
        </p:txBody>
      </p:sp>
      <p:sp>
        <p:nvSpPr>
          <p:cNvPr id="5" name="Text Box 26"/>
          <p:cNvSpPr txBox="1">
            <a:spLocks noChangeArrowheads="1"/>
          </p:cNvSpPr>
          <p:nvPr/>
        </p:nvSpPr>
        <p:spPr bwMode="auto">
          <a:xfrm>
            <a:off x="3094038" y="4459288"/>
            <a:ext cx="5918200" cy="174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汉仪蝶语体简" charset="-122"/>
                <a:ea typeface="汉仪蝶语体简" charset="-122"/>
              </a:rPr>
              <a:t>    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取得浦口、三河大捷，但未能从根本上改变军事上的不利局面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14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3" grpId="0" animBg="1"/>
      <p:bldP spid="54285" grpId="0" bldLvl="0" animBg="1"/>
      <p:bldP spid="54286" grpId="0" bldLvl="0" animBg="1"/>
      <p:bldP spid="54290" grpId="0" bldLvl="0" animBg="1"/>
      <p:bldP spid="4" grpId="0" animBg="1"/>
      <p:bldP spid="14543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1"/>
          <p:cNvGrpSpPr>
            <a:grpSpLocks/>
          </p:cNvGrpSpPr>
          <p:nvPr/>
        </p:nvGrpSpPr>
        <p:grpSpPr bwMode="auto">
          <a:xfrm>
            <a:off x="139700" y="619125"/>
            <a:ext cx="2409825" cy="687388"/>
            <a:chOff x="283" y="575"/>
            <a:chExt cx="3795" cy="1082"/>
          </a:xfrm>
        </p:grpSpPr>
        <p:pic>
          <p:nvPicPr>
            <p:cNvPr id="15362" name="图片 8205" descr="13240475_221319465105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3" y="575"/>
              <a:ext cx="1578" cy="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3" name="矩形 8201"/>
            <p:cNvSpPr>
              <a:spLocks noChangeArrowheads="1"/>
            </p:cNvSpPr>
            <p:nvPr/>
          </p:nvSpPr>
          <p:spPr bwMode="auto">
            <a:xfrm>
              <a:off x="1618" y="689"/>
              <a:ext cx="2460" cy="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7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拓展延伸</a:t>
              </a:r>
            </a:p>
          </p:txBody>
        </p:sp>
        <p:sp>
          <p:nvSpPr>
            <p:cNvPr id="15364" name="直接连接符 8202"/>
            <p:cNvSpPr>
              <a:spLocks noChangeShapeType="1"/>
            </p:cNvSpPr>
            <p:nvPr/>
          </p:nvSpPr>
          <p:spPr bwMode="auto">
            <a:xfrm>
              <a:off x="1780" y="1500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5" name="直接连接符 8203"/>
            <p:cNvSpPr>
              <a:spLocks noChangeShapeType="1"/>
            </p:cNvSpPr>
            <p:nvPr/>
          </p:nvSpPr>
          <p:spPr bwMode="auto">
            <a:xfrm>
              <a:off x="1803" y="795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6" name="文本框 11290"/>
          <p:cNvSpPr txBox="1">
            <a:spLocks noChangeArrowheads="1"/>
          </p:cNvSpPr>
          <p:nvPr/>
        </p:nvSpPr>
        <p:spPr bwMode="auto">
          <a:xfrm>
            <a:off x="2952750" y="601663"/>
            <a:ext cx="49815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>
                <a:latin typeface="文鼎CS大隶书" charset="0"/>
              </a:rPr>
              <a:t>《资政新篇》</a:t>
            </a: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4191000" y="1622425"/>
            <a:ext cx="4762500" cy="4479925"/>
          </a:xfrm>
          <a:prstGeom prst="rect">
            <a:avLst/>
          </a:prstGeom>
          <a:solidFill>
            <a:schemeClr val="accent1"/>
          </a:solidFill>
          <a:ln w="28575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3200" b="1">
                <a:latin typeface="文鼎中楷简" charset="0"/>
              </a:rPr>
              <a:t>太平天国后期的纲领性文件。</a:t>
            </a:r>
            <a:r>
              <a:rPr lang="en-US" altLang="zh-CN" sz="3200" b="1">
                <a:latin typeface="文鼎中楷简" charset="0"/>
              </a:rPr>
              <a:t>1859</a:t>
            </a:r>
            <a:r>
              <a:rPr lang="zh-CN" altLang="en-US" sz="3200" b="1">
                <a:latin typeface="文鼎中楷简" charset="0"/>
              </a:rPr>
              <a:t>年</a:t>
            </a:r>
            <a:r>
              <a:rPr lang="zh-CN" altLang="en-US" sz="3200" b="1">
                <a:solidFill>
                  <a:srgbClr val="FF0000"/>
                </a:solidFill>
                <a:latin typeface="文鼎中楷简" charset="0"/>
              </a:rPr>
              <a:t>洪仁玕</a:t>
            </a:r>
            <a:r>
              <a:rPr lang="zh-CN" altLang="en-US" sz="3200" b="1">
                <a:latin typeface="文鼎中楷简" charset="0"/>
              </a:rPr>
              <a:t>到达天京，被封为干王，总理朝政。写成</a:t>
            </a:r>
            <a:r>
              <a:rPr lang="zh-CN" altLang="en-US" sz="3200" b="1">
                <a:solidFill>
                  <a:srgbClr val="FF0000"/>
                </a:solidFill>
                <a:latin typeface="文鼎中楷简" charset="0"/>
              </a:rPr>
              <a:t>《资政新篇》</a:t>
            </a:r>
            <a:r>
              <a:rPr lang="zh-CN" altLang="en-US" sz="3200" b="1">
                <a:latin typeface="文鼎中楷简" charset="0"/>
              </a:rPr>
              <a:t>，提出向西方学习、改革内政等一系列</a:t>
            </a:r>
            <a:r>
              <a:rPr lang="zh-CN" altLang="en-US" sz="3200" b="1">
                <a:solidFill>
                  <a:srgbClr val="FF0000"/>
                </a:solidFill>
                <a:latin typeface="文鼎中楷简" charset="0"/>
              </a:rPr>
              <a:t>政治</a:t>
            </a:r>
            <a:r>
              <a:rPr lang="zh-CN" altLang="en-US" sz="3200" b="1">
                <a:latin typeface="文鼎中楷简" charset="0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文鼎中楷简" charset="0"/>
              </a:rPr>
              <a:t>经济</a:t>
            </a:r>
            <a:r>
              <a:rPr lang="zh-CN" altLang="en-US" sz="3200" b="1">
                <a:latin typeface="文鼎中楷简" charset="0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文鼎中楷简" charset="0"/>
              </a:rPr>
              <a:t>文化</a:t>
            </a:r>
            <a:r>
              <a:rPr lang="zh-CN" altLang="en-US" sz="3200" b="1">
                <a:latin typeface="文鼎中楷简" charset="0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文鼎中楷简" charset="0"/>
              </a:rPr>
              <a:t>外交</a:t>
            </a:r>
            <a:r>
              <a:rPr lang="zh-CN" altLang="en-US" sz="3200" b="1">
                <a:latin typeface="文鼎中楷简" charset="0"/>
              </a:rPr>
              <a:t>上主张。但由于受当时历史条件的限制，未能付诸实践。</a:t>
            </a:r>
          </a:p>
        </p:txBody>
      </p:sp>
      <p:pic>
        <p:nvPicPr>
          <p:cNvPr id="4" name="图片 3" descr="timg (1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713" y="1339850"/>
            <a:ext cx="3346450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4813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249238" y="631825"/>
            <a:ext cx="2049462" cy="482600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安庆陷落</a:t>
            </a:r>
          </a:p>
        </p:txBody>
      </p:sp>
      <p:sp>
        <p:nvSpPr>
          <p:cNvPr id="62470" name="文本框 62469"/>
          <p:cNvSpPr txBox="1">
            <a:spLocks noChangeArrowheads="1"/>
          </p:cNvSpPr>
          <p:nvPr/>
        </p:nvSpPr>
        <p:spPr bwMode="auto">
          <a:xfrm>
            <a:off x="190500" y="1214438"/>
            <a:ext cx="854075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创艺简仿宋" charset="0"/>
              </a:rPr>
              <a:t>       </a:t>
            </a:r>
            <a:r>
              <a:rPr lang="zh-CN" altLang="en-US" sz="2800" b="1">
                <a:latin typeface="文鼎中楷简" charset="0"/>
              </a:rPr>
              <a:t>1860年，曾国藩的</a:t>
            </a:r>
            <a:r>
              <a:rPr lang="zh-CN" altLang="en-US" sz="2800" b="1">
                <a:solidFill>
                  <a:srgbClr val="FF0000"/>
                </a:solidFill>
                <a:latin typeface="文鼎中楷简" charset="0"/>
              </a:rPr>
              <a:t>湘军</a:t>
            </a:r>
            <a:r>
              <a:rPr lang="zh-CN" altLang="en-US" sz="2800" b="1">
                <a:latin typeface="文鼎中楷简" charset="0"/>
              </a:rPr>
              <a:t>包围安庆，陈玉成和李秀成救援失败，安庆陷落。后陈玉成被俘。李秀成率军克杭州，逼上海，遭到李鸿章</a:t>
            </a:r>
            <a:r>
              <a:rPr lang="zh-CN" altLang="en-US" sz="2800" b="1">
                <a:solidFill>
                  <a:srgbClr val="FF0000"/>
                </a:solidFill>
                <a:latin typeface="文鼎中楷简" charset="0"/>
              </a:rPr>
              <a:t>淮军</a:t>
            </a:r>
            <a:r>
              <a:rPr lang="zh-CN" altLang="en-US" sz="2800" b="1">
                <a:latin typeface="文鼎中楷简" charset="0"/>
              </a:rPr>
              <a:t>和洋枪队的抵抗反扑。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800" y="2417763"/>
            <a:ext cx="2655888" cy="373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文本框 35843"/>
          <p:cNvSpPr txBox="1">
            <a:spLocks noChangeArrowheads="1"/>
          </p:cNvSpPr>
          <p:nvPr/>
        </p:nvSpPr>
        <p:spPr bwMode="auto">
          <a:xfrm>
            <a:off x="1087438" y="6073775"/>
            <a:ext cx="15763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迷你简毡笔黑" charset="-122"/>
                <a:ea typeface="迷你简毡笔黑" charset="-122"/>
              </a:rPr>
              <a:t>曾国藩</a:t>
            </a: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525" y="2586038"/>
            <a:ext cx="2859088" cy="355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348288" y="6016625"/>
            <a:ext cx="1574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迷你简毡笔黑" charset="-122"/>
                <a:ea typeface="迷你简毡笔黑" charset="-122"/>
              </a:rPr>
              <a:t>李鸿章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62470" grpId="0"/>
      <p:bldP spid="35844" grpId="0" bldLvl="0"/>
      <p:bldP spid="6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249238" y="631825"/>
            <a:ext cx="2049462" cy="482600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天京陷落</a:t>
            </a:r>
          </a:p>
        </p:txBody>
      </p:sp>
      <p:sp>
        <p:nvSpPr>
          <p:cNvPr id="62470" name="文本框 62469"/>
          <p:cNvSpPr txBox="1">
            <a:spLocks noChangeArrowheads="1"/>
          </p:cNvSpPr>
          <p:nvPr/>
        </p:nvSpPr>
        <p:spPr bwMode="auto">
          <a:xfrm>
            <a:off x="203200" y="1358900"/>
            <a:ext cx="85407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创艺简仿宋" charset="0"/>
              </a:rPr>
              <a:t>      </a:t>
            </a:r>
            <a:r>
              <a:rPr lang="en-US" altLang="zh-CN" sz="2800" b="1">
                <a:solidFill>
                  <a:srgbClr val="CC0000"/>
                </a:solidFill>
                <a:latin typeface="文鼎中楷简" charset="0"/>
              </a:rPr>
              <a:t> </a:t>
            </a:r>
            <a:r>
              <a:rPr lang="zh-CN" altLang="en-US" sz="2800" b="1">
                <a:latin typeface="文鼎中楷简" charset="0"/>
              </a:rPr>
              <a:t>186</a:t>
            </a:r>
            <a:r>
              <a:rPr lang="en-US" altLang="zh-CN" sz="2800" b="1">
                <a:latin typeface="文鼎中楷简" charset="0"/>
              </a:rPr>
              <a:t>2</a:t>
            </a:r>
            <a:r>
              <a:rPr lang="zh-CN" altLang="en-US" sz="2800" b="1">
                <a:latin typeface="文鼎中楷简" charset="0"/>
              </a:rPr>
              <a:t>年，湘军围困天京。李秀成率军回师救援，激战</a:t>
            </a:r>
            <a:r>
              <a:rPr lang="en-US" altLang="zh-CN" sz="2800" b="1">
                <a:latin typeface="文鼎中楷简" charset="0"/>
              </a:rPr>
              <a:t>40</a:t>
            </a:r>
            <a:r>
              <a:rPr lang="zh-CN" altLang="en-US" sz="2800" b="1">
                <a:latin typeface="文鼎中楷简" charset="0"/>
              </a:rPr>
              <a:t>天，未能解除湘军对天京的威胁。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3663" y="2392363"/>
            <a:ext cx="8963025" cy="164623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创艺简仿宋" charset="0"/>
              </a:rPr>
              <a:t>       </a:t>
            </a:r>
            <a:r>
              <a:rPr lang="zh-CN" altLang="en-US" sz="2800" b="1">
                <a:latin typeface="文鼎中楷简" charset="0"/>
              </a:rPr>
              <a:t>186</a:t>
            </a:r>
            <a:r>
              <a:rPr lang="en-US" altLang="zh-CN" sz="2800" b="1">
                <a:latin typeface="文鼎中楷简" charset="0"/>
              </a:rPr>
              <a:t>4</a:t>
            </a:r>
            <a:r>
              <a:rPr lang="zh-CN" altLang="en-US" sz="2800" b="1">
                <a:latin typeface="文鼎中楷简" charset="0"/>
              </a:rPr>
              <a:t>年夏，洪秀全病逝。湘军冲入城内，天京陷落。</a:t>
            </a:r>
          </a:p>
          <a:p>
            <a:r>
              <a:rPr lang="zh-CN" altLang="en-US" sz="2800" b="1"/>
              <a:t>  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中楷简" charset="0"/>
              </a:rPr>
              <a:t>标志着轰轰烈烈的太平天国农民运动的失败。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62470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66700" y="531813"/>
            <a:ext cx="59912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CS大黑" charset="0"/>
              </a:rPr>
              <a:t>太平天国运动的历史意义</a:t>
            </a:r>
          </a:p>
        </p:txBody>
      </p:sp>
      <p:sp>
        <p:nvSpPr>
          <p:cNvPr id="51208" name="Text Box 5"/>
          <p:cNvSpPr txBox="1">
            <a:spLocks noChangeArrowheads="1"/>
          </p:cNvSpPr>
          <p:nvPr/>
        </p:nvSpPr>
        <p:spPr bwMode="auto">
          <a:xfrm>
            <a:off x="284163" y="1239838"/>
            <a:ext cx="8569325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600" b="1">
                <a:latin typeface="宋体" pitchFamily="2" charset="-122"/>
                <a:sym typeface="宋体" pitchFamily="2" charset="-122"/>
              </a:rPr>
              <a:t>1.</a:t>
            </a:r>
            <a:r>
              <a:rPr lang="zh-CN" altLang="en-US" sz="2600" b="1">
                <a:latin typeface="宋体" pitchFamily="2" charset="-122"/>
                <a:sym typeface="宋体" pitchFamily="2" charset="-122"/>
              </a:rPr>
              <a:t>是中国历史上规模最宏大的一次农民战争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600" b="1">
                <a:latin typeface="宋体" pitchFamily="2" charset="-122"/>
              </a:rPr>
              <a:t>2</a:t>
            </a:r>
            <a:r>
              <a:rPr lang="zh-CN" altLang="en-US" sz="2600" b="1">
                <a:latin typeface="宋体" pitchFamily="2" charset="-122"/>
              </a:rPr>
              <a:t>.沉重打击了清朝统治和外国资本主义侵略势力，谱写了中国近代史上壮烈的一章。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47650" y="3251200"/>
            <a:ext cx="59912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CS大黑" charset="0"/>
              </a:rPr>
              <a:t>太平天国运动失败的原因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04800" y="3921125"/>
            <a:ext cx="8569325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600" b="1">
                <a:latin typeface="宋体" pitchFamily="2" charset="-122"/>
                <a:sym typeface="宋体" pitchFamily="2" charset="-122"/>
              </a:rPr>
              <a:t>1.</a:t>
            </a:r>
            <a:r>
              <a:rPr lang="zh-CN" altLang="en-US" sz="2600" b="1">
                <a:latin typeface="宋体" pitchFamily="2" charset="-122"/>
                <a:sym typeface="宋体" pitchFamily="2" charset="-122"/>
              </a:rPr>
              <a:t>无法提出切合实际的革命纲领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600" b="1">
                <a:latin typeface="宋体" pitchFamily="2" charset="-122"/>
              </a:rPr>
              <a:t>2</a:t>
            </a:r>
            <a:r>
              <a:rPr lang="zh-CN" altLang="en-US" sz="2600" b="1">
                <a:latin typeface="宋体" pitchFamily="2" charset="-122"/>
              </a:rPr>
              <a:t>.无法制止和克服领导集团的腐败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600" b="1">
                <a:latin typeface="宋体" pitchFamily="2" charset="-122"/>
              </a:rPr>
              <a:t>3.</a:t>
            </a:r>
            <a:r>
              <a:rPr lang="zh-CN" altLang="en-US" sz="2600" b="1">
                <a:latin typeface="宋体" pitchFamily="2" charset="-122"/>
              </a:rPr>
              <a:t>无法保持领导集团的团结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269038" y="4095750"/>
            <a:ext cx="15748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文鼎中楷简" charset="0"/>
              </a:rPr>
              <a:t>农民阶级的局限性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51208" grpId="0"/>
      <p:bldP spid="4" grpId="0" animBg="1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2"/>
          <p:cNvGrpSpPr>
            <a:grpSpLocks/>
          </p:cNvGrpSpPr>
          <p:nvPr/>
        </p:nvGrpSpPr>
        <p:grpSpPr bwMode="auto">
          <a:xfrm>
            <a:off x="141288" y="571500"/>
            <a:ext cx="2092325" cy="549275"/>
            <a:chOff x="242" y="858"/>
            <a:chExt cx="3296" cy="865"/>
          </a:xfrm>
        </p:grpSpPr>
        <p:pic>
          <p:nvPicPr>
            <p:cNvPr id="19458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59" name="文本框 2"/>
            <p:cNvSpPr txBox="1">
              <a:spLocks noChangeArrowheads="1"/>
            </p:cNvSpPr>
            <p:nvPr/>
          </p:nvSpPr>
          <p:spPr bwMode="auto">
            <a:xfrm>
              <a:off x="242" y="85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</p:grpSp>
      <p:sp>
        <p:nvSpPr>
          <p:cNvPr id="19460" name="Line 4"/>
          <p:cNvSpPr>
            <a:spLocks noChangeShapeType="1"/>
          </p:cNvSpPr>
          <p:nvPr/>
        </p:nvSpPr>
        <p:spPr bwMode="auto">
          <a:xfrm rot="20657823" flipV="1">
            <a:off x="1279525" y="2671763"/>
            <a:ext cx="2895600" cy="2178050"/>
          </a:xfrm>
          <a:prstGeom prst="line">
            <a:avLst/>
          </a:prstGeom>
          <a:noFill/>
          <a:ln w="635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 rot="5968841" flipV="1">
            <a:off x="4903787" y="2432051"/>
            <a:ext cx="2365375" cy="2559050"/>
          </a:xfrm>
          <a:prstGeom prst="line">
            <a:avLst/>
          </a:prstGeom>
          <a:noFill/>
          <a:ln w="635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3727450" y="2455863"/>
            <a:ext cx="1371600" cy="0"/>
          </a:xfrm>
          <a:prstGeom prst="line">
            <a:avLst/>
          </a:prstGeom>
          <a:noFill/>
          <a:ln w="635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8183" name="Line 7"/>
          <p:cNvSpPr>
            <a:spLocks noChangeShapeType="1"/>
          </p:cNvSpPr>
          <p:nvPr/>
        </p:nvSpPr>
        <p:spPr bwMode="auto">
          <a:xfrm rot="-206020">
            <a:off x="1647825" y="4976813"/>
            <a:ext cx="5461000" cy="296862"/>
          </a:xfrm>
          <a:prstGeom prst="line">
            <a:avLst/>
          </a:prstGeom>
          <a:noFill/>
          <a:ln w="50800">
            <a:solidFill>
              <a:srgbClr val="3333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1366838" y="4957763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Times New Roman" pitchFamily="18" charset="0"/>
                <a:sym typeface="Marlett" pitchFamily="2" charset="2"/>
              </a:rPr>
              <a:t></a:t>
            </a:r>
            <a:endParaRPr lang="en-US" altLang="zh-CN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2287588" y="375285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Times New Roman" pitchFamily="18" charset="0"/>
                <a:sym typeface="Marlett" pitchFamily="2" charset="2"/>
              </a:rPr>
              <a:t></a:t>
            </a:r>
            <a:endParaRPr lang="en-US" altLang="zh-CN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3511550" y="2168525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Times New Roman" pitchFamily="18" charset="0"/>
                <a:sym typeface="Marlett" pitchFamily="2" charset="2"/>
              </a:rPr>
              <a:t></a:t>
            </a:r>
            <a:endParaRPr lang="en-US" altLang="zh-CN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4822825" y="2138363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Times New Roman" pitchFamily="18" charset="0"/>
                <a:sym typeface="Marlett" pitchFamily="2" charset="2"/>
              </a:rPr>
              <a:t></a:t>
            </a:r>
            <a:endParaRPr lang="en-US" altLang="zh-CN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5959475" y="3679825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Times New Roman" pitchFamily="18" charset="0"/>
                <a:sym typeface="Marlett" pitchFamily="2" charset="2"/>
              </a:rPr>
              <a:t></a:t>
            </a:r>
            <a:endParaRPr lang="en-US" altLang="zh-CN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6896100" y="490378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Times New Roman" pitchFamily="18" charset="0"/>
                <a:sym typeface="Marlett" pitchFamily="2" charset="2"/>
              </a:rPr>
              <a:t></a:t>
            </a:r>
            <a:endParaRPr lang="en-US" altLang="zh-CN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78190" name="Text Box 14"/>
          <p:cNvSpPr txBox="1"/>
          <p:nvPr/>
        </p:nvSpPr>
        <p:spPr>
          <a:xfrm>
            <a:off x="96838" y="5327650"/>
            <a:ext cx="3414712" cy="4667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开始：</a:t>
            </a:r>
            <a:r>
              <a:rPr lang="en-US" altLang="zh-CN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1851</a:t>
            </a:r>
            <a:r>
              <a:rPr lang="zh-CN" altLang="en-US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，金田起义</a:t>
            </a:r>
          </a:p>
        </p:txBody>
      </p:sp>
      <p:sp>
        <p:nvSpPr>
          <p:cNvPr id="178191" name="Text Box 15"/>
          <p:cNvSpPr txBox="1"/>
          <p:nvPr/>
        </p:nvSpPr>
        <p:spPr>
          <a:xfrm>
            <a:off x="55563" y="4040188"/>
            <a:ext cx="4946650" cy="4667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altLang="zh-CN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1853</a:t>
            </a:r>
            <a:r>
              <a:rPr lang="zh-CN" altLang="en-US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，定都天京</a:t>
            </a:r>
            <a:r>
              <a:rPr lang="en-US" altLang="zh-CN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;《</a:t>
            </a:r>
            <a:r>
              <a:rPr lang="zh-CN" altLang="en-US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天朝田亩制度</a:t>
            </a:r>
            <a:r>
              <a:rPr lang="en-US" altLang="zh-CN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</a:p>
        </p:txBody>
      </p:sp>
      <p:sp>
        <p:nvSpPr>
          <p:cNvPr id="178192" name="Text Box 16"/>
          <p:cNvSpPr txBox="1"/>
          <p:nvPr/>
        </p:nvSpPr>
        <p:spPr>
          <a:xfrm>
            <a:off x="330200" y="1746250"/>
            <a:ext cx="3851275" cy="4667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全盛：</a:t>
            </a:r>
            <a:r>
              <a:rPr lang="en-US" altLang="zh-CN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1856</a:t>
            </a:r>
            <a:r>
              <a:rPr lang="zh-CN" altLang="en-US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，突围和西征后</a:t>
            </a:r>
          </a:p>
        </p:txBody>
      </p:sp>
      <p:sp>
        <p:nvSpPr>
          <p:cNvPr id="178193" name="Text Box 17"/>
          <p:cNvSpPr txBox="1"/>
          <p:nvPr/>
        </p:nvSpPr>
        <p:spPr>
          <a:xfrm>
            <a:off x="4371975" y="1766888"/>
            <a:ext cx="4311650" cy="4667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FF00"/>
                </a:solidFill>
                <a:latin typeface="Times New Roman" panose="02020603050405020304" pitchFamily="2" charset="0"/>
              </a:rPr>
              <a:t>盛衰转变：</a:t>
            </a:r>
            <a:r>
              <a:rPr lang="en-US" altLang="zh-CN" sz="2400" noProof="1">
                <a:solidFill>
                  <a:srgbClr val="FFFF00"/>
                </a:solidFill>
                <a:latin typeface="Times New Roman" panose="02020603050405020304" pitchFamily="2" charset="0"/>
              </a:rPr>
              <a:t>1856</a:t>
            </a:r>
            <a:r>
              <a:rPr lang="zh-CN" altLang="en-US" sz="2400" noProof="1">
                <a:solidFill>
                  <a:srgbClr val="FFFF00"/>
                </a:solidFill>
                <a:latin typeface="Times New Roman" panose="02020603050405020304" pitchFamily="2" charset="0"/>
              </a:rPr>
              <a:t>年的天京变乱</a:t>
            </a:r>
          </a:p>
        </p:txBody>
      </p:sp>
      <p:sp>
        <p:nvSpPr>
          <p:cNvPr id="178194" name="Text Box 18"/>
          <p:cNvSpPr txBox="1"/>
          <p:nvPr/>
        </p:nvSpPr>
        <p:spPr>
          <a:xfrm>
            <a:off x="5599113" y="3968750"/>
            <a:ext cx="3492500" cy="4667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en-US" altLang="zh-CN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1859</a:t>
            </a:r>
            <a:r>
              <a:rPr lang="zh-CN" altLang="en-US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年，</a:t>
            </a:r>
            <a:r>
              <a:rPr lang="en-US" altLang="zh-CN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资政新篇</a:t>
            </a:r>
            <a:r>
              <a:rPr lang="en-US" altLang="zh-CN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</a:p>
        </p:txBody>
      </p:sp>
      <p:sp>
        <p:nvSpPr>
          <p:cNvPr id="178195" name="Text Box 19"/>
          <p:cNvSpPr txBox="1"/>
          <p:nvPr/>
        </p:nvSpPr>
        <p:spPr>
          <a:xfrm>
            <a:off x="5240338" y="5337175"/>
            <a:ext cx="3851275" cy="4667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失败：</a:t>
            </a:r>
            <a:r>
              <a:rPr lang="en-US" altLang="zh-CN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1864</a:t>
            </a:r>
            <a:r>
              <a:rPr lang="zh-CN" altLang="en-US" sz="2400" noProof="1">
                <a:solidFill>
                  <a:srgbClr val="FFFF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年，天京失陷</a:t>
            </a:r>
          </a:p>
        </p:txBody>
      </p:sp>
      <p:sp>
        <p:nvSpPr>
          <p:cNvPr id="178196" name="Text Box 20"/>
          <p:cNvSpPr txBox="1">
            <a:spLocks noChangeArrowheads="1"/>
          </p:cNvSpPr>
          <p:nvPr/>
        </p:nvSpPr>
        <p:spPr bwMode="auto">
          <a:xfrm>
            <a:off x="3582988" y="5337175"/>
            <a:ext cx="1584325" cy="466725"/>
          </a:xfrm>
          <a:prstGeom prst="rect">
            <a:avLst/>
          </a:prstGeom>
          <a:solidFill>
            <a:srgbClr val="FF0000"/>
          </a:solidFill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前后</a:t>
            </a:r>
            <a:r>
              <a:rPr lang="en-US" altLang="zh-CN" sz="24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14</a:t>
            </a:r>
            <a:r>
              <a:rPr lang="zh-CN" altLang="en-US" sz="24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年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952750" y="1054100"/>
            <a:ext cx="2771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文鼎CS大黑" charset="0"/>
              </a:rPr>
              <a:t>太平天国运动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8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8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7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7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7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8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3" grpId="0" animBg="1"/>
      <p:bldP spid="178190" grpId="0" bldLvl="0" animBg="1"/>
      <p:bldP spid="178191" grpId="0" bldLvl="0" animBg="1"/>
      <p:bldP spid="178192" grpId="0" bldLvl="0" animBg="1"/>
      <p:bldP spid="178193" grpId="0" bldLvl="0" animBg="1"/>
      <p:bldP spid="178194" grpId="0" bldLvl="0" animBg="1"/>
      <p:bldP spid="178195" grpId="0" bldLvl="0" animBg="1"/>
      <p:bldP spid="178196" grpId="0" bldLvl="0" animBg="1"/>
      <p:bldP spid="6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2"/>
          <p:cNvGrpSpPr>
            <a:grpSpLocks/>
          </p:cNvGrpSpPr>
          <p:nvPr/>
        </p:nvGrpSpPr>
        <p:grpSpPr bwMode="auto">
          <a:xfrm>
            <a:off x="180975" y="557213"/>
            <a:ext cx="2065338" cy="536575"/>
            <a:chOff x="284" y="878"/>
            <a:chExt cx="3254" cy="845"/>
          </a:xfrm>
        </p:grpSpPr>
        <p:pic>
          <p:nvPicPr>
            <p:cNvPr id="20482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3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随堂演练</a:t>
              </a:r>
            </a:p>
          </p:txBody>
        </p:sp>
      </p:grpSp>
      <p:sp>
        <p:nvSpPr>
          <p:cNvPr id="20484" name="文本框 35841"/>
          <p:cNvSpPr txBox="1">
            <a:spLocks noChangeArrowheads="1"/>
          </p:cNvSpPr>
          <p:nvPr/>
        </p:nvSpPr>
        <p:spPr bwMode="auto">
          <a:xfrm>
            <a:off x="190500" y="1131888"/>
            <a:ext cx="8761413" cy="265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宋体" pitchFamily="2" charset="-122"/>
                <a:sym typeface="宋体" pitchFamily="2" charset="-122"/>
              </a:rPr>
              <a:t>1</a:t>
            </a:r>
            <a:r>
              <a:rPr lang="zh-CN" altLang="en-US" sz="2800">
                <a:latin typeface="宋体" pitchFamily="2" charset="-122"/>
                <a:sym typeface="宋体" pitchFamily="2" charset="-122"/>
              </a:rPr>
              <a:t>.洋人好比一只鹰，黄毛高鼻绿眼睛。鹞鹰凶恶怕弓打，洋人怕的红头军。“红头军”的领袖是（     ）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A.关天培                B.林则徐     </a:t>
            </a: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  <a:sym typeface="宋体" pitchFamily="2" charset="-122"/>
              </a:rPr>
              <a:t>C.华尔                  D.洪秀全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827838" y="1846263"/>
            <a:ext cx="8239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D</a:t>
            </a:r>
            <a:endParaRPr lang="zh-CN" altLang="en-US" sz="4400"/>
          </a:p>
        </p:txBody>
      </p:sp>
      <p:sp>
        <p:nvSpPr>
          <p:cNvPr id="20486" name="文本框 99"/>
          <p:cNvSpPr txBox="1">
            <a:spLocks noChangeArrowheads="1"/>
          </p:cNvSpPr>
          <p:nvPr/>
        </p:nvSpPr>
        <p:spPr bwMode="auto">
          <a:xfrm>
            <a:off x="176213" y="3819525"/>
            <a:ext cx="8445500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2、太平天国正式建立起与清政府对峙政权的标志是（    ）</a:t>
            </a:r>
          </a:p>
          <a:p>
            <a:r>
              <a:rPr lang="zh-CN" altLang="en-US" sz="2800">
                <a:latin typeface="宋体" pitchFamily="2" charset="-122"/>
              </a:rPr>
              <a:t>A.金田起义              B.永安建制  </a:t>
            </a:r>
          </a:p>
          <a:p>
            <a:r>
              <a:rPr lang="zh-CN" altLang="en-US" sz="2800">
                <a:latin typeface="宋体" pitchFamily="2" charset="-122"/>
              </a:rPr>
              <a:t>C.定都天京              D.颁布《天朝田亩制度》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57213" y="4117975"/>
            <a:ext cx="8239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8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组合 2"/>
          <p:cNvGrpSpPr>
            <a:grpSpLocks/>
          </p:cNvGrpSpPr>
          <p:nvPr/>
        </p:nvGrpSpPr>
        <p:grpSpPr bwMode="auto">
          <a:xfrm>
            <a:off x="9525" y="517525"/>
            <a:ext cx="2065338" cy="536575"/>
            <a:chOff x="284" y="878"/>
            <a:chExt cx="3253" cy="844"/>
          </a:xfrm>
        </p:grpSpPr>
        <p:pic>
          <p:nvPicPr>
            <p:cNvPr id="3074" name="图片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5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graphicFrame>
        <p:nvGraphicFramePr>
          <p:cNvPr id="1026" name="Object 2"/>
          <p:cNvGraphicFramePr>
            <a:graphicFrameLocks/>
          </p:cNvGraphicFramePr>
          <p:nvPr/>
        </p:nvGraphicFramePr>
        <p:xfrm>
          <a:off x="209550" y="1073150"/>
          <a:ext cx="8658225" cy="3810000"/>
        </p:xfrm>
        <a:graphic>
          <a:graphicData uri="http://schemas.openxmlformats.org/presentationml/2006/ole">
            <p:oleObj spid="_x0000_s3076" r:id="rId4" imgW="4271352" imgH="1790270" progId="Paint.Picture">
              <p:embed/>
            </p:oleObj>
          </a:graphicData>
        </a:graphic>
      </p:graphicFrame>
      <p:sp>
        <p:nvSpPr>
          <p:cNvPr id="62470" name="文本框 62469"/>
          <p:cNvSpPr txBox="1">
            <a:spLocks noChangeArrowheads="1"/>
          </p:cNvSpPr>
          <p:nvPr/>
        </p:nvSpPr>
        <p:spPr bwMode="auto">
          <a:xfrm>
            <a:off x="241300" y="4938713"/>
            <a:ext cx="8632825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创艺简仿宋" charset="0"/>
              </a:rPr>
              <a:t>      </a:t>
            </a:r>
            <a:r>
              <a:rPr lang="zh-CN" altLang="en-US" sz="2800" b="1">
                <a:latin typeface="创艺简仿宋" charset="0"/>
              </a:rPr>
              <a:t>观察人民英雄纪念碑《金田起义》浮雕思考：</a:t>
            </a:r>
            <a:r>
              <a:rPr lang="en-US" altLang="zh-CN" sz="2800" b="1">
                <a:latin typeface="创艺简仿宋" charset="0"/>
              </a:rPr>
              <a:t> </a:t>
            </a:r>
            <a:r>
              <a:rPr lang="zh-CN" altLang="en-US" sz="2800" b="1">
                <a:latin typeface="文鼎中楷简" charset="0"/>
              </a:rPr>
              <a:t>18</a:t>
            </a:r>
            <a:r>
              <a:rPr lang="en-US" altLang="zh-CN" sz="2800" b="1">
                <a:latin typeface="文鼎中楷简" charset="0"/>
              </a:rPr>
              <a:t>51</a:t>
            </a:r>
            <a:r>
              <a:rPr lang="zh-CN" altLang="en-US" sz="2800" b="1">
                <a:latin typeface="文鼎中楷简" charset="0"/>
              </a:rPr>
              <a:t>年的中国为什么会爆发太平天国运动，太平天国颁布了哪些纲领性文件？有什么样的作用？我们一起探讨吧！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99"/>
          <p:cNvSpPr txBox="1">
            <a:spLocks noChangeArrowheads="1"/>
          </p:cNvSpPr>
          <p:nvPr/>
        </p:nvSpPr>
        <p:spPr bwMode="auto">
          <a:xfrm>
            <a:off x="31750" y="496888"/>
            <a:ext cx="9159875" cy="222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3. 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太平军某将领回忆自己在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1862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年指挥的一段战事时，自豪地说：</a:t>
            </a:r>
            <a:r>
              <a:rPr lang="zh-CN" altLang="en-US" sz="2800">
                <a:solidFill>
                  <a:srgbClr val="000000"/>
                </a:solidFill>
                <a:latin typeface="微软雅黑"/>
              </a:rPr>
              <a:t>“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有巡抚李鸿章到上海，招集洋鬼，与我交兵</a:t>
            </a:r>
            <a:r>
              <a:rPr lang="en-US" altLang="zh-CN" sz="2800">
                <a:solidFill>
                  <a:srgbClr val="000000"/>
                </a:solidFill>
                <a:latin typeface="微软雅黑"/>
              </a:rPr>
              <a:t>……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那时洋鬼并不敢与我见仗。战其即败。</a:t>
            </a:r>
            <a:r>
              <a:rPr lang="zh-CN" altLang="en-US" sz="2800">
                <a:solidFill>
                  <a:srgbClr val="000000"/>
                </a:solidFill>
                <a:latin typeface="微软雅黑"/>
              </a:rPr>
              <a:t>”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这位将领是（  ）</a:t>
            </a:r>
          </a:p>
          <a:p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A. 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秦日纲  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B. 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陈玉成   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C. 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李秀成      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D. 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石达开</a:t>
            </a:r>
            <a:endParaRPr lang="zh-CN" altLang="en-US" sz="2800">
              <a:latin typeface="宋体" pitchFamily="2" charset="-122"/>
            </a:endParaRPr>
          </a:p>
        </p:txBody>
      </p:sp>
      <p:sp>
        <p:nvSpPr>
          <p:cNvPr id="21506" name="文本框 3"/>
          <p:cNvSpPr txBox="1">
            <a:spLocks noChangeArrowheads="1"/>
          </p:cNvSpPr>
          <p:nvPr/>
        </p:nvSpPr>
        <p:spPr bwMode="auto">
          <a:xfrm>
            <a:off x="71438" y="3063875"/>
            <a:ext cx="8856662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indent="-266700"/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4. </a:t>
            </a:r>
            <a:r>
              <a:rPr lang="en-US" altLang="zh-CN" sz="2800">
                <a:solidFill>
                  <a:srgbClr val="000000"/>
                </a:solidFill>
                <a:latin typeface="微软雅黑"/>
              </a:rPr>
              <a:t>“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人无贵贱皆兄弟，物论多少一秤分。铲除鞑虏建天国，剿灭妖言传真经。</a:t>
            </a:r>
            <a:r>
              <a:rPr lang="zh-CN" altLang="en-US" sz="2800">
                <a:solidFill>
                  <a:srgbClr val="000000"/>
                </a:solidFill>
                <a:latin typeface="微软雅黑"/>
              </a:rPr>
              <a:t>”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是指中国近代的（   ）</a:t>
            </a:r>
          </a:p>
          <a:p>
            <a:pPr marL="266700" indent="-266700"/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A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三元里人民抗英           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B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．太平天国运动   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C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．义和团运动             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D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．辛亥革命</a:t>
            </a:r>
            <a:endParaRPr lang="zh-CN" altLang="en-US" sz="2800">
              <a:latin typeface="宋体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74688" y="1630363"/>
            <a:ext cx="8239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C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462838" y="3349625"/>
            <a:ext cx="8239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5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99"/>
          <p:cNvSpPr txBox="1">
            <a:spLocks noChangeArrowheads="1"/>
          </p:cNvSpPr>
          <p:nvPr/>
        </p:nvSpPr>
        <p:spPr bwMode="auto">
          <a:xfrm>
            <a:off x="558800" y="884238"/>
            <a:ext cx="6934200" cy="265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5. 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太平天国运动对中国近代化产生了一定影响，这主要表现在它（    ）</a:t>
            </a:r>
          </a:p>
          <a:p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A.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否定了封建土地所有制      </a:t>
            </a:r>
          </a:p>
          <a:p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B.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动摇了清朝的统治基础</a:t>
            </a:r>
          </a:p>
          <a:p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C.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打击了外国侵略势力        </a:t>
            </a:r>
          </a:p>
          <a:p>
            <a:r>
              <a:rPr lang="en-US" altLang="zh-CN" sz="2800">
                <a:solidFill>
                  <a:srgbClr val="000000"/>
                </a:solidFill>
                <a:latin typeface="宋体" pitchFamily="2" charset="-122"/>
              </a:rPr>
              <a:t>D.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</a:rPr>
              <a:t>实施了发展资本主义的方案</a:t>
            </a:r>
            <a:endParaRPr lang="zh-CN" altLang="en-US" sz="2800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675188" y="1262063"/>
            <a:ext cx="8239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合 2"/>
          <p:cNvGrpSpPr>
            <a:grpSpLocks/>
          </p:cNvGrpSpPr>
          <p:nvPr/>
        </p:nvGrpSpPr>
        <p:grpSpPr bwMode="auto">
          <a:xfrm>
            <a:off x="180975" y="569913"/>
            <a:ext cx="2065338" cy="536575"/>
            <a:chOff x="284" y="878"/>
            <a:chExt cx="3254" cy="845"/>
          </a:xfrm>
        </p:grpSpPr>
        <p:pic>
          <p:nvPicPr>
            <p:cNvPr id="4098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9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</p:grpSp>
      <p:sp>
        <p:nvSpPr>
          <p:cNvPr id="51208" name="Text Box 5"/>
          <p:cNvSpPr txBox="1">
            <a:spLocks noChangeArrowheads="1"/>
          </p:cNvSpPr>
          <p:nvPr/>
        </p:nvSpPr>
        <p:spPr bwMode="auto">
          <a:xfrm>
            <a:off x="204788" y="1344613"/>
            <a:ext cx="8923337" cy="46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3600" b="1">
                <a:latin typeface="宋体" pitchFamily="2" charset="-122"/>
                <a:sym typeface="宋体" pitchFamily="2" charset="-122"/>
              </a:rPr>
              <a:t>1.</a:t>
            </a:r>
            <a:r>
              <a:rPr lang="zh-CN" altLang="en-US" sz="3600" b="1">
                <a:latin typeface="宋体" pitchFamily="2" charset="-122"/>
                <a:sym typeface="宋体" pitchFamily="2" charset="-122"/>
              </a:rPr>
              <a:t>了解太平天国运动爆发的原因和经过。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3600" b="1">
                <a:latin typeface="宋体" pitchFamily="2" charset="-122"/>
              </a:rPr>
              <a:t>2</a:t>
            </a:r>
            <a:r>
              <a:rPr lang="zh-CN" altLang="en-US" sz="3600" b="1">
                <a:latin typeface="宋体" pitchFamily="2" charset="-122"/>
              </a:rPr>
              <a:t>.知道《天朝田亩制度》《资政新篇》的内容及重要影响。</a:t>
            </a:r>
          </a:p>
          <a:p>
            <a:pPr marL="457200" indent="-457200">
              <a:lnSpc>
                <a:spcPct val="190000"/>
              </a:lnSpc>
            </a:pPr>
            <a:r>
              <a:rPr lang="en-US" altLang="zh-CN" sz="3600" b="1">
                <a:latin typeface="宋体" pitchFamily="2" charset="-122"/>
              </a:rPr>
              <a:t>3.</a:t>
            </a:r>
            <a:r>
              <a:rPr lang="zh-CN" altLang="en-US" sz="3600" b="1">
                <a:latin typeface="宋体" pitchFamily="2" charset="-122"/>
              </a:rPr>
              <a:t>认识太平天国运动的历史进步性和失败的原因。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2"/>
          <p:cNvGrpSpPr>
            <a:grpSpLocks/>
          </p:cNvGrpSpPr>
          <p:nvPr/>
        </p:nvGrpSpPr>
        <p:grpSpPr bwMode="auto">
          <a:xfrm>
            <a:off x="180975" y="557213"/>
            <a:ext cx="2065338" cy="536575"/>
            <a:chOff x="284" y="878"/>
            <a:chExt cx="3254" cy="845"/>
          </a:xfrm>
        </p:grpSpPr>
        <p:pic>
          <p:nvPicPr>
            <p:cNvPr id="5122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3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新课讲授</a:t>
              </a:r>
            </a:p>
          </p:txBody>
        </p:sp>
      </p:grpSp>
      <p:sp>
        <p:nvSpPr>
          <p:cNvPr id="5124" name="矩形 7197"/>
          <p:cNvSpPr>
            <a:spLocks noChangeArrowheads="1"/>
          </p:cNvSpPr>
          <p:nvPr/>
        </p:nvSpPr>
        <p:spPr bwMode="auto">
          <a:xfrm>
            <a:off x="47625" y="1116013"/>
            <a:ext cx="454501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一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洪秀全与金田起义</a:t>
            </a:r>
          </a:p>
        </p:txBody>
      </p:sp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406400" y="1974850"/>
            <a:ext cx="1379538" cy="482600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原因</a:t>
            </a:r>
          </a:p>
        </p:txBody>
      </p:sp>
      <p:sp>
        <p:nvSpPr>
          <p:cNvPr id="5126" name="矩形 7178"/>
          <p:cNvSpPr>
            <a:spLocks noChangeArrowheads="1"/>
          </p:cNvSpPr>
          <p:nvPr/>
        </p:nvSpPr>
        <p:spPr bwMode="auto">
          <a:xfrm>
            <a:off x="1931988" y="1935163"/>
            <a:ext cx="74215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清政府的统治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危机加深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阶级矛盾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日益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尖锐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。</a:t>
            </a:r>
          </a:p>
        </p:txBody>
      </p:sp>
      <p:sp>
        <p:nvSpPr>
          <p:cNvPr id="4" name="矩形 7174"/>
          <p:cNvSpPr>
            <a:spLocks noChangeArrowheads="1"/>
          </p:cNvSpPr>
          <p:nvPr/>
        </p:nvSpPr>
        <p:spPr bwMode="auto">
          <a:xfrm>
            <a:off x="401638" y="2813050"/>
            <a:ext cx="1379537" cy="482600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准备</a:t>
            </a:r>
          </a:p>
        </p:txBody>
      </p:sp>
      <p:sp>
        <p:nvSpPr>
          <p:cNvPr id="5" name="矩形 7178"/>
          <p:cNvSpPr>
            <a:spLocks noChangeArrowheads="1"/>
          </p:cNvSpPr>
          <p:nvPr/>
        </p:nvSpPr>
        <p:spPr bwMode="auto">
          <a:xfrm>
            <a:off x="1901825" y="2759075"/>
            <a:ext cx="72628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洪秀全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于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1843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年创立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拜上帝会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”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，并积极传教，发展会众两千多人。</a:t>
            </a:r>
          </a:p>
        </p:txBody>
      </p:sp>
      <p:pic>
        <p:nvPicPr>
          <p:cNvPr id="6" name="图片 5" descr="tim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875" y="3692525"/>
            <a:ext cx="3267075" cy="281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文本框 62468"/>
          <p:cNvSpPr txBox="1"/>
          <p:nvPr/>
        </p:nvSpPr>
        <p:spPr>
          <a:xfrm>
            <a:off x="3937635" y="4211955"/>
            <a:ext cx="4381500" cy="1706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创艺简仿宋" charset="0"/>
                <a:ea typeface="创艺简仿宋" charset="0"/>
              </a:rPr>
              <a:t>   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CS大黑" panose="02010609010101010101" charset="0"/>
                <a:ea typeface="文鼎CS大黑" panose="02010609010101010101" charset="0"/>
              </a:rPr>
              <a:t>洪秀全</a:t>
            </a:r>
            <a:r>
              <a:rPr lang="zh-CN" altLang="en-US" sz="2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简" panose="02010609010101010101" charset="0"/>
                <a:ea typeface="文鼎中楷简" panose="02010609010101010101" charset="0"/>
              </a:rPr>
              <a:t>（</a:t>
            </a:r>
            <a:r>
              <a:rPr lang="en-US" altLang="zh-CN" sz="2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简" panose="02010609010101010101" charset="0"/>
                <a:ea typeface="文鼎中楷简" panose="02010609010101010101" charset="0"/>
              </a:rPr>
              <a:t>1814—1864</a:t>
            </a:r>
            <a:r>
              <a:rPr lang="zh-CN" altLang="en-US" sz="2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简" panose="02010609010101010101" charset="0"/>
                <a:ea typeface="文鼎中楷简" panose="02010609010101010101" charset="0"/>
              </a:rPr>
              <a:t>年）</a:t>
            </a:r>
          </a:p>
          <a:p>
            <a:r>
              <a:rPr lang="zh-CN" altLang="en-US" sz="2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简" panose="02010609010101010101" charset="0"/>
                <a:ea typeface="文鼎中楷简" panose="02010609010101010101" charset="0"/>
              </a:rPr>
              <a:t>广东花县人，多次科举未中。</a:t>
            </a:r>
          </a:p>
          <a:p>
            <a:r>
              <a:rPr lang="en-US" altLang="zh-CN" sz="2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简" panose="02010609010101010101" charset="0"/>
                <a:ea typeface="文鼎中楷简" panose="02010609010101010101" charset="0"/>
              </a:rPr>
              <a:t>1843</a:t>
            </a:r>
            <a:r>
              <a:rPr lang="zh-CN" altLang="en-US" sz="2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简" panose="02010609010101010101" charset="0"/>
                <a:ea typeface="文鼎中楷简" panose="02010609010101010101" charset="0"/>
              </a:rPr>
              <a:t>年，创立</a:t>
            </a:r>
            <a:r>
              <a:rPr lang="en-US" altLang="zh-CN" sz="2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简" panose="02010609010101010101" charset="0"/>
                <a:ea typeface="文鼎中楷简" panose="02010609010101010101" charset="0"/>
              </a:rPr>
              <a:t>“</a:t>
            </a:r>
            <a:r>
              <a:rPr lang="zh-CN" altLang="en-US" sz="2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简" panose="02010609010101010101" charset="0"/>
                <a:ea typeface="文鼎中楷简" panose="02010609010101010101" charset="0"/>
              </a:rPr>
              <a:t>拜上帝会</a:t>
            </a:r>
            <a:r>
              <a:rPr lang="en-US" altLang="zh-CN" sz="2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简" panose="02010609010101010101" charset="0"/>
                <a:ea typeface="文鼎中楷简" panose="02010609010101010101" charset="0"/>
              </a:rPr>
              <a:t>”</a:t>
            </a:r>
            <a:r>
              <a:rPr lang="zh-CN" altLang="en-US" sz="2800" b="1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简" panose="02010609010101010101" charset="0"/>
                <a:ea typeface="文鼎中楷简" panose="02010609010101010101" charset="0"/>
              </a:rPr>
              <a:t>并积极传教，发展反清力量</a:t>
            </a:r>
            <a:r>
              <a:rPr lang="zh-CN" altLang="en-US" sz="28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文鼎中楷简" panose="02010609010101010101" charset="0"/>
                <a:ea typeface="文鼎中楷简" panose="02010609010101010101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5126" grpId="0"/>
      <p:bldP spid="4" grpId="0" bldLvl="0" animBg="1"/>
      <p:bldP spid="5" grpId="0"/>
      <p:bldP spid="62469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7174"/>
          <p:cNvSpPr>
            <a:spLocks noChangeArrowheads="1"/>
          </p:cNvSpPr>
          <p:nvPr/>
        </p:nvSpPr>
        <p:spPr bwMode="auto">
          <a:xfrm>
            <a:off x="112713" y="549275"/>
            <a:ext cx="1379537" cy="481013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起义</a:t>
            </a:r>
          </a:p>
        </p:txBody>
      </p:sp>
      <p:sp>
        <p:nvSpPr>
          <p:cNvPr id="5" name="矩形 7178"/>
          <p:cNvSpPr>
            <a:spLocks noChangeArrowheads="1"/>
          </p:cNvSpPr>
          <p:nvPr/>
        </p:nvSpPr>
        <p:spPr bwMode="auto">
          <a:xfrm>
            <a:off x="374650" y="1020763"/>
            <a:ext cx="8447088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1851年1月11日，洪秀全在广西桂平县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金田村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发动武装起义，建号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太平天国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，起义军称</a:t>
            </a:r>
            <a:r>
              <a:rPr lang="en-US" altLang="zh-CN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太平军</a:t>
            </a:r>
            <a:r>
              <a:rPr lang="en-US" altLang="zh-CN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”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。</a:t>
            </a:r>
          </a:p>
        </p:txBody>
      </p:sp>
      <p:sp>
        <p:nvSpPr>
          <p:cNvPr id="6" name="矩形 7174"/>
          <p:cNvSpPr>
            <a:spLocks noChangeArrowheads="1"/>
          </p:cNvSpPr>
          <p:nvPr/>
        </p:nvSpPr>
        <p:spPr bwMode="auto">
          <a:xfrm>
            <a:off x="134938" y="1912938"/>
            <a:ext cx="2208212" cy="481012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永安建制</a:t>
            </a:r>
          </a:p>
        </p:txBody>
      </p:sp>
      <p:sp>
        <p:nvSpPr>
          <p:cNvPr id="138288" name="Rectangle 48"/>
          <p:cNvSpPr>
            <a:spLocks noChangeArrowheads="1"/>
          </p:cNvSpPr>
          <p:nvPr/>
        </p:nvSpPr>
        <p:spPr bwMode="auto">
          <a:xfrm>
            <a:off x="-57150" y="3454400"/>
            <a:ext cx="9144000" cy="3068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174625" y="3179763"/>
            <a:ext cx="8856663" cy="3392487"/>
            <a:chOff x="142" y="1407"/>
            <a:chExt cx="5579" cy="2137"/>
          </a:xfrm>
        </p:grpSpPr>
        <p:sp>
          <p:nvSpPr>
            <p:cNvPr id="6150" name="Line 19"/>
            <p:cNvSpPr>
              <a:spLocks noChangeShapeType="1"/>
            </p:cNvSpPr>
            <p:nvPr/>
          </p:nvSpPr>
          <p:spPr bwMode="auto">
            <a:xfrm>
              <a:off x="2922" y="1407"/>
              <a:ext cx="1" cy="136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1" name="Line 20"/>
            <p:cNvSpPr>
              <a:spLocks noChangeShapeType="1"/>
            </p:cNvSpPr>
            <p:nvPr/>
          </p:nvSpPr>
          <p:spPr bwMode="auto">
            <a:xfrm>
              <a:off x="657" y="1543"/>
              <a:ext cx="1" cy="137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2" name="Line 21"/>
            <p:cNvSpPr>
              <a:spLocks noChangeShapeType="1"/>
            </p:cNvSpPr>
            <p:nvPr/>
          </p:nvSpPr>
          <p:spPr bwMode="auto">
            <a:xfrm>
              <a:off x="1746" y="1543"/>
              <a:ext cx="1" cy="137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Line 22"/>
            <p:cNvSpPr>
              <a:spLocks noChangeShapeType="1"/>
            </p:cNvSpPr>
            <p:nvPr/>
          </p:nvSpPr>
          <p:spPr bwMode="auto">
            <a:xfrm>
              <a:off x="2922" y="1543"/>
              <a:ext cx="1" cy="137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Line 23"/>
            <p:cNvSpPr>
              <a:spLocks noChangeShapeType="1"/>
            </p:cNvSpPr>
            <p:nvPr/>
          </p:nvSpPr>
          <p:spPr bwMode="auto">
            <a:xfrm>
              <a:off x="4058" y="1543"/>
              <a:ext cx="1" cy="137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5" name="Line 24"/>
            <p:cNvSpPr>
              <a:spLocks noChangeShapeType="1"/>
            </p:cNvSpPr>
            <p:nvPr/>
          </p:nvSpPr>
          <p:spPr bwMode="auto">
            <a:xfrm>
              <a:off x="5057" y="1543"/>
              <a:ext cx="1" cy="137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6" name="Line 25"/>
            <p:cNvSpPr>
              <a:spLocks noChangeShapeType="1"/>
            </p:cNvSpPr>
            <p:nvPr/>
          </p:nvSpPr>
          <p:spPr bwMode="auto">
            <a:xfrm>
              <a:off x="657" y="1543"/>
              <a:ext cx="1268" cy="1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7" name="Line 26"/>
            <p:cNvSpPr>
              <a:spLocks noChangeShapeType="1"/>
            </p:cNvSpPr>
            <p:nvPr/>
          </p:nvSpPr>
          <p:spPr bwMode="auto">
            <a:xfrm>
              <a:off x="1925" y="1543"/>
              <a:ext cx="997" cy="1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Line 27"/>
            <p:cNvSpPr>
              <a:spLocks noChangeShapeType="1"/>
            </p:cNvSpPr>
            <p:nvPr/>
          </p:nvSpPr>
          <p:spPr bwMode="auto">
            <a:xfrm>
              <a:off x="2925" y="1543"/>
              <a:ext cx="997" cy="1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Line 28"/>
            <p:cNvSpPr>
              <a:spLocks noChangeShapeType="1"/>
            </p:cNvSpPr>
            <p:nvPr/>
          </p:nvSpPr>
          <p:spPr bwMode="auto">
            <a:xfrm>
              <a:off x="3919" y="1543"/>
              <a:ext cx="1138" cy="1"/>
            </a:xfrm>
            <a:prstGeom prst="line">
              <a:avLst/>
            </a:prstGeom>
            <a:noFill/>
            <a:ln w="19050">
              <a:solidFill>
                <a:srgbClr val="FFFFCC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Rectangle 29"/>
            <p:cNvSpPr>
              <a:spLocks noChangeArrowheads="1"/>
            </p:cNvSpPr>
            <p:nvPr/>
          </p:nvSpPr>
          <p:spPr bwMode="auto">
            <a:xfrm>
              <a:off x="2517" y="1663"/>
              <a:ext cx="854" cy="406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Rectangle 30"/>
            <p:cNvSpPr>
              <a:spLocks noChangeArrowheads="1"/>
            </p:cNvSpPr>
            <p:nvPr/>
          </p:nvSpPr>
          <p:spPr bwMode="auto">
            <a:xfrm>
              <a:off x="204" y="1665"/>
              <a:ext cx="855" cy="359"/>
            </a:xfrm>
            <a:prstGeom prst="rect">
              <a:avLst/>
            </a:prstGeom>
            <a:solidFill>
              <a:srgbClr val="80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latin typeface="文鼎中特广告体" charset="-122"/>
                  <a:ea typeface="文鼎中特广告体" charset="-122"/>
                </a:rPr>
                <a:t>东王</a:t>
              </a:r>
              <a:r>
                <a:rPr lang="zh-CN" altLang="en-US" sz="2400">
                  <a:solidFill>
                    <a:schemeClr val="bg1"/>
                  </a:solidFill>
                  <a:latin typeface="Times New Roman" pitchFamily="18" charset="0"/>
                </a:rPr>
                <a:t>　</a:t>
              </a:r>
            </a:p>
          </p:txBody>
        </p:sp>
        <p:sp>
          <p:nvSpPr>
            <p:cNvPr id="6162" name="Rectangle 31"/>
            <p:cNvSpPr>
              <a:spLocks noChangeArrowheads="1"/>
            </p:cNvSpPr>
            <p:nvPr/>
          </p:nvSpPr>
          <p:spPr bwMode="auto">
            <a:xfrm>
              <a:off x="1392" y="1669"/>
              <a:ext cx="816" cy="363"/>
            </a:xfrm>
            <a:prstGeom prst="rect">
              <a:avLst/>
            </a:prstGeom>
            <a:solidFill>
              <a:srgbClr val="80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latin typeface="文鼎中特广告体" charset="-122"/>
                  <a:ea typeface="文鼎中特广告体" charset="-122"/>
                </a:rPr>
                <a:t>西王</a:t>
              </a:r>
              <a:endParaRPr lang="zh-CN" altLang="en-US" sz="32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6163" name="Rectangle 32"/>
            <p:cNvSpPr>
              <a:spLocks noChangeArrowheads="1"/>
            </p:cNvSpPr>
            <p:nvPr/>
          </p:nvSpPr>
          <p:spPr bwMode="auto">
            <a:xfrm>
              <a:off x="2472" y="1661"/>
              <a:ext cx="861" cy="363"/>
            </a:xfrm>
            <a:prstGeom prst="rect">
              <a:avLst/>
            </a:prstGeom>
            <a:solidFill>
              <a:srgbClr val="8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latin typeface="文鼎中特广告体" charset="-122"/>
                  <a:ea typeface="文鼎中特广告体" charset="-122"/>
                </a:rPr>
                <a:t>南王</a:t>
              </a:r>
            </a:p>
          </p:txBody>
        </p:sp>
        <p:sp>
          <p:nvSpPr>
            <p:cNvPr id="6164" name="Rectangle 33"/>
            <p:cNvSpPr>
              <a:spLocks noChangeArrowheads="1"/>
            </p:cNvSpPr>
            <p:nvPr/>
          </p:nvSpPr>
          <p:spPr bwMode="auto">
            <a:xfrm>
              <a:off x="3658" y="1661"/>
              <a:ext cx="855" cy="363"/>
            </a:xfrm>
            <a:prstGeom prst="rect">
              <a:avLst/>
            </a:prstGeom>
            <a:solidFill>
              <a:srgbClr val="80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5" name="Rectangle 34"/>
            <p:cNvSpPr>
              <a:spLocks noChangeArrowheads="1"/>
            </p:cNvSpPr>
            <p:nvPr/>
          </p:nvSpPr>
          <p:spPr bwMode="auto">
            <a:xfrm>
              <a:off x="3794" y="1661"/>
              <a:ext cx="628" cy="40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3200">
                  <a:solidFill>
                    <a:srgbClr val="FF0000"/>
                  </a:solidFill>
                  <a:latin typeface="文鼎中特广告体" charset="-122"/>
                  <a:ea typeface="文鼎中特广告体" charset="-122"/>
                </a:rPr>
                <a:t>北王</a:t>
              </a:r>
              <a:endParaRPr lang="zh-CN" altLang="en-US" sz="32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6166" name="Rectangle 35"/>
            <p:cNvSpPr>
              <a:spLocks noChangeArrowheads="1"/>
            </p:cNvSpPr>
            <p:nvPr/>
          </p:nvSpPr>
          <p:spPr bwMode="auto">
            <a:xfrm>
              <a:off x="4747" y="1665"/>
              <a:ext cx="855" cy="404"/>
            </a:xfrm>
            <a:prstGeom prst="rect">
              <a:avLst/>
            </a:prstGeom>
            <a:solidFill>
              <a:srgbClr val="808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7" name="Rectangle 36"/>
            <p:cNvSpPr>
              <a:spLocks noChangeArrowheads="1"/>
            </p:cNvSpPr>
            <p:nvPr/>
          </p:nvSpPr>
          <p:spPr bwMode="auto">
            <a:xfrm>
              <a:off x="4921" y="1672"/>
              <a:ext cx="544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zh-CN" altLang="en-US" sz="3200">
                  <a:solidFill>
                    <a:srgbClr val="FF0000"/>
                  </a:solidFill>
                  <a:latin typeface="文鼎中特广告体" charset="-122"/>
                  <a:ea typeface="文鼎中特广告体" charset="-122"/>
                </a:rPr>
                <a:t>翼王</a:t>
              </a:r>
              <a:endParaRPr lang="zh-CN" altLang="en-US" sz="3200">
                <a:latin typeface="Times New Roman" pitchFamily="18" charset="0"/>
              </a:endParaRPr>
            </a:p>
          </p:txBody>
        </p:sp>
        <p:sp>
          <p:nvSpPr>
            <p:cNvPr id="6168" name="Rectangle 37"/>
            <p:cNvSpPr>
              <a:spLocks noChangeArrowheads="1"/>
            </p:cNvSpPr>
            <p:nvPr/>
          </p:nvSpPr>
          <p:spPr bwMode="auto">
            <a:xfrm>
              <a:off x="4792" y="1665"/>
              <a:ext cx="855" cy="35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169" name="Picture 38" descr="xiaoqiaogui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92" y="2160"/>
              <a:ext cx="978" cy="1361"/>
            </a:xfrm>
            <a:prstGeom prst="rect">
              <a:avLst/>
            </a:prstGeom>
            <a:noFill/>
            <a:ln w="76200" cmpd="tri">
              <a:solidFill>
                <a:srgbClr val="FF00FF"/>
              </a:solidFill>
              <a:miter lim="800000"/>
              <a:headEnd/>
              <a:tailEnd/>
            </a:ln>
          </p:spPr>
        </p:pic>
        <p:sp>
          <p:nvSpPr>
            <p:cNvPr id="6170" name="Text Box 39"/>
            <p:cNvSpPr txBox="1">
              <a:spLocks noChangeArrowheads="1"/>
            </p:cNvSpPr>
            <p:nvPr/>
          </p:nvSpPr>
          <p:spPr bwMode="auto">
            <a:xfrm>
              <a:off x="1433" y="3266"/>
              <a:ext cx="620" cy="250"/>
            </a:xfrm>
            <a:prstGeom prst="rect">
              <a:avLst/>
            </a:prstGeom>
            <a:solidFill>
              <a:schemeClr val="accent1"/>
            </a:solidFill>
            <a:ln w="762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solidFill>
                    <a:srgbClr val="FF0000"/>
                  </a:solidFill>
                  <a:latin typeface="文鼎CS大黑" charset="0"/>
                </a:rPr>
                <a:t>萧朝贵</a:t>
              </a:r>
              <a:endParaRPr lang="zh-CN" altLang="en-US" sz="2000">
                <a:latin typeface="Times New Roman" pitchFamily="18" charset="0"/>
              </a:endParaRPr>
            </a:p>
          </p:txBody>
        </p:sp>
        <p:pic>
          <p:nvPicPr>
            <p:cNvPr id="6171" name="Picture 40" descr="waichangfei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06" y="2147"/>
              <a:ext cx="982" cy="1379"/>
            </a:xfrm>
            <a:prstGeom prst="rect">
              <a:avLst/>
            </a:prstGeom>
            <a:noFill/>
            <a:ln w="76200" cmpd="tri">
              <a:solidFill>
                <a:srgbClr val="99CC00"/>
              </a:solidFill>
              <a:miter lim="800000"/>
              <a:headEnd/>
              <a:tailEnd/>
            </a:ln>
          </p:spPr>
        </p:pic>
        <p:sp>
          <p:nvSpPr>
            <p:cNvPr id="6172" name="Text Box 41"/>
            <p:cNvSpPr txBox="1">
              <a:spLocks noChangeArrowheads="1"/>
            </p:cNvSpPr>
            <p:nvPr/>
          </p:nvSpPr>
          <p:spPr bwMode="auto">
            <a:xfrm>
              <a:off x="3727" y="3258"/>
              <a:ext cx="675" cy="250"/>
            </a:xfrm>
            <a:prstGeom prst="rect">
              <a:avLst/>
            </a:prstGeom>
            <a:solidFill>
              <a:schemeClr val="accent1"/>
            </a:solidFill>
            <a:ln w="762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>
                  <a:solidFill>
                    <a:srgbClr val="FF0000"/>
                  </a:solidFill>
                  <a:latin typeface="文鼎CS大黑" charset="0"/>
                </a:rPr>
                <a:t>韦昌辉</a:t>
              </a:r>
            </a:p>
          </p:txBody>
        </p:sp>
        <p:pic>
          <p:nvPicPr>
            <p:cNvPr id="6173" name="Picture 42" descr="fenyunshan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72" y="2164"/>
              <a:ext cx="948" cy="1311"/>
            </a:xfrm>
            <a:prstGeom prst="rect">
              <a:avLst/>
            </a:prstGeom>
            <a:noFill/>
            <a:ln w="114300" cmpd="tri">
              <a:solidFill>
                <a:srgbClr val="33CC33"/>
              </a:solidFill>
              <a:miter lim="800000"/>
              <a:headEnd/>
              <a:tailEnd/>
            </a:ln>
          </p:spPr>
        </p:pic>
        <p:sp>
          <p:nvSpPr>
            <p:cNvPr id="6174" name="Text Box 43"/>
            <p:cNvSpPr txBox="1">
              <a:spLocks noChangeArrowheads="1"/>
            </p:cNvSpPr>
            <p:nvPr/>
          </p:nvSpPr>
          <p:spPr bwMode="auto">
            <a:xfrm>
              <a:off x="2517" y="3282"/>
              <a:ext cx="862" cy="250"/>
            </a:xfrm>
            <a:prstGeom prst="rect">
              <a:avLst/>
            </a:prstGeom>
            <a:solidFill>
              <a:schemeClr val="accent1"/>
            </a:solidFill>
            <a:ln w="1143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FF0000"/>
                  </a:solidFill>
                  <a:latin typeface="文鼎CS大黑" charset="0"/>
                </a:rPr>
                <a:t>冯云山</a:t>
              </a:r>
              <a:endParaRPr lang="zh-CN" altLang="en-US" sz="2400">
                <a:latin typeface="Times New Roman" pitchFamily="18" charset="0"/>
              </a:endParaRPr>
            </a:p>
          </p:txBody>
        </p:sp>
        <p:pic>
          <p:nvPicPr>
            <p:cNvPr id="6175" name="Picture 44" descr="shidakai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65" y="2147"/>
              <a:ext cx="956" cy="1365"/>
            </a:xfrm>
            <a:prstGeom prst="rect">
              <a:avLst/>
            </a:prstGeom>
            <a:noFill/>
            <a:ln w="76200" cmpd="tri">
              <a:solidFill>
                <a:srgbClr val="FF00FF"/>
              </a:solidFill>
              <a:miter lim="800000"/>
              <a:headEnd/>
              <a:tailEnd/>
            </a:ln>
          </p:spPr>
        </p:pic>
        <p:sp>
          <p:nvSpPr>
            <p:cNvPr id="6176" name="Text Box 45"/>
            <p:cNvSpPr txBox="1">
              <a:spLocks noChangeArrowheads="1"/>
            </p:cNvSpPr>
            <p:nvPr/>
          </p:nvSpPr>
          <p:spPr bwMode="auto">
            <a:xfrm>
              <a:off x="4872" y="3294"/>
              <a:ext cx="595" cy="250"/>
            </a:xfrm>
            <a:prstGeom prst="rect">
              <a:avLst/>
            </a:prstGeom>
            <a:solidFill>
              <a:schemeClr val="accent1"/>
            </a:solidFill>
            <a:ln w="762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FF0000"/>
                  </a:solidFill>
                  <a:latin typeface="文鼎CS大黑" charset="0"/>
                </a:rPr>
                <a:t>石达开</a:t>
              </a:r>
              <a:endParaRPr lang="zh-CN" altLang="en-US" sz="2400">
                <a:latin typeface="Times New Roman" pitchFamily="18" charset="0"/>
              </a:endParaRPr>
            </a:p>
          </p:txBody>
        </p:sp>
        <p:pic>
          <p:nvPicPr>
            <p:cNvPr id="6177" name="Picture 46" descr="yangshuichi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42" y="2160"/>
              <a:ext cx="991" cy="1361"/>
            </a:xfrm>
            <a:prstGeom prst="rect">
              <a:avLst/>
            </a:prstGeom>
            <a:solidFill>
              <a:schemeClr val="accent1"/>
            </a:solidFill>
            <a:ln w="76200" cmpd="tri">
              <a:solidFill>
                <a:srgbClr val="FF6600"/>
              </a:solidFill>
              <a:miter lim="800000"/>
              <a:headEnd/>
              <a:tailEnd/>
            </a:ln>
          </p:spPr>
        </p:pic>
        <p:sp>
          <p:nvSpPr>
            <p:cNvPr id="6178" name="Text Box 47"/>
            <p:cNvSpPr txBox="1">
              <a:spLocks noChangeArrowheads="1"/>
            </p:cNvSpPr>
            <p:nvPr/>
          </p:nvSpPr>
          <p:spPr bwMode="auto">
            <a:xfrm>
              <a:off x="290" y="3279"/>
              <a:ext cx="595" cy="250"/>
            </a:xfrm>
            <a:prstGeom prst="rect">
              <a:avLst/>
            </a:prstGeom>
            <a:solidFill>
              <a:schemeClr val="accent1"/>
            </a:solidFill>
            <a:ln w="762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FF0000"/>
                  </a:solidFill>
                  <a:latin typeface="文鼎CS大黑" charset="0"/>
                </a:rPr>
                <a:t>杨秀清</a:t>
              </a:r>
            </a:p>
          </p:txBody>
        </p:sp>
      </p:grpSp>
      <p:sp>
        <p:nvSpPr>
          <p:cNvPr id="8" name="矩形 7178"/>
          <p:cNvSpPr>
            <a:spLocks noChangeArrowheads="1"/>
          </p:cNvSpPr>
          <p:nvPr/>
        </p:nvSpPr>
        <p:spPr bwMode="auto">
          <a:xfrm>
            <a:off x="290513" y="2425700"/>
            <a:ext cx="8447087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洪秀全称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天王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”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。攻克永安后，封人为王。太平天国初步建立起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政权组织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38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382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38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38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8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8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 bldLvl="0" animBg="1"/>
      <p:bldP spid="138288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97"/>
          <p:cNvSpPr>
            <a:spLocks noChangeArrowheads="1"/>
          </p:cNvSpPr>
          <p:nvPr/>
        </p:nvSpPr>
        <p:spPr bwMode="auto">
          <a:xfrm>
            <a:off x="7938" y="484188"/>
            <a:ext cx="29337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二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.	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定都天京</a:t>
            </a:r>
          </a:p>
        </p:txBody>
      </p:sp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274638" y="1198563"/>
            <a:ext cx="2051050" cy="481012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发展形势</a:t>
            </a:r>
          </a:p>
        </p:txBody>
      </p:sp>
      <p:sp>
        <p:nvSpPr>
          <p:cNvPr id="5" name="矩形 7178"/>
          <p:cNvSpPr>
            <a:spLocks noChangeArrowheads="1"/>
          </p:cNvSpPr>
          <p:nvPr/>
        </p:nvSpPr>
        <p:spPr bwMode="auto">
          <a:xfrm>
            <a:off x="5257800" y="2417763"/>
            <a:ext cx="357663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185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年春，从永安突围北上，攻克武昌，队伍发展至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50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万人。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1853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年春，放弃武昌，沿长江东下。</a:t>
            </a:r>
            <a:r>
              <a:rPr lang="en-US" altLang="zh-CN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1853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年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，攻占南京，并改名为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天京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，作为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都城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。</a:t>
            </a: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" y="1860550"/>
            <a:ext cx="4881563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169863" y="539750"/>
            <a:ext cx="3984625" cy="482600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颁布《天朝田亩制度》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5525" y="1682750"/>
            <a:ext cx="2822575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5442" name="Group 34"/>
          <p:cNvGraphicFramePr>
            <a:graphicFrameLocks noGrp="1"/>
          </p:cNvGraphicFramePr>
          <p:nvPr/>
        </p:nvGraphicFramePr>
        <p:xfrm>
          <a:off x="361950" y="1374775"/>
          <a:ext cx="5467350" cy="4912360"/>
        </p:xfrm>
        <a:graphic>
          <a:graphicData uri="http://schemas.openxmlformats.org/drawingml/2006/table">
            <a:tbl>
              <a:tblPr/>
              <a:tblGrid>
                <a:gridCol w="572770"/>
                <a:gridCol w="4894580"/>
              </a:tblGrid>
              <a:tr h="10058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内容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不分男女，按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人口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和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年龄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平均分配土地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0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zh-CN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目的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建立“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有田同耕、有饭同食、有衣同穿、有钱同使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，无处不均匀，无人不饱暖”的理想社会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86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lang="zh-CN" altLang="zh-CN" sz="3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0030101010101" pitchFamily="49" charset="-122"/>
                          <a:sym typeface="+mn-ea"/>
                        </a:rPr>
                        <a:t>评价</a:t>
                      </a:r>
                      <a:endParaRPr kumimoji="0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黑体" panose="02010600030101010101" pitchFamily="49" charset="-122"/>
                        <a:sym typeface="+mn-ea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endParaRPr kumimoji="0" lang="zh-CN" altLang="zh-CN" sz="30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anose="020B0604020202020204" pitchFamily="34" charset="0"/>
                        <a:ea typeface="黑体" panose="02010600030101010101" pitchFamily="49" charset="-122"/>
                        <a:sym typeface="+mn-ea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《天朝田亩制度》主张在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小生产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的基础上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废除私有制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和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平均社会财富</a:t>
                      </a:r>
                      <a:r>
                        <a:rPr kumimoji="0" lang="zh-CN" altLang="en-US" sz="3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文鼎中楷简" panose="02010609010101010101" charset="0"/>
                          <a:ea typeface="文鼎中楷简" panose="02010609010101010101" charset="0"/>
                        </a:rPr>
                        <a:t>，是不可能实现的，实际上也没有实行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45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5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45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45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5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5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130175" y="566738"/>
            <a:ext cx="2051050" cy="481012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北伐西征</a:t>
            </a:r>
          </a:p>
        </p:txBody>
      </p:sp>
      <p:sp>
        <p:nvSpPr>
          <p:cNvPr id="53255" name="文本框 53254"/>
          <p:cNvSpPr txBox="1"/>
          <p:nvPr/>
        </p:nvSpPr>
        <p:spPr>
          <a:xfrm>
            <a:off x="698500" y="1357313"/>
            <a:ext cx="1008063" cy="517525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目的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126" name="矩形 7178"/>
          <p:cNvSpPr>
            <a:spLocks noChangeArrowheads="1"/>
          </p:cNvSpPr>
          <p:nvPr/>
        </p:nvSpPr>
        <p:spPr bwMode="auto">
          <a:xfrm>
            <a:off x="2128838" y="1395413"/>
            <a:ext cx="41338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文鼎中楷简" charset="0"/>
              </a:rPr>
              <a:t>推翻</a:t>
            </a:r>
            <a:r>
              <a:rPr lang="zh-CN" altLang="en-US" sz="2800" b="1">
                <a:solidFill>
                  <a:srgbClr val="FF0000"/>
                </a:solidFill>
                <a:latin typeface="文鼎中楷简" charset="0"/>
              </a:rPr>
              <a:t>清朝统治</a:t>
            </a:r>
            <a:r>
              <a:rPr lang="zh-CN" altLang="en-US" sz="2800" b="1">
                <a:latin typeface="文鼎中楷简" charset="0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文鼎中楷简" charset="0"/>
              </a:rPr>
              <a:t>巩固政权</a:t>
            </a:r>
          </a:p>
        </p:txBody>
      </p:sp>
      <p:sp>
        <p:nvSpPr>
          <p:cNvPr id="53267" name="文本框 53266"/>
          <p:cNvSpPr txBox="1"/>
          <p:nvPr/>
        </p:nvSpPr>
        <p:spPr>
          <a:xfrm>
            <a:off x="712788" y="2324100"/>
            <a:ext cx="1008062" cy="517525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北伐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2" name="矩形 7178"/>
          <p:cNvSpPr>
            <a:spLocks noChangeArrowheads="1"/>
          </p:cNvSpPr>
          <p:nvPr/>
        </p:nvSpPr>
        <p:spPr bwMode="auto">
          <a:xfrm>
            <a:off x="2176463" y="2338388"/>
            <a:ext cx="45275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文鼎中楷简" charset="0"/>
              </a:rPr>
              <a:t>曾逼近天津，最后全军覆灭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1038" y="3279775"/>
            <a:ext cx="1008062" cy="519113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西征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4" name="矩形 7178"/>
          <p:cNvSpPr>
            <a:spLocks noChangeArrowheads="1"/>
          </p:cNvSpPr>
          <p:nvPr/>
        </p:nvSpPr>
        <p:spPr bwMode="auto">
          <a:xfrm>
            <a:off x="2052638" y="3321050"/>
            <a:ext cx="6686550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文鼎中楷简" charset="0"/>
              </a:rPr>
              <a:t>取得巨大胜利，掌握了安徽、江西、湖北东部和江苏部分地区。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5963" y="4513263"/>
            <a:ext cx="1008062" cy="517525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影响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6" name="矩形 7178"/>
          <p:cNvSpPr>
            <a:spLocks noChangeArrowheads="1"/>
          </p:cNvSpPr>
          <p:nvPr/>
        </p:nvSpPr>
        <p:spPr bwMode="auto">
          <a:xfrm>
            <a:off x="2166938" y="4540250"/>
            <a:ext cx="668496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文鼎中楷简" charset="0"/>
              </a:rPr>
              <a:t>太平天国在军事上进入</a:t>
            </a:r>
            <a:r>
              <a:rPr lang="zh-CN" altLang="en-US" sz="2800" b="1">
                <a:solidFill>
                  <a:srgbClr val="FF0000"/>
                </a:solidFill>
                <a:latin typeface="文鼎中楷简" charset="0"/>
              </a:rPr>
              <a:t>全盛时期</a:t>
            </a:r>
            <a:r>
              <a:rPr lang="zh-CN" altLang="en-US" sz="2800" b="1">
                <a:latin typeface="文鼎中楷简" charset="0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nimBg="1"/>
      <p:bldP spid="53255" grpId="0" bldLvl="0" animBg="1"/>
      <p:bldP spid="5126" grpId="0"/>
      <p:bldP spid="53267" grpId="0" bldLvl="0" animBg="1"/>
      <p:bldP spid="2" grpId="0"/>
      <p:bldP spid="3" grpId="0" bldLvl="0" animBg="1"/>
      <p:bldP spid="4" grpId="0"/>
      <p:bldP spid="5" grpId="0" bldLvl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 descr="太平天国北伐地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0"/>
            <a:ext cx="7786688" cy="6854825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8410575" y="1752600"/>
            <a:ext cx="733425" cy="333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北 伐 形 势 图</a:t>
            </a:r>
          </a:p>
        </p:txBody>
      </p:sp>
      <p:sp>
        <p:nvSpPr>
          <p:cNvPr id="145412" name="Freeform 4"/>
          <p:cNvSpPr>
            <a:spLocks noChangeArrowheads="1"/>
          </p:cNvSpPr>
          <p:nvPr/>
        </p:nvSpPr>
        <p:spPr bwMode="auto">
          <a:xfrm>
            <a:off x="5699125" y="5778500"/>
            <a:ext cx="265113" cy="92075"/>
          </a:xfrm>
          <a:custGeom>
            <a:avLst/>
            <a:gdLst/>
            <a:ahLst/>
            <a:cxnLst>
              <a:cxn ang="0">
                <a:pos x="167" y="0"/>
              </a:cxn>
              <a:cxn ang="0">
                <a:pos x="0" y="58"/>
              </a:cxn>
            </a:cxnLst>
            <a:rect l="0" t="0" r="r" b="b"/>
            <a:pathLst>
              <a:path w="167" h="58">
                <a:moveTo>
                  <a:pt x="167" y="0"/>
                </a:moveTo>
                <a:cubicBezTo>
                  <a:pt x="105" y="12"/>
                  <a:pt x="56" y="30"/>
                  <a:pt x="0" y="58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13" name="Freeform 5"/>
          <p:cNvSpPr>
            <a:spLocks noChangeArrowheads="1"/>
          </p:cNvSpPr>
          <p:nvPr/>
        </p:nvSpPr>
        <p:spPr bwMode="auto">
          <a:xfrm>
            <a:off x="5273675" y="5751513"/>
            <a:ext cx="517525" cy="115887"/>
          </a:xfrm>
          <a:custGeom>
            <a:avLst/>
            <a:gdLst/>
            <a:ahLst/>
            <a:cxnLst>
              <a:cxn ang="0">
                <a:pos x="268" y="83"/>
              </a:cxn>
              <a:cxn ang="0">
                <a:pos x="142" y="75"/>
              </a:cxn>
              <a:cxn ang="0">
                <a:pos x="67" y="42"/>
              </a:cxn>
              <a:cxn ang="0">
                <a:pos x="0" y="0"/>
              </a:cxn>
            </a:cxnLst>
            <a:rect l="0" t="0" r="r" b="b"/>
            <a:pathLst>
              <a:path w="268" h="83">
                <a:moveTo>
                  <a:pt x="268" y="83"/>
                </a:moveTo>
                <a:cubicBezTo>
                  <a:pt x="226" y="80"/>
                  <a:pt x="184" y="79"/>
                  <a:pt x="142" y="75"/>
                </a:cubicBezTo>
                <a:cubicBezTo>
                  <a:pt x="115" y="72"/>
                  <a:pt x="93" y="50"/>
                  <a:pt x="67" y="42"/>
                </a:cubicBezTo>
                <a:cubicBezTo>
                  <a:pt x="12" y="4"/>
                  <a:pt x="35" y="17"/>
                  <a:pt x="0" y="0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14" name="Freeform 6"/>
          <p:cNvSpPr>
            <a:spLocks noChangeArrowheads="1"/>
          </p:cNvSpPr>
          <p:nvPr/>
        </p:nvSpPr>
        <p:spPr bwMode="auto">
          <a:xfrm>
            <a:off x="4648200" y="5334000"/>
            <a:ext cx="665163" cy="417513"/>
          </a:xfrm>
          <a:custGeom>
            <a:avLst/>
            <a:gdLst/>
            <a:ahLst/>
            <a:cxnLst>
              <a:cxn ang="0">
                <a:pos x="419" y="263"/>
              </a:cxn>
              <a:cxn ang="0">
                <a:pos x="353" y="220"/>
              </a:cxn>
              <a:cxn ang="0">
                <a:pos x="251" y="168"/>
              </a:cxn>
              <a:cxn ang="0">
                <a:pos x="113" y="84"/>
              </a:cxn>
              <a:cxn ang="0">
                <a:pos x="0" y="0"/>
              </a:cxn>
            </a:cxnLst>
            <a:rect l="0" t="0" r="r" b="b"/>
            <a:pathLst>
              <a:path w="419" h="263">
                <a:moveTo>
                  <a:pt x="419" y="263"/>
                </a:moveTo>
                <a:cubicBezTo>
                  <a:pt x="409" y="261"/>
                  <a:pt x="365" y="226"/>
                  <a:pt x="353" y="220"/>
                </a:cubicBezTo>
                <a:cubicBezTo>
                  <a:pt x="236" y="160"/>
                  <a:pt x="328" y="190"/>
                  <a:pt x="251" y="168"/>
                </a:cubicBezTo>
                <a:cubicBezTo>
                  <a:pt x="206" y="139"/>
                  <a:pt x="158" y="113"/>
                  <a:pt x="113" y="84"/>
                </a:cubicBezTo>
                <a:cubicBezTo>
                  <a:pt x="84" y="44"/>
                  <a:pt x="45" y="23"/>
                  <a:pt x="0" y="0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15" name="Freeform 7"/>
          <p:cNvSpPr>
            <a:spLocks noChangeArrowheads="1"/>
          </p:cNvSpPr>
          <p:nvPr/>
        </p:nvSpPr>
        <p:spPr bwMode="auto">
          <a:xfrm>
            <a:off x="4114800" y="4953000"/>
            <a:ext cx="615950" cy="427038"/>
          </a:xfrm>
          <a:custGeom>
            <a:avLst/>
            <a:gdLst/>
            <a:ahLst/>
            <a:cxnLst>
              <a:cxn ang="0">
                <a:pos x="388" y="269"/>
              </a:cxn>
              <a:cxn ang="0">
                <a:pos x="314" y="220"/>
              </a:cxn>
              <a:cxn ang="0">
                <a:pos x="223" y="168"/>
              </a:cxn>
              <a:cxn ang="0">
                <a:pos x="101" y="84"/>
              </a:cxn>
              <a:cxn ang="0">
                <a:pos x="0" y="0"/>
              </a:cxn>
            </a:cxnLst>
            <a:rect l="0" t="0" r="r" b="b"/>
            <a:pathLst>
              <a:path w="388" h="269">
                <a:moveTo>
                  <a:pt x="388" y="269"/>
                </a:moveTo>
                <a:cubicBezTo>
                  <a:pt x="380" y="267"/>
                  <a:pt x="325" y="226"/>
                  <a:pt x="314" y="220"/>
                </a:cubicBezTo>
                <a:cubicBezTo>
                  <a:pt x="210" y="160"/>
                  <a:pt x="292" y="190"/>
                  <a:pt x="223" y="168"/>
                </a:cubicBezTo>
                <a:cubicBezTo>
                  <a:pt x="183" y="139"/>
                  <a:pt x="141" y="113"/>
                  <a:pt x="101" y="84"/>
                </a:cubicBezTo>
                <a:cubicBezTo>
                  <a:pt x="75" y="44"/>
                  <a:pt x="40" y="23"/>
                  <a:pt x="0" y="0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16" name="Freeform 8"/>
          <p:cNvSpPr>
            <a:spLocks noChangeArrowheads="1"/>
          </p:cNvSpPr>
          <p:nvPr/>
        </p:nvSpPr>
        <p:spPr bwMode="auto">
          <a:xfrm>
            <a:off x="3405188" y="4346575"/>
            <a:ext cx="730250" cy="609600"/>
          </a:xfrm>
          <a:custGeom>
            <a:avLst/>
            <a:gdLst/>
            <a:ahLst/>
            <a:cxnLst>
              <a:cxn ang="0">
                <a:pos x="460" y="384"/>
              </a:cxn>
              <a:cxn ang="0">
                <a:pos x="351" y="292"/>
              </a:cxn>
              <a:cxn ang="0">
                <a:pos x="318" y="259"/>
              </a:cxn>
              <a:cxn ang="0">
                <a:pos x="309" y="234"/>
              </a:cxn>
              <a:cxn ang="0">
                <a:pos x="284" y="217"/>
              </a:cxn>
              <a:cxn ang="0">
                <a:pos x="251" y="167"/>
              </a:cxn>
              <a:cxn ang="0">
                <a:pos x="242" y="142"/>
              </a:cxn>
              <a:cxn ang="0">
                <a:pos x="192" y="109"/>
              </a:cxn>
              <a:cxn ang="0">
                <a:pos x="0" y="0"/>
              </a:cxn>
            </a:cxnLst>
            <a:rect l="0" t="0" r="r" b="b"/>
            <a:pathLst>
              <a:path w="460" h="384">
                <a:moveTo>
                  <a:pt x="460" y="384"/>
                </a:moveTo>
                <a:cubicBezTo>
                  <a:pt x="400" y="366"/>
                  <a:pt x="398" y="324"/>
                  <a:pt x="351" y="292"/>
                </a:cubicBezTo>
                <a:cubicBezTo>
                  <a:pt x="330" y="227"/>
                  <a:pt x="361" y="301"/>
                  <a:pt x="318" y="259"/>
                </a:cubicBezTo>
                <a:cubicBezTo>
                  <a:pt x="312" y="253"/>
                  <a:pt x="315" y="241"/>
                  <a:pt x="309" y="234"/>
                </a:cubicBezTo>
                <a:cubicBezTo>
                  <a:pt x="303" y="226"/>
                  <a:pt x="292" y="223"/>
                  <a:pt x="284" y="217"/>
                </a:cubicBezTo>
                <a:cubicBezTo>
                  <a:pt x="273" y="200"/>
                  <a:pt x="262" y="184"/>
                  <a:pt x="251" y="167"/>
                </a:cubicBezTo>
                <a:cubicBezTo>
                  <a:pt x="246" y="160"/>
                  <a:pt x="248" y="148"/>
                  <a:pt x="242" y="142"/>
                </a:cubicBezTo>
                <a:cubicBezTo>
                  <a:pt x="228" y="128"/>
                  <a:pt x="209" y="120"/>
                  <a:pt x="192" y="109"/>
                </a:cubicBezTo>
                <a:cubicBezTo>
                  <a:pt x="129" y="67"/>
                  <a:pt x="68" y="32"/>
                  <a:pt x="0" y="0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17" name="Freeform 9"/>
          <p:cNvSpPr>
            <a:spLocks noChangeArrowheads="1"/>
          </p:cNvSpPr>
          <p:nvPr/>
        </p:nvSpPr>
        <p:spPr bwMode="auto">
          <a:xfrm>
            <a:off x="2411413" y="4054475"/>
            <a:ext cx="1093787" cy="365125"/>
          </a:xfrm>
          <a:custGeom>
            <a:avLst/>
            <a:gdLst/>
            <a:ahLst/>
            <a:cxnLst>
              <a:cxn ang="0">
                <a:pos x="610" y="201"/>
              </a:cxn>
              <a:cxn ang="0">
                <a:pos x="510" y="151"/>
              </a:cxn>
              <a:cxn ang="0">
                <a:pos x="309" y="92"/>
              </a:cxn>
              <a:cxn ang="0">
                <a:pos x="159" y="51"/>
              </a:cxn>
              <a:cxn ang="0">
                <a:pos x="0" y="0"/>
              </a:cxn>
            </a:cxnLst>
            <a:rect l="0" t="0" r="r" b="b"/>
            <a:pathLst>
              <a:path w="610" h="201">
                <a:moveTo>
                  <a:pt x="610" y="201"/>
                </a:moveTo>
                <a:cubicBezTo>
                  <a:pt x="574" y="188"/>
                  <a:pt x="547" y="163"/>
                  <a:pt x="510" y="151"/>
                </a:cubicBezTo>
                <a:cubicBezTo>
                  <a:pt x="450" y="112"/>
                  <a:pt x="378" y="109"/>
                  <a:pt x="309" y="92"/>
                </a:cubicBezTo>
                <a:cubicBezTo>
                  <a:pt x="259" y="79"/>
                  <a:pt x="209" y="63"/>
                  <a:pt x="159" y="51"/>
                </a:cubicBezTo>
                <a:cubicBezTo>
                  <a:pt x="120" y="24"/>
                  <a:pt x="48" y="0"/>
                  <a:pt x="0" y="0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18" name="Freeform 10"/>
          <p:cNvSpPr>
            <a:spLocks noChangeArrowheads="1"/>
          </p:cNvSpPr>
          <p:nvPr/>
        </p:nvSpPr>
        <p:spPr bwMode="auto">
          <a:xfrm>
            <a:off x="1550988" y="3273425"/>
            <a:ext cx="887412" cy="795338"/>
          </a:xfrm>
          <a:custGeom>
            <a:avLst/>
            <a:gdLst/>
            <a:ahLst/>
            <a:cxnLst>
              <a:cxn ang="0">
                <a:pos x="559" y="501"/>
              </a:cxn>
              <a:cxn ang="0">
                <a:pos x="459" y="451"/>
              </a:cxn>
              <a:cxn ang="0">
                <a:pos x="434" y="434"/>
              </a:cxn>
              <a:cxn ang="0">
                <a:pos x="425" y="409"/>
              </a:cxn>
              <a:cxn ang="0">
                <a:pos x="325" y="351"/>
              </a:cxn>
              <a:cxn ang="0">
                <a:pos x="284" y="317"/>
              </a:cxn>
              <a:cxn ang="0">
                <a:pos x="242" y="284"/>
              </a:cxn>
              <a:cxn ang="0">
                <a:pos x="175" y="234"/>
              </a:cxn>
              <a:cxn ang="0">
                <a:pos x="108" y="175"/>
              </a:cxn>
              <a:cxn ang="0">
                <a:pos x="83" y="159"/>
              </a:cxn>
              <a:cxn ang="0">
                <a:pos x="41" y="83"/>
              </a:cxn>
              <a:cxn ang="0">
                <a:pos x="0" y="0"/>
              </a:cxn>
            </a:cxnLst>
            <a:rect l="0" t="0" r="r" b="b"/>
            <a:pathLst>
              <a:path w="559" h="501">
                <a:moveTo>
                  <a:pt x="559" y="501"/>
                </a:moveTo>
                <a:cubicBezTo>
                  <a:pt x="523" y="488"/>
                  <a:pt x="496" y="463"/>
                  <a:pt x="459" y="451"/>
                </a:cubicBezTo>
                <a:cubicBezTo>
                  <a:pt x="451" y="445"/>
                  <a:pt x="440" y="442"/>
                  <a:pt x="434" y="434"/>
                </a:cubicBezTo>
                <a:cubicBezTo>
                  <a:pt x="428" y="427"/>
                  <a:pt x="431" y="415"/>
                  <a:pt x="425" y="409"/>
                </a:cubicBezTo>
                <a:cubicBezTo>
                  <a:pt x="395" y="380"/>
                  <a:pt x="358" y="372"/>
                  <a:pt x="325" y="351"/>
                </a:cubicBezTo>
                <a:cubicBezTo>
                  <a:pt x="282" y="281"/>
                  <a:pt x="338" y="359"/>
                  <a:pt x="284" y="317"/>
                </a:cubicBezTo>
                <a:cubicBezTo>
                  <a:pt x="230" y="274"/>
                  <a:pt x="305" y="304"/>
                  <a:pt x="242" y="284"/>
                </a:cubicBezTo>
                <a:cubicBezTo>
                  <a:pt x="222" y="254"/>
                  <a:pt x="205" y="253"/>
                  <a:pt x="175" y="234"/>
                </a:cubicBezTo>
                <a:cubicBezTo>
                  <a:pt x="147" y="193"/>
                  <a:pt x="165" y="213"/>
                  <a:pt x="108" y="175"/>
                </a:cubicBezTo>
                <a:cubicBezTo>
                  <a:pt x="100" y="170"/>
                  <a:pt x="83" y="159"/>
                  <a:pt x="83" y="159"/>
                </a:cubicBezTo>
                <a:cubicBezTo>
                  <a:pt x="74" y="131"/>
                  <a:pt x="41" y="83"/>
                  <a:pt x="41" y="83"/>
                </a:cubicBezTo>
                <a:cubicBezTo>
                  <a:pt x="31" y="53"/>
                  <a:pt x="0" y="30"/>
                  <a:pt x="0" y="0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19" name="Freeform 11"/>
          <p:cNvSpPr>
            <a:spLocks noChangeArrowheads="1"/>
          </p:cNvSpPr>
          <p:nvPr/>
        </p:nvSpPr>
        <p:spPr bwMode="auto">
          <a:xfrm>
            <a:off x="1535113" y="3060700"/>
            <a:ext cx="161925" cy="225425"/>
          </a:xfrm>
          <a:custGeom>
            <a:avLst/>
            <a:gdLst/>
            <a:ahLst/>
            <a:cxnLst>
              <a:cxn ang="0">
                <a:pos x="1" y="142"/>
              </a:cxn>
              <a:cxn ang="0">
                <a:pos x="43" y="50"/>
              </a:cxn>
              <a:cxn ang="0">
                <a:pos x="102" y="0"/>
              </a:cxn>
            </a:cxnLst>
            <a:rect l="0" t="0" r="r" b="b"/>
            <a:pathLst>
              <a:path w="102" h="142">
                <a:moveTo>
                  <a:pt x="1" y="142"/>
                </a:moveTo>
                <a:cubicBezTo>
                  <a:pt x="8" y="96"/>
                  <a:pt x="0" y="66"/>
                  <a:pt x="43" y="50"/>
                </a:cubicBezTo>
                <a:cubicBezTo>
                  <a:pt x="66" y="17"/>
                  <a:pt x="76" y="26"/>
                  <a:pt x="102" y="0"/>
                </a:cubicBezTo>
              </a:path>
            </a:pathLst>
          </a:cu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20" name="Freeform 12"/>
          <p:cNvSpPr>
            <a:spLocks noChangeArrowheads="1"/>
          </p:cNvSpPr>
          <p:nvPr/>
        </p:nvSpPr>
        <p:spPr bwMode="auto">
          <a:xfrm>
            <a:off x="1697038" y="2770188"/>
            <a:ext cx="1033462" cy="290512"/>
          </a:xfrm>
          <a:custGeom>
            <a:avLst/>
            <a:gdLst/>
            <a:ahLst/>
            <a:cxnLst>
              <a:cxn ang="0">
                <a:pos x="0" y="183"/>
              </a:cxn>
              <a:cxn ang="0">
                <a:pos x="292" y="133"/>
              </a:cxn>
              <a:cxn ang="0">
                <a:pos x="375" y="108"/>
              </a:cxn>
              <a:cxn ang="0">
                <a:pos x="475" y="66"/>
              </a:cxn>
              <a:cxn ang="0">
                <a:pos x="525" y="50"/>
              </a:cxn>
              <a:cxn ang="0">
                <a:pos x="651" y="0"/>
              </a:cxn>
            </a:cxnLst>
            <a:rect l="0" t="0" r="r" b="b"/>
            <a:pathLst>
              <a:path w="651" h="183">
                <a:moveTo>
                  <a:pt x="0" y="183"/>
                </a:moveTo>
                <a:cubicBezTo>
                  <a:pt x="108" y="149"/>
                  <a:pt x="169" y="140"/>
                  <a:pt x="292" y="133"/>
                </a:cubicBezTo>
                <a:cubicBezTo>
                  <a:pt x="353" y="114"/>
                  <a:pt x="325" y="122"/>
                  <a:pt x="375" y="108"/>
                </a:cubicBezTo>
                <a:cubicBezTo>
                  <a:pt x="406" y="88"/>
                  <a:pt x="440" y="78"/>
                  <a:pt x="475" y="66"/>
                </a:cubicBezTo>
                <a:cubicBezTo>
                  <a:pt x="492" y="60"/>
                  <a:pt x="525" y="50"/>
                  <a:pt x="525" y="50"/>
                </a:cubicBezTo>
                <a:cubicBezTo>
                  <a:pt x="554" y="31"/>
                  <a:pt x="631" y="22"/>
                  <a:pt x="651" y="0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21" name="Freeform 13"/>
          <p:cNvSpPr>
            <a:spLocks noChangeArrowheads="1"/>
          </p:cNvSpPr>
          <p:nvPr/>
        </p:nvSpPr>
        <p:spPr bwMode="auto">
          <a:xfrm>
            <a:off x="2673350" y="2465388"/>
            <a:ext cx="579438" cy="330200"/>
          </a:xfrm>
          <a:custGeom>
            <a:avLst/>
            <a:gdLst/>
            <a:ahLst/>
            <a:cxnLst>
              <a:cxn ang="0">
                <a:pos x="27" y="208"/>
              </a:cxn>
              <a:cxn ang="0">
                <a:pos x="136" y="192"/>
              </a:cxn>
              <a:cxn ang="0">
                <a:pos x="203" y="175"/>
              </a:cxn>
              <a:cxn ang="0">
                <a:pos x="319" y="150"/>
              </a:cxn>
              <a:cxn ang="0">
                <a:pos x="353" y="108"/>
              </a:cxn>
              <a:cxn ang="0">
                <a:pos x="361" y="0"/>
              </a:cxn>
            </a:cxnLst>
            <a:rect l="0" t="0" r="r" b="b"/>
            <a:pathLst>
              <a:path w="365" h="208">
                <a:moveTo>
                  <a:pt x="27" y="208"/>
                </a:moveTo>
                <a:cubicBezTo>
                  <a:pt x="91" y="185"/>
                  <a:pt x="0" y="192"/>
                  <a:pt x="136" y="192"/>
                </a:cubicBezTo>
                <a:cubicBezTo>
                  <a:pt x="172" y="192"/>
                  <a:pt x="173" y="181"/>
                  <a:pt x="203" y="175"/>
                </a:cubicBezTo>
                <a:cubicBezTo>
                  <a:pt x="244" y="167"/>
                  <a:pt x="279" y="163"/>
                  <a:pt x="319" y="150"/>
                </a:cubicBezTo>
                <a:cubicBezTo>
                  <a:pt x="343" y="84"/>
                  <a:pt x="308" y="165"/>
                  <a:pt x="353" y="108"/>
                </a:cubicBezTo>
                <a:cubicBezTo>
                  <a:pt x="365" y="93"/>
                  <a:pt x="341" y="20"/>
                  <a:pt x="361" y="0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22" name="Freeform 14"/>
          <p:cNvSpPr>
            <a:spLocks noChangeArrowheads="1"/>
          </p:cNvSpPr>
          <p:nvPr/>
        </p:nvSpPr>
        <p:spPr bwMode="auto">
          <a:xfrm>
            <a:off x="3233738" y="1603375"/>
            <a:ext cx="211137" cy="914400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8" y="518"/>
              </a:cxn>
              <a:cxn ang="0">
                <a:pos x="42" y="284"/>
              </a:cxn>
              <a:cxn ang="0">
                <a:pos x="92" y="75"/>
              </a:cxn>
              <a:cxn ang="0">
                <a:pos x="133" y="0"/>
              </a:cxn>
            </a:cxnLst>
            <a:rect l="0" t="0" r="r" b="b"/>
            <a:pathLst>
              <a:path w="133" h="576">
                <a:moveTo>
                  <a:pt x="0" y="576"/>
                </a:moveTo>
                <a:cubicBezTo>
                  <a:pt x="10" y="544"/>
                  <a:pt x="19" y="549"/>
                  <a:pt x="8" y="518"/>
                </a:cubicBezTo>
                <a:cubicBezTo>
                  <a:pt x="28" y="440"/>
                  <a:pt x="25" y="362"/>
                  <a:pt x="42" y="284"/>
                </a:cubicBezTo>
                <a:cubicBezTo>
                  <a:pt x="48" y="209"/>
                  <a:pt x="49" y="138"/>
                  <a:pt x="92" y="75"/>
                </a:cubicBezTo>
                <a:cubicBezTo>
                  <a:pt x="96" y="62"/>
                  <a:pt x="107" y="0"/>
                  <a:pt x="133" y="0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23" name="Freeform 15"/>
          <p:cNvSpPr>
            <a:spLocks noChangeArrowheads="1"/>
          </p:cNvSpPr>
          <p:nvPr/>
        </p:nvSpPr>
        <p:spPr bwMode="auto">
          <a:xfrm>
            <a:off x="3419475" y="1485900"/>
            <a:ext cx="1046163" cy="157163"/>
          </a:xfrm>
          <a:custGeom>
            <a:avLst/>
            <a:gdLst/>
            <a:ahLst/>
            <a:cxnLst>
              <a:cxn ang="0">
                <a:pos x="0" y="66"/>
              </a:cxn>
              <a:cxn ang="0">
                <a:pos x="192" y="16"/>
              </a:cxn>
              <a:cxn ang="0">
                <a:pos x="392" y="32"/>
              </a:cxn>
              <a:cxn ang="0">
                <a:pos x="584" y="74"/>
              </a:cxn>
              <a:cxn ang="0">
                <a:pos x="634" y="91"/>
              </a:cxn>
              <a:cxn ang="0">
                <a:pos x="659" y="99"/>
              </a:cxn>
            </a:cxnLst>
            <a:rect l="0" t="0" r="r" b="b"/>
            <a:pathLst>
              <a:path w="659" h="99">
                <a:moveTo>
                  <a:pt x="0" y="66"/>
                </a:moveTo>
                <a:cubicBezTo>
                  <a:pt x="57" y="27"/>
                  <a:pt x="125" y="24"/>
                  <a:pt x="192" y="16"/>
                </a:cubicBezTo>
                <a:cubicBezTo>
                  <a:pt x="252" y="0"/>
                  <a:pt x="329" y="25"/>
                  <a:pt x="392" y="32"/>
                </a:cubicBezTo>
                <a:cubicBezTo>
                  <a:pt x="452" y="54"/>
                  <a:pt x="521" y="61"/>
                  <a:pt x="584" y="74"/>
                </a:cubicBezTo>
                <a:cubicBezTo>
                  <a:pt x="594" y="76"/>
                  <a:pt x="624" y="88"/>
                  <a:pt x="634" y="91"/>
                </a:cubicBezTo>
                <a:cubicBezTo>
                  <a:pt x="642" y="94"/>
                  <a:pt x="659" y="99"/>
                  <a:pt x="659" y="99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24" name="Freeform 16"/>
          <p:cNvSpPr>
            <a:spLocks noChangeArrowheads="1"/>
          </p:cNvSpPr>
          <p:nvPr/>
        </p:nvSpPr>
        <p:spPr bwMode="auto">
          <a:xfrm>
            <a:off x="4465638" y="1192213"/>
            <a:ext cx="265112" cy="450850"/>
          </a:xfrm>
          <a:custGeom>
            <a:avLst/>
            <a:gdLst/>
            <a:ahLst/>
            <a:cxnLst>
              <a:cxn ang="0">
                <a:pos x="0" y="284"/>
              </a:cxn>
              <a:cxn ang="0">
                <a:pos x="100" y="242"/>
              </a:cxn>
              <a:cxn ang="0">
                <a:pos x="134" y="142"/>
              </a:cxn>
              <a:cxn ang="0">
                <a:pos x="167" y="67"/>
              </a:cxn>
              <a:cxn ang="0">
                <a:pos x="159" y="25"/>
              </a:cxn>
              <a:cxn ang="0">
                <a:pos x="134" y="17"/>
              </a:cxn>
              <a:cxn ang="0">
                <a:pos x="125" y="0"/>
              </a:cxn>
            </a:cxnLst>
            <a:rect l="0" t="0" r="r" b="b"/>
            <a:pathLst>
              <a:path w="167" h="284">
                <a:moveTo>
                  <a:pt x="0" y="284"/>
                </a:moveTo>
                <a:cubicBezTo>
                  <a:pt x="31" y="263"/>
                  <a:pt x="65" y="255"/>
                  <a:pt x="100" y="242"/>
                </a:cubicBezTo>
                <a:cubicBezTo>
                  <a:pt x="112" y="209"/>
                  <a:pt x="118" y="173"/>
                  <a:pt x="134" y="142"/>
                </a:cubicBezTo>
                <a:cubicBezTo>
                  <a:pt x="147" y="116"/>
                  <a:pt x="158" y="95"/>
                  <a:pt x="167" y="67"/>
                </a:cubicBezTo>
                <a:cubicBezTo>
                  <a:pt x="164" y="53"/>
                  <a:pt x="167" y="37"/>
                  <a:pt x="159" y="25"/>
                </a:cubicBezTo>
                <a:cubicBezTo>
                  <a:pt x="154" y="18"/>
                  <a:pt x="141" y="22"/>
                  <a:pt x="134" y="17"/>
                </a:cubicBezTo>
                <a:cubicBezTo>
                  <a:pt x="129" y="13"/>
                  <a:pt x="128" y="6"/>
                  <a:pt x="125" y="0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25" name="Freeform 17"/>
          <p:cNvSpPr>
            <a:spLocks noChangeArrowheads="1"/>
          </p:cNvSpPr>
          <p:nvPr/>
        </p:nvSpPr>
        <p:spPr bwMode="auto">
          <a:xfrm>
            <a:off x="4452938" y="1192213"/>
            <a:ext cx="211137" cy="292100"/>
          </a:xfrm>
          <a:custGeom>
            <a:avLst/>
            <a:gdLst/>
            <a:ahLst/>
            <a:cxnLst>
              <a:cxn ang="0">
                <a:pos x="133" y="0"/>
              </a:cxn>
              <a:cxn ang="0">
                <a:pos x="33" y="59"/>
              </a:cxn>
              <a:cxn ang="0">
                <a:pos x="8" y="126"/>
              </a:cxn>
              <a:cxn ang="0">
                <a:pos x="0" y="184"/>
              </a:cxn>
            </a:cxnLst>
            <a:rect l="0" t="0" r="r" b="b"/>
            <a:pathLst>
              <a:path w="133" h="184">
                <a:moveTo>
                  <a:pt x="133" y="0"/>
                </a:moveTo>
                <a:cubicBezTo>
                  <a:pt x="108" y="17"/>
                  <a:pt x="58" y="42"/>
                  <a:pt x="33" y="59"/>
                </a:cubicBezTo>
                <a:cubicBezTo>
                  <a:pt x="17" y="84"/>
                  <a:pt x="24" y="101"/>
                  <a:pt x="8" y="126"/>
                </a:cubicBezTo>
                <a:cubicBezTo>
                  <a:pt x="16" y="171"/>
                  <a:pt x="0" y="162"/>
                  <a:pt x="0" y="184"/>
                </a:cubicBezTo>
              </a:path>
            </a:pathLst>
          </a:cu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26" name="Freeform 18"/>
          <p:cNvSpPr>
            <a:spLocks noChangeArrowheads="1"/>
          </p:cNvSpPr>
          <p:nvPr/>
        </p:nvSpPr>
        <p:spPr bwMode="auto">
          <a:xfrm>
            <a:off x="4398963" y="1392238"/>
            <a:ext cx="66675" cy="542925"/>
          </a:xfrm>
          <a:custGeom>
            <a:avLst/>
            <a:gdLst/>
            <a:ahLst/>
            <a:cxnLst>
              <a:cxn ang="0">
                <a:pos x="42" y="0"/>
              </a:cxn>
              <a:cxn ang="0">
                <a:pos x="0" y="342"/>
              </a:cxn>
            </a:cxnLst>
            <a:rect l="0" t="0" r="r" b="b"/>
            <a:pathLst>
              <a:path w="42" h="342">
                <a:moveTo>
                  <a:pt x="42" y="0"/>
                </a:moveTo>
                <a:lnTo>
                  <a:pt x="0" y="342"/>
                </a:lnTo>
              </a:path>
            </a:pathLst>
          </a:cu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27" name="Line 19"/>
          <p:cNvSpPr>
            <a:spLocks noChangeShapeType="1"/>
          </p:cNvSpPr>
          <p:nvPr/>
        </p:nvSpPr>
        <p:spPr bwMode="auto">
          <a:xfrm flipH="1">
            <a:off x="4267200" y="1981200"/>
            <a:ext cx="76200" cy="6096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5428" name="Freeform 20"/>
          <p:cNvSpPr>
            <a:spLocks noChangeArrowheads="1"/>
          </p:cNvSpPr>
          <p:nvPr/>
        </p:nvSpPr>
        <p:spPr bwMode="auto">
          <a:xfrm>
            <a:off x="5508625" y="5373688"/>
            <a:ext cx="688975" cy="661987"/>
          </a:xfrm>
          <a:custGeom>
            <a:avLst/>
            <a:gdLst/>
            <a:ahLst/>
            <a:cxnLst>
              <a:cxn ang="0">
                <a:pos x="291" y="16"/>
              </a:cxn>
              <a:cxn ang="0">
                <a:pos x="358" y="33"/>
              </a:cxn>
              <a:cxn ang="0">
                <a:pos x="375" y="58"/>
              </a:cxn>
              <a:cxn ang="0">
                <a:pos x="400" y="75"/>
              </a:cxn>
              <a:cxn ang="0">
                <a:pos x="375" y="258"/>
              </a:cxn>
              <a:cxn ang="0">
                <a:pos x="358" y="283"/>
              </a:cxn>
              <a:cxn ang="0">
                <a:pos x="333" y="292"/>
              </a:cxn>
              <a:cxn ang="0">
                <a:pos x="300" y="342"/>
              </a:cxn>
              <a:cxn ang="0">
                <a:pos x="249" y="375"/>
              </a:cxn>
              <a:cxn ang="0">
                <a:pos x="174" y="417"/>
              </a:cxn>
              <a:cxn ang="0">
                <a:pos x="66" y="375"/>
              </a:cxn>
              <a:cxn ang="0">
                <a:pos x="32" y="325"/>
              </a:cxn>
              <a:cxn ang="0">
                <a:pos x="24" y="208"/>
              </a:cxn>
              <a:cxn ang="0">
                <a:pos x="66" y="33"/>
              </a:cxn>
              <a:cxn ang="0">
                <a:pos x="91" y="16"/>
              </a:cxn>
              <a:cxn ang="0">
                <a:pos x="141" y="0"/>
              </a:cxn>
              <a:cxn ang="0">
                <a:pos x="283" y="8"/>
              </a:cxn>
              <a:cxn ang="0">
                <a:pos x="308" y="25"/>
              </a:cxn>
              <a:cxn ang="0">
                <a:pos x="291" y="16"/>
              </a:cxn>
            </a:cxnLst>
            <a:rect l="0" t="0" r="r" b="b"/>
            <a:pathLst>
              <a:path w="434" h="417">
                <a:moveTo>
                  <a:pt x="291" y="16"/>
                </a:moveTo>
                <a:cubicBezTo>
                  <a:pt x="313" y="24"/>
                  <a:pt x="338" y="22"/>
                  <a:pt x="358" y="33"/>
                </a:cubicBezTo>
                <a:cubicBezTo>
                  <a:pt x="367" y="38"/>
                  <a:pt x="368" y="51"/>
                  <a:pt x="375" y="58"/>
                </a:cubicBezTo>
                <a:cubicBezTo>
                  <a:pt x="382" y="65"/>
                  <a:pt x="392" y="69"/>
                  <a:pt x="400" y="75"/>
                </a:cubicBezTo>
                <a:cubicBezTo>
                  <a:pt x="419" y="134"/>
                  <a:pt x="434" y="220"/>
                  <a:pt x="375" y="258"/>
                </a:cubicBezTo>
                <a:cubicBezTo>
                  <a:pt x="369" y="266"/>
                  <a:pt x="366" y="277"/>
                  <a:pt x="358" y="283"/>
                </a:cubicBezTo>
                <a:cubicBezTo>
                  <a:pt x="351" y="289"/>
                  <a:pt x="339" y="286"/>
                  <a:pt x="333" y="292"/>
                </a:cubicBezTo>
                <a:cubicBezTo>
                  <a:pt x="319" y="306"/>
                  <a:pt x="311" y="325"/>
                  <a:pt x="300" y="342"/>
                </a:cubicBezTo>
                <a:cubicBezTo>
                  <a:pt x="289" y="359"/>
                  <a:pt x="266" y="364"/>
                  <a:pt x="249" y="375"/>
                </a:cubicBezTo>
                <a:cubicBezTo>
                  <a:pt x="223" y="392"/>
                  <a:pt x="204" y="407"/>
                  <a:pt x="174" y="417"/>
                </a:cubicBezTo>
                <a:cubicBezTo>
                  <a:pt x="127" y="410"/>
                  <a:pt x="96" y="413"/>
                  <a:pt x="66" y="375"/>
                </a:cubicBezTo>
                <a:cubicBezTo>
                  <a:pt x="54" y="359"/>
                  <a:pt x="32" y="325"/>
                  <a:pt x="32" y="325"/>
                </a:cubicBezTo>
                <a:cubicBezTo>
                  <a:pt x="9" y="254"/>
                  <a:pt x="14" y="292"/>
                  <a:pt x="24" y="208"/>
                </a:cubicBezTo>
                <a:cubicBezTo>
                  <a:pt x="27" y="152"/>
                  <a:pt x="0" y="54"/>
                  <a:pt x="66" y="33"/>
                </a:cubicBezTo>
                <a:cubicBezTo>
                  <a:pt x="74" y="27"/>
                  <a:pt x="82" y="20"/>
                  <a:pt x="91" y="16"/>
                </a:cubicBezTo>
                <a:cubicBezTo>
                  <a:pt x="107" y="9"/>
                  <a:pt x="141" y="0"/>
                  <a:pt x="141" y="0"/>
                </a:cubicBezTo>
                <a:cubicBezTo>
                  <a:pt x="188" y="3"/>
                  <a:pt x="236" y="1"/>
                  <a:pt x="283" y="8"/>
                </a:cubicBezTo>
                <a:cubicBezTo>
                  <a:pt x="293" y="9"/>
                  <a:pt x="301" y="18"/>
                  <a:pt x="308" y="25"/>
                </a:cubicBezTo>
                <a:cubicBezTo>
                  <a:pt x="313" y="30"/>
                  <a:pt x="297" y="19"/>
                  <a:pt x="291" y="16"/>
                </a:cubicBezTo>
                <a:close/>
              </a:path>
            </a:pathLst>
          </a:custGeom>
          <a:solidFill>
            <a:srgbClr val="FF3300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5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4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5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45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5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5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27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1748</Words>
  <Characters>0</Characters>
  <Application/>
  <DocSecurity>0</DocSecurity>
  <PresentationFormat/>
  <Lines>0</Lines>
  <Paragraphs>143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Calibri</vt:lpstr>
      <vt:lpstr>黑体</vt:lpstr>
      <vt:lpstr>Times New Roman</vt:lpstr>
      <vt:lpstr>DFKai-SB</vt:lpstr>
      <vt:lpstr>隶书</vt:lpstr>
      <vt:lpstr>楷体_GB2312</vt:lpstr>
      <vt:lpstr>全新硬笔楷书简</vt:lpstr>
      <vt:lpstr>华文楷体</vt:lpstr>
      <vt:lpstr>华文隶书</vt:lpstr>
      <vt:lpstr>华文中宋</vt:lpstr>
      <vt:lpstr>仿宋_GB2312</vt:lpstr>
      <vt:lpstr>中圆体</vt:lpstr>
      <vt:lpstr>Tahoma</vt:lpstr>
      <vt:lpstr>Verdana</vt:lpstr>
      <vt:lpstr>长城新艺体</vt:lpstr>
      <vt:lpstr>华文新魏</vt:lpstr>
      <vt:lpstr>方正姚体</vt:lpstr>
      <vt:lpstr>华文行楷</vt:lpstr>
      <vt:lpstr>华文琥珀</vt:lpstr>
      <vt:lpstr>华文彩云</vt:lpstr>
      <vt:lpstr>创艺简仿宋</vt:lpstr>
      <vt:lpstr>宋体-PUA</vt:lpstr>
      <vt:lpstr>宋体-方正超大字符集</vt:lpstr>
      <vt:lpstr>文鼎CS大隶书</vt:lpstr>
      <vt:lpstr>创艺简行楷</vt:lpstr>
      <vt:lpstr>仿宋繁体</vt:lpstr>
      <vt:lpstr>创艺繁楷体</vt:lpstr>
      <vt:lpstr>华文宋体</vt:lpstr>
      <vt:lpstr>微软简粗黑</vt:lpstr>
      <vt:lpstr>文鼎中特广告体</vt:lpstr>
      <vt:lpstr>魏碑体</vt:lpstr>
      <vt:lpstr>文鼎CS中宋</vt:lpstr>
      <vt:lpstr>文鼎CS大黑</vt:lpstr>
      <vt:lpstr>e嚐_x000e_l4{?</vt:lpstr>
      <vt:lpstr>经典行书简</vt:lpstr>
      <vt:lpstr>行楷体</vt:lpstr>
      <vt:lpstr>迷你简硬笔楷书</vt:lpstr>
      <vt:lpstr>汉仪蝶语体简</vt:lpstr>
      <vt:lpstr>华康少女文字W5(P)</vt:lpstr>
      <vt:lpstr>迷你简毡笔黑</vt:lpstr>
      <vt:lpstr>Marlett</vt:lpstr>
      <vt:lpstr>叶根友毛笔行书简体</vt:lpstr>
      <vt:lpstr>文鼎中楷简</vt:lpstr>
      <vt:lpstr>默认设计模板</vt:lpstr>
      <vt:lpstr>Bitmap Image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2017-05-23T06:00:13Z</dcterms:created>
  <dcterms:modified xsi:type="dcterms:W3CDTF">2018-08-12T02:50:47Z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