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udio/unknown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33" r:id="rId3"/>
    <p:sldId id="334" r:id="rId4"/>
    <p:sldId id="335" r:id="rId5"/>
    <p:sldId id="336" r:id="rId6"/>
    <p:sldId id="337" r:id="rId7"/>
    <p:sldId id="345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6" r:id="rId16"/>
    <p:sldId id="353" r:id="rId17"/>
    <p:sldId id="347" r:id="rId18"/>
    <p:sldId id="348" r:id="rId19"/>
    <p:sldId id="354" r:id="rId20"/>
    <p:sldId id="350" r:id="rId21"/>
    <p:sldId id="351" r:id="rId22"/>
    <p:sldId id="352" r:id="rId23"/>
    <p:sldId id="349" r:id="rId24"/>
    <p:sldId id="355" r:id="rId25"/>
    <p:sldId id="356" r:id="rId26"/>
    <p:sldId id="357" r:id="rId27"/>
    <p:sldId id="358" r:id="rId28"/>
    <p:sldId id="359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C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-90" y="-702"/>
      </p:cViewPr>
      <p:guideLst>
        <p:guide orient="horz" pos="2299"/>
        <p:guide pos="29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>
              <a:defRPr/>
            </a:pPr>
            <a:fld id="{26F0EA6F-88A4-41A1-B6E1-3F62918B7CE3}" type="datetimeFigureOut">
              <a:rPr lang="zh-CN" altLang="en-US"/>
              <a:pPr>
                <a:defRPr/>
              </a:pPr>
              <a:t>2017/8/15</a:t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EABC554-1D6C-4382-A8D8-3F71CCCF4E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文本占位符 2"/>
          <p:cNvSpPr>
            <a:spLocks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A9B6A-E9BB-41BD-966C-F276531429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A50F8-D6D0-48FE-9C77-87618BE220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404D2-690F-4245-903F-54F39BCC1D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28299-DA26-4126-A574-410707B02B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73BB0-2DB2-4965-82DD-7431207AA6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492C2-E311-436B-AE80-D8F8CB6C97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4A277-55E3-48A7-8621-35EA9BBD24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A61AB-8AC6-4CBD-868B-0FC048B14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729EE-965B-4A07-A16A-D6BD804DF0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460BF-710E-4112-9E48-17070B69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9E673-3A01-4F48-A871-64445764B4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17E9C6E-DE82-4DA6-9056-6FB54CA5B4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32032;&#26448;&#38388;\&#38899;&#20048;&#38388;\midi\31&#65293;60&#31186;\5.MID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bin"/><Relationship Id="rId7" Type="http://schemas.openxmlformats.org/officeDocument/2006/relationships/image" Target="../media/image23.pn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audio" Target="../media/audio5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6.bin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3"/>
          <p:cNvSpPr txBox="1">
            <a:spLocks noChangeArrowheads="1"/>
          </p:cNvSpPr>
          <p:nvPr/>
        </p:nvSpPr>
        <p:spPr bwMode="auto">
          <a:xfrm>
            <a:off x="5141913" y="6350"/>
            <a:ext cx="3954462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</a:t>
            </a: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教学课件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422275" y="1627188"/>
            <a:ext cx="84248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32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第二单元</a:t>
            </a: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algn="ctr">
              <a:lnSpc>
                <a:spcPct val="70000"/>
              </a:lnSpc>
            </a:pPr>
            <a:endParaRPr lang="zh-CN" altLang="en-US" sz="48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40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近代化的早期探索与民族危机加剧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-12700" y="3692525"/>
            <a:ext cx="9129713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甲午中日战争与瓜分中国狂潮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09550" y="684213"/>
            <a:ext cx="2524125" cy="700087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latin typeface="文鼎CS大黑" charset="0"/>
              </a:rPr>
              <a:t>平壤战役</a:t>
            </a:r>
          </a:p>
        </p:txBody>
      </p:sp>
      <p:sp>
        <p:nvSpPr>
          <p:cNvPr id="243714" name="Text Box 3"/>
          <p:cNvSpPr txBox="1">
            <a:spLocks noChangeArrowheads="1"/>
          </p:cNvSpPr>
          <p:nvPr/>
        </p:nvSpPr>
        <p:spPr bwMode="auto">
          <a:xfrm>
            <a:off x="393700" y="1474788"/>
            <a:ext cx="850106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楷体_GB2312" pitchFamily="1" charset="-122"/>
              </a:rPr>
              <a:t>         1894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年</a:t>
            </a:r>
            <a:r>
              <a:rPr lang="en-US" altLang="en-US" sz="3200" b="1">
                <a:latin typeface="Times New Roman" pitchFamily="18" charset="0"/>
                <a:ea typeface="楷体_GB2312" pitchFamily="1" charset="-122"/>
              </a:rPr>
              <a:t>9</a:t>
            </a:r>
            <a:r>
              <a:rPr lang="zh-CN" altLang="en-US" sz="3200" b="1">
                <a:latin typeface="Times New Roman" pitchFamily="18" charset="0"/>
                <a:ea typeface="楷体_GB2312" pitchFamily="1" charset="-122"/>
              </a:rPr>
              <a:t>月，平壤战役爆发；左宝贵牺牲，统帅叶志超逃跑，平壤陷落。</a:t>
            </a:r>
          </a:p>
        </p:txBody>
      </p:sp>
      <p:pic>
        <p:nvPicPr>
          <p:cNvPr id="16388" name="Picture 4" descr="平壤战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8" y="2600325"/>
            <a:ext cx="8983662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2437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22250" y="565150"/>
            <a:ext cx="2524125" cy="701675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latin typeface="文鼎CS大黑" charset="0"/>
              </a:rPr>
              <a:t>黄海大战</a:t>
            </a:r>
          </a:p>
        </p:txBody>
      </p:sp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304800" y="1363663"/>
            <a:ext cx="80772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时间：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1894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年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9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月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17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日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作战双方：北洋舰队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—— 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联合舰队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中国损失较大，但主力尚存结果：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日本取得黄海海域制海权。</a:t>
            </a:r>
          </a:p>
        </p:txBody>
      </p:sp>
      <p:sp>
        <p:nvSpPr>
          <p:cNvPr id="245764" name="AutoShape 4"/>
          <p:cNvSpPr>
            <a:spLocks/>
          </p:cNvSpPr>
          <p:nvPr/>
        </p:nvSpPr>
        <p:spPr bwMode="auto">
          <a:xfrm>
            <a:off x="200025" y="1471613"/>
            <a:ext cx="115888" cy="2335212"/>
          </a:xfrm>
          <a:prstGeom prst="leftBrace">
            <a:avLst>
              <a:gd name="adj1" fmla="val 24749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Garamond" pitchFamily="18" charset="0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538" y="509588"/>
            <a:ext cx="31226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0" name="图片 236549" descr="致远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3870325"/>
            <a:ext cx="51816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022975" y="4502150"/>
            <a:ext cx="311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迷你简毡笔黑" charset="-122"/>
                <a:ea typeface="迷你简毡笔黑" charset="-122"/>
              </a:rPr>
              <a:t>民族英雄邓世昌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97500" y="4603750"/>
            <a:ext cx="6143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文鼎CS中黑" charset="0"/>
              </a:rPr>
              <a:t>致远舰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245763" grpId="0"/>
      <p:bldP spid="245764" grpId="0" animBg="1"/>
      <p:bldP spid="6" grpId="0" bldLvl="0"/>
      <p:bldP spid="5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182563" y="473075"/>
            <a:ext cx="2524125" cy="700088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latin typeface="文鼎CS大黑" charset="0"/>
              </a:rPr>
              <a:t>辽东战役</a:t>
            </a:r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196850" y="1276350"/>
            <a:ext cx="86598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           1894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年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10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月下旬，清军除聂士成部外大部溃逃，日军占 领九连城、大连、旅顺。</a:t>
            </a:r>
          </a:p>
        </p:txBody>
      </p:sp>
      <p:pic>
        <p:nvPicPr>
          <p:cNvPr id="29698" name="Picture 2" descr="旅顺屠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75" y="2268538"/>
            <a:ext cx="6208713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761163" y="2590800"/>
            <a:ext cx="2154237" cy="379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  <a:ea typeface="楷体_GB2312" pitchFamily="1" charset="-122"/>
              </a:rPr>
              <a:t>旅顺全城两万余人，仅为日军清理尸体的</a:t>
            </a:r>
            <a:r>
              <a:rPr lang="en-US" altLang="zh-CN" sz="2400" b="1">
                <a:latin typeface="Times New Roman" pitchFamily="18" charset="0"/>
                <a:ea typeface="楷体_GB2312" pitchFamily="1" charset="-122"/>
              </a:rPr>
              <a:t>36</a:t>
            </a:r>
            <a:r>
              <a:rPr lang="zh-CN" altLang="en-US" sz="2400" b="1">
                <a:latin typeface="Times New Roman" pitchFamily="18" charset="0"/>
                <a:ea typeface="楷体_GB2312" pitchFamily="1" charset="-122"/>
              </a:rPr>
              <a:t>人幸免。美国报纸评论说：</a:t>
            </a:r>
            <a:r>
              <a:rPr lang="en-US" altLang="zh-CN" sz="2400" b="1">
                <a:latin typeface="Times New Roman" pitchFamily="18" charset="0"/>
                <a:ea typeface="楷体_GB2312" pitchFamily="1" charset="-122"/>
              </a:rPr>
              <a:t>『</a:t>
            </a:r>
            <a:r>
              <a:rPr lang="zh-CN" altLang="en-US" sz="2400" b="1">
                <a:latin typeface="Times New Roman" pitchFamily="18" charset="0"/>
                <a:ea typeface="楷体_GB2312" pitchFamily="1" charset="-122"/>
              </a:rPr>
              <a:t>日本国为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蒙文明皮肤具野蛮筋骨之怪兽</a:t>
            </a:r>
            <a:r>
              <a:rPr lang="zh-CN" altLang="en-US" sz="20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。</a:t>
            </a:r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』</a:t>
            </a:r>
          </a:p>
        </p:txBody>
      </p:sp>
      <p:pic>
        <p:nvPicPr>
          <p:cNvPr id="29703" name="5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411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8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88075" y="4087813"/>
            <a:ext cx="9112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4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297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4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118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3"/>
                </p:tgtEl>
              </p:cMediaNode>
            </p:audio>
          </p:childTnLst>
        </p:cTn>
      </p:par>
    </p:tnLst>
    <p:bldLst>
      <p:bldP spid="5125" grpId="0" animBg="1"/>
      <p:bldP spid="248836" grpId="0"/>
      <p:bldP spid="297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矩形 250881"/>
          <p:cNvSpPr/>
          <p:nvPr/>
        </p:nvSpPr>
        <p:spPr>
          <a:xfrm>
            <a:off x="4142740" y="5077460"/>
            <a:ext cx="5029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468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1000" noProof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CS大黑" panose="02010609010101010101" charset="0"/>
                <a:ea typeface="文鼎CS大黑" panose="02010609010101010101" charset="0"/>
                <a:cs typeface="+mn-ea"/>
              </a:rPr>
              <a:t>知耻而后勇</a:t>
            </a:r>
            <a:endParaRPr lang="zh-CN" altLang="en-US" sz="1000" noProof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文鼎CS大黑" panose="02010609010101010101" charset="0"/>
              <a:ea typeface="文鼎CS大黑" panose="02010609010101010101" charset="0"/>
            </a:endParaRPr>
          </a:p>
        </p:txBody>
      </p:sp>
      <p:sp>
        <p:nvSpPr>
          <p:cNvPr id="250883" name="文本框 250882"/>
          <p:cNvSpPr txBox="1">
            <a:spLocks noChangeArrowheads="1"/>
          </p:cNvSpPr>
          <p:nvPr/>
        </p:nvSpPr>
        <p:spPr bwMode="auto">
          <a:xfrm>
            <a:off x="66675" y="544513"/>
            <a:ext cx="5410200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ahoma" pitchFamily="34" charset="0"/>
                <a:ea typeface="黑体" pitchFamily="49" charset="-122"/>
              </a:rPr>
              <a:t>   </a:t>
            </a:r>
            <a:r>
              <a:rPr lang="zh-CN" altLang="en-US" sz="2400" b="1">
                <a:latin typeface="Tahoma" pitchFamily="34" charset="0"/>
                <a:ea typeface="黑体" pitchFamily="49" charset="-122"/>
              </a:rPr>
              <a:t>美国驻华使馆武官欧柏在一份报告中记述了旅顺大屠杀：“我亲眼看见诸多尸体，他们的手是</a:t>
            </a:r>
            <a:r>
              <a:rPr lang="zh-CN" altLang="en-US" sz="2400" b="1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缚</a:t>
            </a:r>
            <a:r>
              <a:rPr lang="zh-CN" altLang="en-US" sz="2400" b="1">
                <a:latin typeface="Tahoma" pitchFamily="34" charset="0"/>
                <a:ea typeface="黑体" pitchFamily="49" charset="-122"/>
              </a:rPr>
              <a:t>在背后的。我曾经看到许多伤痕累累，显然是被刺刀杀死的尸体而且我可以确定，他们是在</a:t>
            </a:r>
            <a:r>
              <a:rPr lang="zh-CN" altLang="en-US" sz="2400" b="1">
                <a:solidFill>
                  <a:srgbClr val="FF0000"/>
                </a:solidFill>
                <a:latin typeface="Tahoma" pitchFamily="34" charset="0"/>
                <a:ea typeface="黑体" pitchFamily="49" charset="-122"/>
              </a:rPr>
              <a:t>毫无抵抗</a:t>
            </a:r>
            <a:r>
              <a:rPr lang="zh-CN" altLang="en-US" sz="2400" b="1">
                <a:latin typeface="Tahoma" pitchFamily="34" charset="0"/>
                <a:ea typeface="黑体" pitchFamily="49" charset="-122"/>
              </a:rPr>
              <a:t>的情况下被害的。”</a:t>
            </a:r>
          </a:p>
        </p:txBody>
      </p:sp>
      <p:pic>
        <p:nvPicPr>
          <p:cNvPr id="250884" name="图片 250883" descr="2003224215245882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0125" y="2486025"/>
            <a:ext cx="2808288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885" name="图片 250884" descr="2003224221320169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9150" y="773113"/>
            <a:ext cx="2573338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886" name="图片 250885" descr="2003224220365934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350" y="3675063"/>
            <a:ext cx="3317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0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50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0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09550" y="512763"/>
            <a:ext cx="2524125" cy="700087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latin typeface="文鼎CS大黑" charset="0"/>
              </a:rPr>
              <a:t>威海战役</a:t>
            </a:r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785813" y="1222375"/>
            <a:ext cx="78279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1895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年初，日军占领威海卫，北洋舰队全军覆没。</a:t>
            </a:r>
          </a:p>
        </p:txBody>
      </p:sp>
      <p:pic>
        <p:nvPicPr>
          <p:cNvPr id="249858" name="Picture 2" descr="进攻威海卫的日军在荣城登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8" y="2012950"/>
            <a:ext cx="9183688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2498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矩形 7197"/>
          <p:cNvSpPr>
            <a:spLocks noChangeArrowheads="1"/>
          </p:cNvSpPr>
          <p:nvPr/>
        </p:nvSpPr>
        <p:spPr bwMode="auto">
          <a:xfrm>
            <a:off x="7938" y="496888"/>
            <a:ext cx="5005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二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《马关条约》的签订</a:t>
            </a:r>
          </a:p>
        </p:txBody>
      </p:sp>
      <p:graphicFrame>
        <p:nvGraphicFramePr>
          <p:cNvPr id="220162" name="对象 220161"/>
          <p:cNvGraphicFramePr>
            <a:graphicFrameLocks/>
          </p:cNvGraphicFramePr>
          <p:nvPr/>
        </p:nvGraphicFramePr>
        <p:xfrm>
          <a:off x="868363" y="1395413"/>
          <a:ext cx="7499350" cy="5068887"/>
        </p:xfrm>
        <a:graphic>
          <a:graphicData uri="http://schemas.openxmlformats.org/presentationml/2006/ole">
            <p:oleObj spid="_x0000_s1026" r:id="rId3" imgW="5552381" imgH="3753374" progId="Paint.Pictur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25282"/>
          <p:cNvSpPr txBox="1">
            <a:spLocks noChangeArrowheads="1"/>
          </p:cNvSpPr>
          <p:nvPr/>
        </p:nvSpPr>
        <p:spPr bwMode="auto">
          <a:xfrm>
            <a:off x="1736725" y="13922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25284" name="椭圆 225283"/>
          <p:cNvSpPr>
            <a:spLocks noChangeArrowheads="1"/>
          </p:cNvSpPr>
          <p:nvPr/>
        </p:nvSpPr>
        <p:spPr bwMode="auto">
          <a:xfrm>
            <a:off x="1752600" y="1600200"/>
            <a:ext cx="228600" cy="228600"/>
          </a:xfrm>
          <a:prstGeom prst="ellipse">
            <a:avLst/>
          </a:prstGeom>
          <a:solidFill>
            <a:srgbClr val="CC0066"/>
          </a:solidFill>
          <a:ln w="9525">
            <a:solidFill>
              <a:srgbClr val="CC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285" name="矩形 225284"/>
          <p:cNvSpPr>
            <a:spLocks noChangeArrowheads="1" noChangeShapeType="1" noTextEdit="1"/>
          </p:cNvSpPr>
          <p:nvPr/>
        </p:nvSpPr>
        <p:spPr bwMode="auto">
          <a:xfrm>
            <a:off x="2057400" y="1447800"/>
            <a:ext cx="9429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割地</a:t>
            </a:r>
          </a:p>
        </p:txBody>
      </p:sp>
      <p:sp>
        <p:nvSpPr>
          <p:cNvPr id="225286" name="矩形 225285"/>
          <p:cNvSpPr>
            <a:spLocks noChangeArrowheads="1" noChangeShapeType="1" noTextEdit="1"/>
          </p:cNvSpPr>
          <p:nvPr/>
        </p:nvSpPr>
        <p:spPr bwMode="auto">
          <a:xfrm>
            <a:off x="2057400" y="2209800"/>
            <a:ext cx="9429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赔款</a:t>
            </a:r>
          </a:p>
        </p:txBody>
      </p:sp>
      <p:sp>
        <p:nvSpPr>
          <p:cNvPr id="225287" name="椭圆 225286"/>
          <p:cNvSpPr>
            <a:spLocks noChangeArrowheads="1"/>
          </p:cNvSpPr>
          <p:nvPr/>
        </p:nvSpPr>
        <p:spPr bwMode="auto">
          <a:xfrm>
            <a:off x="1752600" y="2362200"/>
            <a:ext cx="228600" cy="228600"/>
          </a:xfrm>
          <a:prstGeom prst="ellipse">
            <a:avLst/>
          </a:prstGeom>
          <a:solidFill>
            <a:srgbClr val="CC0066"/>
          </a:solidFill>
          <a:ln w="9525">
            <a:solidFill>
              <a:srgbClr val="CC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288" name="椭圆 225287"/>
          <p:cNvSpPr>
            <a:spLocks noChangeArrowheads="1"/>
          </p:cNvSpPr>
          <p:nvPr/>
        </p:nvSpPr>
        <p:spPr bwMode="auto">
          <a:xfrm>
            <a:off x="1752600" y="3124200"/>
            <a:ext cx="228600" cy="228600"/>
          </a:xfrm>
          <a:prstGeom prst="ellipse">
            <a:avLst/>
          </a:prstGeom>
          <a:solidFill>
            <a:srgbClr val="CC0066"/>
          </a:solidFill>
          <a:ln w="9525">
            <a:solidFill>
              <a:srgbClr val="CC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289" name="椭圆 225288"/>
          <p:cNvSpPr>
            <a:spLocks noChangeArrowheads="1"/>
          </p:cNvSpPr>
          <p:nvPr/>
        </p:nvSpPr>
        <p:spPr bwMode="auto">
          <a:xfrm>
            <a:off x="1752600" y="3886200"/>
            <a:ext cx="228600" cy="228600"/>
          </a:xfrm>
          <a:prstGeom prst="ellipse">
            <a:avLst/>
          </a:prstGeom>
          <a:solidFill>
            <a:srgbClr val="CC0066"/>
          </a:solidFill>
          <a:ln w="9525">
            <a:solidFill>
              <a:srgbClr val="CC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290" name="矩形 225289"/>
          <p:cNvSpPr>
            <a:spLocks noChangeArrowheads="1" noChangeShapeType="1" noTextEdit="1"/>
          </p:cNvSpPr>
          <p:nvPr/>
        </p:nvSpPr>
        <p:spPr bwMode="auto">
          <a:xfrm>
            <a:off x="2057400" y="3048000"/>
            <a:ext cx="1295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开商埠</a:t>
            </a:r>
          </a:p>
        </p:txBody>
      </p:sp>
      <p:sp>
        <p:nvSpPr>
          <p:cNvPr id="225291" name="矩形 225290"/>
          <p:cNvSpPr>
            <a:spLocks noChangeArrowheads="1" noChangeShapeType="1" noTextEdit="1"/>
          </p:cNvSpPr>
          <p:nvPr/>
        </p:nvSpPr>
        <p:spPr bwMode="auto">
          <a:xfrm>
            <a:off x="2057400" y="3810000"/>
            <a:ext cx="1295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设工厂</a:t>
            </a:r>
          </a:p>
        </p:txBody>
      </p:sp>
      <p:pic>
        <p:nvPicPr>
          <p:cNvPr id="225292" name="图片 225291" descr="图片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2838" y="1147763"/>
            <a:ext cx="5181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3" name="图片 225292" descr="图片10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4550" y="1622425"/>
            <a:ext cx="3548063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6" name="图片 225295" descr="mda045p"/>
          <p:cNvPicPr>
            <a:picLocks noChangeAspect="1" noChangeArrowheads="1"/>
          </p:cNvPicPr>
          <p:nvPr/>
        </p:nvPicPr>
        <p:blipFill>
          <a:blip r:embed="rId7" cstate="print"/>
          <a:srcRect l="35101" t="6976"/>
          <a:stretch>
            <a:fillRect/>
          </a:stretch>
        </p:blipFill>
        <p:spPr bwMode="auto">
          <a:xfrm>
            <a:off x="3594100" y="1203325"/>
            <a:ext cx="5499100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9" name="椭圆 98318"/>
          <p:cNvSpPr/>
          <p:nvPr/>
        </p:nvSpPr>
        <p:spPr>
          <a:xfrm>
            <a:off x="247650" y="309563"/>
            <a:ext cx="3878263" cy="1068387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文鼎CS大黑" charset="0"/>
              </a:rPr>
              <a:t>战争的结果</a:t>
            </a:r>
          </a:p>
        </p:txBody>
      </p:sp>
      <p:sp>
        <p:nvSpPr>
          <p:cNvPr id="18447" name="文本框 1"/>
          <p:cNvSpPr txBox="1">
            <a:spLocks noChangeArrowheads="1"/>
          </p:cNvSpPr>
          <p:nvPr/>
        </p:nvSpPr>
        <p:spPr bwMode="auto">
          <a:xfrm>
            <a:off x="4194175" y="517525"/>
            <a:ext cx="4652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itchFamily="18" charset="0"/>
                <a:ea typeface="黑体" pitchFamily="49" charset="-122"/>
              </a:rPr>
              <a:t>战败，签订《马关条约》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5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25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5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5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5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25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25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5" grpId="0" animBg="1"/>
      <p:bldP spid="225286" grpId="0" animBg="1"/>
      <p:bldP spid="225290" grpId="0" animBg="1"/>
      <p:bldP spid="22529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28002"/>
          <p:cNvSpPr txBox="1">
            <a:spLocks noChangeArrowheads="1"/>
          </p:cNvSpPr>
          <p:nvPr/>
        </p:nvSpPr>
        <p:spPr bwMode="auto">
          <a:xfrm>
            <a:off x="1860550" y="388938"/>
            <a:ext cx="57531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文鼎CS大黑" charset="0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文鼎CS大黑" charset="0"/>
              </a:rPr>
              <a:t>中日马关条约</a:t>
            </a:r>
            <a:r>
              <a:rPr lang="en-US" altLang="zh-CN" sz="3600" b="1">
                <a:solidFill>
                  <a:srgbClr val="FF0000"/>
                </a:solidFill>
                <a:latin typeface="文鼎CS大黑" charset="0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文鼎CS大黑" charset="0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文鼎CS大黑" charset="0"/>
              </a:rPr>
              <a:t>1895</a:t>
            </a:r>
            <a:r>
              <a:rPr lang="zh-CN" altLang="en-US" sz="3600" b="1">
                <a:solidFill>
                  <a:srgbClr val="FF0000"/>
                </a:solidFill>
                <a:latin typeface="文鼎CS大黑" charset="0"/>
              </a:rPr>
              <a:t>年）</a:t>
            </a:r>
          </a:p>
        </p:txBody>
      </p:sp>
      <p:sp>
        <p:nvSpPr>
          <p:cNvPr id="19459" name="文本框 128003"/>
          <p:cNvSpPr txBox="1">
            <a:spLocks noChangeArrowheads="1"/>
          </p:cNvSpPr>
          <p:nvPr/>
        </p:nvSpPr>
        <p:spPr bwMode="auto">
          <a:xfrm>
            <a:off x="801688" y="960438"/>
            <a:ext cx="75422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李鸿章</a:t>
            </a: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————————————</a:t>
            </a: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伊藤博文</a:t>
            </a:r>
            <a:endParaRPr lang="en-US" altLang="zh-CN" sz="28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9460" name="任意多边形 128004"/>
          <p:cNvSpPr>
            <a:spLocks noChangeArrowheads="1"/>
          </p:cNvSpPr>
          <p:nvPr/>
        </p:nvSpPr>
        <p:spPr bwMode="auto">
          <a:xfrm>
            <a:off x="1066800" y="1517650"/>
            <a:ext cx="6877050" cy="171450"/>
          </a:xfrm>
          <a:custGeom>
            <a:avLst/>
            <a:gdLst>
              <a:gd name="T0" fmla="*/ 0 w 4332"/>
              <a:gd name="T1" fmla="*/ 108 h 108"/>
              <a:gd name="T2" fmla="*/ 0 w 4332"/>
              <a:gd name="T3" fmla="*/ 0 h 108"/>
              <a:gd name="T4" fmla="*/ 4332 w 4332"/>
              <a:gd name="T5" fmla="*/ 0 h 108"/>
              <a:gd name="T6" fmla="*/ 4332 w 4332"/>
              <a:gd name="T7" fmla="*/ 96 h 108"/>
              <a:gd name="T8" fmla="*/ 0 60000 65536"/>
              <a:gd name="T9" fmla="*/ 0 60000 65536"/>
              <a:gd name="T10" fmla="*/ 0 60000 65536"/>
              <a:gd name="T11" fmla="*/ 0 60000 65536"/>
              <a:gd name="T12" fmla="*/ 0 w 4332"/>
              <a:gd name="T13" fmla="*/ 0 h 108"/>
              <a:gd name="T14" fmla="*/ 4332 w 4332"/>
              <a:gd name="T15" fmla="*/ 108 h 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32" h="108">
                <a:moveTo>
                  <a:pt x="0" y="108"/>
                </a:moveTo>
                <a:lnTo>
                  <a:pt x="0" y="0"/>
                </a:lnTo>
                <a:lnTo>
                  <a:pt x="4332" y="0"/>
                </a:lnTo>
                <a:lnTo>
                  <a:pt x="4332" y="96"/>
                </a:lnTo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006" name="文本框 128005"/>
          <p:cNvSpPr txBox="1">
            <a:spLocks noChangeArrowheads="1"/>
          </p:cNvSpPr>
          <p:nvPr/>
        </p:nvSpPr>
        <p:spPr bwMode="auto">
          <a:xfrm>
            <a:off x="304800" y="2293938"/>
            <a:ext cx="4114800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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割辽东半岛（后赎回）、台湾和澎湖列岛给日本。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（割地）                         </a:t>
            </a:r>
            <a:r>
              <a:rPr lang="en-US" altLang="zh-CN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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赔偿日本军费二亿两白银。     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（赔款）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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增开重庆、沙市、苏杭四口为通商口岸。 （增开商埠）                                        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</a:t>
            </a:r>
            <a:r>
              <a:rPr lang="zh-CN" altLang="en-US" sz="2400">
                <a:latin typeface="黑体" pitchFamily="49" charset="-122"/>
                <a:ea typeface="黑体" pitchFamily="49" charset="-122"/>
                <a:sym typeface="Wingdings 2" pitchFamily="18" charset="2"/>
              </a:rPr>
              <a:t>允许日本在中国通商口岸开设工厂。（设厂）</a:t>
            </a:r>
          </a:p>
        </p:txBody>
      </p:sp>
      <p:sp>
        <p:nvSpPr>
          <p:cNvPr id="19462" name="文本框 128011"/>
          <p:cNvSpPr txBox="1">
            <a:spLocks noChangeArrowheads="1"/>
          </p:cNvSpPr>
          <p:nvPr/>
        </p:nvSpPr>
        <p:spPr bwMode="auto">
          <a:xfrm>
            <a:off x="609600" y="1631950"/>
            <a:ext cx="3200400" cy="5191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内            容</a:t>
            </a:r>
          </a:p>
        </p:txBody>
      </p:sp>
      <p:sp>
        <p:nvSpPr>
          <p:cNvPr id="19463" name="文本框 128012"/>
          <p:cNvSpPr txBox="1">
            <a:spLocks noChangeArrowheads="1"/>
          </p:cNvSpPr>
          <p:nvPr/>
        </p:nvSpPr>
        <p:spPr bwMode="auto">
          <a:xfrm>
            <a:off x="5638800" y="1631950"/>
            <a:ext cx="3048000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影         响</a:t>
            </a:r>
          </a:p>
        </p:txBody>
      </p:sp>
      <p:sp>
        <p:nvSpPr>
          <p:cNvPr id="128014" name="文本框 128013"/>
          <p:cNvSpPr txBox="1">
            <a:spLocks noChangeArrowheads="1"/>
          </p:cNvSpPr>
          <p:nvPr/>
        </p:nvSpPr>
        <p:spPr bwMode="auto">
          <a:xfrm>
            <a:off x="5003800" y="2224088"/>
            <a:ext cx="4140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文鼎中楷简" charset="0"/>
                <a:sym typeface="Wingdings 2" pitchFamily="18" charset="2"/>
              </a:rPr>
              <a:t>中国国土进一步沦丧，刺激了列强瓜分中国的</a:t>
            </a:r>
            <a:r>
              <a:rPr lang="zh-CN" altLang="en-US" sz="2400" b="1">
                <a:latin typeface="文鼎中楷简" charset="0"/>
                <a:sym typeface="Wingdings 2" pitchFamily="18" charset="2"/>
                <a:hlinkClick r:id="rId2" action="ppaction://hlinksldjump"/>
              </a:rPr>
              <a:t>野心</a:t>
            </a:r>
            <a:r>
              <a:rPr lang="zh-CN" altLang="en-US" sz="2400" b="1">
                <a:latin typeface="文鼎中楷简" charset="0"/>
                <a:sym typeface="Wingdings 2" pitchFamily="18" charset="2"/>
              </a:rPr>
              <a:t>。</a:t>
            </a:r>
          </a:p>
        </p:txBody>
      </p:sp>
      <p:sp>
        <p:nvSpPr>
          <p:cNvPr id="128015" name="文本框 128014"/>
          <p:cNvSpPr txBox="1">
            <a:spLocks noChangeArrowheads="1"/>
          </p:cNvSpPr>
          <p:nvPr/>
        </p:nvSpPr>
        <p:spPr bwMode="auto">
          <a:xfrm>
            <a:off x="5003800" y="3232150"/>
            <a:ext cx="3779838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文鼎中楷简" charset="0"/>
                <a:sym typeface="Wingdings 2" pitchFamily="18" charset="2"/>
              </a:rPr>
              <a:t>举借外债，使列强进一步控制中国的财政经济。进一步增强了日本实力</a:t>
            </a:r>
          </a:p>
        </p:txBody>
      </p:sp>
      <p:sp>
        <p:nvSpPr>
          <p:cNvPr id="128016" name="文本框 128015"/>
          <p:cNvSpPr txBox="1">
            <a:spLocks noChangeArrowheads="1"/>
          </p:cNvSpPr>
          <p:nvPr/>
        </p:nvSpPr>
        <p:spPr bwMode="auto">
          <a:xfrm>
            <a:off x="5148263" y="4527550"/>
            <a:ext cx="3995737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文鼎中楷简" charset="0"/>
                <a:sym typeface="Wingdings 2" pitchFamily="18" charset="2"/>
              </a:rPr>
              <a:t>使列强的侵略势力深入中国内地</a:t>
            </a:r>
          </a:p>
        </p:txBody>
      </p:sp>
      <p:sp>
        <p:nvSpPr>
          <p:cNvPr id="19467" name="文本框 128016"/>
          <p:cNvSpPr txBox="1">
            <a:spLocks noChangeArrowheads="1"/>
          </p:cNvSpPr>
          <p:nvPr/>
        </p:nvSpPr>
        <p:spPr bwMode="auto">
          <a:xfrm>
            <a:off x="4284663" y="5824538"/>
            <a:ext cx="792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楷体_GB2312" pitchFamily="1" charset="-122"/>
            </a:endParaRPr>
          </a:p>
        </p:txBody>
      </p:sp>
      <p:sp>
        <p:nvSpPr>
          <p:cNvPr id="128018" name="直接连接符 128017"/>
          <p:cNvSpPr>
            <a:spLocks noChangeShapeType="1"/>
          </p:cNvSpPr>
          <p:nvPr/>
        </p:nvSpPr>
        <p:spPr bwMode="auto">
          <a:xfrm>
            <a:off x="4356100" y="2584450"/>
            <a:ext cx="657225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019" name="文本框 128018"/>
          <p:cNvSpPr txBox="1">
            <a:spLocks noChangeArrowheads="1"/>
          </p:cNvSpPr>
          <p:nvPr/>
        </p:nvSpPr>
        <p:spPr bwMode="auto">
          <a:xfrm>
            <a:off x="5076825" y="5392738"/>
            <a:ext cx="37655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楷体_GB2312" pitchFamily="1" charset="-122"/>
              </a:rPr>
              <a:t>严重阻碍了中国民族工业的发展</a:t>
            </a:r>
          </a:p>
        </p:txBody>
      </p:sp>
      <p:sp>
        <p:nvSpPr>
          <p:cNvPr id="128021" name="直接连接符 128020"/>
          <p:cNvSpPr>
            <a:spLocks noChangeShapeType="1"/>
          </p:cNvSpPr>
          <p:nvPr/>
        </p:nvSpPr>
        <p:spPr bwMode="auto">
          <a:xfrm>
            <a:off x="4284663" y="3736975"/>
            <a:ext cx="657225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022" name="直接连接符 128021"/>
          <p:cNvSpPr>
            <a:spLocks noChangeShapeType="1"/>
          </p:cNvSpPr>
          <p:nvPr/>
        </p:nvSpPr>
        <p:spPr bwMode="auto">
          <a:xfrm>
            <a:off x="4284663" y="5895975"/>
            <a:ext cx="657225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8023" name="直接连接符 128022"/>
          <p:cNvSpPr>
            <a:spLocks noChangeShapeType="1"/>
          </p:cNvSpPr>
          <p:nvPr/>
        </p:nvSpPr>
        <p:spPr bwMode="auto">
          <a:xfrm>
            <a:off x="4427538" y="4816475"/>
            <a:ext cx="657225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8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8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128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28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28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2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28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14" grpId="0"/>
      <p:bldP spid="128015" grpId="0"/>
      <p:bldP spid="128016" grpId="0"/>
      <p:bldP spid="128018" grpId="0" animBg="1"/>
      <p:bldP spid="128019" grpId="0"/>
      <p:bldP spid="128021" grpId="0" animBg="1"/>
      <p:bldP spid="128022" grpId="0" animBg="1"/>
      <p:bldP spid="1280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文本框 7172"/>
          <p:cNvSpPr txBox="1"/>
          <p:nvPr/>
        </p:nvSpPr>
        <p:spPr>
          <a:xfrm>
            <a:off x="276225" y="465138"/>
            <a:ext cx="85328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《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南京条约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》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和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《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马关条约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》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内容比较</a:t>
            </a:r>
          </a:p>
        </p:txBody>
      </p:sp>
      <p:graphicFrame>
        <p:nvGraphicFramePr>
          <p:cNvPr id="7216" name="表格 7215"/>
          <p:cNvGraphicFramePr/>
          <p:nvPr/>
        </p:nvGraphicFramePr>
        <p:xfrm>
          <a:off x="317500" y="1250950"/>
          <a:ext cx="8458200" cy="4066731"/>
        </p:xfrm>
        <a:graphic>
          <a:graphicData uri="http://schemas.openxmlformats.org/drawingml/2006/table">
            <a:tbl>
              <a:tblPr/>
              <a:tblGrid>
                <a:gridCol w="3825240"/>
                <a:gridCol w="4632960"/>
              </a:tblGrid>
              <a:tr h="71945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70000"/>
                        </a:lnSpc>
                        <a:spcBef>
                          <a:spcPct val="0"/>
                        </a:spcBef>
                        <a:buNone/>
                      </a:pPr>
                      <a:endParaRPr lang="en-US" altLang="zh-CN" sz="3200" b="1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  <a:p>
                      <a:pPr marL="0" lvl="0" indent="0" algn="ctr">
                        <a:lnSpc>
                          <a:spcPct val="7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《</a:t>
                      </a:r>
                      <a:r>
                        <a:rPr lang="zh-CN" altLang="en-US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南京条约</a:t>
                      </a:r>
                      <a: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》</a:t>
                      </a:r>
                      <a:endParaRPr lang="zh-CN" altLang="en-US" sz="3200" b="1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70000"/>
                        </a:lnSpc>
                        <a:buNone/>
                      </a:pPr>
                      <a: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/>
                      </a:r>
                      <a:b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</a:br>
                      <a: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   《</a:t>
                      </a:r>
                      <a:r>
                        <a:rPr lang="zh-CN" altLang="en-US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马关条约</a:t>
                      </a:r>
                      <a: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》 </a:t>
                      </a:r>
                      <a:br>
                        <a:rPr lang="en-US" altLang="zh-CN" sz="3200" b="1" dirty="0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</a:br>
                      <a:endParaRPr lang="zh-CN" altLang="en-US" sz="3200" b="1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70000"/>
                        </a:lnSpc>
                        <a:buNone/>
                      </a:pPr>
                      <a:endParaRPr lang="zh-CN" altLang="en-US" b="1" dirty="0">
                        <a:solidFill>
                          <a:srgbClr val="000099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5" name="文本框 7204"/>
          <p:cNvSpPr txBox="1">
            <a:spLocks noChangeArrowheads="1"/>
          </p:cNvSpPr>
          <p:nvPr/>
        </p:nvSpPr>
        <p:spPr bwMode="auto">
          <a:xfrm>
            <a:off x="250825" y="5516563"/>
            <a:ext cx="8604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</a:rPr>
              <a:t>    </a:t>
            </a:r>
            <a:r>
              <a:rPr lang="en-US" altLang="zh-CN" sz="2800" b="1">
                <a:latin typeface="文鼎中楷简" charset="0"/>
              </a:rPr>
              <a:t> </a:t>
            </a:r>
            <a:r>
              <a:rPr lang="zh-CN" altLang="en-US" sz="2800" b="1">
                <a:latin typeface="文鼎中楷简" charset="0"/>
              </a:rPr>
              <a:t>《马关条约</a:t>
            </a:r>
            <a:r>
              <a:rPr lang="en-US" altLang="zh-CN" sz="2800" b="1">
                <a:latin typeface="文鼎中楷简" charset="0"/>
              </a:rPr>
              <a:t>》</a:t>
            </a:r>
            <a:r>
              <a:rPr lang="zh-CN" altLang="en-US" sz="2800" b="1">
                <a:latin typeface="文鼎中楷简" charset="0"/>
              </a:rPr>
              <a:t>是继</a:t>
            </a:r>
            <a:r>
              <a:rPr lang="en-US" altLang="zh-CN" sz="2800" b="1">
                <a:latin typeface="文鼎中楷简" charset="0"/>
              </a:rPr>
              <a:t>《</a:t>
            </a:r>
            <a:r>
              <a:rPr lang="zh-CN" altLang="en-US" sz="2800" b="1">
                <a:latin typeface="文鼎中楷简" charset="0"/>
              </a:rPr>
              <a:t>南京条约</a:t>
            </a:r>
            <a:r>
              <a:rPr lang="en-US" altLang="zh-CN" sz="2800" b="1">
                <a:latin typeface="文鼎中楷简" charset="0"/>
              </a:rPr>
              <a:t>》</a:t>
            </a:r>
            <a:r>
              <a:rPr lang="zh-CN" altLang="en-US" sz="2800" b="1">
                <a:latin typeface="文鼎中楷简" charset="0"/>
              </a:rPr>
              <a:t>以来最严重的不平等的条约，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大大加深了中国的半殖民地化程度。</a:t>
            </a:r>
          </a:p>
        </p:txBody>
      </p:sp>
      <p:sp>
        <p:nvSpPr>
          <p:cNvPr id="7211" name="文本框 7210"/>
          <p:cNvSpPr txBox="1">
            <a:spLocks noChangeArrowheads="1"/>
          </p:cNvSpPr>
          <p:nvPr/>
        </p:nvSpPr>
        <p:spPr bwMode="auto">
          <a:xfrm>
            <a:off x="552450" y="2473325"/>
            <a:ext cx="3582988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99"/>
                </a:solidFill>
              </a:rPr>
              <a:t>割香港岛 </a:t>
            </a:r>
          </a:p>
          <a:p>
            <a:endParaRPr lang="zh-CN" altLang="en-US" sz="2800">
              <a:solidFill>
                <a:srgbClr val="000099"/>
              </a:solidFill>
            </a:endParaRPr>
          </a:p>
          <a:p>
            <a:r>
              <a:rPr lang="zh-CN" altLang="en-US" sz="2800">
                <a:solidFill>
                  <a:srgbClr val="000099"/>
                </a:solidFill>
              </a:rPr>
              <a:t>赔款</a:t>
            </a:r>
            <a:r>
              <a:rPr lang="en-US" altLang="zh-CN" sz="2800">
                <a:solidFill>
                  <a:srgbClr val="000099"/>
                </a:solidFill>
              </a:rPr>
              <a:t>2100</a:t>
            </a:r>
            <a:r>
              <a:rPr lang="zh-CN" altLang="en-US" sz="2800">
                <a:solidFill>
                  <a:srgbClr val="000099"/>
                </a:solidFill>
              </a:rPr>
              <a:t>万银元　　 </a:t>
            </a:r>
          </a:p>
          <a:p>
            <a:endParaRPr lang="zh-CN" altLang="en-US" sz="2800">
              <a:solidFill>
                <a:srgbClr val="000099"/>
              </a:solidFill>
            </a:endParaRPr>
          </a:p>
          <a:p>
            <a:r>
              <a:rPr lang="zh-CN" altLang="en-US" sz="2800">
                <a:solidFill>
                  <a:srgbClr val="000099"/>
                </a:solidFill>
              </a:rPr>
              <a:t>开放东南沿海</a:t>
            </a:r>
            <a:r>
              <a:rPr lang="en-US" altLang="zh-CN" sz="2800">
                <a:solidFill>
                  <a:srgbClr val="000099"/>
                </a:solidFill>
              </a:rPr>
              <a:t>5</a:t>
            </a:r>
            <a:r>
              <a:rPr lang="zh-CN" altLang="en-US" sz="2800">
                <a:solidFill>
                  <a:srgbClr val="000099"/>
                </a:solidFill>
              </a:rPr>
              <a:t>个口岸</a:t>
            </a:r>
          </a:p>
          <a:p>
            <a:r>
              <a:rPr lang="zh-CN" altLang="en-US" sz="2800">
                <a:solidFill>
                  <a:srgbClr val="000099"/>
                </a:solidFill>
              </a:rPr>
              <a:t> 协定关税　　</a:t>
            </a:r>
          </a:p>
        </p:txBody>
      </p:sp>
      <p:sp>
        <p:nvSpPr>
          <p:cNvPr id="7217" name="文本框 7216"/>
          <p:cNvSpPr txBox="1">
            <a:spLocks noChangeArrowheads="1"/>
          </p:cNvSpPr>
          <p:nvPr/>
        </p:nvSpPr>
        <p:spPr bwMode="auto">
          <a:xfrm>
            <a:off x="4460875" y="2289175"/>
            <a:ext cx="40957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99"/>
                </a:solidFill>
              </a:rPr>
              <a:t>割辽东半岛、台湾、</a:t>
            </a:r>
          </a:p>
          <a:p>
            <a:r>
              <a:rPr lang="zh-CN" altLang="en-US" sz="2800">
                <a:solidFill>
                  <a:srgbClr val="000099"/>
                </a:solidFill>
              </a:rPr>
              <a:t>澎湖列岛 </a:t>
            </a:r>
            <a:br>
              <a:rPr lang="zh-CN" altLang="en-US" sz="2800">
                <a:solidFill>
                  <a:srgbClr val="000099"/>
                </a:solidFill>
              </a:rPr>
            </a:br>
            <a:endParaRPr lang="zh-CN" altLang="en-US" sz="2800">
              <a:solidFill>
                <a:srgbClr val="000099"/>
              </a:solidFill>
            </a:endParaRPr>
          </a:p>
          <a:p>
            <a:r>
              <a:rPr lang="zh-CN" altLang="en-US" sz="2800">
                <a:solidFill>
                  <a:srgbClr val="000099"/>
                </a:solidFill>
              </a:rPr>
              <a:t>赔款二亿两白银 </a:t>
            </a:r>
          </a:p>
          <a:p>
            <a:r>
              <a:rPr lang="zh-CN" altLang="en-US" sz="2800">
                <a:solidFill>
                  <a:srgbClr val="000099"/>
                </a:solidFill>
              </a:rPr>
              <a:t>开放长江流域</a:t>
            </a:r>
            <a:r>
              <a:rPr lang="en-US" altLang="zh-CN" sz="2800">
                <a:solidFill>
                  <a:srgbClr val="000099"/>
                </a:solidFill>
              </a:rPr>
              <a:t>4</a:t>
            </a:r>
            <a:r>
              <a:rPr lang="zh-CN" altLang="en-US" sz="2800">
                <a:solidFill>
                  <a:srgbClr val="000099"/>
                </a:solidFill>
              </a:rPr>
              <a:t>个口岸 </a:t>
            </a:r>
            <a:br>
              <a:rPr lang="zh-CN" altLang="en-US" sz="2800">
                <a:solidFill>
                  <a:srgbClr val="000099"/>
                </a:solidFill>
              </a:rPr>
            </a:br>
            <a:endParaRPr lang="zh-CN" altLang="en-US" sz="2800">
              <a:solidFill>
                <a:srgbClr val="000099"/>
              </a:solidFill>
            </a:endParaRPr>
          </a:p>
          <a:p>
            <a:r>
              <a:rPr lang="zh-CN" altLang="en-US" sz="2800">
                <a:solidFill>
                  <a:srgbClr val="000099"/>
                </a:solidFill>
              </a:rPr>
              <a:t>允许日本在中国开设工厂</a:t>
            </a:r>
            <a:br>
              <a:rPr lang="zh-CN" altLang="en-US" sz="2800">
                <a:solidFill>
                  <a:srgbClr val="000099"/>
                </a:solidFill>
              </a:rPr>
            </a:br>
            <a:endParaRPr lang="zh-CN" altLang="en-US" sz="280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205" grpId="0"/>
      <p:bldP spid="7211" grpId="0"/>
      <p:bldP spid="72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133122"/>
          <p:cNvSpPr>
            <a:spLocks noGrp="1" noChangeArrowheads="1"/>
          </p:cNvSpPr>
          <p:nvPr/>
        </p:nvSpPr>
        <p:spPr bwMode="auto">
          <a:xfrm>
            <a:off x="228600" y="457200"/>
            <a:ext cx="52070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台湾人民反割台斗争</a:t>
            </a:r>
          </a:p>
        </p:txBody>
      </p:sp>
      <p:sp>
        <p:nvSpPr>
          <p:cNvPr id="133124" name="文本框 133123"/>
          <p:cNvSpPr txBox="1">
            <a:spLocks noChangeArrowheads="1"/>
          </p:cNvSpPr>
          <p:nvPr/>
        </p:nvSpPr>
        <p:spPr bwMode="auto">
          <a:xfrm>
            <a:off x="304800" y="1524000"/>
            <a:ext cx="6284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华文新魏" pitchFamily="2" charset="-122"/>
              </a:rPr>
              <a:t>台湾人民誓死捍卫台湾的壮烈誓言</a:t>
            </a:r>
          </a:p>
        </p:txBody>
      </p:sp>
      <p:sp>
        <p:nvSpPr>
          <p:cNvPr id="21508" name="文本框 133124"/>
          <p:cNvSpPr txBox="1">
            <a:spLocks noChangeArrowheads="1"/>
          </p:cNvSpPr>
          <p:nvPr/>
        </p:nvSpPr>
        <p:spPr bwMode="auto">
          <a:xfrm>
            <a:off x="592138" y="37226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133126" name="图片 133125" descr="许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205038"/>
            <a:ext cx="493236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7" name="文本框 133126"/>
          <p:cNvSpPr txBox="1">
            <a:spLocks noChangeArrowheads="1"/>
          </p:cNvSpPr>
          <p:nvPr/>
        </p:nvSpPr>
        <p:spPr bwMode="auto">
          <a:xfrm>
            <a:off x="6588125" y="981075"/>
            <a:ext cx="1841500" cy="5334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愿人人战死而失台  </a:t>
            </a: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决不愿拱手而让台</a:t>
            </a:r>
          </a:p>
          <a:p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 ——《台民布告》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>
            <a:grpSpLocks/>
          </p:cNvGrpSpPr>
          <p:nvPr/>
        </p:nvGrpSpPr>
        <p:grpSpPr bwMode="auto">
          <a:xfrm>
            <a:off x="9525" y="517525"/>
            <a:ext cx="2065338" cy="536575"/>
            <a:chOff x="284" y="878"/>
            <a:chExt cx="3253" cy="844"/>
          </a:xfrm>
        </p:grpSpPr>
        <p:pic>
          <p:nvPicPr>
            <p:cNvPr id="5126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1084263"/>
            <a:ext cx="4421187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8" name="文本框 159747"/>
          <p:cNvSpPr txBox="1">
            <a:spLocks noChangeArrowheads="1"/>
          </p:cNvSpPr>
          <p:nvPr/>
        </p:nvSpPr>
        <p:spPr bwMode="auto">
          <a:xfrm>
            <a:off x="4400550" y="1165225"/>
            <a:ext cx="4745038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我们是东海捧出的珍珠一串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</a:p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琉球是我的群弟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我便是台湾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</a:p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我胸中还氤氲着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  <a:sym typeface="Wingdings 2" pitchFamily="18" charset="2"/>
              </a:rPr>
              <a:t>郑氏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的英魂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</a:p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精忠的赤血点染了我的家传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</a:p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母亲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酷炎的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  <a:sym typeface="Wingdings 2" pitchFamily="18" charset="2"/>
              </a:rPr>
              <a:t>夏日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要晒死我了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</a:p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赐我个号令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我还能背城一战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.</a:t>
            </a:r>
          </a:p>
          <a:p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母亲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我要回来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,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母亲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!</a:t>
            </a:r>
          </a:p>
          <a:p>
            <a:r>
              <a:rPr lang="en-US" altLang="zh-CN" sz="2800" b="1">
                <a:solidFill>
                  <a:srgbClr val="336600"/>
                </a:solidFill>
                <a:latin typeface="微软雅黑" pitchFamily="34" charset="-122"/>
                <a:sym typeface="Wingdings 2" pitchFamily="18" charset="2"/>
              </a:rPr>
              <a:t>—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闻一多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《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七子之歌</a:t>
            </a:r>
            <a:r>
              <a:rPr lang="en-US" altLang="zh-CN" sz="2800" b="1">
                <a:solidFill>
                  <a:srgbClr val="336600"/>
                </a:solidFill>
                <a:latin typeface="微软雅黑" pitchFamily="34" charset="-122"/>
                <a:sym typeface="Wingdings 2" pitchFamily="18" charset="2"/>
              </a:rPr>
              <a:t>·</a:t>
            </a:r>
            <a:r>
              <a:rPr lang="zh-CN" altLang="en-US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台湾</a:t>
            </a:r>
            <a:r>
              <a:rPr lang="en-US" altLang="zh-CN" sz="2800" b="1">
                <a:solidFill>
                  <a:srgbClr val="336600"/>
                </a:solidFill>
                <a:latin typeface="宋体" pitchFamily="2" charset="-122"/>
                <a:sym typeface="Wingdings 2" pitchFamily="18" charset="2"/>
              </a:rPr>
              <a:t>》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4450" y="4919663"/>
            <a:ext cx="90805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宋体" pitchFamily="2" charset="-122"/>
              </a:rPr>
              <a:t>    </a:t>
            </a:r>
            <a:r>
              <a:rPr lang="zh-CN" altLang="en-US" sz="3200">
                <a:latin typeface="文鼎中楷简" charset="0"/>
              </a:rPr>
              <a:t>这里的“夏日”是指哪个国家？台湾是怎样离开母亲的呢？今天让我们一起学习第</a:t>
            </a:r>
            <a:r>
              <a:rPr lang="en-US" altLang="zh-CN" sz="3200">
                <a:latin typeface="文鼎中楷简" charset="0"/>
              </a:rPr>
              <a:t>5</a:t>
            </a:r>
            <a:r>
              <a:rPr lang="zh-CN" altLang="en-US" sz="3200">
                <a:latin typeface="文鼎中楷简" charset="0"/>
              </a:rPr>
              <a:t>课：甲午中日战争与“瓜分”中国狂潮。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/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7197"/>
          <p:cNvSpPr>
            <a:spLocks noChangeArrowheads="1"/>
          </p:cNvSpPr>
          <p:nvPr/>
        </p:nvSpPr>
        <p:spPr bwMode="auto">
          <a:xfrm>
            <a:off x="7938" y="496888"/>
            <a:ext cx="3659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瓜分中国狂潮</a:t>
            </a:r>
          </a:p>
        </p:txBody>
      </p:sp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301625" y="2171700"/>
            <a:ext cx="588963" cy="2414588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latin typeface="文鼎CS大黑" charset="0"/>
              </a:rPr>
              <a:t>三国干涉还辽</a:t>
            </a:r>
          </a:p>
        </p:txBody>
      </p:sp>
      <p:sp>
        <p:nvSpPr>
          <p:cNvPr id="252931" name="Text Box 3"/>
          <p:cNvSpPr txBox="1">
            <a:spLocks noChangeArrowheads="1"/>
          </p:cNvSpPr>
          <p:nvPr/>
        </p:nvSpPr>
        <p:spPr bwMode="auto">
          <a:xfrm>
            <a:off x="1081088" y="2052638"/>
            <a:ext cx="111601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原因：</a:t>
            </a:r>
            <a:br>
              <a:rPr lang="zh-CN" altLang="en-US" sz="2800" b="1">
                <a:latin typeface="Times New Roman" pitchFamily="18" charset="0"/>
                <a:ea typeface="楷体_GB2312" pitchFamily="1" charset="-122"/>
              </a:rPr>
            </a:br>
            <a:endParaRPr lang="zh-CN" altLang="en-US" sz="2800" b="1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过程：</a:t>
            </a:r>
            <a:br>
              <a:rPr lang="zh-CN" altLang="en-US" sz="2800" b="1">
                <a:latin typeface="Times New Roman" pitchFamily="18" charset="0"/>
                <a:ea typeface="楷体_GB2312" pitchFamily="1" charset="-122"/>
              </a:rPr>
            </a:br>
            <a:endParaRPr lang="zh-CN" altLang="en-US" sz="2800" b="1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结果：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62175" y="1816100"/>
            <a:ext cx="69659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马关条约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》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损害了俄、德、法三国的侵略权益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214563" y="3117850"/>
            <a:ext cx="5257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提出照会  武力强迫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2214563" y="4003675"/>
            <a:ext cx="6843712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日本放弃辽东半岛，但向清政府勒索白银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3000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万两</a:t>
            </a:r>
          </a:p>
        </p:txBody>
      </p:sp>
      <p:sp>
        <p:nvSpPr>
          <p:cNvPr id="252935" name="AutoShape 10"/>
          <p:cNvSpPr>
            <a:spLocks/>
          </p:cNvSpPr>
          <p:nvPr/>
        </p:nvSpPr>
        <p:spPr bwMode="auto">
          <a:xfrm>
            <a:off x="927100" y="2082800"/>
            <a:ext cx="239713" cy="2686050"/>
          </a:xfrm>
          <a:prstGeom prst="leftBrace">
            <a:avLst>
              <a:gd name="adj1" fmla="val 9415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Garamond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6035" y="5330825"/>
            <a:ext cx="9078595" cy="829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zh-CN" altLang="en-US" sz="4800" b="1" i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文鼎CS大黑" panose="02010609010101010101" charset="0"/>
                <a:ea typeface="文鼎CS大黑" panose="02010609010101010101" charset="0"/>
                <a:cs typeface="+mn-ea"/>
              </a:rPr>
              <a:t>列强掀起</a:t>
            </a:r>
            <a:r>
              <a:rPr lang="zh-CN" altLang="en-US" sz="4800" b="1" i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文鼎CS大黑" panose="02010609010101010101" charset="0"/>
                <a:ea typeface="文鼎CS大黑" panose="02010609010101010101" charset="0"/>
                <a:cs typeface="+mn-ea"/>
              </a:rPr>
              <a:t>了瓜分中</a:t>
            </a:r>
            <a:r>
              <a:rPr lang="zh-CN" altLang="en-US" sz="4800" b="1" i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文鼎CS大黑" panose="02010609010101010101" charset="0"/>
                <a:ea typeface="文鼎CS大黑" panose="02010609010101010101" charset="0"/>
                <a:cs typeface="+mn-ea"/>
              </a:rPr>
              <a:t>国的狂潮</a:t>
            </a:r>
            <a:endParaRPr lang="zh-CN" altLang="en-US" sz="4800" b="1" i="1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文鼎CS大黑" panose="02010609010101010101" charset="0"/>
              <a:ea typeface="文鼎CS大黑" panose="0201060901010101010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2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252931" grpId="0"/>
      <p:bldP spid="45061" grpId="0"/>
      <p:bldP spid="45062" grpId="0"/>
      <p:bldP spid="45065" grpId="0"/>
      <p:bldP spid="2529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3" name="图片 153602" descr="时局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8" y="474663"/>
            <a:ext cx="4562476" cy="60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2" name="文本框 153601"/>
          <p:cNvSpPr txBox="1">
            <a:spLocks noChangeArrowheads="1"/>
          </p:cNvSpPr>
          <p:nvPr/>
        </p:nvSpPr>
        <p:spPr bwMode="auto">
          <a:xfrm>
            <a:off x="4489450" y="460375"/>
            <a:ext cx="4627563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2"/>
                </a:solidFill>
                <a:latin typeface="文鼎中楷简" charset="0"/>
              </a:rPr>
              <a:t>北极熊</a:t>
            </a:r>
            <a:r>
              <a:rPr lang="zh-CN" altLang="en-US" sz="3600" b="1">
                <a:latin typeface="文鼎中楷简" charset="0"/>
              </a:rPr>
              <a:t>，代表</a:t>
            </a:r>
            <a:r>
              <a:rPr lang="zh-CN" altLang="en-US" sz="3600" b="1">
                <a:solidFill>
                  <a:srgbClr val="FF0000"/>
                </a:solidFill>
                <a:latin typeface="文鼎中楷简" charset="0"/>
              </a:rPr>
              <a:t>俄国；</a:t>
            </a:r>
            <a:r>
              <a:rPr lang="zh-CN" altLang="en-US" sz="3600" b="1">
                <a:solidFill>
                  <a:schemeClr val="accent2"/>
                </a:solidFill>
                <a:latin typeface="文鼎中楷简" charset="0"/>
              </a:rPr>
              <a:t>虎</a:t>
            </a:r>
            <a:r>
              <a:rPr lang="zh-CN" altLang="en-US" sz="3600" b="1">
                <a:latin typeface="文鼎中楷简" charset="0"/>
              </a:rPr>
              <a:t>，代表</a:t>
            </a:r>
            <a:r>
              <a:rPr lang="zh-CN" altLang="en-US" sz="3600" b="1">
                <a:solidFill>
                  <a:srgbClr val="FF0000"/>
                </a:solidFill>
                <a:latin typeface="文鼎中楷简" charset="0"/>
              </a:rPr>
              <a:t>英国；</a:t>
            </a:r>
            <a:r>
              <a:rPr lang="zh-CN" altLang="en-US" sz="3600" b="1">
                <a:solidFill>
                  <a:schemeClr val="accent2"/>
                </a:solidFill>
                <a:latin typeface="文鼎中楷简" charset="0"/>
              </a:rPr>
              <a:t>肠，</a:t>
            </a:r>
            <a:r>
              <a:rPr lang="zh-CN" altLang="en-US" sz="3600" b="1">
                <a:latin typeface="文鼎中楷简" charset="0"/>
              </a:rPr>
              <a:t>代表</a:t>
            </a:r>
            <a:r>
              <a:rPr lang="zh-CN" altLang="en-US" sz="3600" b="1">
                <a:solidFill>
                  <a:srgbClr val="FF0000"/>
                </a:solidFill>
                <a:latin typeface="文鼎中楷简" charset="0"/>
              </a:rPr>
              <a:t>德国；</a:t>
            </a:r>
            <a:r>
              <a:rPr lang="zh-CN" altLang="en-US" sz="3600" b="1">
                <a:solidFill>
                  <a:schemeClr val="accent2"/>
                </a:solidFill>
                <a:latin typeface="文鼎中楷简" charset="0"/>
              </a:rPr>
              <a:t>大青蛙</a:t>
            </a:r>
            <a:r>
              <a:rPr lang="zh-CN" altLang="en-US" sz="3600" b="1">
                <a:latin typeface="文鼎中楷简" charset="0"/>
              </a:rPr>
              <a:t>，代表</a:t>
            </a:r>
            <a:r>
              <a:rPr lang="zh-CN" altLang="en-US" sz="3600" b="1">
                <a:solidFill>
                  <a:srgbClr val="FF0000"/>
                </a:solidFill>
                <a:latin typeface="文鼎中楷简" charset="0"/>
              </a:rPr>
              <a:t>法国；</a:t>
            </a:r>
            <a:r>
              <a:rPr lang="zh-CN" altLang="en-US" sz="3600" b="1">
                <a:solidFill>
                  <a:schemeClr val="accent2"/>
                </a:solidFill>
                <a:latin typeface="文鼎中楷简" charset="0"/>
              </a:rPr>
              <a:t>太阳，</a:t>
            </a:r>
            <a:r>
              <a:rPr lang="zh-CN" altLang="en-US" sz="3600" b="1">
                <a:latin typeface="文鼎中楷简" charset="0"/>
              </a:rPr>
              <a:t>代表</a:t>
            </a:r>
            <a:r>
              <a:rPr lang="zh-CN" altLang="en-US" sz="3600" b="1">
                <a:solidFill>
                  <a:srgbClr val="FF0000"/>
                </a:solidFill>
                <a:latin typeface="文鼎中楷简" charset="0"/>
              </a:rPr>
              <a:t>日本。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文鼎中楷简" charset="0"/>
              </a:rPr>
              <a:t>    图的东南部有一只</a:t>
            </a:r>
            <a:r>
              <a:rPr lang="zh-CN" altLang="en-US" sz="2800" b="1">
                <a:solidFill>
                  <a:schemeClr val="accent2"/>
                </a:solidFill>
                <a:latin typeface="文鼎中楷简" charset="0"/>
              </a:rPr>
              <a:t>秃鹰</a:t>
            </a:r>
            <a:r>
              <a:rPr lang="zh-CN" altLang="en-US" sz="2800" b="1">
                <a:latin typeface="文鼎中楷简" charset="0"/>
              </a:rPr>
              <a:t>正向中国飞来，它代表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美国</a:t>
            </a:r>
            <a:r>
              <a:rPr lang="zh-CN" altLang="en-US" sz="2800" b="1">
                <a:latin typeface="文鼎中楷简" charset="0"/>
              </a:rPr>
              <a:t>，是帝国主义列强瓜分中国的“迟到者”，但它不会吃其它帝国主义国家的残羹剩饭就善罢甘休，而是另有企图和阴谋的</a:t>
            </a:r>
            <a:r>
              <a:rPr lang="en-US" altLang="zh-CN" sz="2800" b="1">
                <a:latin typeface="文鼎中楷简" charset="0"/>
              </a:rPr>
              <a:t>… …</a:t>
            </a:r>
            <a:endParaRPr lang="zh-CN" altLang="en-US" sz="2800" b="1">
              <a:latin typeface="文鼎中楷简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74638" y="1079500"/>
            <a:ext cx="590550" cy="3275013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latin typeface="文鼎CS大黑" charset="0"/>
              </a:rPr>
              <a:t>美国</a:t>
            </a:r>
            <a:r>
              <a:rPr lang="en-US" altLang="zh-CN" sz="2800" b="1">
                <a:latin typeface="文鼎CS大黑" charset="0"/>
              </a:rPr>
              <a:t>“</a:t>
            </a:r>
            <a:r>
              <a:rPr lang="zh-CN" altLang="en-US" sz="2800" b="1">
                <a:latin typeface="文鼎CS大黑" charset="0"/>
              </a:rPr>
              <a:t>门户开放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文鼎CS大黑" charset="0"/>
              </a:rPr>
              <a:t>”</a:t>
            </a:r>
          </a:p>
        </p:txBody>
      </p:sp>
      <p:sp>
        <p:nvSpPr>
          <p:cNvPr id="252931" name="Text Box 3"/>
          <p:cNvSpPr txBox="1">
            <a:spLocks noChangeArrowheads="1"/>
          </p:cNvSpPr>
          <p:nvPr/>
        </p:nvSpPr>
        <p:spPr bwMode="auto">
          <a:xfrm>
            <a:off x="1041400" y="1184275"/>
            <a:ext cx="1116013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时间：</a:t>
            </a:r>
            <a:br>
              <a:rPr lang="zh-CN" altLang="en-US" sz="2800" b="1">
                <a:latin typeface="Times New Roman" pitchFamily="18" charset="0"/>
                <a:ea typeface="楷体_GB2312" pitchFamily="1" charset="-122"/>
              </a:rPr>
            </a:br>
            <a:endParaRPr lang="zh-CN" altLang="en-US" sz="2800" b="1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内容：</a:t>
            </a:r>
            <a:br>
              <a:rPr lang="zh-CN" altLang="en-US" sz="2800" b="1">
                <a:latin typeface="Times New Roman" pitchFamily="18" charset="0"/>
                <a:ea typeface="楷体_GB2312" pitchFamily="1" charset="-122"/>
              </a:rPr>
            </a:br>
            <a:endParaRPr lang="zh-CN" altLang="en-US" sz="2800" b="1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影响：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162175" y="1144588"/>
            <a:ext cx="14112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latin typeface="Times New Roman" pitchFamily="18" charset="0"/>
                <a:ea typeface="楷体_GB2312" pitchFamily="1" charset="-122"/>
              </a:rPr>
              <a:t>1899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年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082800" y="1971675"/>
            <a:ext cx="67833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 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承认各国在中国的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势力范围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”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和既得特权，同时要求在各国租借地和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势力范围</a:t>
            </a:r>
            <a:r>
              <a:rPr lang="en-US" altLang="zh-CN" sz="2800" b="1">
                <a:latin typeface="Times New Roman" pitchFamily="18" charset="0"/>
                <a:ea typeface="楷体_GB2312" pitchFamily="1" charset="-122"/>
              </a:rPr>
              <a:t>”</a:t>
            </a: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享有均等贸易的机会。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2070100" y="3884613"/>
            <a:ext cx="68437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_GB2312" pitchFamily="1" charset="-122"/>
              </a:rPr>
              <a:t>反映出美国与其他帝国主义国家在侵华政策上的矛盾</a:t>
            </a:r>
          </a:p>
        </p:txBody>
      </p:sp>
      <p:sp>
        <p:nvSpPr>
          <p:cNvPr id="252935" name="AutoShape 10"/>
          <p:cNvSpPr>
            <a:spLocks/>
          </p:cNvSpPr>
          <p:nvPr/>
        </p:nvSpPr>
        <p:spPr bwMode="auto">
          <a:xfrm>
            <a:off x="889000" y="1214438"/>
            <a:ext cx="212725" cy="3105150"/>
          </a:xfrm>
          <a:prstGeom prst="leftBrace">
            <a:avLst>
              <a:gd name="adj1" fmla="val 945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2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252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252931" grpId="0"/>
      <p:bldP spid="45061" grpId="0"/>
      <p:bldP spid="45062" grpId="0"/>
      <p:bldP spid="45065" grpId="0"/>
      <p:bldP spid="2529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554038" y="596900"/>
            <a:ext cx="83343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itchFamily="1" charset="-122"/>
                <a:ea typeface="隶书" pitchFamily="1" charset="-122"/>
              </a:rPr>
              <a:t>各国在华</a:t>
            </a:r>
            <a:r>
              <a:rPr lang="en-US" altLang="zh-CN" sz="3600">
                <a:latin typeface="隶书" pitchFamily="1" charset="-122"/>
                <a:ea typeface="隶书" pitchFamily="1" charset="-122"/>
              </a:rPr>
              <a:t>“</a:t>
            </a:r>
            <a:r>
              <a:rPr lang="zh-CN" altLang="en-US" sz="3600">
                <a:latin typeface="隶书" pitchFamily="1" charset="-122"/>
                <a:ea typeface="隶书" pitchFamily="1" charset="-122"/>
              </a:rPr>
              <a:t>势力范围</a:t>
            </a:r>
            <a:r>
              <a:rPr lang="en-US" altLang="zh-CN" sz="3600">
                <a:latin typeface="隶书" pitchFamily="1" charset="-122"/>
                <a:ea typeface="隶书" pitchFamily="1" charset="-122"/>
              </a:rPr>
              <a:t>”</a:t>
            </a:r>
            <a:r>
              <a:rPr lang="zh-CN" altLang="en-US" sz="3600">
                <a:latin typeface="隶书" pitchFamily="1" charset="-122"/>
                <a:ea typeface="隶书" pitchFamily="1" charset="-122"/>
              </a:rPr>
              <a:t>和强租海湾情况表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4775" y="1206500"/>
            <a:ext cx="9055100" cy="3198813"/>
            <a:chOff x="0" y="864"/>
            <a:chExt cx="5760" cy="1856"/>
          </a:xfrm>
        </p:grpSpPr>
        <p:graphicFrame>
          <p:nvGraphicFramePr>
            <p:cNvPr id="2050" name="Object 3"/>
            <p:cNvGraphicFramePr>
              <a:graphicFrameLocks/>
            </p:cNvGraphicFramePr>
            <p:nvPr/>
          </p:nvGraphicFramePr>
          <p:xfrm>
            <a:off x="0" y="864"/>
            <a:ext cx="5760" cy="1856"/>
          </p:xfrm>
          <a:graphic>
            <a:graphicData uri="http://schemas.openxmlformats.org/presentationml/2006/ole">
              <p:oleObj spid="_x0000_s2050" r:id="rId3" imgW="5638800" imgH="1781175" progId="Word.Document.8">
                <p:embed/>
              </p:oleObj>
            </a:graphicData>
          </a:graphic>
        </p:graphicFrame>
        <p:sp>
          <p:nvSpPr>
            <p:cNvPr id="2056" name="Line 4"/>
            <p:cNvSpPr>
              <a:spLocks noChangeShapeType="1"/>
            </p:cNvSpPr>
            <p:nvPr/>
          </p:nvSpPr>
          <p:spPr bwMode="auto">
            <a:xfrm>
              <a:off x="3072" y="864"/>
              <a:ext cx="0" cy="1680"/>
            </a:xfrm>
            <a:prstGeom prst="line">
              <a:avLst/>
            </a:prstGeom>
            <a:noFill/>
            <a:ln w="19050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Line 5"/>
            <p:cNvSpPr>
              <a:spLocks noChangeShapeType="1"/>
            </p:cNvSpPr>
            <p:nvPr/>
          </p:nvSpPr>
          <p:spPr bwMode="auto">
            <a:xfrm flipV="1">
              <a:off x="672" y="864"/>
              <a:ext cx="0" cy="1680"/>
            </a:xfrm>
            <a:prstGeom prst="line">
              <a:avLst/>
            </a:prstGeom>
            <a:noFill/>
            <a:ln w="9525">
              <a:solidFill>
                <a:srgbClr val="CC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53" name="Picture 9" descr="l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8475" y="4614863"/>
            <a:ext cx="3200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BD06675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94063" y="4530725"/>
            <a:ext cx="14557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0" descr="AN01124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2450" y="4440238"/>
            <a:ext cx="16573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"/>
          <p:cNvGrpSpPr>
            <a:grpSpLocks/>
          </p:cNvGrpSpPr>
          <p:nvPr/>
        </p:nvGrpSpPr>
        <p:grpSpPr bwMode="auto">
          <a:xfrm>
            <a:off x="141288" y="571500"/>
            <a:ext cx="2092325" cy="549275"/>
            <a:chOff x="242" y="858"/>
            <a:chExt cx="3296" cy="865"/>
          </a:xfrm>
        </p:grpSpPr>
        <p:pic>
          <p:nvPicPr>
            <p:cNvPr id="25623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4" name="文本框 2"/>
            <p:cNvSpPr txBox="1">
              <a:spLocks noChangeArrowheads="1"/>
            </p:cNvSpPr>
            <p:nvPr/>
          </p:nvSpPr>
          <p:spPr bwMode="auto">
            <a:xfrm>
              <a:off x="242" y="85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grpSp>
        <p:nvGrpSpPr>
          <p:cNvPr id="25603" name="组合 1"/>
          <p:cNvGrpSpPr>
            <a:grpSpLocks/>
          </p:cNvGrpSpPr>
          <p:nvPr/>
        </p:nvGrpSpPr>
        <p:grpSpPr bwMode="auto">
          <a:xfrm>
            <a:off x="342900" y="1063625"/>
            <a:ext cx="6810375" cy="5319713"/>
            <a:chOff x="259" y="701"/>
            <a:chExt cx="4262" cy="3287"/>
          </a:xfrm>
        </p:grpSpPr>
        <p:sp>
          <p:nvSpPr>
            <p:cNvPr id="25608" name="文本框 2"/>
            <p:cNvSpPr txBox="1">
              <a:spLocks noChangeArrowheads="1"/>
            </p:cNvSpPr>
            <p:nvPr/>
          </p:nvSpPr>
          <p:spPr bwMode="auto">
            <a:xfrm>
              <a:off x="259" y="803"/>
              <a:ext cx="384" cy="300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文鼎CS大黑" charset="0"/>
                </a:rPr>
                <a:t>甲午中日战争与瓜分中国狂潮</a:t>
              </a:r>
            </a:p>
          </p:txBody>
        </p:sp>
        <p:sp>
          <p:nvSpPr>
            <p:cNvPr id="25609" name="左大括号 3"/>
            <p:cNvSpPr>
              <a:spLocks/>
            </p:cNvSpPr>
            <p:nvPr/>
          </p:nvSpPr>
          <p:spPr bwMode="auto">
            <a:xfrm>
              <a:off x="585" y="871"/>
              <a:ext cx="128" cy="2931"/>
            </a:xfrm>
            <a:prstGeom prst="leftBrace">
              <a:avLst>
                <a:gd name="adj1" fmla="val 158275"/>
                <a:gd name="adj2" fmla="val 50000"/>
              </a:avLst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4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25610" name="文本框 4"/>
            <p:cNvSpPr txBox="1">
              <a:spLocks noChangeArrowheads="1"/>
            </p:cNvSpPr>
            <p:nvPr/>
          </p:nvSpPr>
          <p:spPr bwMode="auto">
            <a:xfrm>
              <a:off x="812" y="981"/>
              <a:ext cx="578" cy="32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文鼎CS大黑" charset="0"/>
                </a:rPr>
                <a:t>背景</a:t>
              </a:r>
            </a:p>
          </p:txBody>
        </p:sp>
        <p:sp>
          <p:nvSpPr>
            <p:cNvPr id="25611" name="左大括号 5"/>
            <p:cNvSpPr>
              <a:spLocks/>
            </p:cNvSpPr>
            <p:nvPr/>
          </p:nvSpPr>
          <p:spPr bwMode="auto">
            <a:xfrm>
              <a:off x="1388" y="759"/>
              <a:ext cx="89" cy="801"/>
            </a:xfrm>
            <a:prstGeom prst="leftBrace">
              <a:avLst>
                <a:gd name="adj1" fmla="val 104125"/>
                <a:gd name="adj2" fmla="val 50000"/>
              </a:avLst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文本框 6"/>
            <p:cNvSpPr txBox="1">
              <a:spLocks noChangeArrowheads="1"/>
            </p:cNvSpPr>
            <p:nvPr/>
          </p:nvSpPr>
          <p:spPr bwMode="auto">
            <a:xfrm>
              <a:off x="1484" y="1046"/>
              <a:ext cx="2160" cy="28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文鼎CS大黑" charset="0"/>
                </a:rPr>
                <a:t>日本蓄意发动战争</a:t>
              </a:r>
              <a:endParaRPr lang="zh-CN" altLang="en-US" sz="28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25613" name="文本框 10"/>
            <p:cNvSpPr txBox="1">
              <a:spLocks noChangeArrowheads="1"/>
            </p:cNvSpPr>
            <p:nvPr/>
          </p:nvSpPr>
          <p:spPr bwMode="auto">
            <a:xfrm>
              <a:off x="1493" y="701"/>
              <a:ext cx="1487" cy="28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文鼎CS大黑" charset="0"/>
                </a:rPr>
                <a:t>朝鲜东学党起义</a:t>
              </a:r>
            </a:p>
          </p:txBody>
        </p:sp>
        <p:sp>
          <p:nvSpPr>
            <p:cNvPr id="25614" name="文本框 12"/>
            <p:cNvSpPr txBox="1">
              <a:spLocks noChangeArrowheads="1"/>
            </p:cNvSpPr>
            <p:nvPr/>
          </p:nvSpPr>
          <p:spPr bwMode="auto">
            <a:xfrm>
              <a:off x="1460" y="1369"/>
              <a:ext cx="2070" cy="28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latin typeface="文鼎CS大黑" charset="0"/>
                </a:rPr>
                <a:t>清政府的妥协退让政策</a:t>
              </a:r>
              <a:endParaRPr lang="zh-CN" altLang="en-US" sz="280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25615" name="文本框 13"/>
            <p:cNvSpPr txBox="1">
              <a:spLocks noChangeArrowheads="1"/>
            </p:cNvSpPr>
            <p:nvPr/>
          </p:nvSpPr>
          <p:spPr bwMode="auto">
            <a:xfrm>
              <a:off x="830" y="2027"/>
              <a:ext cx="620" cy="32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文鼎CS大黑" charset="0"/>
                </a:rPr>
                <a:t>经过</a:t>
              </a:r>
            </a:p>
          </p:txBody>
        </p:sp>
        <p:sp>
          <p:nvSpPr>
            <p:cNvPr id="25616" name="文本框 15"/>
            <p:cNvSpPr txBox="1">
              <a:spLocks noChangeArrowheads="1"/>
            </p:cNvSpPr>
            <p:nvPr/>
          </p:nvSpPr>
          <p:spPr bwMode="auto">
            <a:xfrm>
              <a:off x="1486" y="1703"/>
              <a:ext cx="1044" cy="32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文鼎CS大黑" charset="0"/>
                </a:rPr>
                <a:t>丰岛海战</a:t>
              </a:r>
            </a:p>
          </p:txBody>
        </p:sp>
        <p:sp>
          <p:nvSpPr>
            <p:cNvPr id="25617" name="文本框 18"/>
            <p:cNvSpPr txBox="1">
              <a:spLocks noChangeArrowheads="1"/>
            </p:cNvSpPr>
            <p:nvPr/>
          </p:nvSpPr>
          <p:spPr bwMode="auto">
            <a:xfrm>
              <a:off x="1408" y="1987"/>
              <a:ext cx="2928" cy="32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accent2"/>
                  </a:solidFill>
                  <a:latin typeface="Times New Roman" pitchFamily="18" charset="0"/>
                </a:rPr>
                <a:t>  </a:t>
              </a:r>
              <a:r>
                <a:rPr lang="zh-CN" altLang="en-US" sz="2800">
                  <a:latin typeface="文鼎CS大黑" charset="0"/>
                </a:rPr>
                <a:t>平壤战役、黄海战役</a:t>
              </a:r>
            </a:p>
          </p:txBody>
        </p:sp>
        <p:sp>
          <p:nvSpPr>
            <p:cNvPr id="25618" name="文本框 19"/>
            <p:cNvSpPr txBox="1">
              <a:spLocks noChangeArrowheads="1"/>
            </p:cNvSpPr>
            <p:nvPr/>
          </p:nvSpPr>
          <p:spPr bwMode="auto">
            <a:xfrm>
              <a:off x="1542" y="2304"/>
              <a:ext cx="2138" cy="32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文鼎CS大黑" charset="0"/>
                </a:rPr>
                <a:t>辽东战役、威海战役</a:t>
              </a:r>
              <a:endParaRPr lang="zh-CN" altLang="en-US" sz="28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25619" name="文本框 20"/>
            <p:cNvSpPr txBox="1">
              <a:spLocks noChangeArrowheads="1"/>
            </p:cNvSpPr>
            <p:nvPr/>
          </p:nvSpPr>
          <p:spPr bwMode="auto">
            <a:xfrm>
              <a:off x="781" y="2864"/>
              <a:ext cx="577" cy="32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文鼎CS大黑" charset="0"/>
                </a:rPr>
                <a:t>结果</a:t>
              </a:r>
            </a:p>
          </p:txBody>
        </p:sp>
        <p:sp>
          <p:nvSpPr>
            <p:cNvPr id="25620" name="动作按钮: 前进或下一项 25"/>
            <p:cNvSpPr>
              <a:spLocks noChangeArrowheads="1"/>
            </p:cNvSpPr>
            <p:nvPr/>
          </p:nvSpPr>
          <p:spPr bwMode="auto">
            <a:xfrm>
              <a:off x="2745" y="765"/>
              <a:ext cx="1776" cy="336"/>
            </a:xfrm>
            <a:prstGeom prst="actionButtonForwardNex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左大括号 26"/>
            <p:cNvSpPr>
              <a:spLocks/>
            </p:cNvSpPr>
            <p:nvPr/>
          </p:nvSpPr>
          <p:spPr bwMode="auto">
            <a:xfrm>
              <a:off x="1284" y="3364"/>
              <a:ext cx="144" cy="624"/>
            </a:xfrm>
            <a:prstGeom prst="leftBrace">
              <a:avLst>
                <a:gd name="adj1" fmla="val 36091"/>
                <a:gd name="adj2" fmla="val 50000"/>
              </a:avLst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文本框 27"/>
            <p:cNvSpPr txBox="1">
              <a:spLocks noChangeArrowheads="1"/>
            </p:cNvSpPr>
            <p:nvPr/>
          </p:nvSpPr>
          <p:spPr bwMode="auto">
            <a:xfrm>
              <a:off x="1497" y="2793"/>
              <a:ext cx="2251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文鼎CS大黑" charset="0"/>
                </a:rPr>
                <a:t>《马关条约》的签订</a:t>
              </a:r>
            </a:p>
          </p:txBody>
        </p:sp>
      </p:grpSp>
      <p:sp>
        <p:nvSpPr>
          <p:cNvPr id="25604" name="左大括号 28"/>
          <p:cNvSpPr>
            <a:spLocks/>
          </p:cNvSpPr>
          <p:nvPr/>
        </p:nvSpPr>
        <p:spPr bwMode="auto">
          <a:xfrm>
            <a:off x="2051050" y="2851150"/>
            <a:ext cx="141288" cy="1296988"/>
          </a:xfrm>
          <a:prstGeom prst="leftBrace">
            <a:avLst>
              <a:gd name="adj1" fmla="val 104887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文本框 29"/>
          <p:cNvSpPr txBox="1">
            <a:spLocks noChangeArrowheads="1"/>
          </p:cNvSpPr>
          <p:nvPr/>
        </p:nvSpPr>
        <p:spPr bwMode="auto">
          <a:xfrm>
            <a:off x="1054100" y="5640388"/>
            <a:ext cx="920750" cy="5222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文鼎CS大黑" charset="0"/>
              </a:rPr>
              <a:t>影响</a:t>
            </a:r>
          </a:p>
        </p:txBody>
      </p:sp>
      <p:sp>
        <p:nvSpPr>
          <p:cNvPr id="25606" name="文本框 30"/>
          <p:cNvSpPr txBox="1">
            <a:spLocks noChangeArrowheads="1"/>
          </p:cNvSpPr>
          <p:nvPr/>
        </p:nvSpPr>
        <p:spPr bwMode="auto">
          <a:xfrm>
            <a:off x="2211388" y="5208588"/>
            <a:ext cx="5662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文鼎CS大黑" charset="0"/>
              </a:rPr>
              <a:t>大大加深了中国的半殖民地化程度</a:t>
            </a:r>
          </a:p>
        </p:txBody>
      </p:sp>
      <p:sp>
        <p:nvSpPr>
          <p:cNvPr id="25607" name="文本框 31"/>
          <p:cNvSpPr txBox="1">
            <a:spLocks noChangeArrowheads="1"/>
          </p:cNvSpPr>
          <p:nvPr/>
        </p:nvSpPr>
        <p:spPr bwMode="auto">
          <a:xfrm>
            <a:off x="2259013" y="5888038"/>
            <a:ext cx="5664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文鼎CS大黑" charset="0"/>
              </a:rPr>
              <a:t>列强掀起了瓜分中国的狂潮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26631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2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  <p:sp>
        <p:nvSpPr>
          <p:cNvPr id="26627" name="文本框 110594"/>
          <p:cNvSpPr txBox="1">
            <a:spLocks noChangeArrowheads="1"/>
          </p:cNvSpPr>
          <p:nvPr/>
        </p:nvSpPr>
        <p:spPr bwMode="auto">
          <a:xfrm>
            <a:off x="190500" y="1092200"/>
            <a:ext cx="893445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甲午中日战争中，率致远舰冲向日舰，最后壮烈牺牲的中国将领是：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丁汝昌    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邓世昌  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左宝贵   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叶志超</a:t>
            </a:r>
          </a:p>
        </p:txBody>
      </p:sp>
      <p:sp>
        <p:nvSpPr>
          <p:cNvPr id="26628" name="文本框 110596"/>
          <p:cNvSpPr txBox="1">
            <a:spLocks noChangeArrowheads="1"/>
          </p:cNvSpPr>
          <p:nvPr/>
        </p:nvSpPr>
        <p:spPr bwMode="auto">
          <a:xfrm>
            <a:off x="244475" y="3205163"/>
            <a:ext cx="8569325" cy="2462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．甲午战争中黄海战役的结局是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A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．双方互有损失   　     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B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．日本舰队全军覆没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．北洋舰队丧失战斗力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D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．北洋舰队全军覆没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0596" name="文本框 110595"/>
          <p:cNvSpPr txBox="1">
            <a:spLocks noChangeArrowheads="1"/>
          </p:cNvSpPr>
          <p:nvPr/>
        </p:nvSpPr>
        <p:spPr bwMode="auto">
          <a:xfrm>
            <a:off x="2784475" y="1320800"/>
            <a:ext cx="904875" cy="10144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B</a:t>
            </a:r>
          </a:p>
        </p:txBody>
      </p:sp>
      <p:sp>
        <p:nvSpPr>
          <p:cNvPr id="110598" name="文本框 110597"/>
          <p:cNvSpPr txBox="1">
            <a:spLocks noChangeArrowheads="1"/>
          </p:cNvSpPr>
          <p:nvPr/>
        </p:nvSpPr>
        <p:spPr bwMode="auto">
          <a:xfrm>
            <a:off x="5827713" y="2936875"/>
            <a:ext cx="927100" cy="10144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/>
      <p:bldP spid="1105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12642"/>
          <p:cNvSpPr txBox="1">
            <a:spLocks noChangeArrowheads="1"/>
          </p:cNvSpPr>
          <p:nvPr/>
        </p:nvSpPr>
        <p:spPr bwMode="auto">
          <a:xfrm>
            <a:off x="250825" y="620713"/>
            <a:ext cx="8664575" cy="22463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3.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甲午中日战争后，签订的继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南京条约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以来最严重的不平等条约：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A.《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天津条约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                             B.《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北京条约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C.《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马关条约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                             D.《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虎门条约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</a:p>
        </p:txBody>
      </p:sp>
      <p:sp>
        <p:nvSpPr>
          <p:cNvPr id="27651" name="文本框 114692"/>
          <p:cNvSpPr txBox="1">
            <a:spLocks noChangeArrowheads="1"/>
          </p:cNvSpPr>
          <p:nvPr/>
        </p:nvSpPr>
        <p:spPr bwMode="auto">
          <a:xfrm>
            <a:off x="273050" y="3227388"/>
            <a:ext cx="8713788" cy="28908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4.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第一次以条约的方式允许外国商人在中国开设工厂的条约是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A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、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南京条约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                         B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、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天津条约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C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、 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马关条约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                        D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、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北京条约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endParaRPr lang="en-US" altLang="zh-CN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12644" name="文本框 112643"/>
          <p:cNvSpPr txBox="1">
            <a:spLocks noChangeArrowheads="1"/>
          </p:cNvSpPr>
          <p:nvPr/>
        </p:nvSpPr>
        <p:spPr bwMode="auto">
          <a:xfrm>
            <a:off x="2857500" y="908050"/>
            <a:ext cx="12192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C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911350" y="3460750"/>
            <a:ext cx="12192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16738"/>
          <p:cNvSpPr txBox="1">
            <a:spLocks noChangeArrowheads="1"/>
          </p:cNvSpPr>
          <p:nvPr/>
        </p:nvSpPr>
        <p:spPr bwMode="auto">
          <a:xfrm>
            <a:off x="198438" y="568325"/>
            <a:ext cx="8642350" cy="2244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5.《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马关条约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与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19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世纪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40-60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年代不平等条约相比较，最显著的不同点是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A.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割地的面积                               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B.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赔款的数额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C.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开放的口岸                               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D.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开放工厂的特权</a:t>
            </a:r>
          </a:p>
        </p:txBody>
      </p:sp>
      <p:sp>
        <p:nvSpPr>
          <p:cNvPr id="28675" name="文本框 116740"/>
          <p:cNvSpPr txBox="1">
            <a:spLocks noChangeArrowheads="1"/>
          </p:cNvSpPr>
          <p:nvPr/>
        </p:nvSpPr>
        <p:spPr bwMode="auto">
          <a:xfrm>
            <a:off x="277813" y="3168650"/>
            <a:ext cx="8564562" cy="3752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6.《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马关条约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》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对中国最主要的影响是</a:t>
            </a: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A.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中国独立主权开始遭到破坏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B.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中国进一步沦为半殖民地半封建社会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C.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清政府完全成为帝国主义统治中国的工具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华文新魏" pitchFamily="2" charset="-122"/>
              </a:rPr>
              <a:t>D.</a:t>
            </a:r>
            <a:r>
              <a:rPr lang="zh-CN" altLang="en-US" sz="2800" b="1">
                <a:latin typeface="Times New Roman" pitchFamily="18" charset="0"/>
                <a:ea typeface="华文新魏" pitchFamily="2" charset="-122"/>
              </a:rPr>
              <a:t>大大加深了中国半殖民地化程度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16740" name="文本框 116739"/>
          <p:cNvSpPr txBox="1">
            <a:spLocks noChangeArrowheads="1"/>
          </p:cNvSpPr>
          <p:nvPr/>
        </p:nvSpPr>
        <p:spPr bwMode="auto">
          <a:xfrm>
            <a:off x="3665538" y="923925"/>
            <a:ext cx="8382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D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523038" y="3016250"/>
            <a:ext cx="8382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"/>
          <p:cNvGrpSpPr>
            <a:grpSpLocks/>
          </p:cNvGrpSpPr>
          <p:nvPr/>
        </p:nvGrpSpPr>
        <p:grpSpPr bwMode="auto">
          <a:xfrm>
            <a:off x="180975" y="569913"/>
            <a:ext cx="2065338" cy="536575"/>
            <a:chOff x="284" y="878"/>
            <a:chExt cx="3254" cy="845"/>
          </a:xfrm>
        </p:grpSpPr>
        <p:pic>
          <p:nvPicPr>
            <p:cNvPr id="6148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  <p:sp>
        <p:nvSpPr>
          <p:cNvPr id="51208" name="Text Box 5"/>
          <p:cNvSpPr txBox="1">
            <a:spLocks noChangeArrowheads="1"/>
          </p:cNvSpPr>
          <p:nvPr/>
        </p:nvSpPr>
        <p:spPr bwMode="auto">
          <a:xfrm>
            <a:off x="309563" y="1357313"/>
            <a:ext cx="892333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1.了解甲午中日战争的概况；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2.了解左宝贵、邓世昌等英雄人物的英雄事迹；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3.掌握《马关条约》的内容和影响；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4.掌握美国“门户开放”政策的实质和影响</a:t>
            </a:r>
            <a:endParaRPr lang="zh-CN" altLang="en-US" sz="36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7191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2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新课讲授</a:t>
              </a:r>
            </a:p>
          </p:txBody>
        </p:sp>
      </p:grpSp>
      <p:sp>
        <p:nvSpPr>
          <p:cNvPr id="7171" name="矩形 7197"/>
          <p:cNvSpPr>
            <a:spLocks noChangeArrowheads="1"/>
          </p:cNvSpPr>
          <p:nvPr/>
        </p:nvSpPr>
        <p:spPr bwMode="auto">
          <a:xfrm>
            <a:off x="47625" y="1116013"/>
            <a:ext cx="362743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甲午中日战争</a:t>
            </a:r>
          </a:p>
        </p:txBody>
      </p:sp>
      <p:pic>
        <p:nvPicPr>
          <p:cNvPr id="7172" name="图片 189442" descr="字00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40675" y="5326063"/>
            <a:ext cx="1295400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49507"/>
          <p:cNvGrpSpPr>
            <a:grpSpLocks/>
          </p:cNvGrpSpPr>
          <p:nvPr/>
        </p:nvGrpSpPr>
        <p:grpSpPr bwMode="auto">
          <a:xfrm>
            <a:off x="744538" y="1708150"/>
            <a:ext cx="7075487" cy="4637088"/>
            <a:chOff x="1292" y="1207"/>
            <a:chExt cx="2721" cy="2331"/>
          </a:xfrm>
        </p:grpSpPr>
        <p:grpSp>
          <p:nvGrpSpPr>
            <p:cNvPr id="7174" name="组合 149508"/>
            <p:cNvGrpSpPr>
              <a:grpSpLocks/>
            </p:cNvGrpSpPr>
            <p:nvPr/>
          </p:nvGrpSpPr>
          <p:grpSpPr bwMode="auto">
            <a:xfrm>
              <a:off x="1292" y="1207"/>
              <a:ext cx="2721" cy="2222"/>
              <a:chOff x="1338" y="1253"/>
              <a:chExt cx="1950" cy="1587"/>
            </a:xfrm>
          </p:grpSpPr>
          <p:sp>
            <p:nvSpPr>
              <p:cNvPr id="7176" name="椭圆 149509"/>
              <p:cNvSpPr>
                <a:spLocks noChangeArrowheads="1"/>
              </p:cNvSpPr>
              <p:nvPr/>
            </p:nvSpPr>
            <p:spPr bwMode="auto">
              <a:xfrm>
                <a:off x="1338" y="1809"/>
                <a:ext cx="340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>
                    <a:solidFill>
                      <a:srgbClr val="000066"/>
                    </a:solidFill>
                    <a:latin typeface="文鼎CS大黑" charset="0"/>
                  </a:rPr>
                  <a:t>背景</a:t>
                </a:r>
              </a:p>
            </p:txBody>
          </p:sp>
          <p:sp>
            <p:nvSpPr>
              <p:cNvPr id="7177" name="任意多边形 149510"/>
              <p:cNvSpPr>
                <a:spLocks noChangeArrowheads="1"/>
              </p:cNvSpPr>
              <p:nvPr/>
            </p:nvSpPr>
            <p:spPr bwMode="auto">
              <a:xfrm>
                <a:off x="2059" y="2189"/>
                <a:ext cx="164" cy="649"/>
              </a:xfrm>
              <a:custGeom>
                <a:avLst/>
                <a:gdLst>
                  <a:gd name="T0" fmla="*/ 284 w 318"/>
                  <a:gd name="T1" fmla="*/ 0 h 1136"/>
                  <a:gd name="T2" fmla="*/ 289 w 318"/>
                  <a:gd name="T3" fmla="*/ 496 h 1136"/>
                  <a:gd name="T4" fmla="*/ 257 w 318"/>
                  <a:gd name="T5" fmla="*/ 736 h 1136"/>
                  <a:gd name="T6" fmla="*/ 225 w 318"/>
                  <a:gd name="T7" fmla="*/ 816 h 1136"/>
                  <a:gd name="T8" fmla="*/ 193 w 318"/>
                  <a:gd name="T9" fmla="*/ 907 h 1136"/>
                  <a:gd name="T10" fmla="*/ 65 w 318"/>
                  <a:gd name="T11" fmla="*/ 1094 h 1136"/>
                  <a:gd name="T12" fmla="*/ 1 w 318"/>
                  <a:gd name="T13" fmla="*/ 1131 h 1136"/>
                  <a:gd name="T14" fmla="*/ 1 w 318"/>
                  <a:gd name="T15" fmla="*/ 1136 h 11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8"/>
                  <a:gd name="T25" fmla="*/ 0 h 1136"/>
                  <a:gd name="T26" fmla="*/ 318 w 318"/>
                  <a:gd name="T27" fmla="*/ 1136 h 11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8" h="1136">
                    <a:moveTo>
                      <a:pt x="284" y="0"/>
                    </a:moveTo>
                    <a:cubicBezTo>
                      <a:pt x="318" y="151"/>
                      <a:pt x="291" y="397"/>
                      <a:pt x="289" y="496"/>
                    </a:cubicBezTo>
                    <a:cubicBezTo>
                      <a:pt x="287" y="576"/>
                      <a:pt x="286" y="660"/>
                      <a:pt x="257" y="736"/>
                    </a:cubicBezTo>
                    <a:cubicBezTo>
                      <a:pt x="252" y="764"/>
                      <a:pt x="241" y="793"/>
                      <a:pt x="225" y="816"/>
                    </a:cubicBezTo>
                    <a:cubicBezTo>
                      <a:pt x="215" y="848"/>
                      <a:pt x="212" y="879"/>
                      <a:pt x="193" y="907"/>
                    </a:cubicBezTo>
                    <a:cubicBezTo>
                      <a:pt x="172" y="974"/>
                      <a:pt x="104" y="1037"/>
                      <a:pt x="65" y="1094"/>
                    </a:cubicBezTo>
                    <a:cubicBezTo>
                      <a:pt x="50" y="1116"/>
                      <a:pt x="21" y="1119"/>
                      <a:pt x="1" y="1131"/>
                    </a:cubicBezTo>
                    <a:cubicBezTo>
                      <a:pt x="0" y="1132"/>
                      <a:pt x="1" y="1134"/>
                      <a:pt x="1" y="11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8" name="任意多边形 149511"/>
              <p:cNvSpPr>
                <a:spLocks noChangeArrowheads="1"/>
              </p:cNvSpPr>
              <p:nvPr/>
            </p:nvSpPr>
            <p:spPr bwMode="auto">
              <a:xfrm>
                <a:off x="2426" y="2160"/>
                <a:ext cx="227" cy="680"/>
              </a:xfrm>
              <a:custGeom>
                <a:avLst/>
                <a:gdLst>
                  <a:gd name="T0" fmla="*/ 69 w 231"/>
                  <a:gd name="T1" fmla="*/ 0 h 1097"/>
                  <a:gd name="T2" fmla="*/ 111 w 231"/>
                  <a:gd name="T3" fmla="*/ 635 h 1097"/>
                  <a:gd name="T4" fmla="*/ 122 w 231"/>
                  <a:gd name="T5" fmla="*/ 928 h 1097"/>
                  <a:gd name="T6" fmla="*/ 202 w 231"/>
                  <a:gd name="T7" fmla="*/ 1093 h 1097"/>
                  <a:gd name="T8" fmla="*/ 229 w 231"/>
                  <a:gd name="T9" fmla="*/ 1083 h 10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1"/>
                  <a:gd name="T16" fmla="*/ 0 h 1097"/>
                  <a:gd name="T17" fmla="*/ 231 w 231"/>
                  <a:gd name="T18" fmla="*/ 1097 h 10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1" h="1097">
                    <a:moveTo>
                      <a:pt x="69" y="0"/>
                    </a:moveTo>
                    <a:cubicBezTo>
                      <a:pt x="0" y="243"/>
                      <a:pt x="99" y="414"/>
                      <a:pt x="111" y="635"/>
                    </a:cubicBezTo>
                    <a:cubicBezTo>
                      <a:pt x="123" y="861"/>
                      <a:pt x="111" y="686"/>
                      <a:pt x="122" y="928"/>
                    </a:cubicBezTo>
                    <a:cubicBezTo>
                      <a:pt x="126" y="1016"/>
                      <a:pt x="128" y="1047"/>
                      <a:pt x="202" y="1093"/>
                    </a:cubicBezTo>
                    <a:cubicBezTo>
                      <a:pt x="231" y="1088"/>
                      <a:pt x="229" y="1097"/>
                      <a:pt x="229" y="108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9" name="任意多边形 149512"/>
              <p:cNvSpPr>
                <a:spLocks noChangeArrowheads="1"/>
              </p:cNvSpPr>
              <p:nvPr/>
            </p:nvSpPr>
            <p:spPr bwMode="auto">
              <a:xfrm>
                <a:off x="1648" y="1968"/>
                <a:ext cx="538" cy="217"/>
              </a:xfrm>
              <a:custGeom>
                <a:avLst/>
                <a:gdLst>
                  <a:gd name="T0" fmla="*/ 576 w 576"/>
                  <a:gd name="T1" fmla="*/ 230 h 230"/>
                  <a:gd name="T2" fmla="*/ 501 w 576"/>
                  <a:gd name="T3" fmla="*/ 166 h 230"/>
                  <a:gd name="T4" fmla="*/ 448 w 576"/>
                  <a:gd name="T5" fmla="*/ 145 h 230"/>
                  <a:gd name="T6" fmla="*/ 389 w 576"/>
                  <a:gd name="T7" fmla="*/ 118 h 230"/>
                  <a:gd name="T8" fmla="*/ 346 w 576"/>
                  <a:gd name="T9" fmla="*/ 102 h 230"/>
                  <a:gd name="T10" fmla="*/ 245 w 576"/>
                  <a:gd name="T11" fmla="*/ 65 h 230"/>
                  <a:gd name="T12" fmla="*/ 165 w 576"/>
                  <a:gd name="T13" fmla="*/ 33 h 230"/>
                  <a:gd name="T14" fmla="*/ 0 w 576"/>
                  <a:gd name="T15" fmla="*/ 11 h 2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6"/>
                  <a:gd name="T25" fmla="*/ 0 h 230"/>
                  <a:gd name="T26" fmla="*/ 576 w 576"/>
                  <a:gd name="T27" fmla="*/ 230 h 23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6" h="230">
                    <a:moveTo>
                      <a:pt x="576" y="230"/>
                    </a:moveTo>
                    <a:cubicBezTo>
                      <a:pt x="546" y="210"/>
                      <a:pt x="529" y="187"/>
                      <a:pt x="501" y="166"/>
                    </a:cubicBezTo>
                    <a:cubicBezTo>
                      <a:pt x="474" y="146"/>
                      <a:pt x="482" y="163"/>
                      <a:pt x="448" y="145"/>
                    </a:cubicBezTo>
                    <a:cubicBezTo>
                      <a:pt x="400" y="120"/>
                      <a:pt x="420" y="128"/>
                      <a:pt x="389" y="118"/>
                    </a:cubicBezTo>
                    <a:cubicBezTo>
                      <a:pt x="351" y="92"/>
                      <a:pt x="400" y="122"/>
                      <a:pt x="346" y="102"/>
                    </a:cubicBezTo>
                    <a:cubicBezTo>
                      <a:pt x="310" y="88"/>
                      <a:pt x="283" y="74"/>
                      <a:pt x="245" y="65"/>
                    </a:cubicBezTo>
                    <a:cubicBezTo>
                      <a:pt x="220" y="52"/>
                      <a:pt x="193" y="40"/>
                      <a:pt x="165" y="33"/>
                    </a:cubicBezTo>
                    <a:cubicBezTo>
                      <a:pt x="118" y="0"/>
                      <a:pt x="56" y="11"/>
                      <a:pt x="0" y="1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0" name="任意多边形 149513"/>
              <p:cNvSpPr>
                <a:spLocks noChangeArrowheads="1"/>
              </p:cNvSpPr>
              <p:nvPr/>
            </p:nvSpPr>
            <p:spPr bwMode="auto">
              <a:xfrm>
                <a:off x="1732" y="1938"/>
                <a:ext cx="448" cy="137"/>
              </a:xfrm>
              <a:custGeom>
                <a:avLst/>
                <a:gdLst>
                  <a:gd name="T0" fmla="*/ 480 w 480"/>
                  <a:gd name="T1" fmla="*/ 145 h 145"/>
                  <a:gd name="T2" fmla="*/ 379 w 480"/>
                  <a:gd name="T3" fmla="*/ 70 h 145"/>
                  <a:gd name="T4" fmla="*/ 0 w 480"/>
                  <a:gd name="T5" fmla="*/ 33 h 145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145"/>
                  <a:gd name="T11" fmla="*/ 480 w 480"/>
                  <a:gd name="T12" fmla="*/ 145 h 1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145">
                    <a:moveTo>
                      <a:pt x="480" y="145"/>
                    </a:moveTo>
                    <a:cubicBezTo>
                      <a:pt x="457" y="108"/>
                      <a:pt x="421" y="83"/>
                      <a:pt x="379" y="70"/>
                    </a:cubicBezTo>
                    <a:cubicBezTo>
                      <a:pt x="277" y="0"/>
                      <a:pt x="95" y="33"/>
                      <a:pt x="0" y="3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1" name="任意多边形 149514"/>
              <p:cNvSpPr>
                <a:spLocks noChangeArrowheads="1"/>
              </p:cNvSpPr>
              <p:nvPr/>
            </p:nvSpPr>
            <p:spPr bwMode="auto">
              <a:xfrm>
                <a:off x="2016" y="1681"/>
                <a:ext cx="195" cy="404"/>
              </a:xfrm>
              <a:custGeom>
                <a:avLst/>
                <a:gdLst>
                  <a:gd name="T0" fmla="*/ 186 w 186"/>
                  <a:gd name="T1" fmla="*/ 373 h 373"/>
                  <a:gd name="T2" fmla="*/ 144 w 186"/>
                  <a:gd name="T3" fmla="*/ 331 h 373"/>
                  <a:gd name="T4" fmla="*/ 133 w 186"/>
                  <a:gd name="T5" fmla="*/ 235 h 373"/>
                  <a:gd name="T6" fmla="*/ 96 w 186"/>
                  <a:gd name="T7" fmla="*/ 144 h 373"/>
                  <a:gd name="T8" fmla="*/ 85 w 186"/>
                  <a:gd name="T9" fmla="*/ 112 h 373"/>
                  <a:gd name="T10" fmla="*/ 21 w 186"/>
                  <a:gd name="T11" fmla="*/ 37 h 373"/>
                  <a:gd name="T12" fmla="*/ 0 w 186"/>
                  <a:gd name="T13" fmla="*/ 0 h 3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6"/>
                  <a:gd name="T22" fmla="*/ 0 h 373"/>
                  <a:gd name="T23" fmla="*/ 186 w 186"/>
                  <a:gd name="T24" fmla="*/ 373 h 3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6" h="373">
                    <a:moveTo>
                      <a:pt x="186" y="373"/>
                    </a:moveTo>
                    <a:cubicBezTo>
                      <a:pt x="174" y="354"/>
                      <a:pt x="160" y="347"/>
                      <a:pt x="144" y="331"/>
                    </a:cubicBezTo>
                    <a:cubicBezTo>
                      <a:pt x="128" y="288"/>
                      <a:pt x="142" y="330"/>
                      <a:pt x="133" y="235"/>
                    </a:cubicBezTo>
                    <a:cubicBezTo>
                      <a:pt x="130" y="200"/>
                      <a:pt x="115" y="173"/>
                      <a:pt x="96" y="144"/>
                    </a:cubicBezTo>
                    <a:cubicBezTo>
                      <a:pt x="88" y="131"/>
                      <a:pt x="92" y="125"/>
                      <a:pt x="85" y="112"/>
                    </a:cubicBezTo>
                    <a:cubicBezTo>
                      <a:pt x="68" y="80"/>
                      <a:pt x="53" y="54"/>
                      <a:pt x="21" y="37"/>
                    </a:cubicBezTo>
                    <a:cubicBezTo>
                      <a:pt x="16" y="21"/>
                      <a:pt x="16" y="8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2" name="任意多边形 149515"/>
              <p:cNvSpPr>
                <a:spLocks noChangeArrowheads="1"/>
              </p:cNvSpPr>
              <p:nvPr/>
            </p:nvSpPr>
            <p:spPr bwMode="auto">
              <a:xfrm>
                <a:off x="2022" y="1681"/>
                <a:ext cx="259" cy="343"/>
              </a:xfrm>
              <a:custGeom>
                <a:avLst/>
                <a:gdLst>
                  <a:gd name="T0" fmla="*/ 277 w 277"/>
                  <a:gd name="T1" fmla="*/ 368 h 368"/>
                  <a:gd name="T2" fmla="*/ 261 w 277"/>
                  <a:gd name="T3" fmla="*/ 320 h 368"/>
                  <a:gd name="T4" fmla="*/ 208 w 277"/>
                  <a:gd name="T5" fmla="*/ 240 h 368"/>
                  <a:gd name="T6" fmla="*/ 186 w 277"/>
                  <a:gd name="T7" fmla="*/ 192 h 368"/>
                  <a:gd name="T8" fmla="*/ 165 w 277"/>
                  <a:gd name="T9" fmla="*/ 160 h 368"/>
                  <a:gd name="T10" fmla="*/ 133 w 277"/>
                  <a:gd name="T11" fmla="*/ 118 h 368"/>
                  <a:gd name="T12" fmla="*/ 64 w 277"/>
                  <a:gd name="T13" fmla="*/ 54 h 368"/>
                  <a:gd name="T14" fmla="*/ 21 w 277"/>
                  <a:gd name="T15" fmla="*/ 22 h 368"/>
                  <a:gd name="T16" fmla="*/ 0 w 277"/>
                  <a:gd name="T17" fmla="*/ 0 h 3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7"/>
                  <a:gd name="T28" fmla="*/ 0 h 368"/>
                  <a:gd name="T29" fmla="*/ 277 w 277"/>
                  <a:gd name="T30" fmla="*/ 368 h 3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7" h="368">
                    <a:moveTo>
                      <a:pt x="277" y="368"/>
                    </a:moveTo>
                    <a:cubicBezTo>
                      <a:pt x="272" y="353"/>
                      <a:pt x="268" y="334"/>
                      <a:pt x="261" y="320"/>
                    </a:cubicBezTo>
                    <a:cubicBezTo>
                      <a:pt x="247" y="294"/>
                      <a:pt x="219" y="268"/>
                      <a:pt x="208" y="240"/>
                    </a:cubicBezTo>
                    <a:cubicBezTo>
                      <a:pt x="201" y="222"/>
                      <a:pt x="197" y="208"/>
                      <a:pt x="186" y="192"/>
                    </a:cubicBezTo>
                    <a:cubicBezTo>
                      <a:pt x="174" y="154"/>
                      <a:pt x="191" y="200"/>
                      <a:pt x="165" y="160"/>
                    </a:cubicBezTo>
                    <a:cubicBezTo>
                      <a:pt x="153" y="141"/>
                      <a:pt x="155" y="131"/>
                      <a:pt x="133" y="118"/>
                    </a:cubicBezTo>
                    <a:cubicBezTo>
                      <a:pt x="113" y="88"/>
                      <a:pt x="100" y="65"/>
                      <a:pt x="64" y="54"/>
                    </a:cubicBezTo>
                    <a:cubicBezTo>
                      <a:pt x="51" y="35"/>
                      <a:pt x="40" y="34"/>
                      <a:pt x="21" y="22"/>
                    </a:cubicBezTo>
                    <a:cubicBezTo>
                      <a:pt x="8" y="3"/>
                      <a:pt x="16" y="9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3" name="任意多边形 149516"/>
              <p:cNvSpPr>
                <a:spLocks noChangeArrowheads="1"/>
              </p:cNvSpPr>
              <p:nvPr/>
            </p:nvSpPr>
            <p:spPr bwMode="auto">
              <a:xfrm>
                <a:off x="2277" y="1468"/>
                <a:ext cx="121" cy="556"/>
              </a:xfrm>
              <a:custGeom>
                <a:avLst/>
                <a:gdLst>
                  <a:gd name="T0" fmla="*/ 20 w 79"/>
                  <a:gd name="T1" fmla="*/ 357 h 357"/>
                  <a:gd name="T2" fmla="*/ 52 w 79"/>
                  <a:gd name="T3" fmla="*/ 85 h 357"/>
                  <a:gd name="T4" fmla="*/ 68 w 79"/>
                  <a:gd name="T5" fmla="*/ 16 h 357"/>
                  <a:gd name="T6" fmla="*/ 79 w 79"/>
                  <a:gd name="T7" fmla="*/ 0 h 3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9"/>
                  <a:gd name="T13" fmla="*/ 0 h 357"/>
                  <a:gd name="T14" fmla="*/ 79 w 79"/>
                  <a:gd name="T15" fmla="*/ 357 h 3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9" h="357">
                    <a:moveTo>
                      <a:pt x="20" y="357"/>
                    </a:moveTo>
                    <a:cubicBezTo>
                      <a:pt x="22" y="282"/>
                      <a:pt x="0" y="160"/>
                      <a:pt x="52" y="85"/>
                    </a:cubicBezTo>
                    <a:cubicBezTo>
                      <a:pt x="59" y="62"/>
                      <a:pt x="61" y="38"/>
                      <a:pt x="68" y="16"/>
                    </a:cubicBezTo>
                    <a:cubicBezTo>
                      <a:pt x="70" y="10"/>
                      <a:pt x="79" y="0"/>
                      <a:pt x="79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4" name="任意多边形 149517"/>
              <p:cNvSpPr>
                <a:spLocks noChangeArrowheads="1"/>
              </p:cNvSpPr>
              <p:nvPr/>
            </p:nvSpPr>
            <p:spPr bwMode="auto">
              <a:xfrm>
                <a:off x="2385" y="1495"/>
                <a:ext cx="15" cy="580"/>
              </a:xfrm>
              <a:custGeom>
                <a:avLst/>
                <a:gdLst>
                  <a:gd name="T0" fmla="*/ 0 w 16"/>
                  <a:gd name="T1" fmla="*/ 0 h 614"/>
                  <a:gd name="T2" fmla="*/ 16 w 16"/>
                  <a:gd name="T3" fmla="*/ 614 h 614"/>
                  <a:gd name="T4" fmla="*/ 0 60000 65536"/>
                  <a:gd name="T5" fmla="*/ 0 60000 65536"/>
                  <a:gd name="T6" fmla="*/ 0 w 16"/>
                  <a:gd name="T7" fmla="*/ 0 h 614"/>
                  <a:gd name="T8" fmla="*/ 16 w 16"/>
                  <a:gd name="T9" fmla="*/ 614 h 6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614">
                    <a:moveTo>
                      <a:pt x="0" y="0"/>
                    </a:moveTo>
                    <a:cubicBezTo>
                      <a:pt x="3" y="209"/>
                      <a:pt x="16" y="406"/>
                      <a:pt x="16" y="61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5" name="任意多边形 149518"/>
              <p:cNvSpPr>
                <a:spLocks noChangeArrowheads="1"/>
              </p:cNvSpPr>
              <p:nvPr/>
            </p:nvSpPr>
            <p:spPr bwMode="auto">
              <a:xfrm rot="-321349">
                <a:off x="2370" y="1613"/>
                <a:ext cx="621" cy="546"/>
              </a:xfrm>
              <a:custGeom>
                <a:avLst/>
                <a:gdLst>
                  <a:gd name="T0" fmla="*/ 0 w 832"/>
                  <a:gd name="T1" fmla="*/ 485 h 634"/>
                  <a:gd name="T2" fmla="*/ 117 w 832"/>
                  <a:gd name="T3" fmla="*/ 341 h 634"/>
                  <a:gd name="T4" fmla="*/ 155 w 832"/>
                  <a:gd name="T5" fmla="*/ 293 h 634"/>
                  <a:gd name="T6" fmla="*/ 181 w 832"/>
                  <a:gd name="T7" fmla="*/ 272 h 634"/>
                  <a:gd name="T8" fmla="*/ 219 w 832"/>
                  <a:gd name="T9" fmla="*/ 224 h 634"/>
                  <a:gd name="T10" fmla="*/ 288 w 832"/>
                  <a:gd name="T11" fmla="*/ 170 h 634"/>
                  <a:gd name="T12" fmla="*/ 347 w 832"/>
                  <a:gd name="T13" fmla="*/ 112 h 634"/>
                  <a:gd name="T14" fmla="*/ 395 w 832"/>
                  <a:gd name="T15" fmla="*/ 85 h 634"/>
                  <a:gd name="T16" fmla="*/ 459 w 832"/>
                  <a:gd name="T17" fmla="*/ 37 h 634"/>
                  <a:gd name="T18" fmla="*/ 491 w 832"/>
                  <a:gd name="T19" fmla="*/ 16 h 634"/>
                  <a:gd name="T20" fmla="*/ 496 w 832"/>
                  <a:gd name="T21" fmla="*/ 0 h 634"/>
                  <a:gd name="T22" fmla="*/ 480 w 832"/>
                  <a:gd name="T23" fmla="*/ 16 h 634"/>
                  <a:gd name="T24" fmla="*/ 437 w 832"/>
                  <a:gd name="T25" fmla="*/ 80 h 634"/>
                  <a:gd name="T26" fmla="*/ 389 w 832"/>
                  <a:gd name="T27" fmla="*/ 144 h 634"/>
                  <a:gd name="T28" fmla="*/ 379 w 832"/>
                  <a:gd name="T29" fmla="*/ 165 h 634"/>
                  <a:gd name="T30" fmla="*/ 357 w 832"/>
                  <a:gd name="T31" fmla="*/ 186 h 634"/>
                  <a:gd name="T32" fmla="*/ 352 w 832"/>
                  <a:gd name="T33" fmla="*/ 208 h 634"/>
                  <a:gd name="T34" fmla="*/ 277 w 832"/>
                  <a:gd name="T35" fmla="*/ 314 h 634"/>
                  <a:gd name="T36" fmla="*/ 256 w 832"/>
                  <a:gd name="T37" fmla="*/ 352 h 634"/>
                  <a:gd name="T38" fmla="*/ 224 w 832"/>
                  <a:gd name="T39" fmla="*/ 384 h 634"/>
                  <a:gd name="T40" fmla="*/ 187 w 832"/>
                  <a:gd name="T41" fmla="*/ 426 h 634"/>
                  <a:gd name="T42" fmla="*/ 160 w 832"/>
                  <a:gd name="T43" fmla="*/ 453 h 634"/>
                  <a:gd name="T44" fmla="*/ 144 w 832"/>
                  <a:gd name="T45" fmla="*/ 469 h 634"/>
                  <a:gd name="T46" fmla="*/ 165 w 832"/>
                  <a:gd name="T47" fmla="*/ 464 h 634"/>
                  <a:gd name="T48" fmla="*/ 331 w 832"/>
                  <a:gd name="T49" fmla="*/ 416 h 634"/>
                  <a:gd name="T50" fmla="*/ 512 w 832"/>
                  <a:gd name="T51" fmla="*/ 378 h 634"/>
                  <a:gd name="T52" fmla="*/ 757 w 832"/>
                  <a:gd name="T53" fmla="*/ 357 h 634"/>
                  <a:gd name="T54" fmla="*/ 816 w 832"/>
                  <a:gd name="T55" fmla="*/ 352 h 634"/>
                  <a:gd name="T56" fmla="*/ 832 w 832"/>
                  <a:gd name="T57" fmla="*/ 346 h 634"/>
                  <a:gd name="T58" fmla="*/ 800 w 832"/>
                  <a:gd name="T59" fmla="*/ 362 h 634"/>
                  <a:gd name="T60" fmla="*/ 736 w 832"/>
                  <a:gd name="T61" fmla="*/ 410 h 634"/>
                  <a:gd name="T62" fmla="*/ 608 w 832"/>
                  <a:gd name="T63" fmla="*/ 485 h 634"/>
                  <a:gd name="T64" fmla="*/ 581 w 832"/>
                  <a:gd name="T65" fmla="*/ 506 h 634"/>
                  <a:gd name="T66" fmla="*/ 475 w 832"/>
                  <a:gd name="T67" fmla="*/ 549 h 634"/>
                  <a:gd name="T68" fmla="*/ 421 w 832"/>
                  <a:gd name="T69" fmla="*/ 570 h 634"/>
                  <a:gd name="T70" fmla="*/ 176 w 832"/>
                  <a:gd name="T71" fmla="*/ 602 h 634"/>
                  <a:gd name="T72" fmla="*/ 123 w 832"/>
                  <a:gd name="T73" fmla="*/ 618 h 634"/>
                  <a:gd name="T74" fmla="*/ 75 w 832"/>
                  <a:gd name="T75" fmla="*/ 634 h 63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32"/>
                  <a:gd name="T115" fmla="*/ 0 h 634"/>
                  <a:gd name="T116" fmla="*/ 832 w 832"/>
                  <a:gd name="T117" fmla="*/ 634 h 63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32" h="634">
                    <a:moveTo>
                      <a:pt x="0" y="485"/>
                    </a:moveTo>
                    <a:cubicBezTo>
                      <a:pt x="21" y="413"/>
                      <a:pt x="70" y="395"/>
                      <a:pt x="117" y="341"/>
                    </a:cubicBezTo>
                    <a:cubicBezTo>
                      <a:pt x="130" y="326"/>
                      <a:pt x="141" y="307"/>
                      <a:pt x="155" y="293"/>
                    </a:cubicBezTo>
                    <a:cubicBezTo>
                      <a:pt x="163" y="285"/>
                      <a:pt x="174" y="280"/>
                      <a:pt x="181" y="272"/>
                    </a:cubicBezTo>
                    <a:cubicBezTo>
                      <a:pt x="201" y="250"/>
                      <a:pt x="198" y="240"/>
                      <a:pt x="219" y="224"/>
                    </a:cubicBezTo>
                    <a:cubicBezTo>
                      <a:pt x="242" y="207"/>
                      <a:pt x="266" y="190"/>
                      <a:pt x="288" y="170"/>
                    </a:cubicBezTo>
                    <a:cubicBezTo>
                      <a:pt x="308" y="151"/>
                      <a:pt x="321" y="122"/>
                      <a:pt x="347" y="112"/>
                    </a:cubicBezTo>
                    <a:cubicBezTo>
                      <a:pt x="366" y="105"/>
                      <a:pt x="378" y="102"/>
                      <a:pt x="395" y="85"/>
                    </a:cubicBezTo>
                    <a:cubicBezTo>
                      <a:pt x="413" y="67"/>
                      <a:pt x="434" y="45"/>
                      <a:pt x="459" y="37"/>
                    </a:cubicBezTo>
                    <a:cubicBezTo>
                      <a:pt x="470" y="1"/>
                      <a:pt x="452" y="41"/>
                      <a:pt x="491" y="16"/>
                    </a:cubicBezTo>
                    <a:cubicBezTo>
                      <a:pt x="496" y="13"/>
                      <a:pt x="502" y="0"/>
                      <a:pt x="496" y="0"/>
                    </a:cubicBezTo>
                    <a:cubicBezTo>
                      <a:pt x="488" y="0"/>
                      <a:pt x="485" y="11"/>
                      <a:pt x="480" y="16"/>
                    </a:cubicBezTo>
                    <a:cubicBezTo>
                      <a:pt x="471" y="44"/>
                      <a:pt x="454" y="59"/>
                      <a:pt x="437" y="80"/>
                    </a:cubicBezTo>
                    <a:cubicBezTo>
                      <a:pt x="419" y="103"/>
                      <a:pt x="409" y="124"/>
                      <a:pt x="389" y="144"/>
                    </a:cubicBezTo>
                    <a:cubicBezTo>
                      <a:pt x="386" y="151"/>
                      <a:pt x="384" y="159"/>
                      <a:pt x="379" y="165"/>
                    </a:cubicBezTo>
                    <a:cubicBezTo>
                      <a:pt x="373" y="173"/>
                      <a:pt x="362" y="177"/>
                      <a:pt x="357" y="186"/>
                    </a:cubicBezTo>
                    <a:cubicBezTo>
                      <a:pt x="353" y="192"/>
                      <a:pt x="355" y="201"/>
                      <a:pt x="352" y="208"/>
                    </a:cubicBezTo>
                    <a:cubicBezTo>
                      <a:pt x="333" y="247"/>
                      <a:pt x="298" y="277"/>
                      <a:pt x="277" y="314"/>
                    </a:cubicBezTo>
                    <a:cubicBezTo>
                      <a:pt x="270" y="327"/>
                      <a:pt x="265" y="341"/>
                      <a:pt x="256" y="352"/>
                    </a:cubicBezTo>
                    <a:cubicBezTo>
                      <a:pt x="247" y="364"/>
                      <a:pt x="224" y="384"/>
                      <a:pt x="224" y="384"/>
                    </a:cubicBezTo>
                    <a:cubicBezTo>
                      <a:pt x="217" y="406"/>
                      <a:pt x="206" y="414"/>
                      <a:pt x="187" y="426"/>
                    </a:cubicBezTo>
                    <a:cubicBezTo>
                      <a:pt x="177" y="451"/>
                      <a:pt x="187" y="437"/>
                      <a:pt x="160" y="453"/>
                    </a:cubicBezTo>
                    <a:cubicBezTo>
                      <a:pt x="109" y="484"/>
                      <a:pt x="122" y="475"/>
                      <a:pt x="144" y="469"/>
                    </a:cubicBezTo>
                    <a:cubicBezTo>
                      <a:pt x="151" y="467"/>
                      <a:pt x="158" y="466"/>
                      <a:pt x="165" y="464"/>
                    </a:cubicBezTo>
                    <a:cubicBezTo>
                      <a:pt x="210" y="419"/>
                      <a:pt x="270" y="422"/>
                      <a:pt x="331" y="416"/>
                    </a:cubicBezTo>
                    <a:cubicBezTo>
                      <a:pt x="391" y="402"/>
                      <a:pt x="451" y="386"/>
                      <a:pt x="512" y="378"/>
                    </a:cubicBezTo>
                    <a:cubicBezTo>
                      <a:pt x="597" y="352"/>
                      <a:pt x="653" y="360"/>
                      <a:pt x="757" y="357"/>
                    </a:cubicBezTo>
                    <a:cubicBezTo>
                      <a:pt x="777" y="355"/>
                      <a:pt x="796" y="355"/>
                      <a:pt x="816" y="352"/>
                    </a:cubicBezTo>
                    <a:cubicBezTo>
                      <a:pt x="822" y="351"/>
                      <a:pt x="832" y="340"/>
                      <a:pt x="832" y="346"/>
                    </a:cubicBezTo>
                    <a:cubicBezTo>
                      <a:pt x="832" y="354"/>
                      <a:pt x="804" y="361"/>
                      <a:pt x="800" y="362"/>
                    </a:cubicBezTo>
                    <a:cubicBezTo>
                      <a:pt x="781" y="389"/>
                      <a:pt x="765" y="396"/>
                      <a:pt x="736" y="410"/>
                    </a:cubicBezTo>
                    <a:cubicBezTo>
                      <a:pt x="702" y="444"/>
                      <a:pt x="654" y="470"/>
                      <a:pt x="608" y="485"/>
                    </a:cubicBezTo>
                    <a:cubicBezTo>
                      <a:pt x="585" y="518"/>
                      <a:pt x="611" y="488"/>
                      <a:pt x="581" y="506"/>
                    </a:cubicBezTo>
                    <a:cubicBezTo>
                      <a:pt x="531" y="536"/>
                      <a:pt x="536" y="541"/>
                      <a:pt x="475" y="549"/>
                    </a:cubicBezTo>
                    <a:cubicBezTo>
                      <a:pt x="455" y="555"/>
                      <a:pt x="442" y="565"/>
                      <a:pt x="421" y="570"/>
                    </a:cubicBezTo>
                    <a:cubicBezTo>
                      <a:pt x="350" y="607"/>
                      <a:pt x="253" y="597"/>
                      <a:pt x="176" y="602"/>
                    </a:cubicBezTo>
                    <a:cubicBezTo>
                      <a:pt x="159" y="609"/>
                      <a:pt x="141" y="612"/>
                      <a:pt x="123" y="618"/>
                    </a:cubicBezTo>
                    <a:cubicBezTo>
                      <a:pt x="106" y="630"/>
                      <a:pt x="96" y="634"/>
                      <a:pt x="75" y="63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6" name="椭圆 149519"/>
              <p:cNvSpPr>
                <a:spLocks noChangeArrowheads="1"/>
              </p:cNvSpPr>
              <p:nvPr/>
            </p:nvSpPr>
            <p:spPr bwMode="auto">
              <a:xfrm>
                <a:off x="1678" y="1552"/>
                <a:ext cx="338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>
                    <a:solidFill>
                      <a:srgbClr val="000066"/>
                    </a:solidFill>
                    <a:latin typeface="文鼎CS大黑" charset="0"/>
                  </a:rPr>
                  <a:t>爆发</a:t>
                </a:r>
              </a:p>
            </p:txBody>
          </p:sp>
          <p:sp>
            <p:nvSpPr>
              <p:cNvPr id="7187" name="椭圆 149520"/>
              <p:cNvSpPr>
                <a:spLocks noChangeArrowheads="1"/>
              </p:cNvSpPr>
              <p:nvPr/>
            </p:nvSpPr>
            <p:spPr bwMode="auto">
              <a:xfrm>
                <a:off x="2185" y="1253"/>
                <a:ext cx="339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>
                    <a:solidFill>
                      <a:srgbClr val="000066"/>
                    </a:solidFill>
                    <a:latin typeface="文鼎CS大黑" charset="0"/>
                  </a:rPr>
                  <a:t>经过</a:t>
                </a:r>
              </a:p>
            </p:txBody>
          </p:sp>
          <p:sp>
            <p:nvSpPr>
              <p:cNvPr id="7188" name="椭圆 149521"/>
              <p:cNvSpPr>
                <a:spLocks noChangeArrowheads="1"/>
              </p:cNvSpPr>
              <p:nvPr/>
            </p:nvSpPr>
            <p:spPr bwMode="auto">
              <a:xfrm>
                <a:off x="2610" y="1424"/>
                <a:ext cx="338" cy="213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>
                    <a:solidFill>
                      <a:srgbClr val="000066"/>
                    </a:solidFill>
                    <a:latin typeface="文鼎CS大黑" charset="0"/>
                  </a:rPr>
                  <a:t>结果</a:t>
                </a:r>
              </a:p>
            </p:txBody>
          </p:sp>
          <p:sp>
            <p:nvSpPr>
              <p:cNvPr id="7189" name="椭圆 149522"/>
              <p:cNvSpPr>
                <a:spLocks noChangeArrowheads="1"/>
              </p:cNvSpPr>
              <p:nvPr/>
            </p:nvSpPr>
            <p:spPr bwMode="auto">
              <a:xfrm>
                <a:off x="2948" y="1767"/>
                <a:ext cx="340" cy="215"/>
              </a:xfrm>
              <a:prstGeom prst="ellipse">
                <a:avLst/>
              </a:prstGeom>
              <a:solidFill>
                <a:srgbClr val="FFFF66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3600">
                    <a:solidFill>
                      <a:srgbClr val="000066"/>
                    </a:solidFill>
                    <a:latin typeface="文鼎CS大黑" charset="0"/>
                  </a:rPr>
                  <a:t>影响</a:t>
                </a:r>
              </a:p>
            </p:txBody>
          </p:sp>
          <p:sp>
            <p:nvSpPr>
              <p:cNvPr id="7190" name="文本框 149523"/>
              <p:cNvSpPr txBox="1">
                <a:spLocks noChangeArrowheads="1"/>
              </p:cNvSpPr>
              <p:nvPr/>
            </p:nvSpPr>
            <p:spPr bwMode="auto">
              <a:xfrm>
                <a:off x="2447" y="2115"/>
                <a:ext cx="79" cy="7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endParaRPr lang="zh-CN" altLang="en-US" sz="1000"/>
              </a:p>
            </p:txBody>
          </p:sp>
        </p:grpSp>
        <p:sp>
          <p:nvSpPr>
            <p:cNvPr id="7175" name="文本框 149524"/>
            <p:cNvSpPr txBox="1">
              <a:spLocks noChangeArrowheads="1"/>
            </p:cNvSpPr>
            <p:nvPr/>
          </p:nvSpPr>
          <p:spPr bwMode="auto">
            <a:xfrm>
              <a:off x="2454" y="2596"/>
              <a:ext cx="496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3600">
                  <a:solidFill>
                    <a:srgbClr val="CC0000"/>
                  </a:solidFill>
                  <a:ea typeface="黑体" pitchFamily="49" charset="-122"/>
                </a:rPr>
                <a:t>甲午中日战争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9" name="椭圆 98318"/>
          <p:cNvSpPr/>
          <p:nvPr/>
        </p:nvSpPr>
        <p:spPr>
          <a:xfrm>
            <a:off x="1524000" y="512763"/>
            <a:ext cx="5735638" cy="1000125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文鼎CS大黑" charset="0"/>
              </a:rPr>
              <a:t>战争爆发的背景</a:t>
            </a:r>
          </a:p>
        </p:txBody>
      </p:sp>
      <p:sp>
        <p:nvSpPr>
          <p:cNvPr id="98307" name="文本框 98306"/>
          <p:cNvSpPr txBox="1">
            <a:spLocks noChangeArrowheads="1"/>
          </p:cNvSpPr>
          <p:nvPr/>
        </p:nvSpPr>
        <p:spPr bwMode="auto">
          <a:xfrm>
            <a:off x="1939925" y="1704975"/>
            <a:ext cx="5848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  <a:ea typeface="楷体_GB2312" pitchFamily="1" charset="-122"/>
              </a:rPr>
              <a:t>大陆政策</a:t>
            </a:r>
            <a:r>
              <a:rPr lang="zh-CN" altLang="en-US" sz="2800">
                <a:latin typeface="Times New Roman" pitchFamily="18" charset="0"/>
                <a:ea typeface="楷体_GB2312" pitchFamily="1" charset="-122"/>
              </a:rPr>
              <a:t>”的出台（根本原因）</a:t>
            </a:r>
          </a:p>
        </p:txBody>
      </p:sp>
      <p:sp>
        <p:nvSpPr>
          <p:cNvPr id="98308" name="左大括号 98307"/>
          <p:cNvSpPr>
            <a:spLocks/>
          </p:cNvSpPr>
          <p:nvPr/>
        </p:nvSpPr>
        <p:spPr bwMode="auto">
          <a:xfrm>
            <a:off x="766763" y="2020888"/>
            <a:ext cx="192087" cy="1320800"/>
          </a:xfrm>
          <a:prstGeom prst="leftBrace">
            <a:avLst>
              <a:gd name="adj1" fmla="val 11230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310" name="文本框 98309"/>
          <p:cNvSpPr txBox="1">
            <a:spLocks noChangeArrowheads="1"/>
          </p:cNvSpPr>
          <p:nvPr/>
        </p:nvSpPr>
        <p:spPr bwMode="auto">
          <a:xfrm>
            <a:off x="1900238" y="2970213"/>
            <a:ext cx="5632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楷体_GB2312" pitchFamily="1" charset="-122"/>
              </a:rPr>
              <a:t>东学党起义（直接原因）</a:t>
            </a:r>
          </a:p>
        </p:txBody>
      </p:sp>
      <p:sp>
        <p:nvSpPr>
          <p:cNvPr id="98311" name="文本框 98310"/>
          <p:cNvSpPr txBox="1">
            <a:spLocks noChangeArrowheads="1"/>
          </p:cNvSpPr>
          <p:nvPr/>
        </p:nvSpPr>
        <p:spPr bwMode="auto">
          <a:xfrm>
            <a:off x="1908175" y="2343150"/>
            <a:ext cx="7235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楷体_GB2312" pitchFamily="1" charset="-122"/>
              </a:rPr>
              <a:t>积贫积弱</a:t>
            </a:r>
            <a:r>
              <a:rPr lang="en-US" altLang="zh-CN" sz="2800">
                <a:latin typeface="Times New Roman" pitchFamily="18" charset="0"/>
                <a:ea typeface="楷体_GB2312" pitchFamily="1" charset="-122"/>
              </a:rPr>
              <a:t>,“</a:t>
            </a:r>
            <a:r>
              <a:rPr lang="zh-CN" altLang="en-US" sz="2800">
                <a:latin typeface="Times New Roman" pitchFamily="18" charset="0"/>
                <a:ea typeface="楷体_GB2312" pitchFamily="1" charset="-122"/>
              </a:rPr>
              <a:t>避战求和”（可乘之机）</a:t>
            </a:r>
          </a:p>
        </p:txBody>
      </p:sp>
      <p:sp>
        <p:nvSpPr>
          <p:cNvPr id="98312" name="文本框 98311"/>
          <p:cNvSpPr txBox="1">
            <a:spLocks noChangeArrowheads="1"/>
          </p:cNvSpPr>
          <p:nvPr/>
        </p:nvSpPr>
        <p:spPr bwMode="auto">
          <a:xfrm>
            <a:off x="1012825" y="1757363"/>
            <a:ext cx="2297113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楷体_GB2312" pitchFamily="1" charset="-122"/>
                <a:hlinkClick r:id="rId2" action="ppaction://hlinksldjump"/>
              </a:rPr>
              <a:t>日本：</a:t>
            </a:r>
            <a:endParaRPr lang="zh-CN" altLang="en-US" sz="2800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楷体_GB2312" pitchFamily="1" charset="-122"/>
                <a:hlinkClick r:id="rId3" action="ppaction://hlinksldjump"/>
              </a:rPr>
              <a:t>中国：</a:t>
            </a:r>
            <a:endParaRPr lang="zh-CN" altLang="en-US" sz="2800">
              <a:latin typeface="Times New Roman" pitchFamily="18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楷体_GB2312" pitchFamily="1" charset="-122"/>
              </a:rPr>
              <a:t>朝鲜：</a:t>
            </a:r>
          </a:p>
        </p:txBody>
      </p:sp>
      <p:grpSp>
        <p:nvGrpSpPr>
          <p:cNvPr id="2" name="组合 91154"/>
          <p:cNvGrpSpPr>
            <a:grpSpLocks/>
          </p:cNvGrpSpPr>
          <p:nvPr/>
        </p:nvGrpSpPr>
        <p:grpSpPr bwMode="auto">
          <a:xfrm>
            <a:off x="619125" y="3649663"/>
            <a:ext cx="7131050" cy="2795587"/>
            <a:chOff x="528" y="2304"/>
            <a:chExt cx="3910" cy="1968"/>
          </a:xfrm>
        </p:grpSpPr>
        <p:sp>
          <p:nvSpPr>
            <p:cNvPr id="8201" name="椭圆 91137"/>
            <p:cNvSpPr>
              <a:spLocks noChangeArrowheads="1"/>
            </p:cNvSpPr>
            <p:nvPr/>
          </p:nvSpPr>
          <p:spPr bwMode="auto">
            <a:xfrm>
              <a:off x="528" y="2304"/>
              <a:ext cx="3312" cy="196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椭圆 91138"/>
            <p:cNvSpPr>
              <a:spLocks noChangeArrowheads="1"/>
            </p:cNvSpPr>
            <p:nvPr/>
          </p:nvSpPr>
          <p:spPr bwMode="auto">
            <a:xfrm>
              <a:off x="1008" y="2448"/>
              <a:ext cx="2832" cy="163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文本框 91139"/>
            <p:cNvSpPr txBox="1">
              <a:spLocks noChangeArrowheads="1"/>
            </p:cNvSpPr>
            <p:nvPr/>
          </p:nvSpPr>
          <p:spPr bwMode="auto">
            <a:xfrm>
              <a:off x="4102" y="2488"/>
              <a:ext cx="336" cy="1590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8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大 陆 政 策</a:t>
              </a:r>
            </a:p>
          </p:txBody>
        </p:sp>
        <p:sp>
          <p:nvSpPr>
            <p:cNvPr id="8204" name="椭圆 91140"/>
            <p:cNvSpPr>
              <a:spLocks noChangeArrowheads="1"/>
            </p:cNvSpPr>
            <p:nvPr/>
          </p:nvSpPr>
          <p:spPr bwMode="auto">
            <a:xfrm>
              <a:off x="1440" y="2544"/>
              <a:ext cx="2400" cy="144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椭圆 91141"/>
            <p:cNvSpPr>
              <a:spLocks noChangeArrowheads="1"/>
            </p:cNvSpPr>
            <p:nvPr/>
          </p:nvSpPr>
          <p:spPr bwMode="auto">
            <a:xfrm>
              <a:off x="1968" y="2640"/>
              <a:ext cx="1872" cy="12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椭圆 91142"/>
            <p:cNvSpPr>
              <a:spLocks noChangeArrowheads="1"/>
            </p:cNvSpPr>
            <p:nvPr/>
          </p:nvSpPr>
          <p:spPr bwMode="auto">
            <a:xfrm>
              <a:off x="2448" y="2880"/>
              <a:ext cx="1392" cy="8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椭圆 91143"/>
            <p:cNvSpPr>
              <a:spLocks noChangeArrowheads="1"/>
            </p:cNvSpPr>
            <p:nvPr/>
          </p:nvSpPr>
          <p:spPr bwMode="auto">
            <a:xfrm>
              <a:off x="2784" y="2976"/>
              <a:ext cx="1056" cy="624"/>
            </a:xfrm>
            <a:prstGeom prst="ellipse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椭圆 91144"/>
            <p:cNvSpPr>
              <a:spLocks noChangeArrowheads="1"/>
            </p:cNvSpPr>
            <p:nvPr/>
          </p:nvSpPr>
          <p:spPr bwMode="auto">
            <a:xfrm>
              <a:off x="3360" y="3072"/>
              <a:ext cx="480" cy="432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文本框 91145"/>
            <p:cNvSpPr txBox="1">
              <a:spLocks noChangeArrowheads="1"/>
            </p:cNvSpPr>
            <p:nvPr/>
          </p:nvSpPr>
          <p:spPr bwMode="auto">
            <a:xfrm>
              <a:off x="3312" y="3168"/>
              <a:ext cx="576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日本</a:t>
              </a:r>
            </a:p>
          </p:txBody>
        </p:sp>
        <p:sp>
          <p:nvSpPr>
            <p:cNvPr id="8210" name="文本框 91146"/>
            <p:cNvSpPr txBox="1">
              <a:spLocks noChangeArrowheads="1"/>
            </p:cNvSpPr>
            <p:nvPr/>
          </p:nvSpPr>
          <p:spPr bwMode="auto">
            <a:xfrm>
              <a:off x="2832" y="3004"/>
              <a:ext cx="576" cy="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中国台湾</a:t>
              </a:r>
            </a:p>
          </p:txBody>
        </p:sp>
        <p:sp>
          <p:nvSpPr>
            <p:cNvPr id="8211" name="文本框 91147"/>
            <p:cNvSpPr txBox="1">
              <a:spLocks noChangeArrowheads="1"/>
            </p:cNvSpPr>
            <p:nvPr/>
          </p:nvSpPr>
          <p:spPr bwMode="auto">
            <a:xfrm>
              <a:off x="2496" y="2976"/>
              <a:ext cx="336" cy="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朝鲜</a:t>
              </a:r>
            </a:p>
          </p:txBody>
        </p:sp>
        <p:sp>
          <p:nvSpPr>
            <p:cNvPr id="8212" name="文本框 91148"/>
            <p:cNvSpPr txBox="1">
              <a:spLocks noChangeArrowheads="1"/>
            </p:cNvSpPr>
            <p:nvPr/>
          </p:nvSpPr>
          <p:spPr bwMode="auto">
            <a:xfrm>
              <a:off x="1920" y="2880"/>
              <a:ext cx="624" cy="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中国东北蒙古</a:t>
              </a:r>
            </a:p>
          </p:txBody>
        </p:sp>
        <p:sp>
          <p:nvSpPr>
            <p:cNvPr id="8213" name="文本框 91149"/>
            <p:cNvSpPr txBox="1">
              <a:spLocks noChangeArrowheads="1"/>
            </p:cNvSpPr>
            <p:nvPr/>
          </p:nvSpPr>
          <p:spPr bwMode="auto">
            <a:xfrm>
              <a:off x="1488" y="2956"/>
              <a:ext cx="384" cy="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中国</a:t>
              </a:r>
            </a:p>
          </p:txBody>
        </p:sp>
        <p:sp>
          <p:nvSpPr>
            <p:cNvPr id="8214" name="文本框 91150"/>
            <p:cNvSpPr txBox="1">
              <a:spLocks noChangeArrowheads="1"/>
            </p:cNvSpPr>
            <p:nvPr/>
          </p:nvSpPr>
          <p:spPr bwMode="auto">
            <a:xfrm>
              <a:off x="1008" y="2928"/>
              <a:ext cx="384" cy="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亚洲</a:t>
              </a:r>
            </a:p>
          </p:txBody>
        </p:sp>
        <p:sp>
          <p:nvSpPr>
            <p:cNvPr id="8215" name="文本框 91151"/>
            <p:cNvSpPr txBox="1">
              <a:spLocks noChangeArrowheads="1"/>
            </p:cNvSpPr>
            <p:nvPr/>
          </p:nvSpPr>
          <p:spPr bwMode="auto">
            <a:xfrm>
              <a:off x="576" y="2928"/>
              <a:ext cx="384" cy="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世界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9" grpId="0" animBg="1"/>
      <p:bldP spid="98307" grpId="0"/>
      <p:bldP spid="98308" grpId="0" bldLvl="0" animBg="1"/>
      <p:bldP spid="98310" grpId="0"/>
      <p:bldP spid="98311" grpId="0"/>
      <p:bldP spid="983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 88065"/>
          <p:cNvSpPr>
            <a:spLocks noGrp="1" noChangeArrowheads="1"/>
          </p:cNvSpPr>
          <p:nvPr>
            <p:ph type="title"/>
          </p:nvPr>
        </p:nvSpPr>
        <p:spPr>
          <a:xfrm>
            <a:off x="0" y="836613"/>
            <a:ext cx="685800" cy="50292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zh-CN" altLang="en-US" b="1" smtClean="0">
                <a:ea typeface="隶书" pitchFamily="1" charset="-122"/>
                <a:hlinkClick r:id="rId3" action="ppaction://hlinksldjump"/>
              </a:rPr>
              <a:t>明治维新前与后</a:t>
            </a:r>
          </a:p>
        </p:txBody>
      </p:sp>
      <p:pic>
        <p:nvPicPr>
          <p:cNvPr id="88067" name="文本占位符 88066" descr="在8_56扫描的图象2004-9-13"/>
          <p:cNvPicPr>
            <a:picLocks noChangeAspect="1" noChangeArrowheads="1"/>
          </p:cNvPicPr>
          <p:nvPr>
            <p:ph type="body"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1038" y="474663"/>
            <a:ext cx="8316912" cy="3638550"/>
          </a:xfrm>
        </p:spPr>
      </p:pic>
      <p:pic>
        <p:nvPicPr>
          <p:cNvPr id="88068" name="联机映像占位符 88067" descr="在9_06扫描的图象2004-9-13"/>
          <p:cNvPicPr>
            <a:picLocks noChangeAspect="1" noChangeArrowheads="1"/>
          </p:cNvPicPr>
          <p:nvPr>
            <p:ph type="dgm" sz="half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14400" y="3019425"/>
            <a:ext cx="8215313" cy="3500438"/>
          </a:xfrm>
        </p:spPr>
      </p:pic>
      <p:sp>
        <p:nvSpPr>
          <p:cNvPr id="9221" name="文本框 88068"/>
          <p:cNvSpPr txBox="1">
            <a:spLocks noChangeArrowheads="1"/>
          </p:cNvSpPr>
          <p:nvPr/>
        </p:nvSpPr>
        <p:spPr bwMode="auto">
          <a:xfrm>
            <a:off x="827088" y="333375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文本框 229378"/>
          <p:cNvSpPr txBox="1">
            <a:spLocks noChangeArrowheads="1"/>
          </p:cNvSpPr>
          <p:nvPr/>
        </p:nvSpPr>
        <p:spPr bwMode="auto">
          <a:xfrm>
            <a:off x="1279525" y="5041900"/>
            <a:ext cx="1143000" cy="579438"/>
          </a:xfrm>
          <a:prstGeom prst="rect">
            <a:avLst/>
          </a:prstGeom>
          <a:solidFill>
            <a:srgbClr val="66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朝鲜</a:t>
            </a:r>
          </a:p>
        </p:txBody>
      </p:sp>
      <p:sp>
        <p:nvSpPr>
          <p:cNvPr id="229380" name="文本框 229379"/>
          <p:cNvSpPr txBox="1">
            <a:spLocks noChangeArrowheads="1"/>
          </p:cNvSpPr>
          <p:nvPr/>
        </p:nvSpPr>
        <p:spPr bwMode="auto">
          <a:xfrm>
            <a:off x="6613525" y="4965700"/>
            <a:ext cx="1066800" cy="579438"/>
          </a:xfrm>
          <a:prstGeom prst="rect">
            <a:avLst/>
          </a:prstGeom>
          <a:solidFill>
            <a:srgbClr val="66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中国</a:t>
            </a:r>
          </a:p>
        </p:txBody>
      </p:sp>
      <p:sp>
        <p:nvSpPr>
          <p:cNvPr id="229381" name="文本框 229380"/>
          <p:cNvSpPr txBox="1">
            <a:spLocks noChangeArrowheads="1"/>
          </p:cNvSpPr>
          <p:nvPr/>
        </p:nvSpPr>
        <p:spPr bwMode="auto">
          <a:xfrm>
            <a:off x="746125" y="5575300"/>
            <a:ext cx="236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（东学党起义）</a:t>
            </a:r>
          </a:p>
        </p:txBody>
      </p:sp>
      <p:grpSp>
        <p:nvGrpSpPr>
          <p:cNvPr id="2" name="组合 229381"/>
          <p:cNvGrpSpPr>
            <a:grpSpLocks/>
          </p:cNvGrpSpPr>
          <p:nvPr/>
        </p:nvGrpSpPr>
        <p:grpSpPr bwMode="auto">
          <a:xfrm>
            <a:off x="2422525" y="4660900"/>
            <a:ext cx="4191000" cy="533400"/>
            <a:chOff x="1584" y="3168"/>
            <a:chExt cx="2640" cy="336"/>
          </a:xfrm>
        </p:grpSpPr>
        <p:sp>
          <p:nvSpPr>
            <p:cNvPr id="10263" name="直接连接符 229382"/>
            <p:cNvSpPr>
              <a:spLocks noChangeShapeType="1"/>
            </p:cNvSpPr>
            <p:nvPr/>
          </p:nvSpPr>
          <p:spPr bwMode="auto">
            <a:xfrm flipH="1">
              <a:off x="1584" y="3504"/>
              <a:ext cx="264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4" name="文本框 229383"/>
            <p:cNvSpPr txBox="1">
              <a:spLocks noChangeArrowheads="1"/>
            </p:cNvSpPr>
            <p:nvPr/>
          </p:nvSpPr>
          <p:spPr bwMode="auto">
            <a:xfrm>
              <a:off x="2304" y="3168"/>
              <a:ext cx="9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FF"/>
                  </a:solidFill>
                  <a:latin typeface="黑体" pitchFamily="49" charset="-122"/>
                  <a:ea typeface="黑体" pitchFamily="49" charset="-122"/>
                </a:rPr>
                <a:t>支   援</a:t>
              </a:r>
            </a:p>
          </p:txBody>
        </p:sp>
      </p:grpSp>
      <p:grpSp>
        <p:nvGrpSpPr>
          <p:cNvPr id="3" name="组合 229384"/>
          <p:cNvGrpSpPr>
            <a:grpSpLocks/>
          </p:cNvGrpSpPr>
          <p:nvPr/>
        </p:nvGrpSpPr>
        <p:grpSpPr bwMode="auto">
          <a:xfrm>
            <a:off x="2422525" y="5422900"/>
            <a:ext cx="4191000" cy="519113"/>
            <a:chOff x="1584" y="3648"/>
            <a:chExt cx="2640" cy="327"/>
          </a:xfrm>
        </p:grpSpPr>
        <p:sp>
          <p:nvSpPr>
            <p:cNvPr id="10261" name="直接连接符 229385"/>
            <p:cNvSpPr>
              <a:spLocks noChangeShapeType="1"/>
            </p:cNvSpPr>
            <p:nvPr/>
          </p:nvSpPr>
          <p:spPr bwMode="auto">
            <a:xfrm>
              <a:off x="1584" y="3648"/>
              <a:ext cx="264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文本框 229386"/>
            <p:cNvSpPr txBox="1">
              <a:spLocks noChangeArrowheads="1"/>
            </p:cNvSpPr>
            <p:nvPr/>
          </p:nvSpPr>
          <p:spPr bwMode="auto">
            <a:xfrm>
              <a:off x="2256" y="3648"/>
              <a:ext cx="96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9900"/>
                  </a:solidFill>
                  <a:latin typeface="黑体" pitchFamily="49" charset="-122"/>
                  <a:ea typeface="黑体" pitchFamily="49" charset="-122"/>
                </a:rPr>
                <a:t>求   助</a:t>
              </a:r>
            </a:p>
          </p:txBody>
        </p:sp>
      </p:grpSp>
      <p:sp>
        <p:nvSpPr>
          <p:cNvPr id="229388" name="文本框 229387"/>
          <p:cNvSpPr txBox="1">
            <a:spLocks noChangeArrowheads="1"/>
          </p:cNvSpPr>
          <p:nvPr/>
        </p:nvSpPr>
        <p:spPr bwMode="auto">
          <a:xfrm>
            <a:off x="3794125" y="1003300"/>
            <a:ext cx="1066800" cy="579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日本</a:t>
            </a:r>
          </a:p>
        </p:txBody>
      </p:sp>
      <p:sp>
        <p:nvSpPr>
          <p:cNvPr id="229389" name="文本框 229388"/>
          <p:cNvSpPr txBox="1">
            <a:spLocks noChangeArrowheads="1"/>
          </p:cNvSpPr>
          <p:nvPr/>
        </p:nvSpPr>
        <p:spPr bwMode="auto">
          <a:xfrm>
            <a:off x="3260725" y="1536700"/>
            <a:ext cx="2438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资本主义发展需要殖民地</a:t>
            </a:r>
          </a:p>
        </p:txBody>
      </p:sp>
      <p:grpSp>
        <p:nvGrpSpPr>
          <p:cNvPr id="4" name="组合 229389"/>
          <p:cNvGrpSpPr>
            <a:grpSpLocks/>
          </p:cNvGrpSpPr>
          <p:nvPr/>
        </p:nvGrpSpPr>
        <p:grpSpPr bwMode="auto">
          <a:xfrm>
            <a:off x="1279525" y="1231900"/>
            <a:ext cx="2500313" cy="3810000"/>
            <a:chOff x="873" y="1008"/>
            <a:chExt cx="1575" cy="2400"/>
          </a:xfrm>
        </p:grpSpPr>
        <p:sp>
          <p:nvSpPr>
            <p:cNvPr id="10259" name="任意多边形 229390"/>
            <p:cNvSpPr>
              <a:spLocks noChangeArrowheads="1"/>
            </p:cNvSpPr>
            <p:nvPr/>
          </p:nvSpPr>
          <p:spPr bwMode="auto">
            <a:xfrm>
              <a:off x="1200" y="1008"/>
              <a:ext cx="1248" cy="2400"/>
            </a:xfrm>
            <a:custGeom>
              <a:avLst/>
              <a:gdLst>
                <a:gd name="T0" fmla="*/ 1248 w 1248"/>
                <a:gd name="T1" fmla="*/ 0 h 2256"/>
                <a:gd name="T2" fmla="*/ 0 w 1248"/>
                <a:gd name="T3" fmla="*/ 0 h 2256"/>
                <a:gd name="T4" fmla="*/ 0 w 1248"/>
                <a:gd name="T5" fmla="*/ 2256 h 2256"/>
                <a:gd name="T6" fmla="*/ 0 60000 65536"/>
                <a:gd name="T7" fmla="*/ 0 60000 65536"/>
                <a:gd name="T8" fmla="*/ 0 60000 65536"/>
                <a:gd name="T9" fmla="*/ 0 w 1248"/>
                <a:gd name="T10" fmla="*/ 0 h 2256"/>
                <a:gd name="T11" fmla="*/ 1248 w 1248"/>
                <a:gd name="T12" fmla="*/ 2256 h 22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" h="2256">
                  <a:moveTo>
                    <a:pt x="1248" y="0"/>
                  </a:moveTo>
                  <a:lnTo>
                    <a:pt x="0" y="0"/>
                  </a:lnTo>
                  <a:lnTo>
                    <a:pt x="0" y="2256"/>
                  </a:ln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文本框 229391"/>
            <p:cNvSpPr txBox="1">
              <a:spLocks noChangeArrowheads="1"/>
            </p:cNvSpPr>
            <p:nvPr/>
          </p:nvSpPr>
          <p:spPr bwMode="auto">
            <a:xfrm>
              <a:off x="873" y="1728"/>
              <a:ext cx="385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增     兵</a:t>
              </a:r>
            </a:p>
          </p:txBody>
        </p:sp>
      </p:grpSp>
      <p:grpSp>
        <p:nvGrpSpPr>
          <p:cNvPr id="5" name="组合 229392"/>
          <p:cNvGrpSpPr>
            <a:grpSpLocks/>
          </p:cNvGrpSpPr>
          <p:nvPr/>
        </p:nvGrpSpPr>
        <p:grpSpPr bwMode="auto">
          <a:xfrm>
            <a:off x="4784725" y="1231900"/>
            <a:ext cx="2744788" cy="3733800"/>
            <a:chOff x="3072" y="1008"/>
            <a:chExt cx="1729" cy="2352"/>
          </a:xfrm>
        </p:grpSpPr>
        <p:sp>
          <p:nvSpPr>
            <p:cNvPr id="10257" name="任意多边形 229393"/>
            <p:cNvSpPr>
              <a:spLocks noChangeArrowheads="1"/>
            </p:cNvSpPr>
            <p:nvPr/>
          </p:nvSpPr>
          <p:spPr bwMode="auto">
            <a:xfrm>
              <a:off x="3072" y="1008"/>
              <a:ext cx="1344" cy="2352"/>
            </a:xfrm>
            <a:custGeom>
              <a:avLst/>
              <a:gdLst>
                <a:gd name="T0" fmla="*/ 0 w 1536"/>
                <a:gd name="T1" fmla="*/ 0 h 2304"/>
                <a:gd name="T2" fmla="*/ 1536 w 1536"/>
                <a:gd name="T3" fmla="*/ 0 h 2304"/>
                <a:gd name="T4" fmla="*/ 1536 w 1536"/>
                <a:gd name="T5" fmla="*/ 2304 h 2304"/>
                <a:gd name="T6" fmla="*/ 0 60000 65536"/>
                <a:gd name="T7" fmla="*/ 0 60000 65536"/>
                <a:gd name="T8" fmla="*/ 0 60000 65536"/>
                <a:gd name="T9" fmla="*/ 0 w 1536"/>
                <a:gd name="T10" fmla="*/ 0 h 2304"/>
                <a:gd name="T11" fmla="*/ 1536 w 1536"/>
                <a:gd name="T12" fmla="*/ 2304 h 23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36" h="2304">
                  <a:moveTo>
                    <a:pt x="0" y="0"/>
                  </a:moveTo>
                  <a:lnTo>
                    <a:pt x="1536" y="0"/>
                  </a:lnTo>
                  <a:lnTo>
                    <a:pt x="1536" y="2304"/>
                  </a:ln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文本框 229394"/>
            <p:cNvSpPr txBox="1">
              <a:spLocks noChangeArrowheads="1"/>
            </p:cNvSpPr>
            <p:nvPr/>
          </p:nvSpPr>
          <p:spPr bwMode="auto">
            <a:xfrm>
              <a:off x="4416" y="1680"/>
              <a:ext cx="385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针     对</a:t>
              </a:r>
            </a:p>
          </p:txBody>
        </p:sp>
      </p:grpSp>
      <p:grpSp>
        <p:nvGrpSpPr>
          <p:cNvPr id="6" name="组合 229395"/>
          <p:cNvGrpSpPr>
            <a:grpSpLocks/>
          </p:cNvGrpSpPr>
          <p:nvPr/>
        </p:nvGrpSpPr>
        <p:grpSpPr bwMode="auto">
          <a:xfrm>
            <a:off x="1833563" y="2338388"/>
            <a:ext cx="5105400" cy="2743200"/>
            <a:chOff x="1200" y="1776"/>
            <a:chExt cx="3216" cy="1728"/>
          </a:xfrm>
        </p:grpSpPr>
        <p:sp>
          <p:nvSpPr>
            <p:cNvPr id="10252" name="文本框 229396"/>
            <p:cNvSpPr txBox="1">
              <a:spLocks noChangeArrowheads="1"/>
            </p:cNvSpPr>
            <p:nvPr/>
          </p:nvSpPr>
          <p:spPr bwMode="auto">
            <a:xfrm>
              <a:off x="1872" y="2208"/>
              <a:ext cx="1920" cy="731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FF00"/>
                  </a:solidFill>
                  <a:latin typeface="黑体" pitchFamily="49" charset="-122"/>
                  <a:ea typeface="黑体" pitchFamily="49" charset="-122"/>
                </a:rPr>
                <a:t>甲午中日战争爆发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FF00"/>
                  </a:solidFill>
                  <a:latin typeface="黑体" pitchFamily="49" charset="-122"/>
                  <a:ea typeface="黑体" pitchFamily="49" charset="-122"/>
                </a:rPr>
                <a:t>（</a:t>
              </a:r>
              <a:r>
                <a:rPr lang="en-US" altLang="zh-CN" sz="2800" b="1">
                  <a:solidFill>
                    <a:srgbClr val="FFFF00"/>
                  </a:solidFill>
                  <a:latin typeface="黑体" pitchFamily="49" charset="-122"/>
                  <a:ea typeface="黑体" pitchFamily="49" charset="-122"/>
                </a:rPr>
                <a:t>1894 -1895</a:t>
              </a:r>
              <a:r>
                <a:rPr lang="zh-CN" altLang="en-US" sz="2800" b="1">
                  <a:solidFill>
                    <a:srgbClr val="FFFF00"/>
                  </a:solidFill>
                  <a:latin typeface="黑体" pitchFamily="49" charset="-122"/>
                  <a:ea typeface="黑体" pitchFamily="49" charset="-122"/>
                </a:rPr>
                <a:t>）</a:t>
              </a:r>
            </a:p>
          </p:txBody>
        </p:sp>
        <p:sp>
          <p:nvSpPr>
            <p:cNvPr id="10253" name="直接连接符 229397"/>
            <p:cNvSpPr>
              <a:spLocks noChangeShapeType="1"/>
            </p:cNvSpPr>
            <p:nvPr/>
          </p:nvSpPr>
          <p:spPr bwMode="auto">
            <a:xfrm>
              <a:off x="2736" y="1776"/>
              <a:ext cx="0" cy="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直接连接符 229398"/>
            <p:cNvSpPr>
              <a:spLocks noChangeShapeType="1"/>
            </p:cNvSpPr>
            <p:nvPr/>
          </p:nvSpPr>
          <p:spPr bwMode="auto">
            <a:xfrm>
              <a:off x="2736" y="2832"/>
              <a:ext cx="0" cy="67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直接连接符 229399"/>
            <p:cNvSpPr>
              <a:spLocks noChangeShapeType="1"/>
            </p:cNvSpPr>
            <p:nvPr/>
          </p:nvSpPr>
          <p:spPr bwMode="auto">
            <a:xfrm>
              <a:off x="1200" y="2400"/>
              <a:ext cx="6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直接连接符 229400"/>
            <p:cNvSpPr>
              <a:spLocks noChangeShapeType="1"/>
            </p:cNvSpPr>
            <p:nvPr/>
          </p:nvSpPr>
          <p:spPr bwMode="auto">
            <a:xfrm>
              <a:off x="3792" y="2400"/>
              <a:ext cx="6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fill="hold"/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9" grpId="0" bldLvl="0" animBg="1"/>
      <p:bldP spid="229380" grpId="0" bldLvl="0" animBg="1"/>
      <p:bldP spid="229381" grpId="0"/>
      <p:bldP spid="229388" grpId="0" bldLvl="0" animBg="1"/>
      <p:bldP spid="2293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9" name="椭圆 98318"/>
          <p:cNvSpPr/>
          <p:nvPr/>
        </p:nvSpPr>
        <p:spPr>
          <a:xfrm>
            <a:off x="1524000" y="381000"/>
            <a:ext cx="5735638" cy="1000125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latin typeface="文鼎CS大黑" charset="0"/>
              </a:rPr>
              <a:t>战争爆发的经过</a:t>
            </a:r>
          </a:p>
        </p:txBody>
      </p:sp>
      <p:sp>
        <p:nvSpPr>
          <p:cNvPr id="11267" name="直接连接符 17548"/>
          <p:cNvSpPr>
            <a:spLocks noChangeShapeType="1"/>
          </p:cNvSpPr>
          <p:nvPr/>
        </p:nvSpPr>
        <p:spPr bwMode="auto">
          <a:xfrm>
            <a:off x="1189038" y="36591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7636" name="表格 17635"/>
          <p:cNvGraphicFramePr>
            <a:graphicFrameLocks noGrp="1"/>
          </p:cNvGraphicFramePr>
          <p:nvPr/>
        </p:nvGraphicFramePr>
        <p:xfrm>
          <a:off x="14288" y="1593850"/>
          <a:ext cx="9144000" cy="4870768"/>
        </p:xfrm>
        <a:graphic>
          <a:graphicData uri="http://schemas.openxmlformats.org/drawingml/2006/table">
            <a:tbl>
              <a:tblPr/>
              <a:tblGrid>
                <a:gridCol w="1692275"/>
                <a:gridCol w="1584325"/>
                <a:gridCol w="1925637"/>
                <a:gridCol w="2365375"/>
                <a:gridCol w="1576388"/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阶  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战  场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主要战役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战  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重要人物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开始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丰岛海面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丰岛海战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中日两国正式宣战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第一阶段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(1894.7-9)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朝鲜半岛</a:t>
                      </a:r>
                      <a:b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</a:b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黄海海域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文鼎CS大黑" charset="0"/>
                          <a:ea typeface="宋体" pitchFamily="2" charset="-122"/>
                        </a:rPr>
                        <a:t>平壤战役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平壤失守</a:t>
                      </a:r>
                      <a:b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</a:b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 战火至华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左宝贵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文鼎CS大黑" charset="0"/>
                          <a:ea typeface="宋体" pitchFamily="2" charset="-122"/>
                        </a:rPr>
                        <a:t>黄海战役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丧失黄海制海权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邓世昌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第二阶段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(1894.10-1895.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初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辽东地区</a:t>
                      </a:r>
                      <a:b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</a:b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山东半岛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辽东战役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占旅大  </a:t>
                      </a:r>
                      <a:b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</a:b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旅顺大屠杀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06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威海卫战役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北洋舰队</a:t>
                      </a:r>
                      <a:b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</a:b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全军覆没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8" name="文本框 17633"/>
          <p:cNvSpPr txBox="1">
            <a:spLocks noChangeArrowheads="1"/>
          </p:cNvSpPr>
          <p:nvPr/>
        </p:nvSpPr>
        <p:spPr bwMode="auto">
          <a:xfrm>
            <a:off x="1958975" y="621665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sym typeface="Wingdings 2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4013"/>
            <a:ext cx="91440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000" y="5210175"/>
            <a:ext cx="4841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5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8763" y="2071688"/>
            <a:ext cx="3952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5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36713" y="4613275"/>
            <a:ext cx="484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" y="2403475"/>
            <a:ext cx="484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87813" y="1246188"/>
            <a:ext cx="4841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997700" y="6003925"/>
            <a:ext cx="1447800" cy="396875"/>
          </a:xfrm>
          <a:prstGeom prst="rect">
            <a:avLst/>
          </a:prstGeom>
          <a:solidFill>
            <a:srgbClr val="FFFF00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黑体" pitchFamily="49" charset="-122"/>
              </a:rPr>
              <a:t>丰岛海战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161088" y="2830513"/>
            <a:ext cx="1238250" cy="398462"/>
          </a:xfrm>
          <a:prstGeom prst="rect">
            <a:avLst/>
          </a:prstGeom>
          <a:solidFill>
            <a:srgbClr val="FFFF00">
              <a:alpha val="36862"/>
            </a:srgbClr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黑体" pitchFamily="49" charset="-122"/>
              </a:rPr>
              <a:t>平壤战役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816350" y="2105025"/>
            <a:ext cx="1250950" cy="39846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ea typeface="黑体" pitchFamily="49" charset="-122"/>
              </a:rPr>
              <a:t>黄海战役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279525" y="5554663"/>
            <a:ext cx="1447800" cy="396875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黑体" pitchFamily="49" charset="-122"/>
              </a:rPr>
              <a:t>威海战役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7325" y="3516313"/>
            <a:ext cx="1447800" cy="396875"/>
          </a:xfrm>
          <a:prstGeom prst="rect">
            <a:avLst/>
          </a:prstGeom>
          <a:solidFill>
            <a:srgbClr val="FFFF00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  <a:ea typeface="黑体" pitchFamily="49" charset="-122"/>
              </a:rPr>
              <a:t>辽东战役</a:t>
            </a: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5719763"/>
            <a:ext cx="7207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8213" y="2497138"/>
            <a:ext cx="7207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9175" y="1747838"/>
            <a:ext cx="7207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100" y="2622550"/>
            <a:ext cx="7207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5181600"/>
            <a:ext cx="7207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65600" y="5902325"/>
            <a:ext cx="2676525" cy="5207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文鼎CS大黑" charset="0"/>
              </a:rPr>
              <a:t>战争爆发的标志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1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1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1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1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1"/>
                            </p:stCondLst>
                            <p:childTnLst>
                              <p:par>
                                <p:cTn id="7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1980</Words>
  <Characters>0</Characters>
  <Application/>
  <DocSecurity>0</DocSecurity>
  <PresentationFormat/>
  <Lines>0</Lines>
  <Paragraphs>205</Paragraphs>
  <Slides>28</Slides>
  <Notes>1</Notes>
  <HiddenSlides>0</HiddenSlides>
  <MMClips>1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Calibri</vt:lpstr>
      <vt:lpstr>黑体</vt:lpstr>
      <vt:lpstr>Wingdings 2</vt:lpstr>
      <vt:lpstr>微软雅黑</vt:lpstr>
      <vt:lpstr>文鼎中楷简</vt:lpstr>
      <vt:lpstr>文鼎CS大黑</vt:lpstr>
      <vt:lpstr>Times New Roman</vt:lpstr>
      <vt:lpstr>楷体_GB2312</vt:lpstr>
      <vt:lpstr>隶书</vt:lpstr>
      <vt:lpstr>华文中宋</vt:lpstr>
      <vt:lpstr>Garamond</vt:lpstr>
      <vt:lpstr>迷你简毡笔黑</vt:lpstr>
      <vt:lpstr>文鼎CS中黑</vt:lpstr>
      <vt:lpstr>Tahoma</vt:lpstr>
      <vt:lpstr>华文新魏</vt:lpstr>
      <vt:lpstr>默认设计模板</vt:lpstr>
      <vt:lpstr>Bitmap Image</vt:lpstr>
      <vt:lpstr>Microsoft Word 97-2003 文档</vt:lpstr>
      <vt:lpstr>幻灯片 1</vt:lpstr>
      <vt:lpstr>幻灯片 2</vt:lpstr>
      <vt:lpstr>幻灯片 3</vt:lpstr>
      <vt:lpstr>幻灯片 4</vt:lpstr>
      <vt:lpstr>幻灯片 5</vt:lpstr>
      <vt:lpstr>明治维新前与后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2017-05-23T06:00:13Z</dcterms:created>
  <dcterms:modified xsi:type="dcterms:W3CDTF">2018-08-12T02:50:47Z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