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80" r:id="rId3"/>
    <p:sldId id="338" r:id="rId5"/>
    <p:sldId id="378" r:id="rId6"/>
    <p:sldId id="391" r:id="rId7"/>
    <p:sldId id="392" r:id="rId8"/>
    <p:sldId id="404" r:id="rId9"/>
    <p:sldId id="405" r:id="rId10"/>
    <p:sldId id="393" r:id="rId11"/>
    <p:sldId id="394" r:id="rId12"/>
    <p:sldId id="395" r:id="rId13"/>
    <p:sldId id="398" r:id="rId14"/>
    <p:sldId id="399" r:id="rId15"/>
    <p:sldId id="400" r:id="rId16"/>
    <p:sldId id="402" r:id="rId17"/>
    <p:sldId id="401" r:id="rId18"/>
    <p:sldId id="403" r:id="rId19"/>
    <p:sldId id="406" r:id="rId20"/>
    <p:sldId id="390" r:id="rId21"/>
    <p:sldId id="409" r:id="rId22"/>
    <p:sldId id="410" r:id="rId23"/>
    <p:sldId id="411" r:id="rId24"/>
    <p:sldId id="325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09" autoAdjust="0"/>
    <p:restoredTop sz="94424" autoAdjust="0"/>
  </p:normalViewPr>
  <p:slideViewPr>
    <p:cSldViewPr snapToGrid="0">
      <p:cViewPr varScale="1">
        <p:scale>
          <a:sx n="71" d="100"/>
          <a:sy n="71" d="100"/>
        </p:scale>
        <p:origin x="480" y="60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5" d="100"/>
          <a:sy n="125" d="100"/>
        </p:scale>
        <p:origin x="4932" y="9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8126C0-DE9A-463A-ADA3-03A11F54262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513023B-D14D-4B0A-A840-A3C3FFB22FC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5E29FBC-252A-4B5C-9063-9E7128901F4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89A4539-7778-497B-9353-93DCD9AFD0F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FD6FA8D-E431-46C9-BA25-2EC68792FF9D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1160326" y="117304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2449195" y="2124392"/>
            <a:ext cx="7292975" cy="1836421"/>
            <a:chOff x="1293538" y="1370278"/>
            <a:chExt cx="3548062" cy="1838183"/>
          </a:xfrm>
        </p:grpSpPr>
        <p:sp>
          <p:nvSpPr>
            <p:cNvPr id="7174" name="矩形 13"/>
            <p:cNvSpPr>
              <a:spLocks noChangeArrowheads="1"/>
            </p:cNvSpPr>
            <p:nvPr/>
          </p:nvSpPr>
          <p:spPr bwMode="auto">
            <a:xfrm>
              <a:off x="1865676" y="1370278"/>
              <a:ext cx="2497700" cy="770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第二单</a:t>
              </a:r>
              <a:r>
                <a:rPr lang="zh-CN" altLang="en-US" sz="2000" b="1" dirty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元 </a:t>
              </a:r>
              <a:r>
                <a:rPr lang="zh-CN" altLang="en-US" sz="2000" b="1" dirty="0" smtClea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辛亥革命与民国的创建</a:t>
              </a:r>
              <a:endParaRPr lang="zh-CN" altLang="en-US" sz="2000" b="1" dirty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1293538" y="2506113"/>
              <a:ext cx="3548062" cy="7023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4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4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辛亥革命</a:t>
              </a:r>
              <a:endParaRPr lang="zh-CN" altLang="en-US" sz="40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69"/>
          <p:cNvSpPr txBox="1">
            <a:spLocks noChangeArrowheads="1"/>
          </p:cNvSpPr>
          <p:nvPr/>
        </p:nvSpPr>
        <p:spPr bwMode="auto">
          <a:xfrm>
            <a:off x="403225" y="847271"/>
            <a:ext cx="312737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同盟会革命纲领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2529"/>
          <p:cNvSpPr txBox="1">
            <a:spLocks noChangeArrowheads="1"/>
          </p:cNvSpPr>
          <p:nvPr/>
        </p:nvSpPr>
        <p:spPr bwMode="auto">
          <a:xfrm>
            <a:off x="1370013" y="1954667"/>
            <a:ext cx="2160587" cy="1349375"/>
          </a:xfrm>
          <a:prstGeom prst="rect">
            <a:avLst/>
          </a:prstGeom>
          <a:solidFill>
            <a:srgbClr val="DCE6F2"/>
          </a:solidFill>
          <a:ln w="19050">
            <a:solidFill>
              <a:srgbClr val="558ED5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 驱</a:t>
            </a:r>
            <a:r>
              <a:rPr lang="zh-CN" altLang="en-US" sz="3200" dirty="0">
                <a:latin typeface="+mj-ea"/>
                <a:ea typeface="+mj-ea"/>
              </a:rPr>
              <a:t>除鞑虏</a:t>
            </a:r>
            <a:endParaRPr lang="zh-CN" altLang="en-US" sz="32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 恢</a:t>
            </a:r>
            <a:r>
              <a:rPr lang="zh-CN" altLang="en-US" sz="3200" dirty="0">
                <a:latin typeface="+mj-ea"/>
                <a:ea typeface="+mj-ea"/>
              </a:rPr>
              <a:t>复中华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4" name="文本框 22530"/>
          <p:cNvSpPr txBox="1">
            <a:spLocks noChangeArrowheads="1"/>
          </p:cNvSpPr>
          <p:nvPr/>
        </p:nvSpPr>
        <p:spPr bwMode="auto">
          <a:xfrm>
            <a:off x="1359129" y="3908198"/>
            <a:ext cx="2160587" cy="584200"/>
          </a:xfrm>
          <a:prstGeom prst="rect">
            <a:avLst/>
          </a:prstGeom>
          <a:solidFill>
            <a:srgbClr val="DCE6F2"/>
          </a:solidFill>
          <a:ln w="19050">
            <a:solidFill>
              <a:srgbClr val="558ED5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3200" dirty="0" smtClean="0">
                <a:latin typeface="+mj-ea"/>
                <a:ea typeface="+mj-ea"/>
              </a:rPr>
              <a:t>创</a:t>
            </a:r>
            <a:r>
              <a:rPr lang="zh-CN" altLang="en-US" sz="3200" dirty="0">
                <a:latin typeface="+mj-ea"/>
                <a:ea typeface="+mj-ea"/>
              </a:rPr>
              <a:t>立民国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5" name="文本框 22531"/>
          <p:cNvSpPr txBox="1">
            <a:spLocks noChangeArrowheads="1"/>
          </p:cNvSpPr>
          <p:nvPr/>
        </p:nvSpPr>
        <p:spPr bwMode="auto">
          <a:xfrm>
            <a:off x="1380900" y="5038271"/>
            <a:ext cx="2160587" cy="585788"/>
          </a:xfrm>
          <a:prstGeom prst="rect">
            <a:avLst/>
          </a:prstGeom>
          <a:solidFill>
            <a:srgbClr val="DCE6F2"/>
          </a:solidFill>
          <a:ln w="19050">
            <a:solidFill>
              <a:srgbClr val="558ED5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+mj-ea"/>
                <a:ea typeface="+mj-ea"/>
              </a:rPr>
              <a:t>  平</a:t>
            </a:r>
            <a:r>
              <a:rPr lang="zh-CN" altLang="en-US" sz="3200" dirty="0">
                <a:latin typeface="+mj-ea"/>
                <a:ea typeface="+mj-ea"/>
              </a:rPr>
              <a:t>均地权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6" name="文本框 22533"/>
          <p:cNvSpPr txBox="1">
            <a:spLocks noChangeArrowheads="1"/>
          </p:cNvSpPr>
          <p:nvPr/>
        </p:nvSpPr>
        <p:spPr bwMode="auto">
          <a:xfrm>
            <a:off x="5438095" y="1954667"/>
            <a:ext cx="5976937" cy="38942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latin typeface="+mj-ea"/>
                <a:ea typeface="+mj-ea"/>
              </a:rPr>
              <a:t>我们革命的目的是为中国谋幸福，因不愿少数满洲人专制，故要民族革命；不愿君主一人专制，故要政治革命；不愿少数富人专制，故要社会革命。             </a:t>
            </a:r>
            <a:r>
              <a:rPr lang="en-US" altLang="en-US" sz="2800" dirty="0">
                <a:latin typeface="+mj-ea"/>
                <a:ea typeface="+mj-ea"/>
              </a:rPr>
              <a:t>                                           </a:t>
            </a:r>
            <a:endParaRPr lang="en-US" altLang="en-US" sz="2800" dirty="0"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en-US" altLang="en-US" sz="2800" dirty="0">
                <a:latin typeface="+mj-ea"/>
                <a:ea typeface="+mj-ea"/>
              </a:rPr>
              <a:t> ——</a:t>
            </a:r>
            <a:r>
              <a:rPr lang="zh-CN" altLang="en-US" sz="2800" dirty="0">
                <a:latin typeface="+mj-ea"/>
                <a:ea typeface="+mj-ea"/>
              </a:rPr>
              <a:t>孙中山</a:t>
            </a:r>
            <a:endParaRPr lang="zh-CN" sz="2800" dirty="0">
              <a:latin typeface="+mj-ea"/>
              <a:ea typeface="+mj-ea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825852" y="1911577"/>
            <a:ext cx="1763486" cy="4101898"/>
            <a:chOff x="1825852" y="1911577"/>
            <a:chExt cx="1763486" cy="4101898"/>
          </a:xfrm>
        </p:grpSpPr>
        <p:sp>
          <p:nvSpPr>
            <p:cNvPr id="2" name="文本框 112641"/>
            <p:cNvSpPr txBox="1">
              <a:spLocks noChangeArrowheads="1"/>
            </p:cNvSpPr>
            <p:nvPr/>
          </p:nvSpPr>
          <p:spPr bwMode="auto">
            <a:xfrm>
              <a:off x="1836738" y="1911577"/>
              <a:ext cx="1752600" cy="11890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folHlink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驱除鞑虏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恢复中华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112642"/>
            <p:cNvSpPr txBox="1">
              <a:spLocks noChangeArrowheads="1"/>
            </p:cNvSpPr>
            <p:nvPr/>
          </p:nvSpPr>
          <p:spPr bwMode="auto">
            <a:xfrm>
              <a:off x="1825852" y="3988254"/>
              <a:ext cx="1752600" cy="52322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folHlink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创立民国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112643"/>
            <p:cNvSpPr txBox="1">
              <a:spLocks noChangeArrowheads="1"/>
            </p:cNvSpPr>
            <p:nvPr/>
          </p:nvSpPr>
          <p:spPr bwMode="auto">
            <a:xfrm>
              <a:off x="1836738" y="5490255"/>
              <a:ext cx="1752600" cy="52322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folHlink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33CC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平均地权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112644" descr="羊皮纸"/>
          <p:cNvSpPr txBox="1">
            <a:spLocks noChangeArrowheads="1"/>
          </p:cNvSpPr>
          <p:nvPr/>
        </p:nvSpPr>
        <p:spPr bwMode="auto">
          <a:xfrm>
            <a:off x="5061857" y="2209800"/>
            <a:ext cx="1752600" cy="523220"/>
          </a:xfrm>
          <a:prstGeom prst="rect">
            <a:avLst/>
          </a:prstGeom>
          <a:solidFill>
            <a:srgbClr val="FFFFFF"/>
          </a:solidFill>
          <a:ln w="38100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民族主义</a:t>
            </a:r>
            <a:endParaRPr lang="zh-CN" altLang="en-US" sz="2800" dirty="0">
              <a:solidFill>
                <a:srgbClr val="660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12645" descr="羊皮纸"/>
          <p:cNvSpPr txBox="1">
            <a:spLocks noChangeArrowheads="1"/>
          </p:cNvSpPr>
          <p:nvPr/>
        </p:nvSpPr>
        <p:spPr bwMode="auto">
          <a:xfrm>
            <a:off x="5113111" y="4010025"/>
            <a:ext cx="1752600" cy="523220"/>
          </a:xfrm>
          <a:prstGeom prst="rect">
            <a:avLst/>
          </a:prstGeom>
          <a:solidFill>
            <a:srgbClr val="FFFFFF"/>
          </a:solidFill>
          <a:ln w="38100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民权主义</a:t>
            </a:r>
            <a:endParaRPr lang="zh-CN" altLang="en-US" sz="2800" dirty="0">
              <a:solidFill>
                <a:srgbClr val="660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12646" descr="羊皮纸"/>
          <p:cNvSpPr txBox="1">
            <a:spLocks noChangeArrowheads="1"/>
          </p:cNvSpPr>
          <p:nvPr/>
        </p:nvSpPr>
        <p:spPr bwMode="auto">
          <a:xfrm>
            <a:off x="5192486" y="5490256"/>
            <a:ext cx="1752600" cy="523220"/>
          </a:xfrm>
          <a:prstGeom prst="rect">
            <a:avLst/>
          </a:prstGeom>
          <a:solidFill>
            <a:srgbClr val="FFFFFF"/>
          </a:solidFill>
          <a:ln w="38100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民生主义</a:t>
            </a:r>
            <a:endParaRPr lang="zh-CN" altLang="en-US" sz="2800" dirty="0">
              <a:solidFill>
                <a:srgbClr val="660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箭头标注 10" descr="蓝色面巾纸"/>
          <p:cNvSpPr>
            <a:spLocks noChangeArrowheads="1"/>
          </p:cNvSpPr>
          <p:nvPr/>
        </p:nvSpPr>
        <p:spPr bwMode="auto">
          <a:xfrm>
            <a:off x="7104517" y="1978253"/>
            <a:ext cx="3733800" cy="914400"/>
          </a:xfrm>
          <a:prstGeom prst="leftArrowCallout">
            <a:avLst>
              <a:gd name="adj1" fmla="val 33333"/>
              <a:gd name="adj2" fmla="val 25000"/>
              <a:gd name="adj3" fmla="val 55560"/>
              <a:gd name="adj4" fmla="val 74319"/>
            </a:avLst>
          </a:prstGeom>
          <a:solidFill>
            <a:srgbClr val="FFFFFF"/>
          </a:solidFill>
          <a:ln w="38100">
            <a:solidFill>
              <a:srgbClr val="33CC33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推翻清政府统治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箭头标注 11" descr="蓝色面巾纸"/>
          <p:cNvSpPr>
            <a:spLocks noChangeArrowheads="1"/>
          </p:cNvSpPr>
          <p:nvPr/>
        </p:nvSpPr>
        <p:spPr bwMode="auto">
          <a:xfrm>
            <a:off x="7082745" y="3854677"/>
            <a:ext cx="3944484" cy="914400"/>
          </a:xfrm>
          <a:prstGeom prst="leftArrowCallout">
            <a:avLst>
              <a:gd name="adj1" fmla="val 33333"/>
              <a:gd name="adj2" fmla="val 25000"/>
              <a:gd name="adj3" fmla="val 56694"/>
              <a:gd name="adj4" fmla="val 74319"/>
            </a:avLst>
          </a:prstGeom>
          <a:solidFill>
            <a:srgbClr val="FFFFFF"/>
          </a:solidFill>
          <a:ln w="38100">
            <a:solidFill>
              <a:srgbClr val="33CC33"/>
            </a:solidFill>
            <a:miter lim="800000"/>
          </a:ln>
        </p:spPr>
        <p:txBody>
          <a:bodyPr wrap="none" anchor="ctr"/>
          <a:lstStyle/>
          <a:p>
            <a:pPr marL="457200" indent="-457200"/>
            <a:r>
              <a:rPr lang="en-US" altLang="zh-CN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推翻君主制  建立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资产阶级共和国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左箭头标注 12" descr="蓝色面巾纸"/>
          <p:cNvSpPr>
            <a:spLocks noChangeArrowheads="1"/>
          </p:cNvSpPr>
          <p:nvPr/>
        </p:nvSpPr>
        <p:spPr bwMode="auto">
          <a:xfrm>
            <a:off x="7213374" y="5285242"/>
            <a:ext cx="3733800" cy="914400"/>
          </a:xfrm>
          <a:prstGeom prst="leftArrowCallout">
            <a:avLst>
              <a:gd name="adj1" fmla="val 33333"/>
              <a:gd name="adj2" fmla="val 25000"/>
              <a:gd name="adj3" fmla="val 55560"/>
              <a:gd name="adj4" fmla="val 74319"/>
            </a:avLst>
          </a:prstGeom>
          <a:solidFill>
            <a:srgbClr val="FFFFFF"/>
          </a:solidFill>
          <a:ln w="38100">
            <a:solidFill>
              <a:srgbClr val="33CC33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解决土地问题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12654"/>
          <p:cNvSpPr txBox="1">
            <a:spLocks noChangeArrowheads="1"/>
          </p:cNvSpPr>
          <p:nvPr/>
        </p:nvSpPr>
        <p:spPr bwMode="auto">
          <a:xfrm>
            <a:off x="3396796" y="947511"/>
            <a:ext cx="50625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孙中山的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三民主义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3886199" y="2220686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3929742" y="4027715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951514" y="5519058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577" descr="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5909" y="1023257"/>
            <a:ext cx="10370372" cy="562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23615"/>
          <p:cNvSpPr txBox="1"/>
          <p:nvPr/>
        </p:nvSpPr>
        <p:spPr>
          <a:xfrm>
            <a:off x="4437252" y="2465560"/>
            <a:ext cx="3276600" cy="52322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1911</a:t>
            </a: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年</a:t>
            </a:r>
            <a:r>
              <a:rPr lang="en-US" altLang="zh-CN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10</a:t>
            </a: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月</a:t>
            </a:r>
            <a:r>
              <a:rPr lang="en-US" altLang="zh-CN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10</a:t>
            </a: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日</a:t>
            </a:r>
            <a:endParaRPr lang="zh-CN" altLang="en-US" sz="2800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23616"/>
          <p:cNvSpPr txBox="1"/>
          <p:nvPr/>
        </p:nvSpPr>
        <p:spPr>
          <a:xfrm>
            <a:off x="4328524" y="4325464"/>
            <a:ext cx="5867400" cy="1169551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占领了</a:t>
            </a:r>
            <a:r>
              <a:rPr lang="zh-CN" altLang="en-US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武昌城、汉口、汉阳</a:t>
            </a: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</a:t>
            </a:r>
            <a:endParaRPr lang="en-US" altLang="zh-CN" sz="2800" noProof="1" smtClean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</a:t>
            </a:r>
            <a:r>
              <a:rPr lang="zh-CN" altLang="en-US" sz="28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武汉三镇）</a:t>
            </a:r>
            <a:endParaRPr lang="zh-CN" altLang="en-US" sz="2800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8342" y="881740"/>
            <a:ext cx="5638793" cy="646331"/>
            <a:chOff x="729342" y="1480457"/>
            <a:chExt cx="5638793" cy="646331"/>
          </a:xfrm>
        </p:grpSpPr>
        <p:sp>
          <p:nvSpPr>
            <p:cNvPr id="15" name="椭圆 14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21221" y="1480457"/>
              <a:ext cx="5246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+mj-ea"/>
                  <a:ea typeface="+mj-ea"/>
                </a:rPr>
                <a:t>武昌起义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721429" y="4321628"/>
            <a:ext cx="1099457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zh-CN" altLang="en-US" sz="32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88772" y="2438401"/>
            <a:ext cx="1099457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32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53597" y="1017588"/>
            <a:ext cx="86423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武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昌起义成功后，湖北军政府成立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黎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元洪被推举为都督。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588805" y="2826657"/>
            <a:ext cx="5130800" cy="1728788"/>
            <a:chOff x="3328380" y="1590502"/>
            <a:chExt cx="5132052" cy="1728192"/>
          </a:xfrm>
        </p:grpSpPr>
        <p:sp>
          <p:nvSpPr>
            <p:cNvPr id="4" name="云形标注 8"/>
            <p:cNvSpPr>
              <a:spLocks noChangeArrowheads="1"/>
            </p:cNvSpPr>
            <p:nvPr/>
          </p:nvSpPr>
          <p:spPr bwMode="auto">
            <a:xfrm>
              <a:off x="3328380" y="1590502"/>
              <a:ext cx="5132052" cy="1728192"/>
            </a:xfrm>
            <a:prstGeom prst="cloudCallout">
              <a:avLst>
                <a:gd name="adj1" fmla="val 8213"/>
                <a:gd name="adj2" fmla="val 104991"/>
              </a:avLst>
            </a:prstGeom>
            <a:solidFill>
              <a:srgbClr val="FFFF99"/>
            </a:solidFill>
            <a:ln w="9525">
              <a:noFill/>
              <a:round/>
            </a:ln>
            <a:effectLst>
              <a:outerShdw dist="104725" dir="842191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5" name="文本框 4099"/>
            <p:cNvSpPr txBox="1">
              <a:spLocks noChangeArrowheads="1"/>
            </p:cNvSpPr>
            <p:nvPr/>
          </p:nvSpPr>
          <p:spPr bwMode="auto">
            <a:xfrm>
              <a:off x="3867787" y="1923013"/>
              <a:ext cx="4276038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+mj-ea"/>
                  <a:ea typeface="+mj-ea"/>
                </a:rPr>
                <a:t>谈</a:t>
              </a:r>
              <a:r>
                <a:rPr lang="zh-CN" altLang="en-US" sz="2800" dirty="0">
                  <a:latin typeface="+mj-ea"/>
                  <a:ea typeface="+mj-ea"/>
                </a:rPr>
                <a:t>谈你对革命党人推举黎元洪为都督的看法。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</p:grpSp>
      <p:pic>
        <p:nvPicPr>
          <p:cNvPr id="6" name="内容占位符 17410" descr="黎元洪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65383" y="2277590"/>
            <a:ext cx="2690813" cy="4446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69724" y="1934709"/>
            <a:ext cx="28829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武昌首义结</a:t>
            </a:r>
            <a:r>
              <a:rPr lang="zh-CN" altLang="en-US" sz="3200" dirty="0" smtClean="0">
                <a:latin typeface="+mj-ea"/>
                <a:ea typeface="+mj-ea"/>
              </a:rPr>
              <a:t>果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2010" y="2935060"/>
            <a:ext cx="5585505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latin typeface="+mj-ea"/>
                <a:ea typeface="+mj-ea"/>
              </a:rPr>
              <a:t>武昌起义后，各地纷纷响应，不到一个月，十几个省份相继宣布独立。统治中国长达</a:t>
            </a:r>
            <a:r>
              <a:rPr lang="en-US" altLang="zh-CN" sz="2800" dirty="0">
                <a:latin typeface="+mj-ea"/>
                <a:ea typeface="+mj-ea"/>
              </a:rPr>
              <a:t>200</a:t>
            </a:r>
            <a:r>
              <a:rPr lang="zh-CN" altLang="en-US" sz="2800" dirty="0">
                <a:latin typeface="+mj-ea"/>
                <a:ea typeface="+mj-ea"/>
              </a:rPr>
              <a:t>余年的清王朝已难逃覆亡的命运。</a:t>
            </a:r>
            <a:endParaRPr lang="zh-CN" sz="2800" dirty="0">
              <a:latin typeface="+mj-ea"/>
              <a:ea typeface="+mj-ea"/>
            </a:endParaRPr>
          </a:p>
        </p:txBody>
      </p:sp>
      <p:grpSp>
        <p:nvGrpSpPr>
          <p:cNvPr id="7" name="Group 2"/>
          <p:cNvGrpSpPr/>
          <p:nvPr/>
        </p:nvGrpSpPr>
        <p:grpSpPr bwMode="auto">
          <a:xfrm>
            <a:off x="6281057" y="1393370"/>
            <a:ext cx="5910943" cy="5410200"/>
            <a:chOff x="0" y="0"/>
            <a:chExt cx="5232" cy="3984"/>
          </a:xfrm>
        </p:grpSpPr>
        <p:pic>
          <p:nvPicPr>
            <p:cNvPr id="8" name="Picture 3" descr="0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5232" cy="3984"/>
            </a:xfrm>
            <a:prstGeom prst="rect">
              <a:avLst/>
            </a:prstGeom>
            <a:noFill/>
            <a:ln w="57150">
              <a:solidFill>
                <a:srgbClr val="FF9900"/>
              </a:solidFill>
              <a:miter lim="800000"/>
              <a:headEnd/>
              <a:tailEnd/>
            </a:ln>
          </p:spPr>
        </p:pic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2266" cy="618"/>
            </a:xfrm>
            <a:prstGeom prst="rect">
              <a:avLst/>
            </a:prstGeom>
            <a:solidFill>
              <a:srgbClr val="FFFF00"/>
            </a:solidFill>
            <a:ln w="57150" cmpd="sng">
              <a:solidFill>
                <a:srgbClr val="FF9900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武昌起义后全国形势</a:t>
              </a:r>
              <a:endPara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8342" y="881740"/>
            <a:ext cx="5638793" cy="646331"/>
            <a:chOff x="729342" y="1480457"/>
            <a:chExt cx="5638793" cy="646331"/>
          </a:xfrm>
        </p:grpSpPr>
        <p:sp>
          <p:nvSpPr>
            <p:cNvPr id="14" name="椭圆 13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21221" y="1480457"/>
              <a:ext cx="5246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+mj-ea"/>
                  <a:ea typeface="+mj-ea"/>
                </a:rPr>
                <a:t>清王朝的土崩瓦解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</p:grp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193906" y="934184"/>
            <a:ext cx="334989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辛</a:t>
            </a:r>
            <a:r>
              <a:rPr lang="zh-CN" altLang="en-US" sz="3200" dirty="0">
                <a:latin typeface="+mj-ea"/>
                <a:ea typeface="+mj-ea"/>
              </a:rPr>
              <a:t>亥革</a:t>
            </a:r>
            <a:r>
              <a:rPr lang="zh-CN" altLang="en-US" sz="3200" dirty="0" smtClean="0">
                <a:latin typeface="+mj-ea"/>
                <a:ea typeface="+mj-ea"/>
              </a:rPr>
              <a:t>命的</a:t>
            </a:r>
            <a:r>
              <a:rPr lang="zh-CN" altLang="en-US" sz="3200" dirty="0">
                <a:latin typeface="+mj-ea"/>
                <a:ea typeface="+mj-ea"/>
              </a:rPr>
              <a:t>意</a:t>
            </a:r>
            <a:r>
              <a:rPr lang="zh-CN" altLang="en-US" sz="3200" dirty="0" smtClean="0">
                <a:latin typeface="+mj-ea"/>
                <a:ea typeface="+mj-ea"/>
              </a:rPr>
              <a:t>义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967277" y="1802381"/>
            <a:ext cx="10188068" cy="452431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政治上：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结束了我国两千多年的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封建帝制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，推翻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清朝统   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治，在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一定程度上打击了帝国主义的侵略势力。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经济上：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冲击了封建制度，为民族资本主义的发展创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造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了有利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的条件。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思想上：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使民主共和观念深入人心 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会习俗上：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促使社会风俗方面发生了新的积极变化。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1007382" y="2522335"/>
            <a:ext cx="9897036" cy="2762360"/>
          </a:xfrm>
          <a:prstGeom prst="roundRect">
            <a:avLst/>
          </a:prstGeom>
          <a:solidFill>
            <a:srgbClr val="E6FBF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841100" y="2925746"/>
            <a:ext cx="8229600" cy="1482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ea typeface="+mn-ea"/>
              </a:rPr>
              <a:t>有人说：“辛亥革命有成功的一面，也有失败的一面。”你同意这种说法吗？为什么？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33258" y="1328058"/>
            <a:ext cx="199208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课堂讨论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/>
          <p:nvPr/>
        </p:nvSpPr>
        <p:spPr bwMode="auto">
          <a:xfrm>
            <a:off x="6959889" y="2684463"/>
            <a:ext cx="288925" cy="2087562"/>
          </a:xfrm>
          <a:prstGeom prst="leftBrace">
            <a:avLst>
              <a:gd name="adj1" fmla="val 28868"/>
              <a:gd name="adj2" fmla="val 50000"/>
            </a:avLst>
          </a:prstGeom>
          <a:noFill/>
          <a:ln w="38100">
            <a:noFill/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44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5"/>
          <p:cNvSpPr/>
          <p:nvPr/>
        </p:nvSpPr>
        <p:spPr bwMode="auto">
          <a:xfrm>
            <a:off x="6940839" y="1257300"/>
            <a:ext cx="288925" cy="1008063"/>
          </a:xfrm>
          <a:prstGeom prst="leftBrace">
            <a:avLst>
              <a:gd name="adj1" fmla="val 28946"/>
              <a:gd name="adj2" fmla="val 50000"/>
            </a:avLst>
          </a:prstGeom>
          <a:noFill/>
          <a:ln w="38100">
            <a:noFill/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44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6497" y="796245"/>
            <a:ext cx="25050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600" dirty="0">
                <a:latin typeface="+mj-ea"/>
                <a:ea typeface="+mj-ea"/>
              </a:rPr>
              <a:t>课堂总结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027651" y="2187575"/>
            <a:ext cx="449263" cy="197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辛亥革命</a:t>
            </a:r>
            <a:endParaRPr lang="zh-CN" sz="3200" b="1" dirty="0">
              <a:latin typeface="+mj-ea"/>
              <a:ea typeface="+mj-ea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965864" y="1490663"/>
            <a:ext cx="259715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兴中会的成立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6" name="左大括号 25"/>
          <p:cNvSpPr/>
          <p:nvPr/>
        </p:nvSpPr>
        <p:spPr bwMode="auto">
          <a:xfrm>
            <a:off x="3610264" y="1663700"/>
            <a:ext cx="288925" cy="3003550"/>
          </a:xfrm>
          <a:prstGeom prst="leftBrace">
            <a:avLst>
              <a:gd name="adj1" fmla="val 44470"/>
              <a:gd name="adj2" fmla="val 50000"/>
            </a:avLst>
          </a:prstGeom>
          <a:noFill/>
          <a:ln w="19050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939809" y="2708055"/>
            <a:ext cx="14157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同盟会</a:t>
            </a:r>
            <a:endParaRPr lang="zh-CN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5267614" y="2263555"/>
            <a:ext cx="287337" cy="1443037"/>
          </a:xfrm>
          <a:prstGeom prst="leftBrace">
            <a:avLst>
              <a:gd name="adj1" fmla="val 44687"/>
              <a:gd name="adj2" fmla="val 50000"/>
            </a:avLst>
          </a:prstGeom>
          <a:noFill/>
          <a:ln w="19050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627975" y="2127934"/>
            <a:ext cx="6085053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第一个统一的资产阶级革命政党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627976" y="2713044"/>
            <a:ext cx="1800225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政治纲领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659726" y="3307450"/>
            <a:ext cx="1800225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三民主义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930681" y="3732898"/>
            <a:ext cx="182614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武昌首义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874325" y="4396249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清王朝的土崩瓦解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81614" y="5004259"/>
            <a:ext cx="8208962" cy="1680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辛亥革命的历史意义：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推翻了清朝的统治，结束了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多年的封建帝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有利于资本主义的发展和社会进步。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8"/>
          <p:cNvSpPr>
            <a:spLocks noChangeArrowheads="1"/>
          </p:cNvSpPr>
          <p:nvPr/>
        </p:nvSpPr>
        <p:spPr bwMode="auto">
          <a:xfrm>
            <a:off x="8607768" y="259217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/>
      <p:bldP spid="25" grpId="0"/>
      <p:bldP spid="26" grpId="0" animBg="1"/>
      <p:bldP spid="27" grpId="0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268941" y="1505859"/>
            <a:ext cx="11698941" cy="50831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dirty="0">
                <a:latin typeface="+mn-ea"/>
                <a:ea typeface="+mn-ea"/>
              </a:rPr>
              <a:t>一、选择题</a:t>
            </a:r>
            <a:endParaRPr lang="zh-CN" altLang="en-US" sz="2800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、</a:t>
            </a:r>
            <a:r>
              <a:rPr lang="en-US" altLang="zh-CN" sz="2800" dirty="0">
                <a:latin typeface="+mn-ea"/>
                <a:ea typeface="+mn-ea"/>
              </a:rPr>
              <a:t>2007 </a:t>
            </a:r>
            <a:r>
              <a:rPr lang="zh-CN" altLang="en-US" sz="2800" dirty="0">
                <a:latin typeface="+mn-ea"/>
                <a:ea typeface="+mn-ea"/>
              </a:rPr>
              <a:t>年“两会”的主题叫“民生” ，人大代表提出了“上学难、看病难、住房难”等关系到国计民生的重要问题。你知道中国近代史上最早关注并提出“民生”主张的是谁？（    </a:t>
            </a:r>
            <a:r>
              <a:rPr lang="en-US" altLang="zh-CN" sz="2800" dirty="0">
                <a:latin typeface="+mn-ea"/>
                <a:ea typeface="+mn-ea"/>
              </a:rPr>
              <a:t>) </a:t>
            </a:r>
            <a:endParaRPr lang="en-US" altLang="zh-CN" sz="2800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+mn-ea"/>
                <a:ea typeface="+mn-ea"/>
              </a:rPr>
              <a:t>A </a:t>
            </a:r>
            <a:r>
              <a:rPr lang="zh-CN" altLang="en-US" sz="2800" dirty="0">
                <a:latin typeface="+mn-ea"/>
                <a:ea typeface="+mn-ea"/>
              </a:rPr>
              <a:t>．李鸿章    </a:t>
            </a:r>
            <a:r>
              <a:rPr lang="en-US" altLang="zh-CN" sz="2800" dirty="0">
                <a:latin typeface="+mn-ea"/>
                <a:ea typeface="+mn-ea"/>
              </a:rPr>
              <a:t>B </a:t>
            </a:r>
            <a:r>
              <a:rPr lang="zh-CN" altLang="en-US" sz="2800" dirty="0">
                <a:latin typeface="+mn-ea"/>
                <a:ea typeface="+mn-ea"/>
              </a:rPr>
              <a:t>．孙中山     </a:t>
            </a:r>
            <a:r>
              <a:rPr lang="en-US" altLang="zh-CN" sz="2800" dirty="0">
                <a:latin typeface="+mn-ea"/>
                <a:ea typeface="+mn-ea"/>
              </a:rPr>
              <a:t>C </a:t>
            </a:r>
            <a:r>
              <a:rPr lang="zh-CN" altLang="en-US" sz="2800" dirty="0">
                <a:latin typeface="+mn-ea"/>
                <a:ea typeface="+mn-ea"/>
              </a:rPr>
              <a:t>．毛泽东     </a:t>
            </a:r>
            <a:r>
              <a:rPr lang="en-US" altLang="zh-CN" sz="2800" dirty="0">
                <a:latin typeface="+mn-ea"/>
                <a:ea typeface="+mn-ea"/>
              </a:rPr>
              <a:t>D </a:t>
            </a:r>
            <a:r>
              <a:rPr lang="zh-CN" altLang="en-US" sz="2800" dirty="0">
                <a:latin typeface="+mn-ea"/>
                <a:ea typeface="+mn-ea"/>
              </a:rPr>
              <a:t>．邓小</a:t>
            </a:r>
            <a:r>
              <a:rPr lang="zh-CN" altLang="en-US" sz="2800" dirty="0" smtClean="0">
                <a:latin typeface="+mn-ea"/>
                <a:ea typeface="+mn-ea"/>
              </a:rPr>
              <a:t>平</a:t>
            </a:r>
            <a:endParaRPr lang="en-US" altLang="zh-CN" sz="2800" dirty="0" smtClean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 smtClean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、孙中山是中国民主革命的先行者，是海峡两岸共同尊崇的伟人。他一生中最突出的功绩是领导了（ 　　）</a:t>
            </a:r>
            <a:endParaRPr lang="zh-CN" altLang="en-US" sz="2800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+mn-ea"/>
                <a:ea typeface="+mn-ea"/>
              </a:rPr>
              <a:t>A</a:t>
            </a:r>
            <a:r>
              <a:rPr lang="zh-CN" altLang="en-US" sz="2800" dirty="0">
                <a:latin typeface="+mn-ea"/>
                <a:ea typeface="+mn-ea"/>
              </a:rPr>
              <a:t>．洋务运动    </a:t>
            </a:r>
            <a:r>
              <a:rPr lang="en-US" altLang="zh-CN" sz="2800" dirty="0">
                <a:latin typeface="+mn-ea"/>
                <a:ea typeface="+mn-ea"/>
              </a:rPr>
              <a:t>B</a:t>
            </a:r>
            <a:r>
              <a:rPr lang="zh-CN" altLang="en-US" sz="2800" dirty="0">
                <a:latin typeface="+mn-ea"/>
                <a:ea typeface="+mn-ea"/>
              </a:rPr>
              <a:t>．戊戌变法    </a:t>
            </a:r>
            <a:r>
              <a:rPr lang="en-US" altLang="zh-CN" sz="2800" dirty="0">
                <a:latin typeface="+mn-ea"/>
                <a:ea typeface="+mn-ea"/>
              </a:rPr>
              <a:t>C</a:t>
            </a:r>
            <a:r>
              <a:rPr lang="zh-CN" altLang="en-US" sz="2800" dirty="0">
                <a:latin typeface="+mn-ea"/>
                <a:ea typeface="+mn-ea"/>
              </a:rPr>
              <a:t>．辛亥革命    </a:t>
            </a:r>
            <a:r>
              <a:rPr lang="en-US" altLang="zh-CN" sz="2800" dirty="0">
                <a:latin typeface="+mn-ea"/>
                <a:ea typeface="+mn-ea"/>
              </a:rPr>
              <a:t>D</a:t>
            </a:r>
            <a:r>
              <a:rPr lang="zh-CN" altLang="en-US" sz="2800" dirty="0">
                <a:latin typeface="+mn-ea"/>
                <a:ea typeface="+mn-ea"/>
              </a:rPr>
              <a:t>．新文化运</a:t>
            </a:r>
            <a:r>
              <a:rPr lang="zh-CN" altLang="en-US" sz="2800" dirty="0" smtClean="0">
                <a:latin typeface="+mn-ea"/>
                <a:ea typeface="+mn-ea"/>
              </a:rPr>
              <a:t>动</a:t>
            </a:r>
            <a:endParaRPr lang="en-US" altLang="zh-CN" sz="2800" dirty="0" smtClean="0"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5884581" y="3402106"/>
            <a:ext cx="4676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5210414" y="5323114"/>
            <a:ext cx="4840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8979" y="8603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n-ea"/>
                <a:ea typeface="+mn-ea"/>
              </a:rPr>
              <a:t>课堂练习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37"/>
          <p:cNvSpPr txBox="1">
            <a:spLocks noChangeArrowheads="1"/>
          </p:cNvSpPr>
          <p:nvPr/>
        </p:nvSpPr>
        <p:spPr bwMode="auto">
          <a:xfrm>
            <a:off x="-570036" y="1141828"/>
            <a:ext cx="35131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366034" y="1928551"/>
            <a:ext cx="413112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这是谁的画像？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46221" y="1905242"/>
            <a:ext cx="1676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孙中山</a:t>
            </a:r>
            <a:endParaRPr lang="zh-CN" altLang="en-US" sz="32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孙中山（1911年）"/>
          <p:cNvPicPr>
            <a:picLocks noChangeAspect="1" noChangeArrowheads="1"/>
          </p:cNvPicPr>
          <p:nvPr/>
        </p:nvPicPr>
        <p:blipFill>
          <a:blip r:embed="rId1" cstate="print">
            <a:lum contrast="12000"/>
          </a:blip>
          <a:srcRect/>
          <a:stretch>
            <a:fillRect/>
          </a:stretch>
        </p:blipFill>
        <p:spPr>
          <a:xfrm>
            <a:off x="7490012" y="986117"/>
            <a:ext cx="4332642" cy="5683623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1423594" y="3299474"/>
            <a:ext cx="57194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每逢国庆节，天安门广场上都会摆放孙中山巨幅画像。这是为什么呢？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1872346"/>
            <a:ext cx="2863420" cy="171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《民报》封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0656" y="1937657"/>
            <a:ext cx="1635983" cy="1709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《新青年》杂志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3115" y="1937656"/>
            <a:ext cx="1466057" cy="178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206828" y="3918860"/>
            <a:ext cx="1075508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A</a:t>
            </a:r>
            <a:r>
              <a:rPr lang="zh-CN" altLang="en-US" sz="2800" dirty="0">
                <a:latin typeface="+mn-ea"/>
                <a:ea typeface="+mn-ea"/>
              </a:rPr>
              <a:t>．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国闻报</a:t>
            </a:r>
            <a:r>
              <a:rPr lang="en-US" altLang="zh-CN" sz="2800" dirty="0">
                <a:latin typeface="+mn-ea"/>
                <a:ea typeface="+mn-ea"/>
              </a:rPr>
              <a:t>》    B</a:t>
            </a:r>
            <a:r>
              <a:rPr lang="zh-CN" altLang="en-US" sz="2800" dirty="0">
                <a:latin typeface="+mn-ea"/>
                <a:ea typeface="+mn-ea"/>
              </a:rPr>
              <a:t>．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时务报</a:t>
            </a:r>
            <a:r>
              <a:rPr lang="en-US" altLang="zh-CN" sz="2800" dirty="0">
                <a:latin typeface="+mn-ea"/>
                <a:ea typeface="+mn-ea"/>
              </a:rPr>
              <a:t>》    C</a:t>
            </a:r>
            <a:r>
              <a:rPr lang="zh-CN" altLang="en-US" sz="2800" dirty="0">
                <a:latin typeface="+mn-ea"/>
                <a:ea typeface="+mn-ea"/>
              </a:rPr>
              <a:t>．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民报</a:t>
            </a:r>
            <a:r>
              <a:rPr lang="en-US" altLang="zh-CN" sz="2800" dirty="0">
                <a:latin typeface="+mn-ea"/>
                <a:ea typeface="+mn-ea"/>
              </a:rPr>
              <a:t>》   D</a:t>
            </a:r>
            <a:r>
              <a:rPr lang="zh-CN" altLang="en-US" sz="2800" dirty="0">
                <a:latin typeface="+mn-ea"/>
                <a:ea typeface="+mn-ea"/>
              </a:rPr>
              <a:t>．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新青年</a:t>
            </a:r>
            <a:r>
              <a:rPr lang="en-US" altLang="zh-CN" sz="2800" dirty="0">
                <a:latin typeface="+mn-ea"/>
                <a:ea typeface="+mn-ea"/>
              </a:rPr>
              <a:t>》 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828" y="964363"/>
            <a:ext cx="109945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 smtClean="0">
                <a:latin typeface="+mn-ea"/>
                <a:ea typeface="+mn-ea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+mn-ea"/>
                <a:ea typeface="+mn-ea"/>
              </a:rPr>
              <a:t>、下列刊物中，反映</a:t>
            </a:r>
            <a:r>
              <a:rPr lang="en-US" altLang="zh-CN" sz="2800" dirty="0" smtClean="0">
                <a:latin typeface="+mn-ea"/>
                <a:ea typeface="+mn-ea"/>
                <a:cs typeface="ˎ̥"/>
              </a:rPr>
              <a:t>20</a:t>
            </a:r>
            <a:r>
              <a:rPr lang="zh-CN" altLang="en-US" sz="2800" dirty="0" smtClean="0">
                <a:latin typeface="+mn-ea"/>
                <a:ea typeface="+mn-ea"/>
              </a:rPr>
              <a:t>世纪第一个十年中国历史发展潮流的是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" name="Picture 12" descr="06时务报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8972" y="1915887"/>
            <a:ext cx="1652251" cy="17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0297885" y="1121228"/>
            <a:ext cx="4840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4353" y="619542"/>
            <a:ext cx="10932460" cy="57061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en-US" altLang="zh-CN" sz="2400" dirty="0" smtClean="0">
              <a:latin typeface="+mn-ea"/>
              <a:ea typeface="+mn-ea"/>
            </a:endParaRPr>
          </a:p>
          <a:p>
            <a:endParaRPr lang="en-US" altLang="zh-CN" sz="2400" dirty="0" smtClean="0">
              <a:latin typeface="+mn-ea"/>
              <a:ea typeface="+mn-ea"/>
            </a:endParaRPr>
          </a:p>
          <a:p>
            <a:r>
              <a:rPr lang="en-US" altLang="zh-CN" sz="2400" dirty="0" smtClean="0">
                <a:latin typeface="+mn-ea"/>
                <a:ea typeface="+mn-ea"/>
              </a:rPr>
              <a:t>7</a:t>
            </a:r>
            <a:r>
              <a:rPr lang="zh-CN" altLang="en-US" sz="2400" dirty="0" smtClean="0">
                <a:latin typeface="+mn-ea"/>
                <a:ea typeface="+mn-ea"/>
              </a:rPr>
              <a:t>、阅读下列材料</a:t>
            </a:r>
            <a:endParaRPr lang="zh-CN" altLang="en-US" sz="2400" dirty="0" smtClean="0">
              <a:latin typeface="+mn-ea"/>
              <a:ea typeface="+mn-ea"/>
            </a:endParaRPr>
          </a:p>
          <a:p>
            <a:r>
              <a:rPr lang="zh-CN" altLang="en-US" sz="2400" dirty="0" smtClean="0">
                <a:latin typeface="+mn-ea"/>
                <a:ea typeface="+mn-ea"/>
              </a:rPr>
              <a:t>福建的厦门和台湾的金门隔海相望，其最近距离不足四千米。当人们在厦门岛东南面海滩游玩的时候，会发现一个有趣的现象；海峡两岸，各竖立着一个巨大的标语牌，厦门一边写着“一国两制，统一中国”；金门那边写着“三民主义，统一中国。”</a:t>
            </a:r>
            <a:endParaRPr lang="zh-CN" altLang="en-US" sz="2400" dirty="0" smtClean="0">
              <a:latin typeface="+mn-ea"/>
              <a:ea typeface="+mn-ea"/>
            </a:endParaRPr>
          </a:p>
          <a:p>
            <a:r>
              <a:rPr lang="zh-CN" altLang="en-US" sz="2400" dirty="0" smtClean="0">
                <a:latin typeface="+mn-ea"/>
                <a:ea typeface="+mn-ea"/>
              </a:rPr>
              <a:t>请回答</a:t>
            </a:r>
            <a:endParaRPr lang="en-US" altLang="zh-CN" sz="24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</a:t>
            </a:r>
            <a:r>
              <a:rPr lang="en-US" altLang="zh-CN" sz="2400" dirty="0" smtClean="0">
                <a:latin typeface="+mn-ea"/>
                <a:ea typeface="+mn-ea"/>
              </a:rPr>
              <a:t>1</a:t>
            </a:r>
            <a:r>
              <a:rPr lang="zh-CN" altLang="en-US" sz="2400" dirty="0" smtClean="0">
                <a:latin typeface="+mn-ea"/>
                <a:ea typeface="+mn-ea"/>
              </a:rPr>
              <a:t>）“三民主义”的具体内容是什么？</a:t>
            </a:r>
            <a:endParaRPr lang="zh-CN" altLang="en-US" sz="24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</a:t>
            </a:r>
            <a:r>
              <a:rPr lang="en-US" altLang="zh-CN" sz="2400" dirty="0" smtClean="0">
                <a:latin typeface="+mn-ea"/>
                <a:ea typeface="+mn-ea"/>
              </a:rPr>
              <a:t>2</a:t>
            </a:r>
            <a:r>
              <a:rPr lang="zh-CN" altLang="en-US" sz="2400" dirty="0" smtClean="0">
                <a:latin typeface="+mn-ea"/>
                <a:ea typeface="+mn-ea"/>
              </a:rPr>
              <a:t>）“三民主义”的提出有什么作用？</a:t>
            </a:r>
            <a:endParaRPr lang="zh-CN" altLang="en-US" sz="24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</a:t>
            </a:r>
            <a:r>
              <a:rPr lang="en-US" altLang="zh-CN" sz="2400" dirty="0" smtClean="0">
                <a:latin typeface="+mn-ea"/>
                <a:ea typeface="+mn-ea"/>
              </a:rPr>
              <a:t>3</a:t>
            </a:r>
            <a:r>
              <a:rPr lang="zh-CN" altLang="en-US" sz="2400" dirty="0" smtClean="0">
                <a:latin typeface="+mn-ea"/>
                <a:ea typeface="+mn-ea"/>
              </a:rPr>
              <a:t>）是谁在</a:t>
            </a:r>
            <a:r>
              <a:rPr lang="en-US" altLang="zh-CN" sz="2400" dirty="0" smtClean="0">
                <a:latin typeface="+mn-ea"/>
                <a:ea typeface="+mn-ea"/>
              </a:rPr>
              <a:t>《</a:t>
            </a:r>
            <a:r>
              <a:rPr lang="zh-CN" altLang="en-US" sz="2400" dirty="0" smtClean="0">
                <a:latin typeface="+mn-ea"/>
                <a:ea typeface="+mn-ea"/>
              </a:rPr>
              <a:t>民报</a:t>
            </a:r>
            <a:r>
              <a:rPr lang="en-US" altLang="zh-CN" sz="2400" dirty="0" smtClean="0">
                <a:latin typeface="+mn-ea"/>
                <a:ea typeface="+mn-ea"/>
              </a:rPr>
              <a:t>》</a:t>
            </a:r>
            <a:r>
              <a:rPr lang="zh-CN" altLang="en-US" sz="2400" dirty="0" smtClean="0">
                <a:latin typeface="+mn-ea"/>
                <a:ea typeface="+mn-ea"/>
              </a:rPr>
              <a:t>上阐发“三民主义”的？他对历史的最大贡献是什么？</a:t>
            </a:r>
            <a:endParaRPr lang="zh-CN" altLang="en-US" sz="24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400" dirty="0">
              <a:latin typeface="+mn-ea"/>
              <a:ea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089183" y="3529305"/>
            <a:ext cx="3469301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民主、民族、民生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898849" y="4528943"/>
            <a:ext cx="6293151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是孙中山领导辛亥革命的指导思想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07853" y="6157966"/>
            <a:ext cx="1452266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孙中山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965282" y="6157965"/>
            <a:ext cx="6645728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创建了中华民国，推翻了两千多年的封建帝制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4884" y="75150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二、非选择题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燕尾形箭头 9222"/>
          <p:cNvSpPr>
            <a:spLocks noChangeArrowheads="1"/>
          </p:cNvSpPr>
          <p:nvPr/>
        </p:nvSpPr>
        <p:spPr bwMode="auto">
          <a:xfrm>
            <a:off x="2276475" y="1303338"/>
            <a:ext cx="1035050" cy="314325"/>
          </a:xfrm>
          <a:prstGeom prst="notchedRightArrow">
            <a:avLst>
              <a:gd name="adj1" fmla="val 50000"/>
              <a:gd name="adj2" fmla="val 82262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7" name="矩形 7197"/>
          <p:cNvSpPr>
            <a:spLocks noChangeArrowheads="1"/>
          </p:cNvSpPr>
          <p:nvPr/>
        </p:nvSpPr>
        <p:spPr bwMode="auto">
          <a:xfrm>
            <a:off x="101600" y="841375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新课讲授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29342" y="1480457"/>
            <a:ext cx="5682337" cy="646331"/>
            <a:chOff x="729342" y="1480457"/>
            <a:chExt cx="5682337" cy="646331"/>
          </a:xfrm>
        </p:grpSpPr>
        <p:sp>
          <p:nvSpPr>
            <p:cNvPr id="19" name="椭圆 18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64765" y="1480457"/>
              <a:ext cx="5246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+mj-ea"/>
                  <a:ea typeface="+mj-ea"/>
                </a:rPr>
                <a:t>孙中山与革命风潮的兴起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704113" y="1349829"/>
            <a:ext cx="4335487" cy="550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1926781" y="2789708"/>
            <a:ext cx="609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(1866-1925)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原名文，字逸仙，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是广东香山县（今中山市）翠亨村人。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中国伟大的民主革命先行者，为了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改造中国耗尽毕生的精力，在历史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上建立了不可磨灭的功勋，在政治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上也为后继者留下珍贵遗产。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39847" y="2417017"/>
            <a:ext cx="15162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孙中山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5075" y="1917855"/>
            <a:ext cx="10230522" cy="3785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1.《辛丑条约》签订后，清政府成为“洋人的朝廷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        </a:t>
            </a:r>
            <a:endParaRPr lang="en-US" altLang="zh-CN" sz="3200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翻清朝的封建统治成为大势所趋。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2.物质基础：20世纪初，民族资本主义有了较迅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速发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展。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3.阶级基础：民族资产阶级队伍进一步壮大。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4.思想基础：资产阶级革命思想的传播。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709973" y="1263164"/>
            <a:ext cx="1101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背景</a:t>
            </a:r>
            <a:endParaRPr lang="zh-CN" sz="3200" dirty="0">
              <a:latin typeface="+mn-ea"/>
              <a:ea typeface="+mn-ea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7170"/>
          <p:cNvGraphicFramePr/>
          <p:nvPr/>
        </p:nvGraphicFramePr>
        <p:xfrm>
          <a:off x="344245" y="1808536"/>
          <a:ext cx="11672047" cy="4449763"/>
        </p:xfrm>
        <a:graphic>
          <a:graphicData uri="http://schemas.openxmlformats.org/drawingml/2006/table">
            <a:tbl>
              <a:tblPr/>
              <a:tblGrid>
                <a:gridCol w="2740374"/>
                <a:gridCol w="8931673"/>
              </a:tblGrid>
              <a:tr h="7937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 smtClean="0">
                          <a:latin typeface="+mj-ea"/>
                          <a:ea typeface="+mj-ea"/>
                        </a:rPr>
                        <a:t>建立者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</a:tr>
              <a:tr h="7302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时间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</a:tr>
              <a:tr h="7302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地点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</a:tr>
              <a:tr h="7810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口号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</a:tr>
              <a:tr h="7762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目标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</a:tr>
              <a:tr h="6381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组织性质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5FD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7193"/>
          <p:cNvSpPr txBox="1">
            <a:spLocks noChangeArrowheads="1"/>
          </p:cNvSpPr>
          <p:nvPr/>
        </p:nvSpPr>
        <p:spPr bwMode="auto">
          <a:xfrm>
            <a:off x="5255308" y="2678113"/>
            <a:ext cx="37703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+mj-ea"/>
                <a:ea typeface="+mj-ea"/>
              </a:rPr>
              <a:t>1894</a:t>
            </a:r>
            <a:r>
              <a:rPr lang="zh-CN" altLang="en-US" sz="3200" dirty="0">
                <a:latin typeface="+mj-ea"/>
                <a:ea typeface="+mj-ea"/>
              </a:rPr>
              <a:t>年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6" name="文本框 7194"/>
          <p:cNvSpPr txBox="1">
            <a:spLocks noChangeArrowheads="1"/>
          </p:cNvSpPr>
          <p:nvPr/>
        </p:nvSpPr>
        <p:spPr bwMode="auto">
          <a:xfrm>
            <a:off x="4994050" y="3415846"/>
            <a:ext cx="5029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dirty="0">
                <a:latin typeface="+mj-ea"/>
                <a:ea typeface="+mj-ea"/>
              </a:rPr>
              <a:t>檀香山（夏威夷群岛）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7" name="文本框 7195"/>
          <p:cNvSpPr txBox="1">
            <a:spLocks noChangeArrowheads="1"/>
          </p:cNvSpPr>
          <p:nvPr/>
        </p:nvSpPr>
        <p:spPr bwMode="auto">
          <a:xfrm>
            <a:off x="5026706" y="1950811"/>
            <a:ext cx="4222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latin typeface="+mj-ea"/>
                <a:ea typeface="+mj-ea"/>
                <a:hlinkClick r:id="" action="ppaction://noaction"/>
              </a:rPr>
              <a:t>孙中山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8" name="文本框 7196"/>
          <p:cNvSpPr txBox="1">
            <a:spLocks noChangeArrowheads="1"/>
          </p:cNvSpPr>
          <p:nvPr/>
        </p:nvSpPr>
        <p:spPr bwMode="auto">
          <a:xfrm>
            <a:off x="6017318" y="4166961"/>
            <a:ext cx="25638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dirty="0">
                <a:latin typeface="+mj-ea"/>
                <a:ea typeface="+mj-ea"/>
              </a:rPr>
              <a:t>振兴中华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9" name="文本框 7197"/>
          <p:cNvSpPr txBox="1">
            <a:spLocks noChangeArrowheads="1"/>
          </p:cNvSpPr>
          <p:nvPr/>
        </p:nvSpPr>
        <p:spPr bwMode="auto">
          <a:xfrm>
            <a:off x="5962889" y="4950733"/>
            <a:ext cx="27146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dirty="0">
                <a:latin typeface="+mj-ea"/>
                <a:ea typeface="+mj-ea"/>
              </a:rPr>
              <a:t>推翻清朝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文本框 7198"/>
          <p:cNvSpPr txBox="1">
            <a:spLocks noChangeArrowheads="1"/>
          </p:cNvSpPr>
          <p:nvPr/>
        </p:nvSpPr>
        <p:spPr bwMode="auto">
          <a:xfrm>
            <a:off x="5049838" y="5639028"/>
            <a:ext cx="49609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dirty="0">
                <a:latin typeface="+mj-ea"/>
                <a:ea typeface="+mj-ea"/>
              </a:rPr>
              <a:t>第一个资产阶级革命团体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428" y="957943"/>
            <a:ext cx="2841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一</a:t>
            </a:r>
            <a:r>
              <a:rPr lang="en-US" altLang="zh-CN" sz="3200" dirty="0" smtClean="0">
                <a:latin typeface="+mj-ea"/>
                <a:ea typeface="+mj-ea"/>
              </a:rPr>
              <a:t>. </a:t>
            </a:r>
            <a:r>
              <a:rPr lang="zh-CN" altLang="en-US" sz="3200" dirty="0" smtClean="0">
                <a:latin typeface="+mj-ea"/>
                <a:ea typeface="+mj-ea"/>
              </a:rPr>
              <a:t>兴中会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2292"/>
          <p:cNvSpPr txBox="1">
            <a:spLocks noChangeArrowheads="1"/>
          </p:cNvSpPr>
          <p:nvPr/>
        </p:nvSpPr>
        <p:spPr bwMode="auto">
          <a:xfrm>
            <a:off x="616722" y="929723"/>
            <a:ext cx="1655590" cy="5234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材料分析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22617" y="1422474"/>
            <a:ext cx="8640763" cy="3452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latin typeface="+mn-ea"/>
                <a:ea typeface="+mn-ea"/>
              </a:rPr>
              <a:t>孙中山自述说，当</a:t>
            </a:r>
            <a:r>
              <a:rPr lang="en-US" altLang="zh-CN" sz="2800" dirty="0">
                <a:latin typeface="+mn-ea"/>
                <a:ea typeface="+mn-ea"/>
              </a:rPr>
              <a:t>1895</a:t>
            </a:r>
            <a:r>
              <a:rPr lang="zh-CN" altLang="en-US" sz="2800" dirty="0">
                <a:latin typeface="+mn-ea"/>
                <a:ea typeface="+mn-ea"/>
              </a:rPr>
              <a:t>年广州起义失败后，“举国舆论莫不目予辈为乱臣贼子，大逆不道，诅咒谩骂之声，不绝于耳”。而五年之后的惠州起义失败后，“则鲜闻一般人之恶语相加。而有识之士，且多为吾人扼腕叹息，恨其事之不成矣”</a:t>
            </a:r>
            <a:endParaRPr lang="zh-CN" altLang="en-US" sz="2800" dirty="0">
              <a:latin typeface="+mn-ea"/>
              <a:ea typeface="+mn-ea"/>
            </a:endParaRPr>
          </a:p>
          <a:p>
            <a:pPr algn="r">
              <a:lnSpc>
                <a:spcPct val="130000"/>
              </a:lnSpc>
            </a:pPr>
            <a:r>
              <a:rPr lang="en-US" altLang="zh-CN" sz="2800" dirty="0">
                <a:latin typeface="+mn-ea"/>
                <a:ea typeface="+mn-ea"/>
              </a:rPr>
              <a:t>——</a:t>
            </a:r>
            <a:r>
              <a:rPr lang="zh-CN" altLang="en-US" sz="2800" dirty="0">
                <a:latin typeface="+mn-ea"/>
                <a:ea typeface="+mn-ea"/>
              </a:rPr>
              <a:t>孙中山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建国方略</a:t>
            </a:r>
            <a:r>
              <a:rPr lang="en-US" altLang="zh-CN" sz="2800" dirty="0">
                <a:latin typeface="+mn-ea"/>
                <a:ea typeface="+mn-ea"/>
              </a:rPr>
              <a:t>》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575889" y="4933016"/>
            <a:ext cx="69834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人们对起义评价的变化，说明了什么问题？</a:t>
            </a:r>
            <a:endParaRPr 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8731509" y="3585920"/>
            <a:ext cx="337442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+mn-ea"/>
                <a:ea typeface="+mn-ea"/>
              </a:rPr>
              <a:t>提示：</a:t>
            </a:r>
            <a:endParaRPr lang="en-US" altLang="zh-CN" sz="16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    资本主义经济初步发展；</a:t>
            </a:r>
            <a:endParaRPr lang="en-US" altLang="zh-CN" sz="1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    资产阶级力量有所壮大；</a:t>
            </a:r>
            <a:endParaRPr lang="en-US" altLang="zh-CN" sz="1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    资产阶级民主革命思想的传播；</a:t>
            </a:r>
            <a:endParaRPr lang="en-US" altLang="zh-CN" sz="1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  <a:ea typeface="+mn-ea"/>
              </a:rPr>
              <a:t>    </a:t>
            </a:r>
            <a:r>
              <a:rPr lang="zh-CN" altLang="en-US" sz="1600" dirty="0">
                <a:latin typeface="+mn-ea"/>
                <a:ea typeface="+mn-ea"/>
              </a:rPr>
              <a:t>清政府统治日益腐朽，尤其</a:t>
            </a:r>
            <a:r>
              <a:rPr lang="zh-CN" altLang="en-US" sz="1600" dirty="0" smtClean="0">
                <a:latin typeface="+mn-ea"/>
                <a:ea typeface="+mn-ea"/>
              </a:rPr>
              <a:t>是</a:t>
            </a:r>
            <a:endParaRPr lang="en-US" altLang="zh-CN" sz="16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+mn-ea"/>
                <a:ea typeface="+mn-ea"/>
              </a:rPr>
              <a:t>《</a:t>
            </a:r>
            <a:r>
              <a:rPr lang="zh-CN" altLang="en-US" sz="1600" dirty="0">
                <a:latin typeface="+mn-ea"/>
                <a:ea typeface="+mn-ea"/>
              </a:rPr>
              <a:t>辛丑条约</a:t>
            </a:r>
            <a:r>
              <a:rPr lang="en-US" altLang="zh-CN" sz="1600" dirty="0">
                <a:latin typeface="+mn-ea"/>
                <a:ea typeface="+mn-ea"/>
              </a:rPr>
              <a:t>》</a:t>
            </a:r>
            <a:r>
              <a:rPr lang="zh-CN" altLang="en-US" sz="1600" dirty="0">
                <a:latin typeface="+mn-ea"/>
                <a:ea typeface="+mn-ea"/>
              </a:rPr>
              <a:t>的签订，使清政府</a:t>
            </a:r>
            <a:r>
              <a:rPr lang="zh-CN" altLang="en-US" sz="1600" dirty="0" smtClean="0">
                <a:latin typeface="+mn-ea"/>
                <a:ea typeface="+mn-ea"/>
              </a:rPr>
              <a:t>完</a:t>
            </a:r>
            <a:endParaRPr lang="en-US" altLang="zh-CN" sz="16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+mn-ea"/>
                <a:ea typeface="+mn-ea"/>
              </a:rPr>
              <a:t>全</a:t>
            </a:r>
            <a:r>
              <a:rPr lang="zh-CN" altLang="en-US" sz="1600" dirty="0">
                <a:latin typeface="+mn-ea"/>
                <a:ea typeface="+mn-ea"/>
              </a:rPr>
              <a:t>沦为帝国主义统治中国的工具。</a:t>
            </a:r>
            <a:endParaRPr lang="zh-CN" sz="1600" dirty="0">
              <a:latin typeface="+mn-ea"/>
              <a:ea typeface="+mn-ea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8193" descr="孙中山（1911年）"/>
          <p:cNvPicPr>
            <a:picLocks noChangeAspect="1" noChangeArrowheads="1"/>
          </p:cNvPicPr>
          <p:nvPr/>
        </p:nvPicPr>
        <p:blipFill>
          <a:blip r:embed="rId1" cstate="print">
            <a:lum contrast="12000"/>
          </a:blip>
          <a:srcRect/>
          <a:stretch>
            <a:fillRect/>
          </a:stretch>
        </p:blipFill>
        <p:spPr bwMode="auto">
          <a:xfrm>
            <a:off x="9425016" y="3230110"/>
            <a:ext cx="2493962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8194"/>
          <p:cNvSpPr txBox="1">
            <a:spLocks noChangeArrowheads="1"/>
          </p:cNvSpPr>
          <p:nvPr/>
        </p:nvSpPr>
        <p:spPr bwMode="auto">
          <a:xfrm>
            <a:off x="994553" y="1836515"/>
            <a:ext cx="8640762" cy="2221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    </a:t>
            </a:r>
            <a:r>
              <a:rPr lang="zh-CN" altLang="en-US" sz="3200" dirty="0">
                <a:latin typeface="+mn-ea"/>
                <a:ea typeface="+mn-ea"/>
              </a:rPr>
              <a:t>孙中山，中国民主革命的先行者。</a:t>
            </a:r>
            <a:r>
              <a:rPr lang="en-US" altLang="zh-CN" sz="3200" dirty="0">
                <a:latin typeface="+mn-ea"/>
                <a:ea typeface="+mn-ea"/>
              </a:rPr>
              <a:t>1866</a:t>
            </a:r>
            <a:r>
              <a:rPr lang="zh-CN" altLang="en-US" sz="3200" dirty="0">
                <a:latin typeface="+mn-ea"/>
                <a:ea typeface="+mn-ea"/>
              </a:rPr>
              <a:t>年出生于广东香山。早年学医，后认识到“医国”比“医人”更重要，开始寻求救国的道路。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5" name="内容占位符 8195" descr="孙中山《天下为公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5389" y="880840"/>
            <a:ext cx="3097213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94553" y="4057829"/>
            <a:ext cx="773926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    1894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年曾上书要求变法，但变法自强的梦想很快破灭，从此走上资产阶级民主革命的道路。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10242"/>
          <p:cNvGraphicFramePr/>
          <p:nvPr/>
        </p:nvGraphicFramePr>
        <p:xfrm>
          <a:off x="575351" y="1607977"/>
          <a:ext cx="11507283" cy="4695785"/>
        </p:xfrm>
        <a:graphic>
          <a:graphicData uri="http://schemas.openxmlformats.org/drawingml/2006/table">
            <a:tbl>
              <a:tblPr/>
              <a:tblGrid>
                <a:gridCol w="2712135"/>
                <a:gridCol w="8795148"/>
              </a:tblGrid>
              <a:tr h="58184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 smtClean="0">
                          <a:latin typeface="+mj-ea"/>
                          <a:ea typeface="+mj-ea"/>
                        </a:rPr>
                        <a:t>时 间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地 点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68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领导人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70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革命纲领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（指导思想）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机关刊物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组织性质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历史作用</a:t>
                      </a:r>
                      <a:endParaRPr lang="zh-CN" altLang="en-US" sz="3200" b="0" i="0" u="non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10268"/>
          <p:cNvSpPr txBox="1">
            <a:spLocks noChangeArrowheads="1"/>
          </p:cNvSpPr>
          <p:nvPr/>
        </p:nvSpPr>
        <p:spPr bwMode="auto">
          <a:xfrm>
            <a:off x="5328787" y="1657350"/>
            <a:ext cx="29321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latin typeface="+mj-ea"/>
                <a:ea typeface="+mj-ea"/>
              </a:rPr>
              <a:t>1905</a:t>
            </a:r>
            <a:r>
              <a:rPr lang="zh-CN" altLang="en-US" sz="3200" dirty="0">
                <a:latin typeface="+mj-ea"/>
                <a:ea typeface="+mj-ea"/>
              </a:rPr>
              <a:t>年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5" name="文本框 10269"/>
          <p:cNvSpPr txBox="1">
            <a:spLocks noChangeArrowheads="1"/>
          </p:cNvSpPr>
          <p:nvPr/>
        </p:nvSpPr>
        <p:spPr bwMode="auto">
          <a:xfrm>
            <a:off x="5302251" y="2217964"/>
            <a:ext cx="30829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+mj-ea"/>
                <a:ea typeface="+mj-ea"/>
              </a:rPr>
              <a:t>日本东京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6" name="文本框 10270"/>
          <p:cNvSpPr txBox="1">
            <a:spLocks noChangeArrowheads="1"/>
          </p:cNvSpPr>
          <p:nvPr/>
        </p:nvSpPr>
        <p:spPr bwMode="auto">
          <a:xfrm>
            <a:off x="5666241" y="2826884"/>
            <a:ext cx="28082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+mj-ea"/>
                <a:ea typeface="+mj-ea"/>
                <a:hlinkClick r:id="" action="ppaction://noaction"/>
              </a:rPr>
              <a:t>孙中山、黄兴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7" name="文本框 10271"/>
          <p:cNvSpPr txBox="1">
            <a:spLocks noChangeArrowheads="1"/>
          </p:cNvSpPr>
          <p:nvPr/>
        </p:nvSpPr>
        <p:spPr bwMode="auto">
          <a:xfrm>
            <a:off x="3974645" y="3436028"/>
            <a:ext cx="804318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+mj-ea"/>
                <a:ea typeface="+mj-ea"/>
                <a:hlinkClick r:id="rId1" action="ppaction://hlinksldjump"/>
              </a:rPr>
              <a:t>驱除鞑虏，恢复中华，创立民国，平均地权</a:t>
            </a:r>
            <a:r>
              <a:rPr lang="zh-CN" altLang="en-US" sz="3200" dirty="0">
                <a:latin typeface="+mj-ea"/>
                <a:ea typeface="+mj-ea"/>
              </a:rPr>
              <a:t>（“民族、民权、民生” 三民主义）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8" name="文本框 10272"/>
          <p:cNvSpPr txBox="1">
            <a:spLocks noChangeArrowheads="1"/>
          </p:cNvSpPr>
          <p:nvPr/>
        </p:nvSpPr>
        <p:spPr bwMode="auto">
          <a:xfrm>
            <a:off x="6112556" y="4614863"/>
            <a:ext cx="27066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smtClean="0">
                <a:latin typeface="+mj-ea"/>
                <a:ea typeface="+mj-ea"/>
                <a:hlinkClick r:id="" action="ppaction://noaction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+mj-ea"/>
                <a:ea typeface="+mj-ea"/>
                <a:hlinkClick r:id="" action="ppaction://noaction"/>
              </a:rPr>
              <a:t>民报</a:t>
            </a:r>
            <a:r>
              <a:rPr lang="en-US" altLang="zh-CN" sz="3200" smtClean="0">
                <a:solidFill>
                  <a:schemeClr val="bg1"/>
                </a:solidFill>
                <a:latin typeface="+mj-ea"/>
                <a:ea typeface="+mj-ea"/>
                <a:hlinkClick r:id="" action="ppaction://noaction"/>
              </a:rPr>
              <a:t>》</a:t>
            </a:r>
            <a:r>
              <a:rPr lang="en-US" altLang="zh-CN" sz="3200" smtClean="0">
                <a:latin typeface="+mj-ea"/>
                <a:ea typeface="+mj-ea"/>
              </a:rPr>
              <a:t>      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9" name="文本框 10273"/>
          <p:cNvSpPr txBox="1">
            <a:spLocks noChangeArrowheads="1"/>
          </p:cNvSpPr>
          <p:nvPr/>
        </p:nvSpPr>
        <p:spPr bwMode="auto">
          <a:xfrm>
            <a:off x="4751841" y="5214258"/>
            <a:ext cx="59182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第一个统一的资产阶级革命政党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10" name="文本框 10274"/>
          <p:cNvSpPr txBox="1">
            <a:spLocks noChangeArrowheads="1"/>
          </p:cNvSpPr>
          <p:nvPr/>
        </p:nvSpPr>
        <p:spPr bwMode="auto">
          <a:xfrm>
            <a:off x="5176385" y="5739266"/>
            <a:ext cx="56331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+mj-ea"/>
                <a:ea typeface="+mj-ea"/>
              </a:rPr>
              <a:t>推动了全国革命运动的发展</a:t>
            </a:r>
            <a:endParaRPr lang="zh-CN" sz="3200" dirty="0">
              <a:latin typeface="+mj-ea"/>
              <a:ea typeface="+mj-ea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744" y="881743"/>
            <a:ext cx="2939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二</a:t>
            </a:r>
            <a:r>
              <a:rPr lang="en-US" altLang="zh-CN" sz="3200" dirty="0" smtClean="0">
                <a:latin typeface="+mj-ea"/>
                <a:ea typeface="+mj-ea"/>
              </a:rPr>
              <a:t>.</a:t>
            </a:r>
            <a:r>
              <a:rPr lang="zh-CN" altLang="en-US" sz="3200" dirty="0" smtClean="0">
                <a:latin typeface="+mj-ea"/>
                <a:ea typeface="+mj-ea"/>
              </a:rPr>
              <a:t>同盟会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1268" descr="黄兴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37514" y="979714"/>
            <a:ext cx="4278085" cy="478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内容占位符 11270" descr="孙中山（1910年在加拿大）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 r="1277" b="7716"/>
          <a:stretch>
            <a:fillRect/>
          </a:stretch>
        </p:blipFill>
        <p:spPr bwMode="auto">
          <a:xfrm>
            <a:off x="1802635" y="968829"/>
            <a:ext cx="4032108" cy="479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1265"/>
          <p:cNvSpPr txBox="1">
            <a:spLocks noChangeArrowheads="1"/>
          </p:cNvSpPr>
          <p:nvPr/>
        </p:nvSpPr>
        <p:spPr bwMode="auto">
          <a:xfrm>
            <a:off x="2559092" y="5867494"/>
            <a:ext cx="29527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+mj-ea"/>
                <a:ea typeface="+mj-ea"/>
              </a:rPr>
              <a:t>孙中山  总理</a:t>
            </a:r>
            <a:endParaRPr lang="zh-CN" sz="2800" dirty="0">
              <a:latin typeface="+mj-ea"/>
              <a:ea typeface="+mj-ea"/>
            </a:endParaRPr>
          </a:p>
        </p:txBody>
      </p:sp>
      <p:sp>
        <p:nvSpPr>
          <p:cNvPr id="5" name="文本框 11266"/>
          <p:cNvSpPr txBox="1">
            <a:spLocks noChangeArrowheads="1"/>
          </p:cNvSpPr>
          <p:nvPr/>
        </p:nvSpPr>
        <p:spPr bwMode="auto">
          <a:xfrm>
            <a:off x="7563099" y="5943951"/>
            <a:ext cx="28797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+mj-ea"/>
                <a:ea typeface="+mj-ea"/>
              </a:rPr>
              <a:t>黄兴  庶务</a:t>
            </a:r>
            <a:endParaRPr lang="zh-CN" sz="2800" dirty="0">
              <a:latin typeface="+mj-ea"/>
              <a:ea typeface="+mj-ea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4587" y="280988"/>
            <a:ext cx="25122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2461</Words>
  <Paragraphs>288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Franklin Gothic Medium</vt:lpstr>
      <vt:lpstr>微软雅黑</vt:lpstr>
      <vt:lpstr>Calibri</vt:lpstr>
      <vt:lpstr>黑体</vt:lpstr>
      <vt:lpstr>华文新魏</vt:lpstr>
      <vt:lpstr>Arial Unicode MS</vt:lpstr>
      <vt:lpstr>Times New Roman</vt:lpstr>
      <vt:lpstr>ˎ̥</vt:lpstr>
      <vt:lpstr>Segoe Print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21教育-胡婷婷</cp:lastModifiedBy>
  <dcterms:created xsi:type="dcterms:W3CDTF">2013-07-01T03:05:00Z</dcterms:created>
  <dcterms:modified xsi:type="dcterms:W3CDTF">2018-08-27T00:02:33Z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