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281" r:id="rId5"/>
    <p:sldId id="282" r:id="rId6"/>
    <p:sldId id="283" r:id="rId7"/>
    <p:sldId id="284" r:id="rId8"/>
    <p:sldId id="292" r:id="rId9"/>
    <p:sldId id="293" r:id="rId10"/>
    <p:sldId id="294" r:id="rId11"/>
    <p:sldId id="295" r:id="rId12"/>
    <p:sldId id="285" r:id="rId13"/>
    <p:sldId id="286" r:id="rId14"/>
    <p:sldId id="296" r:id="rId15"/>
    <p:sldId id="287" r:id="rId16"/>
    <p:sldId id="288" r:id="rId17"/>
    <p:sldId id="289" r:id="rId18"/>
    <p:sldId id="290" r:id="rId19"/>
    <p:sldId id="299" r:id="rId20"/>
    <p:sldId id="291" r:id="rId21"/>
    <p:sldId id="302" r:id="rId22"/>
    <p:sldId id="301" r:id="rId23"/>
    <p:sldId id="268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4932" y="9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46879B1-7C08-4113-AE89-28B7D4B2962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BF84143-71EF-478C-A183-701620A5160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21C9525-6FA3-410B-8F7E-3D8343A6045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D77232A-0642-4951-AF03-4E1AF7BDDB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F45D8CA-3C34-4A5C-B8DB-35931632B1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7B580C5-0B21-46F7-B2FB-A34868A5B1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C3ECC18-9ABF-4D41-8EC3-CD4DC5D844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48" name="组合 8"/>
          <p:cNvGrpSpPr/>
          <p:nvPr/>
        </p:nvGrpSpPr>
        <p:grpSpPr bwMode="auto">
          <a:xfrm>
            <a:off x="3358517" y="2193924"/>
            <a:ext cx="6143980" cy="1865810"/>
            <a:chOff x="1703931" y="2105679"/>
            <a:chExt cx="3649486" cy="147061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931" y="2105679"/>
              <a:ext cx="3649275" cy="799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辛亥革命与民国的创建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805039" y="3018342"/>
              <a:ext cx="3548378" cy="557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en-US" altLang="zh-CN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4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中华民国的创建</a:t>
              </a:r>
              <a:endParaRPr lang="zh-CN" altLang="en-US" sz="40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9014" y="1256292"/>
            <a:ext cx="5265058" cy="646331"/>
            <a:chOff x="627742" y="893435"/>
            <a:chExt cx="5265058" cy="646331"/>
          </a:xfrm>
        </p:grpSpPr>
        <p:sp>
          <p:nvSpPr>
            <p:cNvPr id="2" name="TextBox 1"/>
            <p:cNvSpPr txBox="1"/>
            <p:nvPr/>
          </p:nvSpPr>
          <p:spPr>
            <a:xfrm>
              <a:off x="1063165" y="893435"/>
              <a:ext cx="48296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中华民国临时约法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 bwMode="auto">
            <a:xfrm>
              <a:off x="627742" y="1024064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2344" y="3032346"/>
            <a:ext cx="915193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颁 布：中华民国临时参议院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 质：中国历史上的第一部资产阶级共和国宪法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本目的：巩固辛亥革命的成果即资产阶级政权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072" y="1081936"/>
            <a:ext cx="6443818" cy="301109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立方体 1"/>
          <p:cNvSpPr/>
          <p:nvPr/>
        </p:nvSpPr>
        <p:spPr>
          <a:xfrm>
            <a:off x="4601105" y="1034345"/>
            <a:ext cx="3109206" cy="863600"/>
          </a:xfrm>
          <a:prstGeom prst="cub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en-US" altLang="zh-CN" sz="30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0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0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0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607734" y="2112434"/>
            <a:ext cx="6818488" cy="1266825"/>
            <a:chOff x="2474437" y="1638131"/>
            <a:chExt cx="4185795" cy="12665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562570" y="1638131"/>
              <a:ext cx="0" cy="49994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474437" y="2138078"/>
              <a:ext cx="0" cy="76658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660232" y="2138078"/>
              <a:ext cx="0" cy="76658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562570" y="2138078"/>
              <a:ext cx="0" cy="76658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474437" y="2138078"/>
              <a:ext cx="418579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立方体 8"/>
          <p:cNvSpPr/>
          <p:nvPr/>
        </p:nvSpPr>
        <p:spPr>
          <a:xfrm>
            <a:off x="1971675" y="3227389"/>
            <a:ext cx="1228725" cy="976312"/>
          </a:xfrm>
          <a:prstGeom prst="cub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行政</a:t>
            </a:r>
            <a:endParaRPr lang="zh-CN" altLang="en-US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立方体 9"/>
          <p:cNvSpPr/>
          <p:nvPr/>
        </p:nvSpPr>
        <p:spPr>
          <a:xfrm>
            <a:off x="8702676" y="3289125"/>
            <a:ext cx="1228725" cy="976312"/>
          </a:xfrm>
          <a:prstGeom prst="cub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司法</a:t>
            </a:r>
            <a:endParaRPr lang="zh-CN" altLang="en-US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立方体 10"/>
          <p:cNvSpPr/>
          <p:nvPr/>
        </p:nvSpPr>
        <p:spPr>
          <a:xfrm>
            <a:off x="5318654" y="3283832"/>
            <a:ext cx="1228725" cy="976312"/>
          </a:xfrm>
          <a:prstGeom prst="cub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立法</a:t>
            </a:r>
            <a:endParaRPr lang="zh-CN" altLang="en-US" sz="28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5864050" y="4661958"/>
            <a:ext cx="422275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64679" y="5253214"/>
            <a:ext cx="1730375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三权分立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66221" y="5998810"/>
            <a:ext cx="107355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具有资产阶级共和国的性质，带有鲜明的革命性和民主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99"/>
          <p:cNvSpPr txBox="1">
            <a:spLocks noChangeArrowheads="1"/>
          </p:cNvSpPr>
          <p:nvPr/>
        </p:nvSpPr>
        <p:spPr bwMode="auto">
          <a:xfrm>
            <a:off x="203200" y="1141517"/>
            <a:ext cx="911013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作为一部比较合理的宪法有哪些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史局限性？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http://img1.gtimg.com/cul/pics/hv1/131/13/1941/12621697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41594" y="1138767"/>
            <a:ext cx="185261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66045" y="2318279"/>
            <a:ext cx="8918222" cy="4402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它在半殖民地半封建社会的中国是难以实施的。民族资产阶级经济上的先天不足（资产阶级力量不够强大）和政治上的软弱妥协（本身没有力量同帝国主义和地主买办进行坚决斗争，又不敢发动民主革命的主力军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农民）。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27742" y="893435"/>
            <a:ext cx="2792792" cy="646331"/>
            <a:chOff x="627742" y="893435"/>
            <a:chExt cx="2792792" cy="646331"/>
          </a:xfrm>
        </p:grpSpPr>
        <p:sp>
          <p:nvSpPr>
            <p:cNvPr id="2" name="TextBox 1"/>
            <p:cNvSpPr txBox="1"/>
            <p:nvPr/>
          </p:nvSpPr>
          <p:spPr>
            <a:xfrm>
              <a:off x="1063166" y="893435"/>
              <a:ext cx="23573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清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帝退位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 bwMode="auto">
            <a:xfrm>
              <a:off x="627742" y="1024064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54756" y="1921933"/>
            <a:ext cx="3647179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28760" y="1810808"/>
            <a:ext cx="6553728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清政府颁布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清帝退位诏书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，承认中国“定为共和立宪国体”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12803" y="3294063"/>
            <a:ext cx="3655810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清帝退位次日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94889" y="3429530"/>
            <a:ext cx="5898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孙中山辞去临时大总统一职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63622" y="4777495"/>
            <a:ext cx="3182053" cy="5847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72490" y="4495272"/>
            <a:ext cx="6566370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袁世凯在北京就职，成为中华民国新任临时大总统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031119" y="2519892"/>
            <a:ext cx="344487" cy="647700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下箭头 10"/>
          <p:cNvSpPr/>
          <p:nvPr/>
        </p:nvSpPr>
        <p:spPr>
          <a:xfrm>
            <a:off x="2019830" y="4028194"/>
            <a:ext cx="344487" cy="647700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1129" y="1438114"/>
            <a:ext cx="3958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月上旬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http://p1.so.qhimgs1.com/bdr/_240_/t01501f6af53f3f698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23703" y="2050702"/>
            <a:ext cx="136842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13382" y="2723451"/>
            <a:ext cx="19880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清政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府代表</a:t>
            </a:r>
            <a:endParaRPr 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下箭头 4"/>
          <p:cNvSpPr/>
          <p:nvPr/>
        </p:nvSpPr>
        <p:spPr>
          <a:xfrm rot="16200000">
            <a:off x="3867247" y="2668329"/>
            <a:ext cx="344487" cy="647700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6" name="Picture 4" descr="http://p3.so.qhimgs1.com/bdr/_240_/t0161742e4486d5a9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1991" y="1984027"/>
            <a:ext cx="13906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52291" y="3941415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681216" y="3943002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唐绍仪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76313" y="5322365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革命政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府代表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 rot="16200000">
            <a:off x="4491617" y="4335910"/>
            <a:ext cx="344487" cy="2483556"/>
          </a:xfrm>
          <a:prstGeom prst="down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2" name="Picture 6" descr="http://citynews.eastday.com/csdb/res/1/281/2013-07/04/13/res11_attpic_bri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5330" y="4379565"/>
            <a:ext cx="14414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3"/>
          <p:cNvSpPr>
            <a:spLocks noChangeArrowheads="1"/>
          </p:cNvSpPr>
          <p:nvPr/>
        </p:nvSpPr>
        <p:spPr bwMode="auto">
          <a:xfrm>
            <a:off x="3073252" y="684213"/>
            <a:ext cx="48173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南北议和双方代表人物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370647" y="6267046"/>
            <a:ext cx="12618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伍廷芳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8" grpId="0"/>
      <p:bldP spid="9" grpId="0"/>
      <p:bldP spid="10" grpId="0"/>
      <p:bldP spid="11" grpId="0" animBg="1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89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"/>
          <a:stretch>
            <a:fillRect/>
          </a:stretch>
        </p:blipFill>
        <p:spPr bwMode="auto">
          <a:xfrm>
            <a:off x="4524419" y="1800876"/>
            <a:ext cx="2921000" cy="38163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/>
          <p:cNvSpPr>
            <a:spLocks noChangeArrowheads="1"/>
          </p:cNvSpPr>
          <p:nvPr/>
        </p:nvSpPr>
        <p:spPr bwMode="auto">
          <a:xfrm>
            <a:off x="3783556" y="5200830"/>
            <a:ext cx="804863" cy="228600"/>
          </a:xfrm>
          <a:prstGeom prst="rightArrow">
            <a:avLst>
              <a:gd name="adj1" fmla="val 50000"/>
              <a:gd name="adj2" fmla="val 75062"/>
            </a:avLst>
          </a:prstGeom>
          <a:noFill/>
          <a:ln w="28575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3658144" y="2362031"/>
            <a:ext cx="804862" cy="228600"/>
          </a:xfrm>
          <a:prstGeom prst="rightArrow">
            <a:avLst>
              <a:gd name="adj1" fmla="val 50000"/>
              <a:gd name="adj2" fmla="val 75062"/>
            </a:avLst>
          </a:prstGeom>
          <a:noFill/>
          <a:ln w="28575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5" name="文本框 38917"/>
          <p:cNvSpPr txBox="1">
            <a:spLocks noChangeArrowheads="1"/>
          </p:cNvSpPr>
          <p:nvPr/>
        </p:nvSpPr>
        <p:spPr bwMode="auto">
          <a:xfrm>
            <a:off x="869245" y="4849288"/>
            <a:ext cx="28335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革命派软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弱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乏实力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>
            <a:spLocks noChangeArrowheads="1"/>
          </p:cNvSpPr>
          <p:nvPr/>
        </p:nvSpPr>
        <p:spPr bwMode="auto">
          <a:xfrm>
            <a:off x="3524794" y="3633967"/>
            <a:ext cx="804862" cy="228600"/>
          </a:xfrm>
          <a:prstGeom prst="rightArrow">
            <a:avLst>
              <a:gd name="adj1" fmla="val 50000"/>
              <a:gd name="adj2" fmla="val 75062"/>
            </a:avLst>
          </a:prstGeom>
          <a:noFill/>
          <a:ln w="28575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7" name="文本框 38919"/>
          <p:cNvSpPr txBox="1">
            <a:spLocks noChangeArrowheads="1"/>
          </p:cNvSpPr>
          <p:nvPr/>
        </p:nvSpPr>
        <p:spPr bwMode="auto">
          <a:xfrm>
            <a:off x="745066" y="2148955"/>
            <a:ext cx="29037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帝国主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义的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8920"/>
          <p:cNvSpPr txBox="1">
            <a:spLocks noChangeArrowheads="1"/>
          </p:cNvSpPr>
          <p:nvPr/>
        </p:nvSpPr>
        <p:spPr bwMode="auto">
          <a:xfrm>
            <a:off x="643465" y="3439766"/>
            <a:ext cx="30069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立宪派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拥护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上箭头 8"/>
          <p:cNvSpPr>
            <a:spLocks noChangeArrowheads="1"/>
          </p:cNvSpPr>
          <p:nvPr/>
        </p:nvSpPr>
        <p:spPr bwMode="auto">
          <a:xfrm>
            <a:off x="5847306" y="5616755"/>
            <a:ext cx="268288" cy="520700"/>
          </a:xfrm>
          <a:prstGeom prst="upArrow">
            <a:avLst>
              <a:gd name="adj1" fmla="val 50000"/>
              <a:gd name="adj2" fmla="val 59447"/>
            </a:avLst>
          </a:prstGeom>
          <a:noFill/>
          <a:ln w="28575">
            <a:solidFill>
              <a:srgbClr val="558ED5"/>
            </a:solidFill>
            <a:miter lim="800000"/>
          </a:ln>
        </p:spPr>
        <p:txBody>
          <a:bodyPr vert="eaVert" wrap="none" anchor="ctr"/>
          <a:lstStyle/>
          <a:p>
            <a:pPr algn="ctr"/>
            <a:endParaRPr lang="zh-CN" altLang="en-US" b="1">
              <a:solidFill>
                <a:srgbClr val="CCFF33"/>
              </a:solidFill>
            </a:endParaRPr>
          </a:p>
        </p:txBody>
      </p:sp>
      <p:sp>
        <p:nvSpPr>
          <p:cNvPr id="10" name="文本框 38922"/>
          <p:cNvSpPr txBox="1">
            <a:spLocks noChangeArrowheads="1"/>
          </p:cNvSpPr>
          <p:nvPr/>
        </p:nvSpPr>
        <p:spPr bwMode="auto">
          <a:xfrm>
            <a:off x="3731169" y="6167617"/>
            <a:ext cx="44973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依托：在军队中的影响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8923"/>
          <p:cNvSpPr txBox="1">
            <a:spLocks noChangeArrowheads="1"/>
          </p:cNvSpPr>
          <p:nvPr/>
        </p:nvSpPr>
        <p:spPr bwMode="auto">
          <a:xfrm>
            <a:off x="8147067" y="4297368"/>
            <a:ext cx="42368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对革命派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：迫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孙中山让位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8924"/>
          <p:cNvSpPr txBox="1">
            <a:spLocks noChangeArrowheads="1"/>
          </p:cNvSpPr>
          <p:nvPr/>
        </p:nvSpPr>
        <p:spPr bwMode="auto">
          <a:xfrm>
            <a:off x="8337568" y="2497143"/>
            <a:ext cx="291745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 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宫退位</a:t>
            </a:r>
            <a:endParaRPr lang="zh-CN" altLang="en-US" sz="28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>
            <a:spLocks noChangeArrowheads="1"/>
          </p:cNvSpPr>
          <p:nvPr/>
        </p:nvSpPr>
        <p:spPr bwMode="auto">
          <a:xfrm>
            <a:off x="7507306" y="2702105"/>
            <a:ext cx="804862" cy="228600"/>
          </a:xfrm>
          <a:prstGeom prst="rightArrow">
            <a:avLst>
              <a:gd name="adj1" fmla="val 50000"/>
              <a:gd name="adj2" fmla="val 75062"/>
            </a:avLst>
          </a:prstGeom>
          <a:noFill/>
          <a:ln w="28575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14" name="右箭头 13"/>
          <p:cNvSpPr>
            <a:spLocks noChangeArrowheads="1"/>
          </p:cNvSpPr>
          <p:nvPr/>
        </p:nvSpPr>
        <p:spPr bwMode="auto">
          <a:xfrm>
            <a:off x="7434281" y="4472167"/>
            <a:ext cx="746125" cy="228600"/>
          </a:xfrm>
          <a:prstGeom prst="rightArrow">
            <a:avLst>
              <a:gd name="adj1" fmla="val 50000"/>
              <a:gd name="adj2" fmla="val 74828"/>
            </a:avLst>
          </a:prstGeom>
          <a:noFill/>
          <a:ln w="28575">
            <a:solidFill>
              <a:srgbClr val="558ED5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15" name="上箭头 14"/>
          <p:cNvSpPr>
            <a:spLocks noChangeArrowheads="1"/>
          </p:cNvSpPr>
          <p:nvPr/>
        </p:nvSpPr>
        <p:spPr bwMode="auto">
          <a:xfrm>
            <a:off x="5850481" y="1310751"/>
            <a:ext cx="268288" cy="595312"/>
          </a:xfrm>
          <a:prstGeom prst="upArrow">
            <a:avLst>
              <a:gd name="adj1" fmla="val 50000"/>
              <a:gd name="adj2" fmla="val 74971"/>
            </a:avLst>
          </a:prstGeom>
          <a:noFill/>
          <a:ln w="28575">
            <a:solidFill>
              <a:srgbClr val="558ED5"/>
            </a:solidFill>
            <a:miter lim="800000"/>
          </a:ln>
        </p:spPr>
        <p:txBody>
          <a:bodyPr vert="eaVert" wrap="none" anchor="ctr"/>
          <a:lstStyle/>
          <a:p>
            <a:pPr algn="ctr"/>
            <a:endParaRPr lang="zh-CN" altLang="en-US" b="1">
              <a:solidFill>
                <a:srgbClr val="CCFF33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91544" y="757066"/>
            <a:ext cx="38924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袁世凯篡夺革命果实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7" grpId="0" bldLvl="0"/>
      <p:bldP spid="8" grpId="0" bldLvl="0"/>
      <p:bldP spid="9" grpId="0" bldLvl="0" animBg="1"/>
      <p:bldP spid="10" grpId="0" bldLvl="0"/>
      <p:bldP spid="11" grpId="0" bldLvl="0"/>
      <p:bldP spid="12" grpId="0" bldLvl="0"/>
      <p:bldP spid="15" grpId="0" bldLvl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jiaxiangwang.com/roc/images/roc-1912-yuanshikai-linshidazongtong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27200" y="846666"/>
            <a:ext cx="8884355" cy="458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1208449" y="5500870"/>
            <a:ext cx="10498137" cy="121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月，袁世凯在北京就职，成为中华民国新任临时大总统，中国从此进入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北洋军阀统治时期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0962"/>
          <p:cNvSpPr txBox="1">
            <a:spLocks noChangeArrowheads="1"/>
          </p:cNvSpPr>
          <p:nvPr/>
        </p:nvSpPr>
        <p:spPr bwMode="auto">
          <a:xfrm>
            <a:off x="1691318" y="1497991"/>
            <a:ext cx="8642350" cy="12672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人说：“辛亥革命有成功的一面，也有失败的一面。”你同意这种说法吗？为什么？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缺角矩形 34818"/>
          <p:cNvSpPr>
            <a:spLocks noChangeArrowheads="1"/>
          </p:cNvSpPr>
          <p:nvPr/>
        </p:nvSpPr>
        <p:spPr bwMode="auto">
          <a:xfrm>
            <a:off x="313151" y="856641"/>
            <a:ext cx="2229633" cy="719138"/>
          </a:xfrm>
          <a:prstGeom prst="plaque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noFill/>
            <a:miter lim="800000"/>
          </a:ln>
        </p:spPr>
        <p:txBody>
          <a:bodyPr wrap="none" anchor="ctr"/>
          <a:lstStyle/>
          <a:p>
            <a:pPr algn="ctr" fontAlgn="auto"/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5568" y="3213709"/>
            <a:ext cx="6480175" cy="1988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亥革命的胜利果实被袁世凯所窃取，反帝反封建的革命任务没有完成，中国半殖民地半封建社会的性质没有改变。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94985" y="5069257"/>
            <a:ext cx="6481762" cy="1514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亥革命推翻了清朝的统治，结束了我国两千多年的封建帝制，使民主共和的观念深入人心。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04924" y="1814864"/>
            <a:ext cx="36396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中华民国的建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00615" y="962021"/>
            <a:ext cx="48626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1911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873125" y="2114550"/>
            <a:ext cx="360363" cy="3835400"/>
          </a:xfrm>
          <a:prstGeom prst="leftBrace">
            <a:avLst>
              <a:gd name="adj1" fmla="val 34248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4000" y="2295525"/>
            <a:ext cx="573088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中华民国的创建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429140" y="1047746"/>
            <a:ext cx="303213" cy="2119313"/>
          </a:xfrm>
          <a:prstGeom prst="leftBrace">
            <a:avLst>
              <a:gd name="adj1" fmla="val 34620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25538" y="3566581"/>
            <a:ext cx="29384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00614" y="1531052"/>
            <a:ext cx="44788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：南京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00615" y="2135538"/>
            <a:ext cx="72446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历法：以中华民国纪年，改用公历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00615" y="2726970"/>
            <a:ext cx="55738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临时大总统：孙中山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44900" y="3564994"/>
            <a:ext cx="4686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339850" y="5475468"/>
            <a:ext cx="18192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清帝退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208338" y="4572000"/>
            <a:ext cx="280987" cy="2102738"/>
          </a:xfrm>
          <a:prstGeom prst="leftBrace">
            <a:avLst>
              <a:gd name="adj1" fmla="val 34620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522663" y="4593875"/>
            <a:ext cx="8375826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次日，孙中山辞去临时大总统一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职。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月，袁世凯在北京就职，成为中华民国新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      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时大总统。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544" y="990829"/>
            <a:ext cx="25050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0825" y="1700213"/>
            <a:ext cx="11298172" cy="457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参议院对于临时大总统，认为有谋叛行为时。得以总员五分之四以上之出席，出席员四分之三以上之可决弹劾之。”下列对该条文的评述，错误的是（   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、根本目的在于维护共和制度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、具有革命性和民主性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、体现了权力的制约和平衡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、直接目的在于加速清王朝的灭亡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36007" y="3069395"/>
            <a:ext cx="6668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856" y="85186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200" dirty="0"/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7"/>
          <p:cNvSpPr txBox="1">
            <a:spLocks noChangeArrowheads="1"/>
          </p:cNvSpPr>
          <p:nvPr/>
        </p:nvSpPr>
        <p:spPr bwMode="auto">
          <a:xfrm>
            <a:off x="-617538" y="857805"/>
            <a:ext cx="35131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6869"/>
          <p:cNvSpPr txBox="1">
            <a:spLocks noChangeArrowheads="1"/>
          </p:cNvSpPr>
          <p:nvPr/>
        </p:nvSpPr>
        <p:spPr bwMode="auto">
          <a:xfrm>
            <a:off x="532301" y="1465385"/>
            <a:ext cx="7240099" cy="43765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第一位皇帝是谁？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帝制开始于什么时间？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最后一位皇帝是谁？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结束时间？</a:t>
            </a:r>
            <a:endParaRPr lang="zh-CN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426817" y="3754193"/>
            <a:ext cx="3290887" cy="2260600"/>
            <a:chOff x="0" y="0"/>
            <a:chExt cx="2073" cy="1424"/>
          </a:xfrm>
        </p:grpSpPr>
        <p:sp>
          <p:nvSpPr>
            <p:cNvPr id="6" name="文本框 36867"/>
            <p:cNvSpPr txBox="1">
              <a:spLocks noChangeArrowheads="1"/>
            </p:cNvSpPr>
            <p:nvPr/>
          </p:nvSpPr>
          <p:spPr bwMode="auto">
            <a:xfrm>
              <a:off x="0" y="198"/>
              <a:ext cx="185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宣统帝</a:t>
              </a:r>
              <a:endPara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36868" descr="宣统帝溥仪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360" y="0"/>
              <a:ext cx="713" cy="1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7"/>
          <p:cNvGrpSpPr/>
          <p:nvPr/>
        </p:nvGrpSpPr>
        <p:grpSpPr bwMode="auto">
          <a:xfrm>
            <a:off x="8519798" y="1043484"/>
            <a:ext cx="3241675" cy="1862554"/>
            <a:chOff x="0" y="0"/>
            <a:chExt cx="2041" cy="1112"/>
          </a:xfrm>
        </p:grpSpPr>
        <p:sp>
          <p:nvSpPr>
            <p:cNvPr id="9" name="文本框 36873"/>
            <p:cNvSpPr txBox="1">
              <a:spLocks noChangeArrowheads="1"/>
            </p:cNvSpPr>
            <p:nvPr/>
          </p:nvSpPr>
          <p:spPr bwMode="auto">
            <a:xfrm>
              <a:off x="0" y="458"/>
              <a:ext cx="1224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秦始皇</a:t>
              </a:r>
              <a:endPara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36874" descr="u=599167696,3820347366&amp;fm=51&amp;gp=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15" y="0"/>
              <a:ext cx="726" cy="1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06874" y="5132736"/>
            <a:ext cx="15568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870"/>
          <p:cNvSpPr txBox="1">
            <a:spLocks noChangeArrowheads="1"/>
          </p:cNvSpPr>
          <p:nvPr/>
        </p:nvSpPr>
        <p:spPr bwMode="auto">
          <a:xfrm>
            <a:off x="6868926" y="2822100"/>
            <a:ext cx="3276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公元前</a:t>
            </a:r>
            <a:r>
              <a:rPr lang="en-US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460" y="882998"/>
            <a:ext cx="11941176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年清帝下诏退位，几百字退位诏书，主要说了三件事：第一，顺应民意，避免战乱宣布退位。第二，结束帝制，建立共和立宪政体。第三，由袁世凯组建临时共和政府。这说明了（    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、妥协其实是一种历史智慧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、辛亥革命具有广泛的群众基础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、清帝退位类似禅让制 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、新政权保留了君主地位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687660" y="2471477"/>
            <a:ext cx="68262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6453" y="1096635"/>
            <a:ext cx="3887814" cy="646331"/>
            <a:chOff x="729342" y="1480457"/>
            <a:chExt cx="3887814" cy="646331"/>
          </a:xfrm>
        </p:grpSpPr>
        <p:sp>
          <p:nvSpPr>
            <p:cNvPr id="3" name="椭圆 2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64765" y="1480457"/>
              <a:ext cx="34523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中华民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国的建立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80401" y="2284440"/>
            <a:ext cx="5341463" cy="289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内容占位符 22529" descr="五色旗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24490" y="2686234"/>
            <a:ext cx="350043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22530"/>
          <p:cNvSpPr txBox="1">
            <a:spLocks noChangeArrowheads="1"/>
          </p:cNvSpPr>
          <p:nvPr/>
        </p:nvSpPr>
        <p:spPr bwMode="auto">
          <a:xfrm>
            <a:off x="8109132" y="5190596"/>
            <a:ext cx="383822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中华民国国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色旗</a:t>
            </a:r>
            <a:endParaRPr 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7238" y="1528175"/>
            <a:ext cx="38079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 间：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 都：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 旗：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 法：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纪 元：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选举临时大总统：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成立临时参议院：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567836" y="1678488"/>
            <a:ext cx="6087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年元旦（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1912—1949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5601" y="2382033"/>
            <a:ext cx="138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南 京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0111" y="3173261"/>
            <a:ext cx="1574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五色旗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7043" y="3901858"/>
            <a:ext cx="1872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改用公历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9234" y="4630455"/>
            <a:ext cx="3248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以中华民国纪元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07074" y="5321475"/>
            <a:ext cx="145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孙中山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6845" y="6075123"/>
            <a:ext cx="3970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颁布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7197"/>
          <p:cNvSpPr>
            <a:spLocks noChangeArrowheads="1"/>
          </p:cNvSpPr>
          <p:nvPr/>
        </p:nvSpPr>
        <p:spPr bwMode="auto">
          <a:xfrm>
            <a:off x="393658" y="660753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新课讲授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23555" descr="孙中山与议员合影"/>
          <p:cNvPicPr>
            <a:picLocks noChangeAspect="1" noChangeArrowheads="1"/>
          </p:cNvPicPr>
          <p:nvPr/>
        </p:nvPicPr>
        <p:blipFill>
          <a:blip r:embed="rId1" cstate="print">
            <a:lum bright="18000" contrast="18000"/>
          </a:blip>
          <a:srcRect/>
          <a:stretch>
            <a:fillRect/>
          </a:stretch>
        </p:blipFill>
        <p:spPr bwMode="auto">
          <a:xfrm>
            <a:off x="5520267" y="1058510"/>
            <a:ext cx="6310489" cy="4179534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" name="文本框 23553"/>
          <p:cNvSpPr txBox="1">
            <a:spLocks noChangeArrowheads="1"/>
          </p:cNvSpPr>
          <p:nvPr/>
        </p:nvSpPr>
        <p:spPr bwMode="auto">
          <a:xfrm>
            <a:off x="6039555" y="5592056"/>
            <a:ext cx="561057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南京临时参议院成立大会议员合影</a:t>
            </a:r>
            <a:endParaRPr 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289" y="1799344"/>
            <a:ext cx="4670778" cy="305487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58038" y="502797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中华民国临时政府成立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0825" y="1275296"/>
          <a:ext cx="11794419" cy="540412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36104"/>
                <a:gridCol w="5925071"/>
                <a:gridCol w="4933244"/>
              </a:tblGrid>
              <a:tr h="648071">
                <a:tc>
                  <a:txBody>
                    <a:bodyPr/>
                    <a:lstStyle/>
                    <a:p>
                      <a:endParaRPr lang="zh-CN" altLang="en-US" sz="2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内 容	</a:t>
                      </a:r>
                      <a:endParaRPr lang="zh-CN" altLang="en-US" sz="3200" b="0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作 用</a:t>
                      </a:r>
                      <a:endParaRPr lang="zh-CN" altLang="en-US" sz="3200" b="0" dirty="0" smtClean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226488">
                <a:tc>
                  <a:txBody>
                    <a:bodyPr/>
                    <a:lstStyle/>
                    <a:p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政治方面</a:t>
                      </a:r>
                      <a:endParaRPr lang="zh-CN" altLang="en-US" sz="2400" b="0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经济方面</a:t>
                      </a:r>
                      <a:endParaRPr lang="zh-CN" altLang="en-US" sz="2400" b="0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38448">
                <a:tc>
                  <a:txBody>
                    <a:bodyPr/>
                    <a:lstStyle/>
                    <a:p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文化教育方面</a:t>
                      </a:r>
                      <a:endParaRPr lang="zh-CN" altLang="en-US" sz="2400" b="0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38448">
                <a:tc>
                  <a:txBody>
                    <a:bodyPr/>
                    <a:lstStyle/>
                    <a:p>
                      <a:r>
                        <a:rPr lang="zh-CN" altLang="en-US" sz="2400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社会生活方面</a:t>
                      </a:r>
                      <a:endParaRPr lang="zh-CN" altLang="en-US" sz="2400" b="0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7450" y="1934109"/>
            <a:ext cx="590197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焚毁刑具，停止刑讯，通令保护华侨，禁止贩卖华工，严禁买卖人口，禁止蓄奴	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16013" y="3107271"/>
            <a:ext cx="614113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奖励和保护工商业，鼓励人民兴办实业，鼓励华侨在国内投资，各省成立实业公司，废除清朝的苛捐杂税。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87450" y="4297896"/>
            <a:ext cx="5329238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学校不拜孔子，不读四书五经，教科书必须符合共和民国宗旨，禁止用清政府颁布的教科书。</a:t>
            </a:r>
            <a:endParaRPr 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87449" y="5488521"/>
            <a:ext cx="5590721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提倡“自由、平等、友爱为纲”的公民道德，革除历代“大人”、“老爷”等称呼，禁止蓄辫、缠足、赌博。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2994050" y="691628"/>
            <a:ext cx="526297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南京临时政府颁布的法令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712906" y="2041122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保护人权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502128" y="3277794"/>
            <a:ext cx="20399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发展资本主义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322910" y="4307774"/>
            <a:ext cx="23764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否定封建文化教育，实行资本主义文化教育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364891" y="5474057"/>
            <a:ext cx="23796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改革社会风气，提倡资产阶级文明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缺角矩形 34818"/>
          <p:cNvSpPr>
            <a:spLocks noChangeArrowheads="1"/>
          </p:cNvSpPr>
          <p:nvPr/>
        </p:nvSpPr>
        <p:spPr bwMode="auto">
          <a:xfrm>
            <a:off x="857956" y="782638"/>
            <a:ext cx="1365956" cy="719137"/>
          </a:xfrm>
          <a:prstGeom prst="plaque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noFill/>
            <a:miter lim="800000"/>
          </a:ln>
        </p:spPr>
        <p:txBody>
          <a:bodyPr wrap="none" anchor="ctr"/>
          <a:lstStyle/>
          <a:p>
            <a:pPr algn="ctr" fontAlgn="auto"/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3794"/>
          <p:cNvSpPr txBox="1">
            <a:spLocks noChangeArrowheads="1"/>
          </p:cNvSpPr>
          <p:nvPr/>
        </p:nvSpPr>
        <p:spPr bwMode="auto">
          <a:xfrm>
            <a:off x="1424880" y="1621543"/>
            <a:ext cx="95366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）中国古代有哪些政权在南京定都？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3795"/>
          <p:cNvSpPr txBox="1">
            <a:spLocks noChangeArrowheads="1"/>
          </p:cNvSpPr>
          <p:nvPr/>
        </p:nvSpPr>
        <p:spPr bwMode="auto">
          <a:xfrm>
            <a:off x="1605503" y="2300463"/>
            <a:ext cx="10406378" cy="1310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三国中的吴国、东晋、宋、齐、梁、陈、明朝朱元璋定都南京。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3796"/>
          <p:cNvSpPr txBox="1">
            <a:spLocks noChangeArrowheads="1"/>
          </p:cNvSpPr>
          <p:nvPr/>
        </p:nvSpPr>
        <p:spPr bwMode="auto">
          <a:xfrm>
            <a:off x="1412005" y="3786188"/>
            <a:ext cx="90950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）近代南京发生了哪些大事？</a:t>
            </a:r>
            <a:endParaRPr 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3797"/>
          <p:cNvSpPr txBox="1">
            <a:spLocks noChangeArrowheads="1"/>
          </p:cNvSpPr>
          <p:nvPr/>
        </p:nvSpPr>
        <p:spPr bwMode="auto">
          <a:xfrm>
            <a:off x="1865146" y="4401432"/>
            <a:ext cx="9536631" cy="222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①1842年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中英《南京条约》在南京签订。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②1853年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太平军攻占南京，改名天京，定为都城。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③1912年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中华民国在南京成立。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/>
      <p:bldP spid="5" grpId="0" bldLvl="0"/>
      <p:bldP spid="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352198" y="1430564"/>
            <a:ext cx="7207895" cy="4592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倾覆满洲专制政府，巩固中华民国，图谋民生幸福。此国民之公意，文实遵之，以忠于国。为众服务。至专制政府既倒，国内无变乱，民国卓立于世界，为列邦公认，斯时文当解临时大总统之职，谨以此誓于国民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9"/>
          <p:cNvGrpSpPr/>
          <p:nvPr/>
        </p:nvGrpSpPr>
        <p:grpSpPr bwMode="auto">
          <a:xfrm>
            <a:off x="8044745" y="1134358"/>
            <a:ext cx="2928055" cy="4634816"/>
            <a:chOff x="5827288" y="1394908"/>
            <a:chExt cx="2926640" cy="4635131"/>
          </a:xfrm>
        </p:grpSpPr>
        <p:grpSp>
          <p:nvGrpSpPr>
            <p:cNvPr id="4" name="组合 4"/>
            <p:cNvGrpSpPr/>
            <p:nvPr/>
          </p:nvGrpSpPr>
          <p:grpSpPr bwMode="auto">
            <a:xfrm>
              <a:off x="5827288" y="1394908"/>
              <a:ext cx="2921176" cy="3906300"/>
              <a:chOff x="0" y="0"/>
              <a:chExt cx="2404" cy="3312"/>
            </a:xfrm>
          </p:grpSpPr>
          <p:sp>
            <p:nvSpPr>
              <p:cNvPr id="6" name="矩形 204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4" cy="3311"/>
              </a:xfrm>
              <a:prstGeom prst="rect">
                <a:avLst/>
              </a:prstGeom>
              <a:ln w="19050">
                <a:solidFill>
                  <a:schemeClr val="tx2">
                    <a:lumMod val="60000"/>
                    <a:lumOff val="40000"/>
                  </a:schemeClr>
                </a:solidFill>
                <a:miter lim="800000"/>
              </a:ln>
            </p:spPr>
            <p:style>
              <a:lnRef idx="0">
                <a:scrgbClr r="0" g="0" b="0"/>
              </a:lnRef>
              <a:fillRef idx="1001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/>
              <a:lstStyle/>
              <a:p>
                <a:pPr algn="ctr" fontAlgn="auto"/>
                <a:endParaRPr lang="zh-CN" altLang="en-US" sz="3200" noProof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7" name="内容占位符 20486"/>
              <p:cNvPicPr>
                <a:picLocks noGrp="1"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" y="136"/>
                <a:ext cx="2132" cy="3039"/>
              </a:xfrm>
              <a:prstGeom prst="rect">
                <a:avLst/>
              </a:prstGeom>
              <a:ln w="19050" cap="rnd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76200" dist="95250" dir="10500000" sx="97000" sy="23000" kx="900000" algn="br" rotWithShape="0">
                  <a:srgbClr val="000000">
                    <a:alpha val="20000"/>
                  </a:srgbClr>
                </a:outerShdw>
              </a:effectLst>
              <a:scene3d>
                <a:camera prst="orthographicFront"/>
                <a:lightRig rig="twoPt" dir="t">
                  <a:rot lat="0" lon="0" rev="7800000"/>
                </a:lightRig>
              </a:scene3d>
              <a:sp3d contourW="6350">
                <a:bevelT w="50800" h="16510"/>
                <a:contourClr>
                  <a:srgbClr val="C0C0C0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文本框 22530"/>
            <p:cNvSpPr txBox="1">
              <a:spLocks noChangeArrowheads="1"/>
            </p:cNvSpPr>
            <p:nvPr/>
          </p:nvSpPr>
          <p:spPr bwMode="auto">
            <a:xfrm>
              <a:off x="6361102" y="5445224"/>
              <a:ext cx="2392826" cy="584815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总统宣誓词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4.so.qhimgs1.com/t01219ab97654d01af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88162" y="912864"/>
            <a:ext cx="3950572" cy="576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83041" y="1698801"/>
            <a:ext cx="6732159" cy="393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民国纪年是中华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民国的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国家纪年方式，表记时称作中华民国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年，简称民国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年、民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。这种纪年方式以公元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年中华民国成立为元年，与公元纪年相差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年，月、日、置闰则同公历。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8311" y="1200680"/>
            <a:ext cx="10972799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日称“开国纪念日”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纪念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中华民国”成立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日是“中华民国国庆”、“双十节”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纪念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日由资产阶级代表的国民党领导的“武昌起义”，推翻了封建帝制，具有划时代意义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127728" y="5186364"/>
            <a:ext cx="633699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元纪年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-1911="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纪年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Paragraphs>271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21教育-胡婷婷</cp:lastModifiedBy>
  <dcterms:created xsi:type="dcterms:W3CDTF">2013-07-01T03:05:00Z</dcterms:created>
  <dcterms:modified xsi:type="dcterms:W3CDTF">2018-08-27T00:02:33Z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