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6"/>
  </p:handoutMasterIdLst>
  <p:sldIdLst>
    <p:sldId id="280" r:id="rId3"/>
    <p:sldId id="281" r:id="rId5"/>
    <p:sldId id="282" r:id="rId6"/>
    <p:sldId id="297" r:id="rId7"/>
    <p:sldId id="300" r:id="rId8"/>
    <p:sldId id="301" r:id="rId9"/>
    <p:sldId id="302" r:id="rId10"/>
    <p:sldId id="311" r:id="rId11"/>
    <p:sldId id="287" r:id="rId12"/>
    <p:sldId id="305" r:id="rId13"/>
    <p:sldId id="306" r:id="rId14"/>
    <p:sldId id="288" r:id="rId15"/>
    <p:sldId id="290" r:id="rId16"/>
    <p:sldId id="312" r:id="rId17"/>
    <p:sldId id="292" r:id="rId18"/>
    <p:sldId id="293" r:id="rId19"/>
    <p:sldId id="307" r:id="rId20"/>
    <p:sldId id="309" r:id="rId21"/>
    <p:sldId id="310" r:id="rId22"/>
    <p:sldId id="313" r:id="rId23"/>
    <p:sldId id="314" r:id="rId24"/>
    <p:sldId id="268" r:id="rId25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FBFE"/>
    <a:srgbClr val="57D2E3"/>
    <a:srgbClr val="21B1C5"/>
    <a:srgbClr val="B2F3FC"/>
    <a:srgbClr val="4BCFE1"/>
    <a:srgbClr val="5BADF7"/>
    <a:srgbClr val="6A56AD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6" d="100"/>
          <a:sy n="66" d="100"/>
        </p:scale>
        <p:origin x="792" y="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5" d="100"/>
          <a:sy n="125" d="100"/>
        </p:scale>
        <p:origin x="4932" y="96"/>
      </p:cViewPr>
      <p:guideLst/>
    </p:cSldViewPr>
  </p:notesViewPr>
  <p:gridSpacing cx="72006" cy="72006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handoutMaster" Target="handoutMasters/handoutMaster1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52BA5592-4CF5-4D43-872A-12A1E761F385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0141F408-285A-47D6-AF4F-41551772E070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BB231972-69B0-4575-9624-0FBB5F638222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5BDADF06-2B05-4D8C-8877-9EEDDA3EAFE7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7171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717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BC49D744-B791-4143-911D-73E90492D65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D740836E-3925-4FAA-B1C2-EF44CF17021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DADF06-2B05-4D8C-8877-9EEDDA3EAF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10243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024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48A777C-9180-4F8C-9131-2884B521692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4" Type="http://schemas.openxmlformats.org/officeDocument/2006/relationships/theme" Target="../theme/theme1.xml"/><Relationship Id="rId33" Type="http://schemas.openxmlformats.org/officeDocument/2006/relationships/image" Target="../media/image1.png"/><Relationship Id="rId32" Type="http://schemas.openxmlformats.org/officeDocument/2006/relationships/slideLayout" Target="../slideLayouts/slideLayout32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3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0.xml"/><Relationship Id="rId1" Type="http://schemas.openxmlformats.org/officeDocument/2006/relationships/image" Target="../media/image7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2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3.xml"/><Relationship Id="rId1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6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8.xml"/><Relationship Id="rId4" Type="http://schemas.openxmlformats.org/officeDocument/2006/relationships/image" Target="../media/image16.jpeg"/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image" Target="../media/image13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5.xml"/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14"/>
          <p:cNvSpPr>
            <a:spLocks noChangeArrowheads="1"/>
          </p:cNvSpPr>
          <p:nvPr/>
        </p:nvSpPr>
        <p:spPr bwMode="auto">
          <a:xfrm>
            <a:off x="6531" y="840302"/>
            <a:ext cx="12192000" cy="6017698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 dirty="0" smtClean="0"/>
          </a:p>
        </p:txBody>
      </p:sp>
      <p:grpSp>
        <p:nvGrpSpPr>
          <p:cNvPr id="6148" name="组合 8"/>
          <p:cNvGrpSpPr/>
          <p:nvPr/>
        </p:nvGrpSpPr>
        <p:grpSpPr bwMode="auto">
          <a:xfrm>
            <a:off x="2804797" y="2085974"/>
            <a:ext cx="6386620" cy="2178152"/>
            <a:chOff x="2777780" y="2163237"/>
            <a:chExt cx="3793613" cy="1716796"/>
          </a:xfrm>
        </p:grpSpPr>
        <p:sp>
          <p:nvSpPr>
            <p:cNvPr id="25" name="矩形 24"/>
            <p:cNvSpPr>
              <a:spLocks noChangeArrowheads="1"/>
            </p:cNvSpPr>
            <p:nvPr/>
          </p:nvSpPr>
          <p:spPr bwMode="auto">
            <a:xfrm>
              <a:off x="2777780" y="2163237"/>
              <a:ext cx="3649275" cy="4366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50000"/>
                </a:lnSpc>
                <a:buFont typeface="Arial" panose="020B0604020202020204" pitchFamily="34" charset="0"/>
                <a:buNone/>
                <a:defRPr/>
              </a:pPr>
              <a:r>
                <a:rPr lang="zh-CN" altLang="en-US" sz="20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第二单元 </a:t>
              </a:r>
              <a:r>
                <a:rPr lang="en-US" altLang="zh-CN" sz="20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· </a:t>
              </a:r>
              <a:r>
                <a:rPr lang="zh-CN" altLang="en-US" sz="20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辛亥革命与民国的创建</a:t>
              </a:r>
              <a:endParaRPr lang="zh-CN" altLang="en-US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TextBox 2"/>
            <p:cNvSpPr txBox="1">
              <a:spLocks noChangeArrowheads="1"/>
            </p:cNvSpPr>
            <p:nvPr/>
          </p:nvSpPr>
          <p:spPr bwMode="auto">
            <a:xfrm>
              <a:off x="3023015" y="3225050"/>
              <a:ext cx="3548378" cy="6549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r>
                <a:rPr lang="zh-CN" altLang="en-US" sz="4800" b="1" spc="3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北洋军阀的统治</a:t>
              </a:r>
              <a:endParaRPr lang="zh-CN" altLang="en-US" sz="4800" b="1" spc="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img1.gtimg.com/view/pics/hv1/113/201/2079/135238343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425113" y="1064712"/>
            <a:ext cx="7343775" cy="4723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4641068" y="6001468"/>
            <a:ext cx="3430588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袁世凯举行祭天大典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8"/>
          <p:cNvSpPr>
            <a:spLocks noChangeArrowheads="1"/>
          </p:cNvSpPr>
          <p:nvPr/>
        </p:nvSpPr>
        <p:spPr bwMode="auto">
          <a:xfrm>
            <a:off x="8813800" y="280988"/>
            <a:ext cx="2513013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岳麓书社 八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12292"/>
          <p:cNvSpPr txBox="1">
            <a:spLocks noChangeArrowheads="1"/>
          </p:cNvSpPr>
          <p:nvPr/>
        </p:nvSpPr>
        <p:spPr bwMode="auto">
          <a:xfrm>
            <a:off x="1100815" y="1202354"/>
            <a:ext cx="2757202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护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国运动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1725896" y="1919679"/>
            <a:ext cx="10228110" cy="37856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开 端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endParaRPr lang="en-US" altLang="zh-CN" sz="32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过 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程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endParaRPr lang="en-US" altLang="zh-CN" sz="32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 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果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223364" y="1940201"/>
            <a:ext cx="896863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1915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25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日，前云南都督蔡锷通电各省宣</a:t>
            </a:r>
            <a:endParaRPr lang="en-US" altLang="zh-CN" sz="3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布云南独立，组织护国军讨伐袁世凯。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123156" y="3418272"/>
            <a:ext cx="906884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革命党人蔡锷、李烈钧在云南成立护国军，兵分</a:t>
            </a:r>
            <a:endParaRPr lang="en-US" altLang="zh-CN" sz="3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三路进军四川、贵州、广西，全国纷纷响应。</a:t>
            </a:r>
            <a:endParaRPr lang="en-US" altLang="zh-CN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160734" y="4833714"/>
            <a:ext cx="903126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袁世凯在内外交困、众叛亲离中死去。护国运动</a:t>
            </a:r>
            <a:endParaRPr lang="en-US" altLang="zh-CN" sz="3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胜利结束，但并没有推翻北洋军阀的统治。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8813800" y="280988"/>
            <a:ext cx="2513013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岳麓书社 八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7" grpId="0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863818" y="1002082"/>
            <a:ext cx="3407558" cy="3554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文本框 1"/>
          <p:cNvSpPr txBox="1">
            <a:spLocks noChangeArrowheads="1"/>
          </p:cNvSpPr>
          <p:nvPr/>
        </p:nvSpPr>
        <p:spPr bwMode="auto">
          <a:xfrm>
            <a:off x="405509" y="4870189"/>
            <a:ext cx="4316803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蔡锷（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1882—1916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年）原名艮寅，字松坡，湖南宝庆（今邵阳）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pic>
        <p:nvPicPr>
          <p:cNvPr id="7" name="图片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23560" y="875082"/>
            <a:ext cx="6601217" cy="56509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8"/>
          <p:cNvSpPr>
            <a:spLocks noChangeArrowheads="1"/>
          </p:cNvSpPr>
          <p:nvPr/>
        </p:nvSpPr>
        <p:spPr bwMode="auto">
          <a:xfrm>
            <a:off x="8813800" y="280988"/>
            <a:ext cx="2513013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岳麓书社 八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42349"/>
          <p:cNvSpPr txBox="1">
            <a:spLocks noChangeArrowheads="1"/>
          </p:cNvSpPr>
          <p:nvPr/>
        </p:nvSpPr>
        <p:spPr bwMode="auto">
          <a:xfrm>
            <a:off x="267483" y="1090395"/>
            <a:ext cx="5465660" cy="5049148"/>
          </a:xfrm>
          <a:prstGeom prst="rect">
            <a:avLst/>
          </a:prstGeom>
          <a:noFill/>
          <a:ln w="19050">
            <a:solidFill>
              <a:srgbClr val="F298C0"/>
            </a:solidFill>
            <a:prstDash val="sysDash"/>
            <a:rou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护国运动开始后，护国军斗志昂扬，节节胜利。讨袁护国之举得到了各省响应。在举国声讨下，袁世凯被迫在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23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日宣布帝制活动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从缓办理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22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日，众叛亲离、孤立无援的袁世凯被迫取消帝制。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16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日，成为孤家寡人的袁世凯在广大人民的唾骂声中死去</a:t>
            </a:r>
            <a:r>
              <a:rPr lang="zh-CN" altLang="en-US" sz="2000" dirty="0">
                <a:latin typeface="华文仿宋" panose="02010600040101010101" charset="-122"/>
                <a:ea typeface="华文仿宋" panose="02010600040101010101" charset="-122"/>
              </a:rPr>
              <a:t>。</a:t>
            </a:r>
            <a:endParaRPr lang="zh-CN" altLang="en-US" sz="2000" dirty="0">
              <a:latin typeface="华文仿宋" panose="02010600040101010101" charset="-122"/>
              <a:ea typeface="华文仿宋" panose="02010600040101010101" charset="-122"/>
            </a:endParaRPr>
          </a:p>
        </p:txBody>
      </p:sp>
      <p:pic>
        <p:nvPicPr>
          <p:cNvPr id="3" name="图片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977655" y="989555"/>
            <a:ext cx="5283243" cy="46972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文本框 1"/>
          <p:cNvSpPr txBox="1">
            <a:spLocks noChangeArrowheads="1"/>
          </p:cNvSpPr>
          <p:nvPr/>
        </p:nvSpPr>
        <p:spPr bwMode="auto">
          <a:xfrm>
            <a:off x="6543262" y="5859745"/>
            <a:ext cx="4316803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袁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世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凯墓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813800" y="280988"/>
            <a:ext cx="2513013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岳麓书社 八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 bwMode="auto">
          <a:xfrm>
            <a:off x="1592968" y="1160287"/>
            <a:ext cx="8853714" cy="1291772"/>
          </a:xfrm>
          <a:prstGeom prst="roundRect">
            <a:avLst/>
          </a:prstGeom>
          <a:solidFill>
            <a:srgbClr val="E6FBFE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云形标注 1"/>
          <p:cNvSpPr>
            <a:spLocks noChangeArrowheads="1"/>
          </p:cNvSpPr>
          <p:nvPr/>
        </p:nvSpPr>
        <p:spPr bwMode="auto">
          <a:xfrm>
            <a:off x="933752" y="1319944"/>
            <a:ext cx="10713155" cy="1455737"/>
          </a:xfrm>
          <a:prstGeom prst="cloudCallout">
            <a:avLst>
              <a:gd name="adj1" fmla="val 56440"/>
              <a:gd name="adj2" fmla="val 36616"/>
            </a:avLst>
          </a:prstGeom>
          <a:noFill/>
          <a:ln w="9525">
            <a:noFill/>
            <a:round/>
          </a:ln>
        </p:spPr>
        <p:txBody>
          <a:bodyPr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你知道袁世凯独裁政治膨胀的过程吗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en-US" altLang="zh-CN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142349"/>
          <p:cNvSpPr txBox="1">
            <a:spLocks noChangeArrowheads="1"/>
          </p:cNvSpPr>
          <p:nvPr/>
        </p:nvSpPr>
        <p:spPr bwMode="auto">
          <a:xfrm>
            <a:off x="1592968" y="2616024"/>
            <a:ext cx="9695921" cy="3293209"/>
          </a:xfrm>
          <a:prstGeom prst="rect">
            <a:avLst/>
          </a:prstGeom>
          <a:noFill/>
          <a:ln w="19050">
            <a:noFill/>
            <a:prstDash val="sysDash"/>
            <a:round/>
          </a:ln>
        </p:spPr>
        <p:txBody>
          <a:bodyPr wrap="square">
            <a:spAutoFit/>
          </a:bodyPr>
          <a:lstStyle/>
          <a:p>
            <a:pPr marL="342900" indent="-342900">
              <a:spcBef>
                <a:spcPct val="50000"/>
              </a:spcBef>
            </a:pP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攫取辛亥革命的成果，就任临时大总统。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spcBef>
                <a:spcPct val="50000"/>
              </a:spcBef>
            </a:pP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强迫国会选举他为正式大总统。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spcBef>
                <a:spcPct val="50000"/>
              </a:spcBef>
            </a:pP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解散国会，废除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临时约法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，另颁新法，取得终身总统特权。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spcBef>
                <a:spcPct val="50000"/>
              </a:spcBef>
            </a:pP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下令恢复帝制。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813800" y="280988"/>
            <a:ext cx="2513013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岳麓书社 八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/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142349"/>
          <p:cNvSpPr txBox="1"/>
          <p:nvPr/>
        </p:nvSpPr>
        <p:spPr>
          <a:xfrm>
            <a:off x="905246" y="1870750"/>
            <a:ext cx="1850480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noProof="1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一</a:t>
            </a:r>
            <a:r>
              <a:rPr lang="en-US" altLang="zh-CN" sz="3200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. </a:t>
            </a:r>
            <a:r>
              <a:rPr lang="zh-CN" altLang="en-US" sz="3200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背</a:t>
            </a:r>
            <a:r>
              <a:rPr lang="zh-CN" altLang="en-US" sz="3200" noProof="1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景</a:t>
            </a:r>
            <a:endParaRPr lang="zh-CN" altLang="en-US" sz="3200" noProof="1"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4" name="文本框 1"/>
          <p:cNvSpPr txBox="1">
            <a:spLocks noChangeArrowheads="1"/>
          </p:cNvSpPr>
          <p:nvPr/>
        </p:nvSpPr>
        <p:spPr bwMode="auto">
          <a:xfrm>
            <a:off x="2434291" y="2698685"/>
            <a:ext cx="7962313" cy="280076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袁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世凯死后，北洋军阀分裂。势力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最 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endParaRPr lang="en-US" altLang="zh-CN" sz="3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大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的主要派系分别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冯国璋、曹锟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为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首</a:t>
            </a:r>
            <a:endParaRPr lang="en-US" altLang="zh-CN" sz="3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直系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r>
              <a:rPr lang="zh-CN" altLang="en-US" sz="32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段祺瑞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为首的</a:t>
            </a:r>
            <a:r>
              <a:rPr lang="zh-CN" altLang="en-US" sz="32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皖系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zh-CN" altLang="en-US" sz="3200" dirty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张作</a:t>
            </a:r>
            <a:r>
              <a:rPr lang="zh-CN" altLang="en-US" sz="3200" dirty="0" smtClean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霖</a:t>
            </a:r>
            <a:endParaRPr lang="en-US" altLang="zh-CN" sz="3200" dirty="0" smtClean="0">
              <a:solidFill>
                <a:srgbClr val="7030A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为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首的</a:t>
            </a:r>
            <a:r>
              <a:rPr lang="zh-CN" altLang="en-US" sz="3200" dirty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奉系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324796" y="981580"/>
            <a:ext cx="4911083" cy="646331"/>
            <a:chOff x="729342" y="1492983"/>
            <a:chExt cx="4911083" cy="646331"/>
          </a:xfrm>
        </p:grpSpPr>
        <p:sp>
          <p:nvSpPr>
            <p:cNvPr id="7" name="椭圆 6"/>
            <p:cNvSpPr/>
            <p:nvPr/>
          </p:nvSpPr>
          <p:spPr bwMode="auto">
            <a:xfrm>
              <a:off x="729342" y="1611086"/>
              <a:ext cx="381000" cy="391885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 b="0" i="0" u="none" strike="noStrike" cap="none" normalizeH="0" baseline="0" dirty="0" smtClean="0">
                <a:ln>
                  <a:noFill/>
                </a:ln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1252447" y="1492983"/>
              <a:ext cx="438797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noProof="1" smtClean="0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军阀混战</a:t>
              </a:r>
              <a:endParaRPr lang="en-US" altLang="zh-CN" sz="3600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endParaRPr>
            </a:p>
          </p:txBody>
        </p:sp>
      </p:grp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8813800" y="280988"/>
            <a:ext cx="2513013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岳麓书社 八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/>
          <a:srcRect l="2498" t="14966" r="2535" b="10318"/>
          <a:stretch>
            <a:fillRect/>
          </a:stretch>
        </p:blipFill>
        <p:spPr>
          <a:xfrm>
            <a:off x="413360" y="1102290"/>
            <a:ext cx="5611659" cy="420246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5" name="文本框 142349"/>
          <p:cNvSpPr txBox="1">
            <a:spLocks noChangeArrowheads="1"/>
          </p:cNvSpPr>
          <p:nvPr/>
        </p:nvSpPr>
        <p:spPr bwMode="auto">
          <a:xfrm>
            <a:off x="300625" y="5310540"/>
            <a:ext cx="6212909" cy="1384995"/>
          </a:xfrm>
          <a:prstGeom prst="rect">
            <a:avLst/>
          </a:prstGeom>
          <a:noFill/>
          <a:ln w="19050">
            <a:noFill/>
            <a:prstDash val="sysDash"/>
            <a:rou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袁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世凯死后，北洋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军阀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组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成以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黎元洪为总统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，冯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国璋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为副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总统，段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祺瑞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为国务总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理的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北京政权。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10318" y="1089764"/>
            <a:ext cx="5252037" cy="57682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矩形 8"/>
          <p:cNvSpPr>
            <a:spLocks noChangeArrowheads="1"/>
          </p:cNvSpPr>
          <p:nvPr/>
        </p:nvSpPr>
        <p:spPr bwMode="auto">
          <a:xfrm>
            <a:off x="8813800" y="280988"/>
            <a:ext cx="2513013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岳麓书社 八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1503428" y="2126707"/>
            <a:ext cx="8642350" cy="39703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处</a:t>
            </a: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于半殖民地半封建社会性</a:t>
            </a:r>
            <a:r>
              <a:rPr lang="zh-CN" altLang="en-US" sz="28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质；</a:t>
            </a:r>
            <a:endParaRPr lang="en-US" altLang="zh-CN" sz="2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8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资</a:t>
            </a: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本主义发展不充分，以自给自足的农业经济</a:t>
            </a:r>
            <a:r>
              <a:rPr lang="zh-CN" altLang="en-US" sz="28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 </a:t>
            </a:r>
            <a:endParaRPr lang="en-US" altLang="zh-CN" sz="2800" b="1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en-US" sz="28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</a:t>
            </a: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，为割据提供了物质基</a:t>
            </a:r>
            <a:r>
              <a:rPr lang="zh-CN" altLang="en-US" sz="28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础；</a:t>
            </a:r>
            <a:endParaRPr lang="en-US" altLang="zh-CN" sz="2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8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各</a:t>
            </a: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帝国主义扶植各派军阀作为自己代理人，其</a:t>
            </a:r>
            <a:r>
              <a:rPr lang="zh-CN" altLang="en-US" sz="28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争</a:t>
            </a:r>
            <a:endParaRPr lang="en-US" altLang="zh-CN" sz="2800" b="1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en-US" sz="28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夺</a:t>
            </a: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中国的矛盾同时也促进了中国各派军阀的割</a:t>
            </a:r>
            <a:r>
              <a:rPr lang="zh-CN" altLang="en-US" sz="28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据</a:t>
            </a:r>
            <a:endParaRPr lang="en-US" altLang="zh-CN" sz="2800" b="1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en-US" sz="28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纷</a:t>
            </a: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争。</a:t>
            </a:r>
            <a:endParaRPr lang="zh-CN" altLang="en-US" sz="2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032169" y="1133342"/>
            <a:ext cx="6151043" cy="7439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北洋军阀混战局面形成的原因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813800" y="280988"/>
            <a:ext cx="2513013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岳麓书社 八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p1.so.qhimgs1.com/t0192869e95eaf14c7d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89447" y="988708"/>
            <a:ext cx="11560175" cy="5662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" name="组合 4"/>
          <p:cNvGrpSpPr/>
          <p:nvPr/>
        </p:nvGrpSpPr>
        <p:grpSpPr bwMode="auto">
          <a:xfrm>
            <a:off x="1327759" y="951979"/>
            <a:ext cx="10609545" cy="5843392"/>
            <a:chOff x="5193015" y="919373"/>
            <a:chExt cx="3638157" cy="2516306"/>
          </a:xfrm>
        </p:grpSpPr>
        <p:pic>
          <p:nvPicPr>
            <p:cNvPr id="6" name="Picture 12" descr="http://p4.so.qhimgs1.com/bdr/_240_/t01a919668672aeb4ba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193015" y="919373"/>
              <a:ext cx="3638157" cy="25163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" name="矩形 5"/>
            <p:cNvSpPr>
              <a:spLocks noChangeArrowheads="1"/>
            </p:cNvSpPr>
            <p:nvPr/>
          </p:nvSpPr>
          <p:spPr bwMode="auto">
            <a:xfrm>
              <a:off x="5201410" y="936713"/>
              <a:ext cx="2502608" cy="553998"/>
            </a:xfrm>
            <a:prstGeom prst="rect">
              <a:avLst/>
            </a:prstGeom>
            <a:solidFill>
              <a:schemeClr val="bg1">
                <a:alpha val="64999"/>
              </a:schemeClr>
            </a:solidFill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zh-CN" altLang="en-US" sz="3000" b="1" i="1">
                  <a:solidFill>
                    <a:srgbClr val="000000"/>
                  </a:solidFill>
                  <a:latin typeface="宋体" panose="02010600030101010101" pitchFamily="2" charset="-122"/>
                </a:rPr>
                <a:t>北洋军阀混战</a:t>
              </a:r>
              <a:endParaRPr lang="zh-CN" altLang="en-US" sz="3000" i="1"/>
            </a:p>
          </p:txBody>
        </p:sp>
      </p:grpSp>
      <p:pic>
        <p:nvPicPr>
          <p:cNvPr id="4" name="Picture 10" descr="http://images.china.cn/attachement/jpg/site1000/20130403/0019b91ed91712c61c741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04374" y="1002082"/>
            <a:ext cx="9857982" cy="566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 descr="http://himg2.huanqiu.com/attachment2010/2012/0628/2012062804070741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68460" y="1002082"/>
            <a:ext cx="9156525" cy="56176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8"/>
          <p:cNvSpPr>
            <a:spLocks noChangeArrowheads="1"/>
          </p:cNvSpPr>
          <p:nvPr/>
        </p:nvSpPr>
        <p:spPr bwMode="auto">
          <a:xfrm>
            <a:off x="8813800" y="280988"/>
            <a:ext cx="2513013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岳麓书社 八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2642703" y="2052428"/>
            <a:ext cx="2519255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袁世凯独裁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5260797" y="1358117"/>
            <a:ext cx="5624317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国民党改组和“宋教仁”案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左大括号 9"/>
          <p:cNvSpPr/>
          <p:nvPr/>
        </p:nvSpPr>
        <p:spPr>
          <a:xfrm>
            <a:off x="2114200" y="1979112"/>
            <a:ext cx="360363" cy="4045906"/>
          </a:xfrm>
          <a:prstGeom prst="leftBrace">
            <a:avLst>
              <a:gd name="adj1" fmla="val 34248"/>
              <a:gd name="adj2" fmla="val 50000"/>
            </a:avLst>
          </a:prstGeom>
          <a:ln w="1905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/>
            <a:endParaRPr lang="zh-CN" altLang="en-US" sz="3200" noProof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1495075" y="2105025"/>
            <a:ext cx="573088" cy="35385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北洋军阀的统治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左大括号 11"/>
          <p:cNvSpPr/>
          <p:nvPr/>
        </p:nvSpPr>
        <p:spPr>
          <a:xfrm>
            <a:off x="4862491" y="1528175"/>
            <a:ext cx="260654" cy="1884949"/>
          </a:xfrm>
          <a:prstGeom prst="leftBrace">
            <a:avLst>
              <a:gd name="adj1" fmla="val 34620"/>
              <a:gd name="adj2" fmla="val 50000"/>
            </a:avLst>
          </a:prstGeom>
          <a:ln w="1905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/>
            <a:endParaRPr lang="zh-CN" altLang="en-US" sz="3200" noProof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2582534" y="4161294"/>
            <a:ext cx="2365375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83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天皇帝梦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5365052" y="2207669"/>
            <a:ext cx="1989138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二次革命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5404043" y="4161294"/>
            <a:ext cx="2274409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护国运动</a:t>
            </a:r>
            <a:endParaRPr lang="en-US" altLang="zh-CN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2668085" y="5532546"/>
            <a:ext cx="1820863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军阀混战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5328889" y="3012923"/>
            <a:ext cx="5906957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废除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临时约法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、解散议会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5370575" y="5549139"/>
            <a:ext cx="6178420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严重阻碍国家统一和社会的发展</a:t>
            </a:r>
            <a:endParaRPr lang="en-US" altLang="zh-CN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28919" y="908979"/>
            <a:ext cx="2505075" cy="6461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课堂总结</a:t>
            </a:r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8"/>
          <p:cNvSpPr>
            <a:spLocks noChangeArrowheads="1"/>
          </p:cNvSpPr>
          <p:nvPr/>
        </p:nvSpPr>
        <p:spPr bwMode="auto">
          <a:xfrm>
            <a:off x="8813800" y="280988"/>
            <a:ext cx="2513013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岳麓书社 八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 animBg="1"/>
      <p:bldP spid="11" grpId="0"/>
      <p:bldP spid="12" grpId="0" animBg="1"/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8"/>
          <p:cNvSpPr>
            <a:spLocks noChangeArrowheads="1"/>
          </p:cNvSpPr>
          <p:nvPr/>
        </p:nvSpPr>
        <p:spPr bwMode="auto">
          <a:xfrm>
            <a:off x="8813800" y="280988"/>
            <a:ext cx="2513013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岳麓书社 八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Box 37"/>
          <p:cNvSpPr txBox="1">
            <a:spLocks noChangeArrowheads="1"/>
          </p:cNvSpPr>
          <p:nvPr/>
        </p:nvSpPr>
        <p:spPr bwMode="auto">
          <a:xfrm>
            <a:off x="270933" y="814243"/>
            <a:ext cx="163689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新课导入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236498" y="6126677"/>
            <a:ext cx="736611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袁世凯就任中华民国第二任临时大总统的誓词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196" name="Picture 4" descr="http://www.xhgmw.org/uploads/allimg/150310/4-15031009202NF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4451698" y="1372620"/>
            <a:ext cx="3467860" cy="4227541"/>
          </a:xfrm>
          <a:prstGeom prst="rect">
            <a:avLst/>
          </a:prstGeom>
          <a:noFill/>
        </p:spPr>
      </p:pic>
      <p:sp>
        <p:nvSpPr>
          <p:cNvPr id="6" name="矩形 5"/>
          <p:cNvSpPr/>
          <p:nvPr/>
        </p:nvSpPr>
        <p:spPr>
          <a:xfrm>
            <a:off x="7948805" y="1778230"/>
            <a:ext cx="4243195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民国建设造端，百凡待治，世凯深愿竭其能力，发扬共和之精神，涤荡专制之瑕秽，谨守宪法，依国民之愿望，达国家于安全完固之域，俾五大民族同臻乐利。凡此志愿，率履勿渝。俟召集国会，选定第一期大总统，世凯即行辞职，谨掬诚悃，誓告同胞！</a:t>
            </a:r>
            <a:endParaRPr lang="zh-CN" altLang="en-US" sz="24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1899136"/>
            <a:ext cx="4736123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袁世凯</a:t>
            </a:r>
            <a:endParaRPr lang="en-US" altLang="zh-CN" sz="3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能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32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谨守宪法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”？</a:t>
            </a:r>
            <a:endParaRPr lang="en-US" altLang="zh-CN" sz="3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3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能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32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涤荡专制之瑕秽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”？</a:t>
            </a:r>
            <a:endParaRPr lang="en-US" altLang="zh-CN" sz="3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3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能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32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世凯即行辞职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”？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4"/>
          <p:cNvSpPr>
            <a:spLocks noChangeArrowheads="1"/>
          </p:cNvSpPr>
          <p:nvPr/>
        </p:nvSpPr>
        <p:spPr bwMode="auto">
          <a:xfrm>
            <a:off x="375002" y="1561924"/>
            <a:ext cx="11308997" cy="345325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 </a:t>
            </a:r>
            <a:r>
              <a:rPr lang="zh-CN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1916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年北京街头出现了一副对联，上联是：“袁世凯死了。”下联是：“中国人民万岁。”围观者说，上下联对不起来，作者说：“袁世凯就是对不起中国人民。”袁世凯在辛亥革命后窃取了胜利果实，建立了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    ）</a:t>
            </a:r>
            <a:endParaRPr lang="zh-CN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0" hangingPunct="0">
              <a:lnSpc>
                <a:spcPct val="130000"/>
              </a:lnSpc>
            </a:pP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封建统治         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殖民统治        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0" hangingPunct="0">
              <a:lnSpc>
                <a:spcPct val="130000"/>
              </a:lnSpc>
            </a:pP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北洋军阀统治       D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帝国主义统治</a:t>
            </a:r>
            <a:endParaRPr lang="zh-CN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1111955" y="3250318"/>
            <a:ext cx="558387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endParaRPr lang="zh-CN" altLang="en-US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29314" y="828512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课堂练习</a:t>
            </a:r>
            <a:endParaRPr lang="zh-CN" altLang="en-US" sz="2400" b="1" dirty="0"/>
          </a:p>
        </p:txBody>
      </p:sp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813800" y="280988"/>
            <a:ext cx="2513013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岳麓书社 八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28979" y="1074510"/>
            <a:ext cx="11266310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575"/>
              </a:lnSpc>
              <a:buFont typeface="Arial" panose="020B0604020202020204" pitchFamily="34" charset="0"/>
              <a:buNone/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2. 1913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月，一位国民党领导人在国民党湖北支部举行的欢迎会上说：“我们此时要致力于选举运动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要在国会里头，获得过半数以上的议席，进而在朝，就可以组成一党的责任内阁。”这位领导人是（    ）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3575"/>
              </a:lnSpc>
              <a:buFont typeface="Arial" panose="020B0604020202020204" pitchFamily="34" charset="0"/>
              <a:buNone/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孙中山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蔡锷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宋教仁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黄兴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3575"/>
              </a:lnSpc>
              <a:buFont typeface="Arial" panose="020B0604020202020204" pitchFamily="34" charset="0"/>
              <a:buNone/>
            </a:pP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3575"/>
              </a:lnSpc>
              <a:buFont typeface="Arial" panose="020B0604020202020204" pitchFamily="34" charset="0"/>
              <a:buNone/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北洋军阀时期，老百姓的门口的对联由“民国万岁，天下太平”改为“民国万税，天下太贫”，这一局面与这一时期几支军阀的混战密不可分。这一时期混战的军阀不包括（    ）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3575"/>
              </a:lnSpc>
              <a:buFont typeface="Arial" panose="020B0604020202020204" pitchFamily="34" charset="0"/>
              <a:buNone/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直系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蜀系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奉系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皖系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10721062" y="2102873"/>
            <a:ext cx="654050" cy="3667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 anchor="ctr" anchorCtr="1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5755340" y="4814236"/>
            <a:ext cx="601662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 anchor="ctr" anchorCtr="1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813800" y="280988"/>
            <a:ext cx="2513013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岳麓书社 八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8"/>
          <p:cNvSpPr>
            <a:spLocks noChangeArrowheads="1"/>
          </p:cNvSpPr>
          <p:nvPr/>
        </p:nvSpPr>
        <p:spPr bwMode="auto">
          <a:xfrm>
            <a:off x="2646363" y="2373313"/>
            <a:ext cx="7770812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r>
              <a:rPr lang="zh-CN" altLang="en-US" sz="5400" b="1" spc="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谢谢观看！</a:t>
            </a:r>
            <a:endParaRPr lang="zh-CN" altLang="en-US" sz="5400" b="1" spc="6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763208" y="1232101"/>
            <a:ext cx="3616880" cy="646331"/>
            <a:chOff x="729342" y="1480457"/>
            <a:chExt cx="3616880" cy="646331"/>
          </a:xfrm>
        </p:grpSpPr>
        <p:sp>
          <p:nvSpPr>
            <p:cNvPr id="3" name="椭圆 2"/>
            <p:cNvSpPr/>
            <p:nvPr/>
          </p:nvSpPr>
          <p:spPr bwMode="auto">
            <a:xfrm>
              <a:off x="729342" y="1611086"/>
              <a:ext cx="381000" cy="391885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 b="0" i="0" u="none" strike="noStrike" cap="none" normalizeH="0" baseline="0" dirty="0" smtClean="0">
                <a:ln>
                  <a:noFill/>
                </a:ln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1164765" y="1480457"/>
              <a:ext cx="318145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袁世</a:t>
              </a:r>
              <a:r>
                <a:rPr lang="zh-CN" altLang="en-US" sz="36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凯的独裁</a:t>
              </a:r>
              <a:endPara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" name="矩形 7197"/>
          <p:cNvSpPr>
            <a:spLocks noChangeArrowheads="1"/>
          </p:cNvSpPr>
          <p:nvPr/>
        </p:nvSpPr>
        <p:spPr bwMode="auto">
          <a:xfrm>
            <a:off x="371080" y="717197"/>
            <a:ext cx="1415772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新课讲授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1" name="文本框 142349"/>
          <p:cNvSpPr txBox="1"/>
          <p:nvPr/>
        </p:nvSpPr>
        <p:spPr>
          <a:xfrm>
            <a:off x="924861" y="1968108"/>
            <a:ext cx="3759873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一</a:t>
            </a:r>
            <a:r>
              <a:rPr lang="en-US" altLang="zh-CN" sz="3200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. </a:t>
            </a:r>
            <a:r>
              <a:rPr lang="zh-CN" altLang="en-US" sz="3200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活</a:t>
            </a:r>
            <a:r>
              <a:rPr lang="zh-CN" altLang="en-US" sz="3200" noProof="1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动</a:t>
            </a:r>
            <a:endParaRPr lang="zh-CN" altLang="en-US" sz="3200" noProof="1"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12" name="矩形 1"/>
          <p:cNvSpPr>
            <a:spLocks noChangeArrowheads="1"/>
          </p:cNvSpPr>
          <p:nvPr/>
        </p:nvSpPr>
        <p:spPr bwMode="auto">
          <a:xfrm>
            <a:off x="1265433" y="2642438"/>
            <a:ext cx="2160588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政治方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面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1451910" y="3093928"/>
            <a:ext cx="9495838" cy="177279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）实现专权：破坏</a:t>
            </a:r>
            <a:r>
              <a:rPr lang="en-US" altLang="zh-CN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临时约法</a:t>
            </a:r>
            <a:r>
              <a:rPr lang="en-US" altLang="zh-CN" sz="2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，控</a:t>
            </a:r>
            <a:r>
              <a:rPr lang="zh-CN" altLang="en-US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制内阁；</a:t>
            </a:r>
            <a:endParaRPr lang="en-US" altLang="zh-CN" sz="2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2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阻止国民党组</a:t>
            </a:r>
            <a:r>
              <a:rPr lang="zh-CN" altLang="en-US" sz="2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阁，制</a:t>
            </a:r>
            <a:r>
              <a:rPr lang="zh-CN" altLang="en-US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造“宋教仁”案；</a:t>
            </a:r>
            <a:endParaRPr lang="en-US" altLang="zh-CN" sz="2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en-US" altLang="zh-CN" sz="2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2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武</a:t>
            </a:r>
            <a:r>
              <a:rPr lang="zh-CN" altLang="en-US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力镇压“二次革命”。</a:t>
            </a:r>
            <a:endParaRPr lang="en-US" altLang="zh-CN" sz="2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1442385" y="4875782"/>
            <a:ext cx="9668201" cy="177279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）复辟帝制</a:t>
            </a:r>
            <a:r>
              <a:rPr lang="zh-CN" altLang="en-US" sz="2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2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1913</a:t>
            </a:r>
            <a:r>
              <a:rPr lang="zh-CN" altLang="en-US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年，强迫国会选举他为正式大总统；</a:t>
            </a:r>
            <a:endParaRPr lang="en-US" altLang="zh-CN" sz="2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zh-CN" altLang="en-US" sz="2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解</a:t>
            </a:r>
            <a:r>
              <a:rPr lang="zh-CN" altLang="en-US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散国会；</a:t>
            </a:r>
            <a:endParaRPr lang="en-US" altLang="zh-CN" sz="2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2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zh-CN" altLang="en-US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废除</a:t>
            </a:r>
            <a:r>
              <a:rPr lang="en-US" altLang="zh-CN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临时约法</a:t>
            </a:r>
            <a:r>
              <a:rPr lang="en-US" altLang="zh-CN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，另颁新法。</a:t>
            </a:r>
            <a:endParaRPr lang="en-US" altLang="zh-CN" sz="2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8"/>
          <p:cNvSpPr>
            <a:spLocks noChangeArrowheads="1"/>
          </p:cNvSpPr>
          <p:nvPr/>
        </p:nvSpPr>
        <p:spPr bwMode="auto">
          <a:xfrm>
            <a:off x="8813800" y="280988"/>
            <a:ext cx="2513013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岳麓书社 八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2"/>
          <p:cNvSpPr>
            <a:spLocks noChangeArrowheads="1"/>
          </p:cNvSpPr>
          <p:nvPr/>
        </p:nvSpPr>
        <p:spPr bwMode="auto">
          <a:xfrm>
            <a:off x="263351" y="1085740"/>
            <a:ext cx="3544561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军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事方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面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637718" y="1681770"/>
            <a:ext cx="8631237" cy="12126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）加强北洋军：袁世凯大量举借外债，使北洋军</a:t>
            </a:r>
            <a:r>
              <a:rPr lang="zh-CN" altLang="en-US" sz="2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 </a:t>
            </a:r>
            <a:endParaRPr lang="en-US" altLang="zh-CN" sz="2800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  </a:t>
            </a:r>
            <a:r>
              <a:rPr lang="zh-CN" altLang="en-US" sz="2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力</a:t>
            </a:r>
            <a:r>
              <a:rPr lang="zh-CN" altLang="en-US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</a:t>
            </a:r>
            <a:r>
              <a:rPr lang="zh-CN" altLang="en-US" sz="2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增；</a:t>
            </a:r>
            <a:endParaRPr lang="en-US" altLang="zh-CN" sz="2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637717" y="2846739"/>
            <a:ext cx="8631237" cy="12126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）削弱革命军：袁世凯迫使黄兴大幅度裁减南方</a:t>
            </a:r>
            <a:r>
              <a:rPr lang="zh-CN" altLang="en-US" sz="2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革 </a:t>
            </a:r>
            <a:endParaRPr lang="en-US" altLang="zh-CN" sz="2800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  </a:t>
            </a:r>
            <a:r>
              <a:rPr lang="zh-CN" altLang="en-US" sz="2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命</a:t>
            </a:r>
            <a:r>
              <a:rPr lang="zh-CN" altLang="en-US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军队。</a:t>
            </a:r>
            <a:endParaRPr lang="en-US" altLang="zh-CN" sz="2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5"/>
          <p:cNvSpPr>
            <a:spLocks noChangeArrowheads="1"/>
          </p:cNvSpPr>
          <p:nvPr/>
        </p:nvSpPr>
        <p:spPr bwMode="auto">
          <a:xfrm>
            <a:off x="263351" y="4349042"/>
            <a:ext cx="3257876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外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交方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面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1439069" y="5122024"/>
            <a:ext cx="8631237" cy="12126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1915</a:t>
            </a:r>
            <a:r>
              <a:rPr lang="zh-CN" altLang="en-US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年，几乎全部接受了日本提出的灭亡中国</a:t>
            </a:r>
            <a:r>
              <a:rPr lang="zh-CN" altLang="en-US" sz="2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endParaRPr lang="en-US" altLang="zh-CN" sz="2800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 二</a:t>
            </a:r>
            <a:r>
              <a:rPr lang="zh-CN" altLang="en-US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十一条”。</a:t>
            </a:r>
            <a:endParaRPr lang="en-US" altLang="zh-CN" sz="2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8"/>
          <p:cNvSpPr>
            <a:spLocks noChangeArrowheads="1"/>
          </p:cNvSpPr>
          <p:nvPr/>
        </p:nvSpPr>
        <p:spPr bwMode="auto">
          <a:xfrm>
            <a:off x="8813800" y="280988"/>
            <a:ext cx="2513013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岳麓书社 八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2292"/>
          <p:cNvSpPr txBox="1">
            <a:spLocks noChangeArrowheads="1"/>
          </p:cNvSpPr>
          <p:nvPr/>
        </p:nvSpPr>
        <p:spPr bwMode="auto">
          <a:xfrm>
            <a:off x="326329" y="812322"/>
            <a:ext cx="4533770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r>
              <a:rPr lang="en-US" altLang="zh-CN" sz="3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  <a:r>
              <a:rPr lang="zh-CN" altLang="en-US" sz="3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宋教仁” 案</a:t>
            </a:r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5"/>
          <p:cNvGrpSpPr/>
          <p:nvPr/>
        </p:nvGrpSpPr>
        <p:grpSpPr bwMode="auto">
          <a:xfrm>
            <a:off x="626953" y="2659737"/>
            <a:ext cx="2873632" cy="4096978"/>
            <a:chOff x="2915816" y="1700809"/>
            <a:chExt cx="2873962" cy="4096961"/>
          </a:xfrm>
        </p:grpSpPr>
        <p:pic>
          <p:nvPicPr>
            <p:cNvPr id="4" name="Picture 4"/>
            <p:cNvPicPr>
              <a:picLocks noChangeAspect="1" noChangeArrowheads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15816" y="1700809"/>
              <a:ext cx="2713350" cy="3256020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" name="矩形 4"/>
            <p:cNvSpPr>
              <a:spLocks noChangeArrowheads="1"/>
            </p:cNvSpPr>
            <p:nvPr/>
          </p:nvSpPr>
          <p:spPr bwMode="auto">
            <a:xfrm>
              <a:off x="3450407" y="5274552"/>
              <a:ext cx="2339371" cy="52321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别号“渔父”</a:t>
              </a:r>
              <a:endParaRPr lang="zh-CN" altLang="en-US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 bwMode="auto">
          <a:xfrm>
            <a:off x="8123238" y="2793304"/>
            <a:ext cx="4068762" cy="3973023"/>
            <a:chOff x="4716016" y="332656"/>
            <a:chExt cx="4068688" cy="3247594"/>
          </a:xfrm>
        </p:grpSpPr>
        <p:pic>
          <p:nvPicPr>
            <p:cNvPr id="7" name="Picture 6" descr="http://bbs.taoyuan.gov.cn/data/attachment/forum/month_1104/1104071347ed0f0ec5493faca5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716016" y="332656"/>
              <a:ext cx="4068688" cy="2714246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矩形 9"/>
            <p:cNvSpPr>
              <a:spLocks noChangeArrowheads="1"/>
            </p:cNvSpPr>
            <p:nvPr/>
          </p:nvSpPr>
          <p:spPr bwMode="auto">
            <a:xfrm>
              <a:off x="5498376" y="3152564"/>
              <a:ext cx="3057191" cy="42768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闸北公园宋教仁墓</a:t>
              </a:r>
              <a:endParaRPr lang="zh-CN" altLang="en-US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0" name="文本框 1"/>
          <p:cNvSpPr txBox="1">
            <a:spLocks noChangeArrowheads="1"/>
          </p:cNvSpPr>
          <p:nvPr/>
        </p:nvSpPr>
        <p:spPr bwMode="auto">
          <a:xfrm>
            <a:off x="588724" y="1732767"/>
            <a:ext cx="12062564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1913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年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3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月，宋教仁被暗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杀，这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成为革命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党发动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二次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革命导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火线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。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3720229" y="2785280"/>
            <a:ext cx="4283903" cy="3988520"/>
            <a:chOff x="3720229" y="2785280"/>
            <a:chExt cx="4283903" cy="3988520"/>
          </a:xfrm>
        </p:grpSpPr>
        <p:pic>
          <p:nvPicPr>
            <p:cNvPr id="34818" name="Picture 2" descr="E:\八年级历史\宋教仁腹部中弹.jpe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720229" y="2785280"/>
              <a:ext cx="4283903" cy="3314896"/>
            </a:xfrm>
            <a:prstGeom prst="rect">
              <a:avLst/>
            </a:prstGeom>
            <a:noFill/>
          </p:spPr>
        </p:pic>
        <p:sp>
          <p:nvSpPr>
            <p:cNvPr id="12" name="矩形 11"/>
            <p:cNvSpPr/>
            <p:nvPr/>
          </p:nvSpPr>
          <p:spPr>
            <a:xfrm>
              <a:off x="4794920" y="6250580"/>
              <a:ext cx="2698175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8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宋教仁腹部中弹</a:t>
              </a:r>
              <a:endPara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4" name="矩形 8"/>
          <p:cNvSpPr>
            <a:spLocks noChangeArrowheads="1"/>
          </p:cNvSpPr>
          <p:nvPr/>
        </p:nvSpPr>
        <p:spPr bwMode="auto">
          <a:xfrm>
            <a:off x="8813800" y="280988"/>
            <a:ext cx="2513013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岳麓书社 八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1617924" y="1581695"/>
            <a:ext cx="10031281" cy="37856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导火线（直接原因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）：</a:t>
            </a:r>
            <a:endParaRPr lang="en-US" altLang="zh-CN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根本原因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endParaRPr lang="en-US" altLang="zh-CN" sz="32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32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开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始标志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endParaRPr lang="en-US" altLang="zh-CN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斗争性质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endParaRPr lang="en-US" altLang="zh-CN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12292"/>
          <p:cNvSpPr txBox="1">
            <a:spLocks noChangeArrowheads="1"/>
          </p:cNvSpPr>
          <p:nvPr/>
        </p:nvSpPr>
        <p:spPr bwMode="auto">
          <a:xfrm>
            <a:off x="574720" y="876677"/>
            <a:ext cx="3358451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次革命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775063" y="1741211"/>
            <a:ext cx="317907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“宋教仁” 案。</a:t>
            </a:r>
            <a:endParaRPr lang="zh-CN" altLang="en-US" sz="3200" dirty="0"/>
          </a:p>
        </p:txBody>
      </p:sp>
      <p:sp>
        <p:nvSpPr>
          <p:cNvPr id="7" name="矩形 6"/>
          <p:cNvSpPr/>
          <p:nvPr/>
        </p:nvSpPr>
        <p:spPr>
          <a:xfrm>
            <a:off x="3812088" y="2315982"/>
            <a:ext cx="560748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资产阶级革命派反对袁世凯</a:t>
            </a:r>
            <a:endParaRPr lang="en-US" altLang="zh-CN" sz="3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专制独裁，保卫民主共和制。</a:t>
            </a:r>
            <a:endParaRPr lang="en-US" altLang="zh-CN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783909" y="3908214"/>
            <a:ext cx="646202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李烈钧湖口誓师，发表讨袁文告。 </a:t>
            </a:r>
            <a:endParaRPr lang="zh-CN" altLang="en-US" sz="3200" dirty="0"/>
          </a:p>
        </p:txBody>
      </p:sp>
      <p:sp>
        <p:nvSpPr>
          <p:cNvPr id="9" name="矩形 8"/>
          <p:cNvSpPr/>
          <p:nvPr/>
        </p:nvSpPr>
        <p:spPr>
          <a:xfrm>
            <a:off x="3736930" y="4499572"/>
            <a:ext cx="845507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以孙中山为首的资产阶级革命派反对袁世凯</a:t>
            </a:r>
            <a:endParaRPr lang="en-US" altLang="zh-CN" sz="3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建立专制独裁，保卫民主共和制的武装斗争，是辛亥革命的继续。</a:t>
            </a:r>
            <a:endParaRPr lang="en-US" altLang="zh-CN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8"/>
          <p:cNvSpPr>
            <a:spLocks noChangeArrowheads="1"/>
          </p:cNvSpPr>
          <p:nvPr/>
        </p:nvSpPr>
        <p:spPr bwMode="auto">
          <a:xfrm>
            <a:off x="8813800" y="280988"/>
            <a:ext cx="2513013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岳麓书社 八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3584511" y="2460277"/>
            <a:ext cx="9317298" cy="37856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   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客观上是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北洋军力量强大，帝国主义大力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支</a:t>
            </a:r>
            <a:endParaRPr lang="en-US" altLang="zh-CN" sz="3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持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袁世凯。</a:t>
            </a:r>
            <a:endParaRPr lang="en-US" altLang="zh-CN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主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观上是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国民党内部不统一，力量涣散，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行</a:t>
            </a:r>
            <a:endParaRPr lang="en-US" altLang="zh-CN" sz="3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动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不一致。没有组织和发动群众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</a:t>
            </a:r>
            <a:endParaRPr lang="en-US" altLang="zh-CN" sz="3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能取胜的重要原因。 </a:t>
            </a:r>
            <a:endParaRPr lang="en-US" altLang="zh-CN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23494" y="2618032"/>
            <a:ext cx="386061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二次革命失败原因：</a:t>
            </a:r>
            <a:endParaRPr lang="zh-CN" altLang="en-US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63161" y="1142049"/>
            <a:ext cx="346761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二次革命的结果：</a:t>
            </a:r>
            <a:endParaRPr lang="zh-CN" altLang="en-US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156043" y="1127435"/>
            <a:ext cx="14157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失败。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8"/>
          <p:cNvSpPr>
            <a:spLocks noChangeArrowheads="1"/>
          </p:cNvSpPr>
          <p:nvPr/>
        </p:nvSpPr>
        <p:spPr bwMode="auto">
          <a:xfrm>
            <a:off x="8813800" y="280988"/>
            <a:ext cx="2513013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岳麓书社 八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2" grpId="0"/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 descr="http://shszx.eastday.com/node2/node4810/node5210/node5214/node4/images/00076063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911002" y="1028222"/>
            <a:ext cx="5097462" cy="467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矩形 1"/>
          <p:cNvSpPr>
            <a:spLocks noChangeArrowheads="1"/>
          </p:cNvSpPr>
          <p:nvPr/>
        </p:nvSpPr>
        <p:spPr bwMode="auto">
          <a:xfrm>
            <a:off x="1302706" y="2207625"/>
            <a:ext cx="4446740" cy="230832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1913</a:t>
            </a:r>
            <a:r>
              <a:rPr lang="zh-CN" altLang="en-US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22</a:t>
            </a:r>
            <a:r>
              <a:rPr lang="zh-CN" altLang="en-US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日，孙中山在上海发表宣言，呼吁全体国民迫袁辞职。</a:t>
            </a:r>
            <a:endParaRPr lang="zh-CN" altLang="en-US" sz="3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8"/>
          <p:cNvSpPr>
            <a:spLocks noChangeArrowheads="1"/>
          </p:cNvSpPr>
          <p:nvPr/>
        </p:nvSpPr>
        <p:spPr bwMode="auto">
          <a:xfrm>
            <a:off x="8813800" y="280988"/>
            <a:ext cx="2513013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岳麓书社 八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625421" y="1044210"/>
            <a:ext cx="4823401" cy="646331"/>
            <a:chOff x="729342" y="1480457"/>
            <a:chExt cx="4823401" cy="646331"/>
          </a:xfrm>
        </p:grpSpPr>
        <p:sp>
          <p:nvSpPr>
            <p:cNvPr id="8" name="椭圆 7"/>
            <p:cNvSpPr/>
            <p:nvPr/>
          </p:nvSpPr>
          <p:spPr bwMode="auto">
            <a:xfrm>
              <a:off x="729342" y="1611086"/>
              <a:ext cx="381000" cy="391885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 b="0" i="0" u="none" strike="noStrike" cap="none" normalizeH="0" baseline="0" dirty="0" smtClean="0">
                <a:ln>
                  <a:noFill/>
                </a:ln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1164765" y="1480457"/>
              <a:ext cx="438797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noProof="1" smtClean="0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“</a:t>
              </a:r>
              <a:r>
                <a:rPr lang="zh-CN" altLang="en-US" sz="3600" noProof="1" smtClean="0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八十三天皇帝梦</a:t>
              </a:r>
              <a:r>
                <a:rPr lang="en-US" altLang="zh-CN" sz="3600" noProof="1" smtClean="0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”</a:t>
              </a:r>
              <a:endParaRPr lang="en-US" altLang="zh-CN" sz="3600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endParaRPr>
            </a:p>
          </p:txBody>
        </p:sp>
      </p:grpSp>
      <p:sp>
        <p:nvSpPr>
          <p:cNvPr id="11" name="矩形 4"/>
          <p:cNvSpPr>
            <a:spLocks noChangeArrowheads="1"/>
          </p:cNvSpPr>
          <p:nvPr/>
        </p:nvSpPr>
        <p:spPr bwMode="auto">
          <a:xfrm>
            <a:off x="1941838" y="2722257"/>
            <a:ext cx="1953756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 景：</a:t>
            </a:r>
            <a:endParaRPr lang="zh-CN" altLang="en-US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3343341" y="2565291"/>
            <a:ext cx="8631237" cy="230832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）袁世凯的一系列独裁举动，为他最终复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辟  </a:t>
            </a:r>
            <a:endParaRPr lang="en-US" altLang="zh-CN" sz="3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帝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制扫除了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“障碍”；</a:t>
            </a:r>
            <a:endParaRPr lang="en-US" altLang="zh-CN" sz="3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）一些政客和复辟势力公开拥护。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1981004" y="5047335"/>
            <a:ext cx="4308475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时间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endParaRPr lang="en-US" altLang="zh-CN" sz="32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纪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489973" y="5079040"/>
            <a:ext cx="244810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1915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endParaRPr lang="en-US" altLang="zh-CN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537837" y="5793024"/>
            <a:ext cx="1826141" cy="7439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洪宪元年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245575" y="1697014"/>
            <a:ext cx="2868093" cy="7439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袁世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凯复辟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8"/>
          <p:cNvSpPr>
            <a:spLocks noChangeArrowheads="1"/>
          </p:cNvSpPr>
          <p:nvPr/>
        </p:nvSpPr>
        <p:spPr bwMode="auto">
          <a:xfrm>
            <a:off x="8813800" y="280988"/>
            <a:ext cx="2513013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岳麓书社 八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4" grpId="0"/>
      <p:bldP spid="15" grpId="0"/>
      <p:bldP spid="16" grpId="0"/>
    </p:bld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2547</Words>
  <Paragraphs>240</Paragraphs>
  <Slides>22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3" baseType="lpstr">
      <vt:lpstr>Arial</vt:lpstr>
      <vt:lpstr>宋体</vt:lpstr>
      <vt:lpstr>Wingdings</vt:lpstr>
      <vt:lpstr>Calibri Light</vt:lpstr>
      <vt:lpstr>Calibri</vt:lpstr>
      <vt:lpstr>微软雅黑</vt:lpstr>
      <vt:lpstr>黑体</vt:lpstr>
      <vt:lpstr>Arial Unicode MS</vt:lpstr>
      <vt:lpstr>华文仿宋</vt:lpstr>
      <vt:lpstr>Times New Roman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物理备课大师【全免费】</dc:title>
  <dc:creator>物理备课大师【全免费】</dc:creator>
  <dc:description>物理备课大师【全免费】</dc:description>
  <cp:lastModifiedBy>21教育-胡婷婷</cp:lastModifiedBy>
  <dcterms:created xsi:type="dcterms:W3CDTF">2013-07-01T03:05:00Z</dcterms:created>
  <dcterms:modified xsi:type="dcterms:W3CDTF">2018-08-27T00:02:33Z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2052-10.1.0.6930</vt:lpwstr>
  </property>
</Properties>
</file>