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0" r:id="rId3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268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4932" y="9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FC0688F-6430-4536-9A42-39DB19029FE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CE984D3-FF87-4E14-B6E6-0D9CA7346B8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60F96D-1774-4618-B399-571028EC8A6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594E9FE-A9A6-4BEE-A323-4132B46C3F9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898B9C8-457B-4D40-9E90-8E7FB68A59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4C81007-C83E-4437-B5CB-B547151A3C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8242C9A-F30A-47CE-99C6-78C3E24498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GIF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48" name="组合 8"/>
          <p:cNvGrpSpPr/>
          <p:nvPr/>
        </p:nvGrpSpPr>
        <p:grpSpPr bwMode="auto">
          <a:xfrm>
            <a:off x="1679121" y="1233246"/>
            <a:ext cx="8195732" cy="3056595"/>
            <a:chOff x="2105258" y="1678251"/>
            <a:chExt cx="4868213" cy="240917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797770" y="1678251"/>
              <a:ext cx="3649275" cy="436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第四单元 伟大的抗日战争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2105258" y="2947271"/>
              <a:ext cx="4868213" cy="1140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17</a:t>
              </a:r>
              <a:r>
                <a:rPr lang="zh-CN" altLang="en-US" sz="4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课“中华民族到了最危险的时候”</a:t>
              </a:r>
              <a:endParaRPr lang="zh-CN" altLang="en-US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060"/>
          <p:cNvSpPr txBox="1"/>
          <p:nvPr/>
        </p:nvSpPr>
        <p:spPr>
          <a:xfrm>
            <a:off x="1631422" y="2330097"/>
            <a:ext cx="2786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背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景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099734" y="3033537"/>
            <a:ext cx="897466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年，日本逼迫中国签署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何梅协定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等，控制了察哈尔、河北的大部分主权，之后又策划“华北五省自治运动”。中华民族的危机到了空前严重的程度。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1652" y="1288545"/>
            <a:ext cx="4813503" cy="646331"/>
            <a:chOff x="729342" y="1480457"/>
            <a:chExt cx="4813503" cy="646331"/>
          </a:xfrm>
        </p:grpSpPr>
        <p:sp>
          <p:nvSpPr>
            <p:cNvPr id="6" name="椭圆 5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64765" y="1480457"/>
              <a:ext cx="4378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抗日救亡运动的高涨</a:t>
              </a:r>
              <a:endPara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8791"/>
          <p:cNvSpPr txBox="1">
            <a:spLocks noChangeArrowheads="1"/>
          </p:cNvSpPr>
          <p:nvPr/>
        </p:nvSpPr>
        <p:spPr bwMode="auto">
          <a:xfrm>
            <a:off x="3297414" y="5541433"/>
            <a:ext cx="5264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九运动中北平学生游行图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5663" y="936979"/>
            <a:ext cx="7018337" cy="4327172"/>
          </a:xfrm>
          <a:prstGeom prst="rect">
            <a:avLst/>
          </a:prstGeom>
          <a:noFill/>
          <a:ln w="19050">
            <a:solidFill>
              <a:srgbClr val="F298C0"/>
            </a:solidFill>
            <a:prstDash val="sysDash"/>
            <a:round/>
          </a:ln>
        </p:spPr>
      </p:pic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60"/>
          <p:cNvSpPr txBox="1"/>
          <p:nvPr/>
        </p:nvSpPr>
        <p:spPr>
          <a:xfrm>
            <a:off x="896938" y="981075"/>
            <a:ext cx="313213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二·九运动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79689" y="1955625"/>
            <a:ext cx="2786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）爆发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333276" y="2510014"/>
            <a:ext cx="853792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日，在中共领导下，北平学生举行声势浩大的示威游行。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213556" y="4089048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）口号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452461" y="4341107"/>
            <a:ext cx="5183539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停止内战，一致抗日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打倒日本帝国主义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反对华北自治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7761"/>
          <p:cNvSpPr>
            <a:spLocks noChangeArrowheads="1"/>
          </p:cNvSpPr>
          <p:nvPr/>
        </p:nvSpPr>
        <p:spPr bwMode="auto">
          <a:xfrm>
            <a:off x="982133" y="1061156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17762" descr="0188"/>
          <p:cNvPicPr>
            <a:picLocks noChangeAspect="1" noChangeArrowheads="1"/>
          </p:cNvPicPr>
          <p:nvPr/>
        </p:nvPicPr>
        <p:blipFill>
          <a:blip r:embed="rId1" cstate="print"/>
          <a:srcRect l="52000" t="42822" r="3000" b="4143"/>
          <a:stretch>
            <a:fillRect/>
          </a:stretch>
        </p:blipFill>
        <p:spPr bwMode="auto">
          <a:xfrm>
            <a:off x="462844" y="884413"/>
            <a:ext cx="4910667" cy="3924653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4" name="矩形 117763"/>
          <p:cNvSpPr>
            <a:spLocks noChangeArrowheads="1"/>
          </p:cNvSpPr>
          <p:nvPr/>
        </p:nvSpPr>
        <p:spPr bwMode="auto">
          <a:xfrm>
            <a:off x="6941607" y="4533899"/>
            <a:ext cx="3657600" cy="180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九运动后期，平津学生组织的南下扩大宣传团在河北固安县进行抗日宣传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17765"/>
          <p:cNvSpPr txBox="1">
            <a:spLocks noChangeArrowheads="1"/>
          </p:cNvSpPr>
          <p:nvPr/>
        </p:nvSpPr>
        <p:spPr bwMode="auto">
          <a:xfrm>
            <a:off x="1570566" y="5210352"/>
            <a:ext cx="307022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南京学生在国民中央政府门前示威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17766" descr="0187"/>
          <p:cNvPicPr>
            <a:picLocks noChangeAspect="1" noChangeArrowheads="1"/>
          </p:cNvPicPr>
          <p:nvPr/>
        </p:nvPicPr>
        <p:blipFill>
          <a:blip r:embed="rId2" cstate="print"/>
          <a:srcRect l="3334" t="3453" r="50146" b="45564"/>
          <a:stretch>
            <a:fillRect/>
          </a:stretch>
        </p:blipFill>
        <p:spPr bwMode="auto">
          <a:xfrm>
            <a:off x="6278384" y="1030464"/>
            <a:ext cx="4445000" cy="2949575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035755" y="1465263"/>
            <a:ext cx="278606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）意义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2453922" y="2173640"/>
            <a:ext cx="704215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公开揭露了日本帝国主义侵略中国、吞并华北的阴谋，打击了国民政府的妥协投降政策，促进了中华民族的觉醒，掀起了全国抗日救亡运动的高潮。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60"/>
          <p:cNvSpPr txBox="1"/>
          <p:nvPr/>
        </p:nvSpPr>
        <p:spPr>
          <a:xfrm>
            <a:off x="1501775" y="1865666"/>
            <a:ext cx="158009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背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景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1480185" y="2646045"/>
            <a:ext cx="588645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日，中共发表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八一宣言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，呼吁停止内战，建立抗日民族统一战线。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八一宣言"/>
          <p:cNvPicPr>
            <a:picLocks noChangeAspect="1" noChangeArrowheads="1"/>
          </p:cNvPicPr>
          <p:nvPr/>
        </p:nvPicPr>
        <p:blipFill>
          <a:blip r:embed="rId1" cstate="print"/>
          <a:srcRect l="50787" t="23875" r="5444" b="36324"/>
          <a:stretch>
            <a:fillRect/>
          </a:stretch>
        </p:blipFill>
        <p:spPr bwMode="auto">
          <a:xfrm>
            <a:off x="7586133" y="1635655"/>
            <a:ext cx="4082344" cy="3173412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</a:ln>
        </p:spPr>
      </p:pic>
      <p:sp>
        <p:nvSpPr>
          <p:cNvPr id="6" name="文本框 8211"/>
          <p:cNvSpPr txBox="1">
            <a:spLocks noChangeArrowheads="1"/>
          </p:cNvSpPr>
          <p:nvPr/>
        </p:nvSpPr>
        <p:spPr bwMode="auto">
          <a:xfrm>
            <a:off x="8064146" y="5042605"/>
            <a:ext cx="34163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八一宣言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影印件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2275" y="916012"/>
            <a:ext cx="2702481" cy="646331"/>
            <a:chOff x="729342" y="1480457"/>
            <a:chExt cx="2702481" cy="646331"/>
          </a:xfrm>
        </p:grpSpPr>
        <p:sp>
          <p:nvSpPr>
            <p:cNvPr id="8" name="椭圆 7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64765" y="1480457"/>
              <a:ext cx="2267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西安事变</a:t>
              </a:r>
              <a:endPara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05422" y="1412873"/>
            <a:ext cx="3905955" cy="442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060"/>
          <p:cNvSpPr txBox="1"/>
          <p:nvPr/>
        </p:nvSpPr>
        <p:spPr>
          <a:xfrm>
            <a:off x="831850" y="1422400"/>
            <a:ext cx="31321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爆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发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0857" y="2296407"/>
            <a:ext cx="607500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）时间：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1936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年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12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12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日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080205" y="3447345"/>
            <a:ext cx="748030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 主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张：</a:t>
            </a:r>
            <a:r>
              <a:rPr 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阐明救国八项主张，提出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改组南京政府，容纳各党各派，共同负责救国，停止一切内战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81647"/>
          <p:cNvSpPr txBox="1">
            <a:spLocks noChangeArrowheads="1"/>
          </p:cNvSpPr>
          <p:nvPr/>
        </p:nvSpPr>
        <p:spPr bwMode="auto">
          <a:xfrm>
            <a:off x="1476737" y="959383"/>
            <a:ext cx="7993063" cy="5761037"/>
          </a:xfrm>
          <a:prstGeom prst="rect">
            <a:avLst/>
          </a:prstGeom>
          <a:gradFill rotWithShape="1">
            <a:gsLst>
              <a:gs pos="0">
                <a:srgbClr val="FF9999">
                  <a:alpha val="29999"/>
                </a:srgbClr>
              </a:gs>
              <a:gs pos="50000">
                <a:schemeClr val="bg1"/>
              </a:gs>
              <a:gs pos="100000">
                <a:srgbClr val="FF9999">
                  <a:alpha val="29999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81638"/>
          <p:cNvSpPr txBox="1">
            <a:spLocks noChangeArrowheads="1"/>
          </p:cNvSpPr>
          <p:nvPr/>
        </p:nvSpPr>
        <p:spPr bwMode="auto">
          <a:xfrm>
            <a:off x="4500925" y="3262845"/>
            <a:ext cx="17287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581644"/>
          <p:cNvGrpSpPr/>
          <p:nvPr/>
        </p:nvGrpSpPr>
        <p:grpSpPr bwMode="auto">
          <a:xfrm>
            <a:off x="1860559" y="1117428"/>
            <a:ext cx="4319588" cy="2879725"/>
            <a:chOff x="703" y="436"/>
            <a:chExt cx="2903" cy="1814"/>
          </a:xfrm>
        </p:grpSpPr>
        <p:sp>
          <p:nvSpPr>
            <p:cNvPr id="5" name="矩形 581636"/>
            <p:cNvSpPr>
              <a:spLocks noChangeArrowheads="1"/>
            </p:cNvSpPr>
            <p:nvPr/>
          </p:nvSpPr>
          <p:spPr bwMode="auto">
            <a:xfrm>
              <a:off x="703" y="436"/>
              <a:ext cx="2903" cy="1814"/>
            </a:xfrm>
            <a:prstGeom prst="rect">
              <a:avLst/>
            </a:prstGeom>
            <a:solidFill>
              <a:srgbClr val="99CC00"/>
            </a:solidFill>
            <a:ln w="28575">
              <a:solidFill>
                <a:schemeClr val="bg1"/>
              </a:solidFill>
              <a:miter lim="800000"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81637" descr="zhangxuelian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84" y="527"/>
              <a:ext cx="1225" cy="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581639"/>
            <p:cNvSpPr txBox="1">
              <a:spLocks noChangeArrowheads="1"/>
            </p:cNvSpPr>
            <p:nvPr/>
          </p:nvSpPr>
          <p:spPr bwMode="auto">
            <a:xfrm>
              <a:off x="2336" y="663"/>
              <a:ext cx="998" cy="11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国民政府东北军将领张学良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581645"/>
          <p:cNvGrpSpPr/>
          <p:nvPr/>
        </p:nvGrpSpPr>
        <p:grpSpPr bwMode="auto">
          <a:xfrm>
            <a:off x="6170797" y="3760085"/>
            <a:ext cx="4608513" cy="2879725"/>
            <a:chOff x="2200" y="2251"/>
            <a:chExt cx="2903" cy="1814"/>
          </a:xfrm>
        </p:grpSpPr>
        <p:sp>
          <p:nvSpPr>
            <p:cNvPr id="9" name="矩形 581640"/>
            <p:cNvSpPr>
              <a:spLocks noChangeArrowheads="1"/>
            </p:cNvSpPr>
            <p:nvPr/>
          </p:nvSpPr>
          <p:spPr bwMode="auto">
            <a:xfrm>
              <a:off x="2200" y="2251"/>
              <a:ext cx="2903" cy="1814"/>
            </a:xfrm>
            <a:prstGeom prst="rect">
              <a:avLst/>
            </a:prstGeom>
            <a:solidFill>
              <a:srgbClr val="99CC00"/>
            </a:solidFill>
            <a:ln w="28575">
              <a:solidFill>
                <a:schemeClr val="bg1"/>
              </a:solidFill>
              <a:miter lim="800000"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581641" descr="yangfuche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" y="2341"/>
              <a:ext cx="1158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581643"/>
            <p:cNvSpPr txBox="1">
              <a:spLocks noChangeArrowheads="1"/>
            </p:cNvSpPr>
            <p:nvPr/>
          </p:nvSpPr>
          <p:spPr bwMode="auto">
            <a:xfrm>
              <a:off x="3923" y="2523"/>
              <a:ext cx="1043" cy="8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十七路军将领杨虎城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西安事变指挥部杨公馆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3668" y="1120423"/>
            <a:ext cx="4603397" cy="3173413"/>
          </a:xfrm>
          <a:prstGeom prst="rect">
            <a:avLst/>
          </a:prstGeom>
          <a:noFill/>
          <a:ln w="76200" cmpd="tri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3" name="文本框 81924"/>
          <p:cNvSpPr txBox="1">
            <a:spLocks noChangeArrowheads="1"/>
          </p:cNvSpPr>
          <p:nvPr/>
        </p:nvSpPr>
        <p:spPr bwMode="auto">
          <a:xfrm>
            <a:off x="1513594" y="4452056"/>
            <a:ext cx="278606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西安事变指挥部杨公馆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兵谏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5877" y="2054578"/>
            <a:ext cx="4336344" cy="4055533"/>
          </a:xfrm>
          <a:prstGeom prst="rect">
            <a:avLst/>
          </a:prstGeom>
          <a:noFill/>
          <a:ln w="76200" cmpd="tri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5" name="文本框 81929"/>
          <p:cNvSpPr txBox="1">
            <a:spLocks noChangeArrowheads="1"/>
          </p:cNvSpPr>
          <p:nvPr/>
        </p:nvSpPr>
        <p:spPr bwMode="auto">
          <a:xfrm>
            <a:off x="10656226" y="4548189"/>
            <a:ext cx="615553" cy="1973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兵谏亭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57733"/>
          <p:cNvSpPr txBox="1">
            <a:spLocks noChangeArrowheads="1"/>
          </p:cNvSpPr>
          <p:nvPr/>
        </p:nvSpPr>
        <p:spPr bwMode="auto">
          <a:xfrm>
            <a:off x="3198495" y="834390"/>
            <a:ext cx="5928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西安事变爆发后的复杂形势</a:t>
            </a:r>
            <a:endParaRPr 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457734"/>
          <p:cNvSpPr txBox="1">
            <a:spLocks noChangeArrowheads="1"/>
          </p:cNvSpPr>
          <p:nvPr/>
        </p:nvSpPr>
        <p:spPr bwMode="auto">
          <a:xfrm>
            <a:off x="468313" y="1751013"/>
            <a:ext cx="1847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57735"/>
          <p:cNvSpPr txBox="1"/>
          <p:nvPr/>
        </p:nvSpPr>
        <p:spPr>
          <a:xfrm>
            <a:off x="925830" y="1772285"/>
            <a:ext cx="11167745" cy="452310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x-none" sz="32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日本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：     企图挑拨亲日派扩大内战，以便扩大侵略中国。</a:t>
            </a:r>
            <a:endParaRPr lang="en-US" altLang="zh-CN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x-none" sz="32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美英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      担心亲日派乘机掌权，日本扩大侵华，排挤美英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endParaRPr lang="en-US" altLang="zh-CN" sz="3200" noProof="1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华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势力，支持和平解决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en-US" altLang="zh-CN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x-none" sz="32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南京国民政府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：掌握实权的亲日派何应钦主张“讨伐”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张、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</a:t>
            </a:r>
            <a:endParaRPr lang="en-US" altLang="zh-CN" sz="3200" noProof="1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 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杨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，企图置蒋介石于死地，取而代之。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亲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</a:t>
            </a:r>
            <a:endParaRPr lang="en-US" altLang="zh-CN" sz="3200" noProof="1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    </a:t>
            </a:r>
            <a:r>
              <a:rPr lang="zh-CN" altLang="x-none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美</a:t>
            </a:r>
            <a:r>
              <a:rPr lang="zh-CN" altLang="x-none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英派宋美龄等竭力主张和平解决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4106620" y="878842"/>
            <a:ext cx="41714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歌曲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松花江上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7"/>
          <p:cNvSpPr txBox="1">
            <a:spLocks noChangeArrowheads="1"/>
          </p:cNvSpPr>
          <p:nvPr/>
        </p:nvSpPr>
        <p:spPr bwMode="auto">
          <a:xfrm>
            <a:off x="344245" y="804017"/>
            <a:ext cx="161544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57" y="1778811"/>
            <a:ext cx="4374846" cy="48953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13990" y="1595021"/>
            <a:ext cx="366405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我的家在东北松花江上，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那里有森林煤矿，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还有那满山遍野的大豆高粱。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我的家在东北松花江上，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那里有我的同胞，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还有那衰老的爹娘。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九一八，九一八，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从那个悲惨的时候！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九一八，九一八！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从那个悲惨的时候，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脱离了我的家乡，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抛弃那无尽的宝藏，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流浪！流浪</a:t>
            </a:r>
            <a:r>
              <a:rPr lang="zh-CN" altLang="en-US" sz="2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8615" y="1595021"/>
            <a:ext cx="333828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整日价在关内，流浪！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哪年，哪月，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才能够回到我那可爱的故乡？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哪年，哪月，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才能够收回那无尽的宝藏？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爹娘啊，爹娘啊。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什么时候，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才能欢聚一堂？</a:t>
            </a:r>
            <a:endParaRPr lang="zh-CN" altLang="en-US" sz="2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33154" descr="761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1436" y="1491721"/>
            <a:ext cx="3860800" cy="3602037"/>
          </a:xfrm>
          <a:prstGeom prst="rect">
            <a:avLst/>
          </a:prstGeom>
          <a:ln w="76200" cap="flat" cmpd="tri">
            <a:solidFill>
              <a:schemeClr val="accent3">
                <a:lumMod val="75000"/>
              </a:schemeClr>
            </a:solidFill>
            <a:headEnd type="none" w="med" len="med"/>
            <a:tailEnd type="none" w="med" len="med"/>
          </a:ln>
        </p:spPr>
      </p:pic>
      <p:sp>
        <p:nvSpPr>
          <p:cNvPr id="3" name="文本框 433155"/>
          <p:cNvSpPr txBox="1">
            <a:spLocks noChangeArrowheads="1"/>
          </p:cNvSpPr>
          <p:nvPr/>
        </p:nvSpPr>
        <p:spPr bwMode="auto">
          <a:xfrm>
            <a:off x="1353959" y="5450427"/>
            <a:ext cx="4324351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中共赴西安代表：博古、叶剑英、周恩来（右）             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内容占位符 433156" descr="d1030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9974" y="1523472"/>
            <a:ext cx="3792537" cy="3570287"/>
          </a:xfrm>
          <a:prstGeom prst="rect">
            <a:avLst/>
          </a:prstGeom>
          <a:solidFill>
            <a:srgbClr val="FFFFFF"/>
          </a:solidFill>
          <a:ln w="76200" cap="flat" cmpd="tri">
            <a:solidFill>
              <a:schemeClr val="accent3">
                <a:lumMod val="75000"/>
              </a:schemeClr>
            </a:solidFill>
            <a:headEnd type="none" w="med" len="med"/>
            <a:tailEnd type="none" w="med" len="med"/>
          </a:ln>
        </p:spPr>
      </p:pic>
      <p:sp>
        <p:nvSpPr>
          <p:cNvPr id="5" name="文本框 433157"/>
          <p:cNvSpPr txBox="1">
            <a:spLocks noChangeArrowheads="1"/>
          </p:cNvSpPr>
          <p:nvPr/>
        </p:nvSpPr>
        <p:spPr bwMode="auto">
          <a:xfrm>
            <a:off x="5984345" y="5718881"/>
            <a:ext cx="47513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西安事变后宋美龄飞赴西安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854074" y="1252538"/>
            <a:ext cx="910272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）结果：</a:t>
            </a:r>
            <a:r>
              <a:rPr 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蒋介石接受联共抗日的主张，西安</a:t>
            </a:r>
            <a:r>
              <a:rPr 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</a:t>
            </a:r>
            <a:endParaRPr lang="en-US" altLang="zh-CN" sz="3200" noProof="1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             </a:t>
            </a:r>
            <a:r>
              <a:rPr 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</a:t>
            </a:r>
            <a:r>
              <a:rPr 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得以和平解决。</a:t>
            </a:r>
            <a:endParaRPr lang="zh-CN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3" name="图片 11267" descr="0214"/>
          <p:cNvPicPr>
            <a:picLocks noChangeAspect="1" noChangeArrowheads="1"/>
          </p:cNvPicPr>
          <p:nvPr/>
        </p:nvPicPr>
        <p:blipFill>
          <a:blip r:embed="rId1" cstate="print"/>
          <a:srcRect l="2800" t="3564" r="58170" b="43939"/>
          <a:stretch>
            <a:fillRect/>
          </a:stretch>
        </p:blipFill>
        <p:spPr bwMode="auto">
          <a:xfrm>
            <a:off x="1887361" y="2669823"/>
            <a:ext cx="3324225" cy="2686050"/>
          </a:xfrm>
          <a:prstGeom prst="rect">
            <a:avLst/>
          </a:prstGeom>
          <a:noFill/>
          <a:ln w="76200" cmpd="tri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4" name="文本框 11271"/>
          <p:cNvSpPr txBox="1">
            <a:spLocks noChangeArrowheads="1"/>
          </p:cNvSpPr>
          <p:nvPr/>
        </p:nvSpPr>
        <p:spPr bwMode="auto">
          <a:xfrm>
            <a:off x="2032353" y="5665964"/>
            <a:ext cx="3363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蒋介石亲笔协议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11269" descr="解决西安事变的谈判旧址"/>
          <p:cNvPicPr>
            <a:picLocks noChangeAspect="1" noChangeArrowheads="1"/>
          </p:cNvPicPr>
          <p:nvPr/>
        </p:nvPicPr>
        <p:blipFill>
          <a:blip r:embed="rId2" cstate="print"/>
          <a:srcRect t="1315" r="5618" b="21053"/>
          <a:stretch>
            <a:fillRect/>
          </a:stretch>
        </p:blipFill>
        <p:spPr bwMode="auto">
          <a:xfrm>
            <a:off x="6748287" y="2748845"/>
            <a:ext cx="3152775" cy="2659063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6" name="文本框 11272"/>
          <p:cNvSpPr txBox="1">
            <a:spLocks noChangeArrowheads="1"/>
          </p:cNvSpPr>
          <p:nvPr/>
        </p:nvSpPr>
        <p:spPr bwMode="auto">
          <a:xfrm>
            <a:off x="6947783" y="5688543"/>
            <a:ext cx="40927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西安事变谈判旧址</a:t>
            </a:r>
            <a:endParaRPr lang="zh-CN" altLang="en-US" sz="28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074" y="762379"/>
            <a:ext cx="1655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3554"/>
          <p:cNvSpPr txBox="1">
            <a:spLocks noChangeArrowheads="1"/>
          </p:cNvSpPr>
          <p:nvPr/>
        </p:nvSpPr>
        <p:spPr bwMode="auto">
          <a:xfrm>
            <a:off x="1851377" y="1798990"/>
            <a:ext cx="252341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九一八事变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3555"/>
          <p:cNvSpPr txBox="1">
            <a:spLocks noChangeArrowheads="1"/>
          </p:cNvSpPr>
          <p:nvPr/>
        </p:nvSpPr>
        <p:spPr bwMode="auto">
          <a:xfrm>
            <a:off x="1863019" y="2823810"/>
            <a:ext cx="27368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二八事变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华北事变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九运动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3556"/>
          <p:cNvSpPr txBox="1">
            <a:spLocks noChangeArrowheads="1"/>
          </p:cNvSpPr>
          <p:nvPr/>
        </p:nvSpPr>
        <p:spPr bwMode="auto">
          <a:xfrm>
            <a:off x="1858258" y="4857221"/>
            <a:ext cx="18716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西安事变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>
            <a:spLocks noChangeArrowheads="1"/>
          </p:cNvSpPr>
          <p:nvPr/>
        </p:nvSpPr>
        <p:spPr bwMode="auto">
          <a:xfrm>
            <a:off x="4704116" y="1978907"/>
            <a:ext cx="1511300" cy="377825"/>
          </a:xfrm>
          <a:prstGeom prst="rightArrow">
            <a:avLst>
              <a:gd name="adj1" fmla="val 50000"/>
              <a:gd name="adj2" fmla="val 141130"/>
            </a:avLst>
          </a:prstGeom>
          <a:noFill/>
          <a:ln w="28575">
            <a:solidFill>
              <a:srgbClr val="558ED5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右箭头 6"/>
          <p:cNvSpPr>
            <a:spLocks noChangeArrowheads="1"/>
          </p:cNvSpPr>
          <p:nvPr/>
        </p:nvSpPr>
        <p:spPr bwMode="auto">
          <a:xfrm>
            <a:off x="4636382" y="3350506"/>
            <a:ext cx="1511300" cy="357187"/>
          </a:xfrm>
          <a:prstGeom prst="rightArrow">
            <a:avLst>
              <a:gd name="adj1" fmla="val 50000"/>
              <a:gd name="adj2" fmla="val 141586"/>
            </a:avLst>
          </a:prstGeom>
          <a:noFill/>
          <a:ln w="28575">
            <a:solidFill>
              <a:srgbClr val="558ED5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4579938" y="5035020"/>
            <a:ext cx="1511300" cy="357187"/>
          </a:xfrm>
          <a:prstGeom prst="rightArrow">
            <a:avLst>
              <a:gd name="adj1" fmla="val 50000"/>
              <a:gd name="adj2" fmla="val 141586"/>
            </a:avLst>
          </a:prstGeom>
          <a:noFill/>
          <a:ln w="28575">
            <a:solidFill>
              <a:srgbClr val="558ED5"/>
            </a:solidFill>
            <a:miter lim="800000"/>
          </a:ln>
        </p:spPr>
        <p:txBody>
          <a:bodyPr/>
          <a:lstStyle/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3560"/>
          <p:cNvSpPr txBox="1">
            <a:spLocks noChangeArrowheads="1"/>
          </p:cNvSpPr>
          <p:nvPr/>
        </p:nvSpPr>
        <p:spPr bwMode="auto">
          <a:xfrm>
            <a:off x="6526918" y="1862313"/>
            <a:ext cx="32379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局部抗战开始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3561"/>
          <p:cNvSpPr txBox="1">
            <a:spLocks noChangeArrowheads="1"/>
          </p:cNvSpPr>
          <p:nvPr/>
        </p:nvSpPr>
        <p:spPr bwMode="auto">
          <a:xfrm>
            <a:off x="6526919" y="3213277"/>
            <a:ext cx="39040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抗日救亡运动高涨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3562"/>
          <p:cNvSpPr txBox="1">
            <a:spLocks noChangeArrowheads="1"/>
          </p:cNvSpPr>
          <p:nvPr/>
        </p:nvSpPr>
        <p:spPr bwMode="auto">
          <a:xfrm>
            <a:off x="6617229" y="4620508"/>
            <a:ext cx="3095625" cy="1482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抗日民族统一战线初步形成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060"/>
          <p:cNvSpPr txBox="1"/>
          <p:nvPr/>
        </p:nvSpPr>
        <p:spPr>
          <a:xfrm>
            <a:off x="1459089" y="2161999"/>
            <a:ext cx="1667933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爆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发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05150" y="2908300"/>
            <a:ext cx="6467475" cy="29599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 点：沈阳城北柳条湖村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 件：炸毁南满铁路铁轨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的：以此为借口，侵占沈阳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7197"/>
          <p:cNvSpPr>
            <a:spLocks noChangeArrowheads="1"/>
          </p:cNvSpPr>
          <p:nvPr/>
        </p:nvSpPr>
        <p:spPr bwMode="auto">
          <a:xfrm>
            <a:off x="440267" y="796219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新课讲授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6763" y="1344989"/>
            <a:ext cx="3018570" cy="646331"/>
            <a:chOff x="729342" y="1480457"/>
            <a:chExt cx="3018570" cy="646331"/>
          </a:xfrm>
        </p:grpSpPr>
        <p:sp>
          <p:nvSpPr>
            <p:cNvPr id="18" name="椭圆 17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64765" y="1480457"/>
              <a:ext cx="25831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九一八事变</a:t>
              </a:r>
              <a:endPara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2641"/>
          <p:cNvSpPr txBox="1"/>
          <p:nvPr/>
        </p:nvSpPr>
        <p:spPr>
          <a:xfrm>
            <a:off x="623182" y="5913438"/>
            <a:ext cx="3157537" cy="954107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战后成了一片废墟的东北军北大营</a:t>
            </a:r>
            <a:endParaRPr lang="zh-CN" altLang="en-US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12642" descr="0089"/>
          <p:cNvPicPr>
            <a:picLocks noChangeAspect="1" noChangeArrowheads="1"/>
          </p:cNvPicPr>
          <p:nvPr/>
        </p:nvPicPr>
        <p:blipFill>
          <a:blip r:embed="rId1" cstate="print"/>
          <a:srcRect l="57851" t="25731" r="3307" b="30258"/>
          <a:stretch>
            <a:fillRect/>
          </a:stretch>
        </p:blipFill>
        <p:spPr bwMode="auto">
          <a:xfrm>
            <a:off x="0" y="3123847"/>
            <a:ext cx="4191000" cy="2700338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7" name="文本框 112644"/>
          <p:cNvSpPr txBox="1"/>
          <p:nvPr/>
        </p:nvSpPr>
        <p:spPr>
          <a:xfrm>
            <a:off x="245180" y="1231019"/>
            <a:ext cx="2678113" cy="954107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ash"/>
          </a:ln>
        </p:spPr>
        <p:txBody>
          <a:bodyPr>
            <a:spAutoFit/>
          </a:bodyPr>
          <a:lstStyle/>
          <a:p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九一八事变后日军占领沈阳城</a:t>
            </a:r>
            <a:endParaRPr lang="zh-CN" altLang="en-US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112645" descr="日军占领沈阳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2450" y="869243"/>
            <a:ext cx="3679825" cy="2209447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grpSp>
        <p:nvGrpSpPr>
          <p:cNvPr id="23" name="组合 22"/>
          <p:cNvGrpSpPr/>
          <p:nvPr/>
        </p:nvGrpSpPr>
        <p:grpSpPr>
          <a:xfrm>
            <a:off x="6772698" y="790222"/>
            <a:ext cx="5419302" cy="5966178"/>
            <a:chOff x="-1072" y="-26988"/>
            <a:chExt cx="9145072" cy="6858001"/>
          </a:xfrm>
        </p:grpSpPr>
        <p:pic>
          <p:nvPicPr>
            <p:cNvPr id="24" name="图片 6145" descr="51320750713229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26988"/>
              <a:ext cx="9144000" cy="6858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圆角矩形标注 6146"/>
            <p:cNvSpPr>
              <a:spLocks noChangeArrowheads="1"/>
            </p:cNvSpPr>
            <p:nvPr/>
          </p:nvSpPr>
          <p:spPr bwMode="auto">
            <a:xfrm>
              <a:off x="-1072" y="1309495"/>
              <a:ext cx="3577947" cy="778094"/>
            </a:xfrm>
            <a:prstGeom prst="wedgeRoundRectCallout">
              <a:avLst>
                <a:gd name="adj1" fmla="val 111759"/>
                <a:gd name="adj2" fmla="val 130"/>
                <a:gd name="adj3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000" tIns="46800" rIns="90000" bIns="46800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九一八事变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6147"/>
            <p:cNvSpPr txBox="1">
              <a:spLocks noChangeArrowheads="1"/>
            </p:cNvSpPr>
            <p:nvPr/>
          </p:nvSpPr>
          <p:spPr bwMode="auto">
            <a:xfrm>
              <a:off x="2667001" y="4056063"/>
              <a:ext cx="700088" cy="603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沈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6148"/>
            <p:cNvSpPr txBox="1">
              <a:spLocks noChangeArrowheads="1"/>
            </p:cNvSpPr>
            <p:nvPr/>
          </p:nvSpPr>
          <p:spPr bwMode="auto">
            <a:xfrm>
              <a:off x="5791199" y="4056063"/>
              <a:ext cx="700088" cy="603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阳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6149"/>
            <p:cNvSpPr txBox="1">
              <a:spLocks noChangeArrowheads="1"/>
            </p:cNvSpPr>
            <p:nvPr/>
          </p:nvSpPr>
          <p:spPr bwMode="auto">
            <a:xfrm>
              <a:off x="4419599" y="1008063"/>
              <a:ext cx="1447801" cy="1594531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柳条湖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圆角矩形标注 6150"/>
            <p:cNvSpPr>
              <a:spLocks noChangeArrowheads="1"/>
            </p:cNvSpPr>
            <p:nvPr/>
          </p:nvSpPr>
          <p:spPr bwMode="auto">
            <a:xfrm>
              <a:off x="6490453" y="260600"/>
              <a:ext cx="2272784" cy="663497"/>
            </a:xfrm>
            <a:prstGeom prst="wedgeRoundRectCallout">
              <a:avLst>
                <a:gd name="adj1" fmla="val -106074"/>
                <a:gd name="adj2" fmla="val 128898"/>
                <a:gd name="adj3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000" tIns="46800" rIns="90000" bIns="46800"/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北大营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0" name="图片 29" descr="61320750713229.g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81600" y="1160463"/>
              <a:ext cx="10668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060"/>
          <p:cNvSpPr txBox="1"/>
          <p:nvPr/>
        </p:nvSpPr>
        <p:spPr>
          <a:xfrm>
            <a:off x="949325" y="1125538"/>
            <a:ext cx="278606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政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策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1522589" y="2145947"/>
            <a:ext cx="50814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国民政府实行不抵抗政策。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0964"/>
          <p:cNvSpPr txBox="1">
            <a:spLocks noChangeArrowheads="1"/>
          </p:cNvSpPr>
          <p:nvPr/>
        </p:nvSpPr>
        <p:spPr bwMode="auto">
          <a:xfrm>
            <a:off x="1857552" y="4544837"/>
            <a:ext cx="8686270" cy="156966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国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民党为什么要推行不抵抗政策？后果怎样？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不抵抗命令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40966" y="1135944"/>
            <a:ext cx="3252787" cy="2703513"/>
          </a:xfrm>
          <a:prstGeom prst="rect">
            <a:avLst/>
          </a:prstGeom>
          <a:noFill/>
          <a:ln w="28575">
            <a:solidFill>
              <a:srgbClr val="7F7F7F"/>
            </a:solidFill>
            <a:miter lim="800000"/>
            <a:headEnd/>
            <a:tailEnd/>
          </a:ln>
        </p:spPr>
      </p:pic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60"/>
          <p:cNvSpPr txBox="1"/>
          <p:nvPr/>
        </p:nvSpPr>
        <p:spPr>
          <a:xfrm>
            <a:off x="939800" y="998538"/>
            <a:ext cx="2786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结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果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1247775" y="1790700"/>
            <a:ext cx="892351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不到半年，日军占领了东北三省，东北同胞惨遭蹂躏，许多人流落他乡。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80257" descr="逃难的东北民众"/>
          <p:cNvPicPr>
            <a:picLocks noChangeAspect="1" noChangeArrowheads="1"/>
          </p:cNvPicPr>
          <p:nvPr/>
        </p:nvPicPr>
        <p:blipFill>
          <a:blip r:embed="rId1" cstate="print"/>
          <a:srcRect l="4099" t="3455" r="1822" b="8252"/>
          <a:stretch>
            <a:fillRect/>
          </a:stretch>
        </p:blipFill>
        <p:spPr bwMode="auto">
          <a:xfrm>
            <a:off x="1473835" y="2971800"/>
            <a:ext cx="3281680" cy="303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80259"/>
          <p:cNvPicPr>
            <a:picLocks noChangeAspect="1" noChangeArrowheads="1"/>
          </p:cNvPicPr>
          <p:nvPr/>
        </p:nvPicPr>
        <p:blipFill>
          <a:blip r:embed="rId2" cstate="print"/>
          <a:srcRect l="5136" t="1638" r="958" b="2917"/>
          <a:stretch>
            <a:fillRect/>
          </a:stretch>
        </p:blipFill>
        <p:spPr bwMode="auto">
          <a:xfrm>
            <a:off x="6203950" y="2972435"/>
            <a:ext cx="3308985" cy="2950845"/>
          </a:xfrm>
          <a:prstGeom prst="rect">
            <a:avLst/>
          </a:prstGeom>
          <a:noFill/>
          <a:ln w="31750" cmpd="dbl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831240" y="6028267"/>
            <a:ext cx="42562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年日本骑兵进入沈阳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6560" y="6005195"/>
            <a:ext cx="3068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逃难的东北民众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18"/>
          <p:cNvPicPr>
            <a:picLocks noChangeAspect="1" noChangeArrowheads="1"/>
          </p:cNvPicPr>
          <p:nvPr/>
        </p:nvPicPr>
        <p:blipFill>
          <a:blip r:embed="rId1" cstate="print"/>
          <a:srcRect l="2748" t="3218" r="64000" b="18225"/>
          <a:stretch>
            <a:fillRect/>
          </a:stretch>
        </p:blipFill>
        <p:spPr bwMode="auto">
          <a:xfrm>
            <a:off x="2201332" y="1886656"/>
            <a:ext cx="3222167" cy="3937000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3" name="文本框 41990"/>
          <p:cNvSpPr txBox="1">
            <a:spLocks noChangeArrowheads="1"/>
          </p:cNvSpPr>
          <p:nvPr/>
        </p:nvSpPr>
        <p:spPr bwMode="auto">
          <a:xfrm>
            <a:off x="2733146" y="5983994"/>
            <a:ext cx="30734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执政时的溥仪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0120"/>
          <p:cNvPicPr>
            <a:picLocks noChangeAspect="1" noChangeArrowheads="1"/>
          </p:cNvPicPr>
          <p:nvPr/>
        </p:nvPicPr>
        <p:blipFill>
          <a:blip r:embed="rId2" cstate="print"/>
          <a:srcRect l="11458" t="5412" r="55209" b="11592"/>
          <a:stretch>
            <a:fillRect/>
          </a:stretch>
        </p:blipFill>
        <p:spPr bwMode="auto">
          <a:xfrm>
            <a:off x="6163732" y="1886656"/>
            <a:ext cx="3177927" cy="3937000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5" name="文本框 41993"/>
          <p:cNvSpPr txBox="1">
            <a:spLocks noChangeArrowheads="1"/>
          </p:cNvSpPr>
          <p:nvPr/>
        </p:nvSpPr>
        <p:spPr bwMode="auto">
          <a:xfrm>
            <a:off x="6676496" y="5983994"/>
            <a:ext cx="30734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伪满洲国界碑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80262"/>
          <p:cNvSpPr txBox="1">
            <a:spLocks noChangeArrowheads="1"/>
          </p:cNvSpPr>
          <p:nvPr/>
        </p:nvSpPr>
        <p:spPr bwMode="auto">
          <a:xfrm>
            <a:off x="1685573" y="981781"/>
            <a:ext cx="8576028" cy="670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年，日本挟持溥仪在长春建立伪满洲国。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3014" descr="东北抗日义勇军的长枪队"/>
          <p:cNvPicPr>
            <a:picLocks noChangeAspect="1" noChangeArrowheads="1"/>
          </p:cNvPicPr>
          <p:nvPr/>
        </p:nvPicPr>
        <p:blipFill>
          <a:blip r:embed="rId1" cstate="print"/>
          <a:srcRect r="6976" b="9219"/>
          <a:stretch>
            <a:fillRect/>
          </a:stretch>
        </p:blipFill>
        <p:spPr bwMode="auto">
          <a:xfrm>
            <a:off x="636058" y="1154289"/>
            <a:ext cx="4953000" cy="4365978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3" name="文本框 43016"/>
          <p:cNvSpPr txBox="1">
            <a:spLocks noChangeArrowheads="1"/>
          </p:cNvSpPr>
          <p:nvPr/>
        </p:nvSpPr>
        <p:spPr bwMode="auto">
          <a:xfrm>
            <a:off x="6795913" y="5795434"/>
            <a:ext cx="41723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东北抗日义勇军的长枪队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3017" descr="东北抗日义勇军的马队"/>
          <p:cNvPicPr>
            <a:picLocks noChangeAspect="1" noChangeArrowheads="1"/>
          </p:cNvPicPr>
          <p:nvPr/>
        </p:nvPicPr>
        <p:blipFill>
          <a:blip r:embed="rId2" cstate="print"/>
          <a:srcRect r="5208" b="10030"/>
          <a:stretch>
            <a:fillRect/>
          </a:stretch>
        </p:blipFill>
        <p:spPr bwMode="auto">
          <a:xfrm>
            <a:off x="6333066" y="1213554"/>
            <a:ext cx="4953000" cy="4329289"/>
          </a:xfrm>
          <a:prstGeom prst="rect">
            <a:avLst/>
          </a:prstGeom>
          <a:noFill/>
          <a:ln w="76200" cmpd="tri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5" name="文本框 43018"/>
          <p:cNvSpPr txBox="1">
            <a:spLocks noChangeArrowheads="1"/>
          </p:cNvSpPr>
          <p:nvPr/>
        </p:nvSpPr>
        <p:spPr bwMode="auto">
          <a:xfrm>
            <a:off x="1241779" y="5824186"/>
            <a:ext cx="39962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东北抗日义勇军的马队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83681" descr="抗日救亡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73009" y="820211"/>
            <a:ext cx="7151688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5768634" y="2044174"/>
            <a:ext cx="2057400" cy="533400"/>
          </a:xfrm>
          <a:prstGeom prst="wedgeRoundRectCallout">
            <a:avLst>
              <a:gd name="adj1" fmla="val 67361"/>
              <a:gd name="adj2" fmla="val 4463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九一八事变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7929222" y="5212824"/>
            <a:ext cx="2354956" cy="533400"/>
          </a:xfrm>
          <a:prstGeom prst="wedgeRoundRectCallout">
            <a:avLst>
              <a:gd name="adj1" fmla="val -61528"/>
              <a:gd name="adj2" fmla="val -49704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二八事变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3896972" y="3195111"/>
            <a:ext cx="2910228" cy="914400"/>
          </a:xfrm>
          <a:prstGeom prst="wedgeRoundRectCallout">
            <a:avLst>
              <a:gd name="adj1" fmla="val 40014"/>
              <a:gd name="adj2" fmla="val -8524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察哈尔民众抗日民众同盟军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3104808" y="5931961"/>
            <a:ext cx="4289413" cy="533400"/>
          </a:xfrm>
          <a:prstGeom prst="wedgeRoundRectCallout">
            <a:avLst>
              <a:gd name="adj1" fmla="val 54870"/>
              <a:gd name="adj2" fmla="val -4463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中华共和国人民革命政府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7784759" y="1036111"/>
            <a:ext cx="1828800" cy="533400"/>
          </a:xfrm>
          <a:prstGeom prst="wedgeRoundRectCallout">
            <a:avLst>
              <a:gd name="adj1" fmla="val -1736"/>
              <a:gd name="adj2" fmla="val 7856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伪满洲国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776697" y="4131736"/>
            <a:ext cx="3200400" cy="685800"/>
          </a:xfrm>
          <a:prstGeom prst="wedgeRoundRectCallout">
            <a:avLst>
              <a:gd name="adj1" fmla="val -17065"/>
              <a:gd name="adj2" fmla="val 9537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90000" tIns="46800" rIns="90000" bIns="46800"/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中国民权保障同盟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583689"/>
          <p:cNvSpPr txBox="1">
            <a:spLocks noChangeArrowheads="1"/>
          </p:cNvSpPr>
          <p:nvPr/>
        </p:nvSpPr>
        <p:spPr bwMode="auto">
          <a:xfrm>
            <a:off x="1847906" y="1520299"/>
            <a:ext cx="615553" cy="92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583690"/>
          <p:cNvSpPr txBox="1">
            <a:spLocks noChangeArrowheads="1"/>
          </p:cNvSpPr>
          <p:nvPr/>
        </p:nvSpPr>
        <p:spPr bwMode="auto">
          <a:xfrm>
            <a:off x="1866956" y="1591736"/>
            <a:ext cx="615553" cy="3790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抗日救亡运动的高涨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583692"/>
          <p:cNvSpPr txBox="1">
            <a:spLocks noChangeArrowheads="1"/>
          </p:cNvSpPr>
          <p:nvPr/>
        </p:nvSpPr>
        <p:spPr bwMode="auto">
          <a:xfrm>
            <a:off x="1092256" y="6174849"/>
            <a:ext cx="615553" cy="92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1789</Words>
  <Paragraphs>225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21教育-胡婷婷</cp:lastModifiedBy>
  <dcterms:created xsi:type="dcterms:W3CDTF">2013-07-01T03:05:00Z</dcterms:created>
  <dcterms:modified xsi:type="dcterms:W3CDTF">2018-08-27T00:02:33Z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