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6" r:id="rId3"/>
    <p:sldId id="271" r:id="rId4"/>
    <p:sldId id="272" r:id="rId5"/>
    <p:sldId id="273" r:id="rId6"/>
    <p:sldId id="274" r:id="rId7"/>
    <p:sldId id="275" r:id="rId8"/>
    <p:sldId id="276" r:id="rId9"/>
    <p:sldId id="277" r:id="rId10"/>
    <p:sldId id="278" r:id="rId11"/>
    <p:sldId id="279" r:id="rId12"/>
    <p:sldId id="280" r:id="rId13"/>
    <p:sldId id="281" r:id="rId14"/>
    <p:sldId id="282" r:id="rId15"/>
    <p:sldId id="257" r:id="rId16"/>
    <p:sldId id="258" r:id="rId17"/>
    <p:sldId id="261" r:id="rId18"/>
    <p:sldId id="262" r:id="rId19"/>
    <p:sldId id="260" r:id="rId20"/>
    <p:sldId id="259" r:id="rId21"/>
    <p:sldId id="284" r:id="rId22"/>
    <p:sldId id="286" r:id="rId23"/>
    <p:sldId id="287" r:id="rId24"/>
    <p:sldId id="289" r:id="rId25"/>
    <p:sldId id="290" r:id="rId26"/>
    <p:sldId id="291" r:id="rId27"/>
    <p:sldId id="292" r:id="rId28"/>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433" autoAdjust="0"/>
  </p:normalViewPr>
  <p:slideViewPr>
    <p:cSldViewPr snapToGrid="0">
      <p:cViewPr varScale="1">
        <p:scale>
          <a:sx n="87" d="100"/>
          <a:sy n="87" d="100"/>
        </p:scale>
        <p:origin x="-470" y="-6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CF93548-5E75-4920-8F1A-0172519D1113}" type="datetimeFigureOut">
              <a:rPr lang="zh-CN" altLang="en-US"/>
              <a:pPr>
                <a:defRPr/>
              </a:pPr>
              <a:t>2017/10/6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B21184-6B0F-46FD-9DA4-12BD563C71D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76AA34AE-A747-475E-A972-3461CFED9BAC}" type="datetimeFigureOut">
              <a:rPr lang="zh-CN" altLang="en-US"/>
              <a:pPr>
                <a:defRPr/>
              </a:pPr>
              <a:t>2017/10/6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36DA863-3482-4B57-B2CE-CA99FD01FE85}"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A1F5FB9-A09B-437D-B264-F035C9822BB6}" type="datetimeFigureOut">
              <a:rPr lang="zh-CN" altLang="en-US"/>
              <a:pPr>
                <a:defRPr/>
              </a:pPr>
              <a:t>2017/10/6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C508F9-AC20-4A00-B126-DDBDFF965D2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AB5D9FB-6F29-4EE2-BD4D-A417CD9914A2}" type="datetimeFigureOut">
              <a:rPr lang="zh-CN" altLang="en-US"/>
              <a:pPr>
                <a:defRPr/>
              </a:pPr>
              <a:t>2017/10/6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8A2F4B-92EA-4381-A370-E50C526A979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DC4B3E5-34D6-4CCC-A5E3-BAACAB70049D}" type="datetimeFigureOut">
              <a:rPr lang="zh-CN" altLang="en-US"/>
              <a:pPr>
                <a:defRPr/>
              </a:pPr>
              <a:t>2017/10/6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DC50C8D-77DC-4662-A223-11CA522A6A7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7EBFB2B-3154-4ECD-8AF7-84D4B43CABCF}" type="datetimeFigureOut">
              <a:rPr lang="zh-CN" altLang="en-US"/>
              <a:pPr>
                <a:defRPr/>
              </a:pPr>
              <a:t>2017/10/6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C86C1DE-A9AA-4FBE-8453-558E70D28CA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0E0DC3-07A1-44C7-9E7C-95D52D5A0A6B}" type="datetimeFigureOut">
              <a:rPr lang="zh-CN" altLang="en-US"/>
              <a:pPr>
                <a:defRPr/>
              </a:pPr>
              <a:t>2017/10/6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6478387-7FB5-4C09-9326-0493080A736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2E16D3A-1046-4BC4-89F9-1095AC8732CF}" type="datetimeFigureOut">
              <a:rPr lang="zh-CN" altLang="en-US"/>
              <a:pPr>
                <a:defRPr/>
              </a:pPr>
              <a:t>2017/10/6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9B3D33F-C44B-4488-B839-B291274B2A3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2A0F0C2-46D8-451C-925F-6BEBA2343FA2}" type="datetimeFigureOut">
              <a:rPr lang="zh-CN" altLang="en-US"/>
              <a:pPr>
                <a:defRPr/>
              </a:pPr>
              <a:t>2017/10/6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BFAFCF5-5B6C-441E-8EDB-8A46F7BDEE4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6D0BCCD-0A3B-4F8A-AD52-22A97AE3A5A2}" type="datetimeFigureOut">
              <a:rPr lang="zh-CN" altLang="en-US"/>
              <a:pPr>
                <a:defRPr/>
              </a:pPr>
              <a:t>2017/10/6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889CEB-18B1-480F-9C37-2C71D981B3F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EB2C9F5-E530-46AD-9B55-2D9EBBD2E787}" type="datetimeFigureOut">
              <a:rPr lang="zh-CN" altLang="en-US"/>
              <a:pPr>
                <a:defRPr/>
              </a:pPr>
              <a:t>2017/10/6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0AAEC80-FCD5-4DAC-84F5-830F6A0C9BD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7" r:id="rId2"/>
    <p:sldLayoutId id="2147483656" r:id="rId3"/>
    <p:sldLayoutId id="2147483655" r:id="rId4"/>
    <p:sldLayoutId id="2147483654" r:id="rId5"/>
    <p:sldLayoutId id="2147483653" r:id="rId6"/>
    <p:sldLayoutId id="2147483652" r:id="rId7"/>
    <p:sldLayoutId id="2147483651" r:id="rId8"/>
    <p:sldLayoutId id="2147483650" r:id="rId9"/>
    <p:sldLayoutId id="2147483649"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video" Target="file:///F:\&#39640;&#20013;\&#35838;&#20214;\&#20013;&#22269;&#36817;&#29616;&#21490;\3-1901_1919\41&#34945;&#19990;&#20975;&#30340;&#29420;&#35009;\&#26085;&#28781;&#20129;&#20013;&#22269;&#30340;&#24319;&#19968;&#26465;.avi" TargetMode="Externa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74825" y="2235200"/>
            <a:ext cx="9144000" cy="2387600"/>
          </a:xfrm>
        </p:spPr>
        <p:txBody>
          <a:bodyPr rtlCol="0">
            <a:normAutofit/>
          </a:bodyPr>
          <a:lstStyle/>
          <a:p>
            <a:pPr fontAlgn="auto">
              <a:spcAft>
                <a:spcPts val="0"/>
              </a:spcAft>
              <a:defRPr/>
            </a:pPr>
            <a:r>
              <a:rPr lang="zh-CN" altLang="zh-CN" sz="8000">
                <a:effectLst>
                  <a:outerShdw blurRad="38100" dist="19050" dir="2700000" algn="tl" rotWithShape="0">
                    <a:schemeClr val="dk1">
                      <a:alpha val="40000"/>
                    </a:schemeClr>
                  </a:outerShdw>
                </a:effectLst>
              </a:rPr>
              <a:t>北洋军阀的</a:t>
            </a:r>
            <a:r>
              <a:rPr lang="zh-CN" altLang="zh-CN" sz="8000">
                <a:effectLst>
                  <a:outerShdw blurRad="38100" dist="19050" dir="2700000" algn="tl" rotWithShape="0">
                    <a:schemeClr val="dk1">
                      <a:alpha val="40000"/>
                    </a:schemeClr>
                  </a:outerShdw>
                </a:effectLst>
                <a:sym typeface="+mn-ea"/>
              </a:rPr>
              <a:t>统治</a:t>
            </a:r>
          </a:p>
        </p:txBody>
      </p:sp>
      <p:sp>
        <p:nvSpPr>
          <p:cNvPr id="12290" name="副标题 2"/>
          <p:cNvSpPr>
            <a:spLocks noGrp="1"/>
          </p:cNvSpPr>
          <p:nvPr>
            <p:ph type="subTitle" idx="1"/>
          </p:nvPr>
        </p:nvSpPr>
        <p:spPr>
          <a:xfrm>
            <a:off x="1524000" y="3194050"/>
            <a:ext cx="9144000" cy="1655763"/>
          </a:xfrm>
        </p:spPr>
        <p:txBody>
          <a:bodyPr/>
          <a:lstStyle/>
          <a:p>
            <a:endParaRPr lang="zh-CN" altLang="en-US" smtClean="0"/>
          </a:p>
        </p:txBody>
      </p:sp>
      <p:sp>
        <p:nvSpPr>
          <p:cNvPr id="12291" name="文本框 3"/>
          <p:cNvSpPr txBox="1">
            <a:spLocks noChangeArrowheads="1"/>
          </p:cNvSpPr>
          <p:nvPr/>
        </p:nvSpPr>
        <p:spPr bwMode="auto">
          <a:xfrm>
            <a:off x="2619375" y="1343025"/>
            <a:ext cx="7504113" cy="1106488"/>
          </a:xfrm>
          <a:prstGeom prst="rect">
            <a:avLst/>
          </a:prstGeom>
          <a:noFill/>
          <a:ln w="9525">
            <a:noFill/>
            <a:miter lim="800000"/>
            <a:headEnd/>
            <a:tailEnd/>
          </a:ln>
        </p:spPr>
        <p:txBody>
          <a:bodyPr>
            <a:spAutoFit/>
          </a:bodyPr>
          <a:lstStyle/>
          <a:p>
            <a:pPr algn="ctr"/>
            <a:r>
              <a:rPr lang="zh-CN" altLang="en-US" sz="6600" b="1">
                <a:latin typeface="Calibri" pitchFamily="34" charset="0"/>
              </a:rPr>
              <a:t>第</a:t>
            </a:r>
            <a:r>
              <a:rPr lang="en-US" altLang="zh-CN" sz="6600" b="1">
                <a:latin typeface="Calibri" pitchFamily="34" charset="0"/>
              </a:rPr>
              <a:t>9</a:t>
            </a:r>
            <a:r>
              <a:rPr lang="zh-CN" altLang="en-US" sz="6600" b="1">
                <a:latin typeface="Calibri" pitchFamily="34" charset="0"/>
              </a:rPr>
              <a:t>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a:xfrm>
            <a:off x="1524000" y="188913"/>
            <a:ext cx="9612313" cy="1139825"/>
          </a:xfrm>
        </p:spPr>
        <p:txBody>
          <a:bodyPr/>
          <a:lstStyle/>
          <a:p>
            <a:r>
              <a:rPr lang="zh-CN" altLang="en-US" sz="4800" b="1" smtClean="0"/>
              <a:t>四、护国运动</a:t>
            </a:r>
            <a:r>
              <a:rPr lang="zh-CN" altLang="en-US" sz="3200" b="1" smtClean="0"/>
              <a:t>（</a:t>
            </a:r>
            <a:r>
              <a:rPr lang="zh-CN" altLang="en-US" sz="3200" b="1" smtClean="0">
                <a:sym typeface="+mn-ea"/>
              </a:rPr>
              <a:t>军事</a:t>
            </a:r>
            <a:r>
              <a:rPr lang="zh-CN" altLang="en-US" sz="3200" b="1" smtClean="0"/>
              <a:t>斗争与舆论斗争相结合）</a:t>
            </a:r>
          </a:p>
        </p:txBody>
      </p:sp>
      <p:sp>
        <p:nvSpPr>
          <p:cNvPr id="25611" name="文本框 25610"/>
          <p:cNvSpPr txBox="1">
            <a:spLocks noChangeArrowheads="1"/>
          </p:cNvSpPr>
          <p:nvPr/>
        </p:nvSpPr>
        <p:spPr bwMode="auto">
          <a:xfrm>
            <a:off x="4511675" y="4797425"/>
            <a:ext cx="5183188" cy="2584450"/>
          </a:xfrm>
          <a:prstGeom prst="rect">
            <a:avLst/>
          </a:prstGeom>
          <a:noFill/>
          <a:ln w="9525">
            <a:noFill/>
            <a:miter lim="800000"/>
            <a:headEnd/>
            <a:tailEnd/>
          </a:ln>
        </p:spPr>
        <p:txBody>
          <a:bodyPr>
            <a:spAutoFit/>
          </a:bodyPr>
          <a:lstStyle/>
          <a:p>
            <a:pPr>
              <a:lnSpc>
                <a:spcPct val="150000"/>
              </a:lnSpc>
            </a:pPr>
            <a:r>
              <a:rPr lang="en-US" altLang="zh-CN" sz="3600" b="1"/>
              <a:t>《</a:t>
            </a:r>
            <a:r>
              <a:rPr lang="zh-CN" altLang="en-US" sz="3600" b="1"/>
              <a:t>第二次讨袁宣言</a:t>
            </a:r>
            <a:r>
              <a:rPr lang="en-US" altLang="zh-CN" sz="3600" b="1"/>
              <a:t>》</a:t>
            </a:r>
          </a:p>
          <a:p>
            <a:pPr>
              <a:lnSpc>
                <a:spcPct val="150000"/>
              </a:lnSpc>
            </a:pPr>
            <a:endParaRPr lang="zh-CN" altLang="en-US" sz="3600" b="1"/>
          </a:p>
          <a:p>
            <a:pPr>
              <a:lnSpc>
                <a:spcPct val="150000"/>
              </a:lnSpc>
            </a:pPr>
            <a:endParaRPr lang="zh-CN" altLang="en-US" sz="3600" b="1"/>
          </a:p>
        </p:txBody>
      </p:sp>
      <p:sp>
        <p:nvSpPr>
          <p:cNvPr id="25614" name="文本框 25613"/>
          <p:cNvSpPr txBox="1">
            <a:spLocks noChangeArrowheads="1"/>
          </p:cNvSpPr>
          <p:nvPr/>
        </p:nvSpPr>
        <p:spPr bwMode="auto">
          <a:xfrm>
            <a:off x="1524000" y="1916113"/>
            <a:ext cx="3386138" cy="644525"/>
          </a:xfrm>
          <a:prstGeom prst="rect">
            <a:avLst/>
          </a:prstGeom>
          <a:noFill/>
          <a:ln w="9525">
            <a:noFill/>
            <a:miter lim="800000"/>
            <a:headEnd/>
            <a:tailEnd/>
          </a:ln>
        </p:spPr>
        <p:txBody>
          <a:bodyPr>
            <a:spAutoFit/>
          </a:bodyPr>
          <a:lstStyle/>
          <a:p>
            <a:pPr>
              <a:spcBef>
                <a:spcPct val="50000"/>
              </a:spcBef>
            </a:pPr>
            <a:r>
              <a:rPr lang="en-US" altLang="zh-CN" sz="3600" b="1"/>
              <a:t>1</a:t>
            </a:r>
            <a:r>
              <a:rPr lang="zh-CN" altLang="en-US" sz="3600" b="1"/>
              <a:t>、舆论斗争：</a:t>
            </a:r>
            <a:endParaRPr lang="en-US" altLang="zh-CN" sz="3600" b="1"/>
          </a:p>
        </p:txBody>
      </p:sp>
      <p:sp>
        <p:nvSpPr>
          <p:cNvPr id="25615" name="左大括号 25614"/>
          <p:cNvSpPr>
            <a:spLocks/>
          </p:cNvSpPr>
          <p:nvPr/>
        </p:nvSpPr>
        <p:spPr bwMode="auto">
          <a:xfrm>
            <a:off x="4440238" y="1844675"/>
            <a:ext cx="71437" cy="1152525"/>
          </a:xfrm>
          <a:prstGeom prst="leftBrace">
            <a:avLst>
              <a:gd name="adj1" fmla="val 134445"/>
              <a:gd name="adj2" fmla="val 50000"/>
            </a:avLst>
          </a:prstGeom>
          <a:noFill/>
          <a:ln w="9525">
            <a:solidFill>
              <a:schemeClr val="tx1"/>
            </a:solidFill>
            <a:round/>
            <a:headEnd/>
            <a:tailEnd/>
          </a:ln>
        </p:spPr>
        <p:txBody>
          <a:bodyPr wrap="none" anchor="ctr"/>
          <a:lstStyle/>
          <a:p>
            <a:pPr algn="ctr"/>
            <a:endParaRPr lang="zh-CN" altLang="en-US"/>
          </a:p>
        </p:txBody>
      </p:sp>
      <p:sp>
        <p:nvSpPr>
          <p:cNvPr id="25616" name="矩形 25615"/>
          <p:cNvSpPr>
            <a:spLocks noChangeArrowheads="1"/>
          </p:cNvSpPr>
          <p:nvPr/>
        </p:nvSpPr>
        <p:spPr bwMode="auto">
          <a:xfrm>
            <a:off x="4656138" y="1700213"/>
            <a:ext cx="5688012" cy="644525"/>
          </a:xfrm>
          <a:prstGeom prst="rect">
            <a:avLst/>
          </a:prstGeom>
          <a:noFill/>
          <a:ln w="9525">
            <a:noFill/>
            <a:miter lim="800000"/>
            <a:headEnd/>
            <a:tailEnd/>
          </a:ln>
        </p:spPr>
        <p:txBody>
          <a:bodyPr>
            <a:spAutoFit/>
          </a:bodyPr>
          <a:lstStyle/>
          <a:p>
            <a:r>
              <a:rPr lang="zh-CN" altLang="en-US" sz="3600" b="1"/>
              <a:t>孙中山发表</a:t>
            </a:r>
            <a:r>
              <a:rPr lang="en-US" altLang="zh-CN" sz="3600" b="1"/>
              <a:t>《</a:t>
            </a:r>
            <a:r>
              <a:rPr lang="zh-CN" altLang="en-US" sz="3600" b="1"/>
              <a:t>讨袁宣言</a:t>
            </a:r>
            <a:r>
              <a:rPr lang="en-US" altLang="zh-CN" sz="3600" b="1"/>
              <a:t>》</a:t>
            </a:r>
            <a:endParaRPr lang="zh-CN" altLang="en-US" sz="3600" b="1"/>
          </a:p>
        </p:txBody>
      </p:sp>
      <p:sp>
        <p:nvSpPr>
          <p:cNvPr id="25617" name="矩形 25616"/>
          <p:cNvSpPr>
            <a:spLocks noChangeArrowheads="1"/>
          </p:cNvSpPr>
          <p:nvPr/>
        </p:nvSpPr>
        <p:spPr bwMode="auto">
          <a:xfrm>
            <a:off x="4519613" y="2492375"/>
            <a:ext cx="6400800" cy="644525"/>
          </a:xfrm>
          <a:prstGeom prst="rect">
            <a:avLst/>
          </a:prstGeom>
          <a:noFill/>
          <a:ln w="9525">
            <a:noFill/>
            <a:miter lim="800000"/>
            <a:headEnd/>
            <a:tailEnd/>
          </a:ln>
        </p:spPr>
        <p:txBody>
          <a:bodyPr>
            <a:spAutoFit/>
          </a:bodyPr>
          <a:lstStyle/>
          <a:p>
            <a:r>
              <a:rPr lang="zh-CN" altLang="en-US" sz="3600" b="1"/>
              <a:t>梁启超《异哉所谓国体论者》</a:t>
            </a:r>
          </a:p>
        </p:txBody>
      </p:sp>
      <p:sp>
        <p:nvSpPr>
          <p:cNvPr id="25619" name="文本框 25618"/>
          <p:cNvSpPr txBox="1">
            <a:spLocks noChangeArrowheads="1"/>
          </p:cNvSpPr>
          <p:nvPr/>
        </p:nvSpPr>
        <p:spPr bwMode="auto">
          <a:xfrm>
            <a:off x="1524000" y="3284538"/>
            <a:ext cx="3276600" cy="644525"/>
          </a:xfrm>
          <a:prstGeom prst="rect">
            <a:avLst/>
          </a:prstGeom>
          <a:noFill/>
          <a:ln w="9525">
            <a:noFill/>
            <a:miter lim="800000"/>
            <a:headEnd/>
            <a:tailEnd/>
          </a:ln>
        </p:spPr>
        <p:txBody>
          <a:bodyPr>
            <a:spAutoFit/>
          </a:bodyPr>
          <a:lstStyle/>
          <a:p>
            <a:pPr>
              <a:spcBef>
                <a:spcPct val="50000"/>
              </a:spcBef>
            </a:pPr>
            <a:r>
              <a:rPr lang="en-US" altLang="zh-CN" sz="3600" b="1"/>
              <a:t>2</a:t>
            </a:r>
            <a:r>
              <a:rPr lang="zh-CN" altLang="en-US" sz="3600" b="1"/>
              <a:t>、军事斗争：</a:t>
            </a:r>
            <a:endParaRPr lang="en-US" altLang="zh-CN" sz="3600" b="1"/>
          </a:p>
        </p:txBody>
      </p:sp>
      <p:sp>
        <p:nvSpPr>
          <p:cNvPr id="25620" name="文本框 25619"/>
          <p:cNvSpPr txBox="1">
            <a:spLocks noChangeArrowheads="1"/>
          </p:cNvSpPr>
          <p:nvPr/>
        </p:nvSpPr>
        <p:spPr bwMode="auto">
          <a:xfrm>
            <a:off x="4800600" y="3429000"/>
            <a:ext cx="2665413" cy="644525"/>
          </a:xfrm>
          <a:prstGeom prst="rect">
            <a:avLst/>
          </a:prstGeom>
          <a:noFill/>
          <a:ln w="9525">
            <a:noFill/>
            <a:miter lim="800000"/>
            <a:headEnd/>
            <a:tailEnd/>
          </a:ln>
        </p:spPr>
        <p:txBody>
          <a:bodyPr>
            <a:spAutoFit/>
          </a:bodyPr>
          <a:lstStyle/>
          <a:p>
            <a:pPr>
              <a:spcBef>
                <a:spcPct val="50000"/>
              </a:spcBef>
            </a:pPr>
            <a:r>
              <a:rPr lang="zh-CN" altLang="en-US" sz="3600" b="1"/>
              <a:t>护国运动</a:t>
            </a:r>
            <a:endParaRPr lang="en-US" altLang="zh-CN" sz="3600" b="1"/>
          </a:p>
        </p:txBody>
      </p:sp>
      <p:sp>
        <p:nvSpPr>
          <p:cNvPr id="25622" name="矩形 25621"/>
          <p:cNvSpPr>
            <a:spLocks noChangeArrowheads="1"/>
          </p:cNvSpPr>
          <p:nvPr/>
        </p:nvSpPr>
        <p:spPr bwMode="auto">
          <a:xfrm>
            <a:off x="1524000" y="5013325"/>
            <a:ext cx="3563938" cy="644525"/>
          </a:xfrm>
          <a:prstGeom prst="rect">
            <a:avLst/>
          </a:prstGeom>
          <a:noFill/>
          <a:ln w="9525">
            <a:noFill/>
            <a:miter lim="800000"/>
            <a:headEnd/>
            <a:tailEnd/>
          </a:ln>
        </p:spPr>
        <p:txBody>
          <a:bodyPr>
            <a:spAutoFit/>
          </a:bodyPr>
          <a:lstStyle/>
          <a:p>
            <a:r>
              <a:rPr lang="en-US" altLang="zh-CN" sz="3600" b="1"/>
              <a:t>3</a:t>
            </a:r>
            <a:r>
              <a:rPr lang="zh-CN" altLang="en-US" sz="3600" b="1"/>
              <a:t>、舆论斗争：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14"/>
                                        </p:tgtEl>
                                        <p:attrNameLst>
                                          <p:attrName>style.visibility</p:attrName>
                                        </p:attrNameLst>
                                      </p:cBhvr>
                                      <p:to>
                                        <p:strVal val="visible"/>
                                      </p:to>
                                    </p:set>
                                    <p:anim calcmode="lin" valueType="num">
                                      <p:cBhvr additive="base">
                                        <p:cTn id="13" dur="500" fill="hold"/>
                                        <p:tgtEl>
                                          <p:spTgt spid="25614"/>
                                        </p:tgtEl>
                                        <p:attrNameLst>
                                          <p:attrName>ppt_x</p:attrName>
                                        </p:attrNameLst>
                                      </p:cBhvr>
                                      <p:tavLst>
                                        <p:tav tm="0">
                                          <p:val>
                                            <p:strVal val="#ppt_x"/>
                                          </p:val>
                                        </p:tav>
                                        <p:tav tm="100000">
                                          <p:val>
                                            <p:strVal val="#ppt_x"/>
                                          </p:val>
                                        </p:tav>
                                      </p:tavLst>
                                    </p:anim>
                                    <p:anim calcmode="lin" valueType="num">
                                      <p:cBhvr additive="base">
                                        <p:cTn id="14" dur="500" fill="hold"/>
                                        <p:tgtEl>
                                          <p:spTgt spid="256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15"/>
                                        </p:tgtEl>
                                        <p:attrNameLst>
                                          <p:attrName>style.visibility</p:attrName>
                                        </p:attrNameLst>
                                      </p:cBhvr>
                                      <p:to>
                                        <p:strVal val="visible"/>
                                      </p:to>
                                    </p:set>
                                    <p:anim calcmode="lin" valueType="num">
                                      <p:cBhvr additive="base">
                                        <p:cTn id="19" dur="500" fill="hold"/>
                                        <p:tgtEl>
                                          <p:spTgt spid="25615"/>
                                        </p:tgtEl>
                                        <p:attrNameLst>
                                          <p:attrName>ppt_x</p:attrName>
                                        </p:attrNameLst>
                                      </p:cBhvr>
                                      <p:tavLst>
                                        <p:tav tm="0">
                                          <p:val>
                                            <p:strVal val="#ppt_x"/>
                                          </p:val>
                                        </p:tav>
                                        <p:tav tm="100000">
                                          <p:val>
                                            <p:strVal val="#ppt_x"/>
                                          </p:val>
                                        </p:tav>
                                      </p:tavLst>
                                    </p:anim>
                                    <p:anim calcmode="lin" valueType="num">
                                      <p:cBhvr additive="base">
                                        <p:cTn id="20" dur="500" fill="hold"/>
                                        <p:tgtEl>
                                          <p:spTgt spid="256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16"/>
                                        </p:tgtEl>
                                        <p:attrNameLst>
                                          <p:attrName>style.visibility</p:attrName>
                                        </p:attrNameLst>
                                      </p:cBhvr>
                                      <p:to>
                                        <p:strVal val="visible"/>
                                      </p:to>
                                    </p:set>
                                    <p:anim calcmode="lin" valueType="num">
                                      <p:cBhvr additive="base">
                                        <p:cTn id="25" dur="500" fill="hold"/>
                                        <p:tgtEl>
                                          <p:spTgt spid="25616"/>
                                        </p:tgtEl>
                                        <p:attrNameLst>
                                          <p:attrName>ppt_x</p:attrName>
                                        </p:attrNameLst>
                                      </p:cBhvr>
                                      <p:tavLst>
                                        <p:tav tm="0">
                                          <p:val>
                                            <p:strVal val="#ppt_x"/>
                                          </p:val>
                                        </p:tav>
                                        <p:tav tm="100000">
                                          <p:val>
                                            <p:strVal val="#ppt_x"/>
                                          </p:val>
                                        </p:tav>
                                      </p:tavLst>
                                    </p:anim>
                                    <p:anim calcmode="lin" valueType="num">
                                      <p:cBhvr additive="base">
                                        <p:cTn id="26" dur="500" fill="hold"/>
                                        <p:tgtEl>
                                          <p:spTgt spid="256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617"/>
                                        </p:tgtEl>
                                        <p:attrNameLst>
                                          <p:attrName>style.visibility</p:attrName>
                                        </p:attrNameLst>
                                      </p:cBhvr>
                                      <p:to>
                                        <p:strVal val="visible"/>
                                      </p:to>
                                    </p:set>
                                    <p:animEffect transition="in" filter="blinds(horizontal)">
                                      <p:cBhvr>
                                        <p:cTn id="31" dur="500"/>
                                        <p:tgtEl>
                                          <p:spTgt spid="2561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5619"/>
                                        </p:tgtEl>
                                        <p:attrNameLst>
                                          <p:attrName>style.visibility</p:attrName>
                                        </p:attrNameLst>
                                      </p:cBhvr>
                                      <p:to>
                                        <p:strVal val="visible"/>
                                      </p:to>
                                    </p:set>
                                    <p:anim calcmode="lin" valueType="num">
                                      <p:cBhvr additive="base">
                                        <p:cTn id="36" dur="500" fill="hold"/>
                                        <p:tgtEl>
                                          <p:spTgt spid="25619"/>
                                        </p:tgtEl>
                                        <p:attrNameLst>
                                          <p:attrName>ppt_x</p:attrName>
                                        </p:attrNameLst>
                                      </p:cBhvr>
                                      <p:tavLst>
                                        <p:tav tm="0">
                                          <p:val>
                                            <p:strVal val="#ppt_x"/>
                                          </p:val>
                                        </p:tav>
                                        <p:tav tm="100000">
                                          <p:val>
                                            <p:strVal val="#ppt_x"/>
                                          </p:val>
                                        </p:tav>
                                      </p:tavLst>
                                    </p:anim>
                                    <p:anim calcmode="lin" valueType="num">
                                      <p:cBhvr additive="base">
                                        <p:cTn id="37" dur="500" fill="hold"/>
                                        <p:tgtEl>
                                          <p:spTgt spid="2561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5620"/>
                                        </p:tgtEl>
                                        <p:attrNameLst>
                                          <p:attrName>style.visibility</p:attrName>
                                        </p:attrNameLst>
                                      </p:cBhvr>
                                      <p:to>
                                        <p:strVal val="visible"/>
                                      </p:to>
                                    </p:set>
                                    <p:anim calcmode="lin" valueType="num">
                                      <p:cBhvr additive="base">
                                        <p:cTn id="42" dur="500" fill="hold"/>
                                        <p:tgtEl>
                                          <p:spTgt spid="25620"/>
                                        </p:tgtEl>
                                        <p:attrNameLst>
                                          <p:attrName>ppt_x</p:attrName>
                                        </p:attrNameLst>
                                      </p:cBhvr>
                                      <p:tavLst>
                                        <p:tav tm="0">
                                          <p:val>
                                            <p:strVal val="#ppt_x"/>
                                          </p:val>
                                        </p:tav>
                                        <p:tav tm="100000">
                                          <p:val>
                                            <p:strVal val="#ppt_x"/>
                                          </p:val>
                                        </p:tav>
                                      </p:tavLst>
                                    </p:anim>
                                    <p:anim calcmode="lin" valueType="num">
                                      <p:cBhvr additive="base">
                                        <p:cTn id="43" dur="500" fill="hold"/>
                                        <p:tgtEl>
                                          <p:spTgt spid="256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5622"/>
                                        </p:tgtEl>
                                        <p:attrNameLst>
                                          <p:attrName>style.visibility</p:attrName>
                                        </p:attrNameLst>
                                      </p:cBhvr>
                                      <p:to>
                                        <p:strVal val="visible"/>
                                      </p:to>
                                    </p:set>
                                    <p:anim calcmode="lin" valueType="num">
                                      <p:cBhvr additive="base">
                                        <p:cTn id="48" dur="500" fill="hold"/>
                                        <p:tgtEl>
                                          <p:spTgt spid="25622"/>
                                        </p:tgtEl>
                                        <p:attrNameLst>
                                          <p:attrName>ppt_x</p:attrName>
                                        </p:attrNameLst>
                                      </p:cBhvr>
                                      <p:tavLst>
                                        <p:tav tm="0">
                                          <p:val>
                                            <p:strVal val="#ppt_x"/>
                                          </p:val>
                                        </p:tav>
                                        <p:tav tm="100000">
                                          <p:val>
                                            <p:strVal val="#ppt_x"/>
                                          </p:val>
                                        </p:tav>
                                      </p:tavLst>
                                    </p:anim>
                                    <p:anim calcmode="lin" valueType="num">
                                      <p:cBhvr additive="base">
                                        <p:cTn id="49" dur="500" fill="hold"/>
                                        <p:tgtEl>
                                          <p:spTgt spid="2562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5611"/>
                                        </p:tgtEl>
                                        <p:attrNameLst>
                                          <p:attrName>style.visibility</p:attrName>
                                        </p:attrNameLst>
                                      </p:cBhvr>
                                      <p:to>
                                        <p:strVal val="visible"/>
                                      </p:to>
                                    </p:set>
                                    <p:anim calcmode="lin" valueType="num">
                                      <p:cBhvr additive="base">
                                        <p:cTn id="54" dur="500" fill="hold"/>
                                        <p:tgtEl>
                                          <p:spTgt spid="25611"/>
                                        </p:tgtEl>
                                        <p:attrNameLst>
                                          <p:attrName>ppt_x</p:attrName>
                                        </p:attrNameLst>
                                      </p:cBhvr>
                                      <p:tavLst>
                                        <p:tav tm="0">
                                          <p:val>
                                            <p:strVal val="#ppt_x"/>
                                          </p:val>
                                        </p:tav>
                                        <p:tav tm="100000">
                                          <p:val>
                                            <p:strVal val="#ppt_x"/>
                                          </p:val>
                                        </p:tav>
                                      </p:tavLst>
                                    </p:anim>
                                    <p:anim calcmode="lin" valueType="num">
                                      <p:cBhvr additive="base">
                                        <p:cTn id="55" dur="500" fill="hold"/>
                                        <p:tgtEl>
                                          <p:spTgt spid="25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11" grpId="0"/>
      <p:bldP spid="25614" grpId="0"/>
      <p:bldP spid="25615" grpId="0" bldLvl="0" animBg="1"/>
      <p:bldP spid="25616" grpId="0"/>
      <p:bldP spid="25617" grpId="0"/>
      <p:bldP spid="25619" grpId="0"/>
      <p:bldP spid="25620" grpId="0"/>
      <p:bldP spid="256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文本框 74755"/>
          <p:cNvSpPr txBox="1">
            <a:spLocks noChangeArrowheads="1"/>
          </p:cNvSpPr>
          <p:nvPr/>
        </p:nvSpPr>
        <p:spPr bwMode="auto">
          <a:xfrm>
            <a:off x="2424113" y="0"/>
            <a:ext cx="5184775" cy="644525"/>
          </a:xfrm>
          <a:prstGeom prst="rect">
            <a:avLst/>
          </a:prstGeom>
          <a:noFill/>
          <a:ln w="9525">
            <a:noFill/>
            <a:miter lim="800000"/>
            <a:headEnd/>
            <a:tailEnd/>
          </a:ln>
        </p:spPr>
        <p:txBody>
          <a:bodyPr>
            <a:spAutoFit/>
          </a:bodyPr>
          <a:lstStyle/>
          <a:p>
            <a:pPr>
              <a:spcBef>
                <a:spcPct val="50000"/>
              </a:spcBef>
            </a:pPr>
            <a:r>
              <a:rPr lang="zh-CN" altLang="en-US" sz="3600" b="1"/>
              <a:t>时间：</a:t>
            </a:r>
            <a:r>
              <a:rPr lang="en-US" altLang="zh-CN" sz="3600" b="1"/>
              <a:t>1915</a:t>
            </a:r>
            <a:r>
              <a:rPr lang="zh-CN" altLang="en-US" sz="3600" b="1"/>
              <a:t>年底</a:t>
            </a:r>
            <a:endParaRPr lang="en-US" altLang="zh-CN" sz="3600" b="1"/>
          </a:p>
        </p:txBody>
      </p:sp>
      <p:sp>
        <p:nvSpPr>
          <p:cNvPr id="74757" name="文本框 74756"/>
          <p:cNvSpPr txBox="1">
            <a:spLocks noChangeArrowheads="1"/>
          </p:cNvSpPr>
          <p:nvPr/>
        </p:nvSpPr>
        <p:spPr bwMode="auto">
          <a:xfrm>
            <a:off x="2532063" y="692150"/>
            <a:ext cx="8135937" cy="644525"/>
          </a:xfrm>
          <a:prstGeom prst="rect">
            <a:avLst/>
          </a:prstGeom>
          <a:noFill/>
          <a:ln w="9525">
            <a:noFill/>
            <a:miter lim="800000"/>
            <a:headEnd/>
            <a:tailEnd/>
          </a:ln>
        </p:spPr>
        <p:txBody>
          <a:bodyPr>
            <a:spAutoFit/>
          </a:bodyPr>
          <a:lstStyle/>
          <a:p>
            <a:pPr>
              <a:spcBef>
                <a:spcPct val="50000"/>
              </a:spcBef>
            </a:pPr>
            <a:r>
              <a:rPr lang="zh-CN" altLang="en-US" sz="3600" b="1"/>
              <a:t>人物：蔡锷、李烈钧、唐继尧</a:t>
            </a:r>
            <a:endParaRPr lang="en-US" altLang="zh-CN" sz="3600" b="1"/>
          </a:p>
        </p:txBody>
      </p:sp>
      <p:sp>
        <p:nvSpPr>
          <p:cNvPr id="74758" name="文本框 74757"/>
          <p:cNvSpPr txBox="1">
            <a:spLocks noChangeArrowheads="1"/>
          </p:cNvSpPr>
          <p:nvPr/>
        </p:nvSpPr>
        <p:spPr bwMode="auto">
          <a:xfrm>
            <a:off x="2495550" y="1484313"/>
            <a:ext cx="7127875" cy="644525"/>
          </a:xfrm>
          <a:prstGeom prst="rect">
            <a:avLst/>
          </a:prstGeom>
          <a:noFill/>
          <a:ln w="9525">
            <a:noFill/>
            <a:miter lim="800000"/>
            <a:headEnd/>
            <a:tailEnd/>
          </a:ln>
        </p:spPr>
        <p:txBody>
          <a:bodyPr>
            <a:spAutoFit/>
          </a:bodyPr>
          <a:lstStyle/>
          <a:p>
            <a:pPr>
              <a:spcBef>
                <a:spcPct val="50000"/>
              </a:spcBef>
            </a:pPr>
            <a:r>
              <a:rPr lang="zh-CN" altLang="en-US" sz="3600" b="1"/>
              <a:t>经过：云南宣布独立</a:t>
            </a:r>
            <a:endParaRPr lang="en-US" altLang="zh-CN" sz="3600" b="1"/>
          </a:p>
        </p:txBody>
      </p:sp>
      <p:sp>
        <p:nvSpPr>
          <p:cNvPr id="74759" name="右箭头 74758"/>
          <p:cNvSpPr>
            <a:spLocks noChangeArrowheads="1"/>
          </p:cNvSpPr>
          <p:nvPr/>
        </p:nvSpPr>
        <p:spPr bwMode="auto">
          <a:xfrm rot="5400000">
            <a:off x="5087144" y="2277269"/>
            <a:ext cx="576263" cy="288925"/>
          </a:xfrm>
          <a:prstGeom prst="rightArrow">
            <a:avLst>
              <a:gd name="adj1" fmla="val 50000"/>
              <a:gd name="adj2" fmla="val 49863"/>
            </a:avLst>
          </a:prstGeom>
          <a:solidFill>
            <a:schemeClr val="accent1"/>
          </a:solidFill>
          <a:ln w="9525">
            <a:solidFill>
              <a:schemeClr val="tx1"/>
            </a:solidFill>
            <a:miter lim="800000"/>
            <a:headEnd/>
            <a:tailEnd/>
          </a:ln>
        </p:spPr>
        <p:txBody>
          <a:bodyPr/>
          <a:lstStyle/>
          <a:p>
            <a:endParaRPr lang="zh-CN" altLang="en-US">
              <a:latin typeface="Calibri" pitchFamily="34" charset="0"/>
            </a:endParaRPr>
          </a:p>
        </p:txBody>
      </p:sp>
      <p:sp>
        <p:nvSpPr>
          <p:cNvPr id="74761" name="文本框 74760"/>
          <p:cNvSpPr txBox="1">
            <a:spLocks noChangeArrowheads="1"/>
          </p:cNvSpPr>
          <p:nvPr/>
        </p:nvSpPr>
        <p:spPr bwMode="auto">
          <a:xfrm>
            <a:off x="3648075" y="2636838"/>
            <a:ext cx="6443663" cy="1198562"/>
          </a:xfrm>
          <a:prstGeom prst="rect">
            <a:avLst/>
          </a:prstGeom>
          <a:noFill/>
          <a:ln w="9525">
            <a:noFill/>
            <a:miter lim="800000"/>
            <a:headEnd/>
            <a:tailEnd/>
          </a:ln>
        </p:spPr>
        <p:txBody>
          <a:bodyPr>
            <a:spAutoFit/>
          </a:bodyPr>
          <a:lstStyle/>
          <a:p>
            <a:pPr>
              <a:spcBef>
                <a:spcPct val="50000"/>
              </a:spcBef>
            </a:pPr>
            <a:r>
              <a:rPr lang="zh-CN" altLang="en-US" sz="3600" b="1"/>
              <a:t>组织护国军，向四川、贵州和两广进兵</a:t>
            </a:r>
            <a:endParaRPr lang="en-US" altLang="zh-CN" sz="3600" b="1"/>
          </a:p>
        </p:txBody>
      </p:sp>
      <p:sp>
        <p:nvSpPr>
          <p:cNvPr id="74762" name="下箭头 74761"/>
          <p:cNvSpPr>
            <a:spLocks noChangeArrowheads="1"/>
          </p:cNvSpPr>
          <p:nvPr/>
        </p:nvSpPr>
        <p:spPr bwMode="auto">
          <a:xfrm>
            <a:off x="5159375" y="3789363"/>
            <a:ext cx="431800" cy="503237"/>
          </a:xfrm>
          <a:prstGeom prst="downArrow">
            <a:avLst>
              <a:gd name="adj1" fmla="val 50000"/>
              <a:gd name="adj2" fmla="val 29136"/>
            </a:avLst>
          </a:prstGeom>
          <a:solidFill>
            <a:schemeClr val="accent1"/>
          </a:solidFill>
          <a:ln w="9525">
            <a:solidFill>
              <a:schemeClr val="tx1"/>
            </a:solidFill>
            <a:miter lim="800000"/>
            <a:headEnd/>
            <a:tailEnd/>
          </a:ln>
        </p:spPr>
        <p:txBody>
          <a:bodyPr/>
          <a:lstStyle/>
          <a:p>
            <a:endParaRPr lang="zh-CN" altLang="en-US">
              <a:latin typeface="Calibri" pitchFamily="34" charset="0"/>
            </a:endParaRPr>
          </a:p>
        </p:txBody>
      </p:sp>
      <p:sp>
        <p:nvSpPr>
          <p:cNvPr id="74763" name="文本框 74762"/>
          <p:cNvSpPr txBox="1">
            <a:spLocks noChangeArrowheads="1"/>
          </p:cNvSpPr>
          <p:nvPr/>
        </p:nvSpPr>
        <p:spPr bwMode="auto">
          <a:xfrm>
            <a:off x="3863975" y="4437063"/>
            <a:ext cx="5327650" cy="1198562"/>
          </a:xfrm>
          <a:prstGeom prst="rect">
            <a:avLst/>
          </a:prstGeom>
          <a:noFill/>
          <a:ln w="9525">
            <a:noFill/>
            <a:miter lim="800000"/>
            <a:headEnd/>
            <a:tailEnd/>
          </a:ln>
        </p:spPr>
        <p:txBody>
          <a:bodyPr>
            <a:spAutoFit/>
          </a:bodyPr>
          <a:lstStyle/>
          <a:p>
            <a:pPr>
              <a:spcBef>
                <a:spcPct val="50000"/>
              </a:spcBef>
            </a:pPr>
            <a:r>
              <a:rPr lang="zh-CN" altLang="en-US" sz="3600" b="1"/>
              <a:t>北洋军节节败退，各省纷纷独立</a:t>
            </a:r>
            <a:endParaRPr lang="en-US" altLang="zh-CN" sz="3600" b="1"/>
          </a:p>
        </p:txBody>
      </p:sp>
      <p:sp>
        <p:nvSpPr>
          <p:cNvPr id="74764" name="文本框 74763"/>
          <p:cNvSpPr txBox="1">
            <a:spLocks noChangeArrowheads="1"/>
          </p:cNvSpPr>
          <p:nvPr/>
        </p:nvSpPr>
        <p:spPr bwMode="auto">
          <a:xfrm>
            <a:off x="2640013" y="5876925"/>
            <a:ext cx="1727200" cy="644525"/>
          </a:xfrm>
          <a:prstGeom prst="rect">
            <a:avLst/>
          </a:prstGeom>
          <a:noFill/>
          <a:ln w="9525">
            <a:noFill/>
            <a:miter lim="800000"/>
            <a:headEnd/>
            <a:tailEnd/>
          </a:ln>
        </p:spPr>
        <p:txBody>
          <a:bodyPr>
            <a:spAutoFit/>
          </a:bodyPr>
          <a:lstStyle/>
          <a:p>
            <a:pPr>
              <a:spcBef>
                <a:spcPct val="50000"/>
              </a:spcBef>
            </a:pPr>
            <a:r>
              <a:rPr lang="zh-CN" altLang="en-US" sz="3600" b="1"/>
              <a:t>结果</a:t>
            </a:r>
            <a:r>
              <a:rPr lang="en-US" altLang="zh-CN" sz="3600" b="1"/>
              <a:t>:</a:t>
            </a:r>
          </a:p>
        </p:txBody>
      </p:sp>
      <p:sp>
        <p:nvSpPr>
          <p:cNvPr id="74765" name="矩形 74764"/>
          <p:cNvSpPr>
            <a:spLocks noChangeArrowheads="1"/>
          </p:cNvSpPr>
          <p:nvPr/>
        </p:nvSpPr>
        <p:spPr bwMode="auto">
          <a:xfrm>
            <a:off x="3863975" y="5876925"/>
            <a:ext cx="6551613" cy="644525"/>
          </a:xfrm>
          <a:prstGeom prst="rect">
            <a:avLst/>
          </a:prstGeom>
          <a:noFill/>
          <a:ln w="9525">
            <a:noFill/>
            <a:miter lim="800000"/>
            <a:headEnd/>
            <a:tailEnd/>
          </a:ln>
        </p:spPr>
        <p:txBody>
          <a:bodyPr wrap="none">
            <a:spAutoFit/>
          </a:bodyPr>
          <a:lstStyle/>
          <a:p>
            <a:r>
              <a:rPr lang="en-US" altLang="zh-CN" sz="3600" b="1"/>
              <a:t>1916</a:t>
            </a:r>
            <a:r>
              <a:rPr lang="zh-CN" altLang="en-US" sz="3600" b="1"/>
              <a:t>年</a:t>
            </a:r>
            <a:r>
              <a:rPr lang="en-US" altLang="zh-CN" sz="3600" b="1"/>
              <a:t>3</a:t>
            </a:r>
            <a:r>
              <a:rPr lang="zh-CN" altLang="en-US" sz="3600" b="1"/>
              <a:t>月</a:t>
            </a:r>
            <a:r>
              <a:rPr lang="en-US" altLang="zh-CN" sz="3600" b="1"/>
              <a:t>22</a:t>
            </a:r>
            <a:r>
              <a:rPr lang="zh-CN" altLang="en-US" sz="3600" b="1"/>
              <a:t>日袁世凯取消帝制</a:t>
            </a:r>
          </a:p>
        </p:txBody>
      </p:sp>
      <p:sp>
        <p:nvSpPr>
          <p:cNvPr id="22538" name="动作按钮: 后退或前一项 74765">
            <a:hlinkClick r:id="" action="ppaction://hlinkshowjump?jump=previousslide"/>
          </p:cNvPr>
          <p:cNvSpPr>
            <a:spLocks noChangeArrowheads="1"/>
          </p:cNvSpPr>
          <p:nvPr/>
        </p:nvSpPr>
        <p:spPr bwMode="auto">
          <a:xfrm>
            <a:off x="9840913" y="0"/>
            <a:ext cx="576262" cy="836613"/>
          </a:xfrm>
          <a:prstGeom prst="actionButtonBackPrevious">
            <a:avLst/>
          </a:prstGeom>
          <a:solidFill>
            <a:schemeClr val="accent1"/>
          </a:solidFill>
          <a:ln w="9525">
            <a:noFill/>
            <a:miter lim="800000"/>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 calcmode="lin" valueType="num">
                                      <p:cBhvr additive="base">
                                        <p:cTn id="7" dur="500" fill="hold"/>
                                        <p:tgtEl>
                                          <p:spTgt spid="74756"/>
                                        </p:tgtEl>
                                        <p:attrNameLst>
                                          <p:attrName>ppt_x</p:attrName>
                                        </p:attrNameLst>
                                      </p:cBhvr>
                                      <p:tavLst>
                                        <p:tav tm="0">
                                          <p:val>
                                            <p:strVal val="#ppt_x"/>
                                          </p:val>
                                        </p:tav>
                                        <p:tav tm="100000">
                                          <p:val>
                                            <p:strVal val="#ppt_x"/>
                                          </p:val>
                                        </p:tav>
                                      </p:tavLst>
                                    </p:anim>
                                    <p:anim calcmode="lin" valueType="num">
                                      <p:cBhvr additive="base">
                                        <p:cTn id="8" dur="500" fill="hold"/>
                                        <p:tgtEl>
                                          <p:spTgt spid="747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7"/>
                                        </p:tgtEl>
                                        <p:attrNameLst>
                                          <p:attrName>style.visibility</p:attrName>
                                        </p:attrNameLst>
                                      </p:cBhvr>
                                      <p:to>
                                        <p:strVal val="visible"/>
                                      </p:to>
                                    </p:set>
                                    <p:anim calcmode="lin" valueType="num">
                                      <p:cBhvr additive="base">
                                        <p:cTn id="13" dur="500" fill="hold"/>
                                        <p:tgtEl>
                                          <p:spTgt spid="74757"/>
                                        </p:tgtEl>
                                        <p:attrNameLst>
                                          <p:attrName>ppt_x</p:attrName>
                                        </p:attrNameLst>
                                      </p:cBhvr>
                                      <p:tavLst>
                                        <p:tav tm="0">
                                          <p:val>
                                            <p:strVal val="#ppt_x"/>
                                          </p:val>
                                        </p:tav>
                                        <p:tav tm="100000">
                                          <p:val>
                                            <p:strVal val="#ppt_x"/>
                                          </p:val>
                                        </p:tav>
                                      </p:tavLst>
                                    </p:anim>
                                    <p:anim calcmode="lin" valueType="num">
                                      <p:cBhvr additive="base">
                                        <p:cTn id="14"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4758"/>
                                        </p:tgtEl>
                                        <p:attrNameLst>
                                          <p:attrName>style.visibility</p:attrName>
                                        </p:attrNameLst>
                                      </p:cBhvr>
                                      <p:to>
                                        <p:strVal val="visible"/>
                                      </p:to>
                                    </p:set>
                                    <p:anim calcmode="lin" valueType="num">
                                      <p:cBhvr additive="base">
                                        <p:cTn id="19" dur="500" fill="hold"/>
                                        <p:tgtEl>
                                          <p:spTgt spid="74758"/>
                                        </p:tgtEl>
                                        <p:attrNameLst>
                                          <p:attrName>ppt_x</p:attrName>
                                        </p:attrNameLst>
                                      </p:cBhvr>
                                      <p:tavLst>
                                        <p:tav tm="0">
                                          <p:val>
                                            <p:strVal val="#ppt_x"/>
                                          </p:val>
                                        </p:tav>
                                        <p:tav tm="100000">
                                          <p:val>
                                            <p:strVal val="#ppt_x"/>
                                          </p:val>
                                        </p:tav>
                                      </p:tavLst>
                                    </p:anim>
                                    <p:anim calcmode="lin" valueType="num">
                                      <p:cBhvr additive="base">
                                        <p:cTn id="20" dur="500" fill="hold"/>
                                        <p:tgtEl>
                                          <p:spTgt spid="747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4759"/>
                                        </p:tgtEl>
                                        <p:attrNameLst>
                                          <p:attrName>style.visibility</p:attrName>
                                        </p:attrNameLst>
                                      </p:cBhvr>
                                      <p:to>
                                        <p:strVal val="visible"/>
                                      </p:to>
                                    </p:set>
                                    <p:anim calcmode="lin" valueType="num">
                                      <p:cBhvr additive="base">
                                        <p:cTn id="25" dur="500" fill="hold"/>
                                        <p:tgtEl>
                                          <p:spTgt spid="74759"/>
                                        </p:tgtEl>
                                        <p:attrNameLst>
                                          <p:attrName>ppt_x</p:attrName>
                                        </p:attrNameLst>
                                      </p:cBhvr>
                                      <p:tavLst>
                                        <p:tav tm="0">
                                          <p:val>
                                            <p:strVal val="#ppt_x"/>
                                          </p:val>
                                        </p:tav>
                                        <p:tav tm="100000">
                                          <p:val>
                                            <p:strVal val="#ppt_x"/>
                                          </p:val>
                                        </p:tav>
                                      </p:tavLst>
                                    </p:anim>
                                    <p:anim calcmode="lin" valueType="num">
                                      <p:cBhvr additive="base">
                                        <p:cTn id="26" dur="500" fill="hold"/>
                                        <p:tgtEl>
                                          <p:spTgt spid="7475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4761"/>
                                        </p:tgtEl>
                                        <p:attrNameLst>
                                          <p:attrName>style.visibility</p:attrName>
                                        </p:attrNameLst>
                                      </p:cBhvr>
                                      <p:to>
                                        <p:strVal val="visible"/>
                                      </p:to>
                                    </p:set>
                                    <p:anim calcmode="lin" valueType="num">
                                      <p:cBhvr additive="base">
                                        <p:cTn id="31" dur="500" fill="hold"/>
                                        <p:tgtEl>
                                          <p:spTgt spid="74761"/>
                                        </p:tgtEl>
                                        <p:attrNameLst>
                                          <p:attrName>ppt_x</p:attrName>
                                        </p:attrNameLst>
                                      </p:cBhvr>
                                      <p:tavLst>
                                        <p:tav tm="0">
                                          <p:val>
                                            <p:strVal val="#ppt_x"/>
                                          </p:val>
                                        </p:tav>
                                        <p:tav tm="100000">
                                          <p:val>
                                            <p:strVal val="#ppt_x"/>
                                          </p:val>
                                        </p:tav>
                                      </p:tavLst>
                                    </p:anim>
                                    <p:anim calcmode="lin" valueType="num">
                                      <p:cBhvr additive="base">
                                        <p:cTn id="32" dur="500" fill="hold"/>
                                        <p:tgtEl>
                                          <p:spTgt spid="7476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4762"/>
                                        </p:tgtEl>
                                        <p:attrNameLst>
                                          <p:attrName>style.visibility</p:attrName>
                                        </p:attrNameLst>
                                      </p:cBhvr>
                                      <p:to>
                                        <p:strVal val="visible"/>
                                      </p:to>
                                    </p:set>
                                    <p:anim calcmode="lin" valueType="num">
                                      <p:cBhvr additive="base">
                                        <p:cTn id="37" dur="500" fill="hold"/>
                                        <p:tgtEl>
                                          <p:spTgt spid="74762"/>
                                        </p:tgtEl>
                                        <p:attrNameLst>
                                          <p:attrName>ppt_x</p:attrName>
                                        </p:attrNameLst>
                                      </p:cBhvr>
                                      <p:tavLst>
                                        <p:tav tm="0">
                                          <p:val>
                                            <p:strVal val="#ppt_x"/>
                                          </p:val>
                                        </p:tav>
                                        <p:tav tm="100000">
                                          <p:val>
                                            <p:strVal val="#ppt_x"/>
                                          </p:val>
                                        </p:tav>
                                      </p:tavLst>
                                    </p:anim>
                                    <p:anim calcmode="lin" valueType="num">
                                      <p:cBhvr additive="base">
                                        <p:cTn id="38" dur="500" fill="hold"/>
                                        <p:tgtEl>
                                          <p:spTgt spid="7476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4763"/>
                                        </p:tgtEl>
                                        <p:attrNameLst>
                                          <p:attrName>style.visibility</p:attrName>
                                        </p:attrNameLst>
                                      </p:cBhvr>
                                      <p:to>
                                        <p:strVal val="visible"/>
                                      </p:to>
                                    </p:set>
                                    <p:anim calcmode="lin" valueType="num">
                                      <p:cBhvr additive="base">
                                        <p:cTn id="43" dur="500" fill="hold"/>
                                        <p:tgtEl>
                                          <p:spTgt spid="74763"/>
                                        </p:tgtEl>
                                        <p:attrNameLst>
                                          <p:attrName>ppt_x</p:attrName>
                                        </p:attrNameLst>
                                      </p:cBhvr>
                                      <p:tavLst>
                                        <p:tav tm="0">
                                          <p:val>
                                            <p:strVal val="#ppt_x"/>
                                          </p:val>
                                        </p:tav>
                                        <p:tav tm="100000">
                                          <p:val>
                                            <p:strVal val="#ppt_x"/>
                                          </p:val>
                                        </p:tav>
                                      </p:tavLst>
                                    </p:anim>
                                    <p:anim calcmode="lin" valueType="num">
                                      <p:cBhvr additive="base">
                                        <p:cTn id="44" dur="500" fill="hold"/>
                                        <p:tgtEl>
                                          <p:spTgt spid="7476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4764"/>
                                        </p:tgtEl>
                                        <p:attrNameLst>
                                          <p:attrName>style.visibility</p:attrName>
                                        </p:attrNameLst>
                                      </p:cBhvr>
                                      <p:to>
                                        <p:strVal val="visible"/>
                                      </p:to>
                                    </p:set>
                                    <p:anim calcmode="lin" valueType="num">
                                      <p:cBhvr additive="base">
                                        <p:cTn id="49" dur="500" fill="hold"/>
                                        <p:tgtEl>
                                          <p:spTgt spid="74764"/>
                                        </p:tgtEl>
                                        <p:attrNameLst>
                                          <p:attrName>ppt_x</p:attrName>
                                        </p:attrNameLst>
                                      </p:cBhvr>
                                      <p:tavLst>
                                        <p:tav tm="0">
                                          <p:val>
                                            <p:strVal val="#ppt_x"/>
                                          </p:val>
                                        </p:tav>
                                        <p:tav tm="100000">
                                          <p:val>
                                            <p:strVal val="#ppt_x"/>
                                          </p:val>
                                        </p:tav>
                                      </p:tavLst>
                                    </p:anim>
                                    <p:anim calcmode="lin" valueType="num">
                                      <p:cBhvr additive="base">
                                        <p:cTn id="50" dur="500" fill="hold"/>
                                        <p:tgtEl>
                                          <p:spTgt spid="7476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4765"/>
                                        </p:tgtEl>
                                        <p:attrNameLst>
                                          <p:attrName>style.visibility</p:attrName>
                                        </p:attrNameLst>
                                      </p:cBhvr>
                                      <p:to>
                                        <p:strVal val="visible"/>
                                      </p:to>
                                    </p:set>
                                    <p:anim calcmode="lin" valueType="num">
                                      <p:cBhvr additive="base">
                                        <p:cTn id="55" dur="500" fill="hold"/>
                                        <p:tgtEl>
                                          <p:spTgt spid="74765"/>
                                        </p:tgtEl>
                                        <p:attrNameLst>
                                          <p:attrName>ppt_x</p:attrName>
                                        </p:attrNameLst>
                                      </p:cBhvr>
                                      <p:tavLst>
                                        <p:tav tm="0">
                                          <p:val>
                                            <p:strVal val="#ppt_x"/>
                                          </p:val>
                                        </p:tav>
                                        <p:tav tm="100000">
                                          <p:val>
                                            <p:strVal val="#ppt_x"/>
                                          </p:val>
                                        </p:tav>
                                      </p:tavLst>
                                    </p:anim>
                                    <p:anim calcmode="lin" valueType="num">
                                      <p:cBhvr additive="base">
                                        <p:cTn id="56" dur="500" fill="hold"/>
                                        <p:tgtEl>
                                          <p:spTgt spid="747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74758" grpId="0"/>
      <p:bldP spid="74761" grpId="0"/>
      <p:bldP spid="74763" grpId="0"/>
      <p:bldP spid="74764" grpId="0"/>
      <p:bldP spid="747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框 56321"/>
          <p:cNvSpPr txBox="1">
            <a:spLocks noChangeArrowheads="1"/>
          </p:cNvSpPr>
          <p:nvPr/>
        </p:nvSpPr>
        <p:spPr bwMode="auto">
          <a:xfrm>
            <a:off x="2208213" y="1628775"/>
            <a:ext cx="7993062" cy="584200"/>
          </a:xfrm>
          <a:prstGeom prst="rect">
            <a:avLst/>
          </a:prstGeom>
          <a:noFill/>
          <a:ln w="9525">
            <a:noFill/>
            <a:miter lim="800000"/>
            <a:headEnd/>
            <a:tailEnd/>
          </a:ln>
        </p:spPr>
        <p:txBody>
          <a:bodyPr>
            <a:spAutoFit/>
          </a:bodyPr>
          <a:lstStyle/>
          <a:p>
            <a:pPr>
              <a:spcBef>
                <a:spcPct val="50000"/>
              </a:spcBef>
            </a:pPr>
            <a:r>
              <a:rPr lang="zh-CN" altLang="en-US" sz="3200" b="1">
                <a:latin typeface="Times New Roman" pitchFamily="18" charset="0"/>
              </a:rPr>
              <a:t>一、袁掌握了北洋新军，并不断扩充其实力</a:t>
            </a:r>
          </a:p>
        </p:txBody>
      </p:sp>
      <p:sp>
        <p:nvSpPr>
          <p:cNvPr id="56323" name="文本框 56322"/>
          <p:cNvSpPr txBox="1">
            <a:spLocks noChangeArrowheads="1"/>
          </p:cNvSpPr>
          <p:nvPr/>
        </p:nvSpPr>
        <p:spPr bwMode="auto">
          <a:xfrm>
            <a:off x="2208213" y="2349500"/>
            <a:ext cx="7993062" cy="1076325"/>
          </a:xfrm>
          <a:prstGeom prst="rect">
            <a:avLst/>
          </a:prstGeom>
          <a:noFill/>
          <a:ln w="9525">
            <a:noFill/>
            <a:miter lim="800000"/>
            <a:headEnd/>
            <a:tailEnd/>
          </a:ln>
        </p:spPr>
        <p:txBody>
          <a:bodyPr>
            <a:spAutoFit/>
          </a:bodyPr>
          <a:lstStyle/>
          <a:p>
            <a:pPr>
              <a:spcBef>
                <a:spcPct val="50000"/>
              </a:spcBef>
            </a:pPr>
            <a:r>
              <a:rPr lang="zh-CN" altLang="en-US" sz="3200" b="1"/>
              <a:t>二、</a:t>
            </a:r>
            <a:r>
              <a:rPr lang="zh-CN" altLang="en-US" sz="3200" b="1">
                <a:latin typeface="Times New Roman" pitchFamily="18" charset="0"/>
              </a:rPr>
              <a:t>封建势力和帝国主义的支持，尤其是日本帝国主义</a:t>
            </a:r>
          </a:p>
        </p:txBody>
      </p:sp>
      <p:sp>
        <p:nvSpPr>
          <p:cNvPr id="56324" name="文本框 56323"/>
          <p:cNvSpPr txBox="1">
            <a:spLocks noChangeArrowheads="1"/>
          </p:cNvSpPr>
          <p:nvPr/>
        </p:nvSpPr>
        <p:spPr bwMode="auto">
          <a:xfrm>
            <a:off x="2208213" y="4941888"/>
            <a:ext cx="7993062" cy="584200"/>
          </a:xfrm>
          <a:prstGeom prst="rect">
            <a:avLst/>
          </a:prstGeom>
          <a:noFill/>
          <a:ln w="9525">
            <a:noFill/>
            <a:miter lim="800000"/>
            <a:headEnd/>
            <a:tailEnd/>
          </a:ln>
        </p:spPr>
        <p:txBody>
          <a:bodyPr>
            <a:spAutoFit/>
          </a:bodyPr>
          <a:lstStyle/>
          <a:p>
            <a:pPr>
              <a:spcBef>
                <a:spcPct val="50000"/>
              </a:spcBef>
            </a:pPr>
            <a:r>
              <a:rPr lang="zh-CN" altLang="en-US" sz="3200" b="1"/>
              <a:t>四、</a:t>
            </a:r>
            <a:r>
              <a:rPr lang="zh-CN" altLang="en-US" sz="3200" b="1">
                <a:latin typeface="Times New Roman" pitchFamily="18" charset="0"/>
              </a:rPr>
              <a:t>资产阶级革命派的软弱性</a:t>
            </a:r>
          </a:p>
        </p:txBody>
      </p:sp>
      <p:sp>
        <p:nvSpPr>
          <p:cNvPr id="23556" name="文本框 56324"/>
          <p:cNvSpPr txBox="1">
            <a:spLocks noChangeArrowheads="1"/>
          </p:cNvSpPr>
          <p:nvPr/>
        </p:nvSpPr>
        <p:spPr bwMode="auto">
          <a:xfrm>
            <a:off x="641350" y="473075"/>
            <a:ext cx="9144000" cy="584200"/>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Times New Roman" pitchFamily="18" charset="0"/>
                <a:ea typeface="隶书"/>
                <a:cs typeface="隶书"/>
              </a:rPr>
              <a:t>袁世凯能够迅速建立独裁统治和复辟帝制的原因</a:t>
            </a:r>
            <a:r>
              <a:rPr lang="zh-CN" altLang="en-US" b="1">
                <a:solidFill>
                  <a:srgbClr val="FF0000"/>
                </a:solidFill>
                <a:latin typeface="Times New Roman" pitchFamily="18" charset="0"/>
                <a:ea typeface="隶书"/>
                <a:cs typeface="隶书"/>
              </a:rPr>
              <a:t>：</a:t>
            </a:r>
          </a:p>
        </p:txBody>
      </p:sp>
      <p:sp>
        <p:nvSpPr>
          <p:cNvPr id="56326" name="文本框 56325"/>
          <p:cNvSpPr txBox="1">
            <a:spLocks noChangeArrowheads="1"/>
          </p:cNvSpPr>
          <p:nvPr/>
        </p:nvSpPr>
        <p:spPr bwMode="auto">
          <a:xfrm>
            <a:off x="2279650" y="3357563"/>
            <a:ext cx="6840538" cy="1568450"/>
          </a:xfrm>
          <a:prstGeom prst="rect">
            <a:avLst/>
          </a:prstGeom>
          <a:noFill/>
          <a:ln w="9525">
            <a:noFill/>
            <a:miter lim="800000"/>
            <a:headEnd/>
            <a:tailEnd/>
          </a:ln>
        </p:spPr>
        <p:txBody>
          <a:bodyPr>
            <a:spAutoFit/>
          </a:bodyPr>
          <a:lstStyle/>
          <a:p>
            <a:pPr>
              <a:spcBef>
                <a:spcPct val="50000"/>
              </a:spcBef>
            </a:pPr>
            <a:r>
              <a:rPr lang="zh-CN" altLang="en-US" sz="3200" b="1"/>
              <a:t>三、袁世凯上台后，为制造复辟的思          想舆论，推行尊孔复古的逆流也起到      一定的作用。</a:t>
            </a:r>
            <a:endParaRPr lang="en-US" altLang="zh-CN" sz="3200" b="1"/>
          </a:p>
        </p:txBody>
      </p:sp>
      <p:sp>
        <p:nvSpPr>
          <p:cNvPr id="56328" name="文本框 56327"/>
          <p:cNvSpPr txBox="1">
            <a:spLocks noChangeArrowheads="1"/>
          </p:cNvSpPr>
          <p:nvPr/>
        </p:nvSpPr>
        <p:spPr bwMode="auto">
          <a:xfrm>
            <a:off x="2208213" y="5516563"/>
            <a:ext cx="7921625" cy="1076325"/>
          </a:xfrm>
          <a:prstGeom prst="rect">
            <a:avLst/>
          </a:prstGeom>
          <a:noFill/>
          <a:ln w="9525">
            <a:noFill/>
            <a:miter lim="800000"/>
            <a:headEnd/>
            <a:tailEnd/>
          </a:ln>
        </p:spPr>
        <p:txBody>
          <a:bodyPr>
            <a:spAutoFit/>
          </a:bodyPr>
          <a:lstStyle/>
          <a:p>
            <a:pPr>
              <a:spcBef>
                <a:spcPct val="50000"/>
              </a:spcBef>
            </a:pPr>
            <a:r>
              <a:rPr lang="zh-CN" altLang="en-US" sz="3200" b="1"/>
              <a:t>根本原因：由于中国两半的社会性质决定的，是由于辛亥革命的不彻底性</a:t>
            </a:r>
            <a:endParaRPr lang="en-US" altLang="zh-CN"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dissolve">
                                      <p:cBhvr>
                                        <p:cTn id="7" dur="500"/>
                                        <p:tgtEl>
                                          <p:spTgt spid="563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3"/>
                                        </p:tgtEl>
                                        <p:attrNameLst>
                                          <p:attrName>style.visibility</p:attrName>
                                        </p:attrNameLst>
                                      </p:cBhvr>
                                      <p:to>
                                        <p:strVal val="visible"/>
                                      </p:to>
                                    </p:set>
                                    <p:animEffect transition="in" filter="dissolve">
                                      <p:cBhvr>
                                        <p:cTn id="12" dur="500"/>
                                        <p:tgtEl>
                                          <p:spTgt spid="5632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6326"/>
                                        </p:tgtEl>
                                        <p:attrNameLst>
                                          <p:attrName>style.visibility</p:attrName>
                                        </p:attrNameLst>
                                      </p:cBhvr>
                                      <p:to>
                                        <p:strVal val="visible"/>
                                      </p:to>
                                    </p:set>
                                    <p:anim calcmode="lin" valueType="num">
                                      <p:cBhvr additive="base">
                                        <p:cTn id="17" dur="500" fill="hold"/>
                                        <p:tgtEl>
                                          <p:spTgt spid="56326"/>
                                        </p:tgtEl>
                                        <p:attrNameLst>
                                          <p:attrName>ppt_x</p:attrName>
                                        </p:attrNameLst>
                                      </p:cBhvr>
                                      <p:tavLst>
                                        <p:tav tm="0">
                                          <p:val>
                                            <p:strVal val="#ppt_x"/>
                                          </p:val>
                                        </p:tav>
                                        <p:tav tm="100000">
                                          <p:val>
                                            <p:strVal val="#ppt_x"/>
                                          </p:val>
                                        </p:tav>
                                      </p:tavLst>
                                    </p:anim>
                                    <p:anim calcmode="lin" valueType="num">
                                      <p:cBhvr additive="base">
                                        <p:cTn id="18" dur="500" fill="hold"/>
                                        <p:tgtEl>
                                          <p:spTgt spid="5632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6324"/>
                                        </p:tgtEl>
                                        <p:attrNameLst>
                                          <p:attrName>style.visibility</p:attrName>
                                        </p:attrNameLst>
                                      </p:cBhvr>
                                      <p:to>
                                        <p:strVal val="visible"/>
                                      </p:to>
                                    </p:set>
                                    <p:anim calcmode="lin" valueType="num">
                                      <p:cBhvr additive="base">
                                        <p:cTn id="23" dur="500" fill="hold"/>
                                        <p:tgtEl>
                                          <p:spTgt spid="56324"/>
                                        </p:tgtEl>
                                        <p:attrNameLst>
                                          <p:attrName>ppt_x</p:attrName>
                                        </p:attrNameLst>
                                      </p:cBhvr>
                                      <p:tavLst>
                                        <p:tav tm="0">
                                          <p:val>
                                            <p:strVal val="#ppt_x"/>
                                          </p:val>
                                        </p:tav>
                                        <p:tav tm="100000">
                                          <p:val>
                                            <p:strVal val="#ppt_x"/>
                                          </p:val>
                                        </p:tav>
                                      </p:tavLst>
                                    </p:anim>
                                    <p:anim calcmode="lin" valueType="num">
                                      <p:cBhvr additive="base">
                                        <p:cTn id="24"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6328"/>
                                        </p:tgtEl>
                                        <p:attrNameLst>
                                          <p:attrName>style.visibility</p:attrName>
                                        </p:attrNameLst>
                                      </p:cBhvr>
                                      <p:to>
                                        <p:strVal val="visible"/>
                                      </p:to>
                                    </p:set>
                                    <p:anim calcmode="lin" valueType="num">
                                      <p:cBhvr additive="base">
                                        <p:cTn id="29" dur="500" fill="hold"/>
                                        <p:tgtEl>
                                          <p:spTgt spid="56328"/>
                                        </p:tgtEl>
                                        <p:attrNameLst>
                                          <p:attrName>ppt_x</p:attrName>
                                        </p:attrNameLst>
                                      </p:cBhvr>
                                      <p:tavLst>
                                        <p:tav tm="0">
                                          <p:val>
                                            <p:strVal val="#ppt_x"/>
                                          </p:val>
                                        </p:tav>
                                        <p:tav tm="100000">
                                          <p:val>
                                            <p:strVal val="#ppt_x"/>
                                          </p:val>
                                        </p:tav>
                                      </p:tavLst>
                                    </p:anim>
                                    <p:anim calcmode="lin" valueType="num">
                                      <p:cBhvr additive="base">
                                        <p:cTn id="30" dur="500" fill="hold"/>
                                        <p:tgtEl>
                                          <p:spTgt spid="563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p:bldP spid="56324" grpId="0"/>
      <p:bldP spid="56326" grpId="0"/>
      <p:bldP spid="563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57345"/>
          <p:cNvSpPr txBox="1">
            <a:spLocks noChangeArrowheads="1"/>
          </p:cNvSpPr>
          <p:nvPr/>
        </p:nvSpPr>
        <p:spPr bwMode="auto">
          <a:xfrm>
            <a:off x="1524000" y="0"/>
            <a:ext cx="9144000" cy="644525"/>
          </a:xfrm>
          <a:prstGeom prst="rect">
            <a:avLst/>
          </a:prstGeom>
          <a:noFill/>
          <a:ln w="9525">
            <a:noFill/>
            <a:miter lim="800000"/>
            <a:headEnd/>
            <a:tailEnd/>
          </a:ln>
        </p:spPr>
        <p:txBody>
          <a:bodyPr>
            <a:spAutoFit/>
          </a:bodyPr>
          <a:lstStyle/>
          <a:p>
            <a:pPr>
              <a:spcBef>
                <a:spcPct val="50000"/>
              </a:spcBef>
            </a:pPr>
            <a:r>
              <a:rPr lang="zh-CN" altLang="en-US" sz="3600" b="1">
                <a:solidFill>
                  <a:srgbClr val="C00000"/>
                </a:solidFill>
              </a:rPr>
              <a:t>迅速失败的原因：</a:t>
            </a:r>
          </a:p>
        </p:txBody>
      </p:sp>
      <p:sp>
        <p:nvSpPr>
          <p:cNvPr id="57347" name="文本框 57346"/>
          <p:cNvSpPr txBox="1">
            <a:spLocks noChangeArrowheads="1"/>
          </p:cNvSpPr>
          <p:nvPr/>
        </p:nvSpPr>
        <p:spPr bwMode="auto">
          <a:xfrm>
            <a:off x="1524000" y="990600"/>
            <a:ext cx="8839200" cy="1076325"/>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Times New Roman" pitchFamily="18" charset="0"/>
              </a:rPr>
              <a:t>一</a:t>
            </a:r>
            <a:r>
              <a:rPr lang="en-US" altLang="zh-CN" sz="3200" b="1">
                <a:solidFill>
                  <a:srgbClr val="FF0000"/>
                </a:solidFill>
                <a:latin typeface="Times New Roman" pitchFamily="18" charset="0"/>
              </a:rPr>
              <a:t>.</a:t>
            </a:r>
            <a:r>
              <a:rPr lang="zh-CN" altLang="en-US" sz="3200" b="1">
                <a:solidFill>
                  <a:srgbClr val="FF0000"/>
                </a:solidFill>
                <a:latin typeface="Times New Roman" pitchFamily="18" charset="0"/>
              </a:rPr>
              <a:t>辛亥革命使民主共和观念深入人心，民主共和成为不可逆转的历史潮流</a:t>
            </a:r>
          </a:p>
        </p:txBody>
      </p:sp>
      <p:sp>
        <p:nvSpPr>
          <p:cNvPr id="57348" name="文本框 57347"/>
          <p:cNvSpPr txBox="1">
            <a:spLocks noChangeArrowheads="1"/>
          </p:cNvSpPr>
          <p:nvPr/>
        </p:nvSpPr>
        <p:spPr bwMode="auto">
          <a:xfrm>
            <a:off x="1524000" y="2209800"/>
            <a:ext cx="9448800" cy="1076325"/>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Times New Roman" pitchFamily="18" charset="0"/>
              </a:rPr>
              <a:t>二.以孙中山为首的革命派坚决维护民主共和制度，号召人民采用武力行动反对复辟帝制</a:t>
            </a:r>
          </a:p>
        </p:txBody>
      </p:sp>
      <p:sp>
        <p:nvSpPr>
          <p:cNvPr id="57349" name="文本框 57348"/>
          <p:cNvSpPr txBox="1">
            <a:spLocks noChangeArrowheads="1"/>
          </p:cNvSpPr>
          <p:nvPr/>
        </p:nvSpPr>
        <p:spPr bwMode="auto">
          <a:xfrm>
            <a:off x="1524000" y="3429000"/>
            <a:ext cx="9448800" cy="1076325"/>
          </a:xfrm>
          <a:prstGeom prst="rect">
            <a:avLst/>
          </a:prstGeom>
          <a:noFill/>
          <a:ln w="9525">
            <a:noFill/>
            <a:miter lim="800000"/>
            <a:headEnd/>
            <a:tailEnd/>
          </a:ln>
        </p:spPr>
        <p:txBody>
          <a:bodyPr>
            <a:spAutoFit/>
          </a:bodyPr>
          <a:lstStyle/>
          <a:p>
            <a:pPr>
              <a:spcBef>
                <a:spcPct val="50000"/>
              </a:spcBef>
            </a:pPr>
            <a:r>
              <a:rPr lang="zh-CN" altLang="en-US" sz="3200" b="1">
                <a:solidFill>
                  <a:srgbClr val="0070C0"/>
                </a:solidFill>
                <a:latin typeface="Times New Roman" pitchFamily="18" charset="0"/>
              </a:rPr>
              <a:t>三.复辟帝制违背民意，激起各阶级人民的强烈反对，形成大规模的反袁护国运动</a:t>
            </a:r>
          </a:p>
        </p:txBody>
      </p:sp>
      <p:sp>
        <p:nvSpPr>
          <p:cNvPr id="57350" name="文本框 57349"/>
          <p:cNvSpPr txBox="1">
            <a:spLocks noChangeArrowheads="1"/>
          </p:cNvSpPr>
          <p:nvPr/>
        </p:nvSpPr>
        <p:spPr bwMode="auto">
          <a:xfrm>
            <a:off x="1524000" y="4648200"/>
            <a:ext cx="9448800" cy="584200"/>
          </a:xfrm>
          <a:prstGeom prst="rect">
            <a:avLst/>
          </a:prstGeom>
          <a:noFill/>
          <a:ln w="9525">
            <a:noFill/>
            <a:miter lim="800000"/>
            <a:headEnd/>
            <a:tailEnd/>
          </a:ln>
        </p:spPr>
        <p:txBody>
          <a:bodyPr>
            <a:spAutoFit/>
          </a:bodyPr>
          <a:lstStyle/>
          <a:p>
            <a:pPr>
              <a:spcBef>
                <a:spcPct val="50000"/>
              </a:spcBef>
            </a:pPr>
            <a:r>
              <a:rPr lang="zh-CN" altLang="en-US" sz="3200" b="1">
                <a:solidFill>
                  <a:srgbClr val="0070C0"/>
                </a:solidFill>
                <a:latin typeface="Times New Roman" pitchFamily="18" charset="0"/>
              </a:rPr>
              <a:t>四.统治集团内部矛盾加剧，复辟帝制者众叛亲离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348"/>
                                        </p:tgtEl>
                                        <p:attrNameLst>
                                          <p:attrName>style.visibility</p:attrName>
                                        </p:attrNameLst>
                                      </p:cBhvr>
                                      <p:to>
                                        <p:strVal val="visible"/>
                                      </p:to>
                                    </p:set>
                                    <p:animEffect transition="in" filter="dissolve">
                                      <p:cBhvr>
                                        <p:cTn id="12" dur="500"/>
                                        <p:tgtEl>
                                          <p:spTgt spid="5734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7349"/>
                                        </p:tgtEl>
                                        <p:attrNameLst>
                                          <p:attrName>style.visibility</p:attrName>
                                        </p:attrNameLst>
                                      </p:cBhvr>
                                      <p:to>
                                        <p:strVal val="visible"/>
                                      </p:to>
                                    </p:set>
                                    <p:animEffect transition="in" filter="dissolve">
                                      <p:cBhvr>
                                        <p:cTn id="17" dur="500"/>
                                        <p:tgtEl>
                                          <p:spTgt spid="5734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7350"/>
                                        </p:tgtEl>
                                        <p:attrNameLst>
                                          <p:attrName>style.visibility</p:attrName>
                                        </p:attrNameLst>
                                      </p:cBhvr>
                                      <p:to>
                                        <p:strVal val="visible"/>
                                      </p:to>
                                    </p:set>
                                    <p:animEffect transition="in" filter="dissolve">
                                      <p:cBhvr>
                                        <p:cTn id="22" dur="500"/>
                                        <p:tgtEl>
                                          <p:spTgt spid="57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57348" grpId="0"/>
      <p:bldP spid="57349" grpId="0"/>
      <p:bldP spid="573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58369"/>
          <p:cNvSpPr txBox="1">
            <a:spLocks noChangeArrowheads="1"/>
          </p:cNvSpPr>
          <p:nvPr/>
        </p:nvSpPr>
        <p:spPr bwMode="auto">
          <a:xfrm>
            <a:off x="1379538" y="723900"/>
            <a:ext cx="8382000" cy="4154488"/>
          </a:xfrm>
          <a:prstGeom prst="rect">
            <a:avLst/>
          </a:prstGeom>
          <a:noFill/>
          <a:ln w="9525">
            <a:noFill/>
            <a:miter lim="800000"/>
            <a:headEnd/>
            <a:tailEnd/>
          </a:ln>
        </p:spPr>
        <p:txBody>
          <a:bodyPr>
            <a:spAutoFit/>
          </a:bodyPr>
          <a:lstStyle/>
          <a:p>
            <a:pPr>
              <a:spcBef>
                <a:spcPct val="50000"/>
              </a:spcBef>
            </a:pPr>
            <a:r>
              <a:rPr lang="zh-CN" altLang="en-US" sz="4800" b="1">
                <a:solidFill>
                  <a:srgbClr val="C00000"/>
                </a:solidFill>
              </a:rPr>
              <a:t>袁世凯复辟帝制的失败，说明：</a:t>
            </a:r>
          </a:p>
          <a:p>
            <a:pPr>
              <a:spcBef>
                <a:spcPct val="50000"/>
              </a:spcBef>
            </a:pPr>
            <a:r>
              <a:rPr lang="zh-CN" altLang="en-US" sz="4800" b="1">
                <a:solidFill>
                  <a:srgbClr val="FF0000"/>
                </a:solidFill>
              </a:rPr>
              <a:t>民主共和的观念已深入人心</a:t>
            </a:r>
            <a:r>
              <a:rPr lang="zh-CN" altLang="en-US" sz="4800" b="1">
                <a:solidFill>
                  <a:srgbClr val="C00000"/>
                </a:solidFill>
              </a:rPr>
              <a:t>，</a:t>
            </a:r>
            <a:r>
              <a:rPr lang="zh-CN" altLang="en-US" sz="4800" b="1">
                <a:solidFill>
                  <a:srgbClr val="002060"/>
                </a:solidFill>
              </a:rPr>
              <a:t>成为不可逆转的潮流；逆历史发展的潮流而动，必将受到历史的惩罚。</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endParaRPr lang="zh-CN" altLang="en-US" smtClean="0"/>
          </a:p>
        </p:txBody>
      </p:sp>
      <p:pic>
        <p:nvPicPr>
          <p:cNvPr id="26626" name="内容占位符 3"/>
          <p:cNvPicPr>
            <a:picLocks noChangeAspect="1"/>
          </p:cNvPicPr>
          <p:nvPr>
            <p:ph idx="1"/>
          </p:nvPr>
        </p:nvPicPr>
        <p:blipFill>
          <a:blip r:embed="rId2"/>
          <a:srcRect/>
          <a:stretch>
            <a:fillRect/>
          </a:stretch>
        </p:blipFill>
        <p:spPr>
          <a:xfrm>
            <a:off x="0" y="-31750"/>
            <a:ext cx="12220575" cy="687070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endParaRPr lang="zh-CN" altLang="en-US" smtClean="0"/>
          </a:p>
        </p:txBody>
      </p:sp>
      <p:pic>
        <p:nvPicPr>
          <p:cNvPr id="27650" name="内容占位符 3"/>
          <p:cNvPicPr>
            <a:picLocks noChangeAspect="1"/>
          </p:cNvPicPr>
          <p:nvPr>
            <p:ph idx="1"/>
          </p:nvPr>
        </p:nvPicPr>
        <p:blipFill>
          <a:blip r:embed="rId2"/>
          <a:srcRect/>
          <a:stretch>
            <a:fillRect/>
          </a:stretch>
        </p:blipFill>
        <p:spPr>
          <a:xfrm>
            <a:off x="66675" y="-3175"/>
            <a:ext cx="12004675" cy="674528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endParaRPr lang="zh-CN" altLang="en-US" smtClean="0"/>
          </a:p>
        </p:txBody>
      </p:sp>
      <p:pic>
        <p:nvPicPr>
          <p:cNvPr id="28674" name="内容占位符 3"/>
          <p:cNvPicPr>
            <a:picLocks noChangeAspect="1"/>
          </p:cNvPicPr>
          <p:nvPr>
            <p:ph idx="1"/>
          </p:nvPr>
        </p:nvPicPr>
        <p:blipFill>
          <a:blip r:embed="rId2"/>
          <a:srcRect/>
          <a:stretch>
            <a:fillRect/>
          </a:stretch>
        </p:blipFill>
        <p:spPr>
          <a:xfrm>
            <a:off x="49213" y="-3175"/>
            <a:ext cx="12118975" cy="755015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endParaRPr lang="zh-CN" altLang="en-US" smtClean="0"/>
          </a:p>
        </p:txBody>
      </p:sp>
      <p:pic>
        <p:nvPicPr>
          <p:cNvPr id="29698" name="内容占位符 3"/>
          <p:cNvPicPr>
            <a:picLocks noChangeAspect="1"/>
          </p:cNvPicPr>
          <p:nvPr>
            <p:ph idx="1"/>
          </p:nvPr>
        </p:nvPicPr>
        <p:blipFill>
          <a:blip r:embed="rId2"/>
          <a:srcRect/>
          <a:stretch>
            <a:fillRect/>
          </a:stretch>
        </p:blipFill>
        <p:spPr>
          <a:xfrm>
            <a:off x="22225" y="-15875"/>
            <a:ext cx="12106275" cy="6837363"/>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endParaRPr lang="zh-CN" altLang="en-US" smtClean="0"/>
          </a:p>
        </p:txBody>
      </p:sp>
      <p:pic>
        <p:nvPicPr>
          <p:cNvPr id="30722" name="内容占位符 3"/>
          <p:cNvPicPr>
            <a:picLocks noChangeAspect="1"/>
          </p:cNvPicPr>
          <p:nvPr>
            <p:ph idx="1"/>
          </p:nvPr>
        </p:nvPicPr>
        <p:blipFill>
          <a:blip r:embed="rId2"/>
          <a:srcRect/>
          <a:stretch>
            <a:fillRect/>
          </a:stretch>
        </p:blipFill>
        <p:spPr>
          <a:xfrm>
            <a:off x="9525" y="-55563"/>
            <a:ext cx="12172950" cy="6864351"/>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p:txBody>
          <a:bodyPr/>
          <a:lstStyle/>
          <a:p>
            <a:endParaRPr lang="zh-CN" altLang="en-US" smtClean="0"/>
          </a:p>
        </p:txBody>
      </p:sp>
      <p:sp>
        <p:nvSpPr>
          <p:cNvPr id="13314" name="副标题 2"/>
          <p:cNvSpPr>
            <a:spLocks noGrp="1"/>
          </p:cNvSpPr>
          <p:nvPr>
            <p:ph type="subTitle" idx="1"/>
          </p:nvPr>
        </p:nvSpPr>
        <p:spPr/>
        <p:txBody>
          <a:bodyPr/>
          <a:lstStyle/>
          <a:p>
            <a:endParaRPr lang="zh-CN" altLang="en-US" smtClean="0"/>
          </a:p>
        </p:txBody>
      </p:sp>
      <p:pic>
        <p:nvPicPr>
          <p:cNvPr id="13315" name="图片 3"/>
          <p:cNvPicPr>
            <a:picLocks noChangeAspect="1"/>
          </p:cNvPicPr>
          <p:nvPr/>
        </p:nvPicPr>
        <p:blipFill>
          <a:blip r:embed="rId2"/>
          <a:srcRect/>
          <a:stretch>
            <a:fillRect/>
          </a:stretch>
        </p:blipFill>
        <p:spPr bwMode="auto">
          <a:xfrm>
            <a:off x="20638" y="12700"/>
            <a:ext cx="12152312" cy="687228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endParaRPr lang="zh-CN" altLang="en-US" smtClean="0"/>
          </a:p>
        </p:txBody>
      </p:sp>
      <p:pic>
        <p:nvPicPr>
          <p:cNvPr id="31746" name="内容占位符 3"/>
          <p:cNvPicPr>
            <a:picLocks noChangeAspect="1"/>
          </p:cNvPicPr>
          <p:nvPr>
            <p:ph idx="1"/>
          </p:nvPr>
        </p:nvPicPr>
        <p:blipFill>
          <a:blip r:embed="rId2"/>
          <a:srcRect/>
          <a:stretch>
            <a:fillRect/>
          </a:stretch>
        </p:blipFill>
        <p:spPr>
          <a:xfrm>
            <a:off x="68263" y="-28575"/>
            <a:ext cx="5527675" cy="6929438"/>
          </a:xfrm>
        </p:spPr>
      </p:pic>
      <p:pic>
        <p:nvPicPr>
          <p:cNvPr id="31747" name="图片 5"/>
          <p:cNvPicPr>
            <a:picLocks noChangeAspect="1"/>
          </p:cNvPicPr>
          <p:nvPr/>
        </p:nvPicPr>
        <p:blipFill>
          <a:blip r:embed="rId3"/>
          <a:srcRect/>
          <a:stretch>
            <a:fillRect/>
          </a:stretch>
        </p:blipFill>
        <p:spPr bwMode="auto">
          <a:xfrm>
            <a:off x="5595938" y="-30163"/>
            <a:ext cx="6564312" cy="693102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6625"/>
          <p:cNvSpPr>
            <a:spLocks noGrp="1"/>
          </p:cNvSpPr>
          <p:nvPr>
            <p:ph type="title"/>
          </p:nvPr>
        </p:nvSpPr>
        <p:spPr>
          <a:xfrm>
            <a:off x="1847850" y="188913"/>
            <a:ext cx="8229600" cy="1139825"/>
          </a:xfrm>
        </p:spPr>
        <p:txBody>
          <a:bodyPr anchorCtr="1"/>
          <a:lstStyle/>
          <a:p>
            <a:r>
              <a:rPr lang="zh-CN" altLang="en-US" sz="5400" b="1" smtClean="0"/>
              <a:t>练习题</a:t>
            </a:r>
          </a:p>
        </p:txBody>
      </p:sp>
      <p:sp>
        <p:nvSpPr>
          <p:cNvPr id="32770" name="文本占位符 26626"/>
          <p:cNvSpPr>
            <a:spLocks noGrp="1"/>
          </p:cNvSpPr>
          <p:nvPr>
            <p:ph type="body" idx="1"/>
          </p:nvPr>
        </p:nvSpPr>
        <p:spPr>
          <a:xfrm>
            <a:off x="1847850" y="1268413"/>
            <a:ext cx="8497888" cy="5400675"/>
          </a:xfrm>
        </p:spPr>
        <p:txBody>
          <a:bodyPr/>
          <a:lstStyle/>
          <a:p>
            <a:pPr>
              <a:buFont typeface="Arial" charset="0"/>
              <a:buNone/>
            </a:pPr>
            <a:r>
              <a:rPr lang="zh-CN" altLang="en-US" sz="4000" b="1" smtClean="0">
                <a:solidFill>
                  <a:srgbClr val="002060"/>
                </a:solidFill>
              </a:rPr>
              <a:t>袁世凯制造“宋案”的主要原因是：</a:t>
            </a:r>
          </a:p>
          <a:p>
            <a:pPr>
              <a:buFont typeface="Arial" charset="0"/>
              <a:buNone/>
            </a:pPr>
            <a:endParaRPr lang="en-US" altLang="zh-CN" smtClean="0"/>
          </a:p>
          <a:p>
            <a:pPr>
              <a:lnSpc>
                <a:spcPct val="80000"/>
              </a:lnSpc>
              <a:buFont typeface="Arial" charset="0"/>
              <a:buNone/>
            </a:pPr>
            <a:r>
              <a:rPr lang="en-US" altLang="zh-CN" b="1" smtClean="0"/>
              <a:t>A</a:t>
            </a:r>
            <a:r>
              <a:rPr lang="zh-CN" altLang="en-US" b="1" smtClean="0"/>
              <a:t>、宋教仁要取代袁世凯临时大总统的位置</a:t>
            </a:r>
            <a:endParaRPr lang="en-US" altLang="zh-CN" b="1" smtClean="0"/>
          </a:p>
          <a:p>
            <a:pPr>
              <a:lnSpc>
                <a:spcPct val="150000"/>
              </a:lnSpc>
              <a:buFont typeface="Arial" charset="0"/>
              <a:buNone/>
            </a:pPr>
            <a:r>
              <a:rPr lang="en-US" altLang="zh-CN" b="1" smtClean="0"/>
              <a:t>B</a:t>
            </a:r>
            <a:r>
              <a:rPr lang="zh-CN" altLang="en-US" b="1" smtClean="0"/>
              <a:t>、宋教仁支持孙中山</a:t>
            </a:r>
          </a:p>
          <a:p>
            <a:pPr>
              <a:lnSpc>
                <a:spcPct val="150000"/>
              </a:lnSpc>
              <a:buFont typeface="Arial" charset="0"/>
              <a:buNone/>
            </a:pPr>
            <a:r>
              <a:rPr lang="en-US" altLang="zh-CN" b="1" smtClean="0"/>
              <a:t>C</a:t>
            </a:r>
            <a:r>
              <a:rPr lang="zh-CN" altLang="en-US" b="1" smtClean="0"/>
              <a:t>、宋教仁力图重新组阁</a:t>
            </a:r>
          </a:p>
          <a:p>
            <a:pPr>
              <a:lnSpc>
                <a:spcPct val="150000"/>
              </a:lnSpc>
              <a:buFont typeface="Arial" charset="0"/>
              <a:buNone/>
            </a:pPr>
            <a:r>
              <a:rPr lang="en-US" altLang="zh-CN" b="1" smtClean="0"/>
              <a:t>D</a:t>
            </a:r>
            <a:r>
              <a:rPr lang="zh-CN" altLang="en-US" b="1" smtClean="0"/>
              <a:t>、宋教仁反对复辟</a:t>
            </a:r>
          </a:p>
          <a:p>
            <a:pPr>
              <a:buFont typeface="Arial" charset="0"/>
              <a:buNone/>
            </a:pPr>
            <a:endParaRPr lang="zh-CN" altLang="en-US" b="1" smtClean="0"/>
          </a:p>
        </p:txBody>
      </p:sp>
      <p:pic>
        <p:nvPicPr>
          <p:cNvPr id="32771" name="图片 26627" descr="Arrow3"/>
          <p:cNvPicPr>
            <a:picLocks noChangeAspect="1"/>
          </p:cNvPicPr>
          <p:nvPr/>
        </p:nvPicPr>
        <p:blipFill>
          <a:blip r:embed="rId2"/>
          <a:srcRect/>
          <a:stretch>
            <a:fillRect/>
          </a:stretch>
        </p:blipFill>
        <p:spPr bwMode="auto">
          <a:xfrm>
            <a:off x="4295775" y="620713"/>
            <a:ext cx="352425" cy="360362"/>
          </a:xfrm>
          <a:prstGeom prst="rect">
            <a:avLst/>
          </a:prstGeom>
          <a:noFill/>
          <a:ln w="9525">
            <a:noFill/>
            <a:miter lim="800000"/>
            <a:headEnd/>
            <a:tailEnd/>
          </a:ln>
        </p:spPr>
      </p:pic>
      <p:pic>
        <p:nvPicPr>
          <p:cNvPr id="32772" name="图片 26628" descr="Arrow3"/>
          <p:cNvPicPr>
            <a:picLocks noChangeAspect="1"/>
          </p:cNvPicPr>
          <p:nvPr/>
        </p:nvPicPr>
        <p:blipFill>
          <a:blip r:embed="rId2"/>
          <a:srcRect/>
          <a:stretch>
            <a:fillRect/>
          </a:stretch>
        </p:blipFill>
        <p:spPr bwMode="auto">
          <a:xfrm rot="10800000">
            <a:off x="7319963" y="620713"/>
            <a:ext cx="352425" cy="360362"/>
          </a:xfrm>
          <a:prstGeom prst="rect">
            <a:avLst/>
          </a:prstGeom>
          <a:noFill/>
          <a:ln w="9525">
            <a:noFill/>
            <a:miter lim="800000"/>
            <a:headEnd/>
            <a:tailEnd/>
          </a:ln>
        </p:spPr>
      </p:pic>
      <p:sp>
        <p:nvSpPr>
          <p:cNvPr id="32773" name="任意多边形 26629"/>
          <p:cNvSpPr>
            <a:spLocks noChangeArrowheads="1"/>
          </p:cNvSpPr>
          <p:nvPr/>
        </p:nvSpPr>
        <p:spPr bwMode="auto">
          <a:xfrm rot="10800000">
            <a:off x="1703388" y="333375"/>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1</a:t>
            </a:r>
          </a:p>
        </p:txBody>
      </p:sp>
      <p:sp>
        <p:nvSpPr>
          <p:cNvPr id="26631" name="矩形 26630"/>
          <p:cNvSpPr>
            <a:spLocks noChangeArrowheads="1" noChangeShapeType="1" noTextEdit="1"/>
          </p:cNvSpPr>
          <p:nvPr/>
        </p:nvSpPr>
        <p:spPr bwMode="auto">
          <a:xfrm>
            <a:off x="8183563" y="3860800"/>
            <a:ext cx="1030287" cy="1008063"/>
          </a:xfrm>
          <a:prstGeom prst="rect">
            <a:avLst/>
          </a:prstGeom>
        </p:spPr>
        <p:txBody>
          <a:bodyPr wrap="none" fromWordArt="1">
            <a:prstTxWarp prst="textPlain">
              <a:avLst>
                <a:gd name="adj" fmla="val 48690"/>
              </a:avLst>
            </a:prstTxWarp>
            <a:scene3d>
              <a:camera prst="legacyPerspectiveBottomRight">
                <a:rot lat="0" lon="21239999" rev="0"/>
              </a:camera>
              <a:lightRig rig="legacyHarsh3" dir="l"/>
            </a:scene3d>
            <a:sp3d extrusionH="430200" prstMaterial="legacyMatte">
              <a:extrusionClr>
                <a:srgbClr val="C0C0C0"/>
              </a:extrusionClr>
            </a:sp3d>
          </a:bodyPr>
          <a:lstStyle/>
          <a:p>
            <a:pPr algn="ctr"/>
            <a:r>
              <a:rPr lang="en-US" altLang="zh-CN" sz="3600" b="1" i="1" kern="10">
                <a:ln w="9525">
                  <a:round/>
                  <a:headEnd/>
                  <a:tailEnd/>
                </a:ln>
                <a:gradFill rotWithShape="1">
                  <a:gsLst>
                    <a:gs pos="0">
                      <a:srgbClr val="A603AB"/>
                    </a:gs>
                    <a:gs pos="10500">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latin typeface="隶书"/>
              </a:rPr>
              <a:t>C</a:t>
            </a:r>
            <a:endParaRPr lang="zh-CN" altLang="en-US" sz="3600" b="1" i="1" kern="10">
              <a:ln w="9525">
                <a:round/>
                <a:headEnd/>
                <a:tailEnd/>
              </a:ln>
              <a:gradFill rotWithShape="1">
                <a:gsLst>
                  <a:gs pos="0">
                    <a:srgbClr val="A603AB"/>
                  </a:gs>
                  <a:gs pos="10500">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latin typeface="隶书"/>
            </a:endParaRPr>
          </a:p>
        </p:txBody>
      </p:sp>
      <p:sp>
        <p:nvSpPr>
          <p:cNvPr id="26632" name="笑脸 26631"/>
          <p:cNvSpPr>
            <a:spLocks noChangeArrowheads="1"/>
          </p:cNvSpPr>
          <p:nvPr/>
        </p:nvSpPr>
        <p:spPr bwMode="auto">
          <a:xfrm>
            <a:off x="6456363" y="4149725"/>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6631"/>
                                        </p:tgtEl>
                                        <p:attrNameLst>
                                          <p:attrName>style.visibility</p:attrName>
                                        </p:attrNameLst>
                                      </p:cBhvr>
                                      <p:to>
                                        <p:strVal val="visible"/>
                                      </p:to>
                                    </p:set>
                                    <p:anim calcmode="lin" valueType="num">
                                      <p:cBhvr>
                                        <p:cTn id="7" dur="1000" fill="hold"/>
                                        <p:tgtEl>
                                          <p:spTgt spid="26631"/>
                                        </p:tgtEl>
                                        <p:attrNameLst>
                                          <p:attrName>ppt_w</p:attrName>
                                        </p:attrNameLst>
                                      </p:cBhvr>
                                      <p:tavLst>
                                        <p:tav tm="0">
                                          <p:val>
                                            <p:fltVal val="0"/>
                                          </p:val>
                                        </p:tav>
                                        <p:tav tm="100000">
                                          <p:val>
                                            <p:strVal val="#ppt_w"/>
                                          </p:val>
                                        </p:tav>
                                      </p:tavLst>
                                    </p:anim>
                                    <p:anim calcmode="lin" valueType="num">
                                      <p:cBhvr>
                                        <p:cTn id="8" dur="1000" fill="hold"/>
                                        <p:tgtEl>
                                          <p:spTgt spid="26631"/>
                                        </p:tgtEl>
                                        <p:attrNameLst>
                                          <p:attrName>ppt_h</p:attrName>
                                        </p:attrNameLst>
                                      </p:cBhvr>
                                      <p:tavLst>
                                        <p:tav tm="0">
                                          <p:val>
                                            <p:fltVal val="0"/>
                                          </p:val>
                                        </p:tav>
                                        <p:tav tm="100000">
                                          <p:val>
                                            <p:strVal val="#ppt_h"/>
                                          </p:val>
                                        </p:tav>
                                      </p:tavLst>
                                    </p:anim>
                                    <p:anim calcmode="lin" valueType="num">
                                      <p:cBhvr>
                                        <p:cTn id="9" dur="1000" fill="hold"/>
                                        <p:tgtEl>
                                          <p:spTgt spid="26631"/>
                                        </p:tgtEl>
                                        <p:attrNameLst>
                                          <p:attrName>style.rotation</p:attrName>
                                        </p:attrNameLst>
                                      </p:cBhvr>
                                      <p:tavLst>
                                        <p:tav tm="0">
                                          <p:val>
                                            <p:fltVal val="90"/>
                                          </p:val>
                                        </p:tav>
                                        <p:tav tm="100000">
                                          <p:val>
                                            <p:fltVal val="0"/>
                                          </p:val>
                                        </p:tav>
                                      </p:tavLst>
                                    </p:anim>
                                    <p:animEffect transition="in" filter="fade">
                                      <p:cBhvr>
                                        <p:cTn id="10" dur="1000"/>
                                        <p:tgtEl>
                                          <p:spTgt spid="2663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6632"/>
                                        </p:tgtEl>
                                        <p:attrNameLst>
                                          <p:attrName>style.visibility</p:attrName>
                                        </p:attrNameLst>
                                      </p:cBhvr>
                                      <p:to>
                                        <p:strVal val="visible"/>
                                      </p:to>
                                    </p:set>
                                    <p:anim calcmode="lin" valueType="num">
                                      <p:cBhvr additive="base">
                                        <p:cTn id="15" dur="500" fill="hold"/>
                                        <p:tgtEl>
                                          <p:spTgt spid="26632"/>
                                        </p:tgtEl>
                                        <p:attrNameLst>
                                          <p:attrName>ppt_x</p:attrName>
                                        </p:attrNameLst>
                                      </p:cBhvr>
                                      <p:tavLst>
                                        <p:tav tm="0">
                                          <p:val>
                                            <p:strVal val="1+#ppt_w/2"/>
                                          </p:val>
                                        </p:tav>
                                        <p:tav tm="100000">
                                          <p:val>
                                            <p:strVal val="#ppt_x"/>
                                          </p:val>
                                        </p:tav>
                                      </p:tavLst>
                                    </p:anim>
                                    <p:anim calcmode="lin" valueType="num">
                                      <p:cBhvr additive="base">
                                        <p:cTn id="16" dur="500" fill="hold"/>
                                        <p:tgtEl>
                                          <p:spTgt spid="2663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repeatCount="2000" fill="hold" nodeType="clickEffect">
                                  <p:stCondLst>
                                    <p:cond delay="0"/>
                                  </p:stCondLst>
                                  <p:childTnLst>
                                    <p:animEffect transition="out" filter="fade">
                                      <p:cBhvr>
                                        <p:cTn id="20" dur="1000" tmFilter="0, 0; .2, .5; .8, .5; 1, 0"/>
                                        <p:tgtEl>
                                          <p:spTgt spid="26632"/>
                                        </p:tgtEl>
                                      </p:cBhvr>
                                    </p:animEffect>
                                    <p:animScale>
                                      <p:cBhvr>
                                        <p:cTn id="21" dur="500" autoRev="1" fill="hold"/>
                                        <p:tgtEl>
                                          <p:spTgt spid="266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占位符 27650"/>
          <p:cNvSpPr>
            <a:spLocks noGrp="1"/>
          </p:cNvSpPr>
          <p:nvPr>
            <p:ph type="body" idx="1"/>
          </p:nvPr>
        </p:nvSpPr>
        <p:spPr>
          <a:xfrm>
            <a:off x="1774825" y="1052513"/>
            <a:ext cx="8642350" cy="5329237"/>
          </a:xfrm>
        </p:spPr>
        <p:txBody>
          <a:bodyPr/>
          <a:lstStyle/>
          <a:p>
            <a:pPr>
              <a:lnSpc>
                <a:spcPct val="140000"/>
              </a:lnSpc>
            </a:pPr>
            <a:r>
              <a:rPr lang="zh-CN" altLang="en-US" sz="4400" b="1" smtClean="0">
                <a:solidFill>
                  <a:srgbClr val="002060"/>
                </a:solidFill>
              </a:rPr>
              <a:t>“宋案”从本质上看，反映了：</a:t>
            </a:r>
          </a:p>
          <a:p>
            <a:pPr>
              <a:lnSpc>
                <a:spcPct val="210000"/>
              </a:lnSpc>
              <a:buFont typeface="Arial" charset="0"/>
              <a:buNone/>
            </a:pPr>
            <a:r>
              <a:rPr lang="en-US" altLang="zh-CN" sz="3600" b="1" smtClean="0"/>
              <a:t>A</a:t>
            </a:r>
            <a:r>
              <a:rPr lang="zh-CN" altLang="en-US" sz="3600" b="1" smtClean="0"/>
              <a:t>、权力之争；</a:t>
            </a:r>
          </a:p>
          <a:p>
            <a:pPr>
              <a:lnSpc>
                <a:spcPct val="120000"/>
              </a:lnSpc>
              <a:buFont typeface="Arial" charset="0"/>
              <a:buNone/>
            </a:pPr>
            <a:r>
              <a:rPr lang="en-US" altLang="zh-CN" sz="3600" b="1" smtClean="0"/>
              <a:t>B</a:t>
            </a:r>
            <a:r>
              <a:rPr lang="zh-CN" altLang="en-US" sz="3600" b="1" smtClean="0"/>
              <a:t>、美、日在华矛盾；</a:t>
            </a:r>
          </a:p>
          <a:p>
            <a:pPr>
              <a:lnSpc>
                <a:spcPct val="120000"/>
              </a:lnSpc>
              <a:buFont typeface="Arial" charset="0"/>
              <a:buNone/>
            </a:pPr>
            <a:r>
              <a:rPr lang="en-US" altLang="zh-CN" sz="3600" b="1" smtClean="0"/>
              <a:t>C</a:t>
            </a:r>
            <a:r>
              <a:rPr lang="zh-CN" altLang="en-US" sz="3600" b="1" smtClean="0"/>
              <a:t>、国民党与北洋军阀的矛盾；</a:t>
            </a:r>
          </a:p>
          <a:p>
            <a:pPr>
              <a:lnSpc>
                <a:spcPct val="120000"/>
              </a:lnSpc>
              <a:buFont typeface="Arial" charset="0"/>
              <a:buNone/>
            </a:pPr>
            <a:r>
              <a:rPr lang="en-US" altLang="zh-CN" sz="3600" b="1" smtClean="0"/>
              <a:t>D</a:t>
            </a:r>
            <a:r>
              <a:rPr lang="zh-CN" altLang="en-US" sz="3600" b="1" smtClean="0"/>
              <a:t>、共和与专制的矛盾</a:t>
            </a:r>
          </a:p>
        </p:txBody>
      </p:sp>
      <p:sp>
        <p:nvSpPr>
          <p:cNvPr id="33794" name="任意多边形 27653"/>
          <p:cNvSpPr>
            <a:spLocks noChangeArrowheads="1"/>
          </p:cNvSpPr>
          <p:nvPr/>
        </p:nvSpPr>
        <p:spPr bwMode="auto">
          <a:xfrm rot="10800000">
            <a:off x="1774825" y="260350"/>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2</a:t>
            </a:r>
          </a:p>
        </p:txBody>
      </p:sp>
      <p:sp>
        <p:nvSpPr>
          <p:cNvPr id="27655" name="矩形 27654"/>
          <p:cNvSpPr>
            <a:spLocks noChangeArrowheads="1" noChangeShapeType="1" noTextEdit="1"/>
          </p:cNvSpPr>
          <p:nvPr/>
        </p:nvSpPr>
        <p:spPr bwMode="auto">
          <a:xfrm>
            <a:off x="8616950" y="4941888"/>
            <a:ext cx="1728788" cy="792162"/>
          </a:xfrm>
          <a:prstGeom prst="rect">
            <a:avLst/>
          </a:prstGeom>
        </p:spPr>
        <p:txBody>
          <a:bodyPr wrap="none" fromWordArt="1">
            <a:prstTxWarp prst="textPlain">
              <a:avLst>
                <a:gd name="adj" fmla="val 69310"/>
              </a:avLst>
            </a:prstTxWarp>
          </a:bodyPr>
          <a:lstStyle/>
          <a:p>
            <a:pPr algn="ctr"/>
            <a:r>
              <a:rPr lang="en-US" altLang="zh-CN"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rPr>
              <a:t>D</a:t>
            </a:r>
            <a:endParaRPr lang="zh-CN" altLang="en-US" sz="36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ndParaRPr>
          </a:p>
        </p:txBody>
      </p:sp>
      <p:sp>
        <p:nvSpPr>
          <p:cNvPr id="27656" name="笑脸 27655"/>
          <p:cNvSpPr>
            <a:spLocks noChangeArrowheads="1"/>
          </p:cNvSpPr>
          <p:nvPr/>
        </p:nvSpPr>
        <p:spPr bwMode="auto">
          <a:xfrm>
            <a:off x="6600825" y="5084763"/>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 calcmode="lin" valueType="num">
                                      <p:cBhvr additive="base">
                                        <p:cTn id="7" dur="500" fill="hold"/>
                                        <p:tgtEl>
                                          <p:spTgt spid="27655"/>
                                        </p:tgtEl>
                                        <p:attrNameLst>
                                          <p:attrName>ppt_x</p:attrName>
                                        </p:attrNameLst>
                                      </p:cBhvr>
                                      <p:tavLst>
                                        <p:tav tm="0">
                                          <p:val>
                                            <p:strVal val="#ppt_x"/>
                                          </p:val>
                                        </p:tav>
                                        <p:tav tm="100000">
                                          <p:val>
                                            <p:strVal val="#ppt_x"/>
                                          </p:val>
                                        </p:tav>
                                      </p:tavLst>
                                    </p:anim>
                                    <p:anim calcmode="lin" valueType="num">
                                      <p:cBhvr additive="base">
                                        <p:cTn id="8" dur="500" fill="hold"/>
                                        <p:tgtEl>
                                          <p:spTgt spid="276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7656"/>
                                        </p:tgtEl>
                                        <p:attrNameLst>
                                          <p:attrName>style.visibility</p:attrName>
                                        </p:attrNameLst>
                                      </p:cBhvr>
                                      <p:to>
                                        <p:strVal val="visible"/>
                                      </p:to>
                                    </p:set>
                                    <p:anim calcmode="lin" valueType="num">
                                      <p:cBhvr additive="base">
                                        <p:cTn id="13" dur="500" fill="hold"/>
                                        <p:tgtEl>
                                          <p:spTgt spid="27656"/>
                                        </p:tgtEl>
                                        <p:attrNameLst>
                                          <p:attrName>ppt_x</p:attrName>
                                        </p:attrNameLst>
                                      </p:cBhvr>
                                      <p:tavLst>
                                        <p:tav tm="0">
                                          <p:val>
                                            <p:strVal val="1+#ppt_w/2"/>
                                          </p:val>
                                        </p:tav>
                                        <p:tav tm="100000">
                                          <p:val>
                                            <p:strVal val="#ppt_x"/>
                                          </p:val>
                                        </p:tav>
                                      </p:tavLst>
                                    </p:anim>
                                    <p:anim calcmode="lin" valueType="num">
                                      <p:cBhvr additive="base">
                                        <p:cTn id="14" dur="500" fill="hold"/>
                                        <p:tgtEl>
                                          <p:spTgt spid="2765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repeatCount="2000" fill="hold" nodeType="clickEffect">
                                  <p:stCondLst>
                                    <p:cond delay="0"/>
                                  </p:stCondLst>
                                  <p:childTnLst>
                                    <p:animEffect transition="out" filter="fade">
                                      <p:cBhvr>
                                        <p:cTn id="18" dur="1000" tmFilter="0, 0; .2, .5; .8, .5; 1, 0"/>
                                        <p:tgtEl>
                                          <p:spTgt spid="27656"/>
                                        </p:tgtEl>
                                      </p:cBhvr>
                                    </p:animEffect>
                                    <p:animScale>
                                      <p:cBhvr>
                                        <p:cTn id="19" dur="500" autoRev="1" fill="hold"/>
                                        <p:tgtEl>
                                          <p:spTgt spid="2765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占位符 28674"/>
          <p:cNvSpPr>
            <a:spLocks noGrp="1"/>
          </p:cNvSpPr>
          <p:nvPr>
            <p:ph type="body" idx="1"/>
          </p:nvPr>
        </p:nvSpPr>
        <p:spPr>
          <a:xfrm>
            <a:off x="1774825" y="1125538"/>
            <a:ext cx="8569325" cy="4530725"/>
          </a:xfrm>
        </p:spPr>
        <p:txBody>
          <a:bodyPr/>
          <a:lstStyle/>
          <a:p>
            <a:r>
              <a:rPr lang="zh-CN" altLang="en-US" sz="4000" b="1" smtClean="0">
                <a:solidFill>
                  <a:srgbClr val="002060"/>
                </a:solidFill>
              </a:rPr>
              <a:t>二次革命失败的最大后果是：</a:t>
            </a:r>
          </a:p>
          <a:p>
            <a:pPr>
              <a:lnSpc>
                <a:spcPct val="210000"/>
              </a:lnSpc>
              <a:buFont typeface="Arial" charset="0"/>
              <a:buNone/>
            </a:pPr>
            <a:r>
              <a:rPr lang="en-US" altLang="zh-CN" sz="3600" b="1" smtClean="0"/>
              <a:t>A</a:t>
            </a:r>
            <a:r>
              <a:rPr lang="zh-CN" altLang="en-US" sz="3600" b="1" smtClean="0"/>
              <a:t>、资产阶级退出了政治舞台；</a:t>
            </a:r>
            <a:endParaRPr lang="en-US" altLang="zh-CN" sz="3600" b="1" smtClean="0"/>
          </a:p>
          <a:p>
            <a:pPr>
              <a:buFont typeface="Arial" charset="0"/>
              <a:buNone/>
            </a:pPr>
            <a:r>
              <a:rPr lang="en-US" altLang="zh-CN" sz="3600" b="1" smtClean="0"/>
              <a:t>B</a:t>
            </a:r>
            <a:r>
              <a:rPr lang="zh-CN" altLang="en-US" sz="3600" b="1" smtClean="0"/>
              <a:t>、南方各省纷纷取消了独立；</a:t>
            </a:r>
          </a:p>
          <a:p>
            <a:pPr>
              <a:buFont typeface="Arial" charset="0"/>
              <a:buNone/>
            </a:pPr>
            <a:r>
              <a:rPr lang="en-US" altLang="zh-CN" sz="3600" b="1" smtClean="0"/>
              <a:t>C</a:t>
            </a:r>
            <a:r>
              <a:rPr lang="zh-CN" altLang="en-US" sz="3600" b="1" smtClean="0"/>
              <a:t>、孙中山、黄兴被迫流亡海外；</a:t>
            </a:r>
          </a:p>
          <a:p>
            <a:pPr>
              <a:buFont typeface="Arial" charset="0"/>
              <a:buNone/>
            </a:pPr>
            <a:r>
              <a:rPr lang="en-US" altLang="zh-CN" sz="3600" b="1" smtClean="0"/>
              <a:t>D</a:t>
            </a:r>
            <a:r>
              <a:rPr lang="zh-CN" altLang="en-US" sz="3600" b="1" smtClean="0"/>
              <a:t>、袁世凯的势力扩展到长江流域。</a:t>
            </a:r>
          </a:p>
        </p:txBody>
      </p:sp>
      <p:sp>
        <p:nvSpPr>
          <p:cNvPr id="34818" name="任意多边形 28675"/>
          <p:cNvSpPr>
            <a:spLocks noChangeArrowheads="1"/>
          </p:cNvSpPr>
          <p:nvPr/>
        </p:nvSpPr>
        <p:spPr bwMode="auto">
          <a:xfrm rot="10800000">
            <a:off x="1703388" y="188913"/>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3</a:t>
            </a:r>
          </a:p>
        </p:txBody>
      </p:sp>
      <p:sp>
        <p:nvSpPr>
          <p:cNvPr id="28677" name="矩形 28676"/>
          <p:cNvSpPr>
            <a:spLocks noChangeArrowheads="1" noChangeShapeType="1" noTextEdit="1"/>
          </p:cNvSpPr>
          <p:nvPr/>
        </p:nvSpPr>
        <p:spPr bwMode="auto">
          <a:xfrm>
            <a:off x="5159375" y="5229225"/>
            <a:ext cx="1295400" cy="936625"/>
          </a:xfrm>
          <a:prstGeom prst="rect">
            <a:avLst/>
          </a:prstGeom>
        </p:spPr>
        <p:txBody>
          <a:bodyPr wrap="none" fromWordArt="1">
            <a:prstTxWarp prst="textPlain">
              <a:avLst>
                <a:gd name="adj" fmla="val 53185"/>
              </a:avLst>
            </a:prstTxWarp>
            <a:scene3d>
              <a:camera prst="legacyPerspectiveBottomRight">
                <a:rot lat="0" lon="21239999" rev="0"/>
              </a:camera>
              <a:lightRig rig="legacyHarsh3" dir="l"/>
            </a:scene3d>
            <a:sp3d extrusionH="430200" prstMaterial="legacyMatte">
              <a:extrusionClr>
                <a:srgbClr val="C0C0C0"/>
              </a:extrusionClr>
            </a:sp3d>
          </a:bodyPr>
          <a:lstStyle/>
          <a:p>
            <a:pPr algn="ctr"/>
            <a:r>
              <a:rPr lang="en-US" altLang="zh-CN" sz="3600" b="1" i="1" kern="10">
                <a:ln w="9525">
                  <a:round/>
                  <a:headEnd/>
                  <a:tailEnd/>
                </a:ln>
                <a:gradFill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隶书"/>
              </a:rPr>
              <a:t>D</a:t>
            </a:r>
            <a:endParaRPr lang="zh-CN" altLang="en-US" sz="3600" b="1" i="1" kern="10">
              <a:ln w="9525">
                <a:round/>
                <a:headEnd/>
                <a:tailEnd/>
              </a:ln>
              <a:gradFill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隶书"/>
            </a:endParaRPr>
          </a:p>
        </p:txBody>
      </p:sp>
      <p:sp>
        <p:nvSpPr>
          <p:cNvPr id="28678" name="笑脸 28677"/>
          <p:cNvSpPr>
            <a:spLocks noChangeArrowheads="1"/>
          </p:cNvSpPr>
          <p:nvPr/>
        </p:nvSpPr>
        <p:spPr bwMode="auto">
          <a:xfrm>
            <a:off x="8975725" y="4508500"/>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8677"/>
                                        </p:tgtEl>
                                        <p:attrNameLst>
                                          <p:attrName>style.visibility</p:attrName>
                                        </p:attrNameLst>
                                      </p:cBhvr>
                                      <p:to>
                                        <p:strVal val="visible"/>
                                      </p:to>
                                    </p:set>
                                    <p:anim calcmode="lin" valueType="num">
                                      <p:cBhvr>
                                        <p:cTn id="7" dur="1000" fill="hold"/>
                                        <p:tgtEl>
                                          <p:spTgt spid="28677"/>
                                        </p:tgtEl>
                                        <p:attrNameLst>
                                          <p:attrName>ppt_w</p:attrName>
                                        </p:attrNameLst>
                                      </p:cBhvr>
                                      <p:tavLst>
                                        <p:tav tm="0">
                                          <p:val>
                                            <p:fltVal val="0"/>
                                          </p:val>
                                        </p:tav>
                                        <p:tav tm="100000">
                                          <p:val>
                                            <p:strVal val="#ppt_w"/>
                                          </p:val>
                                        </p:tav>
                                      </p:tavLst>
                                    </p:anim>
                                    <p:anim calcmode="lin" valueType="num">
                                      <p:cBhvr>
                                        <p:cTn id="8" dur="1000" fill="hold"/>
                                        <p:tgtEl>
                                          <p:spTgt spid="28677"/>
                                        </p:tgtEl>
                                        <p:attrNameLst>
                                          <p:attrName>ppt_h</p:attrName>
                                        </p:attrNameLst>
                                      </p:cBhvr>
                                      <p:tavLst>
                                        <p:tav tm="0">
                                          <p:val>
                                            <p:fltVal val="0"/>
                                          </p:val>
                                        </p:tav>
                                        <p:tav tm="100000">
                                          <p:val>
                                            <p:strVal val="#ppt_h"/>
                                          </p:val>
                                        </p:tav>
                                      </p:tavLst>
                                    </p:anim>
                                    <p:anim calcmode="lin" valueType="num">
                                      <p:cBhvr>
                                        <p:cTn id="9" dur="1000" fill="hold"/>
                                        <p:tgtEl>
                                          <p:spTgt spid="28677"/>
                                        </p:tgtEl>
                                        <p:attrNameLst>
                                          <p:attrName>style.rotation</p:attrName>
                                        </p:attrNameLst>
                                      </p:cBhvr>
                                      <p:tavLst>
                                        <p:tav tm="0">
                                          <p:val>
                                            <p:fltVal val="90"/>
                                          </p:val>
                                        </p:tav>
                                        <p:tav tm="100000">
                                          <p:val>
                                            <p:fltVal val="0"/>
                                          </p:val>
                                        </p:tav>
                                      </p:tavLst>
                                    </p:anim>
                                    <p:animEffect transition="in" filter="fade">
                                      <p:cBhvr>
                                        <p:cTn id="10" dur="1000"/>
                                        <p:tgtEl>
                                          <p:spTgt spid="2867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8678"/>
                                        </p:tgtEl>
                                        <p:attrNameLst>
                                          <p:attrName>style.visibility</p:attrName>
                                        </p:attrNameLst>
                                      </p:cBhvr>
                                      <p:to>
                                        <p:strVal val="visible"/>
                                      </p:to>
                                    </p:set>
                                    <p:anim calcmode="lin" valueType="num">
                                      <p:cBhvr additive="base">
                                        <p:cTn id="15" dur="500" fill="hold"/>
                                        <p:tgtEl>
                                          <p:spTgt spid="28678"/>
                                        </p:tgtEl>
                                        <p:attrNameLst>
                                          <p:attrName>ppt_x</p:attrName>
                                        </p:attrNameLst>
                                      </p:cBhvr>
                                      <p:tavLst>
                                        <p:tav tm="0">
                                          <p:val>
                                            <p:strVal val="1+#ppt_w/2"/>
                                          </p:val>
                                        </p:tav>
                                        <p:tav tm="100000">
                                          <p:val>
                                            <p:strVal val="#ppt_x"/>
                                          </p:val>
                                        </p:tav>
                                      </p:tavLst>
                                    </p:anim>
                                    <p:anim calcmode="lin" valueType="num">
                                      <p:cBhvr additive="base">
                                        <p:cTn id="16" dur="500" fill="hold"/>
                                        <p:tgtEl>
                                          <p:spTgt spid="2867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repeatCount="2000" fill="hold" nodeType="clickEffect">
                                  <p:stCondLst>
                                    <p:cond delay="0"/>
                                  </p:stCondLst>
                                  <p:childTnLst>
                                    <p:animEffect transition="out" filter="fade">
                                      <p:cBhvr>
                                        <p:cTn id="20" dur="1000" tmFilter="0, 0; .2, .5; .8, .5; 1, 0"/>
                                        <p:tgtEl>
                                          <p:spTgt spid="28678"/>
                                        </p:tgtEl>
                                      </p:cBhvr>
                                    </p:animEffect>
                                    <p:animScale>
                                      <p:cBhvr>
                                        <p:cTn id="21" dur="500" autoRev="1" fill="hold"/>
                                        <p:tgtEl>
                                          <p:spTgt spid="286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31746"/>
          <p:cNvSpPr>
            <a:spLocks noGrp="1"/>
          </p:cNvSpPr>
          <p:nvPr>
            <p:ph type="body" idx="1"/>
          </p:nvPr>
        </p:nvSpPr>
        <p:spPr>
          <a:xfrm>
            <a:off x="1774825" y="1052513"/>
            <a:ext cx="8713788" cy="5472112"/>
          </a:xfrm>
        </p:spPr>
        <p:txBody>
          <a:bodyPr/>
          <a:lstStyle/>
          <a:p>
            <a:pPr>
              <a:lnSpc>
                <a:spcPct val="140000"/>
              </a:lnSpc>
              <a:buFont typeface="Arial" charset="0"/>
              <a:buNone/>
            </a:pPr>
            <a:r>
              <a:rPr lang="zh-CN" altLang="en-US" b="1" smtClean="0">
                <a:solidFill>
                  <a:srgbClr val="002060"/>
                </a:solidFill>
              </a:rPr>
              <a:t>梁启超发表</a:t>
            </a:r>
            <a:r>
              <a:rPr lang="en-US" altLang="zh-CN" b="1" smtClean="0">
                <a:solidFill>
                  <a:srgbClr val="002060"/>
                </a:solidFill>
              </a:rPr>
              <a:t>《</a:t>
            </a:r>
            <a:r>
              <a:rPr lang="zh-CN" altLang="en-US" b="1" smtClean="0">
                <a:solidFill>
                  <a:srgbClr val="002060"/>
                </a:solidFill>
              </a:rPr>
              <a:t>异哉所谓国体问题者</a:t>
            </a:r>
            <a:r>
              <a:rPr lang="en-US" altLang="zh-CN" b="1" smtClean="0">
                <a:solidFill>
                  <a:srgbClr val="002060"/>
                </a:solidFill>
              </a:rPr>
              <a:t>》</a:t>
            </a:r>
            <a:r>
              <a:rPr lang="zh-CN" altLang="en-US" b="1" smtClean="0">
                <a:solidFill>
                  <a:srgbClr val="002060"/>
                </a:solidFill>
              </a:rPr>
              <a:t>，反对袁世凯称帝，这反映的本质问题是：</a:t>
            </a:r>
          </a:p>
          <a:p>
            <a:pPr>
              <a:lnSpc>
                <a:spcPct val="160000"/>
              </a:lnSpc>
              <a:buFont typeface="Arial" charset="0"/>
              <a:buNone/>
            </a:pPr>
            <a:r>
              <a:rPr lang="en-US" altLang="zh-CN" b="1" smtClean="0"/>
              <a:t>A</a:t>
            </a:r>
            <a:r>
              <a:rPr lang="zh-CN" altLang="en-US" b="1" smtClean="0"/>
              <a:t>、扩大立宪派的影响；</a:t>
            </a:r>
            <a:endParaRPr lang="en-US" altLang="zh-CN" b="1" smtClean="0"/>
          </a:p>
          <a:p>
            <a:pPr>
              <a:lnSpc>
                <a:spcPct val="140000"/>
              </a:lnSpc>
              <a:buFont typeface="Arial" charset="0"/>
              <a:buNone/>
            </a:pPr>
            <a:r>
              <a:rPr lang="en-US" altLang="zh-CN" b="1" smtClean="0"/>
              <a:t>B</a:t>
            </a:r>
            <a:r>
              <a:rPr lang="zh-CN" altLang="en-US" b="1" smtClean="0"/>
              <a:t>、梁启超已经成为革命派；</a:t>
            </a:r>
          </a:p>
          <a:p>
            <a:pPr>
              <a:lnSpc>
                <a:spcPct val="140000"/>
              </a:lnSpc>
              <a:buFont typeface="Arial" charset="0"/>
              <a:buNone/>
            </a:pPr>
            <a:r>
              <a:rPr lang="en-US" altLang="zh-CN" b="1" smtClean="0"/>
              <a:t>C</a:t>
            </a:r>
            <a:r>
              <a:rPr lang="zh-CN" altLang="en-US" b="1" smtClean="0"/>
              <a:t>、为发动护国运动做舆论准备；</a:t>
            </a:r>
          </a:p>
          <a:p>
            <a:pPr>
              <a:lnSpc>
                <a:spcPct val="140000"/>
              </a:lnSpc>
              <a:buFont typeface="Arial" charset="0"/>
              <a:buNone/>
            </a:pPr>
            <a:r>
              <a:rPr lang="en-US" altLang="zh-CN" b="1" smtClean="0"/>
              <a:t>D</a:t>
            </a:r>
            <a:r>
              <a:rPr lang="zh-CN" altLang="en-US" b="1" smtClean="0"/>
              <a:t>、袁世凯称帝不得人心。</a:t>
            </a:r>
          </a:p>
        </p:txBody>
      </p:sp>
      <p:sp>
        <p:nvSpPr>
          <p:cNvPr id="35842" name="任意多边形 31747"/>
          <p:cNvSpPr>
            <a:spLocks noChangeArrowheads="1"/>
          </p:cNvSpPr>
          <p:nvPr/>
        </p:nvSpPr>
        <p:spPr bwMode="auto">
          <a:xfrm rot="10800000">
            <a:off x="1703388" y="188913"/>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4</a:t>
            </a:r>
          </a:p>
        </p:txBody>
      </p:sp>
      <p:sp>
        <p:nvSpPr>
          <p:cNvPr id="31749" name="矩形 31748"/>
          <p:cNvSpPr>
            <a:spLocks noChangeArrowheads="1" noChangeShapeType="1" noTextEdit="1"/>
          </p:cNvSpPr>
          <p:nvPr/>
        </p:nvSpPr>
        <p:spPr bwMode="auto">
          <a:xfrm>
            <a:off x="8975725" y="4365625"/>
            <a:ext cx="1225550" cy="1368425"/>
          </a:xfrm>
          <a:prstGeom prst="rect">
            <a:avLst/>
          </a:prstGeom>
        </p:spPr>
        <p:txBody>
          <a:bodyPr wrap="none" fromWordArt="1">
            <a:prstTxWarp prst="textTriangle">
              <a:avLst>
                <a:gd name="adj" fmla="val 37486"/>
              </a:avLst>
            </a:prstTxWarp>
            <a:scene3d>
              <a:camera prst="legacyObliqueTopLeft"/>
              <a:lightRig rig="legacyNormal3" dir="r"/>
            </a:scene3d>
            <a:sp3d extrusionH="201600" prstMaterial="legacyMatte">
              <a:extrusionClr>
                <a:srgbClr val="0066CC"/>
              </a:extrusionClr>
            </a:sp3d>
          </a:bodyPr>
          <a:lstStyle/>
          <a:p>
            <a:pPr algn="ctr"/>
            <a:r>
              <a:rPr lang="en-US" altLang="zh-CN"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rPr>
              <a:t>D</a:t>
            </a:r>
            <a:endParaRPr lang="zh-CN" altLang="en-US"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endParaRPr>
          </a:p>
        </p:txBody>
      </p:sp>
      <p:sp>
        <p:nvSpPr>
          <p:cNvPr id="31750" name="笑脸 31749"/>
          <p:cNvSpPr>
            <a:spLocks noChangeArrowheads="1"/>
          </p:cNvSpPr>
          <p:nvPr/>
        </p:nvSpPr>
        <p:spPr bwMode="auto">
          <a:xfrm>
            <a:off x="6527800" y="5229225"/>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0-#ppt_w/2"/>
                                          </p:val>
                                        </p:tav>
                                        <p:tav tm="100000">
                                          <p:val>
                                            <p:strVal val="#ppt_x"/>
                                          </p:val>
                                        </p:tav>
                                      </p:tavLst>
                                    </p:anim>
                                    <p:anim calcmode="lin" valueType="num">
                                      <p:cBhvr additive="base">
                                        <p:cTn id="8" dur="500" fill="hold"/>
                                        <p:tgtEl>
                                          <p:spTgt spid="3174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1750"/>
                                        </p:tgtEl>
                                        <p:attrNameLst>
                                          <p:attrName>style.visibility</p:attrName>
                                        </p:attrNameLst>
                                      </p:cBhvr>
                                      <p:to>
                                        <p:strVal val="visible"/>
                                      </p:to>
                                    </p:set>
                                    <p:anim calcmode="lin" valueType="num">
                                      <p:cBhvr additive="base">
                                        <p:cTn id="13" dur="500" fill="hold"/>
                                        <p:tgtEl>
                                          <p:spTgt spid="31750"/>
                                        </p:tgtEl>
                                        <p:attrNameLst>
                                          <p:attrName>ppt_x</p:attrName>
                                        </p:attrNameLst>
                                      </p:cBhvr>
                                      <p:tavLst>
                                        <p:tav tm="0">
                                          <p:val>
                                            <p:strVal val="1+#ppt_w/2"/>
                                          </p:val>
                                        </p:tav>
                                        <p:tav tm="100000">
                                          <p:val>
                                            <p:strVal val="#ppt_x"/>
                                          </p:val>
                                        </p:tav>
                                      </p:tavLst>
                                    </p:anim>
                                    <p:anim calcmode="lin" valueType="num">
                                      <p:cBhvr additive="base">
                                        <p:cTn id="14"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repeatCount="2000" fill="hold" nodeType="clickEffect">
                                  <p:stCondLst>
                                    <p:cond delay="0"/>
                                  </p:stCondLst>
                                  <p:childTnLst>
                                    <p:animEffect transition="out" filter="fade">
                                      <p:cBhvr>
                                        <p:cTn id="18" dur="1000" tmFilter="0, 0; .2, .5; .8, .5; 1, 0"/>
                                        <p:tgtEl>
                                          <p:spTgt spid="31750"/>
                                        </p:tgtEl>
                                      </p:cBhvr>
                                    </p:animEffect>
                                    <p:animScale>
                                      <p:cBhvr>
                                        <p:cTn id="19" dur="500" autoRev="1" fill="hold"/>
                                        <p:tgtEl>
                                          <p:spTgt spid="317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占位符 39938"/>
          <p:cNvSpPr>
            <a:spLocks noGrp="1"/>
          </p:cNvSpPr>
          <p:nvPr>
            <p:ph type="body" idx="1"/>
          </p:nvPr>
        </p:nvSpPr>
        <p:spPr>
          <a:xfrm>
            <a:off x="1847850" y="908050"/>
            <a:ext cx="8496300" cy="4105275"/>
          </a:xfrm>
        </p:spPr>
        <p:txBody>
          <a:bodyPr/>
          <a:lstStyle/>
          <a:p>
            <a:r>
              <a:rPr lang="zh-CN" altLang="en-US" sz="4400" b="1" smtClean="0">
                <a:solidFill>
                  <a:srgbClr val="002060"/>
                </a:solidFill>
              </a:rPr>
              <a:t>“二次革命”爆发的直接原因是</a:t>
            </a:r>
            <a:r>
              <a:rPr lang="zh-CN" altLang="en-US" sz="4400" b="1" smtClean="0">
                <a:solidFill>
                  <a:srgbClr val="FFFF00"/>
                </a:solidFill>
              </a:rPr>
              <a:t>：</a:t>
            </a:r>
          </a:p>
          <a:p>
            <a:pPr>
              <a:lnSpc>
                <a:spcPct val="180000"/>
              </a:lnSpc>
              <a:buFont typeface="Arial" charset="0"/>
              <a:buNone/>
            </a:pPr>
            <a:r>
              <a:rPr lang="en-US" altLang="zh-CN" b="1" smtClean="0"/>
              <a:t>A</a:t>
            </a:r>
            <a:r>
              <a:rPr lang="zh-CN" altLang="en-US" b="1" smtClean="0"/>
              <a:t>、国民党成立</a:t>
            </a:r>
          </a:p>
          <a:p>
            <a:pPr>
              <a:buFont typeface="Arial" charset="0"/>
              <a:buNone/>
            </a:pPr>
            <a:r>
              <a:rPr lang="en-US" altLang="zh-CN" b="1" smtClean="0"/>
              <a:t>B</a:t>
            </a:r>
            <a:r>
              <a:rPr lang="zh-CN" altLang="en-US" b="1" smtClean="0"/>
              <a:t>、“宋教仁案”</a:t>
            </a:r>
          </a:p>
          <a:p>
            <a:pPr>
              <a:buFont typeface="Arial" charset="0"/>
              <a:buNone/>
            </a:pPr>
            <a:r>
              <a:rPr lang="en-US" altLang="zh-CN" b="1" smtClean="0"/>
              <a:t>C</a:t>
            </a:r>
            <a:r>
              <a:rPr lang="zh-CN" altLang="en-US" b="1" smtClean="0"/>
              <a:t>、袁世凯复辟</a:t>
            </a:r>
          </a:p>
          <a:p>
            <a:pPr>
              <a:buFont typeface="Arial" charset="0"/>
              <a:buNone/>
            </a:pPr>
            <a:r>
              <a:rPr lang="en-US" altLang="zh-CN" b="1" smtClean="0"/>
              <a:t>D</a:t>
            </a:r>
            <a:r>
              <a:rPr lang="zh-CN" altLang="en-US" b="1" smtClean="0"/>
              <a:t>、湖口起义</a:t>
            </a:r>
          </a:p>
        </p:txBody>
      </p:sp>
      <p:sp>
        <p:nvSpPr>
          <p:cNvPr id="36866" name="任意多边形 39939"/>
          <p:cNvSpPr>
            <a:spLocks noChangeArrowheads="1"/>
          </p:cNvSpPr>
          <p:nvPr/>
        </p:nvSpPr>
        <p:spPr bwMode="auto">
          <a:xfrm rot="10800000">
            <a:off x="1703388" y="188913"/>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5</a:t>
            </a:r>
          </a:p>
        </p:txBody>
      </p:sp>
      <p:sp>
        <p:nvSpPr>
          <p:cNvPr id="39942" name="笑脸 39941"/>
          <p:cNvSpPr>
            <a:spLocks noChangeArrowheads="1"/>
          </p:cNvSpPr>
          <p:nvPr/>
        </p:nvSpPr>
        <p:spPr bwMode="auto">
          <a:xfrm>
            <a:off x="4943475" y="2781300"/>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
        <p:nvSpPr>
          <p:cNvPr id="39944" name="矩形 39943"/>
          <p:cNvSpPr>
            <a:spLocks noChangeArrowheads="1" noChangeShapeType="1" noTextEdit="1"/>
          </p:cNvSpPr>
          <p:nvPr/>
        </p:nvSpPr>
        <p:spPr bwMode="auto">
          <a:xfrm>
            <a:off x="7032625" y="3429000"/>
            <a:ext cx="1225550" cy="1368425"/>
          </a:xfrm>
          <a:prstGeom prst="rect">
            <a:avLst/>
          </a:prstGeom>
        </p:spPr>
        <p:txBody>
          <a:bodyPr wrap="none" fromWordArt="1">
            <a:prstTxWarp prst="textTriangle">
              <a:avLst>
                <a:gd name="adj" fmla="val 37486"/>
              </a:avLst>
            </a:prstTxWarp>
            <a:scene3d>
              <a:camera prst="legacyObliqueTopLeft"/>
              <a:lightRig rig="legacyNormal3" dir="r"/>
            </a:scene3d>
            <a:sp3d extrusionH="201600" prstMaterial="legacyMatte">
              <a:extrusionClr>
                <a:srgbClr val="0066CC"/>
              </a:extrusionClr>
            </a:sp3d>
          </a:bodyPr>
          <a:lstStyle/>
          <a:p>
            <a:pPr algn="ctr"/>
            <a:r>
              <a:rPr lang="en-US" altLang="zh-CN"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rPr>
              <a:t>B</a:t>
            </a:r>
            <a:endParaRPr lang="zh-CN" altLang="en-US"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9942"/>
                                        </p:tgtEl>
                                        <p:attrNameLst>
                                          <p:attrName>style.visibility</p:attrName>
                                        </p:attrNameLst>
                                      </p:cBhvr>
                                      <p:to>
                                        <p:strVal val="visible"/>
                                      </p:to>
                                    </p:set>
                                    <p:anim calcmode="lin" valueType="num">
                                      <p:cBhvr additive="base">
                                        <p:cTn id="7" dur="500" fill="hold"/>
                                        <p:tgtEl>
                                          <p:spTgt spid="39942"/>
                                        </p:tgtEl>
                                        <p:attrNameLst>
                                          <p:attrName>ppt_x</p:attrName>
                                        </p:attrNameLst>
                                      </p:cBhvr>
                                      <p:tavLst>
                                        <p:tav tm="0">
                                          <p:val>
                                            <p:strVal val="1+#ppt_w/2"/>
                                          </p:val>
                                        </p:tav>
                                        <p:tav tm="100000">
                                          <p:val>
                                            <p:strVal val="#ppt_x"/>
                                          </p:val>
                                        </p:tav>
                                      </p:tavLst>
                                    </p:anim>
                                    <p:anim calcmode="lin" valueType="num">
                                      <p:cBhvr additive="base">
                                        <p:cTn id="8" dur="500" fill="hold"/>
                                        <p:tgtEl>
                                          <p:spTgt spid="399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mph" presetSubtype="0" repeatCount="2000" fill="hold" nodeType="clickEffect">
                                  <p:stCondLst>
                                    <p:cond delay="0"/>
                                  </p:stCondLst>
                                  <p:childTnLst>
                                    <p:animEffect transition="out" filter="fade">
                                      <p:cBhvr>
                                        <p:cTn id="12" dur="1000" tmFilter="0, 0; .2, .5; .8, .5; 1, 0"/>
                                        <p:tgtEl>
                                          <p:spTgt spid="39942"/>
                                        </p:tgtEl>
                                      </p:cBhvr>
                                    </p:animEffect>
                                    <p:animScale>
                                      <p:cBhvr>
                                        <p:cTn id="13" dur="500" autoRev="1" fill="hold"/>
                                        <p:tgtEl>
                                          <p:spTgt spid="39942"/>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39944"/>
                                        </p:tgtEl>
                                        <p:attrNameLst>
                                          <p:attrName>style.visibility</p:attrName>
                                        </p:attrNameLst>
                                      </p:cBhvr>
                                      <p:to>
                                        <p:strVal val="visible"/>
                                      </p:to>
                                    </p:set>
                                    <p:anim calcmode="lin" valueType="num">
                                      <p:cBhvr additive="base">
                                        <p:cTn id="18" dur="500" fill="hold"/>
                                        <p:tgtEl>
                                          <p:spTgt spid="39944"/>
                                        </p:tgtEl>
                                        <p:attrNameLst>
                                          <p:attrName>ppt_x</p:attrName>
                                        </p:attrNameLst>
                                      </p:cBhvr>
                                      <p:tavLst>
                                        <p:tav tm="0">
                                          <p:val>
                                            <p:strVal val="0-#ppt_w/2"/>
                                          </p:val>
                                        </p:tav>
                                        <p:tav tm="100000">
                                          <p:val>
                                            <p:strVal val="#ppt_x"/>
                                          </p:val>
                                        </p:tav>
                                      </p:tavLst>
                                    </p:anim>
                                    <p:anim calcmode="lin" valueType="num">
                                      <p:cBhvr additive="base">
                                        <p:cTn id="19" dur="500" fill="hold"/>
                                        <p:tgtEl>
                                          <p:spTgt spid="399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占位符 40962"/>
          <p:cNvSpPr>
            <a:spLocks noGrp="1"/>
          </p:cNvSpPr>
          <p:nvPr>
            <p:ph type="body" idx="1"/>
          </p:nvPr>
        </p:nvSpPr>
        <p:spPr>
          <a:xfrm>
            <a:off x="1774825" y="1052513"/>
            <a:ext cx="8713788" cy="5040312"/>
          </a:xfrm>
        </p:spPr>
        <p:txBody>
          <a:bodyPr/>
          <a:lstStyle/>
          <a:p>
            <a:r>
              <a:rPr lang="zh-CN" altLang="en-US" sz="4800" b="1" smtClean="0">
                <a:solidFill>
                  <a:srgbClr val="002060"/>
                </a:solidFill>
              </a:rPr>
              <a:t>首先举起义旗，掀起护国运动的历史人物是</a:t>
            </a:r>
          </a:p>
          <a:p>
            <a:pPr>
              <a:lnSpc>
                <a:spcPct val="210000"/>
              </a:lnSpc>
            </a:pPr>
            <a:r>
              <a:rPr lang="en-US" altLang="zh-CN" b="1" smtClean="0"/>
              <a:t>A</a:t>
            </a:r>
            <a:r>
              <a:rPr lang="zh-CN" altLang="en-US" b="1" smtClean="0"/>
              <a:t>、孙中山</a:t>
            </a:r>
          </a:p>
          <a:p>
            <a:r>
              <a:rPr lang="en-US" altLang="zh-CN" b="1" smtClean="0"/>
              <a:t>B</a:t>
            </a:r>
            <a:r>
              <a:rPr lang="zh-CN" altLang="en-US" b="1" smtClean="0"/>
              <a:t>、蔡    锷</a:t>
            </a:r>
          </a:p>
          <a:p>
            <a:r>
              <a:rPr lang="en-US" altLang="zh-CN" b="1" smtClean="0"/>
              <a:t>C</a:t>
            </a:r>
            <a:r>
              <a:rPr lang="zh-CN" altLang="en-US" b="1" smtClean="0"/>
              <a:t>、李烈钧</a:t>
            </a:r>
          </a:p>
          <a:p>
            <a:r>
              <a:rPr lang="en-US" altLang="zh-CN" b="1" smtClean="0"/>
              <a:t>D</a:t>
            </a:r>
            <a:r>
              <a:rPr lang="zh-CN" altLang="en-US" b="1" smtClean="0"/>
              <a:t>、唐继尧</a:t>
            </a:r>
          </a:p>
        </p:txBody>
      </p:sp>
      <p:sp>
        <p:nvSpPr>
          <p:cNvPr id="37890" name="任意多边形 40963"/>
          <p:cNvSpPr>
            <a:spLocks noChangeArrowheads="1"/>
          </p:cNvSpPr>
          <p:nvPr/>
        </p:nvSpPr>
        <p:spPr bwMode="auto">
          <a:xfrm rot="10800000">
            <a:off x="1703388" y="188913"/>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6</a:t>
            </a:r>
          </a:p>
        </p:txBody>
      </p:sp>
      <p:sp>
        <p:nvSpPr>
          <p:cNvPr id="40965" name="矩形 40964"/>
          <p:cNvSpPr>
            <a:spLocks noChangeArrowheads="1" noChangeShapeType="1" noTextEdit="1"/>
          </p:cNvSpPr>
          <p:nvPr/>
        </p:nvSpPr>
        <p:spPr bwMode="auto">
          <a:xfrm>
            <a:off x="6456363" y="3284538"/>
            <a:ext cx="1225550" cy="1368425"/>
          </a:xfrm>
          <a:prstGeom prst="rect">
            <a:avLst/>
          </a:prstGeom>
        </p:spPr>
        <p:txBody>
          <a:bodyPr wrap="none" fromWordArt="1">
            <a:prstTxWarp prst="textTriangle">
              <a:avLst>
                <a:gd name="adj" fmla="val 37486"/>
              </a:avLst>
            </a:prstTxWarp>
            <a:scene3d>
              <a:camera prst="legacyObliqueTopLeft"/>
              <a:lightRig rig="legacyNormal3" dir="r"/>
            </a:scene3d>
            <a:sp3d extrusionH="201600" prstMaterial="legacyMatte">
              <a:extrusionClr>
                <a:srgbClr val="0066CC"/>
              </a:extrusionClr>
            </a:sp3d>
          </a:bodyPr>
          <a:lstStyle/>
          <a:p>
            <a:pPr algn="ctr"/>
            <a:r>
              <a:rPr lang="en-US" altLang="zh-CN"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rPr>
              <a:t>B</a:t>
            </a:r>
            <a:endParaRPr lang="zh-CN" altLang="en-US"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endParaRPr>
          </a:p>
        </p:txBody>
      </p:sp>
      <p:sp>
        <p:nvSpPr>
          <p:cNvPr id="40967" name="笑脸 40966"/>
          <p:cNvSpPr>
            <a:spLocks noChangeArrowheads="1"/>
          </p:cNvSpPr>
          <p:nvPr/>
        </p:nvSpPr>
        <p:spPr bwMode="auto">
          <a:xfrm>
            <a:off x="4367213" y="3789363"/>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 calcmode="lin" valueType="num">
                                      <p:cBhvr additive="base">
                                        <p:cTn id="7" dur="500" fill="hold"/>
                                        <p:tgtEl>
                                          <p:spTgt spid="40965"/>
                                        </p:tgtEl>
                                        <p:attrNameLst>
                                          <p:attrName>ppt_x</p:attrName>
                                        </p:attrNameLst>
                                      </p:cBhvr>
                                      <p:tavLst>
                                        <p:tav tm="0">
                                          <p:val>
                                            <p:strVal val="0-#ppt_w/2"/>
                                          </p:val>
                                        </p:tav>
                                        <p:tav tm="100000">
                                          <p:val>
                                            <p:strVal val="#ppt_x"/>
                                          </p:val>
                                        </p:tav>
                                      </p:tavLst>
                                    </p:anim>
                                    <p:anim calcmode="lin" valueType="num">
                                      <p:cBhvr additive="base">
                                        <p:cTn id="8" dur="500" fill="hold"/>
                                        <p:tgtEl>
                                          <p:spTgt spid="4096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967"/>
                                        </p:tgtEl>
                                        <p:attrNameLst>
                                          <p:attrName>style.visibility</p:attrName>
                                        </p:attrNameLst>
                                      </p:cBhvr>
                                      <p:to>
                                        <p:strVal val="visible"/>
                                      </p:to>
                                    </p:set>
                                    <p:anim calcmode="lin" valueType="num">
                                      <p:cBhvr additive="base">
                                        <p:cTn id="13" dur="500" fill="hold"/>
                                        <p:tgtEl>
                                          <p:spTgt spid="40967"/>
                                        </p:tgtEl>
                                        <p:attrNameLst>
                                          <p:attrName>ppt_x</p:attrName>
                                        </p:attrNameLst>
                                      </p:cBhvr>
                                      <p:tavLst>
                                        <p:tav tm="0">
                                          <p:val>
                                            <p:strVal val="1+#ppt_w/2"/>
                                          </p:val>
                                        </p:tav>
                                        <p:tav tm="100000">
                                          <p:val>
                                            <p:strVal val="#ppt_x"/>
                                          </p:val>
                                        </p:tav>
                                      </p:tavLst>
                                    </p:anim>
                                    <p:anim calcmode="lin" valueType="num">
                                      <p:cBhvr additive="base">
                                        <p:cTn id="14" dur="500" fill="hold"/>
                                        <p:tgtEl>
                                          <p:spTgt spid="4096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repeatCount="2000" fill="hold" nodeType="clickEffect">
                                  <p:stCondLst>
                                    <p:cond delay="0"/>
                                  </p:stCondLst>
                                  <p:childTnLst>
                                    <p:animEffect transition="out" filter="fade">
                                      <p:cBhvr>
                                        <p:cTn id="18" dur="1000" tmFilter="0, 0; .2, .5; .8, .5; 1, 0"/>
                                        <p:tgtEl>
                                          <p:spTgt spid="40967"/>
                                        </p:tgtEl>
                                      </p:cBhvr>
                                    </p:animEffect>
                                    <p:animScale>
                                      <p:cBhvr>
                                        <p:cTn id="19" dur="500" autoRev="1" fill="hold"/>
                                        <p:tgtEl>
                                          <p:spTgt spid="4096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占位符 41986"/>
          <p:cNvSpPr>
            <a:spLocks noGrp="1"/>
          </p:cNvSpPr>
          <p:nvPr>
            <p:ph type="body" idx="1"/>
          </p:nvPr>
        </p:nvSpPr>
        <p:spPr>
          <a:xfrm>
            <a:off x="1774825" y="1125538"/>
            <a:ext cx="8229600" cy="4824412"/>
          </a:xfrm>
        </p:spPr>
        <p:txBody>
          <a:bodyPr/>
          <a:lstStyle/>
          <a:p>
            <a:pPr>
              <a:buFont typeface="Arial" charset="0"/>
              <a:buNone/>
            </a:pPr>
            <a:r>
              <a:rPr lang="zh-CN" altLang="en-US" sz="3600" b="1" smtClean="0">
                <a:solidFill>
                  <a:srgbClr val="002060"/>
                </a:solidFill>
              </a:rPr>
              <a:t>从反袁斗争的结局分析，“护国运动”与“二次革命”的成败主要取决于：</a:t>
            </a:r>
          </a:p>
          <a:p>
            <a:pPr>
              <a:lnSpc>
                <a:spcPct val="200000"/>
              </a:lnSpc>
              <a:buFont typeface="Arial" charset="0"/>
              <a:buNone/>
            </a:pPr>
            <a:r>
              <a:rPr lang="en-US" altLang="zh-CN" b="1" smtClean="0"/>
              <a:t>A</a:t>
            </a:r>
            <a:r>
              <a:rPr lang="zh-CN" altLang="en-US" b="1" smtClean="0"/>
              <a:t>、孙中山是否直接参与领导工作；</a:t>
            </a:r>
            <a:endParaRPr lang="en-US" altLang="zh-CN" b="1" smtClean="0"/>
          </a:p>
          <a:p>
            <a:pPr>
              <a:buFont typeface="Arial" charset="0"/>
              <a:buNone/>
            </a:pPr>
            <a:r>
              <a:rPr lang="en-US" altLang="zh-CN" b="1" smtClean="0"/>
              <a:t>B</a:t>
            </a:r>
            <a:r>
              <a:rPr lang="zh-CN" altLang="en-US" b="1" smtClean="0"/>
              <a:t>、革命党是否采取武装斗争的手段；</a:t>
            </a:r>
          </a:p>
          <a:p>
            <a:pPr>
              <a:buFont typeface="Arial" charset="0"/>
              <a:buNone/>
            </a:pPr>
            <a:r>
              <a:rPr lang="en-US" altLang="zh-CN" b="1" smtClean="0"/>
              <a:t>C</a:t>
            </a:r>
            <a:r>
              <a:rPr lang="zh-CN" altLang="en-US" b="1" smtClean="0"/>
              <a:t>、讨袁斗争是否有广泛的群众基础； </a:t>
            </a:r>
          </a:p>
          <a:p>
            <a:pPr>
              <a:buFont typeface="Arial" charset="0"/>
              <a:buNone/>
            </a:pPr>
            <a:r>
              <a:rPr lang="en-US" altLang="zh-CN" b="1" smtClean="0"/>
              <a:t>D</a:t>
            </a:r>
            <a:r>
              <a:rPr lang="zh-CN" altLang="en-US" b="1" smtClean="0"/>
              <a:t>、帝国主义是否直接支持袁世凯。</a:t>
            </a:r>
          </a:p>
        </p:txBody>
      </p:sp>
      <p:sp>
        <p:nvSpPr>
          <p:cNvPr id="38914" name="任意多边形 41987"/>
          <p:cNvSpPr>
            <a:spLocks noChangeArrowheads="1"/>
          </p:cNvSpPr>
          <p:nvPr/>
        </p:nvSpPr>
        <p:spPr bwMode="auto">
          <a:xfrm rot="10800000">
            <a:off x="1703388" y="188913"/>
            <a:ext cx="936625" cy="647700"/>
          </a:xfrm>
          <a:custGeom>
            <a:avLst/>
            <a:gdLst>
              <a:gd name="T0" fmla="*/ 19641 w 21600"/>
              <a:gd name="T1" fmla="*/ 10800 h 21600"/>
              <a:gd name="T2" fmla="*/ 10800 w 21600"/>
              <a:gd name="T3" fmla="*/ 21600 h 21600"/>
              <a:gd name="T4" fmla="*/ 1958 w 21600"/>
              <a:gd name="T5" fmla="*/ 10800 h 21600"/>
              <a:gd name="T6" fmla="*/ 10800 w 21600"/>
              <a:gd name="T7" fmla="*/ 0 h 21600"/>
              <a:gd name="T8" fmla="*/ 0 60000 65536"/>
              <a:gd name="T9" fmla="*/ 0 60000 65536"/>
              <a:gd name="T10" fmla="*/ 0 60000 65536"/>
              <a:gd name="T11" fmla="*/ 0 60000 65536"/>
              <a:gd name="T12" fmla="*/ 3758 w 21600"/>
              <a:gd name="T13" fmla="*/ 3758 h 21600"/>
              <a:gd name="T14" fmla="*/ 17841 w 21600"/>
              <a:gd name="T15" fmla="*/ 17841 h 21600"/>
            </a:gdLst>
            <a:ahLst/>
            <a:cxnLst>
              <a:cxn ang="T8">
                <a:pos x="T0" y="T1"/>
              </a:cxn>
              <a:cxn ang="T9">
                <a:pos x="T2" y="T3"/>
              </a:cxn>
              <a:cxn ang="T10">
                <a:pos x="T4" y="T5"/>
              </a:cxn>
              <a:cxn ang="T11">
                <a:pos x="T6" y="T7"/>
              </a:cxn>
            </a:cxnLst>
            <a:rect l="T12" t="T13" r="T14" b="T15"/>
            <a:pathLst>
              <a:path w="21600" h="21600">
                <a:moveTo>
                  <a:pt x="0" y="0"/>
                </a:moveTo>
                <a:lnTo>
                  <a:pt x="3917" y="21600"/>
                </a:lnTo>
                <a:lnTo>
                  <a:pt x="17683" y="21600"/>
                </a:lnTo>
                <a:lnTo>
                  <a:pt x="21600" y="0"/>
                </a:lnTo>
                <a:close/>
              </a:path>
            </a:pathLst>
          </a:custGeom>
          <a:solidFill>
            <a:srgbClr val="008000"/>
          </a:solidFill>
          <a:ln w="9525">
            <a:solidFill>
              <a:schemeClr val="tx1"/>
            </a:solidFill>
            <a:miter lim="800000"/>
            <a:headEnd/>
            <a:tailEnd/>
          </a:ln>
        </p:spPr>
        <p:txBody>
          <a:bodyPr rot="10800000" wrap="none" anchor="ctr"/>
          <a:lstStyle/>
          <a:p>
            <a:pPr algn="ctr"/>
            <a:r>
              <a:rPr lang="en-US" altLang="zh-CN" sz="3200" b="1">
                <a:solidFill>
                  <a:srgbClr val="FF39FF"/>
                </a:solidFill>
                <a:latin typeface="Times New Roman" pitchFamily="18" charset="0"/>
                <a:ea typeface="华文行楷" pitchFamily="2" charset="-122"/>
              </a:rPr>
              <a:t>7</a:t>
            </a:r>
          </a:p>
        </p:txBody>
      </p:sp>
      <p:sp>
        <p:nvSpPr>
          <p:cNvPr id="41989" name="笑脸 41988"/>
          <p:cNvSpPr>
            <a:spLocks noChangeArrowheads="1"/>
          </p:cNvSpPr>
          <p:nvPr/>
        </p:nvSpPr>
        <p:spPr bwMode="auto">
          <a:xfrm>
            <a:off x="8759825" y="4005263"/>
            <a:ext cx="504825" cy="504825"/>
          </a:xfrm>
          <a:prstGeom prst="smileyFace">
            <a:avLst>
              <a:gd name="adj" fmla="val 4653"/>
            </a:avLst>
          </a:prstGeom>
          <a:gradFill rotWithShape="1">
            <a:gsLst>
              <a:gs pos="0">
                <a:srgbClr val="FFD04B"/>
              </a:gs>
              <a:gs pos="100000">
                <a:srgbClr val="FF93FF"/>
              </a:gs>
            </a:gsLst>
            <a:lin ang="5400000" scaled="1"/>
          </a:gradFill>
          <a:ln w="9525">
            <a:solidFill>
              <a:schemeClr val="tx1"/>
            </a:solidFill>
            <a:round/>
            <a:headEnd/>
            <a:tailEnd/>
          </a:ln>
        </p:spPr>
        <p:txBody>
          <a:bodyPr/>
          <a:lstStyle/>
          <a:p>
            <a:endParaRPr lang="zh-CN" altLang="en-US">
              <a:latin typeface="Calibri" pitchFamily="34" charset="0"/>
            </a:endParaRPr>
          </a:p>
        </p:txBody>
      </p:sp>
      <p:sp>
        <p:nvSpPr>
          <p:cNvPr id="41990" name="矩形 41989"/>
          <p:cNvSpPr>
            <a:spLocks noChangeArrowheads="1" noChangeShapeType="1" noTextEdit="1"/>
          </p:cNvSpPr>
          <p:nvPr/>
        </p:nvSpPr>
        <p:spPr bwMode="auto">
          <a:xfrm>
            <a:off x="9120188" y="4724400"/>
            <a:ext cx="1081087" cy="1225550"/>
          </a:xfrm>
          <a:prstGeom prst="rect">
            <a:avLst/>
          </a:prstGeom>
        </p:spPr>
        <p:txBody>
          <a:bodyPr wrap="none" fromWordArt="1">
            <a:prstTxWarp prst="textTriangle">
              <a:avLst>
                <a:gd name="adj" fmla="val 31324"/>
              </a:avLst>
            </a:prstTxWarp>
            <a:scene3d>
              <a:camera prst="legacyObliqueTopLeft"/>
              <a:lightRig rig="legacyNormal3" dir="r"/>
            </a:scene3d>
            <a:sp3d extrusionH="201600" prstMaterial="legacyMatte">
              <a:extrusionClr>
                <a:srgbClr val="0066CC"/>
              </a:extrusionClr>
            </a:sp3d>
          </a:bodyPr>
          <a:lstStyle/>
          <a:p>
            <a:pPr algn="ctr"/>
            <a:r>
              <a:rPr lang="en-US" altLang="zh-CN"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rPr>
              <a:t>C</a:t>
            </a:r>
            <a:endParaRPr lang="zh-CN" altLang="en-US" sz="3600" b="1" i="1" kern="10">
              <a:ln w="9525">
                <a:round/>
                <a:headEnd/>
                <a:tailEnd/>
              </a:ln>
              <a:gradFill rotWithShape="1">
                <a:gsLst>
                  <a:gs pos="0">
                    <a:srgbClr val="A603AB"/>
                  </a:gs>
                  <a:gs pos="6000">
                    <a:srgbClr val="E81766"/>
                  </a:gs>
                  <a:gs pos="13499">
                    <a:srgbClr val="EE3F17"/>
                  </a:gs>
                  <a:gs pos="24001">
                    <a:srgbClr val="FFFF00"/>
                  </a:gs>
                  <a:gs pos="32500">
                    <a:srgbClr val="1A8D48"/>
                  </a:gs>
                  <a:gs pos="39500">
                    <a:srgbClr val="0819FB"/>
                  </a:gs>
                  <a:gs pos="50000">
                    <a:srgbClr val="A603AB"/>
                  </a:gs>
                  <a:gs pos="60500">
                    <a:srgbClr val="0819FB"/>
                  </a:gs>
                  <a:gs pos="67500">
                    <a:srgbClr val="1A8D48"/>
                  </a:gs>
                  <a:gs pos="75999">
                    <a:srgbClr val="FFFF00"/>
                  </a:gs>
                  <a:gs pos="86501">
                    <a:srgbClr val="EE3F17"/>
                  </a:gs>
                  <a:gs pos="94000">
                    <a:srgbClr val="E81766"/>
                  </a:gs>
                  <a:gs pos="100000">
                    <a:srgbClr val="A603AB"/>
                  </a:gs>
                </a:gsLst>
                <a:lin ang="5400000" scaled="1"/>
              </a:gradFill>
              <a:latin typeface="华文中宋"/>
              <a:ea typeface="华文中宋"/>
            </a:endParaRPr>
          </a:p>
        </p:txBody>
      </p:sp>
    </p:spTree>
  </p:cSld>
  <p:clrMapOvr>
    <a:masterClrMapping/>
  </p:clrMapOvr>
  <p:transition spd="med" advTm="50000">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additive="base">
                                        <p:cTn id="7" dur="500" fill="hold"/>
                                        <p:tgtEl>
                                          <p:spTgt spid="41989"/>
                                        </p:tgtEl>
                                        <p:attrNameLst>
                                          <p:attrName>ppt_x</p:attrName>
                                        </p:attrNameLst>
                                      </p:cBhvr>
                                      <p:tavLst>
                                        <p:tav tm="0">
                                          <p:val>
                                            <p:strVal val="1+#ppt_w/2"/>
                                          </p:val>
                                        </p:tav>
                                        <p:tav tm="100000">
                                          <p:val>
                                            <p:strVal val="#ppt_x"/>
                                          </p:val>
                                        </p:tav>
                                      </p:tavLst>
                                    </p:anim>
                                    <p:anim calcmode="lin" valueType="num">
                                      <p:cBhvr additive="base">
                                        <p:cTn id="8" dur="500" fill="hold"/>
                                        <p:tgtEl>
                                          <p:spTgt spid="41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mph" presetSubtype="0" repeatCount="2000" fill="hold" nodeType="clickEffect">
                                  <p:stCondLst>
                                    <p:cond delay="0"/>
                                  </p:stCondLst>
                                  <p:childTnLst>
                                    <p:animEffect transition="out" filter="fade">
                                      <p:cBhvr>
                                        <p:cTn id="12" dur="1000" tmFilter="0, 0; .2, .5; .8, .5; 1, 0"/>
                                        <p:tgtEl>
                                          <p:spTgt spid="41989"/>
                                        </p:tgtEl>
                                      </p:cBhvr>
                                    </p:animEffect>
                                    <p:animScale>
                                      <p:cBhvr>
                                        <p:cTn id="13" dur="500" autoRev="1" fill="hold"/>
                                        <p:tgtEl>
                                          <p:spTgt spid="41989"/>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41990"/>
                                        </p:tgtEl>
                                        <p:attrNameLst>
                                          <p:attrName>style.visibility</p:attrName>
                                        </p:attrNameLst>
                                      </p:cBhvr>
                                      <p:to>
                                        <p:strVal val="visible"/>
                                      </p:to>
                                    </p:set>
                                    <p:anim calcmode="lin" valueType="num">
                                      <p:cBhvr additive="base">
                                        <p:cTn id="18" dur="500" fill="hold"/>
                                        <p:tgtEl>
                                          <p:spTgt spid="41990"/>
                                        </p:tgtEl>
                                        <p:attrNameLst>
                                          <p:attrName>ppt_x</p:attrName>
                                        </p:attrNameLst>
                                      </p:cBhvr>
                                      <p:tavLst>
                                        <p:tav tm="0">
                                          <p:val>
                                            <p:strVal val="0-#ppt_w/2"/>
                                          </p:val>
                                        </p:tav>
                                        <p:tav tm="100000">
                                          <p:val>
                                            <p:strVal val="#ppt_x"/>
                                          </p:val>
                                        </p:tav>
                                      </p:tavLst>
                                    </p:anim>
                                    <p:anim calcmode="lin" valueType="num">
                                      <p:cBhvr additive="base">
                                        <p:cTn id="19" dur="500" fill="hold"/>
                                        <p:tgtEl>
                                          <p:spTgt spid="419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矩形 54274"/>
          <p:cNvSpPr/>
          <p:nvPr/>
        </p:nvSpPr>
        <p:spPr>
          <a:xfrm>
            <a:off x="885825" y="785813"/>
            <a:ext cx="9801225" cy="5027612"/>
          </a:xfrm>
          <a:prstGeom prst="rect">
            <a:avLst/>
          </a:prstGeom>
          <a:noFill/>
          <a:ln w="57150" cap="sq" cmpd="sng">
            <a:solidFill>
              <a:srgbClr val="36F921"/>
            </a:solidFill>
            <a:prstDash val="solid"/>
            <a:miter/>
            <a:headEnd type="none" w="sm" len="sm"/>
            <a:tailEnd type="none" w="sm" len="sm"/>
          </a:ln>
        </p:spPr>
        <p:txBody>
          <a:bodyPr>
            <a:spAutoFit/>
          </a:bodyPr>
          <a:lstStyle/>
          <a:p>
            <a:pPr algn="ctr" fontAlgn="auto">
              <a:spcBef>
                <a:spcPts val="0"/>
              </a:spcBef>
              <a:spcAft>
                <a:spcPts val="0"/>
              </a:spcAft>
              <a:defRPr/>
            </a:pPr>
            <a:r>
              <a:rPr lang="zh-CN" altLang="en-US" dirty="0">
                <a:solidFill>
                  <a:srgbClr val="36F921"/>
                </a:solidFill>
                <a:effectLst>
                  <a:outerShdw blurRad="38100" dist="38100" dir="2700000">
                    <a:srgbClr val="000000"/>
                  </a:outerShdw>
                </a:effectLst>
                <a:latin typeface="Tahoma" panose="020B0604030504040204" pitchFamily="34" charset="0"/>
                <a:ea typeface="黑体" panose="02010609060101010101" pitchFamily="2" charset="-122"/>
              </a:rPr>
              <a:t>  </a:t>
            </a:r>
            <a:r>
              <a:rPr lang="zh-CN" altLang="en-US" sz="4000" b="1" dirty="0">
                <a:solidFill>
                  <a:srgbClr val="36F921"/>
                </a:solidFill>
                <a:latin typeface="黑体" panose="02010609060101010101" pitchFamily="2" charset="-122"/>
                <a:ea typeface="黑体" panose="02010609060101010101" pitchFamily="2" charset="-122"/>
              </a:rPr>
              <a:t>北 洋 军 阀</a:t>
            </a:r>
            <a:r>
              <a:rPr lang="zh-CN" altLang="en-US" sz="4000" b="1" dirty="0">
                <a:solidFill>
                  <a:schemeClr val="tx2"/>
                </a:solidFill>
                <a:latin typeface="Tahoma" panose="020B0604030504040204" pitchFamily="34" charset="0"/>
                <a:ea typeface="宋体" panose="02010600030101010101" pitchFamily="2" charset="-122"/>
              </a:rPr>
              <a:t>       </a:t>
            </a:r>
          </a:p>
          <a:p>
            <a:pPr fontAlgn="auto">
              <a:lnSpc>
                <a:spcPct val="130000"/>
              </a:lnSpc>
              <a:spcBef>
                <a:spcPts val="0"/>
              </a:spcBef>
              <a:spcAft>
                <a:spcPts val="0"/>
              </a:spcAft>
              <a:defRPr/>
            </a:pPr>
            <a:r>
              <a:rPr lang="zh-CN" altLang="en-US" dirty="0">
                <a:solidFill>
                  <a:schemeClr val="tx2"/>
                </a:solidFill>
                <a:latin typeface="Tahoma" panose="020B0604030504040204" pitchFamily="34" charset="0"/>
                <a:ea typeface="宋体" panose="02010600030101010101" pitchFamily="2" charset="-122"/>
              </a:rPr>
              <a:t>      </a:t>
            </a:r>
            <a:r>
              <a:rPr lang="zh-CN" altLang="en-US" sz="3600" b="1" dirty="0">
                <a:latin typeface="楷体_GB2312" pitchFamily="49" charset="-122"/>
                <a:ea typeface="楷体_GB2312" pitchFamily="49" charset="-122"/>
              </a:rPr>
              <a:t>清末对辽宁、河北、山东等北方沿海各省称为北洋，由直隶总督兼北洋大臣管辖。1895年，清政府派袁世凯在天津小站编练“新建陆军”，归北洋大臣节制。1911年袁世凯任直隶总督兼北洋大臣，所建的军队即为北洋军，所以把袁世凯建立的政权称为北洋军阀政权。</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矩形 63490"/>
          <p:cNvSpPr>
            <a:spLocks noChangeArrowheads="1"/>
          </p:cNvSpPr>
          <p:nvPr/>
        </p:nvSpPr>
        <p:spPr bwMode="auto">
          <a:xfrm>
            <a:off x="1774825" y="1628775"/>
            <a:ext cx="8713788" cy="3168650"/>
          </a:xfrm>
          <a:prstGeom prst="rect">
            <a:avLst/>
          </a:prstGeom>
          <a:noFill/>
          <a:ln w="9525">
            <a:noFill/>
            <a:miter lim="800000"/>
            <a:headEnd/>
            <a:tailEnd/>
          </a:ln>
        </p:spPr>
        <p:txBody>
          <a:bodyPr/>
          <a:lstStyle/>
          <a:p>
            <a:pPr marL="342900" indent="-342900">
              <a:lnSpc>
                <a:spcPct val="170000"/>
              </a:lnSpc>
              <a:spcBef>
                <a:spcPct val="20000"/>
              </a:spcBef>
              <a:buClr>
                <a:schemeClr val="hlink"/>
              </a:buClr>
              <a:buSzPct val="75000"/>
              <a:buFont typeface="Wingdings" pitchFamily="2" charset="2"/>
              <a:buNone/>
            </a:pPr>
            <a:r>
              <a:rPr lang="en-US" altLang="zh-CN" sz="2800" b="1"/>
              <a:t>1</a:t>
            </a:r>
            <a:r>
              <a:rPr lang="zh-CN" altLang="en-US" sz="2800" b="1"/>
              <a:t>、时间：  </a:t>
            </a:r>
            <a:r>
              <a:rPr lang="en-US" altLang="zh-CN" sz="2800" b="1"/>
              <a:t>1912</a:t>
            </a:r>
            <a:r>
              <a:rPr lang="zh-CN" altLang="en-US" sz="2800" b="1"/>
              <a:t>年</a:t>
            </a:r>
            <a:r>
              <a:rPr lang="en-US" altLang="zh-CN" sz="2800" b="1"/>
              <a:t>3</a:t>
            </a:r>
            <a:r>
              <a:rPr lang="zh-CN" altLang="en-US" sz="2800" b="1"/>
              <a:t>月</a:t>
            </a:r>
          </a:p>
          <a:p>
            <a:pPr marL="342900" indent="-342900">
              <a:lnSpc>
                <a:spcPct val="250000"/>
              </a:lnSpc>
              <a:spcBef>
                <a:spcPct val="20000"/>
              </a:spcBef>
              <a:buClr>
                <a:schemeClr val="hlink"/>
              </a:buClr>
              <a:buSzPct val="75000"/>
              <a:buFont typeface="Wingdings" pitchFamily="2" charset="2"/>
              <a:buNone/>
            </a:pPr>
            <a:r>
              <a:rPr lang="en-US" altLang="zh-CN" sz="2800" b="1"/>
              <a:t>2</a:t>
            </a:r>
            <a:r>
              <a:rPr lang="zh-CN" altLang="en-US" sz="2800" b="1"/>
              <a:t>、标志：袁世凯在北京就任中华民国临时大总统</a:t>
            </a:r>
          </a:p>
          <a:p>
            <a:pPr marL="342900" indent="-342900">
              <a:lnSpc>
                <a:spcPct val="250000"/>
              </a:lnSpc>
              <a:spcBef>
                <a:spcPct val="20000"/>
              </a:spcBef>
              <a:buClr>
                <a:schemeClr val="hlink"/>
              </a:buClr>
              <a:buSzPct val="75000"/>
              <a:buFont typeface="Wingdings" pitchFamily="2" charset="2"/>
              <a:buNone/>
            </a:pPr>
            <a:r>
              <a:rPr lang="zh-CN" altLang="en-US" sz="2800" b="1"/>
              <a:t>3、性质：代表大地主大买办阶级利益的封建买办政府</a:t>
            </a:r>
          </a:p>
          <a:p>
            <a:pPr marL="342900" indent="-342900">
              <a:lnSpc>
                <a:spcPct val="60000"/>
              </a:lnSpc>
              <a:spcBef>
                <a:spcPct val="20000"/>
              </a:spcBef>
              <a:buClr>
                <a:schemeClr val="hlink"/>
              </a:buClr>
              <a:buSzPct val="75000"/>
              <a:buFont typeface="Wingdings" pitchFamily="2" charset="2"/>
              <a:buNone/>
            </a:pPr>
            <a:endParaRPr lang="zh-CN" altLang="en-US" sz="2800" b="1"/>
          </a:p>
        </p:txBody>
      </p:sp>
      <p:sp>
        <p:nvSpPr>
          <p:cNvPr id="15362" name="矩形 63491"/>
          <p:cNvSpPr>
            <a:spLocks noChangeArrowheads="1"/>
          </p:cNvSpPr>
          <p:nvPr/>
        </p:nvSpPr>
        <p:spPr bwMode="auto">
          <a:xfrm>
            <a:off x="1774825" y="260350"/>
            <a:ext cx="8229600" cy="1139825"/>
          </a:xfrm>
          <a:prstGeom prst="rect">
            <a:avLst/>
          </a:prstGeom>
          <a:noFill/>
          <a:ln w="9525">
            <a:noFill/>
            <a:miter lim="800000"/>
            <a:headEnd/>
            <a:tailEnd/>
          </a:ln>
        </p:spPr>
        <p:txBody>
          <a:bodyPr anchor="ctr"/>
          <a:lstStyle/>
          <a:p>
            <a:r>
              <a:rPr lang="zh-CN" altLang="en-US" sz="4800" b="1"/>
              <a:t>北洋军阀统治的建立</a:t>
            </a:r>
          </a:p>
        </p:txBody>
      </p:sp>
      <p:sp>
        <p:nvSpPr>
          <p:cNvPr id="63495" name="文本框 63494"/>
          <p:cNvSpPr txBox="1">
            <a:spLocks noChangeArrowheads="1"/>
          </p:cNvSpPr>
          <p:nvPr/>
        </p:nvSpPr>
        <p:spPr bwMode="auto">
          <a:xfrm>
            <a:off x="2133600" y="5105400"/>
            <a:ext cx="7561263" cy="1568450"/>
          </a:xfrm>
          <a:prstGeom prst="rect">
            <a:avLst/>
          </a:prstGeom>
          <a:solidFill>
            <a:srgbClr val="0000FF"/>
          </a:solidFill>
          <a:ln w="9525">
            <a:solidFill>
              <a:srgbClr val="FF99CC"/>
            </a:solidFill>
            <a:miter lim="800000"/>
            <a:headEnd/>
            <a:tailEnd/>
          </a:ln>
        </p:spPr>
        <p:txBody>
          <a:bodyPr>
            <a:spAutoFit/>
          </a:bodyPr>
          <a:lstStyle/>
          <a:p>
            <a:pPr marL="457200" indent="-457200"/>
            <a:r>
              <a:rPr lang="zh-CN" altLang="en-US" sz="2800"/>
              <a:t>                     </a:t>
            </a:r>
            <a:r>
              <a:rPr lang="zh-CN" altLang="en-US" sz="3200" b="1">
                <a:solidFill>
                  <a:srgbClr val="FFFF03"/>
                </a:solidFill>
              </a:rPr>
              <a:t>北洋军阀的统治</a:t>
            </a:r>
          </a:p>
          <a:p>
            <a:pPr marL="457200" indent="-457200">
              <a:buFontTx/>
              <a:buAutoNum type="arabicPlain" startAt="1912"/>
            </a:pPr>
            <a:r>
              <a:rPr lang="en-US" altLang="zh-CN" sz="3200" b="1">
                <a:solidFill>
                  <a:srgbClr val="FFFF03"/>
                </a:solidFill>
              </a:rPr>
              <a:t>  …………  1916  …………  1928</a:t>
            </a:r>
          </a:p>
          <a:p>
            <a:pPr marL="457200" indent="-457200"/>
            <a:r>
              <a:rPr lang="zh-CN" altLang="en-US" sz="3200" b="1">
                <a:solidFill>
                  <a:srgbClr val="FFFF03"/>
                </a:solidFill>
              </a:rPr>
              <a:t>           袁世凯               军阀割据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634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634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634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63495"/>
                                        </p:tgtEl>
                                        <p:attrNameLst>
                                          <p:attrName>style.visibility</p:attrName>
                                        </p:attrNameLst>
                                      </p:cBhvr>
                                      <p:to>
                                        <p:strVal val="visible"/>
                                      </p:to>
                                    </p:set>
                                    <p:animEffect transition="in" filter="wedge">
                                      <p:cBhvr>
                                        <p:cTn id="19" dur="5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P spid="6349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占位符 23554"/>
          <p:cNvSpPr>
            <a:spLocks noGrp="1"/>
          </p:cNvSpPr>
          <p:nvPr>
            <p:ph type="body" idx="1"/>
          </p:nvPr>
        </p:nvSpPr>
        <p:spPr>
          <a:xfrm>
            <a:off x="1524000" y="476250"/>
            <a:ext cx="1512888" cy="2997200"/>
          </a:xfrm>
        </p:spPr>
        <p:txBody>
          <a:bodyPr/>
          <a:lstStyle/>
          <a:p>
            <a:pPr>
              <a:lnSpc>
                <a:spcPct val="380000"/>
              </a:lnSpc>
              <a:buFont typeface="Arial" charset="0"/>
              <a:buNone/>
            </a:pPr>
            <a:endParaRPr lang="zh-CN" altLang="en-US" b="1" smtClean="0"/>
          </a:p>
          <a:p>
            <a:pPr>
              <a:lnSpc>
                <a:spcPct val="530000"/>
              </a:lnSpc>
              <a:buFont typeface="Arial" charset="0"/>
              <a:buNone/>
            </a:pPr>
            <a:endParaRPr lang="zh-CN" altLang="en-US" b="1" smtClean="0"/>
          </a:p>
        </p:txBody>
      </p:sp>
      <p:sp>
        <p:nvSpPr>
          <p:cNvPr id="23556" name="标题 23555"/>
          <p:cNvSpPr>
            <a:spLocks noGrp="1"/>
          </p:cNvSpPr>
          <p:nvPr>
            <p:ph type="title"/>
          </p:nvPr>
        </p:nvSpPr>
        <p:spPr>
          <a:xfrm>
            <a:off x="1703388" y="188913"/>
            <a:ext cx="8496300" cy="1079500"/>
          </a:xfrm>
        </p:spPr>
        <p:txBody>
          <a:bodyPr/>
          <a:lstStyle/>
          <a:p>
            <a:r>
              <a:rPr lang="zh-CN" altLang="en-US" sz="4800" b="1" smtClean="0"/>
              <a:t>一、袁世凯专权</a:t>
            </a:r>
          </a:p>
        </p:txBody>
      </p:sp>
      <p:sp>
        <p:nvSpPr>
          <p:cNvPr id="23561" name="文本框 23560"/>
          <p:cNvSpPr txBox="1">
            <a:spLocks noChangeArrowheads="1"/>
          </p:cNvSpPr>
          <p:nvPr/>
        </p:nvSpPr>
        <p:spPr bwMode="auto">
          <a:xfrm>
            <a:off x="1884363" y="1443038"/>
            <a:ext cx="8537575" cy="1754187"/>
          </a:xfrm>
          <a:prstGeom prst="rect">
            <a:avLst/>
          </a:prstGeom>
          <a:noFill/>
          <a:ln w="9525">
            <a:noFill/>
            <a:miter lim="800000"/>
            <a:headEnd/>
            <a:tailEnd/>
          </a:ln>
        </p:spPr>
        <p:txBody>
          <a:bodyPr>
            <a:spAutoFit/>
          </a:bodyPr>
          <a:lstStyle/>
          <a:p>
            <a:r>
              <a:rPr lang="zh-CN" altLang="en-US" sz="4000" b="1"/>
              <a:t>政治：</a:t>
            </a:r>
            <a:r>
              <a:rPr lang="zh-CN" altLang="en-US" sz="4000" b="1">
                <a:latin typeface="Times New Roman" pitchFamily="18" charset="0"/>
              </a:rPr>
              <a:t>控制内阁；破坏</a:t>
            </a:r>
            <a:r>
              <a:rPr lang="en-US" altLang="zh-CN" sz="4000" b="1">
                <a:latin typeface="Times New Roman" pitchFamily="18" charset="0"/>
              </a:rPr>
              <a:t>《</a:t>
            </a:r>
            <a:r>
              <a:rPr lang="zh-CN" altLang="en-US" sz="4000" b="1">
                <a:latin typeface="Times New Roman" pitchFamily="18" charset="0"/>
              </a:rPr>
              <a:t>临时约法</a:t>
            </a:r>
            <a:r>
              <a:rPr lang="en-US" altLang="zh-CN" sz="4000" b="1">
                <a:latin typeface="Times New Roman" pitchFamily="18" charset="0"/>
              </a:rPr>
              <a:t>》</a:t>
            </a:r>
            <a:r>
              <a:rPr lang="zh-CN" altLang="en-US" sz="4000" b="1"/>
              <a:t> </a:t>
            </a:r>
          </a:p>
          <a:p>
            <a:pPr>
              <a:lnSpc>
                <a:spcPct val="170000"/>
              </a:lnSpc>
            </a:pPr>
            <a:endParaRPr lang="zh-CN" altLang="en-US" sz="4000" b="1"/>
          </a:p>
        </p:txBody>
      </p:sp>
      <p:sp>
        <p:nvSpPr>
          <p:cNvPr id="23581" name="矩形 23580"/>
          <p:cNvSpPr>
            <a:spLocks noChangeArrowheads="1"/>
          </p:cNvSpPr>
          <p:nvPr/>
        </p:nvSpPr>
        <p:spPr bwMode="auto">
          <a:xfrm>
            <a:off x="1703388" y="3368675"/>
            <a:ext cx="8863012" cy="1136650"/>
          </a:xfrm>
          <a:prstGeom prst="rect">
            <a:avLst/>
          </a:prstGeom>
          <a:noFill/>
          <a:ln w="9525">
            <a:noFill/>
            <a:miter lim="800000"/>
            <a:headEnd/>
            <a:tailEnd/>
          </a:ln>
        </p:spPr>
        <p:txBody>
          <a:bodyPr wrap="none">
            <a:spAutoFit/>
          </a:bodyPr>
          <a:lstStyle/>
          <a:p>
            <a:pPr>
              <a:lnSpc>
                <a:spcPct val="170000"/>
              </a:lnSpc>
            </a:pPr>
            <a:r>
              <a:rPr lang="zh-CN" altLang="en-US" sz="4000" b="1"/>
              <a:t>军事：加强北洋军力量；削弱革命军。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61"/>
                                        </p:tgtEl>
                                        <p:attrNameLst>
                                          <p:attrName>style.visibility</p:attrName>
                                        </p:attrNameLst>
                                      </p:cBhvr>
                                      <p:to>
                                        <p:strVal val="visible"/>
                                      </p:to>
                                    </p:set>
                                    <p:anim calcmode="lin" valueType="num">
                                      <p:cBhvr additive="base">
                                        <p:cTn id="13" dur="500" fill="hold"/>
                                        <p:tgtEl>
                                          <p:spTgt spid="23561"/>
                                        </p:tgtEl>
                                        <p:attrNameLst>
                                          <p:attrName>ppt_x</p:attrName>
                                        </p:attrNameLst>
                                      </p:cBhvr>
                                      <p:tavLst>
                                        <p:tav tm="0">
                                          <p:val>
                                            <p:strVal val="#ppt_x"/>
                                          </p:val>
                                        </p:tav>
                                        <p:tav tm="100000">
                                          <p:val>
                                            <p:strVal val="#ppt_x"/>
                                          </p:val>
                                        </p:tav>
                                      </p:tavLst>
                                    </p:anim>
                                    <p:anim calcmode="lin" valueType="num">
                                      <p:cBhvr additive="base">
                                        <p:cTn id="14" dur="500" fill="hold"/>
                                        <p:tgtEl>
                                          <p:spTgt spid="235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81"/>
                                        </p:tgtEl>
                                        <p:attrNameLst>
                                          <p:attrName>style.visibility</p:attrName>
                                        </p:attrNameLst>
                                      </p:cBhvr>
                                      <p:to>
                                        <p:strVal val="visible"/>
                                      </p:to>
                                    </p:set>
                                    <p:anim calcmode="lin" valueType="num">
                                      <p:cBhvr additive="base">
                                        <p:cTn id="19" dur="500" fill="hold"/>
                                        <p:tgtEl>
                                          <p:spTgt spid="23581"/>
                                        </p:tgtEl>
                                        <p:attrNameLst>
                                          <p:attrName>ppt_x</p:attrName>
                                        </p:attrNameLst>
                                      </p:cBhvr>
                                      <p:tavLst>
                                        <p:tav tm="0">
                                          <p:val>
                                            <p:strVal val="#ppt_x"/>
                                          </p:val>
                                        </p:tav>
                                        <p:tav tm="100000">
                                          <p:val>
                                            <p:strVal val="#ppt_x"/>
                                          </p:val>
                                        </p:tav>
                                      </p:tavLst>
                                    </p:anim>
                                    <p:anim calcmode="lin" valueType="num">
                                      <p:cBhvr additive="base">
                                        <p:cTn id="20" dur="500" fill="hold"/>
                                        <p:tgtEl>
                                          <p:spTgt spid="23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61" grpId="0"/>
      <p:bldP spid="235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71681"/>
          <p:cNvSpPr>
            <a:spLocks noGrp="1"/>
          </p:cNvSpPr>
          <p:nvPr>
            <p:ph type="title"/>
          </p:nvPr>
        </p:nvSpPr>
        <p:spPr>
          <a:xfrm>
            <a:off x="1847850" y="620713"/>
            <a:ext cx="4330700" cy="792162"/>
          </a:xfrm>
        </p:spPr>
        <p:txBody>
          <a:bodyPr rtlCol="0" anchorCtr="1">
            <a:normAutofit fontScale="90000"/>
          </a:bodyPr>
          <a:lstStyle/>
          <a:p>
            <a:pPr fontAlgn="auto">
              <a:spcAft>
                <a:spcPts val="0"/>
              </a:spcAft>
              <a:defRPr/>
            </a:pPr>
            <a:r>
              <a:rPr lang="zh-CN" altLang="en-US" sz="4800" b="1" dirty="0">
                <a:latin typeface="隶书" pitchFamily="49" charset="-122"/>
                <a:ea typeface="隶书" pitchFamily="49" charset="-122"/>
              </a:rPr>
              <a:t>“宋 案”</a:t>
            </a:r>
          </a:p>
        </p:txBody>
      </p:sp>
      <p:sp>
        <p:nvSpPr>
          <p:cNvPr id="17410" name="文本占位符 71682"/>
          <p:cNvSpPr>
            <a:spLocks noGrp="1"/>
          </p:cNvSpPr>
          <p:nvPr>
            <p:ph type="body" idx="1"/>
          </p:nvPr>
        </p:nvSpPr>
        <p:spPr>
          <a:xfrm>
            <a:off x="1774825" y="1268413"/>
            <a:ext cx="8642350" cy="4897437"/>
          </a:xfrm>
        </p:spPr>
        <p:txBody>
          <a:bodyPr/>
          <a:lstStyle/>
          <a:p>
            <a:pPr>
              <a:lnSpc>
                <a:spcPct val="190000"/>
              </a:lnSpc>
            </a:pPr>
            <a:r>
              <a:rPr lang="zh-CN" altLang="en-US" b="1" smtClean="0">
                <a:latin typeface="宋体" charset="-122"/>
              </a:rPr>
              <a:t>时  间           </a:t>
            </a:r>
          </a:p>
          <a:p>
            <a:pPr>
              <a:lnSpc>
                <a:spcPct val="190000"/>
              </a:lnSpc>
            </a:pPr>
            <a:r>
              <a:rPr lang="zh-CN" altLang="en-US" b="1" smtClean="0">
                <a:latin typeface="宋体" charset="-122"/>
              </a:rPr>
              <a:t>发生地点：</a:t>
            </a:r>
          </a:p>
          <a:p>
            <a:pPr>
              <a:lnSpc>
                <a:spcPct val="190000"/>
              </a:lnSpc>
            </a:pPr>
            <a:r>
              <a:rPr lang="zh-CN" altLang="en-US" b="1" smtClean="0">
                <a:latin typeface="宋体" charset="-122"/>
              </a:rPr>
              <a:t>幕后策划者：</a:t>
            </a:r>
          </a:p>
          <a:p>
            <a:pPr>
              <a:lnSpc>
                <a:spcPct val="190000"/>
              </a:lnSpc>
            </a:pPr>
            <a:r>
              <a:rPr lang="zh-CN" altLang="en-US" b="1" smtClean="0">
                <a:latin typeface="宋体" charset="-122"/>
              </a:rPr>
              <a:t>目  的：</a:t>
            </a:r>
          </a:p>
          <a:p>
            <a:pPr>
              <a:lnSpc>
                <a:spcPct val="190000"/>
              </a:lnSpc>
            </a:pPr>
            <a:r>
              <a:rPr lang="zh-CN" altLang="en-US" b="1" smtClean="0">
                <a:latin typeface="宋体" charset="-122"/>
              </a:rPr>
              <a:t>                </a:t>
            </a:r>
          </a:p>
        </p:txBody>
      </p:sp>
      <p:sp>
        <p:nvSpPr>
          <p:cNvPr id="17411" name="直接连接符 71683"/>
          <p:cNvSpPr>
            <a:spLocks noChangeShapeType="1"/>
          </p:cNvSpPr>
          <p:nvPr/>
        </p:nvSpPr>
        <p:spPr bwMode="auto">
          <a:xfrm>
            <a:off x="3575050" y="4581525"/>
            <a:ext cx="1441450" cy="0"/>
          </a:xfrm>
          <a:prstGeom prst="line">
            <a:avLst/>
          </a:prstGeom>
          <a:noFill/>
          <a:ln w="9525">
            <a:solidFill>
              <a:schemeClr val="tx1"/>
            </a:solidFill>
            <a:round/>
            <a:headEnd/>
            <a:tailEnd type="triangle" w="med" len="med"/>
          </a:ln>
        </p:spPr>
        <p:txBody>
          <a:bodyPr/>
          <a:lstStyle/>
          <a:p>
            <a:endParaRPr lang="zh-CN" altLang="en-US"/>
          </a:p>
        </p:txBody>
      </p:sp>
      <p:sp>
        <p:nvSpPr>
          <p:cNvPr id="17412" name="直接连接符 71684"/>
          <p:cNvSpPr>
            <a:spLocks noChangeShapeType="1"/>
          </p:cNvSpPr>
          <p:nvPr/>
        </p:nvSpPr>
        <p:spPr bwMode="auto">
          <a:xfrm>
            <a:off x="4008438" y="2781300"/>
            <a:ext cx="935037" cy="0"/>
          </a:xfrm>
          <a:prstGeom prst="line">
            <a:avLst/>
          </a:prstGeom>
          <a:noFill/>
          <a:ln w="9525">
            <a:solidFill>
              <a:schemeClr val="tx1"/>
            </a:solidFill>
            <a:round/>
            <a:headEnd/>
            <a:tailEnd type="triangle" w="med" len="med"/>
          </a:ln>
        </p:spPr>
        <p:txBody>
          <a:bodyPr/>
          <a:lstStyle/>
          <a:p>
            <a:endParaRPr lang="zh-CN" altLang="en-US"/>
          </a:p>
        </p:txBody>
      </p:sp>
      <p:sp>
        <p:nvSpPr>
          <p:cNvPr id="17413" name="直接连接符 71685"/>
          <p:cNvSpPr>
            <a:spLocks noChangeShapeType="1"/>
          </p:cNvSpPr>
          <p:nvPr/>
        </p:nvSpPr>
        <p:spPr bwMode="auto">
          <a:xfrm>
            <a:off x="4224338" y="3644900"/>
            <a:ext cx="0" cy="0"/>
          </a:xfrm>
          <a:prstGeom prst="line">
            <a:avLst/>
          </a:prstGeom>
          <a:noFill/>
          <a:ln w="9525">
            <a:solidFill>
              <a:schemeClr val="tx1"/>
            </a:solidFill>
            <a:round/>
            <a:headEnd/>
            <a:tailEnd type="triangle" w="med" len="med"/>
          </a:ln>
        </p:spPr>
        <p:txBody>
          <a:bodyPr/>
          <a:lstStyle/>
          <a:p>
            <a:endParaRPr lang="zh-CN" altLang="en-US"/>
          </a:p>
        </p:txBody>
      </p:sp>
      <p:sp>
        <p:nvSpPr>
          <p:cNvPr id="17414" name="直接连接符 71686"/>
          <p:cNvSpPr>
            <a:spLocks noChangeShapeType="1"/>
          </p:cNvSpPr>
          <p:nvPr/>
        </p:nvSpPr>
        <p:spPr bwMode="auto">
          <a:xfrm>
            <a:off x="4224338" y="3644900"/>
            <a:ext cx="647700" cy="0"/>
          </a:xfrm>
          <a:prstGeom prst="line">
            <a:avLst/>
          </a:prstGeom>
          <a:noFill/>
          <a:ln w="9525">
            <a:solidFill>
              <a:schemeClr val="tx1"/>
            </a:solidFill>
            <a:round/>
            <a:headEnd/>
            <a:tailEnd type="triangle" w="med" len="med"/>
          </a:ln>
        </p:spPr>
        <p:txBody>
          <a:bodyPr/>
          <a:lstStyle/>
          <a:p>
            <a:endParaRPr lang="zh-CN" altLang="en-US"/>
          </a:p>
        </p:txBody>
      </p:sp>
      <p:sp>
        <p:nvSpPr>
          <p:cNvPr id="71688" name="文本框 71687"/>
          <p:cNvSpPr txBox="1">
            <a:spLocks noChangeArrowheads="1"/>
          </p:cNvSpPr>
          <p:nvPr/>
        </p:nvSpPr>
        <p:spPr bwMode="auto">
          <a:xfrm>
            <a:off x="5016500" y="2492375"/>
            <a:ext cx="2376488" cy="522288"/>
          </a:xfrm>
          <a:prstGeom prst="rect">
            <a:avLst/>
          </a:prstGeom>
          <a:noFill/>
          <a:ln w="9525">
            <a:noFill/>
            <a:miter lim="800000"/>
            <a:headEnd/>
            <a:tailEnd/>
          </a:ln>
        </p:spPr>
        <p:txBody>
          <a:bodyPr>
            <a:spAutoFit/>
          </a:bodyPr>
          <a:lstStyle/>
          <a:p>
            <a:pPr>
              <a:spcBef>
                <a:spcPct val="50000"/>
              </a:spcBef>
            </a:pPr>
            <a:r>
              <a:rPr lang="zh-CN" altLang="en-US" sz="2800" b="1"/>
              <a:t>上海火车站</a:t>
            </a:r>
          </a:p>
        </p:txBody>
      </p:sp>
      <p:sp>
        <p:nvSpPr>
          <p:cNvPr id="71689" name="文本框 71688"/>
          <p:cNvSpPr txBox="1">
            <a:spLocks noChangeArrowheads="1"/>
          </p:cNvSpPr>
          <p:nvPr/>
        </p:nvSpPr>
        <p:spPr bwMode="auto">
          <a:xfrm>
            <a:off x="5016500" y="3357563"/>
            <a:ext cx="1800225" cy="522287"/>
          </a:xfrm>
          <a:prstGeom prst="rect">
            <a:avLst/>
          </a:prstGeom>
          <a:noFill/>
          <a:ln w="9525">
            <a:noFill/>
            <a:miter lim="800000"/>
            <a:headEnd/>
            <a:tailEnd/>
          </a:ln>
        </p:spPr>
        <p:txBody>
          <a:bodyPr>
            <a:spAutoFit/>
          </a:bodyPr>
          <a:lstStyle/>
          <a:p>
            <a:pPr>
              <a:spcBef>
                <a:spcPct val="50000"/>
              </a:spcBef>
            </a:pPr>
            <a:r>
              <a:rPr lang="zh-CN" altLang="en-US" sz="2800" b="1"/>
              <a:t>袁世凯</a:t>
            </a:r>
          </a:p>
        </p:txBody>
      </p:sp>
      <p:sp>
        <p:nvSpPr>
          <p:cNvPr id="71690" name="文本框 71689"/>
          <p:cNvSpPr txBox="1">
            <a:spLocks noChangeArrowheads="1"/>
          </p:cNvSpPr>
          <p:nvPr/>
        </p:nvSpPr>
        <p:spPr bwMode="auto">
          <a:xfrm>
            <a:off x="5016500" y="4489450"/>
            <a:ext cx="5256213" cy="1322388"/>
          </a:xfrm>
          <a:prstGeom prst="rect">
            <a:avLst/>
          </a:prstGeom>
          <a:noFill/>
          <a:ln w="9525">
            <a:noFill/>
            <a:miter lim="800000"/>
            <a:headEnd/>
            <a:tailEnd/>
          </a:ln>
        </p:spPr>
        <p:txBody>
          <a:bodyPr>
            <a:spAutoFit/>
          </a:bodyPr>
          <a:lstStyle/>
          <a:p>
            <a:pPr>
              <a:spcBef>
                <a:spcPct val="50000"/>
              </a:spcBef>
            </a:pPr>
            <a:r>
              <a:rPr lang="zh-CN" altLang="en-US" sz="3200" b="1"/>
              <a:t>阻止国民党组阁，</a:t>
            </a:r>
          </a:p>
          <a:p>
            <a:pPr>
              <a:spcBef>
                <a:spcPct val="50000"/>
              </a:spcBef>
            </a:pPr>
            <a:r>
              <a:rPr lang="zh-CN" altLang="en-US" sz="3200" b="1">
                <a:latin typeface="Times New Roman" pitchFamily="18" charset="0"/>
              </a:rPr>
              <a:t>消灭革命党势力。</a:t>
            </a:r>
          </a:p>
        </p:txBody>
      </p:sp>
      <p:sp>
        <p:nvSpPr>
          <p:cNvPr id="17418" name="直接连接符 71690"/>
          <p:cNvSpPr>
            <a:spLocks noChangeShapeType="1"/>
          </p:cNvSpPr>
          <p:nvPr/>
        </p:nvSpPr>
        <p:spPr bwMode="auto">
          <a:xfrm>
            <a:off x="3719513" y="1844675"/>
            <a:ext cx="935037" cy="0"/>
          </a:xfrm>
          <a:prstGeom prst="line">
            <a:avLst/>
          </a:prstGeom>
          <a:noFill/>
          <a:ln w="9525">
            <a:solidFill>
              <a:schemeClr val="tx1"/>
            </a:solidFill>
            <a:round/>
            <a:headEnd/>
            <a:tailEnd type="triangle" w="med" len="med"/>
          </a:ln>
        </p:spPr>
        <p:txBody>
          <a:bodyPr/>
          <a:lstStyle/>
          <a:p>
            <a:endParaRPr lang="zh-CN" altLang="en-US"/>
          </a:p>
        </p:txBody>
      </p:sp>
      <p:sp>
        <p:nvSpPr>
          <p:cNvPr id="71692" name="文本框 71691"/>
          <p:cNvSpPr txBox="1">
            <a:spLocks noChangeArrowheads="1"/>
          </p:cNvSpPr>
          <p:nvPr/>
        </p:nvSpPr>
        <p:spPr bwMode="auto">
          <a:xfrm>
            <a:off x="4872038" y="1484313"/>
            <a:ext cx="2376487" cy="522287"/>
          </a:xfrm>
          <a:prstGeom prst="rect">
            <a:avLst/>
          </a:prstGeom>
          <a:noFill/>
          <a:ln w="9525">
            <a:noFill/>
            <a:miter lim="800000"/>
            <a:headEnd/>
            <a:tailEnd/>
          </a:ln>
        </p:spPr>
        <p:txBody>
          <a:bodyPr>
            <a:spAutoFit/>
          </a:bodyPr>
          <a:lstStyle/>
          <a:p>
            <a:pPr>
              <a:spcBef>
                <a:spcPct val="50000"/>
              </a:spcBef>
            </a:pPr>
            <a:r>
              <a:rPr lang="en-US" altLang="zh-CN" sz="2800" b="1"/>
              <a:t>1913</a:t>
            </a:r>
            <a:r>
              <a:rPr lang="zh-CN" altLang="en-US" sz="2800" b="1"/>
              <a:t>年</a:t>
            </a:r>
            <a:r>
              <a:rPr lang="en-US" altLang="zh-CN" sz="2800" b="1"/>
              <a:t>3</a:t>
            </a:r>
            <a:r>
              <a:rPr lang="zh-CN" altLang="en-US" sz="2800" b="1"/>
              <a:t>月</a:t>
            </a:r>
          </a:p>
        </p:txBody>
      </p:sp>
      <p:pic>
        <p:nvPicPr>
          <p:cNvPr id="71693" name="图片 71692" descr="宋教仁">
            <a:hlinkClick r:id="rId2" action="ppaction://hlinksldjump"/>
          </p:cNvPr>
          <p:cNvPicPr>
            <a:picLocks noChangeAspect="1"/>
          </p:cNvPicPr>
          <p:nvPr/>
        </p:nvPicPr>
        <p:blipFill>
          <a:blip r:embed="rId3"/>
          <a:srcRect/>
          <a:stretch>
            <a:fillRect/>
          </a:stretch>
        </p:blipFill>
        <p:spPr bwMode="auto">
          <a:xfrm>
            <a:off x="7175500" y="0"/>
            <a:ext cx="3492500" cy="4149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1692"/>
                                        </p:tgtEl>
                                        <p:attrNameLst>
                                          <p:attrName>style.visibility</p:attrName>
                                        </p:attrNameLst>
                                      </p:cBhvr>
                                      <p:to>
                                        <p:strVal val="visible"/>
                                      </p:to>
                                    </p:set>
                                    <p:animEffect transition="in" filter="fade">
                                      <p:cBhvr>
                                        <p:cTn id="7" dur="500"/>
                                        <p:tgtEl>
                                          <p:spTgt spid="71692"/>
                                        </p:tgtEl>
                                      </p:cBhvr>
                                    </p:animEffect>
                                    <p:anim calcmode="lin" valueType="num">
                                      <p:cBhvr>
                                        <p:cTn id="8" dur="500" fill="hold"/>
                                        <p:tgtEl>
                                          <p:spTgt spid="71692"/>
                                        </p:tgtEl>
                                        <p:attrNameLst>
                                          <p:attrName>ppt_x</p:attrName>
                                        </p:attrNameLst>
                                      </p:cBhvr>
                                      <p:tavLst>
                                        <p:tav tm="0">
                                          <p:val>
                                            <p:strVal val="#ppt_x-.1"/>
                                          </p:val>
                                        </p:tav>
                                        <p:tav tm="100000">
                                          <p:val>
                                            <p:strVal val="#ppt_x"/>
                                          </p:val>
                                        </p:tav>
                                      </p:tavLst>
                                    </p:anim>
                                    <p:anim calcmode="lin" valueType="num">
                                      <p:cBhvr>
                                        <p:cTn id="9" dur="500" fill="hold"/>
                                        <p:tgtEl>
                                          <p:spTgt spid="7169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71688"/>
                                        </p:tgtEl>
                                        <p:attrNameLst>
                                          <p:attrName>style.visibility</p:attrName>
                                        </p:attrNameLst>
                                      </p:cBhvr>
                                      <p:to>
                                        <p:strVal val="visible"/>
                                      </p:to>
                                    </p:set>
                                    <p:animEffect transition="in" filter="fade">
                                      <p:cBhvr>
                                        <p:cTn id="14" dur="500"/>
                                        <p:tgtEl>
                                          <p:spTgt spid="71688"/>
                                        </p:tgtEl>
                                      </p:cBhvr>
                                    </p:animEffect>
                                    <p:anim calcmode="lin" valueType="num">
                                      <p:cBhvr>
                                        <p:cTn id="15" dur="500" fill="hold"/>
                                        <p:tgtEl>
                                          <p:spTgt spid="71688"/>
                                        </p:tgtEl>
                                        <p:attrNameLst>
                                          <p:attrName>ppt_x</p:attrName>
                                        </p:attrNameLst>
                                      </p:cBhvr>
                                      <p:tavLst>
                                        <p:tav tm="0">
                                          <p:val>
                                            <p:strVal val="#ppt_x-.1"/>
                                          </p:val>
                                        </p:tav>
                                        <p:tav tm="100000">
                                          <p:val>
                                            <p:strVal val="#ppt_x"/>
                                          </p:val>
                                        </p:tav>
                                      </p:tavLst>
                                    </p:anim>
                                    <p:anim calcmode="lin" valueType="num">
                                      <p:cBhvr>
                                        <p:cTn id="16" dur="500" fill="hold"/>
                                        <p:tgtEl>
                                          <p:spTgt spid="7168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iterate type="lt">
                                    <p:tmPct val="5000"/>
                                  </p:iterate>
                                  <p:childTnLst>
                                    <p:set>
                                      <p:cBhvr>
                                        <p:cTn id="20" dur="1" fill="hold">
                                          <p:stCondLst>
                                            <p:cond delay="0"/>
                                          </p:stCondLst>
                                        </p:cTn>
                                        <p:tgtEl>
                                          <p:spTgt spid="71689"/>
                                        </p:tgtEl>
                                        <p:attrNameLst>
                                          <p:attrName>style.visibility</p:attrName>
                                        </p:attrNameLst>
                                      </p:cBhvr>
                                      <p:to>
                                        <p:strVal val="visible"/>
                                      </p:to>
                                    </p:set>
                                    <p:anim calcmode="lin" valueType="num">
                                      <p:cBhvr>
                                        <p:cTn id="21" dur="500" fill="hold"/>
                                        <p:tgtEl>
                                          <p:spTgt spid="71689"/>
                                        </p:tgtEl>
                                        <p:attrNameLst>
                                          <p:attrName>ppt_w</p:attrName>
                                        </p:attrNameLst>
                                      </p:cBhvr>
                                      <p:tavLst>
                                        <p:tav tm="0">
                                          <p:val>
                                            <p:fltVal val="0"/>
                                          </p:val>
                                        </p:tav>
                                        <p:tav tm="100000">
                                          <p:val>
                                            <p:strVal val="#ppt_w"/>
                                          </p:val>
                                        </p:tav>
                                      </p:tavLst>
                                    </p:anim>
                                    <p:anim calcmode="lin" valueType="num">
                                      <p:cBhvr>
                                        <p:cTn id="22" dur="500" fill="hold"/>
                                        <p:tgtEl>
                                          <p:spTgt spid="71689"/>
                                        </p:tgtEl>
                                        <p:attrNameLst>
                                          <p:attrName>ppt_h</p:attrName>
                                        </p:attrNameLst>
                                      </p:cBhvr>
                                      <p:tavLst>
                                        <p:tav tm="0">
                                          <p:val>
                                            <p:fltVal val="0"/>
                                          </p:val>
                                        </p:tav>
                                        <p:tav tm="100000">
                                          <p:val>
                                            <p:strVal val="#ppt_h"/>
                                          </p:val>
                                        </p:tav>
                                      </p:tavLst>
                                    </p:anim>
                                    <p:anim calcmode="lin" valueType="num">
                                      <p:cBhvr>
                                        <p:cTn id="23" dur="500" fill="hold"/>
                                        <p:tgtEl>
                                          <p:spTgt spid="71689"/>
                                        </p:tgtEl>
                                        <p:attrNameLst>
                                          <p:attrName>style.rotation</p:attrName>
                                        </p:attrNameLst>
                                      </p:cBhvr>
                                      <p:tavLst>
                                        <p:tav tm="0">
                                          <p:val>
                                            <p:fltVal val="90"/>
                                          </p:val>
                                        </p:tav>
                                        <p:tav tm="100000">
                                          <p:val>
                                            <p:fltVal val="0"/>
                                          </p:val>
                                        </p:tav>
                                      </p:tavLst>
                                    </p:anim>
                                    <p:animEffect transition="in" filter="fade">
                                      <p:cBhvr>
                                        <p:cTn id="24" dur="500"/>
                                        <p:tgtEl>
                                          <p:spTgt spid="71689"/>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71690"/>
                                        </p:tgtEl>
                                        <p:attrNameLst>
                                          <p:attrName>style.visibility</p:attrName>
                                        </p:attrNameLst>
                                      </p:cBhvr>
                                      <p:to>
                                        <p:strVal val="visible"/>
                                      </p:to>
                                    </p:set>
                                    <p:animEffect transition="in" filter="fade">
                                      <p:cBhvr>
                                        <p:cTn id="29" dur="500"/>
                                        <p:tgtEl>
                                          <p:spTgt spid="71690"/>
                                        </p:tgtEl>
                                      </p:cBhvr>
                                    </p:animEffect>
                                    <p:anim calcmode="lin" valueType="num">
                                      <p:cBhvr>
                                        <p:cTn id="30" dur="500" fill="hold"/>
                                        <p:tgtEl>
                                          <p:spTgt spid="71690"/>
                                        </p:tgtEl>
                                        <p:attrNameLst>
                                          <p:attrName>ppt_x</p:attrName>
                                        </p:attrNameLst>
                                      </p:cBhvr>
                                      <p:tavLst>
                                        <p:tav tm="0">
                                          <p:val>
                                            <p:strVal val="#ppt_x"/>
                                          </p:val>
                                        </p:tav>
                                        <p:tav tm="100000">
                                          <p:val>
                                            <p:strVal val="#ppt_x"/>
                                          </p:val>
                                        </p:tav>
                                      </p:tavLst>
                                    </p:anim>
                                    <p:anim calcmode="lin" valueType="num">
                                      <p:cBhvr>
                                        <p:cTn id="31" dur="500" fill="hold"/>
                                        <p:tgtEl>
                                          <p:spTgt spid="716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71693"/>
                                        </p:tgtEl>
                                        <p:attrNameLst>
                                          <p:attrName>style.visibility</p:attrName>
                                        </p:attrNameLst>
                                      </p:cBhvr>
                                      <p:to>
                                        <p:strVal val="visible"/>
                                      </p:to>
                                    </p:set>
                                    <p:animEffect transition="in" filter="dissolve">
                                      <p:cBhvr>
                                        <p:cTn id="36" dur="500"/>
                                        <p:tgtEl>
                                          <p:spTgt spid="71693"/>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xit" presetSubtype="0" fill="hold" nodeType="clickEffect">
                                  <p:stCondLst>
                                    <p:cond delay="0"/>
                                  </p:stCondLst>
                                  <p:childTnLst>
                                    <p:anim calcmode="lin" valueType="num">
                                      <p:cBhvr>
                                        <p:cTn id="40" dur="1"/>
                                        <p:tgtEl>
                                          <p:spTgt spid="71693"/>
                                        </p:tgtEl>
                                      </p:cBhvr>
                                    </p:anim>
                                    <p:set>
                                      <p:cBhvr>
                                        <p:cTn id="41" dur="1" fill="hold">
                                          <p:stCondLst>
                                            <p:cond delay="0"/>
                                          </p:stCondLst>
                                        </p:cTn>
                                        <p:tgtEl>
                                          <p:spTgt spid="7169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8" grpId="0"/>
      <p:bldP spid="71689" grpId="0"/>
      <p:bldP spid="7169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文本框 51202"/>
          <p:cNvSpPr txBox="1">
            <a:spLocks noChangeArrowheads="1"/>
          </p:cNvSpPr>
          <p:nvPr/>
        </p:nvSpPr>
        <p:spPr bwMode="auto">
          <a:xfrm>
            <a:off x="3657600" y="2971800"/>
            <a:ext cx="6624638" cy="1863725"/>
          </a:xfrm>
          <a:prstGeom prst="rect">
            <a:avLst/>
          </a:prstGeom>
          <a:noFill/>
          <a:ln w="9525">
            <a:noFill/>
            <a:miter lim="800000"/>
            <a:headEnd/>
            <a:tailEnd/>
          </a:ln>
        </p:spPr>
        <p:txBody>
          <a:bodyPr>
            <a:spAutoFit/>
          </a:bodyPr>
          <a:lstStyle/>
          <a:p>
            <a:pPr>
              <a:lnSpc>
                <a:spcPct val="120000"/>
              </a:lnSpc>
            </a:pPr>
            <a:r>
              <a:rPr lang="zh-CN" altLang="en-US" sz="2400" b="1"/>
              <a:t>是以孙中山为首的资产阶级革命派为反对袁世凯的独裁专制和军事进攻、保卫民主共和的一次武装斗争，是辛亥革命的继续，所以称之为 “二次革命”。</a:t>
            </a:r>
            <a:endParaRPr lang="zh-CN" altLang="en-US" sz="2400"/>
          </a:p>
        </p:txBody>
      </p:sp>
      <p:sp>
        <p:nvSpPr>
          <p:cNvPr id="51204" name="矩形 51203"/>
          <p:cNvSpPr/>
          <p:nvPr/>
        </p:nvSpPr>
        <p:spPr>
          <a:xfrm>
            <a:off x="1524000" y="0"/>
            <a:ext cx="7416800" cy="936625"/>
          </a:xfrm>
          <a:prstGeom prst="rect">
            <a:avLst/>
          </a:prstGeom>
          <a:noFill/>
          <a:ln w="9525">
            <a:noFill/>
          </a:ln>
        </p:spPr>
        <p:txBody>
          <a:bodyPr anchor="ctr"/>
          <a:lstStyle/>
          <a:p>
            <a:pPr fontAlgn="auto">
              <a:spcBef>
                <a:spcPts val="0"/>
              </a:spcBef>
              <a:spcAft>
                <a:spcPts val="0"/>
              </a:spcAft>
              <a:defRPr/>
            </a:pPr>
            <a:r>
              <a:rPr lang="zh-CN" altLang="en-US" b="1" dirty="0">
                <a:effectLst>
                  <a:outerShdw blurRad="38100" dist="38100" dir="2700000">
                    <a:srgbClr val="000000"/>
                  </a:outerShdw>
                </a:effectLst>
                <a:latin typeface="隶书" pitchFamily="49" charset="-122"/>
                <a:ea typeface="隶书" pitchFamily="49" charset="-122"/>
              </a:rPr>
              <a:t>“二次革命”</a:t>
            </a:r>
          </a:p>
        </p:txBody>
      </p:sp>
      <p:sp>
        <p:nvSpPr>
          <p:cNvPr id="51205" name="矩形 51204"/>
          <p:cNvSpPr/>
          <p:nvPr/>
        </p:nvSpPr>
        <p:spPr>
          <a:xfrm>
            <a:off x="1524000" y="1143000"/>
            <a:ext cx="2187575" cy="703263"/>
          </a:xfrm>
          <a:prstGeom prst="rect">
            <a:avLst/>
          </a:prstGeom>
          <a:noFill/>
          <a:ln w="9525">
            <a:noFill/>
          </a:ln>
        </p:spPr>
        <p:txBody>
          <a:bodyPr/>
          <a:lstStyle/>
          <a:p>
            <a:pPr marL="342900" indent="-342900" fontAlgn="auto">
              <a:spcBef>
                <a:spcPct val="20000"/>
              </a:spcBef>
              <a:spcAft>
                <a:spcPts val="0"/>
              </a:spcAft>
              <a:buClr>
                <a:schemeClr val="hlink"/>
              </a:buClr>
              <a:buSzPct val="75000"/>
              <a:buFont typeface="Wingdings" panose="05000000000000000000" pitchFamily="2" charset="2"/>
              <a:buChar char="l"/>
              <a:defRPr/>
            </a:pPr>
            <a:r>
              <a:rPr lang="zh-CN" altLang="en-US" sz="3200" b="1" dirty="0">
                <a:effectLst>
                  <a:outerShdw blurRad="38100" dist="38100" dir="2700000">
                    <a:srgbClr val="000000"/>
                  </a:outerShdw>
                </a:effectLst>
                <a:latin typeface="宋体" panose="02010600030101010101" pitchFamily="2" charset="-122"/>
                <a:ea typeface="+mn-ea"/>
              </a:rPr>
              <a:t>①原因：</a:t>
            </a:r>
          </a:p>
          <a:p>
            <a:pPr marL="342900" indent="-342900" fontAlgn="auto">
              <a:spcBef>
                <a:spcPct val="20000"/>
              </a:spcBef>
              <a:spcAft>
                <a:spcPts val="0"/>
              </a:spcAft>
              <a:buClr>
                <a:schemeClr val="hlink"/>
              </a:buClr>
              <a:buSzPct val="75000"/>
              <a:buFont typeface="Wingdings" panose="05000000000000000000" pitchFamily="2" charset="2"/>
              <a:buNone/>
              <a:defRPr/>
            </a:pPr>
            <a:endParaRPr lang="zh-CN" altLang="en-US" sz="3200" dirty="0">
              <a:effectLst>
                <a:outerShdw blurRad="38100" dist="38100" dir="2700000">
                  <a:srgbClr val="000000"/>
                </a:outerShdw>
              </a:effectLst>
              <a:latin typeface="宋体" panose="02010600030101010101" pitchFamily="2" charset="-122"/>
              <a:ea typeface="+mn-ea"/>
            </a:endParaRPr>
          </a:p>
          <a:p>
            <a:pPr marL="342900" indent="-342900" fontAlgn="auto">
              <a:spcBef>
                <a:spcPct val="20000"/>
              </a:spcBef>
              <a:spcAft>
                <a:spcPts val="0"/>
              </a:spcAft>
              <a:buClr>
                <a:schemeClr val="hlink"/>
              </a:buClr>
              <a:buSzPct val="75000"/>
              <a:buFont typeface="Wingdings" panose="05000000000000000000" pitchFamily="2" charset="2"/>
              <a:buNone/>
              <a:defRPr/>
            </a:pPr>
            <a:endParaRPr lang="zh-CN" altLang="en-US" sz="3200" dirty="0">
              <a:effectLst>
                <a:outerShdw blurRad="38100" dist="38100" dir="2700000">
                  <a:srgbClr val="000000"/>
                </a:outerShdw>
              </a:effectLst>
              <a:latin typeface="宋体" panose="02010600030101010101" pitchFamily="2" charset="-122"/>
              <a:ea typeface="+mn-ea"/>
            </a:endParaRPr>
          </a:p>
          <a:p>
            <a:pPr marL="342900" indent="-342900" fontAlgn="auto">
              <a:lnSpc>
                <a:spcPct val="120000"/>
              </a:lnSpc>
              <a:spcBef>
                <a:spcPct val="20000"/>
              </a:spcBef>
              <a:spcAft>
                <a:spcPts val="0"/>
              </a:spcAft>
              <a:buClr>
                <a:schemeClr val="hlink"/>
              </a:buClr>
              <a:buSzPct val="75000"/>
              <a:buFont typeface="Wingdings" panose="05000000000000000000" pitchFamily="2" charset="2"/>
              <a:buNone/>
              <a:defRPr/>
            </a:pPr>
            <a:endParaRPr lang="zh-CN" altLang="en-US" sz="3200" b="1" dirty="0">
              <a:effectLst>
                <a:outerShdw blurRad="38100" dist="38100" dir="2700000">
                  <a:srgbClr val="000000"/>
                </a:outerShdw>
              </a:effectLst>
              <a:latin typeface="宋体" panose="02010600030101010101" pitchFamily="2" charset="-122"/>
              <a:ea typeface="+mn-ea"/>
            </a:endParaRPr>
          </a:p>
          <a:p>
            <a:pPr marL="342900" indent="-342900" fontAlgn="auto">
              <a:spcBef>
                <a:spcPct val="20000"/>
              </a:spcBef>
              <a:spcAft>
                <a:spcPts val="0"/>
              </a:spcAft>
              <a:buClr>
                <a:schemeClr val="hlink"/>
              </a:buClr>
              <a:buSzPct val="75000"/>
              <a:buFont typeface="Wingdings" panose="05000000000000000000" pitchFamily="2" charset="2"/>
              <a:buChar char="l"/>
              <a:defRPr/>
            </a:pPr>
            <a:endParaRPr lang="zh-CN" altLang="en-US" sz="3200" b="1" dirty="0">
              <a:effectLst>
                <a:outerShdw blurRad="38100" dist="38100" dir="2700000">
                  <a:srgbClr val="000000"/>
                </a:outerShdw>
              </a:effectLst>
              <a:latin typeface="宋体" panose="02010600030101010101" pitchFamily="2" charset="-122"/>
              <a:ea typeface="+mn-ea"/>
            </a:endParaRPr>
          </a:p>
          <a:p>
            <a:pPr marL="342900" indent="-342900" fontAlgn="auto">
              <a:spcBef>
                <a:spcPct val="20000"/>
              </a:spcBef>
              <a:spcAft>
                <a:spcPts val="0"/>
              </a:spcAft>
              <a:buClr>
                <a:schemeClr val="hlink"/>
              </a:buClr>
              <a:buSzPct val="75000"/>
              <a:buFont typeface="Wingdings" panose="05000000000000000000" pitchFamily="2" charset="2"/>
              <a:buNone/>
              <a:defRPr/>
            </a:pPr>
            <a:endParaRPr lang="zh-CN" altLang="en-US" sz="3200" b="1" dirty="0">
              <a:solidFill>
                <a:srgbClr val="FFFF00"/>
              </a:solidFill>
              <a:effectLst>
                <a:outerShdw blurRad="38100" dist="38100" dir="2700000">
                  <a:srgbClr val="000000"/>
                </a:outerShdw>
              </a:effectLst>
              <a:latin typeface="宋体" panose="02010600030101010101" pitchFamily="2" charset="-122"/>
              <a:ea typeface="+mn-ea"/>
            </a:endParaRPr>
          </a:p>
        </p:txBody>
      </p:sp>
      <p:sp>
        <p:nvSpPr>
          <p:cNvPr id="51207" name="文本框 51206"/>
          <p:cNvSpPr txBox="1">
            <a:spLocks noChangeArrowheads="1"/>
          </p:cNvSpPr>
          <p:nvPr/>
        </p:nvSpPr>
        <p:spPr bwMode="auto">
          <a:xfrm>
            <a:off x="4572000" y="4724400"/>
            <a:ext cx="3324225" cy="1168400"/>
          </a:xfrm>
          <a:prstGeom prst="rect">
            <a:avLst/>
          </a:prstGeom>
          <a:noFill/>
          <a:ln w="9525">
            <a:noFill/>
            <a:miter lim="800000"/>
            <a:headEnd/>
            <a:tailEnd/>
          </a:ln>
        </p:spPr>
        <p:txBody>
          <a:bodyPr>
            <a:spAutoFit/>
          </a:bodyPr>
          <a:lstStyle/>
          <a:p>
            <a:pPr>
              <a:spcBef>
                <a:spcPct val="50000"/>
              </a:spcBef>
            </a:pPr>
            <a:r>
              <a:rPr lang="zh-CN" altLang="en-US" sz="2800" b="1"/>
              <a:t>国民党力量涣散</a:t>
            </a:r>
          </a:p>
          <a:p>
            <a:pPr>
              <a:spcBef>
                <a:spcPct val="50000"/>
              </a:spcBef>
            </a:pPr>
            <a:r>
              <a:rPr lang="zh-CN" altLang="en-US" sz="2800" b="1"/>
              <a:t>袁世凯力量强大</a:t>
            </a:r>
          </a:p>
        </p:txBody>
      </p:sp>
      <p:sp>
        <p:nvSpPr>
          <p:cNvPr id="51208" name="文本框 51207"/>
          <p:cNvSpPr txBox="1">
            <a:spLocks noChangeArrowheads="1"/>
          </p:cNvSpPr>
          <p:nvPr/>
        </p:nvSpPr>
        <p:spPr bwMode="auto">
          <a:xfrm>
            <a:off x="4191000" y="5911850"/>
            <a:ext cx="5505450" cy="952500"/>
          </a:xfrm>
          <a:prstGeom prst="rect">
            <a:avLst/>
          </a:prstGeom>
          <a:noFill/>
          <a:ln w="9525">
            <a:noFill/>
            <a:miter lim="800000"/>
            <a:headEnd/>
            <a:tailEnd/>
          </a:ln>
        </p:spPr>
        <p:txBody>
          <a:bodyPr>
            <a:spAutoFit/>
          </a:bodyPr>
          <a:lstStyle/>
          <a:p>
            <a:r>
              <a:rPr lang="zh-CN" altLang="en-US" sz="2800" b="1"/>
              <a:t>南方政权被袁世凯所控制；</a:t>
            </a:r>
          </a:p>
          <a:p>
            <a:r>
              <a:rPr lang="zh-CN" altLang="en-US" sz="2800" b="1"/>
              <a:t>袁世凯的势力更加巩固、强大。</a:t>
            </a:r>
          </a:p>
        </p:txBody>
      </p:sp>
      <p:sp>
        <p:nvSpPr>
          <p:cNvPr id="51209" name="文本框 51208"/>
          <p:cNvSpPr txBox="1"/>
          <p:nvPr/>
        </p:nvSpPr>
        <p:spPr>
          <a:xfrm>
            <a:off x="1524000" y="3429000"/>
            <a:ext cx="2895600" cy="1370013"/>
          </a:xfrm>
          <a:prstGeom prst="rect">
            <a:avLst/>
          </a:prstGeom>
          <a:noFill/>
          <a:ln w="9525">
            <a:noFill/>
          </a:ln>
        </p:spPr>
        <p:txBody>
          <a:bodyPr>
            <a:spAutoFit/>
          </a:bodyPr>
          <a:lstStyle/>
          <a:p>
            <a:pPr fontAlgn="auto">
              <a:lnSpc>
                <a:spcPct val="120000"/>
              </a:lnSpc>
              <a:spcBef>
                <a:spcPct val="20000"/>
              </a:spcBef>
              <a:spcAft>
                <a:spcPts val="0"/>
              </a:spcAft>
              <a:buClr>
                <a:schemeClr val="hlink"/>
              </a:buClr>
              <a:buSzPct val="75000"/>
              <a:buFont typeface="Wingdings" panose="05000000000000000000" pitchFamily="2" charset="2"/>
              <a:buChar char="l"/>
              <a:defRPr/>
            </a:pPr>
            <a:r>
              <a:rPr lang="zh-CN" altLang="en-US" sz="3200" b="1" dirty="0">
                <a:effectLst>
                  <a:outerShdw blurRad="38100" dist="38100" dir="2700000">
                    <a:srgbClr val="000000"/>
                  </a:outerShdw>
                </a:effectLst>
                <a:latin typeface="宋体" panose="02010600030101010101" pitchFamily="2" charset="-122"/>
                <a:ea typeface="+mn-ea"/>
              </a:rPr>
              <a:t>②性质：</a:t>
            </a:r>
            <a:endParaRPr lang="zh-CN" altLang="en-US" sz="3200" dirty="0">
              <a:effectLst>
                <a:outerShdw blurRad="38100" dist="38100" dir="2700000">
                  <a:srgbClr val="000000"/>
                </a:outerShdw>
              </a:effectLst>
              <a:latin typeface="宋体" panose="02010600030101010101" pitchFamily="2" charset="-122"/>
              <a:ea typeface="+mn-ea"/>
            </a:endParaRPr>
          </a:p>
          <a:p>
            <a:pPr fontAlgn="auto">
              <a:lnSpc>
                <a:spcPct val="120000"/>
              </a:lnSpc>
              <a:spcBef>
                <a:spcPct val="20000"/>
              </a:spcBef>
              <a:spcAft>
                <a:spcPts val="0"/>
              </a:spcAft>
              <a:buClr>
                <a:schemeClr val="hlink"/>
              </a:buClr>
              <a:buSzPct val="75000"/>
              <a:buFont typeface="Wingdings" panose="05000000000000000000" pitchFamily="2" charset="2"/>
              <a:buChar char="l"/>
              <a:defRPr/>
            </a:pPr>
            <a:endParaRPr lang="zh-CN" altLang="en-US" sz="3200" b="1" dirty="0">
              <a:effectLst>
                <a:outerShdw blurRad="38100" dist="38100" dir="2700000">
                  <a:srgbClr val="000000"/>
                </a:outerShdw>
              </a:effectLst>
              <a:latin typeface="宋体" panose="02010600030101010101" pitchFamily="2" charset="-122"/>
              <a:ea typeface="+mn-ea"/>
            </a:endParaRPr>
          </a:p>
        </p:txBody>
      </p:sp>
      <p:sp>
        <p:nvSpPr>
          <p:cNvPr id="51210" name="文本框 51209"/>
          <p:cNvSpPr txBox="1"/>
          <p:nvPr/>
        </p:nvSpPr>
        <p:spPr>
          <a:xfrm>
            <a:off x="1524000" y="4953000"/>
            <a:ext cx="3563938" cy="1273175"/>
          </a:xfrm>
          <a:prstGeom prst="rect">
            <a:avLst/>
          </a:prstGeom>
          <a:noFill/>
          <a:ln w="9525">
            <a:noFill/>
          </a:ln>
        </p:spPr>
        <p:txBody>
          <a:bodyPr>
            <a:spAutoFit/>
          </a:bodyPr>
          <a:lstStyle/>
          <a:p>
            <a:pPr fontAlgn="auto">
              <a:lnSpc>
                <a:spcPct val="120000"/>
              </a:lnSpc>
              <a:spcBef>
                <a:spcPct val="20000"/>
              </a:spcBef>
              <a:spcAft>
                <a:spcPts val="0"/>
              </a:spcAft>
              <a:buClr>
                <a:schemeClr val="hlink"/>
              </a:buClr>
              <a:buSzPct val="75000"/>
              <a:buFont typeface="Wingdings" panose="05000000000000000000" pitchFamily="2" charset="2"/>
              <a:buChar char="l"/>
              <a:defRPr/>
            </a:pPr>
            <a:r>
              <a:rPr lang="zh-CN" altLang="en-US" sz="3200" b="1" dirty="0">
                <a:effectLst>
                  <a:outerShdw blurRad="38100" dist="38100" dir="2700000">
                    <a:srgbClr val="000000"/>
                  </a:outerShdw>
                </a:effectLst>
                <a:latin typeface="宋体" panose="02010600030101010101" pitchFamily="2" charset="-122"/>
                <a:ea typeface="+mn-ea"/>
              </a:rPr>
              <a:t>③ 失败原因：</a:t>
            </a:r>
          </a:p>
          <a:p>
            <a:pPr fontAlgn="auto">
              <a:spcBef>
                <a:spcPct val="20000"/>
              </a:spcBef>
              <a:spcAft>
                <a:spcPts val="0"/>
              </a:spcAft>
              <a:buClr>
                <a:schemeClr val="hlink"/>
              </a:buClr>
              <a:buSzPct val="75000"/>
              <a:buFont typeface="Wingdings" panose="05000000000000000000" pitchFamily="2" charset="2"/>
              <a:buChar char="l"/>
              <a:defRPr/>
            </a:pPr>
            <a:endParaRPr lang="zh-CN" altLang="en-US" sz="3200" dirty="0">
              <a:effectLst>
                <a:outerShdw blurRad="38100" dist="38100" dir="2700000">
                  <a:srgbClr val="000000"/>
                </a:outerShdw>
              </a:effectLst>
              <a:latin typeface="宋体" panose="02010600030101010101" pitchFamily="2" charset="-122"/>
              <a:ea typeface="+mn-ea"/>
            </a:endParaRPr>
          </a:p>
        </p:txBody>
      </p:sp>
      <p:sp>
        <p:nvSpPr>
          <p:cNvPr id="51211" name="文本框 51210"/>
          <p:cNvSpPr txBox="1"/>
          <p:nvPr/>
        </p:nvSpPr>
        <p:spPr>
          <a:xfrm>
            <a:off x="1752600" y="6065838"/>
            <a:ext cx="2830513" cy="998537"/>
          </a:xfrm>
          <a:prstGeom prst="rect">
            <a:avLst/>
          </a:prstGeom>
          <a:noFill/>
          <a:ln w="9525">
            <a:noFill/>
          </a:ln>
        </p:spPr>
        <p:txBody>
          <a:bodyPr>
            <a:spAutoFit/>
          </a:bodyPr>
          <a:lstStyle/>
          <a:p>
            <a:pPr fontAlgn="auto">
              <a:spcBef>
                <a:spcPct val="20000"/>
              </a:spcBef>
              <a:spcAft>
                <a:spcPts val="0"/>
              </a:spcAft>
              <a:buClr>
                <a:schemeClr val="hlink"/>
              </a:buClr>
              <a:buSzPct val="75000"/>
              <a:buFont typeface="Wingdings" panose="05000000000000000000" pitchFamily="2" charset="2"/>
              <a:buChar char="l"/>
              <a:defRPr/>
            </a:pPr>
            <a:r>
              <a:rPr lang="zh-CN" altLang="en-US" sz="3200" b="1" dirty="0">
                <a:effectLst>
                  <a:outerShdw blurRad="38100" dist="38100" dir="2700000">
                    <a:srgbClr val="000000"/>
                  </a:outerShdw>
                </a:effectLst>
                <a:latin typeface="宋体" panose="02010600030101010101" pitchFamily="2" charset="-122"/>
                <a:ea typeface="+mn-ea"/>
              </a:rPr>
              <a:t>④ 结果：</a:t>
            </a:r>
          </a:p>
          <a:p>
            <a:pPr fontAlgn="auto">
              <a:spcBef>
                <a:spcPct val="50000"/>
              </a:spcBef>
              <a:spcAft>
                <a:spcPts val="0"/>
              </a:spcAft>
              <a:defRPr/>
            </a:pPr>
            <a:endParaRPr lang="zh-CN" altLang="en-US" dirty="0">
              <a:latin typeface="Arial" panose="020B0604020202020204" pitchFamily="34" charset="0"/>
              <a:ea typeface="+mn-ea"/>
            </a:endParaRPr>
          </a:p>
        </p:txBody>
      </p:sp>
      <p:sp>
        <p:nvSpPr>
          <p:cNvPr id="51214" name="左大括号 51213"/>
          <p:cNvSpPr>
            <a:spLocks/>
          </p:cNvSpPr>
          <p:nvPr/>
        </p:nvSpPr>
        <p:spPr bwMode="auto">
          <a:xfrm>
            <a:off x="3703638" y="762000"/>
            <a:ext cx="182562" cy="1824038"/>
          </a:xfrm>
          <a:prstGeom prst="leftBrace">
            <a:avLst>
              <a:gd name="adj1" fmla="val 83261"/>
              <a:gd name="adj2" fmla="val 44944"/>
            </a:avLst>
          </a:prstGeom>
          <a:noFill/>
          <a:ln w="9525">
            <a:solidFill>
              <a:schemeClr val="tx1"/>
            </a:solidFill>
            <a:round/>
            <a:headEnd/>
            <a:tailEnd/>
          </a:ln>
        </p:spPr>
        <p:txBody>
          <a:bodyPr/>
          <a:lstStyle/>
          <a:p>
            <a:endParaRPr lang="zh-CN" altLang="en-US">
              <a:latin typeface="Calibri" pitchFamily="34" charset="0"/>
            </a:endParaRPr>
          </a:p>
        </p:txBody>
      </p:sp>
      <p:sp>
        <p:nvSpPr>
          <p:cNvPr id="51215" name="文本框 51214"/>
          <p:cNvSpPr txBox="1">
            <a:spLocks noChangeArrowheads="1"/>
          </p:cNvSpPr>
          <p:nvPr/>
        </p:nvSpPr>
        <p:spPr bwMode="auto">
          <a:xfrm>
            <a:off x="3886200" y="533400"/>
            <a:ext cx="1223963" cy="952500"/>
          </a:xfrm>
          <a:prstGeom prst="rect">
            <a:avLst/>
          </a:prstGeom>
          <a:noFill/>
          <a:ln w="9525">
            <a:noFill/>
            <a:miter lim="800000"/>
            <a:headEnd/>
            <a:tailEnd/>
          </a:ln>
        </p:spPr>
        <p:txBody>
          <a:bodyPr>
            <a:spAutoFit/>
          </a:bodyPr>
          <a:lstStyle/>
          <a:p>
            <a:r>
              <a:rPr lang="zh-CN" altLang="en-US" sz="2800" b="1"/>
              <a:t>直接</a:t>
            </a:r>
          </a:p>
          <a:p>
            <a:r>
              <a:rPr lang="zh-CN" altLang="en-US" sz="2800" b="1"/>
              <a:t>原因</a:t>
            </a:r>
          </a:p>
        </p:txBody>
      </p:sp>
      <p:sp>
        <p:nvSpPr>
          <p:cNvPr id="51216" name="文本框 51215"/>
          <p:cNvSpPr txBox="1">
            <a:spLocks noChangeArrowheads="1"/>
          </p:cNvSpPr>
          <p:nvPr/>
        </p:nvSpPr>
        <p:spPr bwMode="auto">
          <a:xfrm>
            <a:off x="3848100" y="2009775"/>
            <a:ext cx="1296988" cy="952500"/>
          </a:xfrm>
          <a:prstGeom prst="rect">
            <a:avLst/>
          </a:prstGeom>
          <a:noFill/>
          <a:ln w="9525">
            <a:noFill/>
            <a:miter lim="800000"/>
            <a:headEnd/>
            <a:tailEnd/>
          </a:ln>
        </p:spPr>
        <p:txBody>
          <a:bodyPr>
            <a:spAutoFit/>
          </a:bodyPr>
          <a:lstStyle/>
          <a:p>
            <a:r>
              <a:rPr lang="zh-CN" altLang="en-US" sz="2800" b="1"/>
              <a:t>根本</a:t>
            </a:r>
          </a:p>
          <a:p>
            <a:r>
              <a:rPr lang="zh-CN" altLang="en-US" sz="2800" b="1"/>
              <a:t>原因</a:t>
            </a:r>
          </a:p>
        </p:txBody>
      </p:sp>
      <p:sp>
        <p:nvSpPr>
          <p:cNvPr id="51217" name="左大括号 51216"/>
          <p:cNvSpPr>
            <a:spLocks/>
          </p:cNvSpPr>
          <p:nvPr/>
        </p:nvSpPr>
        <p:spPr bwMode="auto">
          <a:xfrm>
            <a:off x="4640263" y="427038"/>
            <a:ext cx="215900" cy="1439862"/>
          </a:xfrm>
          <a:prstGeom prst="leftBrace">
            <a:avLst>
              <a:gd name="adj1" fmla="val 66012"/>
              <a:gd name="adj2" fmla="val 32083"/>
            </a:avLst>
          </a:prstGeom>
          <a:noFill/>
          <a:ln w="9525">
            <a:solidFill>
              <a:schemeClr val="tx1"/>
            </a:solidFill>
            <a:round/>
            <a:headEnd/>
            <a:tailEnd/>
          </a:ln>
        </p:spPr>
        <p:txBody>
          <a:bodyPr/>
          <a:lstStyle/>
          <a:p>
            <a:endParaRPr lang="zh-CN" altLang="en-US">
              <a:latin typeface="Calibri" pitchFamily="34" charset="0"/>
            </a:endParaRPr>
          </a:p>
        </p:txBody>
      </p:sp>
      <p:sp>
        <p:nvSpPr>
          <p:cNvPr id="51218" name="文本框 51217"/>
          <p:cNvSpPr txBox="1">
            <a:spLocks noChangeArrowheads="1"/>
          </p:cNvSpPr>
          <p:nvPr/>
        </p:nvSpPr>
        <p:spPr bwMode="auto">
          <a:xfrm>
            <a:off x="4876800" y="228600"/>
            <a:ext cx="7196138" cy="1568450"/>
          </a:xfrm>
          <a:prstGeom prst="rect">
            <a:avLst/>
          </a:prstGeom>
          <a:noFill/>
          <a:ln w="9525">
            <a:noFill/>
            <a:miter lim="800000"/>
            <a:headEnd/>
            <a:tailEnd/>
          </a:ln>
        </p:spPr>
        <p:txBody>
          <a:bodyPr>
            <a:spAutoFit/>
          </a:bodyPr>
          <a:lstStyle/>
          <a:p>
            <a:r>
              <a:rPr lang="en-US" altLang="zh-CN" sz="3200" b="1">
                <a:solidFill>
                  <a:srgbClr val="FF0000"/>
                </a:solidFill>
              </a:rPr>
              <a:t>①</a:t>
            </a:r>
            <a:r>
              <a:rPr lang="zh-CN" altLang="en-US" sz="3200" b="1">
                <a:solidFill>
                  <a:srgbClr val="FF0000"/>
                </a:solidFill>
              </a:rPr>
              <a:t>暗杀“宋教仁”</a:t>
            </a:r>
          </a:p>
          <a:p>
            <a:endParaRPr lang="zh-CN" altLang="en-US" sz="3200" b="1">
              <a:solidFill>
                <a:srgbClr val="FF0000"/>
              </a:solidFill>
            </a:endParaRPr>
          </a:p>
          <a:p>
            <a:r>
              <a:rPr lang="en-US" altLang="zh-CN" sz="3200" b="1"/>
              <a:t>②</a:t>
            </a:r>
            <a:r>
              <a:rPr lang="zh-CN" altLang="en-US" sz="3200" b="1"/>
              <a:t>罢免三省都督；北洋军挥师南下。</a:t>
            </a:r>
            <a:endParaRPr lang="en-US" altLang="zh-CN" sz="3200" b="1"/>
          </a:p>
        </p:txBody>
      </p:sp>
      <p:sp>
        <p:nvSpPr>
          <p:cNvPr id="51219" name="文本框 51218"/>
          <p:cNvSpPr txBox="1">
            <a:spLocks noChangeArrowheads="1"/>
          </p:cNvSpPr>
          <p:nvPr/>
        </p:nvSpPr>
        <p:spPr bwMode="auto">
          <a:xfrm>
            <a:off x="4784725" y="2154238"/>
            <a:ext cx="4895850" cy="644525"/>
          </a:xfrm>
          <a:prstGeom prst="rect">
            <a:avLst/>
          </a:prstGeom>
          <a:noFill/>
          <a:ln w="9525">
            <a:solidFill>
              <a:srgbClr val="FFCC99"/>
            </a:solidFill>
            <a:miter lim="800000"/>
            <a:headEnd/>
            <a:tailEnd/>
          </a:ln>
        </p:spPr>
        <p:txBody>
          <a:bodyPr>
            <a:spAutoFit/>
          </a:bodyPr>
          <a:lstStyle/>
          <a:p>
            <a:r>
              <a:rPr lang="zh-CN" altLang="en-US" sz="3600" b="1"/>
              <a:t>维护民主、共和。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14"/>
                                        </p:tgtEl>
                                        <p:attrNameLst>
                                          <p:attrName>style.visibility</p:attrName>
                                        </p:attrNameLst>
                                      </p:cBhvr>
                                      <p:to>
                                        <p:strVal val="visible"/>
                                      </p:to>
                                    </p:set>
                                    <p:anim calcmode="lin" valueType="num">
                                      <p:cBhvr additive="base">
                                        <p:cTn id="7" dur="500" fill="hold"/>
                                        <p:tgtEl>
                                          <p:spTgt spid="51214"/>
                                        </p:tgtEl>
                                        <p:attrNameLst>
                                          <p:attrName>ppt_x</p:attrName>
                                        </p:attrNameLst>
                                      </p:cBhvr>
                                      <p:tavLst>
                                        <p:tav tm="0">
                                          <p:val>
                                            <p:strVal val="1+#ppt_w/2"/>
                                          </p:val>
                                        </p:tav>
                                        <p:tav tm="100000">
                                          <p:val>
                                            <p:strVal val="#ppt_x"/>
                                          </p:val>
                                        </p:tav>
                                      </p:tavLst>
                                    </p:anim>
                                    <p:anim calcmode="lin" valueType="num">
                                      <p:cBhvr additive="base">
                                        <p:cTn id="8" dur="500" fill="hold"/>
                                        <p:tgtEl>
                                          <p:spTgt spid="512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1215"/>
                                        </p:tgtEl>
                                        <p:attrNameLst>
                                          <p:attrName>style.visibility</p:attrName>
                                        </p:attrNameLst>
                                      </p:cBhvr>
                                      <p:to>
                                        <p:strVal val="visible"/>
                                      </p:to>
                                    </p:set>
                                    <p:anim calcmode="lin" valueType="num">
                                      <p:cBhvr additive="base">
                                        <p:cTn id="13" dur="500" fill="hold"/>
                                        <p:tgtEl>
                                          <p:spTgt spid="51215"/>
                                        </p:tgtEl>
                                        <p:attrNameLst>
                                          <p:attrName>ppt_x</p:attrName>
                                        </p:attrNameLst>
                                      </p:cBhvr>
                                      <p:tavLst>
                                        <p:tav tm="0">
                                          <p:val>
                                            <p:strVal val="1+#ppt_w/2"/>
                                          </p:val>
                                        </p:tav>
                                        <p:tav tm="100000">
                                          <p:val>
                                            <p:strVal val="#ppt_x"/>
                                          </p:val>
                                        </p:tav>
                                      </p:tavLst>
                                    </p:anim>
                                    <p:anim calcmode="lin" valueType="num">
                                      <p:cBhvr additive="base">
                                        <p:cTn id="14" dur="500" fill="hold"/>
                                        <p:tgtEl>
                                          <p:spTgt spid="512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1217"/>
                                        </p:tgtEl>
                                        <p:attrNameLst>
                                          <p:attrName>style.visibility</p:attrName>
                                        </p:attrNameLst>
                                      </p:cBhvr>
                                      <p:to>
                                        <p:strVal val="visible"/>
                                      </p:to>
                                    </p:set>
                                    <p:anim calcmode="lin" valueType="num">
                                      <p:cBhvr additive="base">
                                        <p:cTn id="19" dur="500" fill="hold"/>
                                        <p:tgtEl>
                                          <p:spTgt spid="51217"/>
                                        </p:tgtEl>
                                        <p:attrNameLst>
                                          <p:attrName>ppt_x</p:attrName>
                                        </p:attrNameLst>
                                      </p:cBhvr>
                                      <p:tavLst>
                                        <p:tav tm="0">
                                          <p:val>
                                            <p:strVal val="1+#ppt_w/2"/>
                                          </p:val>
                                        </p:tav>
                                        <p:tav tm="100000">
                                          <p:val>
                                            <p:strVal val="#ppt_x"/>
                                          </p:val>
                                        </p:tav>
                                      </p:tavLst>
                                    </p:anim>
                                    <p:anim calcmode="lin" valueType="num">
                                      <p:cBhvr additive="base">
                                        <p:cTn id="20" dur="500" fill="hold"/>
                                        <p:tgtEl>
                                          <p:spTgt spid="512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75"/>
                                  </p:iterate>
                                  <p:childTnLst>
                                    <p:set>
                                      <p:cBhvr>
                                        <p:cTn id="24" dur="1" fill="hold">
                                          <p:stCondLst>
                                            <p:cond delay="74"/>
                                          </p:stCondLst>
                                        </p:cTn>
                                        <p:tgtEl>
                                          <p:spTgt spid="512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51216"/>
                                        </p:tgtEl>
                                        <p:attrNameLst>
                                          <p:attrName>style.visibility</p:attrName>
                                        </p:attrNameLst>
                                      </p:cBhvr>
                                      <p:to>
                                        <p:strVal val="visible"/>
                                      </p:to>
                                    </p:set>
                                    <p:anim calcmode="lin" valueType="num">
                                      <p:cBhvr additive="base">
                                        <p:cTn id="29" dur="500" fill="hold"/>
                                        <p:tgtEl>
                                          <p:spTgt spid="51216"/>
                                        </p:tgtEl>
                                        <p:attrNameLst>
                                          <p:attrName>ppt_x</p:attrName>
                                        </p:attrNameLst>
                                      </p:cBhvr>
                                      <p:tavLst>
                                        <p:tav tm="0">
                                          <p:val>
                                            <p:strVal val="1+#ppt_w/2"/>
                                          </p:val>
                                        </p:tav>
                                        <p:tav tm="100000">
                                          <p:val>
                                            <p:strVal val="#ppt_x"/>
                                          </p:val>
                                        </p:tav>
                                      </p:tavLst>
                                    </p:anim>
                                    <p:anim calcmode="lin" valueType="num">
                                      <p:cBhvr additive="base">
                                        <p:cTn id="30" dur="500" fill="hold"/>
                                        <p:tgtEl>
                                          <p:spTgt spid="5121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75"/>
                                  </p:iterate>
                                  <p:childTnLst>
                                    <p:set>
                                      <p:cBhvr>
                                        <p:cTn id="34" dur="1" fill="hold">
                                          <p:stCondLst>
                                            <p:cond delay="74"/>
                                          </p:stCondLst>
                                        </p:cTn>
                                        <p:tgtEl>
                                          <p:spTgt spid="512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120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120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75"/>
                                  </p:iterate>
                                  <p:childTnLst>
                                    <p:set>
                                      <p:cBhvr>
                                        <p:cTn id="46" dur="1" fill="hold">
                                          <p:stCondLst>
                                            <p:cond delay="74"/>
                                          </p:stCondLst>
                                        </p:cTn>
                                        <p:tgtEl>
                                          <p:spTgt spid="51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7" grpId="0"/>
      <p:bldP spid="51208" grpId="0"/>
      <p:bldP spid="51215" grpId="0"/>
      <p:bldP spid="51216" grpId="0"/>
      <p:bldP spid="51218" grpId="0"/>
      <p:bldP spid="512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63489"/>
          <p:cNvSpPr txBox="1">
            <a:spLocks noChangeArrowheads="1"/>
          </p:cNvSpPr>
          <p:nvPr/>
        </p:nvSpPr>
        <p:spPr bwMode="auto">
          <a:xfrm>
            <a:off x="1992313" y="260350"/>
            <a:ext cx="4724400" cy="706438"/>
          </a:xfrm>
          <a:prstGeom prst="rect">
            <a:avLst/>
          </a:prstGeom>
          <a:noFill/>
          <a:ln w="9525">
            <a:noFill/>
            <a:miter lim="800000"/>
            <a:headEnd/>
            <a:tailEnd/>
          </a:ln>
        </p:spPr>
        <p:txBody>
          <a:bodyPr>
            <a:spAutoFit/>
          </a:bodyPr>
          <a:lstStyle/>
          <a:p>
            <a:pPr eaLnBrk="0" hangingPunct="0">
              <a:spcBef>
                <a:spcPct val="50000"/>
              </a:spcBef>
            </a:pPr>
            <a:r>
              <a:rPr lang="zh-CN" altLang="en-US" sz="4000">
                <a:ea typeface="黑体" pitchFamily="49" charset="-122"/>
              </a:rPr>
              <a:t>三、袁世凯称帝：</a:t>
            </a:r>
          </a:p>
        </p:txBody>
      </p:sp>
      <p:sp>
        <p:nvSpPr>
          <p:cNvPr id="63491" name="文本框 63490"/>
          <p:cNvSpPr txBox="1">
            <a:spLocks noChangeArrowheads="1"/>
          </p:cNvSpPr>
          <p:nvPr/>
        </p:nvSpPr>
        <p:spPr bwMode="auto">
          <a:xfrm>
            <a:off x="2279650" y="1196975"/>
            <a:ext cx="2362200" cy="644525"/>
          </a:xfrm>
          <a:prstGeom prst="rect">
            <a:avLst/>
          </a:prstGeom>
          <a:noFill/>
          <a:ln w="12700">
            <a:noFill/>
            <a:miter lim="800000"/>
            <a:headEnd/>
            <a:tailEnd/>
          </a:ln>
        </p:spPr>
        <p:txBody>
          <a:bodyPr>
            <a:spAutoFit/>
          </a:bodyPr>
          <a:lstStyle/>
          <a:p>
            <a:r>
              <a:rPr lang="zh-CN" altLang="en-US" sz="3600">
                <a:latin typeface="黑体" pitchFamily="49" charset="-122"/>
                <a:ea typeface="黑体" pitchFamily="49" charset="-122"/>
              </a:rPr>
              <a:t>1、准备</a:t>
            </a:r>
            <a:r>
              <a:rPr lang="zh-CN" altLang="en-US" sz="2400">
                <a:solidFill>
                  <a:srgbClr val="FFFF00"/>
                </a:solidFill>
                <a:latin typeface="黑体" pitchFamily="49" charset="-122"/>
                <a:ea typeface="黑体" pitchFamily="49" charset="-122"/>
              </a:rPr>
              <a:t>：</a:t>
            </a:r>
          </a:p>
        </p:txBody>
      </p:sp>
      <p:sp>
        <p:nvSpPr>
          <p:cNvPr id="63492" name="文本框 63491"/>
          <p:cNvSpPr txBox="1">
            <a:spLocks noChangeArrowheads="1"/>
          </p:cNvSpPr>
          <p:nvPr/>
        </p:nvSpPr>
        <p:spPr bwMode="auto">
          <a:xfrm>
            <a:off x="790575" y="1916113"/>
            <a:ext cx="10942638" cy="3538537"/>
          </a:xfrm>
          <a:prstGeom prst="rect">
            <a:avLst/>
          </a:prstGeom>
          <a:noFill/>
          <a:ln w="12700">
            <a:noFill/>
            <a:miter lim="800000"/>
            <a:headEnd/>
            <a:tailEnd/>
          </a:ln>
        </p:spPr>
        <p:txBody>
          <a:bodyPr>
            <a:spAutoFit/>
          </a:bodyPr>
          <a:lstStyle/>
          <a:p>
            <a:pPr>
              <a:lnSpc>
                <a:spcPct val="175000"/>
              </a:lnSpc>
            </a:pPr>
            <a:r>
              <a:rPr lang="zh-CN" altLang="en-US" sz="3200" b="1">
                <a:latin typeface="黑体" pitchFamily="49" charset="-122"/>
                <a:ea typeface="黑体" pitchFamily="49" charset="-122"/>
              </a:rPr>
              <a:t>（1）强迫国会选举他为正式大总统</a:t>
            </a:r>
          </a:p>
          <a:p>
            <a:pPr>
              <a:lnSpc>
                <a:spcPct val="175000"/>
              </a:lnSpc>
            </a:pPr>
            <a:r>
              <a:rPr lang="zh-CN" altLang="en-US" sz="3200" b="1">
                <a:latin typeface="黑体" pitchFamily="49" charset="-122"/>
                <a:ea typeface="黑体" pitchFamily="49" charset="-122"/>
              </a:rPr>
              <a:t>（2）解散国民党和国会</a:t>
            </a:r>
          </a:p>
          <a:p>
            <a:pPr>
              <a:lnSpc>
                <a:spcPct val="175000"/>
              </a:lnSpc>
            </a:pPr>
            <a:r>
              <a:rPr lang="zh-CN" altLang="en-US" sz="3200" b="1">
                <a:latin typeface="黑体" pitchFamily="49" charset="-122"/>
                <a:ea typeface="黑体" pitchFamily="49" charset="-122"/>
              </a:rPr>
              <a:t>（3）废《约法》颁《中华民国约法》，改内阁制为总统制</a:t>
            </a:r>
          </a:p>
          <a:p>
            <a:pPr>
              <a:lnSpc>
                <a:spcPct val="175000"/>
              </a:lnSpc>
            </a:pPr>
            <a:r>
              <a:rPr lang="zh-CN" altLang="en-US" sz="3200" b="1">
                <a:latin typeface="黑体" pitchFamily="49" charset="-122"/>
                <a:ea typeface="黑体" pitchFamily="49" charset="-122"/>
              </a:rPr>
              <a:t>（4）修改《大总统选举法</a:t>
            </a:r>
            <a:r>
              <a:rPr lang="en-US" altLang="zh-CN" sz="3200" b="1">
                <a:latin typeface="黑体" pitchFamily="49" charset="-122"/>
                <a:ea typeface="黑体" pitchFamily="49" charset="-122"/>
              </a:rPr>
              <a:t>》，</a:t>
            </a:r>
            <a:r>
              <a:rPr lang="zh-CN" altLang="en-US" sz="3200" b="1">
                <a:latin typeface="黑体" pitchFamily="49" charset="-122"/>
                <a:ea typeface="黑体" pitchFamily="49" charset="-122"/>
              </a:rPr>
              <a:t>成为终身大总统</a:t>
            </a:r>
          </a:p>
        </p:txBody>
      </p:sp>
      <p:sp>
        <p:nvSpPr>
          <p:cNvPr id="63498" name="文本框 63497"/>
          <p:cNvSpPr txBox="1">
            <a:spLocks noChangeArrowheads="1"/>
          </p:cNvSpPr>
          <p:nvPr/>
        </p:nvSpPr>
        <p:spPr bwMode="auto">
          <a:xfrm>
            <a:off x="2466975" y="6051550"/>
            <a:ext cx="5400675" cy="520700"/>
          </a:xfrm>
          <a:prstGeom prst="rect">
            <a:avLst/>
          </a:prstGeom>
          <a:noFill/>
          <a:ln w="9525">
            <a:noFill/>
            <a:miter lim="800000"/>
            <a:headEnd/>
            <a:tailEnd/>
          </a:ln>
        </p:spPr>
        <p:txBody>
          <a:bodyPr>
            <a:spAutoFit/>
          </a:bodyPr>
          <a:lstStyle/>
          <a:p>
            <a:pPr>
              <a:spcBef>
                <a:spcPct val="50000"/>
              </a:spcBef>
            </a:pPr>
            <a:r>
              <a:rPr lang="zh-CN" altLang="en-US" sz="2800">
                <a:latin typeface="黑体" pitchFamily="49" charset="-122"/>
                <a:ea typeface="黑体" pitchFamily="49" charset="-122"/>
              </a:rPr>
              <a:t>浓缩记忆：党</a:t>
            </a:r>
            <a:r>
              <a:rPr lang="zh-CN" altLang="en-US" sz="2800">
                <a:ea typeface="黑体" pitchFamily="49" charset="-122"/>
              </a:rPr>
              <a:t>—</a:t>
            </a:r>
            <a:r>
              <a:rPr lang="zh-CN" altLang="en-US" sz="2800">
                <a:latin typeface="黑体" pitchFamily="49" charset="-122"/>
                <a:ea typeface="黑体" pitchFamily="49" charset="-122"/>
              </a:rPr>
              <a:t>会</a:t>
            </a:r>
            <a:r>
              <a:rPr lang="zh-CN" altLang="en-US" sz="2800">
                <a:ea typeface="黑体" pitchFamily="49" charset="-122"/>
              </a:rPr>
              <a:t>—</a:t>
            </a:r>
            <a:r>
              <a:rPr lang="zh-CN" altLang="en-US" sz="2800">
                <a:latin typeface="黑体" pitchFamily="49" charset="-122"/>
                <a:ea typeface="黑体" pitchFamily="49" charset="-122"/>
              </a:rPr>
              <a:t>法</a:t>
            </a:r>
            <a:r>
              <a:rPr lang="zh-CN" altLang="en-US" sz="2800">
                <a:ea typeface="黑体" pitchFamily="49" charset="-122"/>
              </a:rPr>
              <a:t>—</a:t>
            </a:r>
            <a:r>
              <a:rPr lang="zh-CN" altLang="en-US" sz="2800">
                <a:latin typeface="黑体" pitchFamily="49" charset="-122"/>
                <a:ea typeface="黑体" pitchFamily="49" charset="-122"/>
              </a:rPr>
              <a:t>制</a:t>
            </a:r>
            <a:r>
              <a:rPr lang="en-US" altLang="zh-CN" sz="2800">
                <a:ea typeface="黑体" pitchFamily="49" charset="-122"/>
              </a:rPr>
              <a:t>—</a:t>
            </a:r>
            <a:r>
              <a:rPr lang="zh-CN" altLang="en-US" sz="2800">
                <a:latin typeface="黑体" pitchFamily="49" charset="-122"/>
                <a:ea typeface="黑体" pitchFamily="49" charset="-122"/>
              </a:rPr>
              <a:t>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barn(inHorizontal)">
                                      <p:cBhvr>
                                        <p:cTn id="7" dur="500"/>
                                        <p:tgtEl>
                                          <p:spTgt spid="6349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3492"/>
                                        </p:tgtEl>
                                        <p:attrNameLst>
                                          <p:attrName>style.visibility</p:attrName>
                                        </p:attrNameLst>
                                      </p:cBhvr>
                                      <p:to>
                                        <p:strVal val="visible"/>
                                      </p:to>
                                    </p:set>
                                    <p:animEffect transition="in" filter="slide(fromLeft)">
                                      <p:cBhvr>
                                        <p:cTn id="12" dur="500"/>
                                        <p:tgtEl>
                                          <p:spTgt spid="6349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498"/>
                                        </p:tgtEl>
                                        <p:attrNameLst>
                                          <p:attrName>style.visibility</p:attrName>
                                        </p:attrNameLst>
                                      </p:cBhvr>
                                      <p:to>
                                        <p:strVal val="visible"/>
                                      </p:to>
                                    </p:set>
                                    <p:animEffect transition="in" filter="blinds(horizontal)">
                                      <p:cBhvr>
                                        <p:cTn id="17" dur="500"/>
                                        <p:tgtEl>
                                          <p:spTgt spid="63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p:bldP spid="634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框 66561"/>
          <p:cNvSpPr txBox="1"/>
          <p:nvPr/>
        </p:nvSpPr>
        <p:spPr>
          <a:xfrm>
            <a:off x="3935413" y="549275"/>
            <a:ext cx="8142287" cy="644525"/>
          </a:xfrm>
          <a:prstGeom prst="rect">
            <a:avLst/>
          </a:prstGeom>
          <a:noFill/>
          <a:ln w="9525">
            <a:noFill/>
          </a:ln>
        </p:spPr>
        <p:txBody>
          <a:bodyPr>
            <a:spAutoFit/>
          </a:bodyPr>
          <a:lstStyle/>
          <a:p>
            <a:pPr fontAlgn="auto">
              <a:spcBef>
                <a:spcPct val="50000"/>
              </a:spcBef>
              <a:spcAft>
                <a:spcPts val="0"/>
              </a:spcAft>
              <a:defRPr/>
            </a:pPr>
            <a:r>
              <a:rPr lang="zh-CN" altLang="en-US" sz="3600" dirty="0">
                <a:effectLst>
                  <a:outerShdw blurRad="38100" dist="38100" dir="2700000">
                    <a:srgbClr val="000000"/>
                  </a:outerShdw>
                </a:effectLst>
                <a:latin typeface="黑体" panose="02010609060101010101" pitchFamily="2" charset="-122"/>
                <a:ea typeface="黑体" panose="02010609060101010101" pitchFamily="2" charset="-122"/>
              </a:rPr>
              <a:t>1915年，袁世凯接受日本“二十一条”</a:t>
            </a:r>
            <a:endParaRPr lang="en-US" altLang="zh-CN" sz="3600">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66564" name="文本框 66563"/>
          <p:cNvSpPr txBox="1"/>
          <p:nvPr/>
        </p:nvSpPr>
        <p:spPr>
          <a:xfrm>
            <a:off x="5087938" y="2997200"/>
            <a:ext cx="1104900" cy="368300"/>
          </a:xfrm>
          <a:prstGeom prst="rect">
            <a:avLst/>
          </a:prstGeom>
          <a:noFill/>
          <a:ln w="9525" cap="flat" cmpd="sng">
            <a:solidFill>
              <a:srgbClr val="FF00FF"/>
            </a:solidFill>
            <a:prstDash val="solid"/>
            <a:miter/>
            <a:headEnd type="none" w="med" len="med"/>
            <a:tailEnd type="none" w="med" len="med"/>
          </a:ln>
        </p:spPr>
        <p:txBody>
          <a:bodyPr>
            <a:spAutoFit/>
          </a:bodyPr>
          <a:lstStyle/>
          <a:p>
            <a:pPr algn="ctr" fontAlgn="auto">
              <a:spcBef>
                <a:spcPct val="50000"/>
              </a:spcBef>
              <a:spcAft>
                <a:spcPts val="0"/>
              </a:spcAft>
              <a:defRPr/>
            </a:pPr>
            <a:r>
              <a:rPr lang="zh-CN" altLang="en-US" dirty="0">
                <a:effectLst>
                  <a:outerShdw blurRad="38100" dist="38100" dir="2700000">
                    <a:srgbClr val="000000"/>
                  </a:outerShdw>
                </a:effectLst>
                <a:latin typeface="黑体" panose="02010609060101010101" pitchFamily="2" charset="-122"/>
                <a:ea typeface="黑体" panose="02010609060101010101" pitchFamily="2" charset="-122"/>
              </a:rPr>
              <a:t>实质</a:t>
            </a:r>
          </a:p>
        </p:txBody>
      </p:sp>
      <p:sp>
        <p:nvSpPr>
          <p:cNvPr id="66565" name="文本框 66564"/>
          <p:cNvSpPr txBox="1">
            <a:spLocks noChangeArrowheads="1"/>
          </p:cNvSpPr>
          <p:nvPr/>
        </p:nvSpPr>
        <p:spPr bwMode="auto">
          <a:xfrm>
            <a:off x="5148263" y="3938588"/>
            <a:ext cx="1044575" cy="2806700"/>
          </a:xfrm>
          <a:prstGeom prst="rect">
            <a:avLst/>
          </a:prstGeom>
          <a:noFill/>
          <a:ln w="9525">
            <a:solidFill>
              <a:srgbClr val="FF00FF"/>
            </a:solidFill>
            <a:miter lim="800000"/>
            <a:headEnd/>
            <a:tailEnd/>
          </a:ln>
        </p:spPr>
        <p:txBody>
          <a:bodyPr vert="eaVert">
            <a:spAutoFit/>
          </a:bodyPr>
          <a:lstStyle/>
          <a:p>
            <a:pPr>
              <a:spcBef>
                <a:spcPct val="50000"/>
              </a:spcBef>
            </a:pPr>
            <a:r>
              <a:rPr lang="zh-CN" altLang="en-US" sz="2800" b="1">
                <a:latin typeface="黑体" pitchFamily="49" charset="-122"/>
                <a:ea typeface="黑体" pitchFamily="49" charset="-122"/>
              </a:rPr>
              <a:t>变中国为日本独占的殖民地</a:t>
            </a:r>
          </a:p>
        </p:txBody>
      </p:sp>
      <p:sp>
        <p:nvSpPr>
          <p:cNvPr id="66569" name="文本框 66568"/>
          <p:cNvSpPr txBox="1"/>
          <p:nvPr/>
        </p:nvSpPr>
        <p:spPr>
          <a:xfrm>
            <a:off x="8975725" y="2997200"/>
            <a:ext cx="995363" cy="368300"/>
          </a:xfrm>
          <a:prstGeom prst="rect">
            <a:avLst/>
          </a:prstGeom>
          <a:noFill/>
          <a:ln w="9525" cap="flat" cmpd="sng">
            <a:solidFill>
              <a:srgbClr val="FF00FF"/>
            </a:solidFill>
            <a:prstDash val="solid"/>
            <a:miter/>
            <a:headEnd type="none" w="med" len="med"/>
            <a:tailEnd type="none" w="med" len="med"/>
          </a:ln>
        </p:spPr>
        <p:txBody>
          <a:bodyPr>
            <a:spAutoFit/>
          </a:bodyPr>
          <a:lstStyle/>
          <a:p>
            <a:pPr fontAlgn="auto">
              <a:spcBef>
                <a:spcPct val="50000"/>
              </a:spcBef>
              <a:spcAft>
                <a:spcPts val="0"/>
              </a:spcAft>
              <a:defRPr/>
            </a:pPr>
            <a:r>
              <a:rPr lang="zh-CN" altLang="en-US" dirty="0">
                <a:effectLst>
                  <a:outerShdw blurRad="38100" dist="38100" dir="2700000">
                    <a:srgbClr val="000000"/>
                  </a:outerShdw>
                </a:effectLst>
                <a:latin typeface="黑体" panose="02010609060101010101" pitchFamily="2" charset="-122"/>
                <a:ea typeface="黑体" panose="02010609060101010101" pitchFamily="2" charset="-122"/>
              </a:rPr>
              <a:t>原因</a:t>
            </a:r>
          </a:p>
        </p:txBody>
      </p:sp>
      <p:sp>
        <p:nvSpPr>
          <p:cNvPr id="66570" name="文本框 66569"/>
          <p:cNvSpPr txBox="1">
            <a:spLocks noChangeArrowheads="1"/>
          </p:cNvSpPr>
          <p:nvPr/>
        </p:nvSpPr>
        <p:spPr bwMode="auto">
          <a:xfrm>
            <a:off x="8855075" y="3887788"/>
            <a:ext cx="1168400" cy="3041650"/>
          </a:xfrm>
          <a:prstGeom prst="rect">
            <a:avLst/>
          </a:prstGeom>
          <a:noFill/>
          <a:ln w="9525">
            <a:solidFill>
              <a:srgbClr val="FF00FF"/>
            </a:solidFill>
            <a:miter lim="800000"/>
            <a:headEnd/>
            <a:tailEnd/>
          </a:ln>
        </p:spPr>
        <p:txBody>
          <a:bodyPr vert="eaVert">
            <a:spAutoFit/>
          </a:bodyPr>
          <a:lstStyle/>
          <a:p>
            <a:pPr algn="ctr">
              <a:spcBef>
                <a:spcPct val="50000"/>
              </a:spcBef>
            </a:pPr>
            <a:r>
              <a:rPr lang="zh-CN" altLang="en-US" sz="3200" b="1">
                <a:latin typeface="黑体" pitchFamily="49" charset="-122"/>
                <a:ea typeface="黑体" pitchFamily="49" charset="-122"/>
              </a:rPr>
              <a:t>为了换得日本 对其称帝支持</a:t>
            </a:r>
          </a:p>
        </p:txBody>
      </p:sp>
      <p:sp>
        <p:nvSpPr>
          <p:cNvPr id="20486" name="文本框 66572"/>
          <p:cNvSpPr txBox="1">
            <a:spLocks noChangeArrowheads="1"/>
          </p:cNvSpPr>
          <p:nvPr/>
        </p:nvSpPr>
        <p:spPr bwMode="auto">
          <a:xfrm>
            <a:off x="1847850" y="549275"/>
            <a:ext cx="1828800" cy="584200"/>
          </a:xfrm>
          <a:prstGeom prst="rect">
            <a:avLst/>
          </a:prstGeom>
          <a:noFill/>
          <a:ln w="76200">
            <a:noFill/>
            <a:miter lim="800000"/>
            <a:headEnd/>
            <a:tailEnd/>
          </a:ln>
        </p:spPr>
        <p:txBody>
          <a:bodyPr>
            <a:spAutoFit/>
          </a:bodyPr>
          <a:lstStyle/>
          <a:p>
            <a:pPr>
              <a:spcBef>
                <a:spcPct val="50000"/>
              </a:spcBef>
            </a:pPr>
            <a:r>
              <a:rPr lang="zh-CN" altLang="en-US" sz="3200">
                <a:latin typeface="黑体" pitchFamily="49" charset="-122"/>
                <a:ea typeface="黑体" pitchFamily="49" charset="-122"/>
              </a:rPr>
              <a:t>2、对外</a:t>
            </a:r>
            <a:r>
              <a:rPr lang="zh-CN" altLang="en-US">
                <a:solidFill>
                  <a:srgbClr val="00FF00"/>
                </a:solidFill>
                <a:latin typeface="黑体" pitchFamily="49" charset="-122"/>
                <a:ea typeface="黑体" pitchFamily="49" charset="-122"/>
              </a:rPr>
              <a:t>:</a:t>
            </a:r>
          </a:p>
        </p:txBody>
      </p:sp>
      <p:grpSp>
        <p:nvGrpSpPr>
          <p:cNvPr id="66582" name="组合 66581"/>
          <p:cNvGrpSpPr>
            <a:grpSpLocks/>
          </p:cNvGrpSpPr>
          <p:nvPr/>
        </p:nvGrpSpPr>
        <p:grpSpPr bwMode="auto">
          <a:xfrm>
            <a:off x="1992313" y="1341438"/>
            <a:ext cx="8142287" cy="4616450"/>
            <a:chOff x="295" y="845"/>
            <a:chExt cx="5129" cy="2908"/>
          </a:xfrm>
        </p:grpSpPr>
        <p:grpSp>
          <p:nvGrpSpPr>
            <p:cNvPr id="20489" name="组合 66576"/>
            <p:cNvGrpSpPr>
              <a:grpSpLocks/>
            </p:cNvGrpSpPr>
            <p:nvPr/>
          </p:nvGrpSpPr>
          <p:grpSpPr bwMode="auto">
            <a:xfrm>
              <a:off x="2064" y="845"/>
              <a:ext cx="3360" cy="979"/>
              <a:chOff x="1824" y="912"/>
              <a:chExt cx="3600" cy="960"/>
            </a:xfrm>
          </p:grpSpPr>
          <p:pic>
            <p:nvPicPr>
              <p:cNvPr id="20492" name="图片 66571" descr="0208"/>
              <p:cNvPicPr>
                <a:picLocks noChangeAspect="1"/>
              </p:cNvPicPr>
              <p:nvPr/>
            </p:nvPicPr>
            <p:blipFill>
              <a:blip r:embed="rId3"/>
              <a:srcRect/>
              <a:stretch>
                <a:fillRect/>
              </a:stretch>
            </p:blipFill>
            <p:spPr bwMode="auto">
              <a:xfrm>
                <a:off x="4512" y="912"/>
                <a:ext cx="912" cy="960"/>
              </a:xfrm>
              <a:prstGeom prst="rect">
                <a:avLst/>
              </a:prstGeom>
              <a:noFill/>
              <a:ln w="9525">
                <a:solidFill>
                  <a:srgbClr val="00FF00"/>
                </a:solidFill>
                <a:miter lim="800000"/>
                <a:headEnd/>
                <a:tailEnd/>
              </a:ln>
            </p:spPr>
          </p:pic>
          <p:pic>
            <p:nvPicPr>
              <p:cNvPr id="20493" name="图片 66570" descr="flag9"/>
              <p:cNvPicPr>
                <a:picLocks noChangeAspect="1"/>
              </p:cNvPicPr>
              <p:nvPr/>
            </p:nvPicPr>
            <p:blipFill>
              <a:blip r:embed="rId4"/>
              <a:srcRect/>
              <a:stretch>
                <a:fillRect/>
              </a:stretch>
            </p:blipFill>
            <p:spPr bwMode="auto">
              <a:xfrm>
                <a:off x="1824" y="1104"/>
                <a:ext cx="1056" cy="672"/>
              </a:xfrm>
              <a:prstGeom prst="rect">
                <a:avLst/>
              </a:prstGeom>
              <a:noFill/>
              <a:ln w="9525">
                <a:noFill/>
                <a:miter lim="800000"/>
                <a:headEnd/>
                <a:tailEnd/>
              </a:ln>
            </p:spPr>
          </p:pic>
          <p:sp>
            <p:nvSpPr>
              <p:cNvPr id="66563" name="文本框 66562"/>
              <p:cNvSpPr txBox="1"/>
              <p:nvPr/>
            </p:nvSpPr>
            <p:spPr>
              <a:xfrm>
                <a:off x="2064" y="1248"/>
                <a:ext cx="3312" cy="301"/>
              </a:xfrm>
              <a:prstGeom prst="rect">
                <a:avLst/>
              </a:prstGeom>
              <a:noFill/>
              <a:ln w="9525">
                <a:noFill/>
              </a:ln>
            </p:spPr>
            <p:txBody>
              <a:bodyPr>
                <a:spAutoFit/>
              </a:bodyPr>
              <a:lstStyle/>
              <a:p>
                <a:pPr fontAlgn="auto">
                  <a:spcBef>
                    <a:spcPct val="50000"/>
                  </a:spcBef>
                  <a:spcAft>
                    <a:spcPts val="0"/>
                  </a:spcAft>
                  <a:defRPr/>
                </a:pPr>
                <a:r>
                  <a:rPr lang="zh-CN" altLang="en-US" sz="2800" b="1" dirty="0">
                    <a:solidFill>
                      <a:srgbClr val="00FF00"/>
                    </a:solidFill>
                    <a:effectLst>
                      <a:outerShdw blurRad="38100" dist="38100" dir="2700000">
                        <a:srgbClr val="000000"/>
                      </a:outerShdw>
                    </a:effectLst>
                    <a:latin typeface="黑体" panose="02010609060101010101" pitchFamily="2" charset="-122"/>
                    <a:ea typeface="黑体" panose="02010609060101010101" pitchFamily="2" charset="-122"/>
                  </a:rPr>
                  <a:t>日本</a:t>
                </a:r>
                <a:r>
                  <a:rPr lang="zh-CN" altLang="en-US" sz="2800" b="1" dirty="0">
                    <a:solidFill>
                      <a:srgbClr val="00FF00"/>
                    </a:solidFill>
                    <a:effectLst>
                      <a:outerShdw blurRad="38100" dist="38100" dir="2700000">
                        <a:srgbClr val="000000"/>
                      </a:outerShdw>
                    </a:effectLst>
                    <a:latin typeface="Arial" panose="020B0604020202020204" pitchFamily="34" charset="0"/>
                    <a:ea typeface="黑体" panose="02010609060101010101" pitchFamily="2" charset="-122"/>
                  </a:rPr>
                  <a:t>————————</a:t>
                </a:r>
                <a:r>
                  <a:rPr lang="zh-CN" altLang="en-US" sz="2800" b="1" dirty="0">
                    <a:solidFill>
                      <a:srgbClr val="00FF00"/>
                    </a:solidFill>
                    <a:effectLst>
                      <a:outerShdw blurRad="38100" dist="38100" dir="2700000">
                        <a:srgbClr val="000000"/>
                      </a:outerShdw>
                    </a:effectLst>
                    <a:latin typeface="黑体" panose="02010609060101010101" pitchFamily="2" charset="-122"/>
                    <a:ea typeface="黑体" panose="02010609060101010101" pitchFamily="2" charset="-122"/>
                  </a:rPr>
                  <a:t>袁世凯</a:t>
                </a:r>
              </a:p>
            </p:txBody>
          </p:sp>
        </p:grpSp>
        <p:pic>
          <p:nvPicPr>
            <p:cNvPr id="20490" name="图片 66573" descr="袁世凯签字"/>
            <p:cNvPicPr>
              <a:picLocks noChangeAspect="1"/>
            </p:cNvPicPr>
            <p:nvPr/>
          </p:nvPicPr>
          <p:blipFill>
            <a:blip r:embed="rId5">
              <a:grayscl/>
            </a:blip>
            <a:srcRect/>
            <a:stretch>
              <a:fillRect/>
            </a:stretch>
          </p:blipFill>
          <p:spPr bwMode="auto">
            <a:xfrm>
              <a:off x="340" y="1162"/>
              <a:ext cx="1584" cy="2329"/>
            </a:xfrm>
            <a:prstGeom prst="rect">
              <a:avLst/>
            </a:prstGeom>
            <a:noFill/>
            <a:ln w="38100">
              <a:solidFill>
                <a:srgbClr val="00FF00"/>
              </a:solidFill>
              <a:miter lim="800000"/>
              <a:headEnd/>
              <a:tailEnd/>
            </a:ln>
          </p:spPr>
        </p:pic>
        <p:sp>
          <p:nvSpPr>
            <p:cNvPr id="66575" name="矩形 66574"/>
            <p:cNvSpPr/>
            <p:nvPr/>
          </p:nvSpPr>
          <p:spPr>
            <a:xfrm>
              <a:off x="295" y="3521"/>
              <a:ext cx="1632" cy="232"/>
            </a:xfrm>
            <a:prstGeom prst="rect">
              <a:avLst/>
            </a:prstGeom>
            <a:noFill/>
            <a:ln w="38100" cap="sq" cmpd="sng">
              <a:solidFill>
                <a:srgbClr val="00FF00"/>
              </a:solidFill>
              <a:prstDash val="solid"/>
              <a:miter/>
              <a:headEnd type="none" w="sm" len="sm"/>
              <a:tailEnd type="none" w="sm" len="sm"/>
            </a:ln>
          </p:spPr>
          <p:txBody>
            <a:bodyPr>
              <a:spAutoFit/>
            </a:bodyPr>
            <a:lstStyle/>
            <a:p>
              <a:pPr algn="ctr" eaLnBrk="0" fontAlgn="auto" hangingPunct="0">
                <a:spcBef>
                  <a:spcPct val="50000"/>
                </a:spcBef>
                <a:spcAft>
                  <a:spcPts val="0"/>
                </a:spcAft>
                <a:defRPr/>
              </a:pPr>
              <a:r>
                <a:rPr lang="zh-CN" altLang="en-US" dirty="0">
                  <a:effectLst>
                    <a:outerShdw blurRad="38100" dist="38100" dir="2700000">
                      <a:srgbClr val="000000"/>
                    </a:outerShdw>
                  </a:effectLst>
                  <a:latin typeface="黑体" panose="02010609060101010101" pitchFamily="2" charset="-122"/>
                  <a:ea typeface="黑体" panose="02010609060101010101" pitchFamily="2" charset="-122"/>
                </a:rPr>
                <a:t>袁世 凯 签 字</a:t>
              </a:r>
            </a:p>
          </p:txBody>
        </p:sp>
      </p:grpSp>
      <p:pic>
        <p:nvPicPr>
          <p:cNvPr id="66583" name="日灭亡中国的廿一条.avi">
            <a:hlinkClick r:id="" action="ppaction://media"/>
          </p:cNvPr>
          <p:cNvPicPr>
            <a:picLocks noRot="1" noChangeAspect="1"/>
          </p:cNvPicPr>
          <p:nvPr>
            <a:videoFile r:link="rId1"/>
          </p:nvPr>
        </p:nvPicPr>
        <p:blipFill>
          <a:blip r:embed="rId6"/>
          <a:srcRect/>
          <a:stretch>
            <a:fillRect/>
          </a:stretch>
        </p:blipFill>
        <p:spPr bwMode="auto">
          <a:xfrm>
            <a:off x="1919288" y="1773238"/>
            <a:ext cx="2952750" cy="4392612"/>
          </a:xfrm>
          <a:prstGeom prst="rect">
            <a:avLst/>
          </a:prstGeom>
          <a:noFill/>
          <a:ln w="9525">
            <a:solidFill>
              <a:srgbClr val="00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82"/>
                                        </p:tgtEl>
                                        <p:attrNameLst>
                                          <p:attrName>style.visibility</p:attrName>
                                        </p:attrNameLst>
                                      </p:cBhvr>
                                      <p:to>
                                        <p:strVal val="visible"/>
                                      </p:to>
                                    </p:set>
                                    <p:animEffect transition="in" filter="blinds(horizontal)">
                                      <p:cBhvr>
                                        <p:cTn id="7" dur="500"/>
                                        <p:tgtEl>
                                          <p:spTgt spid="665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blinds(horizontal)">
                                      <p:cBhvr>
                                        <p:cTn id="12" dur="500"/>
                                        <p:tgtEl>
                                          <p:spTgt spid="6656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6569"/>
                                        </p:tgtEl>
                                        <p:attrNameLst>
                                          <p:attrName>style.visibility</p:attrName>
                                        </p:attrNameLst>
                                      </p:cBhvr>
                                      <p:to>
                                        <p:strVal val="visible"/>
                                      </p:to>
                                    </p:set>
                                    <p:animEffect transition="in" filter="blinds(horizontal)">
                                      <p:cBhvr>
                                        <p:cTn id="15" dur="500"/>
                                        <p:tgtEl>
                                          <p:spTgt spid="6656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6583"/>
                                        </p:tgtEl>
                                        <p:attrNameLst>
                                          <p:attrName>style.visibility</p:attrName>
                                        </p:attrNameLst>
                                      </p:cBhvr>
                                      <p:to>
                                        <p:strVal val="visible"/>
                                      </p:to>
                                    </p:set>
                                    <p:animEffect transition="in" filter="blinds(horizontal)">
                                      <p:cBhvr>
                                        <p:cTn id="20" dur="500"/>
                                        <p:tgtEl>
                                          <p:spTgt spid="6658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6565"/>
                                        </p:tgtEl>
                                        <p:attrNameLst>
                                          <p:attrName>style.visibility</p:attrName>
                                        </p:attrNameLst>
                                      </p:cBhvr>
                                      <p:to>
                                        <p:strVal val="visible"/>
                                      </p:to>
                                    </p:set>
                                    <p:animEffect transition="in" filter="blinds(horizontal)">
                                      <p:cBhvr>
                                        <p:cTn id="25" dur="500"/>
                                        <p:tgtEl>
                                          <p:spTgt spid="6656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6570"/>
                                        </p:tgtEl>
                                        <p:attrNameLst>
                                          <p:attrName>style.visibility</p:attrName>
                                        </p:attrNameLst>
                                      </p:cBhvr>
                                      <p:to>
                                        <p:strVal val="visible"/>
                                      </p:to>
                                    </p:set>
                                    <p:animEffect transition="in" filter="blinds(horizontal)">
                                      <p:cBhvr>
                                        <p:cTn id="30" dur="500"/>
                                        <p:tgtEl>
                                          <p:spTgt spid="6657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31" fill="hold" display="0">
                  <p:stCondLst>
                    <p:cond delay="indefinite"/>
                  </p:stCondLst>
                  <p:endCondLst>
                    <p:cond evt="onNext" delay="0">
                      <p:tgtEl>
                        <p:sldTgt/>
                      </p:tgtEl>
                    </p:cond>
                    <p:cond evt="onPrev" delay="0">
                      <p:tgtEl>
                        <p:sldTgt/>
                      </p:tgtEl>
                    </p:cond>
                  </p:endCondLst>
                </p:cTn>
                <p:tgtEl>
                  <p:spTgt spid="66583"/>
                </p:tgtEl>
              </p:cMediaNode>
            </p:video>
          </p:childTnLst>
        </p:cTn>
      </p:par>
    </p:tnLst>
    <p:bldLst>
      <p:bldP spid="66564" grpId="0" bldLvl="0" animBg="1"/>
      <p:bldP spid="66565" grpId="0" bldLvl="0" animBg="1"/>
      <p:bldP spid="66569" grpId="0" bldLvl="0" animBg="1"/>
      <p:bldP spid="66570"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1381</Words>
  <Application/>
  <PresentationFormat/>
  <Paragraphs>133</Paragraphs>
  <Slides>27</Slides>
  <Notes>0</Notes>
  <HiddenSlides>0</HiddenSlides>
  <MMClips>1</MMClips>
  <ScaleCrop>false</ScaleCrop>
  <HeadingPairs>
    <vt:vector size="6" baseType="variant">
      <vt:variant>
        <vt:lpstr>已用的字体</vt:lpstr>
      </vt:variant>
      <vt:variant>
        <vt:i4>12</vt:i4>
      </vt:variant>
      <vt:variant>
        <vt:lpstr>演示文稿设计模板</vt:lpstr>
      </vt:variant>
      <vt:variant>
        <vt:i4>1</vt:i4>
      </vt:variant>
      <vt:variant>
        <vt:lpstr>幻灯片标题</vt:lpstr>
      </vt:variant>
      <vt:variant>
        <vt:i4>27</vt:i4>
      </vt:variant>
    </vt:vector>
  </HeadingPairs>
  <TitlesOfParts>
    <vt:vector size="40" baseType="lpstr">
      <vt:lpstr>Calibri</vt:lpstr>
      <vt:lpstr>宋体</vt:lpstr>
      <vt:lpstr>Arial</vt:lpstr>
      <vt:lpstr>Calibri Light</vt:lpstr>
      <vt:lpstr>+mn-ea</vt:lpstr>
      <vt:lpstr>Tahoma</vt:lpstr>
      <vt:lpstr>黑体</vt:lpstr>
      <vt:lpstr>楷体_GB2312</vt:lpstr>
      <vt:lpstr>Wingdings</vt:lpstr>
      <vt:lpstr>Times New Roman</vt:lpstr>
      <vt:lpstr>隶书</vt:lpstr>
      <vt:lpstr>华文行楷</vt:lpstr>
      <vt:lpstr>Office 主题</vt:lpstr>
      <vt:lpstr>北洋军阀的统治</vt:lpstr>
      <vt:lpstr>幻灯片 2</vt:lpstr>
      <vt:lpstr>幻灯片 3</vt:lpstr>
      <vt:lpstr>幻灯片 4</vt:lpstr>
      <vt:lpstr>一、袁世凯专权</vt:lpstr>
      <vt:lpstr>“宋 案”</vt:lpstr>
      <vt:lpstr>幻灯片 7</vt:lpstr>
      <vt:lpstr>幻灯片 8</vt:lpstr>
      <vt:lpstr>幻灯片 9</vt:lpstr>
      <vt:lpstr>四、护国运动（军事斗争与舆论斗争相结合）</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练习题</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Microsoft</cp:lastModifiedBy>
  <cp:revision/>
  <dcterms:created xsi:type="dcterms:W3CDTF">2017-09-20T13:36:00Z</dcterms:created>
  <dcterms:modified xsi:type="dcterms:W3CDTF">2017-10-06T09:45:40Z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