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7" r:id="rId6"/>
    <p:sldMasterId id="2147483709" r:id="rId7"/>
  </p:sldMasterIdLst>
  <p:notesMasterIdLst>
    <p:notesMasterId r:id="rId1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4" r:id="rId14"/>
    <p:sldId id="265" r:id="rId15"/>
    <p:sldId id="281" r:id="rId16"/>
    <p:sldId id="282" r:id="rId18"/>
    <p:sldId id="262" r:id="rId19"/>
    <p:sldId id="283" r:id="rId20"/>
    <p:sldId id="284" r:id="rId21"/>
    <p:sldId id="285" r:id="rId22"/>
    <p:sldId id="286" r:id="rId23"/>
    <p:sldId id="268" r:id="rId24"/>
    <p:sldId id="292" r:id="rId25"/>
    <p:sldId id="287" r:id="rId26"/>
    <p:sldId id="291" r:id="rId27"/>
    <p:sldId id="289" r:id="rId28"/>
    <p:sldId id="290" r:id="rId29"/>
    <p:sldId id="280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D6009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8"/>
    <p:restoredTop sz="94710"/>
  </p:normalViewPr>
  <p:slideViewPr>
    <p:cSldViewPr showGuides="1">
      <p:cViewPr varScale="1">
        <p:scale>
          <a:sx n="93" d="100"/>
          <a:sy n="93" d="100"/>
        </p:scale>
        <p:origin x="-39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6610" name="幻灯片图像占位符 19660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6611" name="文本占位符 19661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0706" name="幻灯片图像占位符 20070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0707" name="文本占位符 20070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2754" name="幻灯片图像占位符 20275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2755" name="文本占位符 20275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2662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0" name="幻灯片图像占位符 14540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45411" name="文本占位符 14541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9698" name="组合 29697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9699" name="矩形 29698"/>
            <p:cNvSpPr/>
            <p:nvPr/>
          </p:nvSpPr>
          <p:spPr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>
                <a:buClrTx/>
              </a:pPr>
              <a:endParaRPr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9700" name="矩形 29699"/>
            <p:cNvSpPr/>
            <p:nvPr/>
          </p:nvSpPr>
          <p:spPr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pPr lvl="0">
                <a:buClrTx/>
              </a:pPr>
              <a:endParaRPr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9701" name="组合 29700"/>
            <p:cNvGrpSpPr/>
            <p:nvPr/>
          </p:nvGrpSpPr>
          <p:grpSpPr>
            <a:xfrm>
              <a:off x="0" y="672"/>
              <a:ext cx="1806" cy="1989"/>
              <a:chOff x="0" y="0"/>
              <a:chExt cx="1806" cy="1989"/>
            </a:xfrm>
          </p:grpSpPr>
          <p:sp>
            <p:nvSpPr>
              <p:cNvPr id="29702" name="矩形 29701"/>
              <p:cNvSpPr/>
              <p:nvPr userDrawn="1"/>
            </p:nvSpPr>
            <p:spPr>
              <a:xfrm>
                <a:off x="361" y="1585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pPr lvl="0">
                  <a:buClrTx/>
                </a:pPr>
                <a:endParaRPr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3" name="矩形 29702"/>
              <p:cNvSpPr/>
              <p:nvPr userDrawn="1"/>
            </p:nvSpPr>
            <p:spPr>
              <a:xfrm>
                <a:off x="1081" y="393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pPr lvl="0">
                  <a:buClrTx/>
                </a:pPr>
                <a:endParaRPr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4" name="矩形 29703"/>
              <p:cNvSpPr/>
              <p:nvPr userDrawn="1"/>
            </p:nvSpPr>
            <p:spPr>
              <a:xfrm>
                <a:off x="1437" y="0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pPr lvl="0">
                  <a:buClrTx/>
                </a:pPr>
                <a:endParaRPr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5" name="矩形 29704"/>
              <p:cNvSpPr/>
              <p:nvPr userDrawn="1"/>
            </p:nvSpPr>
            <p:spPr>
              <a:xfrm>
                <a:off x="719" y="1585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pPr lvl="0">
                  <a:buClrTx/>
                </a:pPr>
                <a:endParaRPr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6" name="矩形 29705"/>
              <p:cNvSpPr/>
              <p:nvPr userDrawn="1"/>
            </p:nvSpPr>
            <p:spPr>
              <a:xfrm>
                <a:off x="1437" y="393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pPr lvl="0">
                  <a:buClrTx/>
                </a:pPr>
                <a:endParaRPr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7" name="矩形 29706"/>
              <p:cNvSpPr/>
              <p:nvPr userDrawn="1"/>
            </p:nvSpPr>
            <p:spPr>
              <a:xfrm>
                <a:off x="719" y="792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pPr lvl="0">
                  <a:buClrTx/>
                </a:pPr>
                <a:endParaRPr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8" name="矩形 29707"/>
              <p:cNvSpPr/>
              <p:nvPr userDrawn="1"/>
            </p:nvSpPr>
            <p:spPr>
              <a:xfrm>
                <a:off x="0" y="792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pPr lvl="0">
                  <a:buClrTx/>
                </a:pPr>
                <a:endParaRPr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9" name="矩形 29708"/>
              <p:cNvSpPr/>
              <p:nvPr userDrawn="1"/>
            </p:nvSpPr>
            <p:spPr>
              <a:xfrm>
                <a:off x="1081" y="792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pPr lvl="0">
                  <a:buClrTx/>
                </a:pPr>
                <a:endParaRPr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0" name="矩形 29709"/>
              <p:cNvSpPr/>
              <p:nvPr userDrawn="1"/>
            </p:nvSpPr>
            <p:spPr>
              <a:xfrm>
                <a:off x="361" y="1185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pPr lvl="0">
                  <a:buClrTx/>
                </a:pPr>
                <a:endParaRPr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1" name="矩形 29710"/>
              <p:cNvSpPr/>
              <p:nvPr userDrawn="1"/>
            </p:nvSpPr>
            <p:spPr>
              <a:xfrm>
                <a:off x="719" y="1185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pPr lvl="0">
                  <a:buClrTx/>
                </a:pPr>
                <a:endParaRPr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9712" name="日期占位符 29711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9713" name="页脚占位符 2971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9714" name="灯片编号占位符 2971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Arial Black" panose="020B0A04020102020204" pitchFamily="34" charset="0"/>
              </a:defRPr>
            </a:lvl1pPr>
          </a:lstStyle>
          <a:p>
            <a:pPr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9715" name="标题 29714"/>
          <p:cNvSpPr>
            <a:spLocks noGrp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9716" name="副标题 29715"/>
          <p:cNvSpPr>
            <a:spLocks noGrp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3400"/>
            </a:lvl1pPr>
            <a:lvl2pPr marL="457200" lvl="1" indent="0" algn="ctr">
              <a:buNone/>
              <a:defRPr sz="3400"/>
            </a:lvl2pPr>
            <a:lvl3pPr marL="914400" lvl="2" indent="0" algn="ctr">
              <a:buNone/>
              <a:defRPr sz="3400"/>
            </a:lvl3pPr>
            <a:lvl4pPr marL="1371600" lvl="3" indent="0" algn="ctr">
              <a:buNone/>
              <a:defRPr sz="3400"/>
            </a:lvl4pPr>
            <a:lvl5pPr marL="1828800" lvl="4" indent="0" algn="ctr">
              <a:buNone/>
              <a:defRPr sz="34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2504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981200"/>
            <a:ext cx="4032504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 noRot="1"/>
          </p:cNvSpPr>
          <p:nvPr>
            <p:ph type="ctrTitle"/>
          </p:nvPr>
        </p:nvSpPr>
        <p:spPr>
          <a:xfrm>
            <a:off x="304800" y="2286000"/>
            <a:ext cx="8458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1747" name="副标题 31746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1748" name="日期占位符 3174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1749" name="页脚占位符 317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1750" name="灯片编号占位符 317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3795" name="副标题 3379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3796" name="日期占位符 3379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3797" name="页脚占位符 3379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3798" name="灯片编号占位符 3379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5842" name="组合 35841"/>
          <p:cNvGrpSpPr/>
          <p:nvPr/>
        </p:nvGrpSpPr>
        <p:grpSpPr>
          <a:xfrm>
            <a:off x="0" y="0"/>
            <a:ext cx="9148763" cy="6851650"/>
            <a:chOff x="0" y="0"/>
            <a:chExt cx="5763" cy="4316"/>
          </a:xfrm>
        </p:grpSpPr>
        <p:sp>
          <p:nvSpPr>
            <p:cNvPr id="35843" name="未知"/>
            <p:cNvSpPr/>
            <p:nvPr/>
          </p:nvSpPr>
          <p:spPr>
            <a:xfrm>
              <a:off x="5044" y="2626"/>
              <a:ext cx="719" cy="1690"/>
            </a:xfrm>
            <a:custGeom>
              <a:avLst/>
              <a:gdLst/>
              <a:ahLst/>
              <a:cxnLst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44" name="未知"/>
            <p:cNvSpPr/>
            <p:nvPr/>
          </p:nvSpPr>
          <p:spPr>
            <a:xfrm>
              <a:off x="5385" y="3794"/>
              <a:ext cx="378" cy="522"/>
            </a:xfrm>
            <a:custGeom>
              <a:avLst/>
              <a:gdLst/>
              <a:ahLst/>
              <a:cxnLst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45" name="未知"/>
            <p:cNvSpPr/>
            <p:nvPr/>
          </p:nvSpPr>
          <p:spPr>
            <a:xfrm>
              <a:off x="5679" y="4214"/>
              <a:ext cx="84" cy="102"/>
            </a:xfrm>
            <a:custGeom>
              <a:avLst/>
              <a:gdLst/>
              <a:ahLst/>
              <a:cxnLst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5846" name="组合 35845"/>
            <p:cNvGrpSpPr/>
            <p:nvPr/>
          </p:nvGrpSpPr>
          <p:grpSpPr>
            <a:xfrm>
              <a:off x="287" y="0"/>
              <a:ext cx="5098" cy="4316"/>
              <a:chOff x="0" y="0"/>
              <a:chExt cx="5098" cy="4316"/>
            </a:xfrm>
          </p:grpSpPr>
          <p:sp>
            <p:nvSpPr>
              <p:cNvPr id="35847" name="未知"/>
              <p:cNvSpPr/>
              <p:nvPr userDrawn="1"/>
            </p:nvSpPr>
            <p:spPr>
              <a:xfrm>
                <a:off x="2501" y="0"/>
                <a:ext cx="72" cy="4316"/>
              </a:xfrm>
              <a:custGeom>
                <a:avLst/>
                <a:gdLst/>
                <a:ahLst/>
                <a:cxnLst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48" name="未知"/>
              <p:cNvSpPr/>
              <p:nvPr userDrawn="1"/>
            </p:nvSpPr>
            <p:spPr>
              <a:xfrm>
                <a:off x="2801" y="0"/>
                <a:ext cx="174" cy="4316"/>
              </a:xfrm>
              <a:custGeom>
                <a:avLst/>
                <a:gdLst/>
                <a:ahLst/>
                <a:cxnLst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49" name="未知"/>
              <p:cNvSpPr/>
              <p:nvPr userDrawn="1"/>
            </p:nvSpPr>
            <p:spPr>
              <a:xfrm>
                <a:off x="3070" y="0"/>
                <a:ext cx="337" cy="4316"/>
              </a:xfrm>
              <a:custGeom>
                <a:avLst/>
                <a:gdLst/>
                <a:ahLst/>
                <a:cxnLst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50" name="未知"/>
              <p:cNvSpPr/>
              <p:nvPr userDrawn="1"/>
            </p:nvSpPr>
            <p:spPr>
              <a:xfrm>
                <a:off x="3388" y="0"/>
                <a:ext cx="427" cy="4316"/>
              </a:xfrm>
              <a:custGeom>
                <a:avLst/>
                <a:gdLst/>
                <a:ahLst/>
                <a:cxnLst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51" name="未知"/>
              <p:cNvSpPr/>
              <p:nvPr userDrawn="1"/>
            </p:nvSpPr>
            <p:spPr>
              <a:xfrm>
                <a:off x="3658" y="0"/>
                <a:ext cx="558" cy="4316"/>
              </a:xfrm>
              <a:custGeom>
                <a:avLst/>
                <a:gdLst/>
                <a:ahLst/>
                <a:cxnLst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52" name="未知"/>
              <p:cNvSpPr/>
              <p:nvPr userDrawn="1"/>
            </p:nvSpPr>
            <p:spPr>
              <a:xfrm>
                <a:off x="3958" y="0"/>
                <a:ext cx="690" cy="4316"/>
              </a:xfrm>
              <a:custGeom>
                <a:avLst/>
                <a:gdLst/>
                <a:ahLst/>
                <a:cxnLst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53" name="未知"/>
              <p:cNvSpPr/>
              <p:nvPr userDrawn="1"/>
            </p:nvSpPr>
            <p:spPr>
              <a:xfrm>
                <a:off x="4234" y="0"/>
                <a:ext cx="864" cy="4316"/>
              </a:xfrm>
              <a:custGeom>
                <a:avLst/>
                <a:gdLst/>
                <a:ahLst/>
                <a:cxnLst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54" name="未知"/>
              <p:cNvSpPr/>
              <p:nvPr userDrawn="1"/>
            </p:nvSpPr>
            <p:spPr>
              <a:xfrm>
                <a:off x="2111" y="0"/>
                <a:ext cx="150" cy="4316"/>
              </a:xfrm>
              <a:custGeom>
                <a:avLst/>
                <a:gdLst/>
                <a:ahLst/>
                <a:cxnLst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55" name="未知"/>
              <p:cNvSpPr/>
              <p:nvPr userDrawn="1"/>
            </p:nvSpPr>
            <p:spPr>
              <a:xfrm>
                <a:off x="1679" y="0"/>
                <a:ext cx="300" cy="4316"/>
              </a:xfrm>
              <a:custGeom>
                <a:avLst/>
                <a:gdLst/>
                <a:ahLst/>
                <a:cxnLst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56" name="未知"/>
              <p:cNvSpPr/>
              <p:nvPr userDrawn="1"/>
            </p:nvSpPr>
            <p:spPr>
              <a:xfrm>
                <a:off x="1278" y="0"/>
                <a:ext cx="425" cy="4316"/>
              </a:xfrm>
              <a:custGeom>
                <a:avLst/>
                <a:gdLst/>
                <a:ahLst/>
                <a:cxnLst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57" name="未知"/>
              <p:cNvSpPr/>
              <p:nvPr userDrawn="1"/>
            </p:nvSpPr>
            <p:spPr>
              <a:xfrm>
                <a:off x="840" y="0"/>
                <a:ext cx="575" cy="4316"/>
              </a:xfrm>
              <a:custGeom>
                <a:avLst/>
                <a:gdLst/>
                <a:ahLst/>
                <a:cxnLst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58" name="未知"/>
              <p:cNvSpPr/>
              <p:nvPr userDrawn="1"/>
            </p:nvSpPr>
            <p:spPr>
              <a:xfrm>
                <a:off x="414" y="0"/>
                <a:ext cx="737" cy="4316"/>
              </a:xfrm>
              <a:custGeom>
                <a:avLst/>
                <a:gdLst/>
                <a:ahLst/>
                <a:cxnLst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859" name="未知"/>
              <p:cNvSpPr/>
              <p:nvPr userDrawn="1"/>
            </p:nvSpPr>
            <p:spPr>
              <a:xfrm>
                <a:off x="0" y="0"/>
                <a:ext cx="840" cy="4316"/>
              </a:xfrm>
              <a:custGeom>
                <a:avLst/>
                <a:gdLst/>
                <a:ahLst/>
                <a:cxnLst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5860" name="未知"/>
            <p:cNvSpPr/>
            <p:nvPr/>
          </p:nvSpPr>
          <p:spPr>
            <a:xfrm>
              <a:off x="5" y="2901"/>
              <a:ext cx="606" cy="1415"/>
            </a:xfrm>
            <a:custGeom>
              <a:avLst/>
              <a:gdLst/>
              <a:ahLst/>
              <a:cxnLst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61" name="未知"/>
            <p:cNvSpPr/>
            <p:nvPr/>
          </p:nvSpPr>
          <p:spPr>
            <a:xfrm>
              <a:off x="5" y="3890"/>
              <a:ext cx="228" cy="426"/>
            </a:xfrm>
            <a:custGeom>
              <a:avLst/>
              <a:gdLst/>
              <a:ahLst/>
              <a:cxnLst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62" name="未知"/>
            <p:cNvSpPr/>
            <p:nvPr/>
          </p:nvSpPr>
          <p:spPr>
            <a:xfrm>
              <a:off x="4775" y="0"/>
              <a:ext cx="984" cy="1786"/>
            </a:xfrm>
            <a:custGeom>
              <a:avLst/>
              <a:gdLst/>
              <a:ahLst/>
              <a:cxnLst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63" name="未知"/>
            <p:cNvSpPr/>
            <p:nvPr/>
          </p:nvSpPr>
          <p:spPr>
            <a:xfrm>
              <a:off x="5040" y="0"/>
              <a:ext cx="719" cy="845"/>
            </a:xfrm>
            <a:custGeom>
              <a:avLst/>
              <a:gdLst/>
              <a:ahLst/>
              <a:cxnLst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64" name="未知"/>
            <p:cNvSpPr/>
            <p:nvPr/>
          </p:nvSpPr>
          <p:spPr>
            <a:xfrm>
              <a:off x="5351" y="0"/>
              <a:ext cx="408" cy="414"/>
            </a:xfrm>
            <a:custGeom>
              <a:avLst/>
              <a:gdLst/>
              <a:ahLst/>
              <a:cxnLst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65" name="未知"/>
            <p:cNvSpPr/>
            <p:nvPr/>
          </p:nvSpPr>
          <p:spPr>
            <a:xfrm>
              <a:off x="5" y="0"/>
              <a:ext cx="858" cy="1409"/>
            </a:xfrm>
            <a:custGeom>
              <a:avLst/>
              <a:gdLst/>
              <a:ahLst/>
              <a:cxnLst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66" name="未知"/>
            <p:cNvSpPr/>
            <p:nvPr/>
          </p:nvSpPr>
          <p:spPr>
            <a:xfrm>
              <a:off x="5" y="0"/>
              <a:ext cx="588" cy="599"/>
            </a:xfrm>
            <a:custGeom>
              <a:avLst/>
              <a:gdLst/>
              <a:ahLst/>
              <a:cxnLst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67" name="未知"/>
            <p:cNvSpPr/>
            <p:nvPr/>
          </p:nvSpPr>
          <p:spPr>
            <a:xfrm>
              <a:off x="5" y="0"/>
              <a:ext cx="270" cy="252"/>
            </a:xfrm>
            <a:custGeom>
              <a:avLst/>
              <a:gdLst/>
              <a:ahLst/>
              <a:cxnLst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68" name="直接连接符 35867"/>
            <p:cNvSpPr/>
            <p:nvPr/>
          </p:nvSpPr>
          <p:spPr>
            <a:xfrm>
              <a:off x="0" y="2749"/>
              <a:ext cx="5758" cy="0"/>
            </a:xfrm>
            <a:prstGeom prst="line">
              <a:avLst/>
            </a:prstGeom>
            <a:ln w="158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69" name="直接连接符 35868"/>
            <p:cNvSpPr/>
            <p:nvPr/>
          </p:nvSpPr>
          <p:spPr>
            <a:xfrm>
              <a:off x="0" y="2356"/>
              <a:ext cx="5758" cy="0"/>
            </a:xfrm>
            <a:prstGeom prst="line">
              <a:avLst/>
            </a:prstGeom>
            <a:ln w="158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70" name="直接连接符 35869"/>
            <p:cNvSpPr/>
            <p:nvPr/>
          </p:nvSpPr>
          <p:spPr>
            <a:xfrm>
              <a:off x="0" y="3142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5871" name="组合 35870"/>
            <p:cNvGrpSpPr/>
            <p:nvPr/>
          </p:nvGrpSpPr>
          <p:grpSpPr>
            <a:xfrm>
              <a:off x="0" y="392"/>
              <a:ext cx="5758" cy="1571"/>
              <a:chOff x="0" y="0"/>
              <a:chExt cx="5758" cy="1571"/>
            </a:xfrm>
          </p:grpSpPr>
          <p:sp>
            <p:nvSpPr>
              <p:cNvPr id="35872" name="直接连接符 35871"/>
              <p:cNvSpPr/>
              <p:nvPr userDrawn="1"/>
            </p:nvSpPr>
            <p:spPr>
              <a:xfrm>
                <a:off x="0" y="392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873" name="直接连接符 35872"/>
              <p:cNvSpPr/>
              <p:nvPr userDrawn="1"/>
            </p:nvSpPr>
            <p:spPr>
              <a:xfrm>
                <a:off x="0" y="1571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874" name="直接连接符 35873"/>
              <p:cNvSpPr/>
              <p:nvPr userDrawn="1"/>
            </p:nvSpPr>
            <p:spPr>
              <a:xfrm>
                <a:off x="0" y="1178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875" name="直接连接符 35874"/>
              <p:cNvSpPr/>
              <p:nvPr userDrawn="1"/>
            </p:nvSpPr>
            <p:spPr>
              <a:xfrm>
                <a:off x="0" y="785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876" name="直接连接符 35875"/>
              <p:cNvSpPr/>
              <p:nvPr userDrawn="1"/>
            </p:nvSpPr>
            <p:spPr>
              <a:xfrm>
                <a:off x="0" y="0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5877" name="直接连接符 35876"/>
            <p:cNvSpPr/>
            <p:nvPr/>
          </p:nvSpPr>
          <p:spPr>
            <a:xfrm>
              <a:off x="0" y="3928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78" name="直接连接符 35877"/>
            <p:cNvSpPr/>
            <p:nvPr/>
          </p:nvSpPr>
          <p:spPr>
            <a:xfrm>
              <a:off x="0" y="3535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5879" name="标题 35878"/>
          <p:cNvSpPr>
            <a:spLocks noGrp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5880" name="副标题 35879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5881" name="日期占位符 35880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pPr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5882" name="页脚占位符 3588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>
                <a:latin typeface="Verdana" panose="020B0604030504040204" pitchFamily="34" charset="0"/>
              </a:defRPr>
            </a:lvl1pPr>
          </a:lstStyle>
          <a:p>
            <a:pPr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5883" name="灯片编号占位符 35882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>
                <a:latin typeface="Verdana" panose="020B0604030504040204" pitchFamily="34" charset="0"/>
              </a:defRPr>
            </a:lvl1pPr>
          </a:lstStyle>
          <a:p>
            <a:pPr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3795" name="副标题 3379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3796" name="日期占位符 3379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3797" name="页脚占位符 3379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3798" name="灯片编号占位符 3379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4" Type="http://schemas.openxmlformats.org/officeDocument/2006/relationships/theme" Target="../theme/theme4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3" Type="http://schemas.openxmlformats.org/officeDocument/2006/relationships/theme" Target="../theme/theme5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4" Type="http://schemas.openxmlformats.org/officeDocument/2006/relationships/theme" Target="../theme/theme6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6628" name="日期占位符 266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9" name="页脚占位符 266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0" name="灯片编号占位符 266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4" name="页脚占位符 2867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8675" name="灯片编号占位符 28674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Arial Black" panose="020B0A040201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grpSp>
        <p:nvGrpSpPr>
          <p:cNvPr id="28676" name="组合 28675"/>
          <p:cNvGrpSpPr/>
          <p:nvPr/>
        </p:nvGrpSpPr>
        <p:grpSpPr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8677" name="矩形 28676"/>
            <p:cNvSpPr/>
            <p:nvPr/>
          </p:nvSpPr>
          <p:spPr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>
                <a:buClrTx/>
              </a:pPr>
              <a:endParaRPr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78" name="矩形 28677"/>
            <p:cNvSpPr/>
            <p:nvPr/>
          </p:nvSpPr>
          <p:spPr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>
                <a:buClrTx/>
              </a:pPr>
              <a:endParaRPr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79" name="矩形 28678"/>
            <p:cNvSpPr/>
            <p:nvPr/>
          </p:nvSpPr>
          <p:spPr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>
                <a:buClrTx/>
              </a:pPr>
              <a:endParaRPr sz="18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0" name="矩形 28679"/>
            <p:cNvSpPr/>
            <p:nvPr/>
          </p:nvSpPr>
          <p:spPr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>
                <a:buClrTx/>
              </a:pPr>
              <a:endParaRPr sz="18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1" name="矩形 28680"/>
            <p:cNvSpPr/>
            <p:nvPr/>
          </p:nvSpPr>
          <p:spPr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>
                <a:buClrTx/>
              </a:pPr>
              <a:endParaRPr sz="18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2" name="矩形 28681"/>
            <p:cNvSpPr/>
            <p:nvPr/>
          </p:nvSpPr>
          <p:spPr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>
                <a:buClrTx/>
              </a:pPr>
              <a:endParaRPr sz="18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3" name="矩形 28682"/>
            <p:cNvSpPr/>
            <p:nvPr/>
          </p:nvSpPr>
          <p:spPr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pPr lvl="0">
                <a:buClrTx/>
              </a:pPr>
              <a:endParaRPr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84" name="矩形 28683"/>
            <p:cNvSpPr/>
            <p:nvPr/>
          </p:nvSpPr>
          <p:spPr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>
                <a:buClrTx/>
              </a:pPr>
              <a:endParaRPr sz="18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5" name="矩形 28684"/>
            <p:cNvSpPr/>
            <p:nvPr/>
          </p:nvSpPr>
          <p:spPr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>
                <a:buClrTx/>
              </a:pPr>
              <a:endParaRPr sz="18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686" name="标题 28685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8687" name="文本占位符 28686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688" name="日期占位符 2868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23" name="文本占位符 30722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24" name="日期占位符 3072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0725" name="页脚占位符 307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0726" name="灯片编号占位符 307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5000"/>
        <a:buFont typeface="Wingdings" panose="05000000000000000000" pitchFamily="2" charset="2"/>
        <a:buChar char="w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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w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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2771" name="文本占位符 32770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2772" name="日期占位符 3277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2773" name="页脚占位符 327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2774" name="灯片编号占位符 327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>
    <p:random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anose="05020102010507070707" pitchFamily="18" charset="2"/>
        <a:buChar char="¡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 2" panose="05020102010507070707" pitchFamily="18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 2" panose="05020102010507070707" pitchFamily="18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4818" name="组合 34817"/>
          <p:cNvGrpSpPr/>
          <p:nvPr/>
        </p:nvGrpSpPr>
        <p:grpSpPr>
          <a:xfrm>
            <a:off x="1588" y="0"/>
            <a:ext cx="9148762" cy="6851650"/>
            <a:chOff x="0" y="0"/>
            <a:chExt cx="5763" cy="4316"/>
          </a:xfrm>
        </p:grpSpPr>
        <p:sp>
          <p:nvSpPr>
            <p:cNvPr id="34819" name="未知"/>
            <p:cNvSpPr/>
            <p:nvPr/>
          </p:nvSpPr>
          <p:spPr>
            <a:xfrm>
              <a:off x="5044" y="2626"/>
              <a:ext cx="719" cy="1690"/>
            </a:xfrm>
            <a:custGeom>
              <a:avLst/>
              <a:gdLst/>
              <a:ahLst/>
              <a:cxnLst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20" name="未知"/>
            <p:cNvSpPr/>
            <p:nvPr/>
          </p:nvSpPr>
          <p:spPr>
            <a:xfrm>
              <a:off x="5385" y="3794"/>
              <a:ext cx="378" cy="522"/>
            </a:xfrm>
            <a:custGeom>
              <a:avLst/>
              <a:gdLst/>
              <a:ahLst/>
              <a:cxnLst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21" name="未知"/>
            <p:cNvSpPr/>
            <p:nvPr/>
          </p:nvSpPr>
          <p:spPr>
            <a:xfrm>
              <a:off x="5679" y="4214"/>
              <a:ext cx="84" cy="102"/>
            </a:xfrm>
            <a:custGeom>
              <a:avLst/>
              <a:gdLst/>
              <a:ahLst/>
              <a:cxnLst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4822" name="组合 34821"/>
            <p:cNvGrpSpPr/>
            <p:nvPr/>
          </p:nvGrpSpPr>
          <p:grpSpPr>
            <a:xfrm>
              <a:off x="287" y="0"/>
              <a:ext cx="5098" cy="4316"/>
              <a:chOff x="0" y="0"/>
              <a:chExt cx="5098" cy="4316"/>
            </a:xfrm>
          </p:grpSpPr>
          <p:sp>
            <p:nvSpPr>
              <p:cNvPr id="34823" name="未知"/>
              <p:cNvSpPr/>
              <p:nvPr userDrawn="1"/>
            </p:nvSpPr>
            <p:spPr>
              <a:xfrm>
                <a:off x="2501" y="0"/>
                <a:ext cx="72" cy="4316"/>
              </a:xfrm>
              <a:custGeom>
                <a:avLst/>
                <a:gdLst/>
                <a:ahLst/>
                <a:cxnLst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24" name="未知"/>
              <p:cNvSpPr/>
              <p:nvPr userDrawn="1"/>
            </p:nvSpPr>
            <p:spPr>
              <a:xfrm>
                <a:off x="2801" y="0"/>
                <a:ext cx="174" cy="4316"/>
              </a:xfrm>
              <a:custGeom>
                <a:avLst/>
                <a:gdLst/>
                <a:ahLst/>
                <a:cxnLst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25" name="未知"/>
              <p:cNvSpPr/>
              <p:nvPr userDrawn="1"/>
            </p:nvSpPr>
            <p:spPr>
              <a:xfrm>
                <a:off x="3070" y="0"/>
                <a:ext cx="337" cy="4316"/>
              </a:xfrm>
              <a:custGeom>
                <a:avLst/>
                <a:gdLst/>
                <a:ahLst/>
                <a:cxnLst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26" name="未知"/>
              <p:cNvSpPr/>
              <p:nvPr userDrawn="1"/>
            </p:nvSpPr>
            <p:spPr>
              <a:xfrm>
                <a:off x="3388" y="0"/>
                <a:ext cx="427" cy="4316"/>
              </a:xfrm>
              <a:custGeom>
                <a:avLst/>
                <a:gdLst/>
                <a:ahLst/>
                <a:cxnLst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27" name="未知"/>
              <p:cNvSpPr/>
              <p:nvPr userDrawn="1"/>
            </p:nvSpPr>
            <p:spPr>
              <a:xfrm>
                <a:off x="3658" y="0"/>
                <a:ext cx="558" cy="4316"/>
              </a:xfrm>
              <a:custGeom>
                <a:avLst/>
                <a:gdLst/>
                <a:ahLst/>
                <a:cxnLst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28" name="未知"/>
              <p:cNvSpPr/>
              <p:nvPr userDrawn="1"/>
            </p:nvSpPr>
            <p:spPr>
              <a:xfrm>
                <a:off x="3958" y="0"/>
                <a:ext cx="690" cy="4316"/>
              </a:xfrm>
              <a:custGeom>
                <a:avLst/>
                <a:gdLst/>
                <a:ahLst/>
                <a:cxnLst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29" name="未知"/>
              <p:cNvSpPr/>
              <p:nvPr userDrawn="1"/>
            </p:nvSpPr>
            <p:spPr>
              <a:xfrm>
                <a:off x="4234" y="0"/>
                <a:ext cx="864" cy="4316"/>
              </a:xfrm>
              <a:custGeom>
                <a:avLst/>
                <a:gdLst/>
                <a:ahLst/>
                <a:cxnLst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30" name="未知"/>
              <p:cNvSpPr/>
              <p:nvPr userDrawn="1"/>
            </p:nvSpPr>
            <p:spPr>
              <a:xfrm>
                <a:off x="2111" y="0"/>
                <a:ext cx="150" cy="4316"/>
              </a:xfrm>
              <a:custGeom>
                <a:avLst/>
                <a:gdLst/>
                <a:ahLst/>
                <a:cxnLst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31" name="未知"/>
              <p:cNvSpPr/>
              <p:nvPr userDrawn="1"/>
            </p:nvSpPr>
            <p:spPr>
              <a:xfrm>
                <a:off x="1679" y="0"/>
                <a:ext cx="300" cy="4316"/>
              </a:xfrm>
              <a:custGeom>
                <a:avLst/>
                <a:gdLst/>
                <a:ahLst/>
                <a:cxnLst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32" name="未知"/>
              <p:cNvSpPr/>
              <p:nvPr userDrawn="1"/>
            </p:nvSpPr>
            <p:spPr>
              <a:xfrm>
                <a:off x="1278" y="0"/>
                <a:ext cx="425" cy="4316"/>
              </a:xfrm>
              <a:custGeom>
                <a:avLst/>
                <a:gdLst/>
                <a:ahLst/>
                <a:cxnLst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33" name="未知"/>
              <p:cNvSpPr/>
              <p:nvPr userDrawn="1"/>
            </p:nvSpPr>
            <p:spPr>
              <a:xfrm>
                <a:off x="840" y="0"/>
                <a:ext cx="575" cy="4316"/>
              </a:xfrm>
              <a:custGeom>
                <a:avLst/>
                <a:gdLst/>
                <a:ahLst/>
                <a:cxnLst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34" name="未知"/>
              <p:cNvSpPr/>
              <p:nvPr userDrawn="1"/>
            </p:nvSpPr>
            <p:spPr>
              <a:xfrm>
                <a:off x="414" y="0"/>
                <a:ext cx="737" cy="4316"/>
              </a:xfrm>
              <a:custGeom>
                <a:avLst/>
                <a:gdLst/>
                <a:ahLst/>
                <a:cxnLst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35" name="未知"/>
              <p:cNvSpPr/>
              <p:nvPr userDrawn="1"/>
            </p:nvSpPr>
            <p:spPr>
              <a:xfrm>
                <a:off x="0" y="0"/>
                <a:ext cx="840" cy="4316"/>
              </a:xfrm>
              <a:custGeom>
                <a:avLst/>
                <a:gdLst/>
                <a:ahLst/>
                <a:cxnLst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4836" name="未知"/>
            <p:cNvSpPr/>
            <p:nvPr/>
          </p:nvSpPr>
          <p:spPr>
            <a:xfrm>
              <a:off x="5" y="2901"/>
              <a:ext cx="606" cy="1415"/>
            </a:xfrm>
            <a:custGeom>
              <a:avLst/>
              <a:gdLst/>
              <a:ahLst/>
              <a:cxnLst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37" name="未知"/>
            <p:cNvSpPr/>
            <p:nvPr/>
          </p:nvSpPr>
          <p:spPr>
            <a:xfrm>
              <a:off x="5" y="3890"/>
              <a:ext cx="228" cy="426"/>
            </a:xfrm>
            <a:custGeom>
              <a:avLst/>
              <a:gdLst/>
              <a:ahLst/>
              <a:cxnLst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38" name="未知"/>
            <p:cNvSpPr/>
            <p:nvPr/>
          </p:nvSpPr>
          <p:spPr>
            <a:xfrm>
              <a:off x="4775" y="0"/>
              <a:ext cx="984" cy="1786"/>
            </a:xfrm>
            <a:custGeom>
              <a:avLst/>
              <a:gdLst/>
              <a:ahLst/>
              <a:cxnLst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39" name="未知"/>
            <p:cNvSpPr/>
            <p:nvPr/>
          </p:nvSpPr>
          <p:spPr>
            <a:xfrm>
              <a:off x="5040" y="0"/>
              <a:ext cx="719" cy="845"/>
            </a:xfrm>
            <a:custGeom>
              <a:avLst/>
              <a:gdLst/>
              <a:ahLst/>
              <a:cxnLst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40" name="未知"/>
            <p:cNvSpPr/>
            <p:nvPr/>
          </p:nvSpPr>
          <p:spPr>
            <a:xfrm>
              <a:off x="5351" y="0"/>
              <a:ext cx="408" cy="414"/>
            </a:xfrm>
            <a:custGeom>
              <a:avLst/>
              <a:gdLst/>
              <a:ahLst/>
              <a:cxnLst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41" name="未知"/>
            <p:cNvSpPr/>
            <p:nvPr/>
          </p:nvSpPr>
          <p:spPr>
            <a:xfrm>
              <a:off x="5" y="0"/>
              <a:ext cx="858" cy="1409"/>
            </a:xfrm>
            <a:custGeom>
              <a:avLst/>
              <a:gdLst/>
              <a:ahLst/>
              <a:cxnLst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42" name="未知"/>
            <p:cNvSpPr/>
            <p:nvPr/>
          </p:nvSpPr>
          <p:spPr>
            <a:xfrm>
              <a:off x="5" y="0"/>
              <a:ext cx="588" cy="599"/>
            </a:xfrm>
            <a:custGeom>
              <a:avLst/>
              <a:gdLst/>
              <a:ahLst/>
              <a:cxnLst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43" name="未知"/>
            <p:cNvSpPr/>
            <p:nvPr/>
          </p:nvSpPr>
          <p:spPr>
            <a:xfrm>
              <a:off x="5" y="0"/>
              <a:ext cx="270" cy="252"/>
            </a:xfrm>
            <a:custGeom>
              <a:avLst/>
              <a:gdLst/>
              <a:ahLst/>
              <a:cxnLst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44" name="直接连接符 34843"/>
            <p:cNvSpPr/>
            <p:nvPr/>
          </p:nvSpPr>
          <p:spPr>
            <a:xfrm>
              <a:off x="0" y="2749"/>
              <a:ext cx="5758" cy="0"/>
            </a:xfrm>
            <a:prstGeom prst="line">
              <a:avLst/>
            </a:prstGeom>
            <a:ln w="158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45" name="直接连接符 34844"/>
            <p:cNvSpPr/>
            <p:nvPr/>
          </p:nvSpPr>
          <p:spPr>
            <a:xfrm>
              <a:off x="0" y="2356"/>
              <a:ext cx="5758" cy="0"/>
            </a:xfrm>
            <a:prstGeom prst="line">
              <a:avLst/>
            </a:prstGeom>
            <a:ln w="158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46" name="直接连接符 34845"/>
            <p:cNvSpPr/>
            <p:nvPr/>
          </p:nvSpPr>
          <p:spPr>
            <a:xfrm>
              <a:off x="0" y="3142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4847" name="组合 34846"/>
            <p:cNvGrpSpPr/>
            <p:nvPr/>
          </p:nvGrpSpPr>
          <p:grpSpPr>
            <a:xfrm>
              <a:off x="0" y="392"/>
              <a:ext cx="5758" cy="1571"/>
              <a:chOff x="0" y="0"/>
              <a:chExt cx="5758" cy="1571"/>
            </a:xfrm>
          </p:grpSpPr>
          <p:sp>
            <p:nvSpPr>
              <p:cNvPr id="34848" name="直接连接符 34847"/>
              <p:cNvSpPr/>
              <p:nvPr userDrawn="1"/>
            </p:nvSpPr>
            <p:spPr>
              <a:xfrm>
                <a:off x="0" y="392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849" name="直接连接符 34848"/>
              <p:cNvSpPr/>
              <p:nvPr userDrawn="1"/>
            </p:nvSpPr>
            <p:spPr>
              <a:xfrm>
                <a:off x="0" y="1571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850" name="直接连接符 34849"/>
              <p:cNvSpPr/>
              <p:nvPr userDrawn="1"/>
            </p:nvSpPr>
            <p:spPr>
              <a:xfrm>
                <a:off x="0" y="1178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851" name="直接连接符 34850"/>
              <p:cNvSpPr/>
              <p:nvPr userDrawn="1"/>
            </p:nvSpPr>
            <p:spPr>
              <a:xfrm>
                <a:off x="0" y="785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852" name="直接连接符 34851"/>
              <p:cNvSpPr/>
              <p:nvPr userDrawn="1"/>
            </p:nvSpPr>
            <p:spPr>
              <a:xfrm>
                <a:off x="0" y="0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4853" name="直接连接符 34852"/>
            <p:cNvSpPr/>
            <p:nvPr/>
          </p:nvSpPr>
          <p:spPr>
            <a:xfrm>
              <a:off x="0" y="3928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54" name="直接连接符 34853"/>
            <p:cNvSpPr/>
            <p:nvPr/>
          </p:nvSpPr>
          <p:spPr>
            <a:xfrm>
              <a:off x="0" y="3535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4855" name="标题 34854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856" name="日期占位符 34855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4857" name="页脚占位符 3485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Verdana" panose="020B0604030504040204" pitchFamily="34" charset="0"/>
              </a:defRPr>
            </a:lvl1pPr>
          </a:lstStyle>
          <a:p>
            <a:pPr lvl="0">
              <a:buClrTx/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4858" name="灯片编号占位符 3485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Verdana" panose="020B060403050404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4859" name="文本占位符 3485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>
    <p:random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2771" name="文本占位符 32770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2772" name="日期占位符 3277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2773" name="页脚占位符 327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2774" name="灯片编号占位符 327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transition>
    <p:random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anose="05020102010507070707" pitchFamily="18" charset="2"/>
        <a:buChar char="¡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 2" panose="05020102010507070707" pitchFamily="18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 2" panose="05020102010507070707" pitchFamily="18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5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0.xml"/><Relationship Id="rId4" Type="http://schemas.openxmlformats.org/officeDocument/2006/relationships/audio" Target="../media/audio1.wav"/><Relationship Id="rId3" Type="http://schemas.openxmlformats.org/officeDocument/2006/relationships/slide" Target="slide2.xml"/><Relationship Id="rId2" Type="http://schemas.openxmlformats.org/officeDocument/2006/relationships/image" Target="../media/image18.GIF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0.xml"/><Relationship Id="rId2" Type="http://schemas.openxmlformats.org/officeDocument/2006/relationships/slide" Target="slide2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2.GI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0.xml"/><Relationship Id="rId2" Type="http://schemas.openxmlformats.org/officeDocument/2006/relationships/hyperlink" Target="&#24352;&#35591;.rm" TargetMode="Externa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4.GIF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0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5" name="图片 2054" descr="背景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7" name="矩形 2056"/>
          <p:cNvSpPr/>
          <p:nvPr/>
        </p:nvSpPr>
        <p:spPr>
          <a:xfrm>
            <a:off x="102870" y="2337435"/>
            <a:ext cx="8927465" cy="296354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6000" b="1" spc="-60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6000" b="1" spc="-60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6000" b="1" spc="-60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  近代工业的兴起</a:t>
            </a:r>
            <a:endParaRPr lang="zh-CN" altLang="en-US" sz="6000" b="1" spc="-60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94765" y="734695"/>
            <a:ext cx="756412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二，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自强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与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求富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endParaRPr lang="en-US" altLang="zh-CN" b="1">
              <a:solidFill>
                <a:schemeClr val="tx2"/>
              </a:solidFill>
              <a:sym typeface="+mn-ea"/>
            </a:endParaRPr>
          </a:p>
          <a:p>
            <a:r>
              <a:rPr lang="en-US" altLang="zh-CN" b="1">
                <a:solidFill>
                  <a:schemeClr val="tx2"/>
                </a:solidFill>
                <a:sym typeface="+mn-ea"/>
              </a:rPr>
              <a:t> 1.</a:t>
            </a:r>
            <a:r>
              <a:rPr lang="zh-CN" altLang="en-US" b="1">
                <a:solidFill>
                  <a:schemeClr val="tx2"/>
                </a:solidFill>
                <a:sym typeface="+mn-ea"/>
              </a:rPr>
              <a:t>以</a:t>
            </a:r>
            <a:r>
              <a:rPr lang="en-US" altLang="zh-CN" b="1">
                <a:solidFill>
                  <a:schemeClr val="tx2"/>
                </a:solidFill>
                <a:sym typeface="+mn-ea"/>
              </a:rPr>
              <a:t>“</a:t>
            </a:r>
            <a:r>
              <a:rPr lang="zh-CN" altLang="en-US" b="1">
                <a:solidFill>
                  <a:schemeClr val="tx2"/>
                </a:solidFill>
                <a:sym typeface="+mn-ea"/>
              </a:rPr>
              <a:t>自强</a:t>
            </a:r>
            <a:r>
              <a:rPr lang="en-US" altLang="zh-CN" b="1">
                <a:solidFill>
                  <a:schemeClr val="tx2"/>
                </a:solidFill>
                <a:sym typeface="+mn-ea"/>
              </a:rPr>
              <a:t>”</a:t>
            </a:r>
            <a:r>
              <a:rPr lang="zh-CN" altLang="en-US" b="1">
                <a:solidFill>
                  <a:schemeClr val="tx2"/>
                </a:solidFill>
                <a:sym typeface="+mn-ea"/>
              </a:rPr>
              <a:t>为旗帜创办的军事工业</a:t>
            </a:r>
            <a:endParaRPr lang="zh-CN" altLang="en-US" b="1">
              <a:solidFill>
                <a:schemeClr val="tx2"/>
              </a:solidFill>
            </a:endParaRPr>
          </a:p>
          <a:p>
            <a:endParaRPr lang="zh-CN" altLang="en-US"/>
          </a:p>
        </p:txBody>
      </p:sp>
      <p:graphicFrame>
        <p:nvGraphicFramePr>
          <p:cNvPr id="14576" name="表格 14575"/>
          <p:cNvGraphicFramePr/>
          <p:nvPr/>
        </p:nvGraphicFramePr>
        <p:xfrm>
          <a:off x="179388" y="2549525"/>
          <a:ext cx="8785225" cy="6051550"/>
        </p:xfrm>
        <a:graphic>
          <a:graphicData uri="http://schemas.openxmlformats.org/drawingml/2006/table">
            <a:tbl>
              <a:tblPr/>
              <a:tblGrid>
                <a:gridCol w="2243138"/>
                <a:gridCol w="1682750"/>
                <a:gridCol w="2990850"/>
                <a:gridCol w="1868487"/>
              </a:tblGrid>
              <a:tr h="5651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企业名称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创办时间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地  址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创 办 人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安庆内军械所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1861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安庆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曾国藩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99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江南制造总局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1865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上海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曾国藩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lvl="0" algn="ctr" eaLnBrk="0" hangingPunc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李鸿章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神州船政局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1866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福建马尾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左宗棠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9" name="文本框 8198"/>
          <p:cNvSpPr txBox="1"/>
          <p:nvPr/>
        </p:nvSpPr>
        <p:spPr>
          <a:xfrm>
            <a:off x="3996055" y="1120775"/>
            <a:ext cx="501904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二，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自强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与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求富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  <a:sym typeface="+mn-ea"/>
              </a:rPr>
              <a:t>1.</a:t>
            </a:r>
            <a:r>
              <a:rPr lang="zh-CN" altLang="en-US" sz="2800" b="1">
                <a:solidFill>
                  <a:schemeClr val="tx2"/>
                </a:solidFill>
                <a:sym typeface="+mn-ea"/>
              </a:rPr>
              <a:t>以</a:t>
            </a:r>
            <a:r>
              <a:rPr lang="en-US" altLang="zh-CN" sz="2800" b="1">
                <a:solidFill>
                  <a:schemeClr val="tx2"/>
                </a:solidFill>
                <a:sym typeface="+mn-ea"/>
              </a:rPr>
              <a:t>“</a:t>
            </a:r>
            <a:r>
              <a:rPr lang="zh-CN" altLang="en-US" sz="2800" b="1">
                <a:solidFill>
                  <a:schemeClr val="tx2"/>
                </a:solidFill>
                <a:sym typeface="+mn-ea"/>
              </a:rPr>
              <a:t>自强</a:t>
            </a:r>
            <a:r>
              <a:rPr lang="en-US" altLang="zh-CN" sz="2800" b="1">
                <a:solidFill>
                  <a:schemeClr val="tx2"/>
                </a:solidFill>
                <a:sym typeface="+mn-ea"/>
              </a:rPr>
              <a:t>”</a:t>
            </a:r>
            <a:br>
              <a:rPr lang="en-US" altLang="zh-CN" sz="2800" b="1">
                <a:solidFill>
                  <a:schemeClr val="tx2"/>
                </a:solidFill>
                <a:sym typeface="+mn-ea"/>
              </a:rPr>
            </a:br>
            <a:r>
              <a:rPr lang="zh-CN" altLang="en-US" sz="2800" b="1">
                <a:solidFill>
                  <a:schemeClr val="tx2"/>
                </a:solidFill>
                <a:sym typeface="+mn-ea"/>
              </a:rPr>
              <a:t>为旗帜创办的军事工业</a:t>
            </a:r>
            <a:endParaRPr lang="zh-CN" altLang="en-US" sz="2800" b="1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  <a:sym typeface="+mn-ea"/>
              </a:rPr>
              <a:t>2.</a:t>
            </a:r>
            <a:r>
              <a:rPr lang="zh-CN" altLang="en-US" sz="2800" b="1">
                <a:solidFill>
                  <a:schemeClr val="tx2"/>
                </a:solidFill>
                <a:sym typeface="+mn-ea"/>
              </a:rPr>
              <a:t>以</a:t>
            </a:r>
            <a:r>
              <a:rPr lang="en-US" altLang="zh-CN" sz="2800" b="1">
                <a:solidFill>
                  <a:schemeClr val="tx2"/>
                </a:solidFill>
                <a:sym typeface="+mn-ea"/>
              </a:rPr>
              <a:t>“</a:t>
            </a:r>
            <a:r>
              <a:rPr lang="zh-CN" altLang="en-US" sz="2800" b="1">
                <a:solidFill>
                  <a:schemeClr val="tx2"/>
                </a:solidFill>
                <a:sym typeface="+mn-ea"/>
              </a:rPr>
              <a:t>自强</a:t>
            </a:r>
            <a:r>
              <a:rPr lang="en-US" altLang="zh-CN" sz="2800" b="1">
                <a:solidFill>
                  <a:schemeClr val="tx2"/>
                </a:solidFill>
                <a:sym typeface="+mn-ea"/>
              </a:rPr>
              <a:t>”</a:t>
            </a:r>
            <a:r>
              <a:rPr lang="zh-CN" altLang="en-US" sz="2800" b="1">
                <a:solidFill>
                  <a:schemeClr val="tx2"/>
                </a:solidFill>
                <a:sym typeface="+mn-ea"/>
              </a:rPr>
              <a:t>为目的海防海军</a:t>
            </a:r>
            <a:endParaRPr lang="zh-CN" altLang="en-US" sz="2800" b="1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sym typeface="+mn-ea"/>
              </a:rPr>
              <a:t>     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200" name="图片 8199" descr="北洋海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40785"/>
            <a:ext cx="4716780" cy="31254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2" name="文本框 8201"/>
          <p:cNvSpPr txBox="1"/>
          <p:nvPr/>
        </p:nvSpPr>
        <p:spPr>
          <a:xfrm>
            <a:off x="305753" y="3995420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北洋水师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203" name="图片 8202" descr="海军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680" y="3995420"/>
            <a:ext cx="4211320" cy="2889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6" name="文本框 8205"/>
          <p:cNvSpPr txBox="1"/>
          <p:nvPr/>
        </p:nvSpPr>
        <p:spPr>
          <a:xfrm>
            <a:off x="4932680" y="399542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福建水师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207" name="图片 8206" descr="南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5955"/>
            <a:ext cx="3996055" cy="2821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9" name="文本框 8208"/>
          <p:cNvSpPr txBox="1"/>
          <p:nvPr/>
        </p:nvSpPr>
        <p:spPr>
          <a:xfrm>
            <a:off x="1068070" y="335153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南洋水师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56715" y="525145"/>
            <a:ext cx="535940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二，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自强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与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求富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>
                <a:sym typeface="+mn-ea"/>
              </a:rPr>
              <a:t>  </a:t>
            </a:r>
            <a:r>
              <a:rPr lang="en-US" altLang="zh-CN" b="1">
                <a:solidFill>
                  <a:schemeClr val="tx2"/>
                </a:solidFill>
                <a:sym typeface="+mn-ea"/>
              </a:rPr>
              <a:t> 1.</a:t>
            </a:r>
            <a:r>
              <a:rPr lang="zh-CN" altLang="en-US" b="1">
                <a:solidFill>
                  <a:schemeClr val="tx2"/>
                </a:solidFill>
                <a:sym typeface="+mn-ea"/>
              </a:rPr>
              <a:t>以自强为旗帜创办的军事工业</a:t>
            </a:r>
            <a:endParaRPr lang="zh-CN" altLang="en-US" b="1">
              <a:solidFill>
                <a:schemeClr val="tx2"/>
              </a:solidFill>
            </a:endParaRPr>
          </a:p>
          <a:p>
            <a:r>
              <a:rPr lang="en-US" altLang="zh-CN" b="1">
                <a:solidFill>
                  <a:schemeClr val="tx2"/>
                </a:solidFill>
                <a:sym typeface="+mn-ea"/>
              </a:rPr>
              <a:t>   2.</a:t>
            </a:r>
            <a:r>
              <a:rPr lang="zh-CN" altLang="en-US" b="1">
                <a:solidFill>
                  <a:schemeClr val="tx2"/>
                </a:solidFill>
                <a:sym typeface="+mn-ea"/>
              </a:rPr>
              <a:t>以自强为目的海防海军</a:t>
            </a:r>
            <a:endParaRPr lang="zh-CN" altLang="en-US" b="1">
              <a:solidFill>
                <a:schemeClr val="tx2"/>
              </a:solidFill>
            </a:endParaRPr>
          </a:p>
          <a:p>
            <a:r>
              <a:rPr lang="en-US" altLang="zh-CN" b="1">
                <a:solidFill>
                  <a:schemeClr val="tx2"/>
                </a:solidFill>
                <a:sym typeface="+mn-ea"/>
              </a:rPr>
              <a:t>   3.</a:t>
            </a:r>
            <a:r>
              <a:rPr lang="zh-CN" altLang="en-US" b="1">
                <a:solidFill>
                  <a:schemeClr val="tx2"/>
                </a:solidFill>
                <a:sym typeface="+mn-ea"/>
              </a:rPr>
              <a:t>求富创办的民用企业</a:t>
            </a:r>
            <a:endParaRPr lang="zh-CN" altLang="en-US"/>
          </a:p>
        </p:txBody>
      </p:sp>
      <p:graphicFrame>
        <p:nvGraphicFramePr>
          <p:cNvPr id="14576" name="表格 14575"/>
          <p:cNvGraphicFramePr/>
          <p:nvPr/>
        </p:nvGraphicFramePr>
        <p:xfrm>
          <a:off x="179388" y="2900680"/>
          <a:ext cx="8785225" cy="6051550"/>
        </p:xfrm>
        <a:graphic>
          <a:graphicData uri="http://schemas.openxmlformats.org/drawingml/2006/table">
            <a:tbl>
              <a:tblPr/>
              <a:tblGrid>
                <a:gridCol w="2243138"/>
                <a:gridCol w="1682750"/>
                <a:gridCol w="2990850"/>
                <a:gridCol w="1868487"/>
              </a:tblGrid>
              <a:tr h="5651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企业名称</a:t>
                      </a:r>
                      <a:endParaRPr lang="zh-CN" altLang="en-US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创办时间</a:t>
                      </a:r>
                      <a:endParaRPr lang="zh-CN" altLang="en-US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地  址</a:t>
                      </a:r>
                      <a:endParaRPr lang="zh-CN" altLang="en-US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创 办 人</a:t>
                      </a:r>
                      <a:endParaRPr lang="zh-CN" altLang="en-US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轮船招商局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1872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上海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李鸿章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开平矿务局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1878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唐山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李鸿章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汉阳铁厂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1890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湖北汉阳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张之洞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湖北织布局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1888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武昌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张之洞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99684" name="图片 199683" descr="1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2275" y="0"/>
            <a:ext cx="6172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9685" name="椭圆 199684"/>
          <p:cNvSpPr/>
          <p:nvPr/>
        </p:nvSpPr>
        <p:spPr>
          <a:xfrm>
            <a:off x="6781800" y="3733800"/>
            <a:ext cx="152400" cy="152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9686" name="椭圆 199685"/>
          <p:cNvSpPr/>
          <p:nvPr/>
        </p:nvSpPr>
        <p:spPr>
          <a:xfrm>
            <a:off x="5715000" y="3886200"/>
            <a:ext cx="152400" cy="152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9687" name="椭圆 199686"/>
          <p:cNvSpPr/>
          <p:nvPr/>
        </p:nvSpPr>
        <p:spPr>
          <a:xfrm>
            <a:off x="5029200" y="3886200"/>
            <a:ext cx="152400" cy="152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9688" name="椭圆 199687"/>
          <p:cNvSpPr/>
          <p:nvPr/>
        </p:nvSpPr>
        <p:spPr>
          <a:xfrm>
            <a:off x="6172200" y="5257800"/>
            <a:ext cx="152400" cy="152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9689" name="椭圆 199688"/>
          <p:cNvSpPr/>
          <p:nvPr/>
        </p:nvSpPr>
        <p:spPr>
          <a:xfrm>
            <a:off x="5943600" y="1295400"/>
            <a:ext cx="152400" cy="152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9690" name="文本框 199689"/>
          <p:cNvSpPr txBox="1"/>
          <p:nvPr/>
        </p:nvSpPr>
        <p:spPr>
          <a:xfrm>
            <a:off x="468313" y="1628775"/>
            <a:ext cx="21145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har char="•"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军事工业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9691" name="文本框 199690"/>
          <p:cNvSpPr txBox="1"/>
          <p:nvPr/>
        </p:nvSpPr>
        <p:spPr>
          <a:xfrm>
            <a:off x="468313" y="3716338"/>
            <a:ext cx="2243137" cy="52197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pPr>
              <a:buChar char="•"/>
            </a:pPr>
            <a:r>
              <a:rPr lang="zh-CN" alt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民用工业</a:t>
            </a:r>
            <a:endParaRPr lang="zh-CN" altLang="en-US" sz="2800" b="1" dirty="0">
              <a:solidFill>
                <a:schemeClr val="accent6">
                  <a:lumMod val="60000"/>
                  <a:lumOff val="4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9692" name="文本框 199691"/>
          <p:cNvSpPr txBox="1"/>
          <p:nvPr/>
        </p:nvSpPr>
        <p:spPr>
          <a:xfrm>
            <a:off x="6454775" y="3389948"/>
            <a:ext cx="806450" cy="4667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上海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99704" name="椭圆 199703"/>
          <p:cNvSpPr/>
          <p:nvPr/>
        </p:nvSpPr>
        <p:spPr>
          <a:xfrm>
            <a:off x="6096000" y="990600"/>
            <a:ext cx="152400" cy="152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99706" name="组合 199705"/>
          <p:cNvGrpSpPr/>
          <p:nvPr/>
        </p:nvGrpSpPr>
        <p:grpSpPr>
          <a:xfrm>
            <a:off x="3582988" y="52070"/>
            <a:ext cx="5105400" cy="4646613"/>
            <a:chOff x="2160" y="0"/>
            <a:chExt cx="3216" cy="2927"/>
          </a:xfrm>
        </p:grpSpPr>
        <p:sp>
          <p:nvSpPr>
            <p:cNvPr id="199707" name="文本框 199706"/>
            <p:cNvSpPr txBox="1"/>
            <p:nvPr/>
          </p:nvSpPr>
          <p:spPr>
            <a:xfrm>
              <a:off x="2564" y="2396"/>
              <a:ext cx="508" cy="294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汉阳</a:t>
              </a:r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99708" name="文本框 199707"/>
            <p:cNvSpPr txBox="1"/>
            <p:nvPr/>
          </p:nvSpPr>
          <p:spPr>
            <a:xfrm>
              <a:off x="3830" y="349"/>
              <a:ext cx="508" cy="294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开平</a:t>
              </a:r>
              <a:endParaRPr lang="zh-CN" altLang="en-US" sz="2800">
                <a:latin typeface="Times New Roman" panose="02020603050405020304" pitchFamily="18" charset="0"/>
              </a:endParaRPr>
            </a:p>
          </p:txBody>
        </p:sp>
        <p:grpSp>
          <p:nvGrpSpPr>
            <p:cNvPr id="199709" name="组合 199708"/>
            <p:cNvGrpSpPr/>
            <p:nvPr/>
          </p:nvGrpSpPr>
          <p:grpSpPr>
            <a:xfrm>
              <a:off x="2160" y="0"/>
              <a:ext cx="3216" cy="2927"/>
              <a:chOff x="2160" y="0"/>
              <a:chExt cx="3216" cy="2927"/>
            </a:xfrm>
          </p:grpSpPr>
          <p:sp>
            <p:nvSpPr>
              <p:cNvPr id="199710" name="矩形 199709"/>
              <p:cNvSpPr/>
              <p:nvPr/>
            </p:nvSpPr>
            <p:spPr>
              <a:xfrm>
                <a:off x="4272" y="0"/>
                <a:ext cx="1104" cy="432"/>
              </a:xfrm>
              <a:prstGeom prst="rect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algn="ctr"/>
                <a:r>
                  <a:rPr lang="zh-CN" altLang="en-US" sz="2400" b="1" dirty="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开平矿务局</a:t>
                </a:r>
                <a:endParaRPr lang="zh-CN" altLang="en-US" sz="2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9711" name="矩形 199710"/>
              <p:cNvSpPr/>
              <p:nvPr/>
            </p:nvSpPr>
            <p:spPr>
              <a:xfrm>
                <a:off x="2160" y="2208"/>
                <a:ext cx="912" cy="240"/>
              </a:xfrm>
              <a:prstGeom prst="rect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r>
                  <a:rPr lang="zh-CN" altLang="en-US" sz="2400" b="1" dirty="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汉阳铁厂</a:t>
                </a:r>
                <a:endParaRPr lang="zh-CN" altLang="en-US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9712" name="矩形 199711"/>
              <p:cNvSpPr/>
              <p:nvPr/>
            </p:nvSpPr>
            <p:spPr>
              <a:xfrm>
                <a:off x="4147" y="2396"/>
                <a:ext cx="1152" cy="336"/>
              </a:xfrm>
              <a:prstGeom prst="rect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r>
                  <a:rPr lang="zh-CN" altLang="en-US" sz="2400" b="1" dirty="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轮船招商局</a:t>
                </a:r>
                <a:endParaRPr lang="zh-CN" altLang="en-US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9713" name="文本框 199712"/>
              <p:cNvSpPr txBox="1"/>
              <p:nvPr/>
            </p:nvSpPr>
            <p:spPr>
              <a:xfrm>
                <a:off x="2667" y="2637"/>
                <a:ext cx="1480" cy="290"/>
              </a:xfrm>
              <a:prstGeom prst="rect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>
                <a:spAutoFit/>
              </a:bodyPr>
              <a:p>
                <a:r>
                  <a:rPr lang="zh-CN" altLang="en-US" sz="2400" b="1" dirty="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湖北织布局</a:t>
                </a:r>
                <a:endParaRPr lang="zh-CN" altLang="en-US" sz="2800"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199714" name="图片 199713" descr="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876800"/>
            <a:ext cx="1382713" cy="17827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9715" name="组合 199714"/>
          <p:cNvGrpSpPr/>
          <p:nvPr/>
        </p:nvGrpSpPr>
        <p:grpSpPr>
          <a:xfrm>
            <a:off x="6372225" y="6453188"/>
            <a:ext cx="1619250" cy="404812"/>
            <a:chOff x="4740" y="4065"/>
            <a:chExt cx="1020" cy="255"/>
          </a:xfrm>
        </p:grpSpPr>
        <p:sp>
          <p:nvSpPr>
            <p:cNvPr id="199716" name="动作按钮: 前进或下一项 199715">
              <a:hlinkClick r:id="" action="ppaction://hlinkshowjump?jump=nextslide"/>
            </p:cNvPr>
            <p:cNvSpPr/>
            <p:nvPr/>
          </p:nvSpPr>
          <p:spPr>
            <a:xfrm>
              <a:off x="5329" y="4065"/>
              <a:ext cx="431" cy="255"/>
            </a:xfrm>
            <a:prstGeom prst="actionButtonForwardNex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9717" name="动作按钮: 后退或前一项 199716">
              <a:hlinkClick r:id="" action="ppaction://hlinkshowjump?jump=previousslide"/>
            </p:cNvPr>
            <p:cNvSpPr/>
            <p:nvPr/>
          </p:nvSpPr>
          <p:spPr>
            <a:xfrm>
              <a:off x="4740" y="4065"/>
              <a:ext cx="408" cy="255"/>
            </a:xfrm>
            <a:prstGeom prst="actionButtonBackPrevious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99718" name="动作按钮: 结束 199717">
            <a:hlinkClick r:id="rId3" action="ppaction://hlinksldjump"/>
          </p:cNvPr>
          <p:cNvSpPr/>
          <p:nvPr/>
        </p:nvSpPr>
        <p:spPr>
          <a:xfrm>
            <a:off x="8604250" y="6453188"/>
            <a:ext cx="539750" cy="40481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99693" name="组合 199692"/>
          <p:cNvGrpSpPr/>
          <p:nvPr/>
        </p:nvGrpSpPr>
        <p:grpSpPr>
          <a:xfrm>
            <a:off x="4481513" y="1470025"/>
            <a:ext cx="4662488" cy="3916363"/>
            <a:chOff x="2823" y="864"/>
            <a:chExt cx="2937" cy="2467"/>
          </a:xfrm>
        </p:grpSpPr>
        <p:sp>
          <p:nvSpPr>
            <p:cNvPr id="199694" name="文本框 199693"/>
            <p:cNvSpPr txBox="1"/>
            <p:nvPr/>
          </p:nvSpPr>
          <p:spPr>
            <a:xfrm>
              <a:off x="3888" y="864"/>
              <a:ext cx="510" cy="294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天津</a:t>
              </a:r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99695" name="文本框 199694"/>
            <p:cNvSpPr txBox="1"/>
            <p:nvPr/>
          </p:nvSpPr>
          <p:spPr>
            <a:xfrm>
              <a:off x="3506" y="2314"/>
              <a:ext cx="508" cy="294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安庆</a:t>
              </a:r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199696" name="文本框 199695"/>
            <p:cNvSpPr txBox="1"/>
            <p:nvPr/>
          </p:nvSpPr>
          <p:spPr>
            <a:xfrm>
              <a:off x="3638" y="3037"/>
              <a:ext cx="508" cy="294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福州</a:t>
              </a:r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grpSp>
          <p:nvGrpSpPr>
            <p:cNvPr id="199697" name="组合 199696"/>
            <p:cNvGrpSpPr/>
            <p:nvPr/>
          </p:nvGrpSpPr>
          <p:grpSpPr>
            <a:xfrm>
              <a:off x="2823" y="864"/>
              <a:ext cx="2937" cy="2448"/>
              <a:chOff x="2823" y="864"/>
              <a:chExt cx="2937" cy="2448"/>
            </a:xfrm>
          </p:grpSpPr>
          <p:sp>
            <p:nvSpPr>
              <p:cNvPr id="199698" name="矩形 199697"/>
              <p:cNvSpPr/>
              <p:nvPr/>
            </p:nvSpPr>
            <p:spPr>
              <a:xfrm>
                <a:off x="4464" y="864"/>
                <a:ext cx="1104" cy="288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天津机器局</a:t>
                </a:r>
                <a:endParaRPr lang="zh-CN" altLang="en-US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9699" name="矩形 199698"/>
              <p:cNvSpPr/>
              <p:nvPr/>
            </p:nvSpPr>
            <p:spPr>
              <a:xfrm>
                <a:off x="2823" y="1991"/>
                <a:ext cx="1104" cy="288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algn="ctr"/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安庆军械所</a:t>
                </a:r>
                <a:endParaRPr lang="zh-CN" altLang="en-US" sz="28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9700" name="矩形 199699"/>
              <p:cNvSpPr/>
              <p:nvPr/>
            </p:nvSpPr>
            <p:spPr>
              <a:xfrm>
                <a:off x="4176" y="3024"/>
                <a:ext cx="1152" cy="288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福州船政局</a:t>
                </a:r>
                <a:endParaRPr lang="zh-CN" altLang="en-US" sz="280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199701" name="组合 199700"/>
              <p:cNvGrpSpPr/>
              <p:nvPr/>
            </p:nvGrpSpPr>
            <p:grpSpPr>
              <a:xfrm>
                <a:off x="4480" y="1728"/>
                <a:ext cx="1280" cy="324"/>
                <a:chOff x="4480" y="1488"/>
                <a:chExt cx="1280" cy="432"/>
              </a:xfrm>
            </p:grpSpPr>
            <p:sp>
              <p:nvSpPr>
                <p:cNvPr id="199702" name="矩形 199701"/>
                <p:cNvSpPr/>
                <p:nvPr/>
              </p:nvSpPr>
              <p:spPr>
                <a:xfrm>
                  <a:off x="4512" y="1488"/>
                  <a:ext cx="1248" cy="384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 algn="ctr"/>
                  <a:endParaRPr sz="28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99703" name="文本框 199702"/>
                <p:cNvSpPr txBox="1"/>
                <p:nvPr/>
              </p:nvSpPr>
              <p:spPr>
                <a:xfrm>
                  <a:off x="4480" y="1536"/>
                  <a:ext cx="1274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r>
                    <a:rPr lang="zh-CN" altLang="en-US" sz="24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江南制造总局</a:t>
                  </a:r>
                  <a:endParaRPr lang="zh-CN" altLang="en-US" sz="2800"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9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9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9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9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9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3000"/>
                                        <p:tgtEl>
                                          <p:spTgt spid="19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90" grpId="0"/>
      <p:bldP spid="19969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89100" y="573405"/>
            <a:ext cx="531558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二，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自强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与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求富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>
                <a:sym typeface="+mn-ea"/>
              </a:rPr>
              <a:t> </a:t>
            </a:r>
            <a:endParaRPr lang="zh-CN" altLang="en-US" b="1">
              <a:solidFill>
                <a:schemeClr val="tx2"/>
              </a:solidFill>
            </a:endParaRPr>
          </a:p>
          <a:p>
            <a:r>
              <a:rPr lang="en-US" altLang="zh-CN" b="1">
                <a:solidFill>
                  <a:schemeClr val="tx2"/>
                </a:solidFill>
                <a:sym typeface="+mn-ea"/>
              </a:rPr>
              <a:t>   4.</a:t>
            </a:r>
            <a:r>
              <a:rPr lang="zh-CN" altLang="en-US" b="1">
                <a:solidFill>
                  <a:schemeClr val="tx2"/>
                </a:solidFill>
                <a:sym typeface="+mn-ea"/>
              </a:rPr>
              <a:t>兴办新式学堂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710" y="2018665"/>
            <a:ext cx="2856865" cy="20383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99820" y="4168775"/>
            <a:ext cx="26339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/>
              <a:t>京师同文馆</a:t>
            </a:r>
            <a:r>
              <a:rPr lang="en-US" altLang="zh-CN" b="1"/>
              <a:t>1862</a:t>
            </a:r>
            <a:r>
              <a:rPr lang="zh-CN" altLang="en-US" b="1"/>
              <a:t>年</a:t>
            </a:r>
            <a:endParaRPr lang="zh-CN" altLang="en-US" b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870" y="2018665"/>
            <a:ext cx="3528695" cy="20205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65090" y="4168775"/>
            <a:ext cx="23279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/>
              <a:t>广方言馆</a:t>
            </a:r>
            <a:r>
              <a:rPr lang="en-US" altLang="zh-CN" b="1"/>
              <a:t>1863</a:t>
            </a:r>
            <a:r>
              <a:rPr lang="zh-CN" altLang="en-US" b="1"/>
              <a:t>年</a:t>
            </a:r>
            <a:endParaRPr lang="zh-CN" altLang="en-US" b="1"/>
          </a:p>
        </p:txBody>
      </p:sp>
      <p:sp>
        <p:nvSpPr>
          <p:cNvPr id="7" name="文本框 6"/>
          <p:cNvSpPr txBox="1"/>
          <p:nvPr/>
        </p:nvSpPr>
        <p:spPr>
          <a:xfrm>
            <a:off x="1456055" y="4970780"/>
            <a:ext cx="66103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培养人才，翻译书籍，传播西学</a:t>
            </a:r>
            <a:endParaRPr lang="zh-CN" altLang="en-US" sz="3600" b="1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1730" name="图片 201729" descr="海军"/>
          <p:cNvPicPr>
            <a:picLocks noChangeAspect="1"/>
          </p:cNvPicPr>
          <p:nvPr/>
        </p:nvPicPr>
        <p:blipFill>
          <a:blip r:embed="rId1"/>
          <a:srcRect b="333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1731" name="矩形 201730"/>
          <p:cNvSpPr/>
          <p:nvPr/>
        </p:nvSpPr>
        <p:spPr>
          <a:xfrm>
            <a:off x="4724400" y="6477000"/>
            <a:ext cx="1524000" cy="381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1732" name="文本框 201731"/>
          <p:cNvSpPr txBox="1"/>
          <p:nvPr/>
        </p:nvSpPr>
        <p:spPr>
          <a:xfrm>
            <a:off x="6142038" y="1254125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北洋海军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01733" name="文本框 201732"/>
          <p:cNvSpPr txBox="1"/>
          <p:nvPr/>
        </p:nvSpPr>
        <p:spPr>
          <a:xfrm>
            <a:off x="6781800" y="4691063"/>
            <a:ext cx="14160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福建海军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01734" name="文本框 201733"/>
          <p:cNvSpPr txBox="1"/>
          <p:nvPr/>
        </p:nvSpPr>
        <p:spPr>
          <a:xfrm>
            <a:off x="4724400" y="6410325"/>
            <a:ext cx="14160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南洋海军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01735" name="文本框 201734"/>
          <p:cNvSpPr txBox="1"/>
          <p:nvPr/>
        </p:nvSpPr>
        <p:spPr>
          <a:xfrm>
            <a:off x="7239000" y="933450"/>
            <a:ext cx="823913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solidFill>
                  <a:srgbClr val="13135D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旅 顺</a:t>
            </a:r>
            <a:endParaRPr lang="zh-CN" altLang="en-US" sz="2000" b="1">
              <a:solidFill>
                <a:srgbClr val="13135D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01736" name="文本框 201735"/>
          <p:cNvSpPr txBox="1"/>
          <p:nvPr/>
        </p:nvSpPr>
        <p:spPr>
          <a:xfrm>
            <a:off x="7283450" y="1860550"/>
            <a:ext cx="950913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solidFill>
                  <a:srgbClr val="13135D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威海卫</a:t>
            </a:r>
            <a:endParaRPr lang="zh-CN" altLang="en-US" sz="2000" b="1">
              <a:solidFill>
                <a:srgbClr val="13135D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01737" name="矩形 201736"/>
          <p:cNvSpPr/>
          <p:nvPr/>
        </p:nvSpPr>
        <p:spPr>
          <a:xfrm>
            <a:off x="2514600" y="228600"/>
            <a:ext cx="2971800" cy="5334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筹 划 海 防</a:t>
            </a:r>
            <a:endParaRPr lang="zh-CN" altLang="en-US" sz="28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01740" name="组合 201739"/>
          <p:cNvGrpSpPr/>
          <p:nvPr/>
        </p:nvGrpSpPr>
        <p:grpSpPr>
          <a:xfrm>
            <a:off x="6877050" y="6453188"/>
            <a:ext cx="1619250" cy="404812"/>
            <a:chOff x="4740" y="4065"/>
            <a:chExt cx="1020" cy="255"/>
          </a:xfrm>
        </p:grpSpPr>
        <p:sp>
          <p:nvSpPr>
            <p:cNvPr id="201741" name="动作按钮: 前进或下一项 201740">
              <a:hlinkClick r:id="" action="ppaction://hlinkshowjump?jump=nextslide"/>
            </p:cNvPr>
            <p:cNvSpPr/>
            <p:nvPr/>
          </p:nvSpPr>
          <p:spPr>
            <a:xfrm>
              <a:off x="5329" y="4065"/>
              <a:ext cx="431" cy="255"/>
            </a:xfrm>
            <a:prstGeom prst="actionButtonForwardNex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1742" name="动作按钮: 后退或前一项 201741">
              <a:hlinkClick r:id="" action="ppaction://hlinkshowjump?jump=previousslide"/>
            </p:cNvPr>
            <p:cNvSpPr/>
            <p:nvPr/>
          </p:nvSpPr>
          <p:spPr>
            <a:xfrm>
              <a:off x="4740" y="4065"/>
              <a:ext cx="408" cy="255"/>
            </a:xfrm>
            <a:prstGeom prst="actionButtonBackPrevious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1743" name="动作按钮: 结束 201742">
            <a:hlinkClick r:id="rId2" action="ppaction://hlinksldjump"/>
          </p:cNvPr>
          <p:cNvSpPr/>
          <p:nvPr/>
        </p:nvSpPr>
        <p:spPr>
          <a:xfrm>
            <a:off x="8604250" y="6453188"/>
            <a:ext cx="539750" cy="40481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43" name="文本框 14342"/>
          <p:cNvSpPr txBox="1"/>
          <p:nvPr/>
        </p:nvSpPr>
        <p:spPr>
          <a:xfrm>
            <a:off x="1684655" y="30480"/>
            <a:ext cx="57746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洋务运动中创办的主要工业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4576" name="内容占位符 14575"/>
          <p:cNvGraphicFramePr/>
          <p:nvPr>
            <p:ph/>
          </p:nvPr>
        </p:nvGraphicFramePr>
        <p:xfrm>
          <a:off x="70168" y="552450"/>
          <a:ext cx="8785225" cy="6051550"/>
        </p:xfrm>
        <a:graphic>
          <a:graphicData uri="http://schemas.openxmlformats.org/drawingml/2006/table">
            <a:tbl>
              <a:tblPr/>
              <a:tblGrid>
                <a:gridCol w="2243138"/>
                <a:gridCol w="1682750"/>
                <a:gridCol w="2990850"/>
                <a:gridCol w="1868487"/>
              </a:tblGrid>
              <a:tr h="5651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企业名称</a:t>
                      </a:r>
                      <a:endParaRPr lang="zh-CN" altLang="en-US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创办时间</a:t>
                      </a:r>
                      <a:endParaRPr lang="zh-CN" altLang="en-US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地  址</a:t>
                      </a:r>
                      <a:endParaRPr lang="zh-CN" altLang="en-US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创 办 人</a:t>
                      </a:r>
                      <a:endParaRPr lang="zh-CN" altLang="en-US" dirty="0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安庆内军械所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1861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安庆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曾国藩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99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江南制造总局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1865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上海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曾国藩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lvl="0" algn="ctr" eaLnBrk="0" hangingPunc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李鸿章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神州船政局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1866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福建马尾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左宗棠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天津机器局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1867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天津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崇厚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轮船招商局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1872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上海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李鸿章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开平矿务局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1878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唐山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李鸿章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汉阳铁厂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1890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湖北汉阳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Char char="¡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 2" panose="05020102010507070707" pitchFamily="18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 2" panose="05020102010507070707" pitchFamily="18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张之洞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湖北织布局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1888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武昌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张之洞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5930" y="1536700"/>
            <a:ext cx="8540750" cy="2261235"/>
          </a:xfrm>
        </p:spPr>
        <p:txBody>
          <a:bodyPr/>
          <a:p>
            <a:endParaRPr lang="zh-CN" altLang="en-US"/>
          </a:p>
          <a:p>
            <a:r>
              <a:rPr lang="zh-CN" altLang="en-US"/>
              <a:t>有人认为，洋务运动是一场失败的封建统治者的自救运动，也有人认为他的积极意义更多一些。请大军就不同观点进行交流。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99235" y="337820"/>
            <a:ext cx="52673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p>
            <a:pPr algn="ctr"/>
            <a:r>
              <a:rPr lang="zh-CN" altLang="en-US" sz="7200">
                <a:solidFill>
                  <a:srgbClr val="FF0000"/>
                </a:solidFill>
                <a:sym typeface="+mn-ea"/>
              </a:rPr>
              <a:t>议一议：</a:t>
            </a:r>
            <a:endParaRPr lang="zh-CN" altLang="en-US" sz="7200" b="1">
              <a:solidFill>
                <a:srgbClr val="FF0000"/>
              </a:solidFill>
              <a:effectLst>
                <a:glow rad="228600">
                  <a:srgbClr val="A5A5A5">
                    <a:alpha val="40000"/>
                    <a:satMod val="175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1371600" y="1676400"/>
            <a:ext cx="9683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25603" name="直接连接符 25602"/>
          <p:cNvSpPr/>
          <p:nvPr/>
        </p:nvSpPr>
        <p:spPr>
          <a:xfrm flipV="1">
            <a:off x="1676400" y="1484313"/>
            <a:ext cx="15875" cy="33162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5604" name="直接连接符 25603"/>
          <p:cNvSpPr/>
          <p:nvPr/>
        </p:nvSpPr>
        <p:spPr>
          <a:xfrm>
            <a:off x="1676400" y="4800600"/>
            <a:ext cx="6781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5605" name="直接连接符 25604"/>
          <p:cNvSpPr/>
          <p:nvPr/>
        </p:nvSpPr>
        <p:spPr>
          <a:xfrm flipV="1">
            <a:off x="3048000" y="4724400"/>
            <a:ext cx="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6" name="直接连接符 25605"/>
          <p:cNvSpPr/>
          <p:nvPr/>
        </p:nvSpPr>
        <p:spPr>
          <a:xfrm flipV="1">
            <a:off x="2362200" y="4724400"/>
            <a:ext cx="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7" name="直接连接符 25606"/>
          <p:cNvSpPr/>
          <p:nvPr/>
        </p:nvSpPr>
        <p:spPr>
          <a:xfrm flipV="1">
            <a:off x="3733800" y="4724400"/>
            <a:ext cx="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8" name="直接连接符 25607"/>
          <p:cNvSpPr/>
          <p:nvPr/>
        </p:nvSpPr>
        <p:spPr>
          <a:xfrm flipV="1">
            <a:off x="5791200" y="4724400"/>
            <a:ext cx="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9" name="直接连接符 25608"/>
          <p:cNvSpPr/>
          <p:nvPr/>
        </p:nvSpPr>
        <p:spPr>
          <a:xfrm flipV="1">
            <a:off x="4419600" y="4724400"/>
            <a:ext cx="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0" name="直接连接符 25609"/>
          <p:cNvSpPr/>
          <p:nvPr/>
        </p:nvSpPr>
        <p:spPr>
          <a:xfrm flipV="1">
            <a:off x="7848600" y="4724400"/>
            <a:ext cx="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1" name="文本框 25610"/>
          <p:cNvSpPr txBox="1"/>
          <p:nvPr/>
        </p:nvSpPr>
        <p:spPr>
          <a:xfrm>
            <a:off x="1371600" y="4724400"/>
            <a:ext cx="129540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1840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12" name="文本框 25611"/>
          <p:cNvSpPr txBox="1"/>
          <p:nvPr/>
        </p:nvSpPr>
        <p:spPr>
          <a:xfrm>
            <a:off x="2771775" y="4724400"/>
            <a:ext cx="701675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1860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13" name="文本框 25612"/>
          <p:cNvSpPr txBox="1"/>
          <p:nvPr/>
        </p:nvSpPr>
        <p:spPr>
          <a:xfrm>
            <a:off x="3451225" y="4724400"/>
            <a:ext cx="815975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1870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14" name="文本框 25613"/>
          <p:cNvSpPr txBox="1"/>
          <p:nvPr/>
        </p:nvSpPr>
        <p:spPr>
          <a:xfrm>
            <a:off x="4114800" y="4724400"/>
            <a:ext cx="68580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1880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15" name="文本框 25614"/>
          <p:cNvSpPr txBox="1"/>
          <p:nvPr/>
        </p:nvSpPr>
        <p:spPr>
          <a:xfrm>
            <a:off x="4800600" y="4724400"/>
            <a:ext cx="76200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1890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16" name="文本框 25615"/>
          <p:cNvSpPr txBox="1"/>
          <p:nvPr/>
        </p:nvSpPr>
        <p:spPr>
          <a:xfrm>
            <a:off x="5486400" y="4724400"/>
            <a:ext cx="99060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1900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17" name="文本框 25616"/>
          <p:cNvSpPr txBox="1"/>
          <p:nvPr/>
        </p:nvSpPr>
        <p:spPr>
          <a:xfrm>
            <a:off x="6172200" y="4724400"/>
            <a:ext cx="60960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1910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18" name="文本框 25617"/>
          <p:cNvSpPr txBox="1"/>
          <p:nvPr/>
        </p:nvSpPr>
        <p:spPr>
          <a:xfrm>
            <a:off x="6858000" y="4724400"/>
            <a:ext cx="114300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1920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19" name="文本框 25618"/>
          <p:cNvSpPr txBox="1"/>
          <p:nvPr/>
        </p:nvSpPr>
        <p:spPr>
          <a:xfrm>
            <a:off x="2041525" y="4724400"/>
            <a:ext cx="701675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1850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20" name="直接连接符 25619"/>
          <p:cNvSpPr/>
          <p:nvPr/>
        </p:nvSpPr>
        <p:spPr>
          <a:xfrm flipV="1">
            <a:off x="5105400" y="4724400"/>
            <a:ext cx="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21" name="直接连接符 25620"/>
          <p:cNvSpPr/>
          <p:nvPr/>
        </p:nvSpPr>
        <p:spPr>
          <a:xfrm flipV="1">
            <a:off x="7162800" y="4724400"/>
            <a:ext cx="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22" name="直接连接符 25621"/>
          <p:cNvSpPr/>
          <p:nvPr/>
        </p:nvSpPr>
        <p:spPr>
          <a:xfrm flipV="1">
            <a:off x="6477000" y="4724400"/>
            <a:ext cx="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23" name="文本框 25622"/>
          <p:cNvSpPr txBox="1"/>
          <p:nvPr/>
        </p:nvSpPr>
        <p:spPr>
          <a:xfrm>
            <a:off x="2484438" y="1628775"/>
            <a:ext cx="3384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25624" name="文本框 25623"/>
          <p:cNvSpPr txBox="1"/>
          <p:nvPr/>
        </p:nvSpPr>
        <p:spPr>
          <a:xfrm>
            <a:off x="0" y="333375"/>
            <a:ext cx="40671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民族工业发展示意图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5625" name="图片 25624" descr="businessman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108575"/>
            <a:ext cx="2232025" cy="174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26" name="文本框 25625"/>
          <p:cNvSpPr txBox="1"/>
          <p:nvPr/>
        </p:nvSpPr>
        <p:spPr>
          <a:xfrm>
            <a:off x="2230438" y="5445125"/>
            <a:ext cx="6913562" cy="112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dirty="0">
                <a:latin typeface="Times New Roman" panose="02020603050405020304" pitchFamily="18" charset="0"/>
              </a:rPr>
              <a:t>    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你从图中获得有关民族工业发展什么信息？原因各是什么？有什么认识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?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5627" name="文本框 25626"/>
          <p:cNvSpPr txBox="1"/>
          <p:nvPr/>
        </p:nvSpPr>
        <p:spPr>
          <a:xfrm>
            <a:off x="7596188" y="4724400"/>
            <a:ext cx="720725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1930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28" name="直接连接符 25627"/>
          <p:cNvSpPr/>
          <p:nvPr/>
        </p:nvSpPr>
        <p:spPr>
          <a:xfrm>
            <a:off x="1692275" y="47244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29" name="直接连接符 25628"/>
          <p:cNvSpPr/>
          <p:nvPr/>
        </p:nvSpPr>
        <p:spPr>
          <a:xfrm>
            <a:off x="1692275" y="3644900"/>
            <a:ext cx="714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30" name="直接连接符 25629"/>
          <p:cNvSpPr/>
          <p:nvPr/>
        </p:nvSpPr>
        <p:spPr>
          <a:xfrm>
            <a:off x="1692275" y="4437063"/>
            <a:ext cx="714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31" name="直接连接符 25630"/>
          <p:cNvSpPr/>
          <p:nvPr/>
        </p:nvSpPr>
        <p:spPr>
          <a:xfrm>
            <a:off x="1692275" y="2205038"/>
            <a:ext cx="714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32" name="直接连接符 25631"/>
          <p:cNvSpPr/>
          <p:nvPr/>
        </p:nvSpPr>
        <p:spPr>
          <a:xfrm>
            <a:off x="1692275" y="4005263"/>
            <a:ext cx="714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33" name="直接连接符 25632"/>
          <p:cNvSpPr/>
          <p:nvPr/>
        </p:nvSpPr>
        <p:spPr>
          <a:xfrm>
            <a:off x="1692275" y="3284538"/>
            <a:ext cx="714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34" name="直接连接符 25633"/>
          <p:cNvSpPr/>
          <p:nvPr/>
        </p:nvSpPr>
        <p:spPr>
          <a:xfrm>
            <a:off x="1692275" y="2924175"/>
            <a:ext cx="714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35" name="直接连接符 25634"/>
          <p:cNvSpPr/>
          <p:nvPr/>
        </p:nvSpPr>
        <p:spPr>
          <a:xfrm>
            <a:off x="1692275" y="2565400"/>
            <a:ext cx="714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36" name="文本框 25635"/>
          <p:cNvSpPr txBox="1"/>
          <p:nvPr/>
        </p:nvSpPr>
        <p:spPr>
          <a:xfrm>
            <a:off x="1260475" y="4244975"/>
            <a:ext cx="64770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100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37" name="文本框 25636"/>
          <p:cNvSpPr txBox="1"/>
          <p:nvPr/>
        </p:nvSpPr>
        <p:spPr>
          <a:xfrm>
            <a:off x="1260475" y="3813175"/>
            <a:ext cx="64770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200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38" name="文本框 25637"/>
          <p:cNvSpPr txBox="1"/>
          <p:nvPr/>
        </p:nvSpPr>
        <p:spPr>
          <a:xfrm>
            <a:off x="1258888" y="3452813"/>
            <a:ext cx="720725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300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39" name="文本框 25638"/>
          <p:cNvSpPr txBox="1"/>
          <p:nvPr/>
        </p:nvSpPr>
        <p:spPr>
          <a:xfrm>
            <a:off x="971550" y="3092450"/>
            <a:ext cx="107950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400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40" name="文本框 25639"/>
          <p:cNvSpPr txBox="1"/>
          <p:nvPr/>
        </p:nvSpPr>
        <p:spPr>
          <a:xfrm>
            <a:off x="1260475" y="2732088"/>
            <a:ext cx="64770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500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41" name="文本框 25640"/>
          <p:cNvSpPr txBox="1"/>
          <p:nvPr/>
        </p:nvSpPr>
        <p:spPr>
          <a:xfrm>
            <a:off x="1258888" y="2371725"/>
            <a:ext cx="504825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600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42" name="文本框 25641"/>
          <p:cNvSpPr txBox="1"/>
          <p:nvPr/>
        </p:nvSpPr>
        <p:spPr>
          <a:xfrm>
            <a:off x="1258888" y="2012950"/>
            <a:ext cx="1296987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1600">
                <a:latin typeface="Times New Roman" panose="02020603050405020304" pitchFamily="18" charset="0"/>
              </a:rPr>
              <a:t>700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25643" name="文本框 25642"/>
          <p:cNvSpPr txBox="1"/>
          <p:nvPr/>
        </p:nvSpPr>
        <p:spPr>
          <a:xfrm>
            <a:off x="1116013" y="1341438"/>
            <a:ext cx="107950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1600" dirty="0">
                <a:latin typeface="Times New Roman" panose="02020603050405020304" pitchFamily="18" charset="0"/>
              </a:rPr>
              <a:t>厂家</a:t>
            </a:r>
            <a:endParaRPr lang="zh-CN" altLang="en-US" sz="1600" dirty="0">
              <a:latin typeface="Times New Roman" panose="02020603050405020304" pitchFamily="18" charset="0"/>
            </a:endParaRPr>
          </a:p>
        </p:txBody>
      </p:sp>
      <p:sp>
        <p:nvSpPr>
          <p:cNvPr id="25644" name="文本框 25643"/>
          <p:cNvSpPr txBox="1"/>
          <p:nvPr/>
        </p:nvSpPr>
        <p:spPr>
          <a:xfrm>
            <a:off x="8172450" y="4724400"/>
            <a:ext cx="720725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1600" dirty="0">
                <a:latin typeface="Times New Roman" panose="02020603050405020304" pitchFamily="18" charset="0"/>
              </a:rPr>
              <a:t>年代</a:t>
            </a:r>
            <a:endParaRPr lang="zh-CN" altLang="en-US" sz="1600" dirty="0">
              <a:latin typeface="Times New Roman" panose="02020603050405020304" pitchFamily="18" charset="0"/>
            </a:endParaRPr>
          </a:p>
        </p:txBody>
      </p:sp>
      <p:sp>
        <p:nvSpPr>
          <p:cNvPr id="25645" name="任意多边形 25644"/>
          <p:cNvSpPr/>
          <p:nvPr/>
        </p:nvSpPr>
        <p:spPr>
          <a:xfrm>
            <a:off x="3059113" y="2216150"/>
            <a:ext cx="5184775" cy="2581275"/>
          </a:xfrm>
          <a:custGeom>
            <a:avLst/>
            <a:gdLst/>
            <a:ahLst/>
            <a:cxnLst/>
            <a:pathLst>
              <a:path w="3266" h="1626">
                <a:moveTo>
                  <a:pt x="0" y="1626"/>
                </a:moveTo>
                <a:cubicBezTo>
                  <a:pt x="544" y="1210"/>
                  <a:pt x="1089" y="794"/>
                  <a:pt x="1407" y="628"/>
                </a:cubicBezTo>
                <a:cubicBezTo>
                  <a:pt x="1725" y="462"/>
                  <a:pt x="1740" y="726"/>
                  <a:pt x="1906" y="628"/>
                </a:cubicBezTo>
                <a:cubicBezTo>
                  <a:pt x="2072" y="530"/>
                  <a:pt x="2269" y="76"/>
                  <a:pt x="2405" y="38"/>
                </a:cubicBezTo>
                <a:cubicBezTo>
                  <a:pt x="2541" y="0"/>
                  <a:pt x="2616" y="378"/>
                  <a:pt x="2722" y="401"/>
                </a:cubicBezTo>
                <a:cubicBezTo>
                  <a:pt x="2828" y="424"/>
                  <a:pt x="2949" y="189"/>
                  <a:pt x="3040" y="174"/>
                </a:cubicBezTo>
                <a:cubicBezTo>
                  <a:pt x="3131" y="159"/>
                  <a:pt x="3229" y="287"/>
                  <a:pt x="3266" y="310"/>
                </a:cubicBezTo>
              </a:path>
            </a:pathLst>
          </a:custGeom>
          <a:noFill/>
          <a:ln w="57150" cap="flat" cmpd="sng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5646" name="矩形 25645"/>
          <p:cNvSpPr/>
          <p:nvPr/>
        </p:nvSpPr>
        <p:spPr>
          <a:xfrm>
            <a:off x="3851275" y="1125538"/>
            <a:ext cx="4752975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先天不足 后天畸形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5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4386" name="图片 144385" descr="52124597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4400" name="文本框 144399"/>
          <p:cNvSpPr txBox="1"/>
          <p:nvPr/>
        </p:nvSpPr>
        <p:spPr>
          <a:xfrm>
            <a:off x="246380" y="4049713"/>
            <a:ext cx="798195" cy="28082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实业救国</a:t>
            </a:r>
            <a:endParaRPr lang="zh-CN" altLang="en-US" sz="4000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4401" name="新月形 144400">
            <a:hlinkClick r:id="rId2" action="ppaction://hlinkfile"/>
          </p:cNvPr>
          <p:cNvSpPr/>
          <p:nvPr/>
        </p:nvSpPr>
        <p:spPr>
          <a:xfrm>
            <a:off x="3348038" y="5300663"/>
            <a:ext cx="574675" cy="1152525"/>
          </a:xfrm>
          <a:prstGeom prst="moon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6" name="图片 3075" descr="片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2" name="文本框 3081"/>
          <p:cNvSpPr txBox="1"/>
          <p:nvPr/>
        </p:nvSpPr>
        <p:spPr>
          <a:xfrm>
            <a:off x="-81915" y="2967355"/>
            <a:ext cx="89700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7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“师夷长技以自强”</a:t>
            </a:r>
            <a:endParaRPr lang="en-US" altLang="zh-CN" sz="7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083" name="图片 3082" descr="Q_0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800" y="4343400"/>
            <a:ext cx="1752600" cy="175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6385"/>
          <p:cNvSpPr/>
          <p:nvPr/>
        </p:nvSpPr>
        <p:spPr>
          <a:xfrm>
            <a:off x="4500880" y="260350"/>
            <a:ext cx="4378325" cy="338899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eaLnBrk="0" fontAlgn="b" hangingPunct="0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</a:rPr>
              <a:t>　</a:t>
            </a:r>
            <a:r>
              <a:rPr lang="zh-CN" altLang="en-US" sz="2800" b="1" dirty="0">
                <a:latin typeface="Times New Roman" panose="02020603050405020304" pitchFamily="18" charset="0"/>
              </a:rPr>
              <a:t>　</a:t>
            </a:r>
            <a:r>
              <a:rPr lang="zh-CN" altLang="en-US" sz="2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张謇　</a:t>
            </a:r>
            <a:r>
              <a:rPr lang="zh-CN" altLang="en-US" sz="2600" b="1" dirty="0">
                <a:latin typeface="Times New Roman" panose="02020603050405020304" pitchFamily="18" charset="0"/>
              </a:rPr>
              <a:t>晚清状元，近代著名的实业家、教育家，他一生创办了</a:t>
            </a:r>
            <a:r>
              <a:rPr lang="en-US" altLang="zh-CN" sz="2600" b="1" dirty="0">
                <a:latin typeface="Times New Roman" panose="02020603050405020304" pitchFamily="18" charset="0"/>
              </a:rPr>
              <a:t>20</a:t>
            </a:r>
            <a:r>
              <a:rPr lang="zh-CN" altLang="en-US" sz="2600" b="1" dirty="0">
                <a:latin typeface="Times New Roman" panose="02020603050405020304" pitchFamily="18" charset="0"/>
              </a:rPr>
              <a:t>多个企业，</a:t>
            </a:r>
            <a:r>
              <a:rPr lang="en-US" altLang="zh-CN" sz="2600" b="1" dirty="0">
                <a:latin typeface="Times New Roman" panose="02020603050405020304" pitchFamily="18" charset="0"/>
              </a:rPr>
              <a:t>370</a:t>
            </a:r>
            <a:r>
              <a:rPr lang="zh-CN" altLang="en-US" sz="2600" b="1" dirty="0">
                <a:latin typeface="Times New Roman" panose="02020603050405020304" pitchFamily="18" charset="0"/>
              </a:rPr>
              <a:t>多所学校，为我国近代民族工业的兴起，为教育事业的发展作出了宝贵贡献。</a:t>
            </a:r>
            <a:endParaRPr lang="zh-CN" altLang="en-US" sz="2600" b="1" dirty="0">
              <a:latin typeface="Times New Roman" panose="02020603050405020304" pitchFamily="18" charset="0"/>
            </a:endParaRPr>
          </a:p>
        </p:txBody>
      </p:sp>
      <p:sp>
        <p:nvSpPr>
          <p:cNvPr id="16388" name="矩形 16387"/>
          <p:cNvSpPr/>
          <p:nvPr/>
        </p:nvSpPr>
        <p:spPr>
          <a:xfrm>
            <a:off x="2359025" y="21605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6389" name="图片 16388" descr="张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381000"/>
            <a:ext cx="3810000" cy="502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矩形 16389"/>
          <p:cNvSpPr/>
          <p:nvPr/>
        </p:nvSpPr>
        <p:spPr>
          <a:xfrm>
            <a:off x="381000" y="5667375"/>
            <a:ext cx="36893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buClr>
                <a:schemeClr val="bg1"/>
              </a:buClr>
            </a:pPr>
            <a:r>
              <a:rPr lang="zh-CN" altLang="en-US" sz="3600" dirty="0">
                <a:solidFill>
                  <a:srgbClr val="FF3300"/>
                </a:solidFill>
                <a:latin typeface="Times New Roman" panose="02020603050405020304" pitchFamily="18" charset="0"/>
              </a:rPr>
              <a:t>张謇</a:t>
            </a:r>
            <a:r>
              <a:rPr lang="en-US" altLang="zh-CN" sz="3200">
                <a:latin typeface="Times New Roman" panose="02020603050405020304" pitchFamily="18" charset="0"/>
              </a:rPr>
              <a:t>(1853—1926)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algn="ctr" eaLnBrk="0" hangingPunct="0">
              <a:buClr>
                <a:schemeClr val="bg1"/>
              </a:buClr>
            </a:pPr>
            <a:r>
              <a:rPr lang="zh-CN" altLang="en-US" sz="3600" dirty="0">
                <a:latin typeface="Times New Roman" panose="02020603050405020304" pitchFamily="18" charset="0"/>
              </a:rPr>
              <a:t>江苏南通人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21225" y="4220210"/>
            <a:ext cx="3795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东南实业领袖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lang="en-US" altLang="zh-CN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" y="50800"/>
            <a:ext cx="9122410" cy="49028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68320" y="503618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大生纱厂</a:t>
            </a:r>
            <a:endParaRPr lang="zh-CN" altLang="en-US" sz="40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0495" y="428625"/>
            <a:ext cx="9059545" cy="60007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一，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洋务派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的产生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/>
              <a:t>   </a:t>
            </a:r>
            <a:r>
              <a:rPr lang="en-US" altLang="zh-CN" sz="2800" b="1">
                <a:solidFill>
                  <a:schemeClr val="tx2"/>
                </a:solidFill>
              </a:rPr>
              <a:t>1.</a:t>
            </a:r>
            <a:r>
              <a:rPr lang="zh-CN" altLang="zh-CN" sz="2800" b="1">
                <a:solidFill>
                  <a:schemeClr val="tx2"/>
                </a:solidFill>
              </a:rPr>
              <a:t>原因        </a:t>
            </a:r>
            <a:r>
              <a:rPr lang="en-US" altLang="zh-CN" sz="2800" b="1">
                <a:solidFill>
                  <a:schemeClr val="tx2"/>
                </a:solidFill>
              </a:rPr>
              <a:t>2.</a:t>
            </a:r>
            <a:r>
              <a:rPr lang="zh-CN" altLang="en-US" sz="2800" b="1">
                <a:solidFill>
                  <a:schemeClr val="tx2"/>
                </a:solidFill>
              </a:rPr>
              <a:t>什么是</a:t>
            </a:r>
            <a:r>
              <a:rPr lang="en-US" altLang="zh-CN" sz="2800" b="1">
                <a:solidFill>
                  <a:schemeClr val="tx2"/>
                </a:solidFill>
              </a:rPr>
              <a:t>“</a:t>
            </a:r>
            <a:r>
              <a:rPr lang="zh-CN" altLang="en-US" sz="2800" b="1">
                <a:solidFill>
                  <a:schemeClr val="tx2"/>
                </a:solidFill>
              </a:rPr>
              <a:t>洋务派</a:t>
            </a:r>
            <a:r>
              <a:rPr lang="en-US" altLang="zh-CN" sz="2800" b="1">
                <a:solidFill>
                  <a:schemeClr val="tx2"/>
                </a:solidFill>
              </a:rPr>
              <a:t>”     3.</a:t>
            </a:r>
            <a:r>
              <a:rPr lang="zh-CN" altLang="en-US" sz="2800" b="1">
                <a:solidFill>
                  <a:schemeClr val="tx2"/>
                </a:solidFill>
              </a:rPr>
              <a:t>代表人物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二，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自强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求富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/>
              <a:t>  </a:t>
            </a:r>
            <a:r>
              <a:rPr lang="en-US" altLang="zh-CN" sz="2800" b="1">
                <a:solidFill>
                  <a:schemeClr val="tx2"/>
                </a:solidFill>
              </a:rPr>
              <a:t> 1.</a:t>
            </a:r>
            <a:r>
              <a:rPr lang="zh-CN" altLang="en-US" sz="2800" b="1">
                <a:solidFill>
                  <a:schemeClr val="tx2"/>
                </a:solidFill>
              </a:rPr>
              <a:t>以自强为旗帜创办的军事工业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en-US" altLang="zh-CN" sz="2800" b="1">
                <a:solidFill>
                  <a:schemeClr val="tx2"/>
                </a:solidFill>
              </a:rPr>
              <a:t>   2.</a:t>
            </a:r>
            <a:r>
              <a:rPr lang="zh-CN" altLang="en-US" sz="2800" b="1">
                <a:solidFill>
                  <a:schemeClr val="tx2"/>
                </a:solidFill>
              </a:rPr>
              <a:t>以自强为目的海防海军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en-US" altLang="zh-CN" sz="2800" b="1">
                <a:solidFill>
                  <a:schemeClr val="tx2"/>
                </a:solidFill>
              </a:rPr>
              <a:t>   3.</a:t>
            </a:r>
            <a:r>
              <a:rPr lang="zh-CN" altLang="en-US" sz="2800" b="1">
                <a:solidFill>
                  <a:schemeClr val="tx2"/>
                </a:solidFill>
              </a:rPr>
              <a:t>求富创办的民用企业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en-US" altLang="zh-CN" sz="2800" b="1">
                <a:solidFill>
                  <a:schemeClr val="tx2"/>
                </a:solidFill>
              </a:rPr>
              <a:t>   4.</a:t>
            </a:r>
            <a:r>
              <a:rPr lang="zh-CN" altLang="en-US" sz="2800" b="1">
                <a:solidFill>
                  <a:schemeClr val="tx2"/>
                </a:solidFill>
              </a:rPr>
              <a:t>兴办新式学堂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en-US" altLang="zh-CN" sz="2800" b="1">
                <a:solidFill>
                  <a:schemeClr val="tx2"/>
                </a:solidFill>
              </a:rPr>
              <a:t>   5.</a:t>
            </a:r>
            <a:r>
              <a:rPr lang="zh-CN" altLang="en-US" sz="2800" b="1">
                <a:solidFill>
                  <a:schemeClr val="tx2"/>
                </a:solidFill>
              </a:rPr>
              <a:t>洋务运动的历史意义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三，状元实业家张謇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/>
              <a:t>   </a:t>
            </a:r>
            <a:r>
              <a:rPr lang="en-US" altLang="zh-CN" sz="2800" b="1">
                <a:solidFill>
                  <a:schemeClr val="tx2"/>
                </a:solidFill>
              </a:rPr>
              <a:t>1.</a:t>
            </a:r>
            <a:r>
              <a:rPr lang="zh-CN" altLang="en-US" sz="2800" b="1">
                <a:solidFill>
                  <a:schemeClr val="tx2"/>
                </a:solidFill>
              </a:rPr>
              <a:t>实业救国的思潮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en-US" altLang="zh-CN" sz="2800" b="1">
                <a:solidFill>
                  <a:schemeClr val="tx2"/>
                </a:solidFill>
              </a:rPr>
              <a:t>   2.</a:t>
            </a:r>
            <a:r>
              <a:rPr lang="zh-CN" altLang="en-US" sz="2800" b="1">
                <a:solidFill>
                  <a:schemeClr val="tx2"/>
                </a:solidFill>
              </a:rPr>
              <a:t>张謇弃官从商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en-US" altLang="zh-CN" sz="2800" b="1">
                <a:solidFill>
                  <a:schemeClr val="tx2"/>
                </a:solidFill>
              </a:rPr>
              <a:t>   3.</a:t>
            </a:r>
            <a:r>
              <a:rPr lang="zh-CN" altLang="en-US" sz="2800" b="1">
                <a:solidFill>
                  <a:schemeClr val="tx2"/>
                </a:solidFill>
              </a:rPr>
              <a:t>结局</a:t>
            </a:r>
            <a:endParaRPr lang="zh-CN" altLang="en-US" sz="28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2" name="图片 4101" descr="魏源于保守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453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文本框 4103"/>
          <p:cNvSpPr txBox="1"/>
          <p:nvPr/>
        </p:nvSpPr>
        <p:spPr>
          <a:xfrm>
            <a:off x="381000" y="5791200"/>
            <a:ext cx="8382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魏源被称为中国近代中国“睁眼看世界”的先驱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5" name="图片 5124" descr="曾国藩与保守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0"/>
            <a:ext cx="8153400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文本框 5125"/>
          <p:cNvSpPr txBox="1"/>
          <p:nvPr/>
        </p:nvSpPr>
        <p:spPr>
          <a:xfrm>
            <a:off x="539750" y="5122863"/>
            <a:ext cx="8424863" cy="1735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轮船之速，洋炮之远，在英法则夸其所独有，在中华则震于所罕见。若能陆续购买，据为己物，在中华则见惯不惊，在英法亦渐失其所恃。</a:t>
            </a:r>
            <a:endParaRPr lang="zh-CN" altLang="en-US" b="1" dirty="0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                                                  </a:t>
            </a:r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曾国藩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9" name="图片 6148" descr="李鸿章与保守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0"/>
            <a:ext cx="8458200" cy="449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1" name="文本框 6150"/>
          <p:cNvSpPr txBox="1"/>
          <p:nvPr/>
        </p:nvSpPr>
        <p:spPr>
          <a:xfrm>
            <a:off x="468313" y="4648200"/>
            <a:ext cx="82804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李鸿章倡导洋务运动，创办江南制造局、天津机器局、北洋舰队、轮船招商局、电报局、开平矿务局、派遣中国第一批学生留美，等等。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2" name="文本框 6151"/>
          <p:cNvSpPr txBox="1"/>
          <p:nvPr/>
        </p:nvSpPr>
        <p:spPr>
          <a:xfrm>
            <a:off x="4343400" y="6019800"/>
            <a:ext cx="3429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3" name="文本框 6152"/>
          <p:cNvSpPr txBox="1"/>
          <p:nvPr/>
        </p:nvSpPr>
        <p:spPr>
          <a:xfrm>
            <a:off x="838200" y="5876925"/>
            <a:ext cx="80010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吾敬李鸿章之才</a:t>
            </a:r>
            <a:r>
              <a:rPr lang="en-US" altLang="zh-CN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吾惜李鸿章之识</a:t>
            </a:r>
            <a:r>
              <a:rPr lang="en-US" altLang="zh-CN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吾悲 李鸿章之遇。</a:t>
            </a:r>
            <a:endParaRPr lang="zh-CN" altLang="en-US" b="1" dirty="0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</a:t>
            </a:r>
            <a:r>
              <a:rPr lang="en-US" altLang="zh-CN" b="1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梁启超</a:t>
            </a:r>
            <a:endParaRPr lang="zh-CN" altLang="en-US" sz="2000">
              <a:solidFill>
                <a:srgbClr val="D60093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3" name="图片 7172" descr="左宗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0"/>
            <a:ext cx="8077200" cy="464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文本框 7173"/>
          <p:cNvSpPr txBox="1"/>
          <p:nvPr/>
        </p:nvSpPr>
        <p:spPr>
          <a:xfrm>
            <a:off x="539750" y="4876800"/>
            <a:ext cx="7993063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左宗棠怀着“富国强兵”的强烈愿望，创办福州船政局，为晚清中国海军的建设奠定了基础。他还创办了机器制造局。左宗棠因此而成为晚清洋务派的著名代表人物之一。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0495" y="428625"/>
            <a:ext cx="9059545" cy="60007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一，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洋务派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的产生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/>
              <a:t>   </a:t>
            </a:r>
            <a:r>
              <a:rPr lang="en-US" altLang="zh-CN" sz="2800" b="1">
                <a:solidFill>
                  <a:schemeClr val="tx2"/>
                </a:solidFill>
              </a:rPr>
              <a:t>1.</a:t>
            </a:r>
            <a:r>
              <a:rPr lang="zh-CN" altLang="zh-CN" sz="2800" b="1">
                <a:solidFill>
                  <a:schemeClr val="tx2"/>
                </a:solidFill>
              </a:rPr>
              <a:t>原因        </a:t>
            </a:r>
            <a:r>
              <a:rPr lang="en-US" altLang="zh-CN" sz="2800" b="1">
                <a:solidFill>
                  <a:schemeClr val="tx2"/>
                </a:solidFill>
              </a:rPr>
              <a:t>2.</a:t>
            </a:r>
            <a:r>
              <a:rPr lang="zh-CN" altLang="en-US" sz="2800" b="1">
                <a:solidFill>
                  <a:schemeClr val="tx2"/>
                </a:solidFill>
              </a:rPr>
              <a:t>什么是</a:t>
            </a:r>
            <a:r>
              <a:rPr lang="en-US" altLang="zh-CN" sz="2800" b="1">
                <a:solidFill>
                  <a:schemeClr val="tx2"/>
                </a:solidFill>
              </a:rPr>
              <a:t>“</a:t>
            </a:r>
            <a:r>
              <a:rPr lang="zh-CN" altLang="en-US" sz="2800" b="1">
                <a:solidFill>
                  <a:schemeClr val="tx2"/>
                </a:solidFill>
              </a:rPr>
              <a:t>洋务派</a:t>
            </a:r>
            <a:r>
              <a:rPr lang="en-US" altLang="zh-CN" sz="2800" b="1">
                <a:solidFill>
                  <a:schemeClr val="tx2"/>
                </a:solidFill>
              </a:rPr>
              <a:t>”     3.</a:t>
            </a:r>
            <a:r>
              <a:rPr lang="zh-CN" altLang="en-US" sz="2800" b="1">
                <a:solidFill>
                  <a:schemeClr val="tx2"/>
                </a:solidFill>
              </a:rPr>
              <a:t>代表人物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二，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自强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求富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/>
              <a:t>  </a:t>
            </a:r>
            <a:r>
              <a:rPr lang="en-US" altLang="zh-CN" sz="2800" b="1">
                <a:solidFill>
                  <a:schemeClr val="tx2"/>
                </a:solidFill>
              </a:rPr>
              <a:t> 1.</a:t>
            </a:r>
            <a:r>
              <a:rPr lang="zh-CN" altLang="en-US" sz="2800" b="1">
                <a:solidFill>
                  <a:schemeClr val="tx2"/>
                </a:solidFill>
              </a:rPr>
              <a:t>以自强为旗帜创办的军事工业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en-US" altLang="zh-CN" sz="2800" b="1">
                <a:solidFill>
                  <a:schemeClr val="tx2"/>
                </a:solidFill>
              </a:rPr>
              <a:t>   2.</a:t>
            </a:r>
            <a:r>
              <a:rPr lang="zh-CN" altLang="en-US" sz="2800" b="1">
                <a:solidFill>
                  <a:schemeClr val="tx2"/>
                </a:solidFill>
              </a:rPr>
              <a:t>以自强为目的海防海军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en-US" altLang="zh-CN" sz="2800" b="1">
                <a:solidFill>
                  <a:schemeClr val="tx2"/>
                </a:solidFill>
              </a:rPr>
              <a:t>   3.</a:t>
            </a:r>
            <a:r>
              <a:rPr lang="zh-CN" altLang="en-US" sz="2800" b="1">
                <a:solidFill>
                  <a:schemeClr val="tx2"/>
                </a:solidFill>
              </a:rPr>
              <a:t>求富创办的民用企业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en-US" altLang="zh-CN" sz="2800" b="1">
                <a:solidFill>
                  <a:schemeClr val="tx2"/>
                </a:solidFill>
              </a:rPr>
              <a:t>   4.</a:t>
            </a:r>
            <a:r>
              <a:rPr lang="zh-CN" altLang="en-US" sz="2800" b="1">
                <a:solidFill>
                  <a:schemeClr val="tx2"/>
                </a:solidFill>
              </a:rPr>
              <a:t>兴办新式学堂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en-US" altLang="zh-CN" sz="2800" b="1">
                <a:solidFill>
                  <a:schemeClr val="tx2"/>
                </a:solidFill>
              </a:rPr>
              <a:t>   5.</a:t>
            </a:r>
            <a:r>
              <a:rPr lang="zh-CN" altLang="en-US" sz="2800" b="1">
                <a:solidFill>
                  <a:schemeClr val="tx2"/>
                </a:solidFill>
              </a:rPr>
              <a:t>洋务运动的历史意义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三，状元实业家张謇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/>
              <a:t>   </a:t>
            </a:r>
            <a:r>
              <a:rPr lang="en-US" altLang="zh-CN" sz="2800" b="1">
                <a:solidFill>
                  <a:schemeClr val="tx2"/>
                </a:solidFill>
              </a:rPr>
              <a:t>1.</a:t>
            </a:r>
            <a:r>
              <a:rPr lang="zh-CN" altLang="en-US" sz="2800" b="1">
                <a:solidFill>
                  <a:schemeClr val="tx2"/>
                </a:solidFill>
              </a:rPr>
              <a:t>实业救国的思潮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en-US" altLang="zh-CN" sz="2800" b="1">
                <a:solidFill>
                  <a:schemeClr val="tx2"/>
                </a:solidFill>
              </a:rPr>
              <a:t>   2.</a:t>
            </a:r>
            <a:r>
              <a:rPr lang="zh-CN" altLang="en-US" sz="2800" b="1">
                <a:solidFill>
                  <a:schemeClr val="tx2"/>
                </a:solidFill>
              </a:rPr>
              <a:t>张謇弃官从商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en-US" altLang="zh-CN" sz="2800" b="1">
                <a:solidFill>
                  <a:schemeClr val="tx2"/>
                </a:solidFill>
              </a:rPr>
              <a:t>   3.</a:t>
            </a:r>
            <a:r>
              <a:rPr lang="zh-CN" altLang="en-US" sz="2800" b="1">
                <a:solidFill>
                  <a:schemeClr val="tx2"/>
                </a:solidFill>
              </a:rPr>
              <a:t>结局</a:t>
            </a:r>
            <a:endParaRPr lang="zh-CN" altLang="en-US" sz="28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75" name="文本框 11274"/>
          <p:cNvSpPr txBox="1"/>
          <p:nvPr/>
        </p:nvSpPr>
        <p:spPr>
          <a:xfrm>
            <a:off x="5453380" y="48307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3155" y="358775"/>
            <a:ext cx="6917055" cy="1876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一，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洋务派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的产生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en-US" altLang="zh-CN" b="1">
                <a:solidFill>
                  <a:schemeClr val="tx2"/>
                </a:solidFill>
                <a:sym typeface="+mn-ea"/>
              </a:rPr>
              <a:t>1.</a:t>
            </a:r>
            <a:r>
              <a:rPr lang="zh-CN" altLang="zh-CN" b="1">
                <a:solidFill>
                  <a:schemeClr val="tx2"/>
                </a:solidFill>
                <a:sym typeface="+mn-ea"/>
              </a:rPr>
              <a:t>原因        </a:t>
            </a:r>
            <a:endParaRPr lang="zh-CN" altLang="zh-CN" b="1">
              <a:solidFill>
                <a:schemeClr val="tx2"/>
              </a:solidFill>
              <a:sym typeface="+mn-ea"/>
            </a:endParaRPr>
          </a:p>
          <a:p>
            <a:r>
              <a:rPr lang="en-US" altLang="zh-CN" b="1">
                <a:solidFill>
                  <a:schemeClr val="tx2"/>
                </a:solidFill>
                <a:sym typeface="+mn-ea"/>
              </a:rPr>
              <a:t>2.</a:t>
            </a:r>
            <a:r>
              <a:rPr lang="zh-CN" altLang="en-US" b="1">
                <a:solidFill>
                  <a:schemeClr val="tx2"/>
                </a:solidFill>
                <a:sym typeface="+mn-ea"/>
              </a:rPr>
              <a:t>什么是</a:t>
            </a:r>
            <a:r>
              <a:rPr lang="en-US" altLang="zh-CN" b="1">
                <a:solidFill>
                  <a:schemeClr val="tx2"/>
                </a:solidFill>
                <a:sym typeface="+mn-ea"/>
              </a:rPr>
              <a:t>“</a:t>
            </a:r>
            <a:r>
              <a:rPr lang="zh-CN" altLang="en-US" b="1">
                <a:solidFill>
                  <a:schemeClr val="tx2"/>
                </a:solidFill>
                <a:sym typeface="+mn-ea"/>
              </a:rPr>
              <a:t>洋务派</a:t>
            </a:r>
            <a:r>
              <a:rPr lang="en-US" altLang="zh-CN" b="1">
                <a:solidFill>
                  <a:schemeClr val="tx2"/>
                </a:solidFill>
                <a:sym typeface="+mn-ea"/>
              </a:rPr>
              <a:t>” </a:t>
            </a:r>
            <a:endParaRPr lang="en-US" altLang="zh-CN" b="1">
              <a:solidFill>
                <a:schemeClr val="tx2"/>
              </a:solidFill>
              <a:sym typeface="+mn-ea"/>
            </a:endParaRPr>
          </a:p>
          <a:p>
            <a:r>
              <a:rPr lang="en-US" altLang="zh-CN" b="1">
                <a:solidFill>
                  <a:schemeClr val="tx2"/>
                </a:solidFill>
                <a:sym typeface="+mn-ea"/>
              </a:rPr>
              <a:t>3.</a:t>
            </a:r>
            <a:r>
              <a:rPr lang="zh-CN" altLang="en-US" b="1">
                <a:solidFill>
                  <a:schemeClr val="tx2"/>
                </a:solidFill>
                <a:sym typeface="+mn-ea"/>
              </a:rPr>
              <a:t>代表人物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9060" y="2787015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/>
              <a:t>维护清朝统治</a:t>
            </a:r>
            <a:endParaRPr lang="zh-CN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1369060" y="359918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实现富国强兵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69060" y="4479925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摆脱内忧外患</a:t>
            </a:r>
            <a:endParaRPr lang="zh-CN" altLang="en-US"/>
          </a:p>
        </p:txBody>
      </p:sp>
      <p:sp>
        <p:nvSpPr>
          <p:cNvPr id="6" name="右大括号 5"/>
          <p:cNvSpPr/>
          <p:nvPr/>
        </p:nvSpPr>
        <p:spPr>
          <a:xfrm>
            <a:off x="3359150" y="2959100"/>
            <a:ext cx="360045" cy="1728470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30650" y="3592830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洋务派</a:t>
            </a:r>
            <a:r>
              <a:rPr lang="en-US" altLang="zh-CN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lang="en-US" altLang="zh-CN" b="1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45200" y="270129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学习科学技术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18530" y="3634105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兴办近代工业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40755" y="4479925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建设近代化国防</a:t>
            </a:r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>
            <a:off x="5901055" y="2836545"/>
            <a:ext cx="144145" cy="1871980"/>
          </a:xfrm>
          <a:prstGeom prst="lef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5586" name="图片 195585" descr="yixi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981075"/>
            <a:ext cx="198120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5587" name="文本框 195586"/>
          <p:cNvSpPr txBox="1"/>
          <p:nvPr/>
        </p:nvSpPr>
        <p:spPr>
          <a:xfrm>
            <a:off x="3851275" y="3341688"/>
            <a:ext cx="1828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奕</a:t>
            </a:r>
            <a:endParaRPr lang="zh-CN" altLang="en-US" sz="2800" b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195588" name="图片 195587" descr="洋务3"/>
          <p:cNvPicPr preferRelativeResize="0"/>
          <p:nvPr/>
        </p:nvPicPr>
        <p:blipFill>
          <a:blip r:embed="rId2"/>
          <a:srcRect b="142"/>
          <a:stretch>
            <a:fillRect/>
          </a:stretch>
        </p:blipFill>
        <p:spPr>
          <a:xfrm>
            <a:off x="0" y="3860800"/>
            <a:ext cx="2055813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589" name="图片 195588" descr="洋务4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051050" y="3860800"/>
            <a:ext cx="2055813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590" name="图片 195589" descr="洋务4"/>
          <p:cNvPicPr preferRelativeResize="0"/>
          <p:nvPr/>
        </p:nvPicPr>
        <p:blipFill>
          <a:blip r:embed="rId4"/>
          <a:srcRect b="140"/>
          <a:stretch>
            <a:fillRect/>
          </a:stretch>
        </p:blipFill>
        <p:spPr>
          <a:xfrm>
            <a:off x="4335780" y="3860800"/>
            <a:ext cx="2055813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591" name="图片 195590" descr="洋务2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6576695" y="3860800"/>
            <a:ext cx="2055813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5592" name="矩形 195591"/>
          <p:cNvSpPr/>
          <p:nvPr/>
        </p:nvSpPr>
        <p:spPr>
          <a:xfrm>
            <a:off x="0" y="6338888"/>
            <a:ext cx="16192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曾国藩</a:t>
            </a:r>
            <a:endParaRPr lang="zh-CN" altLang="en-US" sz="28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95593" name="矩形 195592"/>
          <p:cNvSpPr/>
          <p:nvPr/>
        </p:nvSpPr>
        <p:spPr>
          <a:xfrm>
            <a:off x="2411413" y="6338888"/>
            <a:ext cx="15128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李鸿章</a:t>
            </a:r>
            <a:endParaRPr lang="zh-CN" altLang="en-US" sz="28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95594" name="矩形 195593"/>
          <p:cNvSpPr/>
          <p:nvPr/>
        </p:nvSpPr>
        <p:spPr>
          <a:xfrm>
            <a:off x="4572000" y="6338888"/>
            <a:ext cx="15843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左宗棠</a:t>
            </a:r>
            <a:endParaRPr lang="zh-CN" altLang="en-US" sz="28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95595" name="矩形 195594"/>
          <p:cNvSpPr/>
          <p:nvPr/>
        </p:nvSpPr>
        <p:spPr>
          <a:xfrm>
            <a:off x="7048183" y="6338888"/>
            <a:ext cx="15843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张之洞</a:t>
            </a:r>
            <a:endParaRPr lang="zh-CN" altLang="en-US" sz="28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95596" name="文本框 195595"/>
          <p:cNvSpPr txBox="1"/>
          <p:nvPr/>
        </p:nvSpPr>
        <p:spPr>
          <a:xfrm>
            <a:off x="8632825" y="46402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3200" b="1" dirty="0">
              <a:latin typeface="Times New Roman" panose="02020603050405020304" pitchFamily="18" charset="0"/>
            </a:endParaRPr>
          </a:p>
        </p:txBody>
      </p:sp>
      <p:sp>
        <p:nvSpPr>
          <p:cNvPr id="195598" name="文本框 195597"/>
          <p:cNvSpPr txBox="1"/>
          <p:nvPr/>
        </p:nvSpPr>
        <p:spPr>
          <a:xfrm>
            <a:off x="0" y="188913"/>
            <a:ext cx="9144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洋 务 派 代 表 人 物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/>
  </p:transition>
</p:sld>
</file>

<file path=ppt/theme/theme1.xml><?xml version="1.0" encoding="utf-8"?>
<a:theme xmlns:a="http://schemas.openxmlformats.org/drawingml/2006/main" name="1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CCECFF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5E55B"/>
        </a:accent6>
        <a:hlink>
          <a:srgbClr val="A50021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ixe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989B7"/>
      </a:accent6>
      <a:hlink>
        <a:srgbClr val="666699"/>
      </a:hlink>
      <a:folHlink>
        <a:srgbClr val="CCCCE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0066FF"/>
        </a:lt2>
        <a:accent1>
          <a:srgbClr val="6699FF"/>
        </a:accent1>
        <a:accent2>
          <a:srgbClr val="3333FF"/>
        </a:accent2>
        <a:accent3>
          <a:srgbClr val="AAAAB9"/>
        </a:accent3>
        <a:accent4>
          <a:srgbClr val="DCDCDC"/>
        </a:accent4>
        <a:accent5>
          <a:srgbClr val="B9CAFF"/>
        </a:accent5>
        <a:accent6>
          <a:srgbClr val="2D2DE5"/>
        </a:accent6>
        <a:hlink>
          <a:srgbClr val="FFCC00"/>
        </a:hlink>
        <a:folHlink>
          <a:srgbClr val="00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4B49"/>
        </a:lt1>
        <a:dk2>
          <a:srgbClr val="FFFFFF"/>
        </a:dk2>
        <a:lt2>
          <a:srgbClr val="009999"/>
        </a:lt2>
        <a:accent1>
          <a:srgbClr val="33CCCC"/>
        </a:accent1>
        <a:accent2>
          <a:srgbClr val="008080"/>
        </a:accent2>
        <a:accent3>
          <a:srgbClr val="ADB2B1"/>
        </a:accent3>
        <a:accent4>
          <a:srgbClr val="DCDCDC"/>
        </a:accent4>
        <a:accent5>
          <a:srgbClr val="ADE2E2"/>
        </a:accent5>
        <a:accent6>
          <a:srgbClr val="007272"/>
        </a:accent6>
        <a:hlink>
          <a:srgbClr val="FFCC00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3399"/>
        </a:lt1>
        <a:dk2>
          <a:srgbClr val="FFFFFF"/>
        </a:dk2>
        <a:lt2>
          <a:srgbClr val="006699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CDCDC"/>
        </a:accent4>
        <a:accent5>
          <a:srgbClr val="AACAE2"/>
        </a:accent5>
        <a:accent6>
          <a:srgbClr val="02789D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F978D"/>
        </a:lt1>
        <a:dk2>
          <a:srgbClr val="FFFFFF"/>
        </a:dk2>
        <a:lt2>
          <a:srgbClr val="008080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CDCDC"/>
        </a:accent4>
        <a:accent5>
          <a:srgbClr val="AACAFF"/>
        </a:accent5>
        <a:accent6>
          <a:srgbClr val="008989"/>
        </a:accent6>
        <a:hlink>
          <a:srgbClr val="FFFFCC"/>
        </a:hlink>
        <a:folHlink>
          <a:srgbClr val="70CAC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822504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CDCDC"/>
        </a:accent4>
        <a:accent5>
          <a:srgbClr val="FFCAAA"/>
        </a:accent5>
        <a:accent6>
          <a:srgbClr val="8D2504"/>
        </a:accent6>
        <a:hlink>
          <a:srgbClr val="FF3300"/>
        </a:hlink>
        <a:folHlink>
          <a:srgbClr val="7C07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A7911"/>
        </a:lt1>
        <a:dk2>
          <a:srgbClr val="FFFFFF"/>
        </a:dk2>
        <a:lt2>
          <a:srgbClr val="336600"/>
        </a:lt2>
        <a:accent1>
          <a:srgbClr val="666633"/>
        </a:accent1>
        <a:accent2>
          <a:srgbClr val="669900"/>
        </a:accent2>
        <a:accent3>
          <a:srgbClr val="B2BEAA"/>
        </a:accent3>
        <a:accent4>
          <a:srgbClr val="DCDCDC"/>
        </a:accent4>
        <a:accent5>
          <a:srgbClr val="B9B9AD"/>
        </a:accent5>
        <a:accent6>
          <a:srgbClr val="5B8900"/>
        </a:accent6>
        <a:hlink>
          <a:srgbClr val="FFCC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75B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B89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C0465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192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CAEC1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989B7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CCECFF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5E55B"/>
        </a:accent6>
        <a:hlink>
          <a:srgbClr val="A50021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京剧脸谱">
  <a:themeElements>
    <a:clrScheme name="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CCECFF"/>
      </a:accent1>
      <a:accent2>
        <a:srgbClr val="FFFF66"/>
      </a:accent2>
      <a:accent3>
        <a:srgbClr val="FFFFFF"/>
      </a:accent3>
      <a:accent4>
        <a:srgbClr val="000000"/>
      </a:accent4>
      <a:accent5>
        <a:srgbClr val="E2F4FF"/>
      </a:accent5>
      <a:accent6>
        <a:srgbClr val="E5E55B"/>
      </a:accent6>
      <a:hlink>
        <a:srgbClr val="A50021"/>
      </a:hlink>
      <a:folHlink>
        <a:srgbClr val="00666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CCECFF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5E55B"/>
        </a:accent6>
        <a:hlink>
          <a:srgbClr val="0000FF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E9E9FF"/>
        </a:lt1>
        <a:dk2>
          <a:srgbClr val="000000"/>
        </a:dk2>
        <a:lt2>
          <a:srgbClr val="969696"/>
        </a:lt2>
        <a:accent1>
          <a:srgbClr val="FFCCCC"/>
        </a:accent1>
        <a:accent2>
          <a:srgbClr val="CC3300"/>
        </a:accent2>
        <a:accent3>
          <a:srgbClr val="F2F2FF"/>
        </a:accent3>
        <a:accent4>
          <a:srgbClr val="000083"/>
        </a:accent4>
        <a:accent5>
          <a:srgbClr val="FFE2E2"/>
        </a:accent5>
        <a:accent6>
          <a:srgbClr val="B72D00"/>
        </a:accent6>
        <a:hlink>
          <a:srgbClr val="993366"/>
        </a:hlink>
        <a:folHlink>
          <a:srgbClr val="00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000099"/>
        </a:dk2>
        <a:lt2>
          <a:srgbClr val="969696"/>
        </a:lt2>
        <a:accent1>
          <a:srgbClr val="C5D4BC"/>
        </a:accent1>
        <a:accent2>
          <a:srgbClr val="FFCC99"/>
        </a:accent2>
        <a:accent3>
          <a:srgbClr val="FFFFE2"/>
        </a:accent3>
        <a:accent4>
          <a:srgbClr val="000000"/>
        </a:accent4>
        <a:accent5>
          <a:srgbClr val="DEE6DA"/>
        </a:accent5>
        <a:accent6>
          <a:srgbClr val="E5B789"/>
        </a:accent6>
        <a:hlink>
          <a:srgbClr val="5A5A86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CCECFF"/>
        </a:lt1>
        <a:dk2>
          <a:srgbClr val="003300"/>
        </a:dk2>
        <a:lt2>
          <a:srgbClr val="969696"/>
        </a:lt2>
        <a:accent1>
          <a:srgbClr val="CC9900"/>
        </a:accent1>
        <a:accent2>
          <a:srgbClr val="CCECFF"/>
        </a:accent2>
        <a:accent3>
          <a:srgbClr val="E2F4FF"/>
        </a:accent3>
        <a:accent4>
          <a:srgbClr val="DCDCDC"/>
        </a:accent4>
        <a:accent5>
          <a:srgbClr val="E2CAAA"/>
        </a:accent5>
        <a:accent6>
          <a:srgbClr val="B7D3E5"/>
        </a:accent6>
        <a:hlink>
          <a:srgbClr val="FFFF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CEE8DF"/>
        </a:lt1>
        <a:dk2>
          <a:srgbClr val="8A5667"/>
        </a:dk2>
        <a:lt2>
          <a:srgbClr val="B77A3D"/>
        </a:lt2>
        <a:accent1>
          <a:srgbClr val="E1F4FF"/>
        </a:accent1>
        <a:accent2>
          <a:srgbClr val="FFCC99"/>
        </a:accent2>
        <a:accent3>
          <a:srgbClr val="E3F1EC"/>
        </a:accent3>
        <a:accent4>
          <a:srgbClr val="000083"/>
        </a:accent4>
        <a:accent5>
          <a:srgbClr val="EDF8FF"/>
        </a:accent5>
        <a:accent6>
          <a:srgbClr val="E5B789"/>
        </a:accent6>
        <a:hlink>
          <a:srgbClr val="993366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EF5DA"/>
        </a:lt1>
        <a:dk2>
          <a:srgbClr val="CC0000"/>
        </a:dk2>
        <a:lt2>
          <a:srgbClr val="969696"/>
        </a:lt2>
        <a:accent1>
          <a:srgbClr val="F3F6DE"/>
        </a:accent1>
        <a:accent2>
          <a:srgbClr val="9999FF"/>
        </a:accent2>
        <a:accent3>
          <a:srgbClr val="FFF9E9"/>
        </a:accent3>
        <a:accent4>
          <a:srgbClr val="000083"/>
        </a:accent4>
        <a:accent5>
          <a:srgbClr val="F8FAEB"/>
        </a:accent5>
        <a:accent6>
          <a:srgbClr val="8989E5"/>
        </a:accent6>
        <a:hlink>
          <a:srgbClr val="9900CC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0066"/>
        </a:dk1>
        <a:lt1>
          <a:srgbClr val="F0EBE0"/>
        </a:lt1>
        <a:dk2>
          <a:srgbClr val="006666"/>
        </a:dk2>
        <a:lt2>
          <a:srgbClr val="969696"/>
        </a:lt2>
        <a:accent1>
          <a:srgbClr val="D1E1D3"/>
        </a:accent1>
        <a:accent2>
          <a:srgbClr val="FF9933"/>
        </a:accent2>
        <a:accent3>
          <a:srgbClr val="F6F3ED"/>
        </a:accent3>
        <a:accent4>
          <a:srgbClr val="570057"/>
        </a:accent4>
        <a:accent5>
          <a:srgbClr val="E4EDE5"/>
        </a:accent5>
        <a:accent6>
          <a:srgbClr val="E5892D"/>
        </a:accent6>
        <a:hlink>
          <a:srgbClr val="1C1C1C"/>
        </a:hlink>
        <a:folHlink>
          <a:srgbClr val="00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BF8E1"/>
        </a:lt1>
        <a:dk2>
          <a:srgbClr val="E40000"/>
        </a:dk2>
        <a:lt2>
          <a:srgbClr val="B77A3D"/>
        </a:lt2>
        <a:accent1>
          <a:srgbClr val="DDDDDD"/>
        </a:accent1>
        <a:accent2>
          <a:srgbClr val="FFCC00"/>
        </a:accent2>
        <a:accent3>
          <a:srgbClr val="FDFBED"/>
        </a:accent3>
        <a:accent4>
          <a:srgbClr val="000000"/>
        </a:accent4>
        <a:accent5>
          <a:srgbClr val="EBEBEB"/>
        </a:accent5>
        <a:accent6>
          <a:srgbClr val="E5B700"/>
        </a:accent6>
        <a:hlink>
          <a:srgbClr val="990000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CCECFF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5E55B"/>
        </a:accent6>
        <a:hlink>
          <a:srgbClr val="A50021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砖雕艺术">
  <a:themeElements>
    <a:clrScheme name="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50505"/>
      </a:accent4>
      <a:accent5>
        <a:srgbClr val="FFFFCA"/>
      </a:accent5>
      <a:accent6>
        <a:srgbClr val="E5B75B"/>
      </a:accent6>
      <a:hlink>
        <a:srgbClr val="0066FF"/>
      </a:hlink>
      <a:folHlink>
        <a:srgbClr val="CC33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50505"/>
        </a:accent4>
        <a:accent5>
          <a:srgbClr val="FFFFCA"/>
        </a:accent5>
        <a:accent6>
          <a:srgbClr val="E5B75B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5D3"/>
        </a:accent3>
        <a:accent4>
          <a:srgbClr val="2A2A83"/>
        </a:accent4>
        <a:accent5>
          <a:srgbClr val="D8F2F5"/>
        </a:accent5>
        <a:accent6>
          <a:srgbClr val="E5B7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9"/>
        </a:accent4>
        <a:accent5>
          <a:srgbClr val="FFFFFF"/>
        </a:accent5>
        <a:accent6>
          <a:srgbClr val="0089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F"/>
        </a:accent4>
        <a:accent5>
          <a:srgbClr val="FFFFCA"/>
        </a:accent5>
        <a:accent6>
          <a:srgbClr val="E5B7E5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6F2FA"/>
        </a:accent5>
        <a:accent6>
          <a:srgbClr val="E5B7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757"/>
        </a:accent4>
        <a:accent5>
          <a:srgbClr val="F2F2F2"/>
        </a:accent5>
        <a:accent6>
          <a:srgbClr val="E55B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B4B71"/>
        </a:accent4>
        <a:accent5>
          <a:srgbClr val="FFFFE2"/>
        </a:accent5>
        <a:accent6>
          <a:srgbClr val="89B7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3"/>
        </a:accent4>
        <a:accent5>
          <a:srgbClr val="D3E5D9"/>
        </a:accent5>
        <a:accent6>
          <a:srgbClr val="E589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CCECFF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5E55B"/>
        </a:accent6>
        <a:hlink>
          <a:srgbClr val="A50021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Globe">
  <a:themeElements>
    <a:clrScheme name="">
      <a:dk1>
        <a:srgbClr val="FFFFFF"/>
      </a:dk1>
      <a:lt1>
        <a:srgbClr val="0066CC"/>
      </a:lt1>
      <a:dk2>
        <a:srgbClr val="CCECFF"/>
      </a:dk2>
      <a:lt2>
        <a:srgbClr val="003B76"/>
      </a:lt2>
      <a:accent1>
        <a:srgbClr val="33CCCC"/>
      </a:accent1>
      <a:accent2>
        <a:srgbClr val="66CCFF"/>
      </a:accent2>
      <a:accent3>
        <a:srgbClr val="AAB9E2"/>
      </a:accent3>
      <a:accent4>
        <a:srgbClr val="DCDCDC"/>
      </a:accent4>
      <a:accent5>
        <a:srgbClr val="ADE2E2"/>
      </a:accent5>
      <a:accent6>
        <a:srgbClr val="5BB7E5"/>
      </a:accent6>
      <a:hlink>
        <a:srgbClr val="FFFFCC"/>
      </a:hlink>
      <a:folHlink>
        <a:srgbClr val="FFCC66"/>
      </a:folHlink>
    </a:clrScheme>
    <a:fontScheme name="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622100"/>
        </a:lt2>
        <a:accent1>
          <a:srgbClr val="E42B00"/>
        </a:accent1>
        <a:accent2>
          <a:srgbClr val="996600"/>
        </a:accent2>
        <a:accent3>
          <a:srgbClr val="C1AAAA"/>
        </a:accent3>
        <a:accent4>
          <a:srgbClr val="DCDCDC"/>
        </a:accent4>
        <a:accent5>
          <a:srgbClr val="EFACAA"/>
        </a:accent5>
        <a:accent6>
          <a:srgbClr val="895B00"/>
        </a:accent6>
        <a:hlink>
          <a:srgbClr val="FADF6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F6969"/>
        </a:lt1>
        <a:dk2>
          <a:srgbClr val="FFFFCC"/>
        </a:dk2>
        <a:lt2>
          <a:srgbClr val="5F4545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CDCDC"/>
        </a:accent4>
        <a:accent5>
          <a:srgbClr val="E2B9AA"/>
        </a:accent5>
        <a:accent6>
          <a:srgbClr val="82430A"/>
        </a:accent6>
        <a:hlink>
          <a:srgbClr val="CFD375"/>
        </a:hlink>
        <a:folHlink>
          <a:srgbClr val="98BB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CC"/>
        </a:lt1>
        <a:dk2>
          <a:srgbClr val="CCECFF"/>
        </a:dk2>
        <a:lt2>
          <a:srgbClr val="003B76"/>
        </a:lt2>
        <a:accent1>
          <a:srgbClr val="33CCCC"/>
        </a:accent1>
        <a:accent2>
          <a:srgbClr val="66CCFF"/>
        </a:accent2>
        <a:accent3>
          <a:srgbClr val="AAB9E2"/>
        </a:accent3>
        <a:accent4>
          <a:srgbClr val="DCDCDC"/>
        </a:accent4>
        <a:accent5>
          <a:srgbClr val="ADE2E2"/>
        </a:accent5>
        <a:accent6>
          <a:srgbClr val="5BB7E5"/>
        </a:accent6>
        <a:hlink>
          <a:srgbClr val="FFFF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CC"/>
        </a:dk2>
        <a:lt2>
          <a:srgbClr val="005856"/>
        </a:lt2>
        <a:accent1>
          <a:srgbClr val="0099CC"/>
        </a:accent1>
        <a:accent2>
          <a:srgbClr val="00CCFF"/>
        </a:accent2>
        <a:accent3>
          <a:srgbClr val="AAC1C1"/>
        </a:accent3>
        <a:accent4>
          <a:srgbClr val="DCDCDC"/>
        </a:accent4>
        <a:accent5>
          <a:srgbClr val="AACAE2"/>
        </a:accent5>
        <a:accent6>
          <a:srgbClr val="00B7E5"/>
        </a:accent6>
        <a:hlink>
          <a:srgbClr val="1ACE9F"/>
        </a:hlink>
        <a:folHlink>
          <a:srgbClr val="948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F8656"/>
        </a:lt1>
        <a:dk2>
          <a:srgbClr val="D6D8C0"/>
        </a:dk2>
        <a:lt2>
          <a:srgbClr val="3C5436"/>
        </a:lt2>
        <a:accent1>
          <a:srgbClr val="61733D"/>
        </a:accent1>
        <a:accent2>
          <a:srgbClr val="324A39"/>
        </a:accent2>
        <a:accent3>
          <a:srgbClr val="B7C3B4"/>
        </a:accent3>
        <a:accent4>
          <a:srgbClr val="DCDCDC"/>
        </a:accent4>
        <a:accent5>
          <a:srgbClr val="B7BDAF"/>
        </a:accent5>
        <a:accent6>
          <a:srgbClr val="2C4232"/>
        </a:accent6>
        <a:hlink>
          <a:srgbClr val="73D588"/>
        </a:hlink>
        <a:folHlink>
          <a:srgbClr val="6F99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9ABE9D"/>
        </a:lt1>
        <a:dk2>
          <a:srgbClr val="336600"/>
        </a:dk2>
        <a:lt2>
          <a:srgbClr val="5B7B65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CDCDC"/>
        </a:accent4>
        <a:accent5>
          <a:srgbClr val="AAE2B9"/>
        </a:accent5>
        <a:accent6>
          <a:srgbClr val="456447"/>
        </a:accent6>
        <a:hlink>
          <a:srgbClr val="FFFFCC"/>
        </a:hlink>
        <a:folHlink>
          <a:srgbClr val="9CE8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6D5C6"/>
        </a:dk2>
        <a:lt2>
          <a:srgbClr val="4C4E44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CDCDC"/>
        </a:accent4>
        <a:accent5>
          <a:srgbClr val="C4C5BE"/>
        </a:accent5>
        <a:accent6>
          <a:srgbClr val="44463D"/>
        </a:accent6>
        <a:hlink>
          <a:srgbClr val="58BE67"/>
        </a:hlink>
        <a:folHlink>
          <a:srgbClr val="C0C64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AE2D0"/>
        </a:accent5>
        <a:accent6>
          <a:srgbClr val="8FBA55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CCECFF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5E55B"/>
        </a:accent6>
        <a:hlink>
          <a:srgbClr val="A50021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砖雕艺术">
  <a:themeElements>
    <a:clrScheme name="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50505"/>
      </a:accent4>
      <a:accent5>
        <a:srgbClr val="FFFFCA"/>
      </a:accent5>
      <a:accent6>
        <a:srgbClr val="E5B75B"/>
      </a:accent6>
      <a:hlink>
        <a:srgbClr val="0066FF"/>
      </a:hlink>
      <a:folHlink>
        <a:srgbClr val="CC33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50505"/>
        </a:accent4>
        <a:accent5>
          <a:srgbClr val="FFFFCA"/>
        </a:accent5>
        <a:accent6>
          <a:srgbClr val="E5B75B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5D3"/>
        </a:accent3>
        <a:accent4>
          <a:srgbClr val="2A2A83"/>
        </a:accent4>
        <a:accent5>
          <a:srgbClr val="D8F2F5"/>
        </a:accent5>
        <a:accent6>
          <a:srgbClr val="E5B7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9"/>
        </a:accent4>
        <a:accent5>
          <a:srgbClr val="FFFFFF"/>
        </a:accent5>
        <a:accent6>
          <a:srgbClr val="0089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F"/>
        </a:accent4>
        <a:accent5>
          <a:srgbClr val="FFFFCA"/>
        </a:accent5>
        <a:accent6>
          <a:srgbClr val="E5B7E5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6F2FA"/>
        </a:accent5>
        <a:accent6>
          <a:srgbClr val="E5B7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757"/>
        </a:accent4>
        <a:accent5>
          <a:srgbClr val="F2F2F2"/>
        </a:accent5>
        <a:accent6>
          <a:srgbClr val="E55B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B4B71"/>
        </a:accent4>
        <a:accent5>
          <a:srgbClr val="FFFFE2"/>
        </a:accent5>
        <a:accent6>
          <a:srgbClr val="89B7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3"/>
        </a:accent4>
        <a:accent5>
          <a:srgbClr val="D3E5D9"/>
        </a:accent5>
        <a:accent6>
          <a:srgbClr val="E589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CCECFF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5E55B"/>
        </a:accent6>
        <a:hlink>
          <a:srgbClr val="A50021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1751</Words>
  <Application>WPS 演示</Application>
  <PresentationFormat>在屏幕上显示</PresentationFormat>
  <Paragraphs>355</Paragraphs>
  <Slides>22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22</vt:i4>
      </vt:variant>
    </vt:vector>
  </HeadingPairs>
  <TitlesOfParts>
    <vt:vector size="42" baseType="lpstr">
      <vt:lpstr>Arial</vt:lpstr>
      <vt:lpstr>宋体</vt:lpstr>
      <vt:lpstr>Wingdings</vt:lpstr>
      <vt:lpstr>楷体_GB2312</vt:lpstr>
      <vt:lpstr>Times New Roman</vt:lpstr>
      <vt:lpstr>Arial Black</vt:lpstr>
      <vt:lpstr>Wingdings 2</vt:lpstr>
      <vt:lpstr>Verdana</vt:lpstr>
      <vt:lpstr>黑体</vt:lpstr>
      <vt:lpstr>微软雅黑</vt:lpstr>
      <vt:lpstr>Arial Unicode MS</vt:lpstr>
      <vt:lpstr>Calibri</vt:lpstr>
      <vt:lpstr>隶书</vt:lpstr>
      <vt:lpstr>新宋体</vt:lpstr>
      <vt:lpstr>11</vt:lpstr>
      <vt:lpstr>Pixel</vt:lpstr>
      <vt:lpstr>京剧脸谱</vt:lpstr>
      <vt:lpstr>砖雕艺术</vt:lpstr>
      <vt:lpstr>Globe</vt:lpstr>
      <vt:lpstr>1_砖雕艺术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www.dearedu.com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hp</cp:lastModifiedBy>
  <cp:revision>历史备课大师【全免费】</cp:revision>
  <dcterms:created xsi:type="dcterms:W3CDTF">2006-08-11T08:15:00Z</dcterms:created>
  <dcterms:modified xsi:type="dcterms:W3CDTF">2017-09-11T03:53:14Z</dcterms:modified>
  <cp:category>历史备课大师【全免费】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