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9" r:id="rId4"/>
    <p:sldId id="257" r:id="rId5"/>
    <p:sldId id="260" r:id="rId6"/>
    <p:sldId id="282" r:id="rId7"/>
    <p:sldId id="283" r:id="rId8"/>
    <p:sldId id="285" r:id="rId9"/>
    <p:sldId id="264" r:id="rId10"/>
    <p:sldId id="284" r:id="rId11"/>
    <p:sldId id="267" r:id="rId12"/>
    <p:sldId id="296" r:id="rId13"/>
    <p:sldId id="286" r:id="rId14"/>
    <p:sldId id="287" r:id="rId15"/>
    <p:sldId id="297" r:id="rId16"/>
    <p:sldId id="299" r:id="rId17"/>
    <p:sldId id="300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6"/>
    <p:restoredTop sz="90929"/>
  </p:normalViewPr>
  <p:slideViewPr>
    <p:cSldViewPr>
      <p:cViewPr varScale="1">
        <p:scale>
          <a:sx n="81" d="100"/>
          <a:sy n="81" d="100"/>
        </p:scale>
        <p:origin x="-13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6086713" cy="460867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标题 3082"/>
          <p:cNvSpPr>
            <a:spLocks noGrp="1"/>
          </p:cNvSpPr>
          <p:nvPr>
            <p:ph type="ctrTitle" sz="quarter"/>
          </p:nvPr>
        </p:nvSpPr>
        <p:spPr>
          <a:xfrm>
            <a:off x="1295400" y="1066800"/>
            <a:ext cx="6934200" cy="17526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lvl="0" algn="ctr">
              <a:defRPr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84" name="副标题 3083"/>
          <p:cNvSpPr>
            <a:spLocks noGrp="1"/>
          </p:cNvSpPr>
          <p:nvPr>
            <p:ph type="subTitle" sz="quarter" idx="1"/>
          </p:nvPr>
        </p:nvSpPr>
        <p:spPr>
          <a:xfrm>
            <a:off x="2514600" y="2971800"/>
            <a:ext cx="5638800" cy="17526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08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 sz="1400"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308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08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400" dirty="0"/>
            </a:lvl1pPr>
          </a:lstStyle>
          <a:p>
            <a:pPr>
              <a:defRPr/>
            </a:pPr>
            <a:fld id="{CF5AAB79-3D77-4933-AC7C-32BC3C137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6A8CB-ADCD-4292-8317-B998053B5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17500"/>
            <a:ext cx="1943100" cy="5930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17500"/>
            <a:ext cx="5716657" cy="5930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7D521-8356-4362-9333-D4C50F7361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33400" y="381000"/>
            <a:ext cx="8153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>
                <a:schemeClr val="bg1"/>
              </a:buCl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Clr>
                <a:schemeClr val="bg1"/>
              </a:buCl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Clr>
                <a:schemeClr val="bg1"/>
              </a:buClr>
              <a:defRPr/>
            </a:lvl1pPr>
          </a:lstStyle>
          <a:p>
            <a:pPr>
              <a:defRPr/>
            </a:pPr>
            <a:fld id="{1628BA17-F061-42C6-95B3-C5049BFD46F7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D2773-8A59-4A0A-995B-A8A1B2DF90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1FF7E-BE68-4B0D-8E71-D35F5E78F5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20574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296A5-9879-432D-8D89-42BA1E139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50E15-C727-487E-93BE-83500B096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6BF87-65EC-4DA0-A61C-6931B01000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BA443-3B90-427A-8B42-D9182E6B2A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DA1F9-C4DA-476D-8A20-36F70E2B59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060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61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62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4E4EB-7DC6-49CC-92C5-10519C32B1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058"/>
          <p:cNvSpPr>
            <a:spLocks noGrp="1"/>
          </p:cNvSpPr>
          <p:nvPr>
            <p:ph type="title"/>
          </p:nvPr>
        </p:nvSpPr>
        <p:spPr bwMode="auto">
          <a:xfrm>
            <a:off x="685800" y="317500"/>
            <a:ext cx="7772400" cy="1206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059"/>
          <p:cNvSpPr>
            <a:spLocks noGrp="1"/>
          </p:cNvSpPr>
          <p:nvPr>
            <p:ph type="body" idx="1"/>
          </p:nvPr>
        </p:nvSpPr>
        <p:spPr bwMode="auto">
          <a:xfrm>
            <a:off x="685800" y="2057400"/>
            <a:ext cx="7772400" cy="419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61" name="日期占位符 2060"/>
          <p:cNvSpPr>
            <a:spLocks noGrp="1"/>
          </p:cNvSpPr>
          <p:nvPr>
            <p:ph type="dt" sz="half" idx="2"/>
          </p:nvPr>
        </p:nvSpPr>
        <p:spPr>
          <a:xfrm>
            <a:off x="0" y="64008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lstStyle>
            <a:lvl1pPr>
              <a:defRPr sz="1400" dirty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62" name="页脚占位符 2061"/>
          <p:cNvSpPr>
            <a:spLocks noGrp="1"/>
          </p:cNvSpPr>
          <p:nvPr>
            <p:ph type="ftr" sz="quarter" idx="3"/>
          </p:nvPr>
        </p:nvSpPr>
        <p:spPr>
          <a:xfrm>
            <a:off x="3124200" y="64008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lstStyle>
            <a:lvl1pPr algn="ctr">
              <a:defRPr sz="1400" dirty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63" name="灯片编号占位符 2062"/>
          <p:cNvSpPr>
            <a:spLocks noGrp="1"/>
          </p:cNvSpPr>
          <p:nvPr>
            <p:ph type="sldNum" sz="quarter" idx="4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b"/>
          <a:lstStyle>
            <a:lvl1pPr algn="r">
              <a:defRPr sz="1400" dirty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4CCE83-9458-49FD-9392-B76B6916F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itchFamily="18" charset="2"/>
        <a:buChar char="¨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Symbol" pitchFamily="18" charset="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Symbol" pitchFamily="18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Symbol" pitchFamily="18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Symbol" pitchFamily="18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45057"/>
          <p:cNvSpPr>
            <a:spLocks noGrp="1"/>
          </p:cNvSpPr>
          <p:nvPr>
            <p:ph type="ctrTitle"/>
          </p:nvPr>
        </p:nvSpPr>
        <p:spPr>
          <a:xfrm>
            <a:off x="803275" y="1066800"/>
            <a:ext cx="8013700" cy="3159125"/>
          </a:xfrm>
        </p:spPr>
        <p:txBody>
          <a:bodyPr/>
          <a:lstStyle/>
          <a:p>
            <a:r>
              <a:rPr lang="zh-CN" altLang="en-US" sz="8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8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8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</a:t>
            </a:r>
            <a:br>
              <a:rPr lang="zh-CN" altLang="en-US" sz="8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8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北洋军阀的统治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文本占位符 33794"/>
          <p:cNvSpPr>
            <a:spLocks noGrp="1" noRot="1"/>
          </p:cNvSpPr>
          <p:nvPr>
            <p:ph type="body" idx="1"/>
          </p:nvPr>
        </p:nvSpPr>
        <p:spPr>
          <a:xfrm>
            <a:off x="60325" y="1982788"/>
            <a:ext cx="2576513" cy="41910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解散国会</a:t>
            </a:r>
          </a:p>
          <a:p>
            <a:pPr>
              <a:defRPr/>
            </a:pPr>
            <a:r>
              <a:rPr lang="zh-CN" altLang="en-US" dirty="0"/>
              <a:t>废临时约法改新约法</a:t>
            </a:r>
          </a:p>
          <a:p>
            <a:pPr>
              <a:defRPr/>
            </a:pPr>
            <a:r>
              <a:rPr lang="zh-CN" altLang="en-US" dirty="0"/>
              <a:t>改内阁制为</a:t>
            </a:r>
          </a:p>
          <a:p>
            <a:pPr marL="0" indent="0">
              <a:buFont typeface="Symbol" pitchFamily="18" charset="2"/>
              <a:buNone/>
              <a:defRPr/>
            </a:pPr>
            <a:r>
              <a:rPr lang="zh-CN" altLang="en-US" dirty="0"/>
              <a:t>    总统制</a:t>
            </a:r>
          </a:p>
        </p:txBody>
      </p:sp>
      <p:pic>
        <p:nvPicPr>
          <p:cNvPr id="33796" name="图片 33795" descr="洪宪皇帝玉玺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2850" y="1016000"/>
            <a:ext cx="5364163" cy="464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图片 33797" descr="皇帝袍服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9925" y="1016000"/>
            <a:ext cx="5562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799" name="组合 33798"/>
          <p:cNvGrpSpPr>
            <a:grpSpLocks/>
          </p:cNvGrpSpPr>
          <p:nvPr/>
        </p:nvGrpSpPr>
        <p:grpSpPr bwMode="auto">
          <a:xfrm>
            <a:off x="60325" y="250825"/>
            <a:ext cx="9137650" cy="6570663"/>
            <a:chOff x="-2262" y="-482"/>
            <a:chExt cx="8022" cy="4139"/>
          </a:xfrm>
        </p:grpSpPr>
        <p:pic>
          <p:nvPicPr>
            <p:cNvPr id="23557" name="图片 33799" descr="袁世凯登基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5760" cy="3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1" name="矩形 33800"/>
            <p:cNvSpPr/>
            <p:nvPr/>
          </p:nvSpPr>
          <p:spPr>
            <a:xfrm>
              <a:off x="-2262" y="-482"/>
              <a:ext cx="4944" cy="4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>
                <a:defRPr/>
              </a:pPr>
              <a:r>
                <a:rPr lang="en-US" altLang="zh-CN" sz="3600" b="1" spc="720">
                  <a:gradFill rotWithShape="0">
                    <a:gsLst>
                      <a:gs pos="0">
                        <a:srgbClr val="AAAAAA"/>
                      </a:gs>
                      <a:gs pos="100000">
                        <a:srgbClr val="FFFFFF"/>
                      </a:gs>
                    </a:gsLst>
                    <a:lin ang="5400000" scaled="1"/>
                    <a:tileRect/>
                  </a:gradFill>
                  <a:effectLst>
                    <a:outerShdw dist="45791" dir="3378595" algn="ctr" rotWithShape="0">
                      <a:srgbClr val="4D4D4D">
                        <a:alpha val="80000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4.</a:t>
              </a:r>
              <a:r>
                <a:rPr lang="zh-CN" altLang="en-US" sz="3600" b="1" spc="720">
                  <a:gradFill rotWithShape="0">
                    <a:gsLst>
                      <a:gs pos="0">
                        <a:srgbClr val="AAAAAA"/>
                      </a:gs>
                      <a:gs pos="100000">
                        <a:srgbClr val="FFFFFF"/>
                      </a:gs>
                    </a:gsLst>
                    <a:lin ang="5400000" scaled="1"/>
                    <a:tileRect/>
                  </a:gradFill>
                  <a:effectLst>
                    <a:outerShdw dist="45791" dir="3378595" algn="ctr" rotWithShape="0">
                      <a:srgbClr val="4D4D4D">
                        <a:alpha val="80000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袁世凯洪宪帝制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563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5</a:t>
            </a:r>
            <a:r>
              <a:rPr lang="zh-CN" altLang="en-US" b="1" smtClean="0"/>
              <a:t>、护国运动</a:t>
            </a:r>
          </a:p>
        </p:txBody>
      </p:sp>
      <p:pic>
        <p:nvPicPr>
          <p:cNvPr id="24578" name="图片 58371" descr="E:\电教馆\初二\人教版\15期\第22课\媒体素材\图形图像类\蔡锷讨袁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7088" y="1177925"/>
            <a:ext cx="449897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标题 58369"/>
          <p:cNvSpPr>
            <a:spLocks noGrp="1"/>
          </p:cNvSpPr>
          <p:nvPr/>
        </p:nvSpPr>
        <p:spPr bwMode="auto">
          <a:xfrm>
            <a:off x="5664200" y="5643563"/>
            <a:ext cx="2647950" cy="1206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solidFill>
                  <a:schemeClr val="tx2"/>
                </a:solidFill>
              </a:rPr>
              <a:t>蔡锷讨袁</a:t>
            </a:r>
          </a:p>
        </p:txBody>
      </p:sp>
      <p:pic>
        <p:nvPicPr>
          <p:cNvPr id="24580" name="图片 62467" descr="E:\电教馆\初二\人教版\15期\第22课\媒体素材\图形图像类\孙中山任海陆军大元帅就职照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038" y="1239838"/>
            <a:ext cx="4273550" cy="422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文本框 1"/>
          <p:cNvSpPr txBox="1">
            <a:spLocks noChangeArrowheads="1"/>
          </p:cNvSpPr>
          <p:nvPr/>
        </p:nvSpPr>
        <p:spPr bwMode="auto">
          <a:xfrm>
            <a:off x="504825" y="5824538"/>
            <a:ext cx="34480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  <a:sym typeface="+mn-ea"/>
              </a:rPr>
              <a:t>孙中山就任大元帅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160338" y="33338"/>
            <a:ext cx="7772400" cy="1206500"/>
          </a:xfrm>
        </p:spPr>
        <p:txBody>
          <a:bodyPr/>
          <a:lstStyle/>
          <a:p>
            <a:r>
              <a:rPr lang="zh-CN" altLang="en-US" sz="6600" b="1" smtClean="0">
                <a:latin typeface="黑体" pitchFamily="49" charset="-122"/>
                <a:ea typeface="黑体" pitchFamily="49" charset="-122"/>
              </a:rPr>
              <a:t>二、北洋军阀混战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685800" y="1343025"/>
            <a:ext cx="4295775" cy="1282700"/>
          </a:xfrm>
        </p:spPr>
        <p:txBody>
          <a:bodyPr/>
          <a:lstStyle/>
          <a:p>
            <a:r>
              <a:rPr lang="en-US" altLang="zh-CN" sz="2400" smtClean="0"/>
              <a:t>1.</a:t>
            </a:r>
            <a:r>
              <a:rPr lang="zh-CN" altLang="en-US" sz="2400" smtClean="0"/>
              <a:t>北洋军阀的割据</a:t>
            </a:r>
          </a:p>
          <a:p>
            <a:r>
              <a:rPr lang="en-US" altLang="zh-CN" sz="2400" smtClean="0"/>
              <a:t>2.</a:t>
            </a:r>
            <a:r>
              <a:rPr lang="zh-CN" altLang="en-US" sz="2400" smtClean="0"/>
              <a:t>各派系间的战争</a:t>
            </a:r>
          </a:p>
        </p:txBody>
      </p:sp>
      <p:pic>
        <p:nvPicPr>
          <p:cNvPr id="2560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" y="2185988"/>
            <a:ext cx="9037638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5607"/>
          <p:cNvSpPr>
            <a:spLocks noChangeArrowheads="1"/>
          </p:cNvSpPr>
          <p:nvPr/>
        </p:nvSpPr>
        <p:spPr bwMode="auto">
          <a:xfrm>
            <a:off x="781050" y="817563"/>
            <a:ext cx="1762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張作霖</a:t>
            </a:r>
          </a:p>
        </p:txBody>
      </p:sp>
      <p:pic>
        <p:nvPicPr>
          <p:cNvPr id="26626" name="图片 3122" descr="C:\Documents and Settings\123402.LIJUN\My Documents\My Pictures\历史图片\北洋军阀\张作林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487488"/>
            <a:ext cx="2133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3118" descr="C:\Documents and Settings\123402.LIJUN\My Documents\My Pictures\历史图片\北洋军阀\段被瑞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9488" y="1530350"/>
            <a:ext cx="22542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矩形 3119"/>
          <p:cNvSpPr>
            <a:spLocks noChangeArrowheads="1"/>
          </p:cNvSpPr>
          <p:nvPr/>
        </p:nvSpPr>
        <p:spPr bwMode="auto">
          <a:xfrm>
            <a:off x="3932238" y="690563"/>
            <a:ext cx="1279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段祺瑞</a:t>
            </a:r>
          </a:p>
        </p:txBody>
      </p:sp>
      <p:sp>
        <p:nvSpPr>
          <p:cNvPr id="26629" name="文本框 1"/>
          <p:cNvSpPr txBox="1">
            <a:spLocks noChangeArrowheads="1"/>
          </p:cNvSpPr>
          <p:nvPr/>
        </p:nvSpPr>
        <p:spPr bwMode="auto">
          <a:xfrm>
            <a:off x="1014413" y="4911725"/>
            <a:ext cx="7921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奉系</a:t>
            </a:r>
          </a:p>
        </p:txBody>
      </p:sp>
      <p:sp>
        <p:nvSpPr>
          <p:cNvPr id="26630" name="文本框 2"/>
          <p:cNvSpPr txBox="1">
            <a:spLocks noChangeArrowheads="1"/>
          </p:cNvSpPr>
          <p:nvPr/>
        </p:nvSpPr>
        <p:spPr bwMode="auto">
          <a:xfrm>
            <a:off x="4000500" y="4860925"/>
            <a:ext cx="7921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皖系</a:t>
            </a:r>
          </a:p>
        </p:txBody>
      </p:sp>
      <p:pic>
        <p:nvPicPr>
          <p:cNvPr id="26631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500" y="1530350"/>
            <a:ext cx="21272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文本框 5"/>
          <p:cNvSpPr txBox="1">
            <a:spLocks noChangeArrowheads="1"/>
          </p:cNvSpPr>
          <p:nvPr/>
        </p:nvSpPr>
        <p:spPr bwMode="auto">
          <a:xfrm>
            <a:off x="7253288" y="817563"/>
            <a:ext cx="1100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唐继尧</a:t>
            </a:r>
          </a:p>
        </p:txBody>
      </p:sp>
      <p:sp>
        <p:nvSpPr>
          <p:cNvPr id="26633" name="文本框 6"/>
          <p:cNvSpPr txBox="1">
            <a:spLocks noChangeArrowheads="1"/>
          </p:cNvSpPr>
          <p:nvPr/>
        </p:nvSpPr>
        <p:spPr bwMode="auto">
          <a:xfrm>
            <a:off x="7334250" y="4860925"/>
            <a:ext cx="793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滇系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074"/>
          <p:cNvSpPr>
            <a:spLocks noChangeArrowheads="1"/>
          </p:cNvSpPr>
          <p:nvPr/>
        </p:nvSpPr>
        <p:spPr bwMode="auto">
          <a:xfrm>
            <a:off x="2746375" y="1225550"/>
            <a:ext cx="297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800" b="1">
              <a:solidFill>
                <a:srgbClr val="000099"/>
              </a:solidFill>
            </a:endParaRPr>
          </a:p>
        </p:txBody>
      </p:sp>
      <p:sp>
        <p:nvSpPr>
          <p:cNvPr id="27650" name="矩形 3079"/>
          <p:cNvSpPr>
            <a:spLocks noChangeArrowheads="1"/>
          </p:cNvSpPr>
          <p:nvPr/>
        </p:nvSpPr>
        <p:spPr bwMode="auto">
          <a:xfrm>
            <a:off x="400050" y="1189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7651" name="图片 3085" descr="C:\Documents and Settings\123402.LIJUN\My Documents\My Pictures\历史图片\北洋军阀\曹锟.jpg"/>
          <p:cNvPicPr>
            <a:picLocks noChangeAspect="1"/>
          </p:cNvPicPr>
          <p:nvPr/>
        </p:nvPicPr>
        <p:blipFill>
          <a:blip r:embed="rId2">
            <a:lum bright="16000"/>
          </a:blip>
          <a:srcRect/>
          <a:stretch>
            <a:fillRect/>
          </a:stretch>
        </p:blipFill>
        <p:spPr bwMode="auto">
          <a:xfrm>
            <a:off x="3368675" y="1487488"/>
            <a:ext cx="203358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矩形 3093"/>
          <p:cNvSpPr>
            <a:spLocks noChangeArrowheads="1"/>
          </p:cNvSpPr>
          <p:nvPr/>
        </p:nvSpPr>
        <p:spPr bwMode="auto">
          <a:xfrm>
            <a:off x="45720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3" name="矩形 3108"/>
          <p:cNvSpPr>
            <a:spLocks noChangeArrowheads="1"/>
          </p:cNvSpPr>
          <p:nvPr/>
        </p:nvSpPr>
        <p:spPr bwMode="auto">
          <a:xfrm>
            <a:off x="3559175" y="1073150"/>
            <a:ext cx="11922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曹锟</a:t>
            </a:r>
          </a:p>
        </p:txBody>
      </p:sp>
      <p:pic>
        <p:nvPicPr>
          <p:cNvPr id="27654" name="图片 3115" descr="C:\Documents and Settings\123402.LIJUN\My Documents\My Pictures\历史图片\北洋军阀\冯国障.bmp"/>
          <p:cNvPicPr>
            <a:picLocks noChangeAspect="1"/>
          </p:cNvPicPr>
          <p:nvPr/>
        </p:nvPicPr>
        <p:blipFill>
          <a:blip r:embed="rId3">
            <a:lum bright="16000"/>
          </a:blip>
          <a:srcRect/>
          <a:stretch>
            <a:fillRect/>
          </a:stretch>
        </p:blipFill>
        <p:spPr bwMode="auto">
          <a:xfrm>
            <a:off x="514350" y="1220788"/>
            <a:ext cx="1905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矩形 3116"/>
          <p:cNvSpPr>
            <a:spLocks noChangeArrowheads="1"/>
          </p:cNvSpPr>
          <p:nvPr/>
        </p:nvSpPr>
        <p:spPr bwMode="auto">
          <a:xfrm>
            <a:off x="514350" y="1220788"/>
            <a:ext cx="4572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馮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國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璋</a:t>
            </a:r>
          </a:p>
        </p:txBody>
      </p:sp>
      <p:pic>
        <p:nvPicPr>
          <p:cNvPr id="27656" name="图片 25602" descr="C:\Documents and Settings\123402.LIJUN\My Documents\My Pictures\历史图片\北洋军阀\吴佩孚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2213" y="1189038"/>
            <a:ext cx="2509837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矩形 25610"/>
          <p:cNvSpPr>
            <a:spLocks noChangeArrowheads="1"/>
          </p:cNvSpPr>
          <p:nvPr/>
        </p:nvSpPr>
        <p:spPr bwMode="auto">
          <a:xfrm>
            <a:off x="6272213" y="1189038"/>
            <a:ext cx="457200" cy="1552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</a:rPr>
              <a:t>吴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</a:rPr>
              <a:t>佩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</a:rPr>
              <a:t>孚</a:t>
            </a:r>
          </a:p>
        </p:txBody>
      </p:sp>
      <p:sp>
        <p:nvSpPr>
          <p:cNvPr id="27658" name="文本框 1"/>
          <p:cNvSpPr txBox="1">
            <a:spLocks noChangeArrowheads="1"/>
          </p:cNvSpPr>
          <p:nvPr/>
        </p:nvSpPr>
        <p:spPr bwMode="auto">
          <a:xfrm>
            <a:off x="4175125" y="5754688"/>
            <a:ext cx="793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直系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8850" y="1595438"/>
            <a:ext cx="28575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0338" y="1595438"/>
            <a:ext cx="2760662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文本框 3"/>
          <p:cNvSpPr txBox="1">
            <a:spLocks noChangeArrowheads="1"/>
          </p:cNvSpPr>
          <p:nvPr/>
        </p:nvSpPr>
        <p:spPr bwMode="auto">
          <a:xfrm>
            <a:off x="1819275" y="5332413"/>
            <a:ext cx="793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晋系</a:t>
            </a:r>
          </a:p>
        </p:txBody>
      </p:sp>
      <p:sp>
        <p:nvSpPr>
          <p:cNvPr id="28676" name="文本框 4"/>
          <p:cNvSpPr txBox="1">
            <a:spLocks noChangeArrowheads="1"/>
          </p:cNvSpPr>
          <p:nvPr/>
        </p:nvSpPr>
        <p:spPr bwMode="auto">
          <a:xfrm>
            <a:off x="6149975" y="5262563"/>
            <a:ext cx="795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桂系</a:t>
            </a:r>
          </a:p>
        </p:txBody>
      </p:sp>
      <p:sp>
        <p:nvSpPr>
          <p:cNvPr id="28677" name="文本框 5"/>
          <p:cNvSpPr txBox="1">
            <a:spLocks noChangeArrowheads="1"/>
          </p:cNvSpPr>
          <p:nvPr/>
        </p:nvSpPr>
        <p:spPr bwMode="auto">
          <a:xfrm>
            <a:off x="1666875" y="784225"/>
            <a:ext cx="1098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阎锡山</a:t>
            </a:r>
          </a:p>
        </p:txBody>
      </p:sp>
      <p:sp>
        <p:nvSpPr>
          <p:cNvPr id="28678" name="文本框 6"/>
          <p:cNvSpPr txBox="1">
            <a:spLocks noChangeArrowheads="1"/>
          </p:cNvSpPr>
          <p:nvPr/>
        </p:nvSpPr>
        <p:spPr bwMode="auto">
          <a:xfrm>
            <a:off x="5976938" y="784225"/>
            <a:ext cx="14970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陆荣廷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9698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2700" y="-4763"/>
            <a:ext cx="9148763" cy="6832601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0722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8" y="9525"/>
            <a:ext cx="9039225" cy="682783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7172" descr="C:\Documents and Settings\123402.LIJUN\My Documents\My Pictures\背景材料\09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-31750"/>
            <a:ext cx="8610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7170" descr="C:\Documents and Settings\123402.LIJUN\My Documents\My Pictures\历史图片\北洋军阀\袁世凯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6613" y="593725"/>
            <a:ext cx="3962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矩形 7174"/>
          <p:cNvSpPr>
            <a:spLocks noChangeArrowheads="1"/>
          </p:cNvSpPr>
          <p:nvPr/>
        </p:nvSpPr>
        <p:spPr bwMode="auto">
          <a:xfrm>
            <a:off x="5105400" y="1557338"/>
            <a:ext cx="377190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</a:t>
            </a:r>
            <a:r>
              <a:rPr lang="en-US" altLang="zh-CN" sz="2800" b="1">
                <a:solidFill>
                  <a:schemeClr val="bg2"/>
                </a:solidFill>
              </a:rPr>
              <a:t>1901</a:t>
            </a:r>
            <a:r>
              <a:rPr lang="zh-CN" altLang="en-US" sz="2800" b="1">
                <a:solidFill>
                  <a:schemeClr val="bg2"/>
                </a:solidFill>
              </a:rPr>
              <a:t>年，袁世凯任北洋大臣统领清政府在天津的一支“新建陆军”，被称为</a:t>
            </a:r>
            <a:r>
              <a:rPr lang="zh-CN" altLang="en-US" sz="28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北洋军</a:t>
            </a:r>
            <a:r>
              <a:rPr lang="zh-CN" altLang="en-US" sz="2800" b="1">
                <a:solidFill>
                  <a:schemeClr val="bg2"/>
                </a:solidFill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2"/>
                </a:solidFill>
              </a:rPr>
              <a:t>     北洋军阀是一个封建军阀集团。</a:t>
            </a:r>
          </a:p>
        </p:txBody>
      </p:sp>
      <p:sp>
        <p:nvSpPr>
          <p:cNvPr id="15364" name="矩形 7175"/>
          <p:cNvSpPr>
            <a:spLocks noChangeArrowheads="1"/>
          </p:cNvSpPr>
          <p:nvPr/>
        </p:nvSpPr>
        <p:spPr bwMode="auto">
          <a:xfrm>
            <a:off x="533400" y="55626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一、袁世凯倒行逆施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en-US" smtClean="0"/>
              <a:t>袁世凯建立北洋军阀统治</a:t>
            </a:r>
          </a:p>
          <a:p>
            <a:r>
              <a:rPr lang="en-US" altLang="zh-CN" smtClean="0"/>
              <a:t>2.“</a:t>
            </a:r>
            <a:r>
              <a:rPr lang="zh-CN" altLang="en-US" smtClean="0"/>
              <a:t>宋教仁案</a:t>
            </a:r>
            <a:r>
              <a:rPr lang="en-US" altLang="zh-CN" smtClean="0"/>
              <a:t>”</a:t>
            </a:r>
          </a:p>
          <a:p>
            <a:r>
              <a:rPr lang="en-US" altLang="zh-CN" smtClean="0"/>
              <a:t>3.“</a:t>
            </a:r>
            <a:r>
              <a:rPr lang="zh-CN" altLang="en-US" smtClean="0"/>
              <a:t>二次革命</a:t>
            </a:r>
            <a:r>
              <a:rPr lang="en-US" altLang="zh-CN" smtClean="0"/>
              <a:t>”</a:t>
            </a:r>
          </a:p>
          <a:p>
            <a:r>
              <a:rPr lang="en-US" altLang="zh-CN" smtClean="0"/>
              <a:t>4.</a:t>
            </a:r>
            <a:r>
              <a:rPr lang="zh-CN" altLang="zh-CN" smtClean="0"/>
              <a:t>复辟</a:t>
            </a:r>
            <a:r>
              <a:rPr lang="zh-CN" altLang="en-US" smtClean="0"/>
              <a:t>帝制</a:t>
            </a:r>
          </a:p>
          <a:p>
            <a:r>
              <a:rPr lang="en-US" altLang="zh-CN" smtClean="0"/>
              <a:t>5.</a:t>
            </a:r>
            <a:r>
              <a:rPr lang="zh-CN" altLang="en-US" smtClean="0"/>
              <a:t>护国运动以及袁世凯病故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46081"/>
          <p:cNvSpPr>
            <a:spLocks noGrp="1"/>
          </p:cNvSpPr>
          <p:nvPr>
            <p:ph type="title"/>
          </p:nvPr>
        </p:nvSpPr>
        <p:spPr>
          <a:xfrm>
            <a:off x="392113" y="390525"/>
            <a:ext cx="8161337" cy="1206500"/>
          </a:xfrm>
        </p:spPr>
        <p:txBody>
          <a:bodyPr/>
          <a:lstStyle/>
          <a:p>
            <a:r>
              <a:rPr lang="en-US" altLang="zh-CN" smtClean="0">
                <a:ea typeface="黑体" pitchFamily="49" charset="-122"/>
              </a:rPr>
              <a:t>1</a:t>
            </a:r>
            <a:r>
              <a:rPr lang="zh-CN" altLang="en-US" smtClean="0">
                <a:ea typeface="黑体" pitchFamily="49" charset="-122"/>
              </a:rPr>
              <a:t>、北洋军阀政权</a:t>
            </a:r>
            <a:r>
              <a:rPr lang="zh-CN" altLang="en-US" smtClean="0">
                <a:ea typeface="黑体" pitchFamily="49" charset="-122"/>
                <a:sym typeface="+mn-ea"/>
              </a:rPr>
              <a:t>建立</a:t>
            </a:r>
            <a:r>
              <a:rPr lang="zh-CN" altLang="en-US" smtClean="0">
                <a:ea typeface="黑体" pitchFamily="49" charset="-122"/>
              </a:rPr>
              <a:t/>
            </a:r>
            <a:br>
              <a:rPr lang="zh-CN" altLang="en-US" smtClean="0">
                <a:ea typeface="黑体" pitchFamily="49" charset="-122"/>
              </a:rPr>
            </a:br>
            <a:endParaRPr lang="zh-CN" altLang="en-US" smtClean="0">
              <a:ea typeface="黑体" pitchFamily="49" charset="-122"/>
            </a:endParaRPr>
          </a:p>
        </p:txBody>
      </p:sp>
      <p:pic>
        <p:nvPicPr>
          <p:cNvPr id="17410" name="内容占位符 6146"/>
          <p:cNvPicPr>
            <a:picLocks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7063" y="1400175"/>
            <a:ext cx="3306762" cy="3940175"/>
          </a:xfrm>
          <a:ln w="76200" cmpd="tri">
            <a:solidFill>
              <a:srgbClr val="FFFF00"/>
            </a:solidFill>
          </a:ln>
        </p:spPr>
      </p:pic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1576388" y="5741988"/>
            <a:ext cx="14065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辞去职位</a:t>
            </a:r>
          </a:p>
        </p:txBody>
      </p:sp>
      <p:pic>
        <p:nvPicPr>
          <p:cNvPr id="17412" name="图片 9231" descr="E:\袁世凯.BMP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8" y="1292225"/>
            <a:ext cx="4306887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2"/>
          <p:cNvSpPr txBox="1">
            <a:spLocks noChangeArrowheads="1"/>
          </p:cNvSpPr>
          <p:nvPr/>
        </p:nvSpPr>
        <p:spPr bwMode="auto">
          <a:xfrm>
            <a:off x="6130925" y="5741988"/>
            <a:ext cx="17129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在北京就职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4915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袁世凯就任中华民国总统</a:t>
            </a:r>
          </a:p>
        </p:txBody>
      </p:sp>
      <p:pic>
        <p:nvPicPr>
          <p:cNvPr id="18434" name="图片 49156" descr="http://www.868788.org/ke/ke04/XH-PICS/2cigeming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371600"/>
            <a:ext cx="8534400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8914" descr="遇刺身亡的宋教仁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1200" y="692150"/>
            <a:ext cx="4421188" cy="4608513"/>
          </a:xfrm>
          <a:prstGeom prst="rect">
            <a:avLst/>
          </a:prstGeom>
          <a:noFill/>
          <a:ln w="76200" cmpd="tri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9458" name="文本框 38915"/>
          <p:cNvSpPr txBox="1">
            <a:spLocks noChangeArrowheads="1"/>
          </p:cNvSpPr>
          <p:nvPr/>
        </p:nvSpPr>
        <p:spPr bwMode="auto">
          <a:xfrm>
            <a:off x="5491163" y="5699125"/>
            <a:ext cx="2482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charset="0"/>
                <a:ea typeface="黑体" pitchFamily="49" charset="-122"/>
              </a:rPr>
              <a:t>宋教仁遇刺</a:t>
            </a:r>
          </a:p>
        </p:txBody>
      </p:sp>
      <p:pic>
        <p:nvPicPr>
          <p:cNvPr id="19459" name="图片 38916" descr="3244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3400" y="6096000"/>
            <a:ext cx="4794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-28575" y="692150"/>
            <a:ext cx="467677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2.“</a:t>
            </a:r>
            <a:r>
              <a:rPr lang="zh-CN" altLang="en-US" sz="4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宋教仁案</a:t>
            </a:r>
            <a:r>
              <a:rPr lang="en-US" altLang="zh-CN" sz="4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  <a:p>
            <a:r>
              <a:rPr lang="en-US" altLang="zh-CN" sz="4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——1913</a:t>
            </a:r>
            <a:r>
              <a:rPr lang="zh-CN" altLang="en-US" sz="40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年春</a:t>
            </a:r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219075" y="4156075"/>
            <a:ext cx="41783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1912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月中国同盟会改组为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中国国民党</a:t>
            </a:r>
          </a:p>
          <a:p>
            <a:r>
              <a:rPr lang="zh-CN" altLang="en-US" sz="3200" b="1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孙中山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理事长</a:t>
            </a:r>
          </a:p>
          <a:p>
            <a:r>
              <a:rPr lang="zh-CN" altLang="en-US" sz="3200" b="1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宋教仁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代理理事长</a:t>
            </a:r>
          </a:p>
        </p:txBody>
      </p:sp>
      <p:sp>
        <p:nvSpPr>
          <p:cNvPr id="19462" name="矩形 52228"/>
          <p:cNvSpPr>
            <a:spLocks noChangeArrowheads="1"/>
          </p:cNvSpPr>
          <p:nvPr/>
        </p:nvSpPr>
        <p:spPr bwMode="auto">
          <a:xfrm>
            <a:off x="82550" y="2547938"/>
            <a:ext cx="5167313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Char char="¨"/>
            </a:pPr>
            <a:r>
              <a:rPr lang="zh-CN" altLang="en-US" sz="3200" b="1"/>
              <a:t>、袁世凯刺杀宋教仁</a:t>
            </a:r>
          </a:p>
        </p:txBody>
      </p:sp>
      <p:sp>
        <p:nvSpPr>
          <p:cNvPr id="19463" name="矩形 52229"/>
          <p:cNvSpPr>
            <a:spLocks noChangeArrowheads="1"/>
          </p:cNvSpPr>
          <p:nvPr/>
        </p:nvSpPr>
        <p:spPr bwMode="auto">
          <a:xfrm>
            <a:off x="82550" y="2014538"/>
            <a:ext cx="4916488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Char char="¨"/>
            </a:pPr>
            <a:r>
              <a:rPr lang="zh-CN" altLang="en-US" sz="3200" b="1"/>
              <a:t>、宋教仁改组国民党</a:t>
            </a: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内容占位符 59393" descr="袁世凯"/>
          <p:cNvPicPr>
            <a:picLocks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8002588" cy="6858000"/>
          </a:xfrm>
        </p:spPr>
      </p:pic>
      <p:sp>
        <p:nvSpPr>
          <p:cNvPr id="20482" name="文本框 59394"/>
          <p:cNvSpPr txBox="1">
            <a:spLocks noChangeArrowheads="1"/>
          </p:cNvSpPr>
          <p:nvPr/>
        </p:nvSpPr>
        <p:spPr bwMode="auto">
          <a:xfrm>
            <a:off x="7956550" y="333375"/>
            <a:ext cx="7334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>
                <a:latin typeface="Garamond" pitchFamily="18" charset="0"/>
                <a:ea typeface="华文行楷" pitchFamily="2" charset="-122"/>
              </a:rPr>
              <a:t>刀大杀人多</a:t>
            </a:r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3175" y="276225"/>
            <a:ext cx="3467100" cy="1206500"/>
          </a:xfrm>
        </p:spPr>
        <p:txBody>
          <a:bodyPr/>
          <a:lstStyle/>
          <a:p>
            <a:r>
              <a:rPr lang="en-US" altLang="zh-CN" smtClean="0"/>
              <a:t>3.“</a:t>
            </a:r>
            <a:r>
              <a:rPr lang="zh-CN" altLang="en-US" smtClean="0"/>
              <a:t>二次革命</a:t>
            </a:r>
            <a:r>
              <a:rPr lang="en-US" altLang="zh-CN" smtClean="0"/>
              <a:t>”</a:t>
            </a:r>
          </a:p>
        </p:txBody>
      </p:sp>
      <p:pic>
        <p:nvPicPr>
          <p:cNvPr id="21506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2838" y="22225"/>
            <a:ext cx="54864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384175" y="2411413"/>
            <a:ext cx="27066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ym typeface="+mn-ea"/>
              </a:rPr>
              <a:t>孙中山号召革命党人讨伐袁世凯</a:t>
            </a:r>
            <a:endParaRPr lang="zh-CN" altLang="en-US"/>
          </a:p>
        </p:txBody>
      </p:sp>
      <p:pic>
        <p:nvPicPr>
          <p:cNvPr id="7" name="矩形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4475" y="3084513"/>
            <a:ext cx="4432300" cy="236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53249"/>
          <p:cNvSpPr>
            <a:spLocks noGrp="1"/>
          </p:cNvSpPr>
          <p:nvPr>
            <p:ph type="title"/>
          </p:nvPr>
        </p:nvSpPr>
        <p:spPr>
          <a:xfrm>
            <a:off x="44450" y="328613"/>
            <a:ext cx="5010150" cy="871537"/>
          </a:xfrm>
        </p:spPr>
        <p:txBody>
          <a:bodyPr/>
          <a:lstStyle/>
          <a:p>
            <a:r>
              <a:rPr lang="zh-CN" altLang="en-US" sz="2800" b="1" smtClean="0"/>
              <a:t>孙中山与黄兴在上海商议讨袁</a:t>
            </a:r>
          </a:p>
        </p:txBody>
      </p:sp>
      <p:pic>
        <p:nvPicPr>
          <p:cNvPr id="22530" name="图片 53251" descr="E:\电教馆\初二\人教版\15期\第22课\媒体素材\图形图像类\孙中山与黄兴在上海商议讨袁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738" y="1087438"/>
            <a:ext cx="3611562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54275" descr="E:\电教馆\初二\人教版\15期\第22课\媒体素材\图形图像类\李烈钧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4600" y="1266825"/>
            <a:ext cx="3230563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文本框 1"/>
          <p:cNvSpPr txBox="1">
            <a:spLocks noChangeArrowheads="1"/>
          </p:cNvSpPr>
          <p:nvPr/>
        </p:nvSpPr>
        <p:spPr bwMode="auto">
          <a:xfrm>
            <a:off x="4633913" y="5822950"/>
            <a:ext cx="43116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ym typeface="+mn-ea"/>
              </a:rPr>
              <a:t>1913</a:t>
            </a:r>
            <a:r>
              <a:rPr lang="zh-CN" altLang="en-US" b="1">
                <a:sym typeface="+mn-ea"/>
              </a:rPr>
              <a:t>年</a:t>
            </a:r>
            <a:r>
              <a:rPr lang="en-US" altLang="zh-CN" b="1">
                <a:sym typeface="+mn-ea"/>
              </a:rPr>
              <a:t>7</a:t>
            </a:r>
            <a:r>
              <a:rPr lang="zh-CN" altLang="en-US" b="1">
                <a:sym typeface="+mn-ea"/>
              </a:rPr>
              <a:t>月江西都督李烈钧讨袁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蓝色背景模板一">
  <a:themeElements>
    <a:clrScheme name="">
      <a:dk1>
        <a:srgbClr val="EAEAEA"/>
      </a:dk1>
      <a:lt1>
        <a:srgbClr val="6600FF"/>
      </a:lt1>
      <a:dk2>
        <a:srgbClr val="FFCC66"/>
      </a:dk2>
      <a:lt2>
        <a:srgbClr val="200B5B"/>
      </a:lt2>
      <a:accent1>
        <a:srgbClr val="EEB00B"/>
      </a:accent1>
      <a:accent2>
        <a:srgbClr val="6600CC"/>
      </a:accent2>
      <a:accent3>
        <a:srgbClr val="B9AAFF"/>
      </a:accent3>
      <a:accent4>
        <a:srgbClr val="CACACA"/>
      </a:accent4>
      <a:accent5>
        <a:srgbClr val="F5D4AA"/>
      </a:accent5>
      <a:accent6>
        <a:srgbClr val="5B00B7"/>
      </a:accent6>
      <a:hlink>
        <a:srgbClr val="FF33CC"/>
      </a:hlink>
      <a:folHlink>
        <a:srgbClr val="CC99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蓝色背景模板一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色背景模板一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色背景模板一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色背景模板一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色背景模板一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色背景模板一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Settings\liyuanjiang.TTN\Application Data\Microsoft\Templates\蓝色背景模板一.pot</Template>
  <TotalTime>0</TotalTime>
  <Words>336</Words>
  <Application>WPS 演示</Application>
  <PresentationFormat>全屏显示(4:3)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Times New Roman</vt:lpstr>
      <vt:lpstr>宋体</vt:lpstr>
      <vt:lpstr>Arial</vt:lpstr>
      <vt:lpstr>Symbol</vt:lpstr>
      <vt:lpstr>Calibri</vt:lpstr>
      <vt:lpstr>黑体</vt:lpstr>
      <vt:lpstr>+mn-ea</vt:lpstr>
      <vt:lpstr>Garamond</vt:lpstr>
      <vt:lpstr>华文行楷</vt:lpstr>
      <vt:lpstr>蓝色背景模板一</vt:lpstr>
      <vt:lpstr>蓝色背景模板一</vt:lpstr>
      <vt:lpstr>蓝色背景模板一</vt:lpstr>
      <vt:lpstr>第9课 北洋军阀的统治</vt:lpstr>
      <vt:lpstr>幻灯片 2</vt:lpstr>
      <vt:lpstr>一、袁世凯倒行逆施</vt:lpstr>
      <vt:lpstr>1、北洋军阀政权建立 </vt:lpstr>
      <vt:lpstr>袁世凯就任中华民国总统</vt:lpstr>
      <vt:lpstr>幻灯片 6</vt:lpstr>
      <vt:lpstr>幻灯片 7</vt:lpstr>
      <vt:lpstr>3.“二次革命”</vt:lpstr>
      <vt:lpstr>孙中山与黄兴在上海商议讨袁</vt:lpstr>
      <vt:lpstr>幻灯片 10</vt:lpstr>
      <vt:lpstr>5、护国运动</vt:lpstr>
      <vt:lpstr>二、北洋军阀混战</vt:lpstr>
      <vt:lpstr>幻灯片 13</vt:lpstr>
      <vt:lpstr>幻灯片 14</vt:lpstr>
      <vt:lpstr>幻灯片 15</vt:lpstr>
      <vt:lpstr>幻灯片 16</vt:lpstr>
      <vt:lpstr>幻灯片 17</vt:lpstr>
    </vt:vector>
  </TitlesOfParts>
  <Company>ttnet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Microsoft</cp:lastModifiedBy>
  <cp:revision>历史备课大师【全免费】</cp:revision>
  <dcterms:created xsi:type="dcterms:W3CDTF">2003-11-17T07:31:00Z</dcterms:created>
  <dcterms:modified xsi:type="dcterms:W3CDTF">2017-11-07T10:06:00Z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