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86" r:id="rId3"/>
    <p:sldId id="257" r:id="rId4"/>
    <p:sldId id="278" r:id="rId5"/>
    <p:sldId id="279" r:id="rId6"/>
    <p:sldId id="280" r:id="rId7"/>
    <p:sldId id="262" r:id="rId8"/>
    <p:sldId id="268" r:id="rId9"/>
    <p:sldId id="285" r:id="rId10"/>
    <p:sldId id="303" r:id="rId11"/>
    <p:sldId id="274" r:id="rId12"/>
    <p:sldId id="294" r:id="rId13"/>
    <p:sldId id="295" r:id="rId14"/>
    <p:sldId id="296" r:id="rId15"/>
    <p:sldId id="301" r:id="rId16"/>
    <p:sldId id="300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660066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 algn="ctr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1747" name="副标题 31746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1748" name="任意多边形 31747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749" name="页脚占位符 31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1750" name="灯片编号占位符 31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1751" name="日期占位符 31750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5293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24" name="日期占位符 307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0725" name="页脚占位符 307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 eaLnBrk="1" hangingPunct="1">
              <a:buClr>
                <a:schemeClr val="bg1"/>
              </a:buClr>
            </a:pPr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0726" name="灯片编号占位符 307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 eaLnBrk="1" hangingPunct="1">
              <a:buClr>
                <a:schemeClr val="bg1"/>
              </a:buClr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46355" y="-19685"/>
            <a:ext cx="4495165" cy="1431925"/>
          </a:xfrm>
        </p:spPr>
        <p:txBody>
          <a:bodyPr/>
          <a:p>
            <a:pPr algn="l"/>
            <a:r>
              <a:rPr lang="zh-CN" altLang="en-US" sz="6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复习提问：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226695" y="1412240"/>
            <a:ext cx="7733665" cy="3233420"/>
          </a:xfrm>
        </p:spPr>
        <p:txBody>
          <a:bodyPr/>
          <a:p>
            <a:pPr algn="l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袁世凯的倒行逆施有哪些？</a:t>
            </a:r>
            <a:endParaRPr lang="zh-CN" altLang="en-US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（列举至少两个）</a:t>
            </a:r>
            <a:endParaRPr lang="zh-CN" altLang="en-US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国民党改组的时间？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宋案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3.“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二次革命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结果如何？</a:t>
            </a:r>
            <a:endParaRPr lang="zh-CN" altLang="en-US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什么是护国战争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北洋军阀如何割据？</a:t>
            </a:r>
            <a:endParaRPr lang="zh-CN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0" y="0"/>
            <a:ext cx="1600200" cy="6858000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71" name="矩形 32770" descr="再生纸"/>
          <p:cNvSpPr/>
          <p:nvPr/>
        </p:nvSpPr>
        <p:spPr>
          <a:xfrm>
            <a:off x="7591425" y="15875"/>
            <a:ext cx="1600200" cy="6858000"/>
          </a:xfrm>
          <a:prstGeom prst="rect">
            <a:avLst/>
          </a:prstGeom>
          <a:blipFill rotWithShape="0">
            <a:blip r:embed="rId1"/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2772" name="组合 32771"/>
          <p:cNvGrpSpPr/>
          <p:nvPr/>
        </p:nvGrpSpPr>
        <p:grpSpPr>
          <a:xfrm>
            <a:off x="2133600" y="228600"/>
            <a:ext cx="1905000" cy="990600"/>
            <a:chOff x="1344" y="144"/>
            <a:chExt cx="1200" cy="624"/>
          </a:xfrm>
        </p:grpSpPr>
        <p:sp>
          <p:nvSpPr>
            <p:cNvPr id="32773" name="流程图: 过程 32772"/>
            <p:cNvSpPr/>
            <p:nvPr/>
          </p:nvSpPr>
          <p:spPr>
            <a:xfrm>
              <a:off x="1344" y="144"/>
              <a:ext cx="1200" cy="624"/>
            </a:xfrm>
            <a:prstGeom prst="flowChartProcess">
              <a:avLst/>
            </a:prstGeom>
            <a:solidFill>
              <a:srgbClr val="FFFF66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4" name="矩形 32773"/>
            <p:cNvSpPr/>
            <p:nvPr/>
          </p:nvSpPr>
          <p:spPr>
            <a:xfrm>
              <a:off x="1440" y="288"/>
              <a:ext cx="1028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3300"/>
                  </a:solidFill>
                  <a:effectLst>
                    <a:outerShdw dist="35921" dir="2699999" algn="ctr" rotWithShape="0">
                      <a:srgbClr val="C0C0C0"/>
                    </a:outerShdw>
                  </a:effectLst>
                  <a:latin typeface="楷体_GB2312" charset="0"/>
                  <a:ea typeface="楷体_GB2312" charset="0"/>
                </a:rPr>
                <a:t>提倡</a:t>
              </a:r>
              <a:endParaRPr lang="zh-CN" altLang="en-US" sz="3600" b="1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endParaRPr>
            </a:p>
          </p:txBody>
        </p:sp>
      </p:grpSp>
      <p:grpSp>
        <p:nvGrpSpPr>
          <p:cNvPr id="32775" name="组合 32774"/>
          <p:cNvGrpSpPr/>
          <p:nvPr/>
        </p:nvGrpSpPr>
        <p:grpSpPr>
          <a:xfrm>
            <a:off x="4724400" y="228600"/>
            <a:ext cx="1905000" cy="990600"/>
            <a:chOff x="3024" y="144"/>
            <a:chExt cx="1200" cy="624"/>
          </a:xfrm>
        </p:grpSpPr>
        <p:sp>
          <p:nvSpPr>
            <p:cNvPr id="32776" name="流程图: 过程 32775"/>
            <p:cNvSpPr/>
            <p:nvPr/>
          </p:nvSpPr>
          <p:spPr>
            <a:xfrm>
              <a:off x="3024" y="144"/>
              <a:ext cx="1200" cy="624"/>
            </a:xfrm>
            <a:prstGeom prst="flowChartProcess">
              <a:avLst/>
            </a:prstGeom>
            <a:solidFill>
              <a:schemeClr val="bg1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77" name="矩形 32776"/>
            <p:cNvSpPr/>
            <p:nvPr/>
          </p:nvSpPr>
          <p:spPr>
            <a:xfrm>
              <a:off x="3168" y="288"/>
              <a:ext cx="912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57150" cap="flat" cmpd="sng">
                    <a:solidFill>
                      <a:srgbClr val="333333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3333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楷体_GB2312" charset="0"/>
                  <a:ea typeface="楷体_GB2312" charset="0"/>
                </a:rPr>
                <a:t>反对</a:t>
              </a:r>
              <a:endParaRPr lang="zh-CN" altLang="en-US" sz="3600" b="1">
                <a:ln w="5715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33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endParaRPr>
            </a:p>
          </p:txBody>
        </p:sp>
      </p:grpSp>
      <p:sp>
        <p:nvSpPr>
          <p:cNvPr id="32778" name="文本框 32777"/>
          <p:cNvSpPr txBox="1"/>
          <p:nvPr/>
        </p:nvSpPr>
        <p:spPr>
          <a:xfrm>
            <a:off x="152400" y="1143000"/>
            <a:ext cx="1281113" cy="4800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7200" b="1" dirty="0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新文化运动</a:t>
            </a:r>
            <a:endParaRPr lang="zh-CN" altLang="en-US" sz="7200" dirty="0">
              <a:solidFill>
                <a:srgbClr val="3366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9" name="矩形 32778"/>
          <p:cNvSpPr/>
          <p:nvPr/>
        </p:nvSpPr>
        <p:spPr>
          <a:xfrm>
            <a:off x="2514600" y="1676400"/>
            <a:ext cx="1295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民主</a:t>
            </a:r>
            <a:endParaRPr lang="zh-CN" altLang="en-US" sz="3600" b="1">
              <a:ln w="381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2780" name="矩形 32779"/>
          <p:cNvSpPr/>
          <p:nvPr/>
        </p:nvSpPr>
        <p:spPr>
          <a:xfrm>
            <a:off x="2438400" y="2743200"/>
            <a:ext cx="1371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科学</a:t>
            </a:r>
            <a:endParaRPr lang="zh-CN" altLang="en-US" sz="3600" b="1">
              <a:ln w="381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2781" name="矩形 32780"/>
          <p:cNvSpPr/>
          <p:nvPr/>
        </p:nvSpPr>
        <p:spPr>
          <a:xfrm>
            <a:off x="2209800" y="3810000"/>
            <a:ext cx="1752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185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新道德</a:t>
            </a:r>
            <a:endParaRPr lang="zh-CN" altLang="en-US" sz="3600" b="1">
              <a:ln w="381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2782" name="矩形 32781"/>
          <p:cNvSpPr/>
          <p:nvPr/>
        </p:nvSpPr>
        <p:spPr>
          <a:xfrm>
            <a:off x="2133600" y="5029200"/>
            <a:ext cx="1828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新文学</a:t>
            </a:r>
            <a:endParaRPr lang="zh-CN" altLang="en-US" sz="3600" b="1">
              <a:ln w="381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32783" name="矩形 32782"/>
          <p:cNvSpPr/>
          <p:nvPr/>
        </p:nvSpPr>
        <p:spPr>
          <a:xfrm>
            <a:off x="5029200" y="1676400"/>
            <a:ext cx="1295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专制</a:t>
            </a:r>
            <a:endParaRPr lang="zh-CN" altLang="en-US" sz="3600" b="1"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2784" name="矩形 32783"/>
          <p:cNvSpPr/>
          <p:nvPr/>
        </p:nvSpPr>
        <p:spPr>
          <a:xfrm>
            <a:off x="4953000" y="2590800"/>
            <a:ext cx="2209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迷信愚昧</a:t>
            </a:r>
            <a:endParaRPr lang="zh-CN" altLang="en-US" sz="3600" b="1"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2785" name="矩形 32784"/>
          <p:cNvSpPr/>
          <p:nvPr/>
        </p:nvSpPr>
        <p:spPr>
          <a:xfrm>
            <a:off x="5105400" y="3962400"/>
            <a:ext cx="1600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旧道德</a:t>
            </a:r>
            <a:endParaRPr lang="zh-CN" altLang="en-US" sz="3600" b="1"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2786" name="矩形 32785"/>
          <p:cNvSpPr/>
          <p:nvPr/>
        </p:nvSpPr>
        <p:spPr>
          <a:xfrm>
            <a:off x="5029200" y="5105400"/>
            <a:ext cx="1600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旧文学</a:t>
            </a:r>
            <a:endParaRPr lang="zh-CN" altLang="en-US" sz="3600" b="1"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2787" name="矩形 32786" descr="胡桃"/>
          <p:cNvSpPr/>
          <p:nvPr/>
        </p:nvSpPr>
        <p:spPr>
          <a:xfrm rot="5400000">
            <a:off x="6477000" y="2971800"/>
            <a:ext cx="38100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封建文化</a:t>
            </a:r>
            <a:endParaRPr lang="zh-CN" altLang="en-US" sz="3600" b="1"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788" name="组合 32787"/>
          <p:cNvGrpSpPr/>
          <p:nvPr/>
        </p:nvGrpSpPr>
        <p:grpSpPr>
          <a:xfrm>
            <a:off x="7449185" y="838200"/>
            <a:ext cx="1600200" cy="5867400"/>
            <a:chOff x="6000" y="240"/>
            <a:chExt cx="1008" cy="3696"/>
          </a:xfrm>
        </p:grpSpPr>
        <p:sp>
          <p:nvSpPr>
            <p:cNvPr id="32789" name="椭圆 32788"/>
            <p:cNvSpPr/>
            <p:nvPr/>
          </p:nvSpPr>
          <p:spPr>
            <a:xfrm>
              <a:off x="6000" y="240"/>
              <a:ext cx="1008" cy="3696"/>
            </a:xfrm>
            <a:prstGeom prst="ellipse">
              <a:avLst/>
            </a:prstGeom>
            <a:gradFill rotWithShape="0">
              <a:gsLst>
                <a:gs pos="0">
                  <a:srgbClr val="D6B19C">
                    <a:alpha val="100000"/>
                  </a:srgbClr>
                </a:gs>
                <a:gs pos="15000">
                  <a:srgbClr val="D49E6C">
                    <a:alpha val="100000"/>
                  </a:srgbClr>
                </a:gs>
                <a:gs pos="35000">
                  <a:srgbClr val="A65528">
                    <a:alpha val="100000"/>
                  </a:srgbClr>
                </a:gs>
                <a:gs pos="50000">
                  <a:srgbClr val="663012">
                    <a:alpha val="100000"/>
                  </a:srgbClr>
                </a:gs>
                <a:gs pos="65000">
                  <a:srgbClr val="A65528">
                    <a:alpha val="100000"/>
                  </a:srgbClr>
                </a:gs>
                <a:gs pos="85000">
                  <a:srgbClr val="D49E6C">
                    <a:alpha val="100000"/>
                  </a:srgbClr>
                </a:gs>
                <a:gs pos="100000">
                  <a:srgbClr val="D6B19C">
                    <a:alpha val="100000"/>
                  </a:srgbClr>
                </a:gs>
              </a:gsLst>
              <a:lin ang="2700000" scaled="1"/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0" name="文本框 32789"/>
            <p:cNvSpPr txBox="1"/>
            <p:nvPr/>
          </p:nvSpPr>
          <p:spPr>
            <a:xfrm>
              <a:off x="6144" y="768"/>
              <a:ext cx="750" cy="292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6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孔           教</a:t>
              </a:r>
              <a:endParaRPr lang="zh-CN" altLang="en-US" sz="66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2791" name="右箭头标注 32790"/>
          <p:cNvSpPr/>
          <p:nvPr/>
        </p:nvSpPr>
        <p:spPr>
          <a:xfrm>
            <a:off x="1371600" y="227965"/>
            <a:ext cx="7543800" cy="6630035"/>
          </a:xfrm>
          <a:prstGeom prst="rightArrowCallout">
            <a:avLst>
              <a:gd name="adj1" fmla="val 33472"/>
              <a:gd name="adj2" fmla="val 25000"/>
              <a:gd name="adj3" fmla="val 21506"/>
              <a:gd name="adj4" fmla="val 66667"/>
            </a:avLst>
          </a:prstGeom>
          <a:solidFill>
            <a:srgbClr val="3333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2792" name="组合 32791"/>
          <p:cNvGrpSpPr/>
          <p:nvPr/>
        </p:nvGrpSpPr>
        <p:grpSpPr>
          <a:xfrm>
            <a:off x="3886200" y="685800"/>
            <a:ext cx="2743200" cy="4191000"/>
            <a:chOff x="6096" y="768"/>
            <a:chExt cx="1728" cy="2640"/>
          </a:xfrm>
        </p:grpSpPr>
        <p:sp>
          <p:nvSpPr>
            <p:cNvPr id="32793" name="波形 32792"/>
            <p:cNvSpPr/>
            <p:nvPr/>
          </p:nvSpPr>
          <p:spPr>
            <a:xfrm rot="1297470">
              <a:off x="6096" y="768"/>
              <a:ext cx="1440" cy="1248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3300"/>
            </a:solidFill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2794" name="直接连接符 32793"/>
            <p:cNvSpPr/>
            <p:nvPr/>
          </p:nvSpPr>
          <p:spPr>
            <a:xfrm rot="-483938" flipH="1">
              <a:off x="6672" y="1248"/>
              <a:ext cx="1152" cy="216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5" name="矩形 32794"/>
            <p:cNvSpPr/>
            <p:nvPr/>
          </p:nvSpPr>
          <p:spPr>
            <a:xfrm rot="1357029">
              <a:off x="6872" y="1347"/>
              <a:ext cx="480" cy="4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rgbClr val="FFFF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隶书" panose="02010509060101010101" charset="-122"/>
                  <a:ea typeface="隶书" panose="02010509060101010101" charset="-122"/>
                </a:rPr>
                <a:t>民</a:t>
              </a:r>
              <a:endParaRPr lang="zh-CN" altLang="en-US" sz="3600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32796" name="矩形 32795"/>
            <p:cNvSpPr/>
            <p:nvPr/>
          </p:nvSpPr>
          <p:spPr>
            <a:xfrm rot="1496498">
              <a:off x="6285" y="970"/>
              <a:ext cx="480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rgbClr val="FFFF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隶书" panose="02010509060101010101" charset="-122"/>
                  <a:ea typeface="隶书" panose="02010509060101010101" charset="-122"/>
                </a:rPr>
                <a:t>主</a:t>
              </a:r>
              <a:endParaRPr lang="zh-CN" altLang="en-US" sz="3600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grpSp>
        <p:nvGrpSpPr>
          <p:cNvPr id="32797" name="组合 32796"/>
          <p:cNvGrpSpPr/>
          <p:nvPr/>
        </p:nvGrpSpPr>
        <p:grpSpPr>
          <a:xfrm>
            <a:off x="2514600" y="2438400"/>
            <a:ext cx="2743200" cy="4191000"/>
            <a:chOff x="6048" y="960"/>
            <a:chExt cx="1728" cy="2640"/>
          </a:xfrm>
        </p:grpSpPr>
        <p:grpSp>
          <p:nvGrpSpPr>
            <p:cNvPr id="32798" name="组合 32797"/>
            <p:cNvGrpSpPr/>
            <p:nvPr/>
          </p:nvGrpSpPr>
          <p:grpSpPr>
            <a:xfrm>
              <a:off x="6048" y="960"/>
              <a:ext cx="1728" cy="2640"/>
              <a:chOff x="6048" y="624"/>
              <a:chExt cx="1728" cy="2640"/>
            </a:xfrm>
          </p:grpSpPr>
          <p:sp>
            <p:nvSpPr>
              <p:cNvPr id="32799" name="波形 32798"/>
              <p:cNvSpPr/>
              <p:nvPr/>
            </p:nvSpPr>
            <p:spPr>
              <a:xfrm rot="1297470">
                <a:off x="6048" y="624"/>
                <a:ext cx="1440" cy="1248"/>
              </a:xfrm>
              <a:prstGeom prst="wave">
                <a:avLst>
                  <a:gd name="adj1" fmla="val 13005"/>
                  <a:gd name="adj2" fmla="val 0"/>
                </a:avLst>
              </a:prstGeom>
              <a:solidFill>
                <a:srgbClr val="FF3300"/>
              </a:solidFill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2800" name="直接连接符 32799"/>
              <p:cNvSpPr/>
              <p:nvPr/>
            </p:nvSpPr>
            <p:spPr>
              <a:xfrm rot="-483938" flipH="1">
                <a:off x="6624" y="1104"/>
                <a:ext cx="1152" cy="216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2801" name="矩形 32800"/>
            <p:cNvSpPr/>
            <p:nvPr/>
          </p:nvSpPr>
          <p:spPr>
            <a:xfrm rot="1105198">
              <a:off x="6768" y="1584"/>
              <a:ext cx="528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4000" b="1">
                  <a:ln w="38100" cap="flat" cmpd="sng">
                    <a:solidFill>
                      <a:srgbClr val="FFFF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楷体_GB2312" charset="0"/>
                  <a:ea typeface="楷体_GB2312" charset="0"/>
                </a:rPr>
                <a:t>科</a:t>
              </a:r>
              <a:endParaRPr lang="zh-CN" altLang="en-US" sz="40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endParaRPr>
            </a:p>
          </p:txBody>
        </p:sp>
        <p:sp>
          <p:nvSpPr>
            <p:cNvPr id="32802" name="矩形 32801"/>
            <p:cNvSpPr/>
            <p:nvPr/>
          </p:nvSpPr>
          <p:spPr>
            <a:xfrm rot="1383546">
              <a:off x="6288" y="1152"/>
              <a:ext cx="432" cy="43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4000" b="1">
                  <a:ln w="38100" cap="flat" cmpd="sng">
                    <a:solidFill>
                      <a:srgbClr val="FFFF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楷体_GB2312" charset="0"/>
                  <a:ea typeface="楷体_GB2312" charset="0"/>
                </a:rPr>
                <a:t>学</a:t>
              </a:r>
              <a:endParaRPr lang="zh-CN" altLang="en-US" sz="40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4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0" y="0"/>
            <a:ext cx="5364163" cy="836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en-US" b="1">
                <a:solidFill>
                  <a:srgbClr val="FF0000"/>
                </a:solidFill>
              </a:rPr>
              <a:t>、“新世纪的曙光”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491967" y="1123474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新文化运动的历史意义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960" y="1877060"/>
            <a:ext cx="87731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性质：新文化运动是一场空前的思想解放运动，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作用：猛烈地冲击了中国封建思想的统治地位，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使中国知识分子受到一次民主与科学的洗礼，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促使中国人民的觉醒。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新文化运动为马克思主义在中国的广泛传播开辟了道路。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242888" y="2743200"/>
            <a:ext cx="733425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新文化运动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15" name="左大括号 38914"/>
          <p:cNvSpPr/>
          <p:nvPr/>
        </p:nvSpPr>
        <p:spPr>
          <a:xfrm>
            <a:off x="838200" y="1143000"/>
            <a:ext cx="609600" cy="5181600"/>
          </a:xfrm>
          <a:prstGeom prst="leftBrace">
            <a:avLst>
              <a:gd name="adj1" fmla="val 708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6" name="文本框 38915"/>
          <p:cNvSpPr txBox="1"/>
          <p:nvPr/>
        </p:nvSpPr>
        <p:spPr>
          <a:xfrm>
            <a:off x="2376488" y="1219200"/>
            <a:ext cx="671512" cy="83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4433888" y="1600200"/>
            <a:ext cx="671512" cy="990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1371600" y="914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时间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371600" y="16764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标志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1371600" y="25146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代表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1371600" y="35052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内容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1371600" y="45720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性质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1371600" y="52578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大旗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1371600" y="5867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阵地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5" name="文本框 38924"/>
          <p:cNvSpPr txBox="1"/>
          <p:nvPr/>
        </p:nvSpPr>
        <p:spPr>
          <a:xfrm>
            <a:off x="2286000" y="9144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2286000" y="16764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2286000" y="25146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8" name="文本框 38927"/>
          <p:cNvSpPr txBox="1"/>
          <p:nvPr/>
        </p:nvSpPr>
        <p:spPr>
          <a:xfrm>
            <a:off x="2209800" y="45720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29" name="文本框 38928"/>
          <p:cNvSpPr txBox="1"/>
          <p:nvPr/>
        </p:nvSpPr>
        <p:spPr>
          <a:xfrm>
            <a:off x="2209800" y="52578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0" name="文本框 38929"/>
          <p:cNvSpPr txBox="1"/>
          <p:nvPr/>
        </p:nvSpPr>
        <p:spPr>
          <a:xfrm>
            <a:off x="2209800" y="58674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1" name="左大括号 38930"/>
          <p:cNvSpPr/>
          <p:nvPr/>
        </p:nvSpPr>
        <p:spPr>
          <a:xfrm>
            <a:off x="2362200" y="32766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32" name="文本框 38931"/>
          <p:cNvSpPr txBox="1"/>
          <p:nvPr/>
        </p:nvSpPr>
        <p:spPr>
          <a:xfrm>
            <a:off x="2514600" y="9144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1915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年（上海）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3" name="文本框 38932"/>
          <p:cNvSpPr txBox="1"/>
          <p:nvPr/>
        </p:nvSpPr>
        <p:spPr>
          <a:xfrm>
            <a:off x="2590800" y="16764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陈独秀创办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新青年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4" name="文本框 38933"/>
          <p:cNvSpPr txBox="1"/>
          <p:nvPr/>
        </p:nvSpPr>
        <p:spPr>
          <a:xfrm>
            <a:off x="2590800" y="25146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陈独秀、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5" name="文本框 38934"/>
          <p:cNvSpPr txBox="1"/>
          <p:nvPr/>
        </p:nvSpPr>
        <p:spPr>
          <a:xfrm>
            <a:off x="4038600" y="2514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李大钊、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6" name="文本框 38935"/>
          <p:cNvSpPr txBox="1"/>
          <p:nvPr/>
        </p:nvSpPr>
        <p:spPr>
          <a:xfrm>
            <a:off x="5486400" y="25146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胡适、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7" name="文本框 38936"/>
          <p:cNvSpPr txBox="1"/>
          <p:nvPr/>
        </p:nvSpPr>
        <p:spPr>
          <a:xfrm>
            <a:off x="6553200" y="25146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鲁迅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8" name="文本框 38937"/>
          <p:cNvSpPr txBox="1"/>
          <p:nvPr/>
        </p:nvSpPr>
        <p:spPr>
          <a:xfrm>
            <a:off x="2514600" y="3124200"/>
            <a:ext cx="541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提倡民主，反对独裁专制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39" name="文本框 38938"/>
          <p:cNvSpPr txBox="1"/>
          <p:nvPr/>
        </p:nvSpPr>
        <p:spPr>
          <a:xfrm>
            <a:off x="2514600" y="3429000"/>
            <a:ext cx="541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提倡科学，反对迷信盲从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0" name="文本框 38939"/>
          <p:cNvSpPr txBox="1"/>
          <p:nvPr/>
        </p:nvSpPr>
        <p:spPr>
          <a:xfrm>
            <a:off x="2514600" y="3733800"/>
            <a:ext cx="518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提倡新道德，反对旧道德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1" name="文本框 38940"/>
          <p:cNvSpPr txBox="1"/>
          <p:nvPr/>
        </p:nvSpPr>
        <p:spPr>
          <a:xfrm>
            <a:off x="2514600" y="4038600"/>
            <a:ext cx="563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提倡新文学，反对旧文学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2" name="文本框 38941"/>
          <p:cNvSpPr txBox="1"/>
          <p:nvPr/>
        </p:nvSpPr>
        <p:spPr>
          <a:xfrm>
            <a:off x="2438400" y="4648200"/>
            <a:ext cx="647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我国历史上一次空前的思想大解放运动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3" name="文本框 38942"/>
          <p:cNvSpPr txBox="1"/>
          <p:nvPr/>
        </p:nvSpPr>
        <p:spPr>
          <a:xfrm>
            <a:off x="2438400" y="5257800"/>
            <a:ext cx="525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民主”和“科学”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4" name="文本框 38943"/>
          <p:cNvSpPr txBox="1"/>
          <p:nvPr/>
        </p:nvSpPr>
        <p:spPr>
          <a:xfrm>
            <a:off x="2209800" y="58674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新青年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杂志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5" name="文本框 38944"/>
          <p:cNvSpPr txBox="1"/>
          <p:nvPr/>
        </p:nvSpPr>
        <p:spPr>
          <a:xfrm>
            <a:off x="228600" y="2286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小结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6" name="左大括号 38945"/>
          <p:cNvSpPr/>
          <p:nvPr/>
        </p:nvSpPr>
        <p:spPr>
          <a:xfrm rot="10800000">
            <a:off x="6477000" y="1066800"/>
            <a:ext cx="609600" cy="5181600"/>
          </a:xfrm>
          <a:prstGeom prst="leftBrace">
            <a:avLst>
              <a:gd name="adj1" fmla="val 708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47" name="文本框 38946"/>
          <p:cNvSpPr txBox="1"/>
          <p:nvPr/>
        </p:nvSpPr>
        <p:spPr>
          <a:xfrm>
            <a:off x="6858000" y="1600200"/>
            <a:ext cx="733425" cy="4419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新文化运动伟大历史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8" name="文本框 38947"/>
          <p:cNvSpPr txBox="1"/>
          <p:nvPr/>
        </p:nvSpPr>
        <p:spPr>
          <a:xfrm>
            <a:off x="7315200" y="2514600"/>
            <a:ext cx="733425" cy="3276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意义是什么？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8949" name="文本框 38948"/>
          <p:cNvSpPr txBox="1"/>
          <p:nvPr/>
        </p:nvSpPr>
        <p:spPr>
          <a:xfrm>
            <a:off x="5911850" y="1066800"/>
            <a:ext cx="3232150" cy="5275263"/>
          </a:xfrm>
          <a:prstGeom prst="rect">
            <a:avLst/>
          </a:prstGeom>
          <a:solidFill>
            <a:srgbClr val="CCFFFF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新文化运动是我国历史上一次空前的思想大解放运动。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它冲击了封建专制主义的思想、道德和文化，提倡民主和科学，探索救国救民的真理，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为马克思主义在中国的传播创造了条件。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9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94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2" grpId="0"/>
      <p:bldP spid="38933" grpId="0"/>
      <p:bldP spid="38934" grpId="0"/>
      <p:bldP spid="38935" grpId="0"/>
      <p:bldP spid="38936" grpId="0"/>
      <p:bldP spid="38937" grpId="0"/>
      <p:bldP spid="38938" grpId="0"/>
      <p:bldP spid="38939" grpId="0"/>
      <p:bldP spid="38940" grpId="0"/>
      <p:bldP spid="38941" grpId="0"/>
      <p:bldP spid="38942" grpId="0"/>
      <p:bldP spid="38943" grpId="0"/>
      <p:bldP spid="38944" grpId="0"/>
      <p:bldP spid="38947" grpId="0" build="allAtOnce"/>
      <p:bldP spid="38948" grpId="0" build="allAtOnce"/>
      <p:bldP spid="3894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8" name="矩形 26627"/>
          <p:cNvSpPr/>
          <p:nvPr/>
        </p:nvSpPr>
        <p:spPr>
          <a:xfrm>
            <a:off x="128112" y="13176"/>
            <a:ext cx="551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马克思主义的传播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2" name="右箭头 26631"/>
          <p:cNvSpPr/>
          <p:nvPr/>
        </p:nvSpPr>
        <p:spPr>
          <a:xfrm>
            <a:off x="4284663" y="1341438"/>
            <a:ext cx="792162" cy="144462"/>
          </a:xfrm>
          <a:prstGeom prst="rightArrow">
            <a:avLst>
              <a:gd name="adj1" fmla="val 50000"/>
              <a:gd name="adj2" fmla="val 1370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4" name="矩形 26633"/>
          <p:cNvSpPr/>
          <p:nvPr/>
        </p:nvSpPr>
        <p:spPr>
          <a:xfrm>
            <a:off x="5292725" y="1052513"/>
            <a:ext cx="13668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新阶段</a:t>
            </a:r>
            <a:endParaRPr lang="zh-CN" altLang="en-US" sz="3600" b="1">
              <a:ln w="127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26635" name="图片 26634" descr="列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060575"/>
            <a:ext cx="6767513" cy="321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6" name="文本框 26635"/>
          <p:cNvSpPr txBox="1"/>
          <p:nvPr/>
        </p:nvSpPr>
        <p:spPr>
          <a:xfrm>
            <a:off x="611188" y="5445125"/>
            <a:ext cx="79930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1917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年，俄国十月革命的胜利，使中国先进知识分子看到了“新世纪的曙光”。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9010" y="1052830"/>
            <a:ext cx="29394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新文化运动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中国革命的新时期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5" name="Picture 5" descr="李大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315" y="1476375"/>
            <a:ext cx="3149600" cy="4284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17040" y="6111875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李大钊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3180" y="2569210"/>
            <a:ext cx="53638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1918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年《庶民的胜利》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《布尔什维主义的胜利》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1919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年《我的马克思主义观》    </a:t>
            </a:r>
            <a:r>
              <a:rPr lang="zh-CN" altLang="en-US" sz="2800" b="1">
                <a:solidFill>
                  <a:schemeClr val="bg2">
                    <a:lumMod val="60000"/>
                    <a:lumOff val="4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第一次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系统地介绍了马克思主义的基本理论。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95900" y="2981960"/>
            <a:ext cx="3164840" cy="1460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6" name="矩形 33795"/>
          <p:cNvSpPr/>
          <p:nvPr/>
        </p:nvSpPr>
        <p:spPr>
          <a:xfrm>
            <a:off x="0" y="0"/>
            <a:ext cx="3132138" cy="836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小  结</a:t>
            </a:r>
            <a:endParaRPr lang="zh-CN" altLang="en-US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851" name="直接连接符 33850"/>
          <p:cNvSpPr/>
          <p:nvPr/>
        </p:nvSpPr>
        <p:spPr>
          <a:xfrm>
            <a:off x="2700338" y="2597150"/>
            <a:ext cx="0" cy="0"/>
          </a:xfrm>
          <a:prstGeom prst="line">
            <a:avLst/>
          </a:prstGeom>
          <a:ln w="127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52" name="直接连接符 33851"/>
          <p:cNvSpPr/>
          <p:nvPr/>
        </p:nvSpPr>
        <p:spPr>
          <a:xfrm>
            <a:off x="2700338" y="2692400"/>
            <a:ext cx="0" cy="0"/>
          </a:xfrm>
          <a:prstGeom prst="line">
            <a:avLst/>
          </a:prstGeom>
          <a:ln w="127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33942" name="表格 33941"/>
          <p:cNvGraphicFramePr/>
          <p:nvPr/>
        </p:nvGraphicFramePr>
        <p:xfrm>
          <a:off x="250825" y="917575"/>
          <a:ext cx="8604250" cy="5715000"/>
        </p:xfrm>
        <a:graphic>
          <a:graphicData uri="http://schemas.openxmlformats.org/drawingml/2006/table">
            <a:tbl>
              <a:tblPr/>
              <a:tblGrid>
                <a:gridCol w="473075"/>
                <a:gridCol w="909638"/>
                <a:gridCol w="908050"/>
                <a:gridCol w="6313487"/>
              </a:tblGrid>
              <a:tr h="609600">
                <a:tc rowSpan="7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新文化运动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兴起标志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新青年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杂志创刊  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1915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旗帜（口号）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民主”（德先生）“科学”（赛先生）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主要阵地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新青年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杂志</a:t>
                      </a:r>
                      <a:endParaRPr lang="zh-CN" alt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2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代表人物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陈独秀、李大钊、胡适、鲁迅等</a:t>
                      </a:r>
                      <a:endParaRPr lang="zh-CN" alt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前期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提倡民主，反对独裁专制；提倡科学，反对迷信盲从；提倡新道德，反对旧道德；提倡新文化，反对旧文学。</a:t>
                      </a:r>
                      <a:endParaRPr lang="zh-CN" altLang="en-US" sz="24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8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后期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宣传马克思主义，以李大钊为代表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庶民的胜利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我的马克思主义观</a:t>
                      </a:r>
                      <a:r>
                        <a:rPr lang="en-US" altLang="zh-CN" sz="2400" b="1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400" b="1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437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altLang="en-US" sz="24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猛烈地冲击了中国封建思想的统治地位，使中国知识分子受到一次民主与科学的洗礼，促使中国人民的觉醒。</a:t>
                      </a:r>
                      <a:endParaRPr lang="zh-CN" altLang="en-US" sz="200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新文化运动为马克思主义在中国的广泛传播开辟了道路。</a:t>
                      </a:r>
                      <a:endParaRPr lang="zh-CN" altLang="en-US" sz="20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8" descr="新文化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 txBox="1"/>
          <p:nvPr/>
        </p:nvSpPr>
        <p:spPr>
          <a:xfrm>
            <a:off x="2411413" y="4221163"/>
            <a:ext cx="4319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4000" b="1" dirty="0">
              <a:solidFill>
                <a:srgbClr val="0000FF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4100" name="WordArt 9"/>
          <p:cNvSpPr>
            <a:spLocks noTextEdit="1"/>
          </p:cNvSpPr>
          <p:nvPr/>
        </p:nvSpPr>
        <p:spPr>
          <a:xfrm>
            <a:off x="2348230" y="3228340"/>
            <a:ext cx="4908550" cy="19888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37"/>
              </a:avLst>
            </a:prstTxWarp>
            <a:normAutofit/>
          </a:bodyPr>
          <a:p>
            <a:pPr algn="ctr" eaLnBrk="0" hangingPunct="0"/>
            <a:r>
              <a:rPr lang="zh-CN" altLang="en-US" sz="8000" b="1">
                <a:ln w="9525" cap="flat" cmpd="sng">
                  <a:solidFill>
                    <a:srgbClr val="FFFF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新文化运动</a:t>
            </a:r>
            <a:endParaRPr lang="zh-CN" altLang="en-US" sz="8000" b="1">
              <a:ln w="9525" cap="flat" cmpd="sng">
                <a:solidFill>
                  <a:srgbClr val="FFFF00"/>
                </a:solidFill>
                <a:prstDash val="sysDot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4865" y="1686560"/>
            <a:ext cx="271272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6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6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6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</a:t>
            </a:r>
            <a:endParaRPr lang="zh-CN" altLang="en-US" sz="6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/>
        <p:txBody>
          <a:bodyPr anchor="ctr"/>
          <a:p/>
        </p:txBody>
      </p:sp>
      <p:sp>
        <p:nvSpPr>
          <p:cNvPr id="17411" name="文本占位符 17410"/>
          <p:cNvSpPr>
            <a:spLocks noGrp="1" noRot="1"/>
          </p:cNvSpPr>
          <p:nvPr>
            <p:ph type="body" idx="1"/>
          </p:nvPr>
        </p:nvSpPr>
        <p:spPr/>
        <p:txBody>
          <a:bodyPr/>
          <a:p/>
        </p:txBody>
      </p:sp>
      <p:pic>
        <p:nvPicPr>
          <p:cNvPr id="17412" name="图片 1741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7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76200" y="76200"/>
            <a:ext cx="7620000" cy="82994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一、新文化运动的兴起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5" name="图片 16" descr="宣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501775"/>
            <a:ext cx="2674620" cy="314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4"/>
          <p:cNvPicPr>
            <a:picLocks noChangeAspect="1"/>
          </p:cNvPicPr>
          <p:nvPr/>
        </p:nvPicPr>
        <p:blipFill>
          <a:blip r:embed="rId3"/>
          <a:srcRect r="18"/>
          <a:stretch>
            <a:fillRect/>
          </a:stretch>
        </p:blipFill>
        <p:spPr>
          <a:xfrm>
            <a:off x="0" y="1768475"/>
            <a:ext cx="2362200" cy="2740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7" name="组合 17416"/>
          <p:cNvGrpSpPr/>
          <p:nvPr/>
        </p:nvGrpSpPr>
        <p:grpSpPr>
          <a:xfrm>
            <a:off x="2438400" y="1600200"/>
            <a:ext cx="3810000" cy="3416300"/>
            <a:chOff x="0" y="0"/>
            <a:chExt cx="3243" cy="3835"/>
          </a:xfrm>
        </p:grpSpPr>
        <p:pic>
          <p:nvPicPr>
            <p:cNvPr id="17418" name="图片 174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" y="0"/>
              <a:ext cx="2925" cy="33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9" name="文本框 17418"/>
            <p:cNvSpPr txBox="1"/>
            <p:nvPr/>
          </p:nvSpPr>
          <p:spPr>
            <a:xfrm>
              <a:off x="0" y="3493"/>
              <a:ext cx="3243" cy="34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400" b="1">
                  <a:latin typeface="Arial" panose="020B0604020202020204" pitchFamily="34" charset="0"/>
                </a:rPr>
                <a:t>   </a:t>
              </a:r>
              <a:r>
                <a:rPr lang="en-US" altLang="zh-CN" sz="1400" b="1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     </a:t>
              </a:r>
              <a:r>
                <a:rPr lang="en-US" altLang="zh-CN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r>
                <a:rPr lang="zh-CN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袁世凯 “祭孔”图</a:t>
              </a:r>
              <a:endParaRPr lang="zh-CN" altLang="en-US" sz="14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420" name="矩形 17419"/>
          <p:cNvSpPr/>
          <p:nvPr/>
        </p:nvSpPr>
        <p:spPr>
          <a:xfrm>
            <a:off x="381000" y="5153025"/>
            <a:ext cx="86106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       1914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25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日，袁世凯颁发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</a:rPr>
              <a:t>祭孔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告令说：“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</a:rPr>
              <a:t>孔子之道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，亘古常新，与天无极。” 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28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日，他身穿古装，率领文武百官到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</a:rPr>
              <a:t>孔庙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，行三跪九叩之礼。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23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日冬至这天，他又穿起特制古祭服，率百官到天坛举行祭天大典，演出了</a:t>
            </a:r>
            <a:r>
              <a:rPr lang="zh-CN" altLang="en-US" sz="2400" b="1">
                <a:solidFill>
                  <a:srgbClr val="660033"/>
                </a:solidFill>
                <a:latin typeface="Arial" panose="020B0604020202020204" pitchFamily="34" charset="0"/>
              </a:rPr>
              <a:t>尊孔复古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的丑剧。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434" name="图片 18433" descr="4"/>
          <p:cNvPicPr>
            <a:picLocks noChangeAspect="1"/>
          </p:cNvPicPr>
          <p:nvPr/>
        </p:nvPicPr>
        <p:blipFill>
          <a:blip r:embed="rId1"/>
          <a:srcRect l="13004" r="15649"/>
          <a:stretch>
            <a:fillRect/>
          </a:stretch>
        </p:blipFill>
        <p:spPr>
          <a:xfrm>
            <a:off x="6436995" y="2182495"/>
            <a:ext cx="1956435" cy="2493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041-1"/>
          <p:cNvPicPr>
            <a:picLocks noChangeAspect="1"/>
          </p:cNvPicPr>
          <p:nvPr/>
        </p:nvPicPr>
        <p:blipFill>
          <a:blip r:embed="rId2"/>
          <a:srcRect l="51802" t="4651" r="11011" b="6816"/>
          <a:stretch>
            <a:fillRect/>
          </a:stretch>
        </p:blipFill>
        <p:spPr>
          <a:xfrm>
            <a:off x="636270" y="2476500"/>
            <a:ext cx="1819910" cy="2602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280" y="2465070"/>
            <a:ext cx="1727835" cy="2485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标题 18438"/>
          <p:cNvSpPr>
            <a:spLocks noGrp="1"/>
          </p:cNvSpPr>
          <p:nvPr>
            <p:ph type="title"/>
          </p:nvPr>
        </p:nvSpPr>
        <p:spPr>
          <a:xfrm>
            <a:off x="0" y="0"/>
            <a:ext cx="6664325" cy="777875"/>
          </a:xfrm>
        </p:spPr>
        <p:txBody>
          <a:bodyPr anchor="ctr"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一、新文化运动的兴起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0" name="文本占位符 18439"/>
          <p:cNvSpPr>
            <a:spLocks noGrp="1"/>
          </p:cNvSpPr>
          <p:nvPr>
            <p:ph type="body" idx="1"/>
          </p:nvPr>
        </p:nvSpPr>
        <p:spPr>
          <a:xfrm>
            <a:off x="684213" y="957898"/>
            <a:ext cx="2303462" cy="647700"/>
          </a:xfrm>
        </p:spPr>
        <p:txBody>
          <a:bodyPr/>
          <a:p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zh-CN" altLang="en-US" sz="3600" b="1">
                <a:solidFill>
                  <a:srgbClr val="FF0000"/>
                </a:solidFill>
              </a:rPr>
              <a:t>背景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8441" name="右箭头标注 18440"/>
          <p:cNvSpPr/>
          <p:nvPr/>
        </p:nvSpPr>
        <p:spPr>
          <a:xfrm>
            <a:off x="466090" y="4867910"/>
            <a:ext cx="4105275" cy="1172845"/>
          </a:xfrm>
          <a:prstGeom prst="rightArrowCallout">
            <a:avLst>
              <a:gd name="adj1" fmla="val 25000"/>
              <a:gd name="adj2" fmla="val 25000"/>
              <a:gd name="adj3" fmla="val 19396"/>
              <a:gd name="adj4" fmla="val 66667"/>
            </a:avLst>
          </a:prstGeom>
          <a:gradFill rotWithShape="1">
            <a:gsLst>
              <a:gs pos="0">
                <a:schemeClr val="bg1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>
              <a:latin typeface="Arial" panose="020B0604020202020204" pitchFamily="34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394970" y="4867910"/>
            <a:ext cx="28813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</a:rPr>
              <a:t>西方传入的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民主、自由、平等、博爱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</a:rPr>
              <a:t>等思想观念深受知识阶层欢迎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latin typeface="Arial" panose="020B0604020202020204" pitchFamily="34" charset="0"/>
            </a:endParaRPr>
          </a:p>
        </p:txBody>
      </p:sp>
      <p:sp>
        <p:nvSpPr>
          <p:cNvPr id="18443" name="左箭头标注 18442"/>
          <p:cNvSpPr/>
          <p:nvPr/>
        </p:nvSpPr>
        <p:spPr>
          <a:xfrm>
            <a:off x="4860925" y="4867910"/>
            <a:ext cx="3887470" cy="1221740"/>
          </a:xfrm>
          <a:prstGeom prst="leftArrowCallout">
            <a:avLst>
              <a:gd name="adj1" fmla="val 25000"/>
              <a:gd name="adj2" fmla="val 25000"/>
              <a:gd name="adj3" fmla="val 16985"/>
              <a:gd name="adj4" fmla="val 66667"/>
            </a:avLst>
          </a:prstGeom>
          <a:gradFill rotWithShape="1">
            <a:gsLst>
              <a:gs pos="0">
                <a:schemeClr val="bg1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4" name="文本框 18443"/>
          <p:cNvSpPr txBox="1"/>
          <p:nvPr/>
        </p:nvSpPr>
        <p:spPr>
          <a:xfrm>
            <a:off x="6082665" y="4950460"/>
            <a:ext cx="26654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</a:rPr>
              <a:t>袁世凯实现独裁专制，规定“ 国民教育，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以孔子之道为修身大本</a:t>
            </a:r>
            <a:r>
              <a:rPr lang="zh-CN" altLang="en-US" sz="2000">
                <a:latin typeface="Arial" panose="020B0604020202020204" pitchFamily="34" charset="0"/>
              </a:rPr>
              <a:t>”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4476115" y="3996690"/>
            <a:ext cx="490220" cy="29146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</a:rPr>
              <a:t>新旧思潮发生激烈冲突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bldLvl="0" animBg="1"/>
      <p:bldP spid="18442" grpId="0"/>
      <p:bldP spid="18444" grpId="0"/>
      <p:bldP spid="184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19457"/>
          <p:cNvGrpSpPr/>
          <p:nvPr/>
        </p:nvGrpSpPr>
        <p:grpSpPr>
          <a:xfrm>
            <a:off x="178753" y="2514283"/>
            <a:ext cx="2390775" cy="3967162"/>
            <a:chOff x="0" y="0"/>
            <a:chExt cx="1506" cy="2499"/>
          </a:xfrm>
        </p:grpSpPr>
        <p:pic>
          <p:nvPicPr>
            <p:cNvPr id="19459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506" cy="21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 Box 4"/>
            <p:cNvSpPr txBox="1"/>
            <p:nvPr/>
          </p:nvSpPr>
          <p:spPr>
            <a:xfrm>
              <a:off x="325" y="2268"/>
              <a:ext cx="55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陈独秀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461" name="Text Box 5"/>
          <p:cNvSpPr txBox="1"/>
          <p:nvPr/>
        </p:nvSpPr>
        <p:spPr>
          <a:xfrm>
            <a:off x="179070" y="58420"/>
            <a:ext cx="55448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、新文化运动概况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9462" name="组合 19461"/>
          <p:cNvGrpSpPr/>
          <p:nvPr/>
        </p:nvGrpSpPr>
        <p:grpSpPr>
          <a:xfrm>
            <a:off x="2571115" y="2334260"/>
            <a:ext cx="6440170" cy="4212590"/>
            <a:chOff x="0" y="0"/>
            <a:chExt cx="3963" cy="2110"/>
          </a:xfrm>
        </p:grpSpPr>
        <p:pic>
          <p:nvPicPr>
            <p:cNvPr id="19463" name="Picture 7" descr="000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963" cy="1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4" name="Text Box 8"/>
            <p:cNvSpPr txBox="1"/>
            <p:nvPr/>
          </p:nvSpPr>
          <p:spPr>
            <a:xfrm>
              <a:off x="1174" y="1879"/>
              <a:ext cx="265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en-US" altLang="zh-CN" sz="2400" b="1">
                  <a:latin typeface="Times New Roman" panose="02020603050405020304" pitchFamily="18" charset="0"/>
                </a:rPr>
                <a:t>《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青年杂志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》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和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《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新青年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》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465" name="Text Box 9"/>
          <p:cNvSpPr txBox="1"/>
          <p:nvPr/>
        </p:nvSpPr>
        <p:spPr>
          <a:xfrm>
            <a:off x="252095" y="974090"/>
            <a:ext cx="14179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时间：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179070" y="1557655"/>
            <a:ext cx="1390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标志：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0" y="942975"/>
            <a:ext cx="2253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1915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年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月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033780" y="1557655"/>
            <a:ext cx="770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青年杂志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创刊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后改名为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新青年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5" grpId="0"/>
      <p:bldP spid="194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新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胡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1412875"/>
            <a:ext cx="1944688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鲁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1412875"/>
            <a:ext cx="2089150" cy="279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李大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413" y="1412875"/>
            <a:ext cx="2016125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 descr="无标题7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1412875"/>
            <a:ext cx="2016125" cy="280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2" name="Text Box 12"/>
          <p:cNvSpPr txBox="1"/>
          <p:nvPr/>
        </p:nvSpPr>
        <p:spPr>
          <a:xfrm>
            <a:off x="539750" y="4365625"/>
            <a:ext cx="1511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陈独秀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Text Box 13"/>
          <p:cNvSpPr txBox="1"/>
          <p:nvPr/>
        </p:nvSpPr>
        <p:spPr>
          <a:xfrm>
            <a:off x="2700338" y="4365625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李大钊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4" name="Text Box 14"/>
          <p:cNvSpPr txBox="1"/>
          <p:nvPr/>
        </p:nvSpPr>
        <p:spPr>
          <a:xfrm>
            <a:off x="5219700" y="4365625"/>
            <a:ext cx="1081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鲁迅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5" name="Text Box 15"/>
          <p:cNvSpPr txBox="1"/>
          <p:nvPr/>
        </p:nvSpPr>
        <p:spPr>
          <a:xfrm>
            <a:off x="7812088" y="4437063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胡适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3" grpId="0"/>
      <p:bldP spid="10254" grpId="0"/>
      <p:bldP spid="102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新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7350"/>
            <a:ext cx="9144000" cy="6858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7" name="AutoShape 3"/>
          <p:cNvSpPr/>
          <p:nvPr/>
        </p:nvSpPr>
        <p:spPr>
          <a:xfrm>
            <a:off x="990600" y="762000"/>
            <a:ext cx="2730500" cy="149225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p>
            <a:pPr algn="ctr"/>
            <a:endParaRPr lang="zh-CN" altLang="zh-CN" sz="6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88" name="AutoShape 4"/>
          <p:cNvSpPr/>
          <p:nvPr/>
        </p:nvSpPr>
        <p:spPr>
          <a:xfrm>
            <a:off x="4787900" y="692150"/>
            <a:ext cx="2730500" cy="149225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9525" cap="flat" cmpd="sng">
            <a:prstDash val="solid"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p>
            <a:pPr algn="ctr"/>
            <a:endParaRPr lang="zh-CN" altLang="zh-CN" sz="6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476375" y="1052513"/>
            <a:ext cx="15113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民主</a:t>
            </a:r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Text Box 7"/>
          <p:cNvSpPr txBox="1"/>
          <p:nvPr/>
        </p:nvSpPr>
        <p:spPr>
          <a:xfrm>
            <a:off x="5127625" y="9858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5651500" y="1052513"/>
            <a:ext cx="15128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科学</a:t>
            </a:r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WordArt 9"/>
          <p:cNvSpPr>
            <a:spLocks noTextEdit="1"/>
          </p:cNvSpPr>
          <p:nvPr/>
        </p:nvSpPr>
        <p:spPr>
          <a:xfrm>
            <a:off x="1116013" y="2420938"/>
            <a:ext cx="2743200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200">
                <a:ln w="508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Democracy</a:t>
            </a:r>
            <a:endParaRPr lang="zh-CN" altLang="en-US" sz="3200">
              <a:ln w="508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5" name="WordArt 10"/>
          <p:cNvSpPr>
            <a:spLocks noTextEdit="1"/>
          </p:cNvSpPr>
          <p:nvPr/>
        </p:nvSpPr>
        <p:spPr>
          <a:xfrm>
            <a:off x="5364163" y="2492375"/>
            <a:ext cx="1981200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200">
                <a:ln w="508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Science</a:t>
            </a:r>
            <a:endParaRPr lang="zh-CN" altLang="en-US" sz="3200">
              <a:ln w="508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1331913" y="3357563"/>
            <a:ext cx="642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方正小标宋简体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方正小标宋简体" pitchFamily="2" charset="-122"/>
              </a:rPr>
              <a:t>德先生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方正小标宋简体" pitchFamily="2" charset="-122"/>
              </a:rPr>
              <a:t>)                  (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方正小标宋简体" pitchFamily="2" charset="-122"/>
              </a:rPr>
              <a:t>赛先生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方正小标宋简体" pitchFamily="2" charset="-122"/>
              </a:rPr>
              <a:t>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方正小标宋简体" pitchFamily="2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539750" y="4076700"/>
            <a:ext cx="819943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我们现在认定，只有这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两位先生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可以救治中国政治上、道德上、学术上、思想上一切黑暗。”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陈独秀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新青年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》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AutoShape 14"/>
          <p:cNvSpPr/>
          <p:nvPr/>
        </p:nvSpPr>
        <p:spPr>
          <a:xfrm>
            <a:off x="6586538" y="-171450"/>
            <a:ext cx="2557462" cy="1196975"/>
          </a:xfrm>
          <a:prstGeom prst="wedgeRoundRectCallout">
            <a:avLst>
              <a:gd name="adj1" fmla="val -35287"/>
              <a:gd name="adj2" fmla="val 729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自然科学和看待客观事物的科学观点。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AutoShape 15"/>
          <p:cNvSpPr/>
          <p:nvPr/>
        </p:nvSpPr>
        <p:spPr>
          <a:xfrm>
            <a:off x="2411413" y="-100012"/>
            <a:ext cx="2449512" cy="1196975"/>
          </a:xfrm>
          <a:prstGeom prst="wedgeRoundRectCallout">
            <a:avLst>
              <a:gd name="adj1" fmla="val -42417"/>
              <a:gd name="adj2" fmla="val 637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西方的资产阶级民主政治。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16389" grpId="0"/>
      <p:bldP spid="16392" grpId="0"/>
      <p:bldP spid="16395" grpId="0"/>
      <p:bldP spid="16396" grpId="0"/>
      <p:bldP spid="16398" grpId="0" animBg="1"/>
      <p:bldP spid="163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3" name="文本框 7172"/>
          <p:cNvSpPr txBox="1"/>
          <p:nvPr/>
        </p:nvSpPr>
        <p:spPr>
          <a:xfrm>
            <a:off x="123190" y="109855"/>
            <a:ext cx="88969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  容（四个提倡，四个反对）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2006918" y="1487805"/>
            <a:ext cx="18002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提倡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5651500" y="1424305"/>
            <a:ext cx="18002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反对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graphicFrame>
        <p:nvGraphicFramePr>
          <p:cNvPr id="7203" name="内容占位符 7202"/>
          <p:cNvGraphicFramePr/>
          <p:nvPr>
            <p:ph/>
          </p:nvPr>
        </p:nvGraphicFramePr>
        <p:xfrm>
          <a:off x="684530" y="2590800"/>
          <a:ext cx="7840980" cy="3745230"/>
        </p:xfrm>
        <a:graphic>
          <a:graphicData uri="http://schemas.openxmlformats.org/drawingml/2006/table">
            <a:tbl>
              <a:tblPr/>
              <a:tblGrid>
                <a:gridCol w="3920490"/>
                <a:gridCol w="3920490"/>
              </a:tblGrid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dirty="0"/>
                        <a:t>民  主</a:t>
                      </a:r>
                      <a:endParaRPr lang="zh-CN" altLang="en-US" sz="36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36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36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dirty="0"/>
                        <a:t>迷信盲从</a:t>
                      </a:r>
                      <a:endParaRPr lang="zh-CN" altLang="en-US" sz="36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50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dirty="0"/>
                        <a:t>新道德</a:t>
                      </a:r>
                      <a:endParaRPr lang="zh-CN" altLang="en-US" sz="36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36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36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dirty="0"/>
                        <a:t>旧文学</a:t>
                      </a:r>
                      <a:endParaRPr lang="zh-CN" altLang="en-US" sz="36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205" name="文本框 7204"/>
          <p:cNvSpPr txBox="1"/>
          <p:nvPr/>
        </p:nvSpPr>
        <p:spPr>
          <a:xfrm>
            <a:off x="5508308" y="2755900"/>
            <a:ext cx="2232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6" name="文本框 7205"/>
          <p:cNvSpPr txBox="1"/>
          <p:nvPr/>
        </p:nvSpPr>
        <p:spPr>
          <a:xfrm>
            <a:off x="1853565" y="3653155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  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7" name="文本框 7206"/>
          <p:cNvSpPr txBox="1"/>
          <p:nvPr/>
        </p:nvSpPr>
        <p:spPr>
          <a:xfrm>
            <a:off x="5651500" y="4621530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旧道德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8" name="文本框 7207"/>
          <p:cNvSpPr txBox="1"/>
          <p:nvPr/>
        </p:nvSpPr>
        <p:spPr>
          <a:xfrm>
            <a:off x="1776095" y="550132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新文学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5" grpId="1"/>
      <p:bldP spid="7206" grpId="0"/>
      <p:bldP spid="7207" grpId="0"/>
      <p:bldP spid="72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24460" y="114300"/>
            <a:ext cx="8229600" cy="3436620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从前有个秀才到村里闲逛，看到一则征婚启事，上面写着：“乌黑头发无麻子脚不大周正”，秀才觉得这姑娘很不错，就把她娶回家了，回家一看，秀才差点就晕过去了。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你们知道为什么吗？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1770" y="4419600"/>
            <a:ext cx="385762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乌黑头发，无麻子，</a:t>
            </a:r>
            <a:b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脚不大，周正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5365" y="4419600"/>
            <a:ext cx="38207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乌黑，头发无，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麻子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脚不大周正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10199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CDCDC"/>
        </a:accent4>
        <a:accent5>
          <a:srgbClr val="ADE2E2"/>
        </a:accent5>
        <a:accent6>
          <a:srgbClr val="00B1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D93FF"/>
        </a:lt1>
        <a:dk2>
          <a:srgbClr val="FFFFFF"/>
        </a:dk2>
        <a:lt2>
          <a:srgbClr val="000066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CDCDC"/>
        </a:accent4>
        <a:accent5>
          <a:srgbClr val="B9B9FF"/>
        </a:accent5>
        <a:accent6>
          <a:srgbClr val="8989E5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2E88"/>
        </a:lt1>
        <a:dk2>
          <a:srgbClr val="FFFFFF"/>
        </a:dk2>
        <a:lt2>
          <a:srgbClr val="000000"/>
        </a:lt2>
        <a:accent1>
          <a:srgbClr val="FF6600"/>
        </a:accent1>
        <a:accent2>
          <a:srgbClr val="FFCC00"/>
        </a:accent2>
        <a:accent3>
          <a:srgbClr val="B5ACC4"/>
        </a:accent3>
        <a:accent4>
          <a:srgbClr val="DCDCDC"/>
        </a:accent4>
        <a:accent5>
          <a:srgbClr val="FFB9AA"/>
        </a:accent5>
        <a:accent6>
          <a:srgbClr val="E5B700"/>
        </a:accent6>
        <a:hlink>
          <a:srgbClr val="33CCCC"/>
        </a:hlink>
        <a:folHlink>
          <a:srgbClr val="36CC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3366"/>
        </a:lt2>
        <a:accent1>
          <a:srgbClr val="9966FF"/>
        </a:accent1>
        <a:accent2>
          <a:srgbClr val="00CC66"/>
        </a:accent2>
        <a:accent3>
          <a:srgbClr val="B9B9CA"/>
        </a:accent3>
        <a:accent4>
          <a:srgbClr val="DCDCDC"/>
        </a:accent4>
        <a:accent5>
          <a:srgbClr val="CAB9FF"/>
        </a:accent5>
        <a:accent6>
          <a:srgbClr val="00B75B"/>
        </a:accent6>
        <a:hlink>
          <a:srgbClr val="65C8FF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000000"/>
        </a:lt2>
        <a:accent1>
          <a:srgbClr val="B7C533"/>
        </a:accent1>
        <a:accent2>
          <a:srgbClr val="CCCCFF"/>
        </a:accent2>
        <a:accent3>
          <a:srgbClr val="ADB9AA"/>
        </a:accent3>
        <a:accent4>
          <a:srgbClr val="DCDCDC"/>
        </a:accent4>
        <a:accent5>
          <a:srgbClr val="D7DEAD"/>
        </a:accent5>
        <a:accent6>
          <a:srgbClr val="B7B7E5"/>
        </a:accent6>
        <a:hlink>
          <a:srgbClr val="FFFF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1"/>
        </a:accent3>
        <a:accent4>
          <a:srgbClr val="DCDCDC"/>
        </a:accent4>
        <a:accent5>
          <a:srgbClr val="BBC2AA"/>
        </a:accent5>
        <a:accent6>
          <a:srgbClr val="C2CA79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6600"/>
        </a:lt1>
        <a:dk2>
          <a:srgbClr val="FFFFFF"/>
        </a:dk2>
        <a:lt2>
          <a:srgbClr val="5F5F5F"/>
        </a:lt2>
        <a:accent1>
          <a:srgbClr val="CC6600"/>
        </a:accent1>
        <a:accent2>
          <a:srgbClr val="FF6600"/>
        </a:accent2>
        <a:accent3>
          <a:srgbClr val="FFB9AA"/>
        </a:accent3>
        <a:accent4>
          <a:srgbClr val="DCDCDC"/>
        </a:accent4>
        <a:accent5>
          <a:srgbClr val="E2B9AA"/>
        </a:accent5>
        <a:accent6>
          <a:srgbClr val="E55B00"/>
        </a:accent6>
        <a:hlink>
          <a:srgbClr val="FFFF99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BA2F"/>
        </a:lt1>
        <a:dk2>
          <a:srgbClr val="A50021"/>
        </a:dk2>
        <a:lt2>
          <a:srgbClr val="000000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CDCDC"/>
        </a:accent4>
        <a:accent5>
          <a:srgbClr val="FFB9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1558</Words>
  <Application>WPS 演示</Application>
  <PresentationFormat>在屏幕上显示</PresentationFormat>
  <Paragraphs>286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Tahoma</vt:lpstr>
      <vt:lpstr>黑体</vt:lpstr>
      <vt:lpstr>方正楷体简体</vt:lpstr>
      <vt:lpstr>Times New Roman</vt:lpstr>
      <vt:lpstr>楷体_GB2312</vt:lpstr>
      <vt:lpstr>方正小标宋简体</vt:lpstr>
      <vt:lpstr>楷体_GB2312</vt:lpstr>
      <vt:lpstr>幼圆</vt:lpstr>
      <vt:lpstr>隶书</vt:lpstr>
      <vt:lpstr>微软雅黑</vt:lpstr>
      <vt:lpstr>Arial Unicode MS</vt:lpstr>
      <vt:lpstr>Calibri</vt:lpstr>
      <vt:lpstr>新宋体</vt:lpstr>
      <vt:lpstr>Ocean</vt:lpstr>
      <vt:lpstr>复习提问：</vt:lpstr>
      <vt:lpstr>PowerPoint 演示文稿</vt:lpstr>
      <vt:lpstr>PowerPoint 演示文稿</vt:lpstr>
      <vt:lpstr>一、新文化运动的兴起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2.中国革命的新时期</vt:lpstr>
      <vt:lpstr>PowerPoint 演示文稿</vt:lpstr>
    </vt:vector>
  </TitlesOfParts>
  <Company>www.dearedu.com</Company>
  <LinksUpToDate>false</LinksUpToDate>
  <SharedDoc>false</SharedDoc>
  <HyperlinksChanged>false</HyperlinksChanged>
  <AppVersion>14.0000</AppVersion>
  <Manager>www.dearedu.com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hp</cp:lastModifiedBy>
  <cp:revision>历史备课大师【全免费】</cp:revision>
  <dcterms:created xsi:type="dcterms:W3CDTF">2006-09-23T06:45:00Z</dcterms:created>
  <dcterms:modified xsi:type="dcterms:W3CDTF">2017-10-09T07:52:20Z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